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59" r:id="rId8"/>
    <p:sldMasterId id="2147483782" r:id="rId9"/>
  </p:sldMasterIdLst>
  <p:notesMasterIdLst>
    <p:notesMasterId r:id="rId69"/>
  </p:notesMasterIdLst>
  <p:handoutMasterIdLst>
    <p:handoutMasterId r:id="rId70"/>
  </p:handoutMasterIdLst>
  <p:sldIdLst>
    <p:sldId id="309" r:id="rId10"/>
    <p:sldId id="327" r:id="rId11"/>
    <p:sldId id="311" r:id="rId12"/>
    <p:sldId id="2147482677" r:id="rId13"/>
    <p:sldId id="2147482734" r:id="rId14"/>
    <p:sldId id="2147482735" r:id="rId15"/>
    <p:sldId id="2147482676" r:id="rId16"/>
    <p:sldId id="2147482691" r:id="rId17"/>
    <p:sldId id="2147482687" r:id="rId18"/>
    <p:sldId id="2147482696" r:id="rId19"/>
    <p:sldId id="2147482675" r:id="rId20"/>
    <p:sldId id="2147482717" r:id="rId21"/>
    <p:sldId id="2147482688" r:id="rId22"/>
    <p:sldId id="2147482689" r:id="rId23"/>
    <p:sldId id="2147482683" r:id="rId24"/>
    <p:sldId id="2147482685" r:id="rId25"/>
    <p:sldId id="2147482684" r:id="rId26"/>
    <p:sldId id="2147482694" r:id="rId27"/>
    <p:sldId id="2147482695" r:id="rId28"/>
    <p:sldId id="2147482697" r:id="rId29"/>
    <p:sldId id="2147482754" r:id="rId30"/>
    <p:sldId id="2147482698" r:id="rId31"/>
    <p:sldId id="2147482725" r:id="rId32"/>
    <p:sldId id="2147482727" r:id="rId33"/>
    <p:sldId id="2147482703" r:id="rId34"/>
    <p:sldId id="2147482692" r:id="rId35"/>
    <p:sldId id="2147482693" r:id="rId36"/>
    <p:sldId id="2147482753" r:id="rId37"/>
    <p:sldId id="2147482708" r:id="rId38"/>
    <p:sldId id="2147482709" r:id="rId39"/>
    <p:sldId id="2147482710" r:id="rId40"/>
    <p:sldId id="2147482711" r:id="rId41"/>
    <p:sldId id="2147482404" r:id="rId42"/>
    <p:sldId id="2147482405" r:id="rId43"/>
    <p:sldId id="2147482686" r:id="rId44"/>
    <p:sldId id="2147482704" r:id="rId45"/>
    <p:sldId id="2147482705" r:id="rId46"/>
    <p:sldId id="2147482758" r:id="rId47"/>
    <p:sldId id="2147482706" r:id="rId48"/>
    <p:sldId id="2147482719" r:id="rId49"/>
    <p:sldId id="2147482394" r:id="rId50"/>
    <p:sldId id="2147482755" r:id="rId51"/>
    <p:sldId id="2147482756" r:id="rId52"/>
    <p:sldId id="2147482757" r:id="rId53"/>
    <p:sldId id="2147482736" r:id="rId54"/>
    <p:sldId id="2147482737" r:id="rId55"/>
    <p:sldId id="2147482750" r:id="rId56"/>
    <p:sldId id="2147482738" r:id="rId57"/>
    <p:sldId id="2147482739" r:id="rId58"/>
    <p:sldId id="2147482740" r:id="rId59"/>
    <p:sldId id="2147482741" r:id="rId60"/>
    <p:sldId id="2147482742" r:id="rId61"/>
    <p:sldId id="2147482743" r:id="rId62"/>
    <p:sldId id="2147482744" r:id="rId63"/>
    <p:sldId id="2147482745" r:id="rId64"/>
    <p:sldId id="2147482746" r:id="rId65"/>
    <p:sldId id="2147482747" r:id="rId66"/>
    <p:sldId id="2147482748" r:id="rId67"/>
    <p:sldId id="2147482749" r:id="rId68"/>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136"/>
    <a:srgbClr val="CAEEFB"/>
    <a:srgbClr val="DEEBF7"/>
    <a:srgbClr val="FDEFE7"/>
    <a:srgbClr val="129EAA"/>
    <a:srgbClr val="E7F0F9"/>
    <a:srgbClr val="F7C7AC"/>
    <a:srgbClr val="FBF1A7"/>
    <a:srgbClr val="FCE5BC"/>
    <a:srgbClr val="FEBA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94903" autoAdjust="0"/>
  </p:normalViewPr>
  <p:slideViewPr>
    <p:cSldViewPr>
      <p:cViewPr>
        <p:scale>
          <a:sx n="60" d="100"/>
          <a:sy n="60" d="100"/>
        </p:scale>
        <p:origin x="690" y="4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4_4" csCatId="accent4" phldr="1"/>
      <dgm:spPr/>
      <dgm:t>
        <a:bodyPr/>
        <a:lstStyle/>
        <a:p>
          <a:endParaRPr lang="en-GB"/>
        </a:p>
      </dgm:t>
    </dgm:pt>
    <dgm:pt modelId="{A234D1E4-870D-4C0F-95CE-D75C5CD14EC0}">
      <dgm:prSet phldrT="[Text]"/>
      <dgm:spPr/>
      <dgm:t>
        <a:bodyPr/>
        <a:lstStyle/>
        <a:p>
          <a:pPr algn="ctr"/>
          <a:r>
            <a:rPr kumimoji="0" lang="en-GB" b="1" i="0" u="none" strike="noStrike"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b="0" i="0" u="none" strike="noStrike"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dirty="0"/>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dgm:t>
        <a:bodyPr/>
        <a:lstStyle/>
        <a:p>
          <a:pPr algn="ctr"/>
          <a:endParaRPr lang="en-GB" b="1" dirty="0"/>
        </a:p>
        <a:p>
          <a:pPr algn="ctr"/>
          <a:r>
            <a:rPr lang="en-GB" b="1" dirty="0">
              <a:latin typeface="Verdana" panose="020B0604030504040204" pitchFamily="34" charset="0"/>
              <a:ea typeface="Verdana" panose="020B0604030504040204" pitchFamily="34" charset="0"/>
            </a:rPr>
            <a:t>Section 2</a:t>
          </a:r>
          <a:r>
            <a:rPr lang="en-GB" dirty="0">
              <a:latin typeface="Verdana" panose="020B0604030504040204" pitchFamily="34" charset="0"/>
              <a:ea typeface="Verdana" panose="020B0604030504040204" pitchFamily="34" charset="0"/>
            </a:rPr>
            <a:t>: Detailed updates against </a:t>
          </a:r>
          <a:r>
            <a:rPr kumimoji="0" lang="en-GB" b="0" i="0" u="none" strike="noStrike"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dirty="0">
              <a:latin typeface="Verdana" panose="020B0604030504040204" pitchFamily="34" charset="0"/>
              <a:ea typeface="Verdana" panose="020B0604030504040204" pitchFamily="34" charset="0"/>
            </a:rPr>
            <a:t> </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0070C0"/>
        </a:solidFill>
      </dgm:spPr>
      <dgm:t>
        <a:bodyPr/>
        <a:lstStyle/>
        <a:p>
          <a:pPr algn="ctr"/>
          <a:r>
            <a:rPr lang="en-GB" b="1" dirty="0">
              <a:latin typeface="Verdana" panose="020B0604030504040204" pitchFamily="34" charset="0"/>
              <a:ea typeface="Verdana" panose="020B0604030504040204" pitchFamily="34" charset="0"/>
            </a:rPr>
            <a:t>Section 3</a:t>
          </a:r>
          <a:r>
            <a:rPr lang="en-GB" dirty="0">
              <a:latin typeface="Verdana" panose="020B0604030504040204" pitchFamily="34" charset="0"/>
              <a:ea typeface="Verdana" panose="020B0604030504040204" pitchFamily="34" charset="0"/>
            </a:rPr>
            <a:t>: NHS Performance Framework 2026-27 metrics &amp; Local Measures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115286" y="14018"/>
          <a:ext cx="10692003" cy="2119763"/>
        </a:xfrm>
        <a:prstGeom prst="homePlate">
          <a:avLst/>
        </a:prstGeom>
        <a:solidFill>
          <a:schemeClr val="accent4">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kumimoji="0" lang="en-GB" sz="2400" b="1" i="0" u="none" strike="noStrike" kern="1200"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sz="2400" b="0" i="0" u="none" strike="noStrike" kern="1200"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sz="2400" kern="1200" dirty="0"/>
        </a:p>
      </dsp:txBody>
      <dsp:txXfrm rot="10800000">
        <a:off x="4645227" y="14018"/>
        <a:ext cx="10162062" cy="2119763"/>
      </dsp:txXfrm>
    </dsp:sp>
    <dsp:sp modelId="{F9E476B7-A246-4EEE-9E1A-6E631012DA9E}">
      <dsp:nvSpPr>
        <dsp:cNvPr id="0" name=""/>
        <dsp:cNvSpPr/>
      </dsp:nvSpPr>
      <dsp:spPr>
        <a:xfrm>
          <a:off x="2163157" y="473"/>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186174" y="2630351"/>
          <a:ext cx="10692003" cy="2119763"/>
        </a:xfrm>
        <a:prstGeom prst="homePlate">
          <a:avLst/>
        </a:prstGeom>
        <a:solidFill>
          <a:schemeClr val="accent4">
            <a:shade val="50000"/>
            <a:hueOff val="406356"/>
            <a:satOff val="-23479"/>
            <a:lumOff val="324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t" anchorCtr="0">
          <a:noAutofit/>
        </a:bodyPr>
        <a:lstStyle/>
        <a:p>
          <a:pPr marL="0" lvl="0" indent="0" algn="ctr" defTabSz="1066800">
            <a:lnSpc>
              <a:spcPct val="90000"/>
            </a:lnSpc>
            <a:spcBef>
              <a:spcPct val="0"/>
            </a:spcBef>
            <a:spcAft>
              <a:spcPct val="35000"/>
            </a:spcAft>
            <a:buNone/>
          </a:pPr>
          <a:endParaRPr lang="en-GB" sz="2400" b="1" kern="1200" dirty="0"/>
        </a:p>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2</a:t>
          </a:r>
          <a:r>
            <a:rPr lang="en-GB" sz="2400" kern="1200" dirty="0">
              <a:latin typeface="Verdana" panose="020B0604030504040204" pitchFamily="34" charset="0"/>
              <a:ea typeface="Verdana" panose="020B0604030504040204" pitchFamily="34" charset="0"/>
            </a:rPr>
            <a:t>: Detailed updates against </a:t>
          </a:r>
          <a:r>
            <a:rPr kumimoji="0" lang="en-GB" sz="2400" b="0" i="0" u="none" strike="noStrike" kern="1200"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sz="2400" kern="1200" dirty="0">
              <a:latin typeface="Verdana" panose="020B0604030504040204" pitchFamily="34" charset="0"/>
              <a:ea typeface="Verdana" panose="020B0604030504040204" pitchFamily="34" charset="0"/>
            </a:rPr>
            <a:t> </a:t>
          </a:r>
        </a:p>
        <a:p>
          <a:pPr marL="171450" lvl="1" indent="-171450" algn="l" defTabSz="844550">
            <a:lnSpc>
              <a:spcPct val="90000"/>
            </a:lnSpc>
            <a:spcBef>
              <a:spcPct val="0"/>
            </a:spcBef>
            <a:spcAft>
              <a:spcPct val="15000"/>
            </a:spcAft>
            <a:buChar char="•"/>
          </a:pPr>
          <a:endParaRPr lang="en-GB" sz="1900" kern="1200" dirty="0"/>
        </a:p>
      </dsp:txBody>
      <dsp:txXfrm rot="10800000">
        <a:off x="4716115" y="2630351"/>
        <a:ext cx="10162062" cy="2119763"/>
      </dsp:txXfrm>
    </dsp:sp>
    <dsp:sp modelId="{C0FBD90D-9B30-43B9-97E9-94BEF7DC7598}">
      <dsp:nvSpPr>
        <dsp:cNvPr id="0" name=""/>
        <dsp:cNvSpPr/>
      </dsp:nvSpPr>
      <dsp:spPr>
        <a:xfrm>
          <a:off x="2163157" y="2753001"/>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186174" y="5382880"/>
          <a:ext cx="10692003" cy="2119763"/>
        </a:xfrm>
        <a:prstGeom prst="homePlate">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3</a:t>
          </a:r>
          <a:r>
            <a:rPr lang="en-GB" sz="2400" kern="1200" dirty="0">
              <a:latin typeface="Verdana" panose="020B0604030504040204" pitchFamily="34" charset="0"/>
              <a:ea typeface="Verdana" panose="020B0604030504040204" pitchFamily="34" charset="0"/>
            </a:rPr>
            <a:t>: NHS Performance Framework 2026-27 metrics &amp; Local Measures</a:t>
          </a:r>
        </a:p>
      </dsp:txBody>
      <dsp:txXfrm rot="10800000">
        <a:off x="4716115" y="5382880"/>
        <a:ext cx="10162062" cy="2119763"/>
      </dsp:txXfrm>
    </dsp:sp>
    <dsp:sp modelId="{5BFA6665-1F33-4D4C-9527-789645D89B43}">
      <dsp:nvSpPr>
        <dsp:cNvPr id="0" name=""/>
        <dsp:cNvSpPr/>
      </dsp:nvSpPr>
      <dsp:spPr>
        <a:xfrm>
          <a:off x="2163157" y="5505529"/>
          <a:ext cx="2119763" cy="2119763"/>
        </a:xfrm>
        <a:prstGeom prst="ellipse">
          <a:avLst/>
        </a:prstGeom>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17/08/2026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17/08/2026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1879019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34362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1710570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1104953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3956502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4076857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33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4056126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25</a:t>
            </a:fld>
            <a:endParaRPr lang="pt-BR"/>
          </a:p>
        </p:txBody>
      </p:sp>
    </p:spTree>
    <p:extLst>
      <p:ext uri="{BB962C8B-B14F-4D97-AF65-F5344CB8AC3E}">
        <p14:creationId xmlns:p14="http://schemas.microsoft.com/office/powerpoint/2010/main" val="1320515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26</a:t>
            </a:fld>
            <a:endParaRPr lang="pt-BR"/>
          </a:p>
        </p:txBody>
      </p:sp>
    </p:spTree>
    <p:extLst>
      <p:ext uri="{BB962C8B-B14F-4D97-AF65-F5344CB8AC3E}">
        <p14:creationId xmlns:p14="http://schemas.microsoft.com/office/powerpoint/2010/main" val="2134851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979C-5673-E71D-8CA6-9C3C77D3B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7FAE1-487A-CCDC-48CA-6FA84058E2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3C59A7F-0D3E-DFCA-AC5E-771493AC96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BEB3A6-57C5-45AB-5B3B-631B3B6F2E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041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C791-EE8B-EE9A-73EF-5AA972FAB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FC1E5-6C4B-9CA1-28CA-7203756BE9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270925-04C5-BC67-C391-E37D001A43FB}"/>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D06F42D6-C602-827B-F608-8D72D0A298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35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16474-5DE8-F769-C9AB-976EA70DD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B84E9-C5D9-1F66-001A-EF42DF9883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595895-4E39-8CDE-206E-5105D26FD076}"/>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19113128-3023-81C7-CE0B-FEF61F73A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5105-49B4-EAA3-37B8-7F7ED203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8C95E-702A-32A5-19AD-643C4C34FC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23E958-B37A-9E05-EE9A-8F8A3310991E}"/>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9BF0A2AE-8484-0E7D-0FED-D19FF38526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593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41FE-6F2D-1D08-F872-8073F3D61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1B118-589B-A70B-1257-D52B46AEFC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16746D-E7F4-449E-DC67-81F0456D0A24}"/>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2BB0FD1B-4C44-67A6-D98E-44A93C478E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6395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37</a:t>
            </a:fld>
            <a:endParaRPr lang="pt-BR"/>
          </a:p>
        </p:txBody>
      </p:sp>
    </p:spTree>
    <p:extLst>
      <p:ext uri="{BB962C8B-B14F-4D97-AF65-F5344CB8AC3E}">
        <p14:creationId xmlns:p14="http://schemas.microsoft.com/office/powerpoint/2010/main" val="658924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AD323-AF53-15FD-0030-2769A40FF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9CA0E-4A2D-6BB2-ACDC-1492C640E89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56BC27-B51F-A95E-1DE3-7CE4CB666F7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AD9CD4-97B5-C039-F954-7B5704B6B502}"/>
              </a:ext>
            </a:extLst>
          </p:cNvPr>
          <p:cNvSpPr>
            <a:spLocks noGrp="1"/>
          </p:cNvSpPr>
          <p:nvPr>
            <p:ph type="sldNum" sz="quarter" idx="5"/>
          </p:nvPr>
        </p:nvSpPr>
        <p:spPr/>
        <p:txBody>
          <a:bodyPr/>
          <a:lstStyle/>
          <a:p>
            <a:fld id="{7632F1A2-D638-401F-83A8-37BE82B69C5E}" type="slidenum">
              <a:rPr lang="pt-BR" smtClean="0"/>
              <a:t>38</a:t>
            </a:fld>
            <a:endParaRPr lang="pt-BR"/>
          </a:p>
        </p:txBody>
      </p:sp>
    </p:spTree>
    <p:extLst>
      <p:ext uri="{BB962C8B-B14F-4D97-AF65-F5344CB8AC3E}">
        <p14:creationId xmlns:p14="http://schemas.microsoft.com/office/powerpoint/2010/main" val="1978322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12B-721E-DC54-7FDF-3677B8324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CC78-15BA-6BEA-F7AE-AF76E644CE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AEC0C8-D1D6-3518-7F21-E7B4DE1F72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2459A0-32D8-81F9-00C6-2175BBA763AC}"/>
              </a:ext>
            </a:extLst>
          </p:cNvPr>
          <p:cNvSpPr>
            <a:spLocks noGrp="1"/>
          </p:cNvSpPr>
          <p:nvPr>
            <p:ph type="sldNum" sz="quarter" idx="5"/>
          </p:nvPr>
        </p:nvSpPr>
        <p:spPr/>
        <p:txBody>
          <a:bodyPr/>
          <a:lstStyle/>
          <a:p>
            <a:fld id="{7632F1A2-D638-401F-83A8-37BE82B69C5E}" type="slidenum">
              <a:rPr lang="pt-BR" smtClean="0"/>
              <a:t>39</a:t>
            </a:fld>
            <a:endParaRPr lang="pt-BR"/>
          </a:p>
        </p:txBody>
      </p:sp>
    </p:spTree>
    <p:extLst>
      <p:ext uri="{BB962C8B-B14F-4D97-AF65-F5344CB8AC3E}">
        <p14:creationId xmlns:p14="http://schemas.microsoft.com/office/powerpoint/2010/main" val="25281881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9B82-9B0D-9A66-2950-35C8FF728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85250-CCDA-27CA-778D-E18559CE3A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646D65-3267-A4E7-93B7-AD9F6BB105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6933B1-BE92-8235-6822-CE64CEEA4DA2}"/>
              </a:ext>
            </a:extLst>
          </p:cNvPr>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3203223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3438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499042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502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4623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8728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6269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42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420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4200979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66202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364446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3344943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2999161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AD24-2627-340D-D4FB-7304407F0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B4DE-2A4B-1575-83A1-F9156874415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770B90-DC12-EBA8-543C-7FB62A0B83C0}"/>
              </a:ext>
            </a:extLst>
          </p:cNvPr>
          <p:cNvSpPr>
            <a:spLocks noGrp="1"/>
          </p:cNvSpPr>
          <p:nvPr>
            <p:ph type="body" idx="1"/>
          </p:nvPr>
        </p:nvSpPr>
        <p:spPr/>
        <p:txBody>
          <a:bodyPr/>
          <a:lstStyle/>
          <a:p>
            <a:endParaRPr lang="en-GB" dirty="0">
              <a:highlight>
                <a:srgbClr val="FFFF00"/>
              </a:highlight>
            </a:endParaRPr>
          </a:p>
        </p:txBody>
      </p:sp>
      <p:sp>
        <p:nvSpPr>
          <p:cNvPr id="4" name="Slide Number Placeholder 3">
            <a:extLst>
              <a:ext uri="{FF2B5EF4-FFF2-40B4-BE49-F238E27FC236}">
                <a16:creationId xmlns:a16="http://schemas.microsoft.com/office/drawing/2014/main" id="{CA9D870F-27AA-1751-81A8-77A4AE599EFC}"/>
              </a:ext>
            </a:extLst>
          </p:cNvPr>
          <p:cNvSpPr>
            <a:spLocks noGrp="1"/>
          </p:cNvSpPr>
          <p:nvPr>
            <p:ph type="sldNum" sz="quarter" idx="5"/>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15588195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txBody>
          <a:bodyPr/>
          <a:lstStyle/>
          <a:p>
            <a:endParaRPr lang="en-GB"/>
          </a:p>
        </p:txBody>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5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508989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1762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01665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93794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65661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17/08/2026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34858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707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45154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79664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943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394281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28764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038162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70964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184936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63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17/08/2026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85841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864587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43628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02297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spTree>
    <p:extLst>
      <p:ext uri="{BB962C8B-B14F-4D97-AF65-F5344CB8AC3E}">
        <p14:creationId xmlns:p14="http://schemas.microsoft.com/office/powerpoint/2010/main" val="2942487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868621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D464-15CF-9113-BF64-0095315507ED}"/>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42E35B94-1880-7FC1-7096-F048B48B257C}"/>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CFC6B4-DC15-1650-0534-DCA4A7B49829}"/>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5" name="Footer Placeholder 4">
            <a:extLst>
              <a:ext uri="{FF2B5EF4-FFF2-40B4-BE49-F238E27FC236}">
                <a16:creationId xmlns:a16="http://schemas.microsoft.com/office/drawing/2014/main" id="{5AC2FD0E-2977-97E7-C227-9A5A1C3C94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BA70E4-93EA-4033-2E10-80C56BBBFAAB}"/>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2451095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4EE63-FD55-A391-9CD3-0246B79BD7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CAB8BE-2673-4B1F-474A-34514AC231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4C39F-0853-EBB0-9FC6-6C07B2C52AD4}"/>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5" name="Footer Placeholder 4">
            <a:extLst>
              <a:ext uri="{FF2B5EF4-FFF2-40B4-BE49-F238E27FC236}">
                <a16:creationId xmlns:a16="http://schemas.microsoft.com/office/drawing/2014/main" id="{FCF6B48F-D5FF-DEBD-B750-805D997A33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D66FD0-630E-981A-B2B2-7DEF11D2F03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5631953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D0EB-AD2F-F54E-639F-6A96B0D28662}"/>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0DE977-63AD-213C-92DE-3E64CDC222C4}"/>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2EC1-D670-9674-2CBE-F09485F1E113}"/>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5" name="Footer Placeholder 4">
            <a:extLst>
              <a:ext uri="{FF2B5EF4-FFF2-40B4-BE49-F238E27FC236}">
                <a16:creationId xmlns:a16="http://schemas.microsoft.com/office/drawing/2014/main" id="{B9F48B09-A745-0A7F-6A8E-EE6524B2A8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C9BF4A-94CA-9859-8C51-4443608E550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0357927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4DFF-3199-E29F-C33C-DFF928091C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038C06-F84B-BC7E-E535-7626DE44CDDF}"/>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A7C0E99-9A33-0EBC-EA40-4808320BBF14}"/>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F265F5-CE50-A13F-5BD9-2E37D1CE43E0}"/>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6" name="Footer Placeholder 5">
            <a:extLst>
              <a:ext uri="{FF2B5EF4-FFF2-40B4-BE49-F238E27FC236}">
                <a16:creationId xmlns:a16="http://schemas.microsoft.com/office/drawing/2014/main" id="{79821C5C-1048-27E7-714E-5EDBE9F9BD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BE798D-0E2A-EFCD-4254-14833BF661A5}"/>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3248591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41F18-6CA5-4065-87BF-1884104E89C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26107F-7D43-89B8-C5C1-F7D40DB592B1}"/>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34C67FC-0293-7666-D981-90C90BF94604}"/>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1487D5-75A8-7853-D331-CB14724E888E}"/>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184C038D-D9AB-EE2F-9B3C-89F118D420A2}"/>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E7E989-A35E-45B9-8EFB-3A9DCD1CB26A}"/>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8" name="Footer Placeholder 7">
            <a:extLst>
              <a:ext uri="{FF2B5EF4-FFF2-40B4-BE49-F238E27FC236}">
                <a16:creationId xmlns:a16="http://schemas.microsoft.com/office/drawing/2014/main" id="{2060A2E0-6C48-E8D2-C4EA-78F9D8F5BD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3558ED-2838-453E-A041-686ED77913C3}"/>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2918750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7EBE-AE60-864B-21FD-2A1976A5EF0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E83A8D-C2ED-7472-241A-2271EDE7C75C}"/>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4" name="Footer Placeholder 3">
            <a:extLst>
              <a:ext uri="{FF2B5EF4-FFF2-40B4-BE49-F238E27FC236}">
                <a16:creationId xmlns:a16="http://schemas.microsoft.com/office/drawing/2014/main" id="{D65FDDCF-3753-DA88-BC66-B1C641679B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8F6F0A-EE4D-8898-DFBE-0228E07C36B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8660558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3C4403-5E7D-C066-126F-AB28EAB41179}"/>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3" name="Footer Placeholder 2">
            <a:extLst>
              <a:ext uri="{FF2B5EF4-FFF2-40B4-BE49-F238E27FC236}">
                <a16:creationId xmlns:a16="http://schemas.microsoft.com/office/drawing/2014/main" id="{44650EB2-6799-DB27-697E-13FFAA6DA4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83F4EC-B0A4-F21A-C080-37C5821C0BA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400926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6E370-7B9F-A5BC-7D8D-40E138BA70A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E4B6AB2-81A0-529A-A63A-A0CD6BAE31DA}"/>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80670E-2910-5240-AF30-D6484BCB83B9}"/>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62A218D-4B4E-4786-FC55-568413D0EAC2}"/>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6" name="Footer Placeholder 5">
            <a:extLst>
              <a:ext uri="{FF2B5EF4-FFF2-40B4-BE49-F238E27FC236}">
                <a16:creationId xmlns:a16="http://schemas.microsoft.com/office/drawing/2014/main" id="{38CC11DB-75DE-A6E5-7FDF-222210F8DE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5C6DB-4D8F-952B-CE1C-7FA7BF5EDB0C}"/>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357446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EC4A-2EED-8916-55EC-4FFDC671103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F5DAA4-0DE0-AF5C-1D49-FD565F18C86F}"/>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64DA1D3D-897C-EBCE-EBA2-3BF80CE05093}"/>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559BF8C-4D9D-6379-0F1B-49513246EB30}"/>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6" name="Footer Placeholder 5">
            <a:extLst>
              <a:ext uri="{FF2B5EF4-FFF2-40B4-BE49-F238E27FC236}">
                <a16:creationId xmlns:a16="http://schemas.microsoft.com/office/drawing/2014/main" id="{50D37D17-D505-4517-BDE4-1ADA7F78A8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AEC103-0601-522B-F962-F6CA1A096FDD}"/>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2120213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spTree>
    <p:extLst>
      <p:ext uri="{BB962C8B-B14F-4D97-AF65-F5344CB8AC3E}">
        <p14:creationId xmlns:p14="http://schemas.microsoft.com/office/powerpoint/2010/main" val="2031889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5C8C-7D77-6B09-3388-9722BA21B6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4FEBFE-B8D3-E06D-6AA6-269EC2888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F41B2E-841C-23CA-3141-44699BD8AAB1}"/>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5" name="Footer Placeholder 4">
            <a:extLst>
              <a:ext uri="{FF2B5EF4-FFF2-40B4-BE49-F238E27FC236}">
                <a16:creationId xmlns:a16="http://schemas.microsoft.com/office/drawing/2014/main" id="{E6670D5A-59D2-E66E-5DF9-26538F58F4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035806-A5DC-9EB4-9AB8-9B692359C9D7}"/>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3433634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8E9F5B-0EC4-CC62-A3AD-30C60379066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7CC7FB-CFEA-1802-03E3-08B386F08114}"/>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A1168F-DF7C-4AFF-36A2-2D05FB1C6A16}"/>
              </a:ext>
            </a:extLst>
          </p:cNvPr>
          <p:cNvSpPr>
            <a:spLocks noGrp="1"/>
          </p:cNvSpPr>
          <p:nvPr>
            <p:ph type="dt" sz="half" idx="10"/>
          </p:nvPr>
        </p:nvSpPr>
        <p:spPr/>
        <p:txBody>
          <a:bodyPr/>
          <a:lstStyle/>
          <a:p>
            <a:fld id="{60E98B5B-D5E0-4FC3-AB1D-D94CAAC3F42B}" type="datetimeFigureOut">
              <a:rPr lang="en-GB" smtClean="0"/>
              <a:t>18/08/2026</a:t>
            </a:fld>
            <a:endParaRPr lang="en-GB"/>
          </a:p>
        </p:txBody>
      </p:sp>
      <p:sp>
        <p:nvSpPr>
          <p:cNvPr id="5" name="Footer Placeholder 4">
            <a:extLst>
              <a:ext uri="{FF2B5EF4-FFF2-40B4-BE49-F238E27FC236}">
                <a16:creationId xmlns:a16="http://schemas.microsoft.com/office/drawing/2014/main" id="{6F307F3B-F930-5BBE-B791-2F27A85A5F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03E328-F424-C838-0FCE-265712713B40}"/>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616533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txBody>
          <a:bodyPr/>
          <a:lstStyle/>
          <a:p>
            <a:endParaRPr lang="en-GB"/>
          </a:p>
        </p:txBody>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5.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17/08/2026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199465703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97F74C-A6C1-10F7-A835-C4193B80E5A8}"/>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2915D4-F4A0-201E-8564-89B0AF7CEB95}"/>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B694AD-A7C6-BF3E-399A-69FDFA3EE871}"/>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60E98B5B-D5E0-4FC3-AB1D-D94CAAC3F42B}" type="datetimeFigureOut">
              <a:rPr lang="en-GB" smtClean="0"/>
              <a:t>18/08/2026</a:t>
            </a:fld>
            <a:endParaRPr lang="en-GB"/>
          </a:p>
        </p:txBody>
      </p:sp>
      <p:sp>
        <p:nvSpPr>
          <p:cNvPr id="5" name="Footer Placeholder 4">
            <a:extLst>
              <a:ext uri="{FF2B5EF4-FFF2-40B4-BE49-F238E27FC236}">
                <a16:creationId xmlns:a16="http://schemas.microsoft.com/office/drawing/2014/main" id="{AB9B0600-6364-E9F4-DF4B-6C1C97CF9918}"/>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2C21934-E014-023D-3A6B-957C76A98D76}"/>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A1AA6FC5-6E0B-42FA-A4E6-818AC9047533}" type="slidenum">
              <a:rPr lang="en-GB" smtClean="0"/>
              <a:t>‹#›</a:t>
            </a:fld>
            <a:endParaRPr lang="en-GB"/>
          </a:p>
        </p:txBody>
      </p:sp>
    </p:spTree>
    <p:extLst>
      <p:ext uri="{BB962C8B-B14F-4D97-AF65-F5344CB8AC3E}">
        <p14:creationId xmlns:p14="http://schemas.microsoft.com/office/powerpoint/2010/main" val="4252453847"/>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5.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2.xml"/><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2.xml"/><Relationship Id="rId5" Type="http://schemas.openxmlformats.org/officeDocument/2006/relationships/image" Target="../media/image82.png"/><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4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4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1.xml"/><Relationship Id="rId1" Type="http://schemas.openxmlformats.org/officeDocument/2006/relationships/slideLayout" Target="../slideLayouts/slideLayout4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42.xml"/><Relationship Id="rId5" Type="http://schemas.openxmlformats.org/officeDocument/2006/relationships/image" Target="../media/image100.png"/><Relationship Id="rId4" Type="http://schemas.openxmlformats.org/officeDocument/2006/relationships/image" Target="../media/image99.png"/></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42.xml"/><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2.xml"/><Relationship Id="rId1" Type="http://schemas.openxmlformats.org/officeDocument/2006/relationships/slideLayout" Target="../slideLayouts/slideLayout4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42.xml"/><Relationship Id="rId5" Type="http://schemas.openxmlformats.org/officeDocument/2006/relationships/image" Target="../media/image111.png"/><Relationship Id="rId4" Type="http://schemas.openxmlformats.org/officeDocument/2006/relationships/image" Target="../media/image110.png"/></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42.xml"/><Relationship Id="rId5" Type="http://schemas.openxmlformats.org/officeDocument/2006/relationships/image" Target="../media/image117.png"/><Relationship Id="rId4" Type="http://schemas.openxmlformats.org/officeDocument/2006/relationships/image" Target="../media/image116.png"/></Relationships>
</file>

<file path=ppt/slides/_rels/slide5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42.xml"/><Relationship Id="rId5" Type="http://schemas.openxmlformats.org/officeDocument/2006/relationships/image" Target="../media/image121.png"/><Relationship Id="rId4" Type="http://schemas.openxmlformats.org/officeDocument/2006/relationships/image" Target="../media/image120.png"/></Relationships>
</file>

<file path=ppt/slides/_rels/slide5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4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5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4.xml"/><Relationship Id="rId1" Type="http://schemas.openxmlformats.org/officeDocument/2006/relationships/slideLayout" Target="../slideLayouts/slideLayout42.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5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42.xml"/><Relationship Id="rId5" Type="http://schemas.openxmlformats.org/officeDocument/2006/relationships/image" Target="../media/image133.png"/><Relationship Id="rId4" Type="http://schemas.openxmlformats.org/officeDocument/2006/relationships/image" Target="../media/image132.png"/></Relationships>
</file>

<file path=ppt/slides/_rels/slide5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35.xml"/><Relationship Id="rId1" Type="http://schemas.openxmlformats.org/officeDocument/2006/relationships/slideLayout" Target="../slideLayouts/slideLayout4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5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2.xml"/><Relationship Id="rId4" Type="http://schemas.openxmlformats.org/officeDocument/2006/relationships/image" Target="../media/image140.png"/></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1">
            <a:extLst>
              <a:ext uri="{FF2B5EF4-FFF2-40B4-BE49-F238E27FC236}">
                <a16:creationId xmlns:a16="http://schemas.microsoft.com/office/drawing/2014/main" id="{3466C027-EF42-78AF-392D-A7255B748A80}"/>
              </a:ext>
            </a:extLst>
          </p:cNvPr>
          <p:cNvSpPr txBox="1">
            <a:spLocks/>
          </p:cNvSpPr>
          <p:nvPr/>
        </p:nvSpPr>
        <p:spPr>
          <a:xfrm>
            <a:off x="832644" y="2847023"/>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Swansea Bay University Health Board </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Integrated Performance Report</a:t>
            </a:r>
          </a:p>
          <a:p>
            <a:pPr marL="0" marR="0" lvl="0" indent="0" defTabSz="914400" eaLnBrk="1" fontAlgn="auto" latinLnBrk="0" hangingPunct="1">
              <a:lnSpc>
                <a:spcPct val="100000"/>
              </a:lnSpc>
              <a:spcBef>
                <a:spcPts val="0"/>
              </a:spcBef>
              <a:spcAft>
                <a:spcPts val="0"/>
              </a:spcAft>
              <a:buClrTx/>
              <a:buSzTx/>
              <a:buFontTx/>
              <a:buNone/>
              <a:tabLst/>
              <a:defRPr/>
            </a:pPr>
            <a:r>
              <a:rPr lang="pt-BR" sz="6000" kern="0" dirty="0">
                <a:solidFill>
                  <a:sysClr val="window" lastClr="FFFFFF"/>
                </a:solidFill>
                <a:latin typeface="Verdana" panose="020B0604030504040204" pitchFamily="34" charset="0"/>
                <a:ea typeface="Verdana" panose="020B0604030504040204" pitchFamily="34" charset="0"/>
                <a:cs typeface="Arial" panose="020B0604020202020204" pitchFamily="34" charset="0"/>
              </a:rPr>
              <a:t>August</a:t>
            </a:r>
            <a:r>
              <a:rPr kumimoji="0" lang="pt-BR" sz="5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2026</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27BD-A564-9525-4377-28204A1F3B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A34316-FC0C-9C3A-43B1-9AF7E31E0779}"/>
              </a:ext>
            </a:extLst>
          </p:cNvPr>
          <p:cNvGraphicFramePr>
            <a:graphicFrameLocks noGrp="1"/>
          </p:cNvGraphicFramePr>
          <p:nvPr>
            <p:extLst>
              <p:ext uri="{D42A27DB-BD31-4B8C-83A1-F6EECF244321}">
                <p14:modId xmlns:p14="http://schemas.microsoft.com/office/powerpoint/2010/main" val="1351778402"/>
              </p:ext>
            </p:extLst>
          </p:nvPr>
        </p:nvGraphicFramePr>
        <p:xfrm>
          <a:off x="0" y="492444"/>
          <a:ext cx="20105688" cy="803034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694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bg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238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No patients waiting more than 104 weeks for treatment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33641936"/>
                  </a:ext>
                </a:extLst>
              </a:tr>
              <a:tr h="6535921">
                <a:tc>
                  <a:txBody>
                    <a:bodyPr/>
                    <a:lstStyle/>
                    <a:p>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500" b="1" dirty="0">
                          <a:solidFill>
                            <a:schemeClr val="tx1"/>
                          </a:solidFill>
                          <a:latin typeface="Verdana" panose="020B0604030504040204" pitchFamily="34" charset="0"/>
                          <a:ea typeface="Verdana" panose="020B0604030504040204" pitchFamily="34" charset="0"/>
                        </a:rPr>
                        <a:t>How are we doing? </a:t>
                      </a:r>
                    </a:p>
                    <a:p>
                      <a:r>
                        <a:rPr lang="en-GB" sz="1500" dirty="0">
                          <a:solidFill>
                            <a:schemeClr val="tx1"/>
                          </a:solidFill>
                          <a:latin typeface="Verdana" panose="020B0604030504040204" pitchFamily="34" charset="0"/>
                          <a:ea typeface="Verdana" panose="020B0604030504040204" pitchFamily="34" charset="0"/>
                        </a:rPr>
                        <a:t>In July 2026, the Health Board reported 100% of open pathways waiting less than 104 weeks for treatment, maintaining performance against the enhanced monitoring target.</a:t>
                      </a:r>
                      <a:endParaRPr lang="en-GB" sz="1500" b="1" dirty="0">
                        <a:solidFill>
                          <a:schemeClr val="tx1"/>
                        </a:solidFill>
                        <a:latin typeface="Verdana" panose="020B0604030504040204" pitchFamily="34" charset="0"/>
                        <a:ea typeface="Verdana" panose="020B0604030504040204" pitchFamily="34" charset="0"/>
                      </a:endParaRP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actions are we taking to improve?</a:t>
                      </a:r>
                      <a:endParaRPr kumimoji="0" lang="en-GB" sz="15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Grip &amp; Control</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Six-week forward operational review maintained.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Weekly specialty delivery reviews focussed on highest-risk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Enhanced validation programme and establishment of central validation capability.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Productivity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Theatre productivity programme progressing including utilisation, late starts, turnaround times and job planning.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Outpatient transformation programme progressing including validation, PIFU, direct listing and pathway redesign.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Recovery Delivery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Welsh Government recovery submission completed.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Costed specialty recovery plans developed across elective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Regional recovery proposals developed with Hywel Dda for orthopaedics, and cataracts</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Immediate delivery actions commencing within available resources whilst national funding decisions are awaited</a:t>
                      </a:r>
                    </a:p>
                    <a:p>
                      <a:pPr marL="285750" indent="-285750">
                        <a:buFont typeface="Arial" panose="020B0604020202020204" pitchFamily="34" charset="0"/>
                        <a:buChar char="•"/>
                      </a:pPr>
                      <a:endParaRPr kumimoji="0" lang="en-GB" sz="15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Tx/>
                        <a:buChar char="-"/>
                      </a:pPr>
                      <a:r>
                        <a:rPr lang="en-GB" sz="1500" dirty="0">
                          <a:latin typeface="Verdana" panose="020B0604030504040204" pitchFamily="34" charset="0"/>
                          <a:ea typeface="Verdana" panose="020B0604030504040204" pitchFamily="34" charset="0"/>
                        </a:rPr>
                        <a:t>Clinical engagement is a critical dependency for delivery of productivity and theatre transformation</a:t>
                      </a:r>
                    </a:p>
                    <a:p>
                      <a:pPr marL="285750" indent="-285750">
                        <a:buFontTx/>
                        <a:buChar char="-"/>
                      </a:pPr>
                      <a:r>
                        <a:rPr lang="en-GB" sz="1500" dirty="0">
                          <a:latin typeface="Verdana" panose="020B0604030504040204" pitchFamily="34" charset="0"/>
                          <a:ea typeface="Verdana" panose="020B0604030504040204" pitchFamily="34" charset="0"/>
                        </a:rPr>
                        <a:t>Delivery of recovery trajectory remains dependent on non-recurrent WG investment</a:t>
                      </a:r>
                    </a:p>
                    <a:p>
                      <a:pPr marL="285750" indent="-285750">
                        <a:buFontTx/>
                        <a:buChar char="-"/>
                      </a:pPr>
                      <a:r>
                        <a:rPr lang="en-GB" sz="1500" dirty="0">
                          <a:latin typeface="Verdana" panose="020B0604030504040204" pitchFamily="34" charset="0"/>
                          <a:ea typeface="Verdana" panose="020B0604030504040204" pitchFamily="34" charset="0"/>
                        </a:rPr>
                        <a:t>Diagnostic constraints continue to limit elective throughput in selected specialties</a:t>
                      </a:r>
                    </a:p>
                    <a:p>
                      <a:pPr marL="285750" indent="-285750">
                        <a:buFontTx/>
                        <a:buChar char="-"/>
                      </a:pPr>
                      <a:r>
                        <a:rPr lang="en-GB" sz="1500" dirty="0">
                          <a:latin typeface="Verdana" panose="020B0604030504040204" pitchFamily="34" charset="0"/>
                          <a:ea typeface="Verdana" panose="020B0604030504040204" pitchFamily="34" charset="0"/>
                        </a:rPr>
                        <a:t>Workforce availability and sustained productivity improvements remain essential to maintaining 104 week waits.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678E5767-C600-E65C-30A8-BFA7D2DB3538}"/>
              </a:ext>
            </a:extLst>
          </p:cNvPr>
          <p:cNvSpPr txBox="1"/>
          <p:nvPr/>
        </p:nvSpPr>
        <p:spPr>
          <a:xfrm>
            <a:off x="0" y="0"/>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0CEC5A7E-7ACB-7A46-D734-3CBF0E990546}"/>
              </a:ext>
            </a:extLst>
          </p:cNvPr>
          <p:cNvPicPr>
            <a:picLocks noChangeAspect="1"/>
          </p:cNvPicPr>
          <p:nvPr/>
        </p:nvPicPr>
        <p:blipFill>
          <a:blip r:embed="rId2"/>
          <a:stretch>
            <a:fillRect/>
          </a:stretch>
        </p:blipFill>
        <p:spPr>
          <a:xfrm>
            <a:off x="527844" y="2301875"/>
            <a:ext cx="8686800" cy="5736565"/>
          </a:xfrm>
          <a:prstGeom prst="rect">
            <a:avLst/>
          </a:prstGeom>
        </p:spPr>
      </p:pic>
      <p:pic>
        <p:nvPicPr>
          <p:cNvPr id="9" name="Picture 8">
            <a:extLst>
              <a:ext uri="{FF2B5EF4-FFF2-40B4-BE49-F238E27FC236}">
                <a16:creationId xmlns:a16="http://schemas.microsoft.com/office/drawing/2014/main" id="{4F559BDD-734D-C476-ECB1-8E33F07236EA}"/>
              </a:ext>
            </a:extLst>
          </p:cNvPr>
          <p:cNvPicPr>
            <a:picLocks noChangeAspect="1"/>
          </p:cNvPicPr>
          <p:nvPr/>
        </p:nvPicPr>
        <p:blipFill>
          <a:blip r:embed="rId3"/>
          <a:stretch>
            <a:fillRect/>
          </a:stretch>
        </p:blipFill>
        <p:spPr>
          <a:xfrm>
            <a:off x="3189123" y="8547527"/>
            <a:ext cx="13727441" cy="2600688"/>
          </a:xfrm>
          <a:prstGeom prst="rect">
            <a:avLst/>
          </a:prstGeom>
        </p:spPr>
      </p:pic>
    </p:spTree>
    <p:extLst>
      <p:ext uri="{BB962C8B-B14F-4D97-AF65-F5344CB8AC3E}">
        <p14:creationId xmlns:p14="http://schemas.microsoft.com/office/powerpoint/2010/main" val="222985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2C74FCC-E552-9AEB-B761-AEAB4C337EC1}"/>
              </a:ext>
            </a:extLst>
          </p:cNvPr>
          <p:cNvGraphicFramePr>
            <a:graphicFrameLocks noGrp="1"/>
          </p:cNvGraphicFramePr>
          <p:nvPr>
            <p:extLst>
              <p:ext uri="{D42A27DB-BD31-4B8C-83A1-F6EECF244321}">
                <p14:modId xmlns:p14="http://schemas.microsoft.com/office/powerpoint/2010/main" val="143483362"/>
              </p:ext>
            </p:extLst>
          </p:nvPr>
        </p:nvGraphicFramePr>
        <p:xfrm>
          <a:off x="0" y="515773"/>
          <a:ext cx="20105688" cy="10793577"/>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49.5%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2546539"/>
                  </a:ext>
                </a:extLst>
              </a:tr>
              <a:tr h="9357571">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700" b="0" dirty="0">
                          <a:solidFill>
                            <a:schemeClr val="tx1"/>
                          </a:solidFill>
                          <a:latin typeface="Verdana" panose="020B0604030504040204" pitchFamily="34" charset="0"/>
                          <a:ea typeface="Verdana" panose="020B0604030504040204" pitchFamily="34" charset="0"/>
                        </a:rPr>
                        <a:t>The organisation reported a deterioration in performance against the SCP target in June 2026, reporting 49.5% compared with the previous 54% in May.</a:t>
                      </a:r>
                    </a:p>
                    <a:p>
                      <a:pPr marL="285750" indent="-285750">
                        <a:buFont typeface="Arial" panose="020B0604020202020204" pitchFamily="34" charset="0"/>
                        <a:buChar char="•"/>
                      </a:pPr>
                      <a:r>
                        <a:rPr lang="en-GB" sz="1700" b="0" kern="1200" dirty="0">
                          <a:solidFill>
                            <a:schemeClr val="tx1"/>
                          </a:solidFill>
                          <a:latin typeface="Verdana" panose="020B0604030504040204" pitchFamily="34" charset="0"/>
                          <a:ea typeface="Verdana" panose="020B0604030504040204" pitchFamily="34" charset="0"/>
                          <a:cs typeface="+mn-cs"/>
                        </a:rPr>
                        <a:t>Backlog figures are seeing a steady decline in recent months</a:t>
                      </a:r>
                    </a:p>
                    <a:p>
                      <a:pPr marL="285750" indent="-285750">
                        <a:buFont typeface="Arial" panose="020B0604020202020204" pitchFamily="34" charset="0"/>
                        <a:buChar char="•"/>
                      </a:pPr>
                      <a:r>
                        <a:rPr lang="en-GB" sz="1700" b="0" kern="1200" dirty="0">
                          <a:solidFill>
                            <a:schemeClr val="tx1"/>
                          </a:solidFill>
                          <a:latin typeface="Verdana" panose="020B0604030504040204" pitchFamily="34" charset="0"/>
                          <a:ea typeface="Verdana" panose="020B0604030504040204" pitchFamily="34" charset="0"/>
                          <a:cs typeface="+mn-cs"/>
                        </a:rPr>
                        <a:t>An opportunity for resubmission to reflect a corrected performance for January – March 2026 will be available in August 2026.  </a:t>
                      </a:r>
                    </a:p>
                    <a:p>
                      <a:endParaRPr lang="en-GB" sz="1700" b="0" kern="1200" dirty="0">
                        <a:solidFill>
                          <a:srgbClr val="FF0000"/>
                        </a:solidFill>
                        <a:latin typeface="Verdana" panose="020B0604030504040204" pitchFamily="34" charset="0"/>
                        <a:ea typeface="Verdana" panose="020B0604030504040204" pitchFamily="34" charset="0"/>
                        <a:cs typeface="+mn-cs"/>
                      </a:endParaRPr>
                    </a:p>
                    <a:p>
                      <a:endParaRPr lang="en-GB" sz="1700" b="0" kern="1200" dirty="0">
                        <a:solidFill>
                          <a:srgbClr val="FF0000"/>
                        </a:solidFill>
                        <a:latin typeface="Verdana" panose="020B0604030504040204" pitchFamily="34" charset="0"/>
                        <a:ea typeface="Verdana" panose="020B0604030504040204" pitchFamily="34" charset="0"/>
                        <a:cs typeface="+mn-cs"/>
                      </a:endParaRP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endParaRPr lang="en-GB" sz="1600" dirty="0">
                        <a:solidFill>
                          <a:schemeClr val="tx1"/>
                        </a:solidFill>
                        <a:latin typeface="Verdana" panose="020B060403050404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Tumour-site recovery plans completed across priority specialties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Outpatient and Inpatient component waiting list backlog reduction to 2 &amp; 4 weeks, by re-prioritising use of existing elective capacity </a:t>
                      </a: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(by end of September 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Reduce Pathology reporting waits. (</a:t>
                      </a: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Outsourcing delayed start – aim to commence end of August)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Reduce Urgent Suspected Cancer (USC) demand by addressing inconsistencies in application of USC criteria amongst surgical and gastroenterology consultants &amp; potential use of canSense(in conjunction with FIT testing, 63% of USC/STT colonoscopies could be avoided and it would be a useful alternative to support triage where a FIT test is not returned. </a:t>
                      </a: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(by end of August)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Improve theatre productivity at the Morriston site.  High acuity of patients often leads to extended surgical waits due to limited access and on-call commitments further hampers flexibility and ability to schedule patients in a timely manner. </a:t>
                      </a: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(Work commenced under Planned Care Board)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a:rPr>
                        <a:t>Appraising opportunity to create short term increase in capacity for hysteroscopies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Reduce BSW waits to index colonoscopy.  Waiting times have reduced but remain long.  One of our consultants has recently become an accredited screening colonoscopist, a positive development that supports our ability to reduce waiting times.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Skin: Re-aligning outpatient resource towards cancer patients, away from non urgent activity has commenced, appointment of 17 additional sessions of hybrid skin and plastic surgeons to enhance capacity </a:t>
                      </a: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(going to PFAG in August) </a:t>
                      </a: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&amp; appointment of clinical skin cancer lead from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AC92DE6-5DE5-F845-298D-DD701F5FF7B3}"/>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B663D38F-0494-8895-B998-2E202FD900E5}"/>
              </a:ext>
            </a:extLst>
          </p:cNvPr>
          <p:cNvPicPr>
            <a:picLocks noChangeAspect="1"/>
          </p:cNvPicPr>
          <p:nvPr/>
        </p:nvPicPr>
        <p:blipFill>
          <a:blip r:embed="rId3"/>
          <a:stretch>
            <a:fillRect/>
          </a:stretch>
        </p:blipFill>
        <p:spPr>
          <a:xfrm>
            <a:off x="231064" y="8166768"/>
            <a:ext cx="9520052" cy="2745707"/>
          </a:xfrm>
          <a:prstGeom prst="rect">
            <a:avLst/>
          </a:prstGeom>
        </p:spPr>
      </p:pic>
      <p:pic>
        <p:nvPicPr>
          <p:cNvPr id="8" name="Picture 7">
            <a:extLst>
              <a:ext uri="{FF2B5EF4-FFF2-40B4-BE49-F238E27FC236}">
                <a16:creationId xmlns:a16="http://schemas.microsoft.com/office/drawing/2014/main" id="{013EFCFC-F04B-4624-96E6-9B1F3C6D17A0}"/>
              </a:ext>
            </a:extLst>
          </p:cNvPr>
          <p:cNvPicPr>
            <a:picLocks noChangeAspect="1"/>
          </p:cNvPicPr>
          <p:nvPr/>
        </p:nvPicPr>
        <p:blipFill>
          <a:blip r:embed="rId4"/>
          <a:stretch>
            <a:fillRect/>
          </a:stretch>
        </p:blipFill>
        <p:spPr>
          <a:xfrm>
            <a:off x="244558" y="2418682"/>
            <a:ext cx="9294091" cy="5257800"/>
          </a:xfrm>
          <a:prstGeom prst="rect">
            <a:avLst/>
          </a:prstGeom>
        </p:spPr>
      </p:pic>
    </p:spTree>
    <p:extLst>
      <p:ext uri="{BB962C8B-B14F-4D97-AF65-F5344CB8AC3E}">
        <p14:creationId xmlns:p14="http://schemas.microsoft.com/office/powerpoint/2010/main" val="4202923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1441-1D0D-FD32-01C4-D1DB87FD6A2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6F89320-3F2C-042E-2865-A7A819572ABC}"/>
              </a:ext>
            </a:extLst>
          </p:cNvPr>
          <p:cNvGraphicFramePr>
            <a:graphicFrameLocks noGrp="1"/>
          </p:cNvGraphicFramePr>
          <p:nvPr>
            <p:extLst>
              <p:ext uri="{D42A27DB-BD31-4B8C-83A1-F6EECF244321}">
                <p14:modId xmlns:p14="http://schemas.microsoft.com/office/powerpoint/2010/main" val="504001475"/>
              </p:ext>
            </p:extLst>
          </p:nvPr>
        </p:nvGraphicFramePr>
        <p:xfrm>
          <a:off x="16400" y="547683"/>
          <a:ext cx="20105688" cy="10738338"/>
        </p:xfrm>
        <a:graphic>
          <a:graphicData uri="http://schemas.openxmlformats.org/drawingml/2006/table">
            <a:tbl>
              <a:tblPr firstRow="1" bandRow="1">
                <a:tableStyleId>{5C22544A-7EE6-4342-B048-85BDC9FD1C3A}</a:tableStyleId>
              </a:tblPr>
              <a:tblGrid>
                <a:gridCol w="8969644">
                  <a:extLst>
                    <a:ext uri="{9D8B030D-6E8A-4147-A177-3AD203B41FA5}">
                      <a16:colId xmlns:a16="http://schemas.microsoft.com/office/drawing/2014/main" val="1129616965"/>
                    </a:ext>
                  </a:extLst>
                </a:gridCol>
                <a:gridCol w="1083200">
                  <a:extLst>
                    <a:ext uri="{9D8B030D-6E8A-4147-A177-3AD203B41FA5}">
                      <a16:colId xmlns:a16="http://schemas.microsoft.com/office/drawing/2014/main" val="2715230908"/>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49.5%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34843286"/>
                  </a:ext>
                </a:extLst>
              </a:tr>
              <a:tr h="401664">
                <a:tc gridSpan="4">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sz="1800" b="1" dirty="0">
                        <a:latin typeface="Verdana" panose="020B0604030504040204" pitchFamily="34" charset="0"/>
                        <a:ea typeface="Verdana" panose="020B060403050404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17987980"/>
                  </a:ext>
                </a:extLst>
              </a:tr>
              <a:tr h="8877782">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3">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marL="1039719"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Cancer services are subject to underlying growth in demand from both increased prevalence and availability and cost of drugs.</a:t>
                      </a:r>
                    </a:p>
                    <a:p>
                      <a:pPr marL="1039719"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Reliance on outsourcing to reduce backlog in diagnostics within 3 months</a:t>
                      </a:r>
                    </a:p>
                    <a:p>
                      <a:pPr marL="1039719"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Resource for elements of the diagnostic programme are yet to be identified </a:t>
                      </a:r>
                    </a:p>
                    <a:p>
                      <a:pPr marL="1039719"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UHB’s core capacity has limited resilience as we seek to balance finance and performance</a:t>
                      </a:r>
                    </a:p>
                    <a:p>
                      <a:pPr marL="1039719"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Pathology backlog is prohibiting our ability to accurately report accurately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algn="just">
                        <a:lnSpc>
                          <a:spcPct val="107000"/>
                        </a:lnSpc>
                        <a:spcAft>
                          <a:spcPts val="800"/>
                        </a:spcAf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Pathology delays are the primary driver for the increased volumes in diagnostic backlog, accounting for 50% of the backlog.</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Seasonal increase in overall skin volumes are beginning to be seen. Healthcare System Engineering Demand &amp; Capacity report findings to be discussed with the COO, date to be agreed.</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PMB waits are </a:t>
                      </a:r>
                      <a:r>
                        <a:rPr lang="en-GB" sz="1800" kern="1200" dirty="0">
                          <a:solidFill>
                            <a:schemeClr val="tx1"/>
                          </a:solidFill>
                          <a:latin typeface="Verdana" panose="020B0604030504040204" pitchFamily="34" charset="0"/>
                          <a:ea typeface="Verdana" panose="020B0604030504040204" pitchFamily="34" charset="0"/>
                          <a:cs typeface="Arial" panose="020B0604020202020204" pitchFamily="34" charset="0"/>
                        </a:rPr>
                        <a:t>currently more than 6 weeks.  The plans to decouple the one stop service and increase Outpatient hysteroscopy capacity has taken place from 1st June 2026, which has coincided with increased scan capacity. The service are now working through a plan to increase capacity by 10-20 patients per day for the scan only clinics to specifically address backlog,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2626343402"/>
                  </a:ext>
                </a:extLst>
              </a:tr>
            </a:tbl>
          </a:graphicData>
        </a:graphic>
      </p:graphicFrame>
      <p:sp>
        <p:nvSpPr>
          <p:cNvPr id="2" name="TextBox 1">
            <a:extLst>
              <a:ext uri="{FF2B5EF4-FFF2-40B4-BE49-F238E27FC236}">
                <a16:creationId xmlns:a16="http://schemas.microsoft.com/office/drawing/2014/main" id="{70FCFACA-8D98-5D61-F875-465890CCB1A9}"/>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F7C75B7D-8018-DA83-6535-529FBE564EAA}"/>
              </a:ext>
            </a:extLst>
          </p:cNvPr>
          <p:cNvPicPr>
            <a:picLocks noChangeAspect="1"/>
          </p:cNvPicPr>
          <p:nvPr/>
        </p:nvPicPr>
        <p:blipFill>
          <a:blip r:embed="rId3"/>
          <a:stretch>
            <a:fillRect/>
          </a:stretch>
        </p:blipFill>
        <p:spPr>
          <a:xfrm>
            <a:off x="451644" y="2606675"/>
            <a:ext cx="8345065" cy="4001058"/>
          </a:xfrm>
          <a:prstGeom prst="rect">
            <a:avLst/>
          </a:prstGeom>
        </p:spPr>
      </p:pic>
      <p:pic>
        <p:nvPicPr>
          <p:cNvPr id="11" name="Picture 10">
            <a:extLst>
              <a:ext uri="{FF2B5EF4-FFF2-40B4-BE49-F238E27FC236}">
                <a16:creationId xmlns:a16="http://schemas.microsoft.com/office/drawing/2014/main" id="{121A79E5-4419-DD33-5612-FF566835BE9D}"/>
              </a:ext>
            </a:extLst>
          </p:cNvPr>
          <p:cNvPicPr>
            <a:picLocks noChangeAspect="1"/>
          </p:cNvPicPr>
          <p:nvPr/>
        </p:nvPicPr>
        <p:blipFill>
          <a:blip r:embed="rId4"/>
          <a:stretch>
            <a:fillRect/>
          </a:stretch>
        </p:blipFill>
        <p:spPr>
          <a:xfrm>
            <a:off x="1664691" y="7026275"/>
            <a:ext cx="16776305" cy="2819400"/>
          </a:xfrm>
          <a:prstGeom prst="rect">
            <a:avLst/>
          </a:prstGeom>
        </p:spPr>
      </p:pic>
    </p:spTree>
    <p:extLst>
      <p:ext uri="{BB962C8B-B14F-4D97-AF65-F5344CB8AC3E}">
        <p14:creationId xmlns:p14="http://schemas.microsoft.com/office/powerpoint/2010/main" val="177846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61E90-5C41-1C72-0069-3D07121EFF2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8D890B-6C62-7BBD-52B4-BB0951AC7466}"/>
              </a:ext>
            </a:extLst>
          </p:cNvPr>
          <p:cNvGraphicFramePr>
            <a:graphicFrameLocks noGrp="1"/>
          </p:cNvGraphicFramePr>
          <p:nvPr>
            <p:extLst>
              <p:ext uri="{D42A27DB-BD31-4B8C-83A1-F6EECF244321}">
                <p14:modId xmlns:p14="http://schemas.microsoft.com/office/powerpoint/2010/main" val="3738422017"/>
              </p:ext>
            </p:extLst>
          </p:nvPr>
        </p:nvGraphicFramePr>
        <p:xfrm>
          <a:off x="14497" y="570707"/>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4498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tx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tx1"/>
                          </a:solidFill>
                          <a:effectLst/>
                          <a:latin typeface="Verdana" panose="020B0604030504040204" pitchFamily="34" charset="0"/>
                          <a:ea typeface="Verdana" panose="020B0604030504040204" pitchFamily="34" charset="0"/>
                          <a:cs typeface="+mn-cs"/>
                        </a:rPr>
                        <a:t>Reduce the number of adults placed out of area for mental health  inpatient treatment by 50%</a:t>
                      </a: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893661">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5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50" b="0" dirty="0">
                          <a:solidFill>
                            <a:schemeClr val="tx1"/>
                          </a:solidFill>
                          <a:latin typeface="Verdana" panose="020B0604030504040204" pitchFamily="34" charset="0"/>
                          <a:ea typeface="Verdana" panose="020B0604030504040204" pitchFamily="34" charset="0"/>
                        </a:rPr>
                        <a:t>The end of month figure for the number of adults placed out of area for mental health inpatient treatment was 16. </a:t>
                      </a:r>
                      <a:r>
                        <a:rPr lang="en-GB" sz="1750" dirty="0">
                          <a:latin typeface="Verdana"/>
                          <a:ea typeface="Verdana"/>
                        </a:rPr>
                        <a:t>There is currently a high demand for both Adult Acute and PICU beds. </a:t>
                      </a:r>
                      <a:endParaRPr lang="en-GB" sz="1750" b="0" dirty="0">
                        <a:solidFill>
                          <a:schemeClr val="tx1"/>
                        </a:solidFill>
                        <a:latin typeface="Verdana" panose="020B0604030504040204" pitchFamily="34" charset="0"/>
                        <a:ea typeface="Verdana" panose="020B0604030504040204" pitchFamily="34" charset="0"/>
                      </a:endParaRPr>
                    </a:p>
                    <a:p>
                      <a:endParaRPr lang="en-GB" sz="1750" b="1" dirty="0">
                        <a:solidFill>
                          <a:schemeClr val="tx1"/>
                        </a:solidFill>
                        <a:latin typeface="Verdana" panose="020B0604030504040204" pitchFamily="34" charset="0"/>
                        <a:ea typeface="Verdana" panose="020B0604030504040204" pitchFamily="34" charset="0"/>
                      </a:endParaRPr>
                    </a:p>
                    <a:p>
                      <a:r>
                        <a:rPr lang="en-GB" sz="1750" b="1" dirty="0">
                          <a:solidFill>
                            <a:schemeClr val="tx1"/>
                          </a:solidFill>
                          <a:latin typeface="Verdana" panose="020B0604030504040204" pitchFamily="34" charset="0"/>
                          <a:ea typeface="Verdana" panose="020B0604030504040204" pitchFamily="34" charset="0"/>
                        </a:rPr>
                        <a:t>How do we compare across Wales? </a:t>
                      </a:r>
                    </a:p>
                    <a:p>
                      <a:pPr lvl="0">
                        <a:buNone/>
                      </a:pPr>
                      <a:r>
                        <a:rPr lang="en-GB" sz="1750" b="0" dirty="0">
                          <a:latin typeface="Verdana"/>
                          <a:ea typeface="Verdana"/>
                        </a:rPr>
                        <a:t>The use of private beds varies across Health Boards and is based on individual population need and is influenced by local clinical models. We now report daily to NHS Wales Performance Improvement on bed occupancy, discharges and planned discharges and POCDs.  The All- Wales data is shared daily with Health Boards Executives from NHS Wales PI.</a:t>
                      </a:r>
                      <a:endParaRPr lang="en-GB" sz="1750" dirty="0"/>
                    </a:p>
                    <a:p>
                      <a:pPr lvl="0">
                        <a:buNone/>
                      </a:pPr>
                      <a:endParaRPr lang="en-GB" sz="1750" dirty="0">
                        <a:latin typeface="Verdana"/>
                        <a:ea typeface="Verdana"/>
                      </a:endParaRPr>
                    </a:p>
                    <a:p>
                      <a:pPr lvl="0">
                        <a:buNone/>
                      </a:pPr>
                      <a:r>
                        <a:rPr lang="en-GB" sz="1750" dirty="0">
                          <a:latin typeface="Verdana"/>
                          <a:ea typeface="Verdana"/>
                        </a:rPr>
                        <a:t>Swansea was in a steady decline in terms of usage, but a busy weekend 31st-2nd August resulted in a significant spike in usage which the Service group is working at pace to mitigate. </a:t>
                      </a:r>
                    </a:p>
                    <a:p>
                      <a:pPr lvl="0">
                        <a:buNone/>
                      </a:pPr>
                      <a:endParaRPr lang="en-GB" sz="1750" dirty="0">
                        <a:latin typeface="Verdana"/>
                        <a:ea typeface="Verdana"/>
                      </a:endParaRPr>
                    </a:p>
                    <a:p>
                      <a:r>
                        <a:rPr lang="en-GB" sz="1750" b="1" dirty="0">
                          <a:latin typeface="Verdana"/>
                          <a:ea typeface="Verdana"/>
                        </a:rPr>
                        <a:t>What actions are we taking to improve?</a:t>
                      </a:r>
                    </a:p>
                    <a:p>
                      <a:pPr marL="285750" indent="-285750">
                        <a:buFont typeface="Arial" panose="020B0604020202020204" pitchFamily="34" charset="0"/>
                        <a:buChar char="•"/>
                      </a:pPr>
                      <a:r>
                        <a:rPr lang="en-GB" sz="1750" dirty="0">
                          <a:latin typeface="Verdana" panose="020B0604030504040204" pitchFamily="34" charset="0"/>
                          <a:ea typeface="Verdana" panose="020B0604030504040204" pitchFamily="34" charset="0"/>
                        </a:rPr>
                        <a:t>Private Patient MDT Coordinator in role to ensure oversight of private placements, safe discharge, and accurate financial tracking.​</a:t>
                      </a:r>
                    </a:p>
                    <a:p>
                      <a:pPr marL="285750" indent="-285750">
                        <a:buFont typeface="Arial" panose="020B0604020202020204" pitchFamily="34" charset="0"/>
                        <a:buChar char="•"/>
                      </a:pPr>
                      <a:r>
                        <a:rPr lang="en-GB" sz="1750" dirty="0">
                          <a:latin typeface="Verdana"/>
                          <a:ea typeface="Verdana"/>
                        </a:rPr>
                        <a:t>Weekly scrutiny meetings are in place within the Adult Directorate, alongside discharge planning meetings.​</a:t>
                      </a:r>
                    </a:p>
                    <a:p>
                      <a:pPr marL="285750" lvl="0" indent="-285750">
                        <a:buFont typeface="Arial" panose="020B0604020202020204" pitchFamily="34" charset="0"/>
                        <a:buChar char="•"/>
                      </a:pPr>
                      <a:r>
                        <a:rPr lang="en-GB" sz="1750" dirty="0">
                          <a:latin typeface="Verdana"/>
                          <a:ea typeface="Verdana"/>
                        </a:rPr>
                        <a:t>Daily MDT Board Rounds initiated on all three adult mental health wards to improve LOS and flow through our own beds.</a:t>
                      </a:r>
                    </a:p>
                    <a:p>
                      <a:pPr marL="285750" indent="-285750">
                        <a:buFont typeface="Arial" panose="020B0604020202020204" pitchFamily="34" charset="0"/>
                        <a:buChar char="•"/>
                      </a:pPr>
                      <a:r>
                        <a:rPr lang="en-GB" sz="1750" dirty="0">
                          <a:latin typeface="Verdana" panose="020B0604030504040204" pitchFamily="34" charset="0"/>
                          <a:ea typeface="Verdana" panose="020B0604030504040204" pitchFamily="34" charset="0"/>
                        </a:rPr>
                        <a:t>A safe holding space in NPTH is being utilised and staffed to provide overnight capacity.​</a:t>
                      </a:r>
                    </a:p>
                    <a:p>
                      <a:pPr marL="285750" indent="-285750">
                        <a:buFont typeface="Arial" panose="020B0604020202020204" pitchFamily="34" charset="0"/>
                        <a:buChar char="•"/>
                      </a:pPr>
                      <a:r>
                        <a:rPr lang="en-GB" sz="1750" dirty="0">
                          <a:latin typeface="Verdana"/>
                          <a:ea typeface="Verdana"/>
                        </a:rPr>
                        <a:t>Options to increase Home Treatment Team capacity and input for those in private placements under development.  Bid approved by PFAG and now out to advert for posts.</a:t>
                      </a:r>
                    </a:p>
                    <a:p>
                      <a:pPr marL="285750" indent="-285750">
                        <a:buFont typeface="Arial" panose="020B0604020202020204" pitchFamily="34" charset="0"/>
                        <a:buChar char="•"/>
                      </a:pPr>
                      <a:r>
                        <a:rPr lang="en-GB" sz="1750" dirty="0">
                          <a:latin typeface="Verdana" panose="020B0604030504040204" pitchFamily="34" charset="0"/>
                          <a:ea typeface="Verdana" panose="020B0604030504040204" pitchFamily="34" charset="0"/>
                        </a:rPr>
                        <a:t>MDT approach to revising discharge pathways for male patients, and in future female patients, where there is no local low secure or rehabilitation provision and delays due to patients no longer meeting the criteria to reside have been extended.​</a:t>
                      </a:r>
                    </a:p>
                    <a:p>
                      <a:pPr marL="285750" lvl="0" indent="-285750">
                        <a:buFont typeface="Arial" panose="020B0604020202020204" pitchFamily="34" charset="0"/>
                        <a:buChar char="•"/>
                      </a:pPr>
                      <a:r>
                        <a:rPr lang="en-GB" sz="1750" dirty="0">
                          <a:latin typeface="Verdana"/>
                          <a:ea typeface="Verdana"/>
                        </a:rPr>
                        <a:t>Input into All Wales meetings with NHS Wales PO on the out of area beds workstream</a:t>
                      </a:r>
                    </a:p>
                    <a:p>
                      <a:pPr marL="0" lvl="0" indent="0">
                        <a:buFont typeface="Arial" panose="020B0604020202020204" pitchFamily="34" charset="0"/>
                        <a:buNone/>
                      </a:pPr>
                      <a:endParaRPr lang="en-GB" sz="1750" dirty="0">
                        <a:latin typeface="Verdana" panose="020B0604030504040204" pitchFamily="34" charset="0"/>
                        <a:ea typeface="Verdana" panose="020B0604030504040204" pitchFamily="34" charset="0"/>
                      </a:endParaRPr>
                    </a:p>
                    <a:p>
                      <a:r>
                        <a:rPr lang="en-GB" sz="1750" b="1" dirty="0">
                          <a:latin typeface="Verdana" panose="020B0604030504040204" pitchFamily="34" charset="0"/>
                          <a:ea typeface="Verdana" panose="020B0604030504040204" pitchFamily="34" charset="0"/>
                        </a:rPr>
                        <a:t>What are the risks to delivery? </a:t>
                      </a:r>
                    </a:p>
                    <a:p>
                      <a:pPr marL="342900" indent="-342900">
                        <a:buFont typeface="Arial" panose="020B0604020202020204" pitchFamily="34" charset="0"/>
                        <a:buChar char="•"/>
                      </a:pPr>
                      <a:r>
                        <a:rPr lang="en-GB" sz="1750" dirty="0">
                          <a:latin typeface="Verdana" panose="020B0604030504040204" pitchFamily="34" charset="0"/>
                          <a:ea typeface="Verdana" panose="020B0604030504040204" pitchFamily="34" charset="0"/>
                        </a:rPr>
                        <a:t>Volatility in demand</a:t>
                      </a:r>
                    </a:p>
                    <a:p>
                      <a:pPr marL="342900" indent="-342900">
                        <a:buFont typeface="Arial" panose="020B0604020202020204" pitchFamily="34" charset="0"/>
                        <a:buChar char="•"/>
                      </a:pPr>
                      <a:r>
                        <a:rPr lang="en-GB" sz="1750" dirty="0">
                          <a:latin typeface="Verdana" panose="020B0604030504040204" pitchFamily="34" charset="0"/>
                          <a:ea typeface="Verdana" panose="020B0604030504040204" pitchFamily="34" charset="0"/>
                        </a:rPr>
                        <a:t>Ongoing increases in the cost of private provision.</a:t>
                      </a:r>
                    </a:p>
                    <a:p>
                      <a:pPr marL="342900" indent="-342900">
                        <a:buFont typeface="Arial" panose="020B0604020202020204" pitchFamily="34" charset="0"/>
                        <a:buChar char="•"/>
                      </a:pPr>
                      <a:r>
                        <a:rPr lang="en-GB" sz="1750" dirty="0">
                          <a:latin typeface="Verdana"/>
                          <a:ea typeface="Verdana"/>
                        </a:rPr>
                        <a:t>Challenges related to patient flow and repatriation.</a:t>
                      </a:r>
                      <a:endParaRPr lang="en-GB" sz="1750" dirty="0">
                        <a:latin typeface="Verdana" panose="020B0604030504040204" pitchFamily="34" charset="0"/>
                        <a:ea typeface="Verdana" panose="020B0604030504040204" pitchFamily="34" charset="0"/>
                      </a:endParaRPr>
                    </a:p>
                    <a:p>
                      <a:endParaRPr lang="en-GB" sz="175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D2786B5-A70B-2531-D9DC-17E27797AD8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EF30F25D-CAB4-CB8E-E4AB-37E2323EFBD2}"/>
              </a:ext>
            </a:extLst>
          </p:cNvPr>
          <p:cNvPicPr>
            <a:picLocks noChangeAspect="1"/>
          </p:cNvPicPr>
          <p:nvPr/>
        </p:nvPicPr>
        <p:blipFill>
          <a:blip r:embed="rId2"/>
          <a:stretch>
            <a:fillRect/>
          </a:stretch>
        </p:blipFill>
        <p:spPr>
          <a:xfrm>
            <a:off x="146844" y="3140075"/>
            <a:ext cx="9199755" cy="5029200"/>
          </a:xfrm>
          <a:prstGeom prst="rect">
            <a:avLst/>
          </a:prstGeom>
        </p:spPr>
      </p:pic>
    </p:spTree>
    <p:extLst>
      <p:ext uri="{BB962C8B-B14F-4D97-AF65-F5344CB8AC3E}">
        <p14:creationId xmlns:p14="http://schemas.microsoft.com/office/powerpoint/2010/main" val="269667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C735-F05D-7803-66D3-B5787EAD8F3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0224EDF-D933-51E2-2197-A1B7BCB5B7DD}"/>
              </a:ext>
            </a:extLst>
          </p:cNvPr>
          <p:cNvGraphicFramePr>
            <a:graphicFrameLocks noGrp="1"/>
          </p:cNvGraphicFramePr>
          <p:nvPr>
            <p:extLst>
              <p:ext uri="{D42A27DB-BD31-4B8C-83A1-F6EECF244321}">
                <p14:modId xmlns:p14="http://schemas.microsoft.com/office/powerpoint/2010/main" val="3032192232"/>
              </p:ext>
            </p:extLst>
          </p:nvPr>
        </p:nvGraphicFramePr>
        <p:xfrm>
          <a:off x="0" y="570540"/>
          <a:ext cx="20105688" cy="10901120"/>
        </p:xfrm>
        <a:graphic>
          <a:graphicData uri="http://schemas.openxmlformats.org/drawingml/2006/table">
            <a:tbl>
              <a:tblPr firstRow="1" bandRow="1">
                <a:tableStyleId>{5C22544A-7EE6-4342-B048-85BDC9FD1C3A}</a:tableStyleId>
              </a:tblPr>
              <a:tblGrid>
                <a:gridCol w="9367044">
                  <a:extLst>
                    <a:ext uri="{9D8B030D-6E8A-4147-A177-3AD203B41FA5}">
                      <a16:colId xmlns:a16="http://schemas.microsoft.com/office/drawing/2014/main" val="1129616965"/>
                    </a:ext>
                  </a:extLst>
                </a:gridCol>
                <a:gridCol w="5712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5209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30% reduction in avoidable pressure ulcers</a:t>
                      </a:r>
                      <a:endParaRPr lang="en-GB" sz="16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May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114 (Unvalidated) </a:t>
                      </a:r>
                    </a:p>
                    <a:p>
                      <a:pPr algn="ctr"/>
                      <a:r>
                        <a:rPr lang="en-GB" sz="1800" b="0" dirty="0">
                          <a:solidFill>
                            <a:schemeClr val="tx1"/>
                          </a:solidFill>
                          <a:latin typeface="Verdana" panose="020B0604030504040204" pitchFamily="34" charset="0"/>
                          <a:ea typeface="Verdana" panose="020B0604030504040204" pitchFamily="34" charset="0"/>
                        </a:rPr>
                        <a:t>(Total number of Pressure Ulcers)</a:t>
                      </a:r>
                    </a:p>
                    <a:p>
                      <a:pPr algn="ctr"/>
                      <a:r>
                        <a:rPr lang="en-GB" sz="1800" b="0" dirty="0">
                          <a:solidFill>
                            <a:schemeClr val="tx1"/>
                          </a:solidFill>
                          <a:latin typeface="Verdana" panose="020B0604030504040204" pitchFamily="34" charset="0"/>
                          <a:ea typeface="Verdana" panose="020B0604030504040204" pitchFamily="34" charset="0"/>
                        </a:rPr>
                        <a:t>c.f. 124 in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48439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fontAlgn="t">
                        <a:lnSpc>
                          <a:spcPct val="100000"/>
                        </a:lnSpc>
                        <a:buNone/>
                      </a:pPr>
                      <a:endParaRPr lang="en-GB" sz="2400" b="0" i="0" dirty="0">
                        <a:solidFill>
                          <a:schemeClr val="tx1"/>
                        </a:solidFill>
                        <a:effectLst/>
                        <a:latin typeface="Arial" panose="020B0604020202020204" pitchFamily="34" charset="0"/>
                        <a:cs typeface="Arial" panose="020B0604020202020204" pitchFamily="34" charset="0"/>
                      </a:endParaRP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 May, 114 Pressure Ulcer incidents were reported, 23 less than April.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Figures remain changeable due to Datix amendments.</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Inpatient rate: R 2.48 per 1,000 bed days, a  rate of 15%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no national benchmark, with the highest inpatient rate recorded in Q3 (R 3.0).</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Primary Care Services rates remain unreliable due to caseload dashboard inaccuracies. We have seen an increase in reporting numbers in Q 4 2026, 34%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Hotspots continue to be highest in Unscheduled Care</a:t>
                      </a:r>
                      <a:endParaRPr lang="en-GB" sz="2400" b="0" i="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pPr>
                        <a:lnSpc>
                          <a:spcPct val="100000"/>
                        </a:lnSpc>
                      </a:pPr>
                      <a:endParaRPr lang="en-GB" sz="2000" kern="120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r h="5142782">
                <a:tc gridSpan="3">
                  <a:txBody>
                    <a:bodyPr/>
                    <a:lstStyle/>
                    <a:p>
                      <a:r>
                        <a:rPr lang="en-GB" sz="1700" b="1" dirty="0">
                          <a:latin typeface="Verdana" panose="020B0604030504040204" pitchFamily="34" charset="0"/>
                          <a:ea typeface="Verdana" panose="020B0604030504040204" pitchFamily="34" charset="0"/>
                        </a:rPr>
                        <a:t>What actions are we taking to improve?</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Governance &amp; Assurance </a:t>
                      </a:r>
                      <a:r>
                        <a:rPr lang="en-GB" sz="1700" kern="1200" dirty="0">
                          <a:solidFill>
                            <a:schemeClr val="tx1"/>
                          </a:solidFill>
                          <a:effectLst/>
                          <a:latin typeface="Verdana" panose="020B0604030504040204" pitchFamily="34" charset="0"/>
                          <a:ea typeface="Verdana" panose="020B0604030504040204" pitchFamily="34" charset="0"/>
                          <a:cs typeface="+mn-cs"/>
                        </a:rPr>
                        <a:t>- Pressure Ulcer Strategic Improvement Group established, Standardised scrutiny panels aligned to national frameworks, Improved incident closure rates and data quality validation and Service Group-level bespoke Quality Improvement Plans have been developed</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Clinical Practise and Systems </a:t>
                      </a:r>
                      <a:r>
                        <a:rPr lang="en-GB" sz="1700" kern="1200" dirty="0">
                          <a:solidFill>
                            <a:schemeClr val="tx1"/>
                          </a:solidFill>
                          <a:effectLst/>
                          <a:latin typeface="Verdana" panose="020B0604030504040204" pitchFamily="34" charset="0"/>
                          <a:ea typeface="Verdana" panose="020B0604030504040204" pitchFamily="34" charset="0"/>
                          <a:cs typeface="+mn-cs"/>
                        </a:rPr>
                        <a:t>- Implementation of standardised prevention pathways and policies (All Wales alignment), centralised Tissue Viability Service model, Rollout of digital wound imaging (Improvement Cymru), progression of equipment provision (including bed contract) and development of specialist neonatal prevention pathways</a:t>
                      </a:r>
                    </a:p>
                    <a:p>
                      <a:pPr marL="285750" lvl="0" indent="-285750" algn="l" defTabSz="1507937" rtl="0" eaLnBrk="1" latinLnBrk="0" hangingPunct="1">
                        <a:buFont typeface="Arial" panose="020B0604020202020204" pitchFamily="34" charset="0"/>
                        <a:buChar char="•"/>
                      </a:pPr>
                      <a:r>
                        <a:rPr lang="en-GB" sz="1700" i="0" u="sng" kern="1200" dirty="0">
                          <a:solidFill>
                            <a:schemeClr val="tx1"/>
                          </a:solidFill>
                          <a:effectLst/>
                          <a:latin typeface="Verdana" panose="020B0604030504040204" pitchFamily="34" charset="0"/>
                          <a:ea typeface="Verdana" panose="020B0604030504040204" pitchFamily="34" charset="0"/>
                          <a:cs typeface="+mn-cs"/>
                        </a:rPr>
                        <a:t>Workforce &amp; Education </a:t>
                      </a:r>
                      <a:r>
                        <a:rPr lang="en-GB" sz="1700" kern="1200" dirty="0">
                          <a:solidFill>
                            <a:schemeClr val="tx1"/>
                          </a:solidFill>
                          <a:effectLst/>
                          <a:latin typeface="Verdana" panose="020B0604030504040204" pitchFamily="34" charset="0"/>
                          <a:ea typeface="Verdana" panose="020B0604030504040204" pitchFamily="34" charset="0"/>
                          <a:cs typeface="+mn-cs"/>
                        </a:rPr>
                        <a:t>- Multi-modal education programme (face-to-face, virtual, video), targeted hotspot training in high-risk areas, Band 6/7 leadership development, Pre-registration Tissue Viability skills training, Tissue Viability Champions network and MDT complex wound forums</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Audit &amp; Improvement Culture - </a:t>
                      </a:r>
                      <a:r>
                        <a:rPr lang="en-GB" sz="1700" kern="1200" dirty="0">
                          <a:solidFill>
                            <a:schemeClr val="tx1"/>
                          </a:solidFill>
                          <a:effectLst/>
                          <a:latin typeface="Verdana" panose="020B0604030504040204" pitchFamily="34" charset="0"/>
                          <a:ea typeface="Verdana" panose="020B0604030504040204" pitchFamily="34" charset="0"/>
                          <a:cs typeface="+mn-cs"/>
                        </a:rPr>
                        <a:t>Health Board-wide tissue viability audits, documentation and care quality reviews, peer review and shared learning processes and Staff engagement campaign: “Pressure Ulcer Superhero League 2026”</a:t>
                      </a:r>
                    </a:p>
                    <a:p>
                      <a:pPr marL="285750" lvl="0" indent="-285750" algn="l" defTabSz="1507937" rtl="0" eaLnBrk="1" latinLnBrk="0" hangingPunct="1">
                        <a:buFont typeface="Arial" panose="020B0604020202020204" pitchFamily="34" charset="0"/>
                        <a:buChar char="•"/>
                      </a:pPr>
                      <a:endParaRPr lang="en-GB" sz="17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630929754"/>
                  </a:ext>
                </a:extLst>
              </a:tr>
            </a:tbl>
          </a:graphicData>
        </a:graphic>
      </p:graphicFrame>
      <p:sp>
        <p:nvSpPr>
          <p:cNvPr id="2" name="TextBox 1">
            <a:extLst>
              <a:ext uri="{FF2B5EF4-FFF2-40B4-BE49-F238E27FC236}">
                <a16:creationId xmlns:a16="http://schemas.microsoft.com/office/drawing/2014/main" id="{85578B16-3DA4-F9CE-18AC-003DEC0F98A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1" name="TextBox 10">
            <a:extLst>
              <a:ext uri="{FF2B5EF4-FFF2-40B4-BE49-F238E27FC236}">
                <a16:creationId xmlns:a16="http://schemas.microsoft.com/office/drawing/2014/main" id="{2FEC5563-3151-250E-2942-A2E0901D2F4C}"/>
              </a:ext>
            </a:extLst>
          </p:cNvPr>
          <p:cNvSpPr txBox="1"/>
          <p:nvPr/>
        </p:nvSpPr>
        <p:spPr>
          <a:xfrm>
            <a:off x="11262394" y="4339090"/>
            <a:ext cx="5982324" cy="1323439"/>
          </a:xfrm>
          <a:prstGeom prst="rect">
            <a:avLst/>
          </a:prstGeom>
          <a:solidFill>
            <a:schemeClr val="bg1"/>
          </a:solidFill>
          <a:ln>
            <a:solidFill>
              <a:schemeClr val="tx1"/>
            </a:solidFill>
          </a:ln>
        </p:spPr>
        <p:txBody>
          <a:bodyPr rot="0" spcFirstLastPara="0" vertOverflow="overflow" horzOverflow="overflow" vert="horz" wrap="square" lIns="91438" tIns="45720" rIns="91438" bIns="45720"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buNone/>
            </a:pPr>
            <a:r>
              <a:rPr lang="en-GB" sz="1600" b="1" dirty="0">
                <a:latin typeface="Verdana" panose="020B0604030504040204" pitchFamily="34" charset="0"/>
                <a:ea typeface="Verdana" panose="020B0604030504040204" pitchFamily="34" charset="0"/>
                <a:cs typeface="Arial" panose="020B0604020202020204" pitchFamily="34" charset="0"/>
              </a:rPr>
              <a:t>What we expect to see (Outcomes by 2027)</a:t>
            </a:r>
            <a:r>
              <a:rPr lang="en-GB" sz="1600" b="1" u="sng" dirty="0">
                <a:latin typeface="Verdana" panose="020B0604030504040204" pitchFamily="34" charset="0"/>
                <a:ea typeface="Verdana" panose="020B0604030504040204" pitchFamily="34" charset="0"/>
                <a:cs typeface="Arial" panose="020B0604020202020204" pitchFamily="34" charset="0"/>
              </a:rPr>
              <a:t>:</a:t>
            </a:r>
            <a:endParaRPr lang="en-GB" sz="1600" u="sng" dirty="0">
              <a:latin typeface="Verdana" panose="020B0604030504040204" pitchFamily="34" charset="0"/>
              <a:ea typeface="Verdana" panose="020B0604030504040204" pitchFamily="34" charset="0"/>
              <a:cs typeface="Arial" panose="020B0604020202020204" pitchFamily="34" charset="0"/>
            </a:endParaRP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PU rates in acute sites; ≤1.6/1000 bed days.</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 avoidable PU in HB.</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the total number of HBA incidents by 10% </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HB acquired Deep damage by 10% </a:t>
            </a:r>
          </a:p>
        </p:txBody>
      </p:sp>
      <p:pic>
        <p:nvPicPr>
          <p:cNvPr id="5" name="Picture 4">
            <a:extLst>
              <a:ext uri="{FF2B5EF4-FFF2-40B4-BE49-F238E27FC236}">
                <a16:creationId xmlns:a16="http://schemas.microsoft.com/office/drawing/2014/main" id="{1D8AA32E-5FDD-C095-4F78-FFD5D7D03D20}"/>
              </a:ext>
            </a:extLst>
          </p:cNvPr>
          <p:cNvPicPr>
            <a:picLocks noChangeAspect="1"/>
          </p:cNvPicPr>
          <p:nvPr/>
        </p:nvPicPr>
        <p:blipFill>
          <a:blip r:embed="rId3"/>
          <a:stretch>
            <a:fillRect/>
          </a:stretch>
        </p:blipFill>
        <p:spPr>
          <a:xfrm>
            <a:off x="506917" y="1539875"/>
            <a:ext cx="8336379" cy="4571114"/>
          </a:xfrm>
          <a:prstGeom prst="rect">
            <a:avLst/>
          </a:prstGeom>
        </p:spPr>
      </p:pic>
      <p:sp>
        <p:nvSpPr>
          <p:cNvPr id="6" name="TextBox 5">
            <a:extLst>
              <a:ext uri="{FF2B5EF4-FFF2-40B4-BE49-F238E27FC236}">
                <a16:creationId xmlns:a16="http://schemas.microsoft.com/office/drawing/2014/main" id="{1B5DFF65-5C58-B8B6-1DB3-E1C0F8B22165}"/>
              </a:ext>
            </a:extLst>
          </p:cNvPr>
          <p:cNvSpPr txBox="1"/>
          <p:nvPr/>
        </p:nvSpPr>
        <p:spPr>
          <a:xfrm>
            <a:off x="254355" y="8822131"/>
            <a:ext cx="8773035" cy="2487219"/>
          </a:xfrm>
          <a:prstGeom prst="rect">
            <a:avLst/>
          </a:prstGeom>
          <a:noFill/>
        </p:spPr>
        <p:txBody>
          <a:bodyPr wrap="square" rtlCol="0">
            <a:spAutoFit/>
          </a:bodyPr>
          <a:lstStyle/>
          <a:p>
            <a:r>
              <a:rPr lang="en-GB" sz="1700" b="1" dirty="0">
                <a:latin typeface="Verdana" panose="020B0604030504040204" pitchFamily="34" charset="0"/>
                <a:ea typeface="Verdana" panose="020B0604030504040204" pitchFamily="34" charset="0"/>
              </a:rPr>
              <a:t>What are the risks to delivery? </a:t>
            </a:r>
            <a:endParaRPr lang="en-GB" sz="1700" dirty="0">
              <a:latin typeface="Verdana" panose="020B0604030504040204" pitchFamily="34" charset="0"/>
              <a:ea typeface="Verdana" panose="020B0604030504040204" pitchFamily="34" charset="0"/>
            </a:endParaRP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in the number of incidents closed (64% in Quarter 4),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Focus on increasing the accuracy of data</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Pressure Ulcer Strategic Group, Scrutiny alignment and peer reviews.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Audit of documentation and care provided</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Multi-layered education (face-to-face, Teams, videos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Development of PU pathways, policies, and improvement plans supported by All Wales Tissue Viability Forum.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Centralised Tissue Viability service, digital wound imaging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Cymru), and bed contract finalisation. Shared education, champions and skills programme</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Quality Improvement awareness campaign 2026 </a:t>
            </a:r>
          </a:p>
        </p:txBody>
      </p:sp>
      <p:pic>
        <p:nvPicPr>
          <p:cNvPr id="7" name="Picture 6">
            <a:extLst>
              <a:ext uri="{FF2B5EF4-FFF2-40B4-BE49-F238E27FC236}">
                <a16:creationId xmlns:a16="http://schemas.microsoft.com/office/drawing/2014/main" id="{92BCE926-469E-A1E3-1B28-6B0779FC21BA}"/>
              </a:ext>
            </a:extLst>
          </p:cNvPr>
          <p:cNvPicPr>
            <a:picLocks noChangeAspect="1"/>
          </p:cNvPicPr>
          <p:nvPr/>
        </p:nvPicPr>
        <p:blipFill>
          <a:blip r:embed="rId4"/>
          <a:stretch>
            <a:fillRect/>
          </a:stretch>
        </p:blipFill>
        <p:spPr>
          <a:xfrm>
            <a:off x="9304262" y="8582025"/>
            <a:ext cx="4939581" cy="2727325"/>
          </a:xfrm>
          <a:prstGeom prst="rect">
            <a:avLst/>
          </a:prstGeom>
        </p:spPr>
      </p:pic>
      <p:pic>
        <p:nvPicPr>
          <p:cNvPr id="9" name="Picture 8">
            <a:extLst>
              <a:ext uri="{FF2B5EF4-FFF2-40B4-BE49-F238E27FC236}">
                <a16:creationId xmlns:a16="http://schemas.microsoft.com/office/drawing/2014/main" id="{0C8EAA6E-9B58-7A7B-D8BB-22B86FAE9EC9}"/>
              </a:ext>
            </a:extLst>
          </p:cNvPr>
          <p:cNvPicPr>
            <a:picLocks noChangeAspect="1"/>
          </p:cNvPicPr>
          <p:nvPr/>
        </p:nvPicPr>
        <p:blipFill>
          <a:blip r:embed="rId5"/>
          <a:stretch>
            <a:fillRect/>
          </a:stretch>
        </p:blipFill>
        <p:spPr>
          <a:xfrm>
            <a:off x="14439630" y="8617953"/>
            <a:ext cx="5411703" cy="2691397"/>
          </a:xfrm>
          <a:prstGeom prst="rect">
            <a:avLst/>
          </a:prstGeom>
        </p:spPr>
      </p:pic>
    </p:spTree>
    <p:extLst>
      <p:ext uri="{BB962C8B-B14F-4D97-AF65-F5344CB8AC3E}">
        <p14:creationId xmlns:p14="http://schemas.microsoft.com/office/powerpoint/2010/main" val="149071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24CB-1951-FB19-5D42-4175997DFB8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C7CC44B-6E01-6738-BDF3-4037D7DDC01A}"/>
              </a:ext>
            </a:extLst>
          </p:cNvPr>
          <p:cNvGraphicFramePr>
            <a:graphicFrameLocks noGrp="1"/>
          </p:cNvGraphicFramePr>
          <p:nvPr>
            <p:extLst>
              <p:ext uri="{D42A27DB-BD31-4B8C-83A1-F6EECF244321}">
                <p14:modId xmlns:p14="http://schemas.microsoft.com/office/powerpoint/2010/main" val="4243801202"/>
              </p:ext>
            </p:extLst>
          </p:nvPr>
        </p:nvGraphicFramePr>
        <p:xfrm>
          <a:off x="0" y="570707"/>
          <a:ext cx="20105688" cy="8284368"/>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272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TI Target: </a:t>
                      </a:r>
                      <a:r>
                        <a:rPr lang="en-GB" sz="16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dirty="0">
                          <a:solidFill>
                            <a:schemeClr val="tx1"/>
                          </a:solidFill>
                          <a:latin typeface="Verdana" panose="020B0604030504040204" pitchFamily="34" charset="0"/>
                          <a:ea typeface="Verdana" panose="020B0604030504040204" pitchFamily="34" charset="0"/>
                        </a:rPr>
                        <a:t>July 2026 Performance</a:t>
                      </a:r>
                    </a:p>
                    <a:p>
                      <a:pPr algn="ctr"/>
                      <a:endParaRPr lang="en-GB" sz="160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marL="0" algn="ctr" defTabSz="1507937" rtl="0" eaLnBrk="1" latinLnBrk="0" hangingPunct="1"/>
                      <a:r>
                        <a:rPr lang="en-GB" sz="1600" b="1" kern="1200" dirty="0">
                          <a:solidFill>
                            <a:schemeClr val="tx1"/>
                          </a:solidFill>
                          <a:latin typeface="Verdana" panose="020B0604030504040204" pitchFamily="34" charset="0"/>
                          <a:ea typeface="Verdana" panose="020B0604030504040204" pitchFamily="34" charset="0"/>
                          <a:cs typeface="+mn-cs"/>
                        </a:rPr>
                        <a:t>391 (8.2%
increase)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59144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Annual Plan ambition: </a:t>
                      </a:r>
                      <a:r>
                        <a:rPr lang="en-GB" sz="1600" b="0" i="0" dirty="0">
                          <a:solidFill>
                            <a:schemeClr val="dk1"/>
                          </a:solidFill>
                          <a:effectLst/>
                          <a:latin typeface="Verdana" panose="020B0604030504040204" pitchFamily="34" charset="0"/>
                          <a:ea typeface="Verdana" panose="020B0604030504040204" pitchFamily="34" charset="0"/>
                          <a:cs typeface="+mn-cs"/>
                        </a:rPr>
                        <a:t>0 ambulance handovers &gt; 45 minutes from September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1600" b="1"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59817464"/>
                  </a:ext>
                </a:extLst>
              </a:tr>
              <a:tr h="6965652">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latin typeface="Verdana" panose="020B0604030504040204" pitchFamily="34" charset="0"/>
                          <a:ea typeface="Verdana" panose="020B0604030504040204" pitchFamily="34" charset="0"/>
                        </a:rPr>
                        <a:t>How are we doing? </a:t>
                      </a:r>
                    </a:p>
                    <a:p>
                      <a:r>
                        <a:rPr lang="en-GB" sz="1600" b="0" dirty="0">
                          <a:solidFill>
                            <a:schemeClr val="tx1"/>
                          </a:solidFill>
                          <a:latin typeface="Verdana" panose="020B0604030504040204" pitchFamily="34" charset="0"/>
                          <a:ea typeface="Verdana" panose="020B0604030504040204" pitchFamily="34" charset="0"/>
                        </a:rPr>
                        <a:t>In July 2026, the organisation reported an increase in the number of ambulance handovers over one hour, reporting an 8.2% increase in ambulance handovers. </a:t>
                      </a:r>
                    </a:p>
                    <a:p>
                      <a:endParaRPr lang="en-GB" sz="1600" b="0" dirty="0">
                        <a:solidFill>
                          <a:schemeClr val="tx1"/>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Call before conveyance (CCBC) Care Home PDSA is having a small but positive impact  - </a:t>
                      </a:r>
                      <a:r>
                        <a:rPr lang="en-US" sz="1600" b="1" dirty="0">
                          <a:solidFill>
                            <a:schemeClr val="tx1"/>
                          </a:solidFill>
                          <a:latin typeface="Verdana" panose="020B0604030504040204" pitchFamily="34" charset="0"/>
                          <a:ea typeface="Verdana" panose="020B0604030504040204" pitchFamily="34" charset="0"/>
                          <a:cs typeface="Calibri"/>
                        </a:rPr>
                        <a:t>recent empirical data suggests a reduction of 5-6 ambulance attends per day</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b="0" i="0" u="none" strike="noStrike" noProof="0" dirty="0">
                          <a:solidFill>
                            <a:schemeClr val="tx1"/>
                          </a:solidFill>
                          <a:latin typeface="Verdana" panose="020B0604030504040204" pitchFamily="34" charset="0"/>
                          <a:ea typeface="Verdana" panose="020B0604030504040204" pitchFamily="34" charset="0"/>
                          <a:cs typeface="Calibri"/>
                        </a:rPr>
                        <a:t>Contact First GP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mobilised</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into SPOA (full CCBC enabler) to enable call before conveyance (CCBC) for all ambulances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exc</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red and purple).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Heightened WAST focus on the decision to convey, patient by patient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SPOA direct referral pathways into all specialties –</a:t>
                      </a:r>
                      <a:r>
                        <a:rPr lang="en-US" sz="1600" b="1" dirty="0">
                          <a:solidFill>
                            <a:schemeClr val="tx1"/>
                          </a:solidFill>
                          <a:latin typeface="Verdana" panose="020B0604030504040204" pitchFamily="34" charset="0"/>
                          <a:ea typeface="Verdana" panose="020B0604030504040204" pitchFamily="34" charset="0"/>
                          <a:cs typeface="Calibri"/>
                        </a:rPr>
                        <a:t> implemented end June 26</a:t>
                      </a:r>
                      <a:r>
                        <a:rPr lang="en-US" sz="1600" dirty="0">
                          <a:solidFill>
                            <a:schemeClr val="tx1"/>
                          </a:solidFill>
                          <a:latin typeface="Verdana" panose="020B0604030504040204" pitchFamily="34" charset="0"/>
                          <a:ea typeface="Verdana" panose="020B0604030504040204" pitchFamily="34" charset="0"/>
                          <a:cs typeface="Calibri"/>
                        </a:rPr>
                        <a:t>. </a:t>
                      </a:r>
                      <a:r>
                        <a:rPr lang="en-US" sz="1600" b="1" dirty="0">
                          <a:solidFill>
                            <a:schemeClr val="tx1"/>
                          </a:solidFill>
                          <a:latin typeface="Verdana" panose="020B0604030504040204" pitchFamily="34" charset="0"/>
                          <a:ea typeface="Verdana" panose="020B0604030504040204" pitchFamily="34" charset="0"/>
                          <a:cs typeface="Calibri"/>
                        </a:rPr>
                        <a:t>Aim 2-3 diverted away from ED/day (weekdays).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Falls pathway - use of St Johns vehicle to respond &gt; CCBC - pilot with WAST - </a:t>
                      </a:r>
                      <a:r>
                        <a:rPr lang="en-US" sz="1600" b="1" dirty="0">
                          <a:solidFill>
                            <a:schemeClr val="tx1"/>
                          </a:solidFill>
                          <a:latin typeface="Verdana" panose="020B0604030504040204" pitchFamily="34" charset="0"/>
                          <a:ea typeface="Verdana" panose="020B0604030504040204" pitchFamily="34" charset="0"/>
                          <a:cs typeface="Calibri"/>
                        </a:rPr>
                        <a:t>mid June 26. Aim improve outcomes/reduce interventions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Continue CCBC Care Home PDSA 24/7 after 1 week test of change - </a:t>
                      </a:r>
                      <a:r>
                        <a:rPr lang="en-US" sz="1600" b="1" dirty="0">
                          <a:solidFill>
                            <a:schemeClr val="tx1"/>
                          </a:solidFill>
                          <a:latin typeface="Verdana" panose="020B0604030504040204" pitchFamily="34" charset="0"/>
                          <a:ea typeface="Verdana" panose="020B0604030504040204" pitchFamily="34" charset="0"/>
                          <a:cs typeface="Calibri"/>
                        </a:rPr>
                        <a:t>in place.</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AMU Assessment &amp; OPAU are operating more effectively as a result of various clinically led operational changes – thus creating improved pull from ED / turnaround</a:t>
                      </a:r>
                    </a:p>
                    <a:p>
                      <a:pPr marL="0" marR="0" lvl="0" indent="0" algn="l" defTabSz="1507937" rtl="0" eaLnBrk="1" fontAlgn="auto" latinLnBrk="0" hangingPunct="1">
                        <a:lnSpc>
                          <a:spcPct val="100000"/>
                        </a:lnSpc>
                        <a:spcBef>
                          <a:spcPts val="0"/>
                        </a:spcBef>
                        <a:spcAft>
                          <a:spcPts val="0"/>
                        </a:spcAft>
                        <a:buClr>
                          <a:srgbClr val="000000"/>
                        </a:buClr>
                        <a:buSzTx/>
                        <a:buFont typeface="Arial,Sans-Serif"/>
                        <a:buNone/>
                        <a:tabLst/>
                        <a:defRPr/>
                      </a:pPr>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Reliance on major system change</a:t>
                      </a:r>
                      <a:r>
                        <a:rPr lang="en-GB" sz="1600" b="0" kern="1200" noProof="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Workforce reallocation risk</a:t>
                      </a:r>
                      <a:r>
                        <a:rPr lang="en-GB" sz="1600" b="0" kern="1200" noProof="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kern="1200" noProof="0" dirty="0">
                          <a:solidFill>
                            <a:schemeClr val="tx1"/>
                          </a:solidFill>
                          <a:latin typeface="Verdana" panose="020B0604030504040204" pitchFamily="34" charset="0"/>
                          <a:ea typeface="Verdana" panose="020B0604030504040204" pitchFamily="34" charset="0"/>
                          <a:cs typeface="+mn-cs"/>
                        </a:rPr>
                        <a:t>Delivery timing risk: </a:t>
                      </a:r>
                      <a:r>
                        <a:rPr lang="en-GB" sz="1600" b="0" kern="1200" noProof="0" dirty="0">
                          <a:solidFill>
                            <a:schemeClr val="tx1"/>
                          </a:solidFill>
                          <a:latin typeface="Verdana" panose="020B0604030504040204" pitchFamily="34" charset="0"/>
                          <a:ea typeface="Verdana" panose="020B0604030504040204" pitchFamily="34" charset="0"/>
                          <a:cs typeface="+mn-cs"/>
                        </a:rPr>
                        <a:t>multiple enablers unlikely to be fully in place before July to start trajectory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noProof="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6DEB5F-8171-17AF-B000-F1A3FE321AD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0A87E5C-1C14-BF68-372D-6068E3F3325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85EC624F-F8EA-1D3E-9F08-6A37CE69ABC3}"/>
              </a:ext>
            </a:extLst>
          </p:cNvPr>
          <p:cNvPicPr>
            <a:picLocks noChangeAspect="1"/>
          </p:cNvPicPr>
          <p:nvPr/>
        </p:nvPicPr>
        <p:blipFill>
          <a:blip r:embed="rId3"/>
          <a:stretch>
            <a:fillRect/>
          </a:stretch>
        </p:blipFill>
        <p:spPr>
          <a:xfrm>
            <a:off x="1823244" y="1920528"/>
            <a:ext cx="6172200" cy="4162139"/>
          </a:xfrm>
          <a:prstGeom prst="rect">
            <a:avLst/>
          </a:prstGeom>
        </p:spPr>
      </p:pic>
      <p:pic>
        <p:nvPicPr>
          <p:cNvPr id="11" name="Picture 10">
            <a:extLst>
              <a:ext uri="{FF2B5EF4-FFF2-40B4-BE49-F238E27FC236}">
                <a16:creationId xmlns:a16="http://schemas.microsoft.com/office/drawing/2014/main" id="{CE351D2B-30DA-5E1D-40D3-240022E16B68}"/>
              </a:ext>
            </a:extLst>
          </p:cNvPr>
          <p:cNvPicPr>
            <a:picLocks noChangeAspect="1"/>
          </p:cNvPicPr>
          <p:nvPr/>
        </p:nvPicPr>
        <p:blipFill>
          <a:blip r:embed="rId4"/>
          <a:stretch>
            <a:fillRect/>
          </a:stretch>
        </p:blipFill>
        <p:spPr>
          <a:xfrm>
            <a:off x="1637050" y="6211335"/>
            <a:ext cx="6544588" cy="2515072"/>
          </a:xfrm>
          <a:prstGeom prst="rect">
            <a:avLst/>
          </a:prstGeom>
        </p:spPr>
      </p:pic>
      <p:pic>
        <p:nvPicPr>
          <p:cNvPr id="13" name="Picture 12">
            <a:extLst>
              <a:ext uri="{FF2B5EF4-FFF2-40B4-BE49-F238E27FC236}">
                <a16:creationId xmlns:a16="http://schemas.microsoft.com/office/drawing/2014/main" id="{9FC83BCC-41B5-824F-EF2E-EFF47FAA2E78}"/>
              </a:ext>
            </a:extLst>
          </p:cNvPr>
          <p:cNvPicPr>
            <a:picLocks noChangeAspect="1"/>
          </p:cNvPicPr>
          <p:nvPr/>
        </p:nvPicPr>
        <p:blipFill>
          <a:blip r:embed="rId5"/>
          <a:stretch>
            <a:fillRect/>
          </a:stretch>
        </p:blipFill>
        <p:spPr>
          <a:xfrm>
            <a:off x="3179597" y="8870950"/>
            <a:ext cx="13746493" cy="2353003"/>
          </a:xfrm>
          <a:prstGeom prst="rect">
            <a:avLst/>
          </a:prstGeom>
        </p:spPr>
      </p:pic>
    </p:spTree>
    <p:extLst>
      <p:ext uri="{BB962C8B-B14F-4D97-AF65-F5344CB8AC3E}">
        <p14:creationId xmlns:p14="http://schemas.microsoft.com/office/powerpoint/2010/main" val="2553308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C77E-C7E6-7211-BB79-9C1E5A2D6302}"/>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A3A003C-0BB8-2DCC-9A5A-E936DD6AAC79}"/>
              </a:ext>
            </a:extLst>
          </p:cNvPr>
          <p:cNvGraphicFramePr>
            <a:graphicFrameLocks noGrp="1"/>
          </p:cNvGraphicFramePr>
          <p:nvPr>
            <p:extLst>
              <p:ext uri="{D42A27DB-BD31-4B8C-83A1-F6EECF244321}">
                <p14:modId xmlns:p14="http://schemas.microsoft.com/office/powerpoint/2010/main" val="3630319505"/>
              </p:ext>
            </p:extLst>
          </p:nvPr>
        </p:nvGraphicFramePr>
        <p:xfrm>
          <a:off x="0" y="570708"/>
          <a:ext cx="20105688" cy="10739003"/>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0547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TI Target: </a:t>
                      </a:r>
                      <a:r>
                        <a:rPr lang="en-GB" sz="1800" b="0" i="0" dirty="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85 minutes</a:t>
                      </a:r>
                    </a:p>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38.39% seen &lt; 60 mins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733163">
                <a:tc>
                  <a:txBody>
                    <a:bodyPr/>
                    <a:lstStyle/>
                    <a:p>
                      <a:endParaRPr lang="en-GB" sz="2000" dirty="0">
                        <a:latin typeface="Verdana" panose="020B0604030504040204" pitchFamily="34" charset="0"/>
                        <a:ea typeface="Verdana" panose="020B0604030504040204" pitchFamily="34" charset="0"/>
                      </a:endParaRPr>
                    </a:p>
                    <a:p>
                      <a:r>
                        <a:rPr lang="en-GB" sz="1800" i="1" dirty="0">
                          <a:latin typeface="Verdana" panose="020B0604030504040204" pitchFamily="34" charset="0"/>
                          <a:ea typeface="Verdana" panose="020B0604030504040204" pitchFamily="34" charset="0"/>
                        </a:rPr>
                        <a:t>Daily median time to first review in the Emergency department since the 1</a:t>
                      </a:r>
                      <a:r>
                        <a:rPr lang="en-GB" sz="1800" i="1" baseline="30000" dirty="0">
                          <a:latin typeface="Verdana" panose="020B0604030504040204" pitchFamily="34" charset="0"/>
                          <a:ea typeface="Verdana" panose="020B0604030504040204" pitchFamily="34" charset="0"/>
                        </a:rPr>
                        <a:t>st</a:t>
                      </a:r>
                      <a:r>
                        <a:rPr lang="en-GB" sz="1800" i="1" dirty="0">
                          <a:latin typeface="Verdana" panose="020B0604030504040204" pitchFamily="34" charset="0"/>
                          <a:ea typeface="Verdana" panose="020B0604030504040204" pitchFamily="34" charset="0"/>
                        </a:rPr>
                        <a:t> May, the date we changed our method for measuring this objective is shown below, along with a heat map of the median time by hour and day.  Performance is strongest at the start of the working day (08:00) and then gradually deteriorates.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July 2026, the organisation reported a slight increase in the percentage of patients assessed by a clinical decision maker within 60 minutes, reporting 38.39%.</a:t>
                      </a:r>
                    </a:p>
                    <a:p>
                      <a:endParaRPr lang="en-GB" sz="1800" dirty="0">
                        <a:solidFill>
                          <a:srgbClr val="FF0000"/>
                        </a:solidFill>
                        <a:highlight>
                          <a:srgbClr val="FFFF00"/>
                        </a:highlight>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We are currently testing the rapid decision-making process in the department and overall we are trying to reduce demand into the emergency department through the single point of access work.</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Actions described on improving UEC and flow, are likely to also improve assessment time.</a:t>
                      </a:r>
                    </a:p>
                    <a:p>
                      <a:pPr marL="285750" marR="0" lvl="0" indent="-285750" algn="l" rtl="0" eaLnBrk="1" fontAlgn="auto" latinLnBrk="0" hangingPunct="1">
                        <a:lnSpc>
                          <a:spcPct val="100000"/>
                        </a:lnSpc>
                        <a:spcBef>
                          <a:spcPts val="0"/>
                        </a:spcBef>
                        <a:spcAft>
                          <a:spcPts val="0"/>
                        </a:spcAft>
                        <a:buClr>
                          <a:srgbClr val="000000"/>
                        </a:buClr>
                        <a:buSzTx/>
                        <a:buFont typeface="Arial"/>
                        <a:buChar char="•"/>
                      </a:pPr>
                      <a:r>
                        <a:rPr lang="en-GB" sz="1800" b="0" dirty="0">
                          <a:solidFill>
                            <a:prstClr val="black"/>
                          </a:solidFill>
                          <a:latin typeface="Verdana" panose="020B0604030504040204" pitchFamily="34" charset="0"/>
                          <a:ea typeface="Verdana" panose="020B0604030504040204" pitchFamily="34" charset="0"/>
                        </a:rPr>
                        <a:t>Weekly performance &amp; improvement meeting with ED senior team (management &amp; clinical)  commenced 23</a:t>
                      </a:r>
                      <a:r>
                        <a:rPr lang="en-GB" sz="1800" b="0" baseline="30000" dirty="0">
                          <a:solidFill>
                            <a:prstClr val="black"/>
                          </a:solidFill>
                          <a:latin typeface="Verdana" panose="020B0604030504040204" pitchFamily="34" charset="0"/>
                          <a:ea typeface="Verdana" panose="020B0604030504040204" pitchFamily="34" charset="0"/>
                        </a:rPr>
                        <a:t>rd</a:t>
                      </a:r>
                      <a:r>
                        <a:rPr lang="en-GB" sz="1800" b="0" dirty="0">
                          <a:solidFill>
                            <a:prstClr val="black"/>
                          </a:solidFill>
                          <a:latin typeface="Verdana" panose="020B0604030504040204" pitchFamily="34" charset="0"/>
                          <a:ea typeface="Verdana" panose="020B0604030504040204" pitchFamily="34" charset="0"/>
                        </a:rPr>
                        <a:t> June 2026</a:t>
                      </a:r>
                      <a:endParaRPr lang="en-GB" sz="18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r>
                        <a:rPr lang="en-GB" sz="1800" b="1" dirty="0">
                          <a:solidFill>
                            <a:srgbClr val="FF0000"/>
                          </a:solidFill>
                          <a:highlight>
                            <a:srgbClr val="FFFF00"/>
                          </a:highlight>
                          <a:latin typeface="Verdana" panose="020B0604030504040204" pitchFamily="34" charset="0"/>
                          <a:ea typeface="Verdana" panose="020B0604030504040204" pitchFamily="34" charset="0"/>
                        </a:rPr>
                        <a:t> </a:t>
                      </a:r>
                      <a:endParaRPr lang="en-GB" sz="1800" dirty="0">
                        <a:solidFill>
                          <a:srgbClr val="FF0000"/>
                        </a:solidFill>
                        <a:highlight>
                          <a:srgbClr val="FFFF00"/>
                        </a:highlight>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Workforce &amp; Roster constraints: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balancing out of hours demand with clinician capacity vs working time and rota rules.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Competing priorities: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focus on high-acuity patients limits capacity to progress lower-acuity queue</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Clinical risk appetite:</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concern about safely accelerating decisions out of hours with reduced support services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Demand unpredictability:</a:t>
                      </a:r>
                      <a:r>
                        <a:rPr lang="en-GB" sz="1800" b="0" i="0" u="none" strike="noStrike" noProof="0" dirty="0">
                          <a:latin typeface="Verdana"/>
                          <a:ea typeface="Verdana"/>
                          <a:cs typeface="Calibri"/>
                        </a:rPr>
                        <a:t> 3-4 fold variance in individual hourly arrivals can overwhelm with delayed recovery.</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Queue management discipline:</a:t>
                      </a:r>
                      <a:r>
                        <a:rPr lang="en-GB" sz="1800" b="0" i="0" u="none" strike="noStrike" noProof="0" dirty="0">
                          <a:latin typeface="Verdana"/>
                          <a:ea typeface="Verdana"/>
                          <a:cs typeface="Calibri"/>
                        </a:rPr>
                        <a:t> requires consistent real-time oversight and escalation, underpinned by robust digital system as a key enabler</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System-wide alignment risk:</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lack of available alternatives to ED at times of peak demand</a:t>
                      </a:r>
                      <a:endParaRPr lang="en-GB" sz="1800" b="1"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D3286353-0223-288A-F111-DCAA98B325D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5390FA-5331-5058-5823-9CC19A5173A3}"/>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1E6CBB0E-745F-E2E9-A5AF-6E1539AFB75B}"/>
              </a:ext>
            </a:extLst>
          </p:cNvPr>
          <p:cNvPicPr>
            <a:picLocks noChangeAspect="1"/>
          </p:cNvPicPr>
          <p:nvPr/>
        </p:nvPicPr>
        <p:blipFill>
          <a:blip r:embed="rId3"/>
          <a:srcRect t="44927"/>
          <a:stretch>
            <a:fillRect/>
          </a:stretch>
        </p:blipFill>
        <p:spPr>
          <a:xfrm>
            <a:off x="51511" y="4130675"/>
            <a:ext cx="10001333" cy="2971800"/>
          </a:xfrm>
          <a:prstGeom prst="rect">
            <a:avLst/>
          </a:prstGeom>
        </p:spPr>
      </p:pic>
      <p:pic>
        <p:nvPicPr>
          <p:cNvPr id="8" name="Picture 7">
            <a:extLst>
              <a:ext uri="{FF2B5EF4-FFF2-40B4-BE49-F238E27FC236}">
                <a16:creationId xmlns:a16="http://schemas.microsoft.com/office/drawing/2014/main" id="{022CF2AD-BC18-3484-AE04-0F6AEC6204C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6048" y="7407275"/>
            <a:ext cx="9832258" cy="2514600"/>
          </a:xfrm>
          <a:prstGeom prst="rect">
            <a:avLst/>
          </a:prstGeom>
        </p:spPr>
      </p:pic>
    </p:spTree>
    <p:extLst>
      <p:ext uri="{BB962C8B-B14F-4D97-AF65-F5344CB8AC3E}">
        <p14:creationId xmlns:p14="http://schemas.microsoft.com/office/powerpoint/2010/main" val="2675785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79DC-192A-290B-9E14-79A858A85E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C990641-4462-C8C9-B3DF-22F157AA377B}"/>
              </a:ext>
            </a:extLst>
          </p:cNvPr>
          <p:cNvGraphicFramePr>
            <a:graphicFrameLocks noGrp="1"/>
          </p:cNvGraphicFramePr>
          <p:nvPr>
            <p:extLst>
              <p:ext uri="{D42A27DB-BD31-4B8C-83A1-F6EECF244321}">
                <p14:modId xmlns:p14="http://schemas.microsoft.com/office/powerpoint/2010/main" val="2991387349"/>
              </p:ext>
            </p:extLst>
          </p:nvPr>
        </p:nvGraphicFramePr>
        <p:xfrm>
          <a:off x="0" y="570707"/>
          <a:ext cx="20105688" cy="842772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39909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24050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Reduce the number of patients waiting in ED for over 12 hours by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solidFill>
                            <a:schemeClr val="tx1"/>
                          </a:solidFill>
                          <a:latin typeface="Verdana" panose="020B0604030504040204" pitchFamily="34" charset="0"/>
                          <a:ea typeface="Verdana" panose="020B0604030504040204" pitchFamily="34" charset="0"/>
                        </a:rPr>
                        <a:t>July 2026 Reduction against March 2026 Baseline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1.25% increase against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51675574"/>
                  </a:ext>
                </a:extLst>
              </a:tr>
              <a:tr h="275510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dirty="0">
                          <a:solidFill>
                            <a:schemeClr val="tx1"/>
                          </a:solidFill>
                          <a:latin typeface="Verdana" panose="020B0604030504040204" pitchFamily="34" charset="0"/>
                          <a:ea typeface="Verdana" panose="020B0604030504040204" pitchFamily="34" charset="0"/>
                        </a:rPr>
                        <a:t>In July 2026, 1,364 patients, which is 10.84% of all attendances were waiting more than 12 hours in the Emergency Department.</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chemeClr val="tx1"/>
                          </a:solidFill>
                          <a:latin typeface="Verdana"/>
                          <a:ea typeface="Verdana"/>
                          <a:cs typeface="Calibri"/>
                        </a:rPr>
                        <a:t>A range of between </a:t>
                      </a:r>
                      <a:r>
                        <a:rPr lang="en-GB" sz="1700" b="1" i="0" u="none" strike="noStrike" noProof="0" dirty="0">
                          <a:solidFill>
                            <a:schemeClr val="tx1"/>
                          </a:solidFill>
                          <a:latin typeface="Verdana"/>
                          <a:ea typeface="Verdana"/>
                          <a:cs typeface="Calibri"/>
                        </a:rPr>
                        <a:t>22–63 patients/day</a:t>
                      </a:r>
                      <a:endParaRPr lang="en-GB" sz="1700" b="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700" dirty="0">
                        <a:solidFill>
                          <a:schemeClr val="tx1"/>
                        </a:solidFill>
                        <a:highlight>
                          <a:srgbClr val="FFFF00"/>
                        </a:highlight>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Resident Doctor rota redesign (from 5 Aug):</a:t>
                      </a: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Expected to improve weekday afternoon/evening </a:t>
                      </a:r>
                      <a:r>
                        <a:rPr kumimoji="0" lang="en-GB"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cover, but reduced weekend resident doctor availability presents a risk to weekend performance.</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Ambulatory pathway trial: </a:t>
                      </a:r>
                      <a:r>
                        <a:rPr kumimoji="0" lang="en-GB"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Progressing as planned, with a new Category 3/4 assessment process due to be tested from 17th August. </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Assessment process review / HCSE refresh:</a:t>
                      </a:r>
                      <a:r>
                        <a:rPr kumimoji="0" lang="en-GB"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 Improved understanding of demand versus capacity, but analysis suggests current staffing productivity alone is unlikely to meet demand.</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Clinician zoning allocation (PDSA 1):</a:t>
                      </a:r>
                      <a:r>
                        <a:rPr kumimoji="0" lang="en-GB"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 Improved ambulance triage flow and pace, but no measurable improvement in overall departmental performance. Redesign planned.</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Consultant-led referral model:</a:t>
                      </a:r>
                      <a:r>
                        <a:rPr kumimoji="0" lang="en-GB"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 No demonstrable benefit from routing all referrals through the consultant in charge. Continuing with a more targeted approach.</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Rapid Access Physician (RAP) trials:</a:t>
                      </a:r>
                      <a:r>
                        <a:rPr kumimoji="0" lang="en-GB" sz="16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 No improvement seen across four separate tests. Trial discontinued.</a:t>
                      </a:r>
                    </a:p>
                    <a:p>
                      <a:endParaRPr lang="en-GB" sz="1700" dirty="0">
                        <a:solidFill>
                          <a:srgbClr val="FF0000"/>
                        </a:solidFill>
                        <a:highlight>
                          <a:srgbClr val="FFFF00"/>
                        </a:highlight>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a:ea typeface="Verdana"/>
                          <a:cs typeface="Calibri"/>
                        </a:rPr>
                        <a:t>Flow dependency risk:</a:t>
                      </a:r>
                      <a:r>
                        <a:rPr lang="en-GB" sz="1700" b="0" i="0" u="none" strike="noStrike" noProof="0" dirty="0">
                          <a:solidFill>
                            <a:schemeClr val="tx1"/>
                          </a:solidFill>
                          <a:latin typeface="Verdana"/>
                          <a:ea typeface="Verdana"/>
                          <a:cs typeface="Calibri"/>
                        </a:rPr>
                        <a:t> reduction depends on </a:t>
                      </a:r>
                      <a:r>
                        <a:rPr lang="en-GB" sz="1700" b="1" i="0" u="none" strike="noStrike" noProof="0" dirty="0">
                          <a:solidFill>
                            <a:schemeClr val="tx1"/>
                          </a:solidFill>
                          <a:latin typeface="Verdana"/>
                          <a:ea typeface="Verdana"/>
                          <a:cs typeface="Calibri"/>
                        </a:rPr>
                        <a:t>improving discharge and bed capacity</a:t>
                      </a:r>
                      <a:r>
                        <a:rPr lang="en-GB" sz="1700" b="0" i="0" u="none" strike="noStrike" noProof="0" dirty="0">
                          <a:solidFill>
                            <a:schemeClr val="tx1"/>
                          </a:solidFill>
                          <a:latin typeface="Verdana"/>
                          <a:ea typeface="Verdana"/>
                          <a:cs typeface="Calibri"/>
                        </a:rPr>
                        <a:t> (same constraint as ambulance handovers) including a reduction in the number of clinically optimised patients in acute/non-acute beds.</a:t>
                      </a:r>
                      <a:endParaRPr lang="en-GB" sz="1700" dirty="0">
                        <a:solidFill>
                          <a:schemeClr val="tx1"/>
                        </a:solidFill>
                        <a:latin typeface="Verdana"/>
                        <a:ea typeface="Verdana"/>
                        <a:cs typeface="Calibri"/>
                      </a:endParaRP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Exit block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high numbers of patients awaiting admission →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ED cannot handover</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sustaining 12h waits</a:t>
                      </a:r>
                    </a:p>
                    <a:p>
                      <a:pPr marL="285750" marR="0" lvl="0" indent="-285750" algn="l" defTabSz="1507937" rtl="0" eaLnBrk="1" fontAlgn="auto" latinLnBrk="0" hangingPunct="1">
                        <a:lnSpc>
                          <a:spcPct val="100000"/>
                        </a:lnSpc>
                        <a:spcBef>
                          <a:spcPts val="0"/>
                        </a:spcBef>
                        <a:spcAft>
                          <a:spcPts val="0"/>
                        </a:spcAft>
                        <a:buClrTx/>
                        <a:buSzTx/>
                        <a:buFont typeface="Arial"/>
                        <a:buChar char="•"/>
                        <a:tabLst/>
                        <a:defRP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Demand pressure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continued high attendances or admissions will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offset gains</a:t>
                      </a:r>
                      <a:endParaRPr lang="en-GB" sz="1700" b="1" dirty="0">
                        <a:solidFill>
                          <a:schemeClr val="tx1"/>
                        </a:solidFill>
                        <a:latin typeface="Verdana" panose="020B0604030504040204" pitchFamily="34" charset="0"/>
                        <a:ea typeface="Verdana" panose="020B0604030504040204" pitchFamily="34" charset="0"/>
                        <a:cs typeface="Calibri" panose="020F0502020204030204" pitchFamily="34" charset="0"/>
                      </a:endParaRPr>
                    </a:p>
                    <a:p>
                      <a:pPr marL="0" lvl="0" indent="0" algn="l">
                        <a:lnSpc>
                          <a:spcPct val="100000"/>
                        </a:lnSpc>
                        <a:spcBef>
                          <a:spcPts val="0"/>
                        </a:spcBef>
                        <a:spcAft>
                          <a:spcPts val="0"/>
                        </a:spcAft>
                        <a:buFont typeface="Arial"/>
                        <a:buNone/>
                      </a:pPr>
                      <a:endParaRPr lang="en-GB" sz="1700"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19B2F0F6-5975-0E74-778C-464598C5DB65}"/>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6" name="Table 5">
            <a:extLst>
              <a:ext uri="{FF2B5EF4-FFF2-40B4-BE49-F238E27FC236}">
                <a16:creationId xmlns:a16="http://schemas.microsoft.com/office/drawing/2014/main" id="{48B2726C-3137-9638-91D7-722920882DAA}"/>
              </a:ext>
            </a:extLst>
          </p:cNvPr>
          <p:cNvGraphicFramePr>
            <a:graphicFrameLocks noGrp="1"/>
          </p:cNvGraphicFramePr>
          <p:nvPr>
            <p:extLst>
              <p:ext uri="{D42A27DB-BD31-4B8C-83A1-F6EECF244321}">
                <p14:modId xmlns:p14="http://schemas.microsoft.com/office/powerpoint/2010/main" val="1776928611"/>
              </p:ext>
            </p:extLst>
          </p:nvPr>
        </p:nvGraphicFramePr>
        <p:xfrm>
          <a:off x="34549" y="6119821"/>
          <a:ext cx="9440036" cy="2026920"/>
        </p:xfrm>
        <a:graphic>
          <a:graphicData uri="http://schemas.openxmlformats.org/drawingml/2006/table">
            <a:tbl>
              <a:tblPr firstRow="1" bandRow="1">
                <a:tableStyleId>{5C22544A-7EE6-4342-B048-85BDC9FD1C3A}</a:tableStyleId>
              </a:tblPr>
              <a:tblGrid>
                <a:gridCol w="932427">
                  <a:extLst>
                    <a:ext uri="{9D8B030D-6E8A-4147-A177-3AD203B41FA5}">
                      <a16:colId xmlns:a16="http://schemas.microsoft.com/office/drawing/2014/main" val="169891562"/>
                    </a:ext>
                  </a:extLst>
                </a:gridCol>
                <a:gridCol w="1163609">
                  <a:extLst>
                    <a:ext uri="{9D8B030D-6E8A-4147-A177-3AD203B41FA5}">
                      <a16:colId xmlns:a16="http://schemas.microsoft.com/office/drawing/2014/main" val="2958720075"/>
                    </a:ext>
                  </a:extLst>
                </a:gridCol>
                <a:gridCol w="864000">
                  <a:extLst>
                    <a:ext uri="{9D8B030D-6E8A-4147-A177-3AD203B41FA5}">
                      <a16:colId xmlns:a16="http://schemas.microsoft.com/office/drawing/2014/main" val="3561587738"/>
                    </a:ext>
                  </a:extLst>
                </a:gridCol>
                <a:gridCol w="540000">
                  <a:extLst>
                    <a:ext uri="{9D8B030D-6E8A-4147-A177-3AD203B41FA5}">
                      <a16:colId xmlns:a16="http://schemas.microsoft.com/office/drawing/2014/main" val="1359635036"/>
                    </a:ext>
                  </a:extLst>
                </a:gridCol>
                <a:gridCol w="540000">
                  <a:extLst>
                    <a:ext uri="{9D8B030D-6E8A-4147-A177-3AD203B41FA5}">
                      <a16:colId xmlns:a16="http://schemas.microsoft.com/office/drawing/2014/main" val="1361950345"/>
                    </a:ext>
                  </a:extLst>
                </a:gridCol>
                <a:gridCol w="540000">
                  <a:extLst>
                    <a:ext uri="{9D8B030D-6E8A-4147-A177-3AD203B41FA5}">
                      <a16:colId xmlns:a16="http://schemas.microsoft.com/office/drawing/2014/main" val="2122580244"/>
                    </a:ext>
                  </a:extLst>
                </a:gridCol>
                <a:gridCol w="540000">
                  <a:extLst>
                    <a:ext uri="{9D8B030D-6E8A-4147-A177-3AD203B41FA5}">
                      <a16:colId xmlns:a16="http://schemas.microsoft.com/office/drawing/2014/main" val="1842934425"/>
                    </a:ext>
                  </a:extLst>
                </a:gridCol>
                <a:gridCol w="540000">
                  <a:extLst>
                    <a:ext uri="{9D8B030D-6E8A-4147-A177-3AD203B41FA5}">
                      <a16:colId xmlns:a16="http://schemas.microsoft.com/office/drawing/2014/main" val="702648247"/>
                    </a:ext>
                  </a:extLst>
                </a:gridCol>
                <a:gridCol w="540000">
                  <a:extLst>
                    <a:ext uri="{9D8B030D-6E8A-4147-A177-3AD203B41FA5}">
                      <a16:colId xmlns:a16="http://schemas.microsoft.com/office/drawing/2014/main" val="173690897"/>
                    </a:ext>
                  </a:extLst>
                </a:gridCol>
                <a:gridCol w="540000">
                  <a:extLst>
                    <a:ext uri="{9D8B030D-6E8A-4147-A177-3AD203B41FA5}">
                      <a16:colId xmlns:a16="http://schemas.microsoft.com/office/drawing/2014/main" val="2391235549"/>
                    </a:ext>
                  </a:extLst>
                </a:gridCol>
                <a:gridCol w="540000">
                  <a:extLst>
                    <a:ext uri="{9D8B030D-6E8A-4147-A177-3AD203B41FA5}">
                      <a16:colId xmlns:a16="http://schemas.microsoft.com/office/drawing/2014/main" val="1235918448"/>
                    </a:ext>
                  </a:extLst>
                </a:gridCol>
                <a:gridCol w="540000">
                  <a:extLst>
                    <a:ext uri="{9D8B030D-6E8A-4147-A177-3AD203B41FA5}">
                      <a16:colId xmlns:a16="http://schemas.microsoft.com/office/drawing/2014/main" val="3297927786"/>
                    </a:ext>
                  </a:extLst>
                </a:gridCol>
                <a:gridCol w="540000">
                  <a:extLst>
                    <a:ext uri="{9D8B030D-6E8A-4147-A177-3AD203B41FA5}">
                      <a16:colId xmlns:a16="http://schemas.microsoft.com/office/drawing/2014/main" val="3945412771"/>
                    </a:ext>
                  </a:extLst>
                </a:gridCol>
                <a:gridCol w="540000">
                  <a:extLst>
                    <a:ext uri="{9D8B030D-6E8A-4147-A177-3AD203B41FA5}">
                      <a16:colId xmlns:a16="http://schemas.microsoft.com/office/drawing/2014/main" val="3319738062"/>
                    </a:ext>
                  </a:extLst>
                </a:gridCol>
                <a:gridCol w="540000">
                  <a:extLst>
                    <a:ext uri="{9D8B030D-6E8A-4147-A177-3AD203B41FA5}">
                      <a16:colId xmlns:a16="http://schemas.microsoft.com/office/drawing/2014/main" val="3323418894"/>
                    </a:ext>
                  </a:extLst>
                </a:gridCol>
              </a:tblGrid>
              <a:tr h="695394">
                <a:tc>
                  <a:txBody>
                    <a:bodyPr/>
                    <a:lstStyle/>
                    <a:p>
                      <a:r>
                        <a:rPr lang="en-GB" sz="1100" dirty="0">
                          <a:latin typeface="Verdana" panose="020B0604030504040204" pitchFamily="34" charset="0"/>
                          <a:ea typeface="Verdana" panose="020B0604030504040204" pitchFamily="34" charset="0"/>
                        </a:rPr>
                        <a:t>Measure/</a:t>
                      </a:r>
                    </a:p>
                    <a:p>
                      <a:r>
                        <a:rPr lang="en-GB" sz="1100" dirty="0">
                          <a:latin typeface="Verdana" panose="020B0604030504040204" pitchFamily="34" charset="0"/>
                          <a:ea typeface="Verdana" panose="020B0604030504040204" pitchFamily="34" charset="0"/>
                        </a:rPr>
                        <a:t>Trajectory Line</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Ambition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Extraction Status</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Apr</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July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Aug</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Sep</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Oct</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Nov</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Dec</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Jan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Feb</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Mar</a:t>
                      </a:r>
                    </a:p>
                  </a:txBody>
                  <a:tcPr>
                    <a:solidFill>
                      <a:schemeClr val="accent1">
                        <a:lumMod val="50000"/>
                      </a:schemeClr>
                    </a:solidFill>
                  </a:tcPr>
                </a:tc>
                <a:extLst>
                  <a:ext uri="{0D108BD9-81ED-4DB2-BD59-A6C34878D82A}">
                    <a16:rowId xmlns:a16="http://schemas.microsoft.com/office/drawing/2014/main" val="871088710"/>
                  </a:ext>
                </a:extLst>
              </a:tr>
              <a:tr h="389420">
                <a:tc rowSpan="2">
                  <a:txBody>
                    <a:bodyPr/>
                    <a:lstStyle/>
                    <a:p>
                      <a:r>
                        <a:rPr lang="en-GB" sz="1100" b="0" dirty="0">
                          <a:solidFill>
                            <a:schemeClr val="tx1"/>
                          </a:solidFill>
                          <a:latin typeface="Verdana" panose="020B0604030504040204" pitchFamily="34" charset="0"/>
                          <a:ea typeface="Verdana" panose="020B0604030504040204" pitchFamily="34" charset="0"/>
                        </a:rPr>
                        <a:t>Patients waiting in ED &gt; 12 hours</a:t>
                      </a:r>
                    </a:p>
                  </a:txBody>
                  <a:tcPr/>
                </a:tc>
                <a:tc rowSpan="2">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10% reduction in patients waiting &gt;12 hours by end of March 2027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Expected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1350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1190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extLst>
                  <a:ext uri="{0D108BD9-81ED-4DB2-BD59-A6C34878D82A}">
                    <a16:rowId xmlns:a16="http://schemas.microsoft.com/office/drawing/2014/main" val="1592866649"/>
                  </a:ext>
                </a:extLst>
              </a:tr>
              <a:tr h="764933">
                <a:tc vMerge="1">
                  <a:txBody>
                    <a:bodyPr/>
                    <a:lstStyle/>
                    <a:p>
                      <a:endParaRPr lang="en-GB" sz="1200" b="0" dirty="0">
                        <a:solidFill>
                          <a:schemeClr val="tx1"/>
                        </a:solidFill>
                        <a:latin typeface="Verdana" panose="020B0604030504040204" pitchFamily="34" charset="0"/>
                        <a:ea typeface="Verdana" panose="020B0604030504040204" pitchFamily="34" charset="0"/>
                      </a:endParaRPr>
                    </a:p>
                  </a:txBody>
                  <a:tcPr/>
                </a:tc>
                <a:tc vMerge="1">
                  <a:txBody>
                    <a:bodyPr/>
                    <a:lstStyle/>
                    <a:p>
                      <a:pPr marL="0" algn="l" defTabSz="1507937" rtl="0" eaLnBrk="1" latinLnBrk="0" hangingPunct="1"/>
                      <a:endParaRPr lang="en-GB" sz="12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Observed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1319</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1347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1366</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1364</a:t>
                      </a: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2747099267"/>
                  </a:ext>
                </a:extLst>
              </a:tr>
            </a:tbl>
          </a:graphicData>
        </a:graphic>
      </p:graphicFrame>
      <p:pic>
        <p:nvPicPr>
          <p:cNvPr id="7" name="Picture 6">
            <a:extLst>
              <a:ext uri="{FF2B5EF4-FFF2-40B4-BE49-F238E27FC236}">
                <a16:creationId xmlns:a16="http://schemas.microsoft.com/office/drawing/2014/main" id="{2BC19665-70A1-D173-75CF-A5B3BB568670}"/>
              </a:ext>
            </a:extLst>
          </p:cNvPr>
          <p:cNvPicPr>
            <a:picLocks noChangeAspect="1"/>
          </p:cNvPicPr>
          <p:nvPr/>
        </p:nvPicPr>
        <p:blipFill>
          <a:blip r:embed="rId3"/>
          <a:stretch>
            <a:fillRect/>
          </a:stretch>
        </p:blipFill>
        <p:spPr>
          <a:xfrm>
            <a:off x="1747044" y="1855065"/>
            <a:ext cx="6463338" cy="4185460"/>
          </a:xfrm>
          <a:prstGeom prst="rect">
            <a:avLst/>
          </a:prstGeom>
        </p:spPr>
      </p:pic>
      <p:pic>
        <p:nvPicPr>
          <p:cNvPr id="10" name="Picture 9">
            <a:extLst>
              <a:ext uri="{FF2B5EF4-FFF2-40B4-BE49-F238E27FC236}">
                <a16:creationId xmlns:a16="http://schemas.microsoft.com/office/drawing/2014/main" id="{8B015D5C-8F88-AABF-C525-0519A65461C9}"/>
              </a:ext>
            </a:extLst>
          </p:cNvPr>
          <p:cNvPicPr>
            <a:picLocks noChangeAspect="1"/>
          </p:cNvPicPr>
          <p:nvPr/>
        </p:nvPicPr>
        <p:blipFill>
          <a:blip r:embed="rId4"/>
          <a:stretch>
            <a:fillRect/>
          </a:stretch>
        </p:blipFill>
        <p:spPr>
          <a:xfrm>
            <a:off x="3193887" y="8922515"/>
            <a:ext cx="13717914" cy="2362530"/>
          </a:xfrm>
          <a:prstGeom prst="rect">
            <a:avLst/>
          </a:prstGeom>
        </p:spPr>
      </p:pic>
    </p:spTree>
    <p:extLst>
      <p:ext uri="{BB962C8B-B14F-4D97-AF65-F5344CB8AC3E}">
        <p14:creationId xmlns:p14="http://schemas.microsoft.com/office/powerpoint/2010/main" val="2326881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3DD9-19BF-8A5E-D047-CC1933B8F1B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86E74B0-C243-17C9-0EC0-518D47126E4D}"/>
              </a:ext>
            </a:extLst>
          </p:cNvPr>
          <p:cNvGraphicFramePr>
            <a:graphicFrameLocks noGrp="1"/>
          </p:cNvGraphicFramePr>
          <p:nvPr>
            <p:extLst>
              <p:ext uri="{D42A27DB-BD31-4B8C-83A1-F6EECF244321}">
                <p14:modId xmlns:p14="http://schemas.microsoft.com/office/powerpoint/2010/main" val="2616869678"/>
              </p:ext>
            </p:extLst>
          </p:nvPr>
        </p:nvGraphicFramePr>
        <p:xfrm>
          <a:off x="0" y="584774"/>
          <a:ext cx="20105688" cy="10724576"/>
        </p:xfrm>
        <a:graphic>
          <a:graphicData uri="http://schemas.openxmlformats.org/drawingml/2006/table">
            <a:tbl>
              <a:tblPr firstRow="1" bandRow="1">
                <a:tableStyleId>{5C22544A-7EE6-4342-B048-85BDC9FD1C3A}</a:tableStyleId>
              </a:tblPr>
              <a:tblGrid>
                <a:gridCol w="11195844">
                  <a:extLst>
                    <a:ext uri="{9D8B030D-6E8A-4147-A177-3AD203B41FA5}">
                      <a16:colId xmlns:a16="http://schemas.microsoft.com/office/drawing/2014/main" val="1129616965"/>
                    </a:ext>
                  </a:extLst>
                </a:gridCol>
                <a:gridCol w="3883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1741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9807159">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July 2026, the Health Board reported 100% of open outpatient pathways were waiting less than 52 weeks. </a:t>
                      </a:r>
                    </a:p>
                    <a:p>
                      <a:endParaRPr lang="en-GB" sz="1800" dirty="0">
                        <a:solidFill>
                          <a:schemeClr val="tx1"/>
                        </a:solidFill>
                        <a:highlight>
                          <a:srgbClr val="FFFF00"/>
                        </a:highlight>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b="0" dirty="0">
                          <a:solidFill>
                            <a:schemeClr val="tx1"/>
                          </a:solidFill>
                          <a:latin typeface="Verdana" panose="020B0604030504040204" pitchFamily="34" charset="0"/>
                          <a:ea typeface="Verdana" panose="020B0604030504040204" pitchFamily="34" charset="0"/>
                        </a:rPr>
                        <a:t>We are currently the only organisation that has maintained the 100% target for 52 weeks over the last year as seen in the comparative table below.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slot allocation and template variation across specialties.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Using learning from recent targeted improvement work to develop a more standardised approach to clinic template design across services.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Strengthening validation and demand/capacity monitoring processes to support sustainable performance.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regular operational oversight to identify risks to pathway waits at the earliest opportunity.</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a:lnSpc>
                          <a:spcPct val="100000"/>
                        </a:lnSpc>
                        <a:spcBef>
                          <a:spcPts val="0"/>
                        </a:spcBef>
                        <a:spcAft>
                          <a:spcPts val="0"/>
                        </a:spcAft>
                        <a:buFont typeface="Arial" panose="020B0604020202020204" pitchFamily="34" charset="0"/>
                        <a:buChar char="•"/>
                      </a:pPr>
                      <a:r>
                        <a:rPr lang="en-US" sz="1800" b="0" i="0" u="none" strike="noStrike" noProof="0" dirty="0">
                          <a:solidFill>
                            <a:schemeClr val="tx1"/>
                          </a:solidFill>
                          <a:latin typeface="Verdana"/>
                          <a:ea typeface="Verdana"/>
                        </a:rPr>
                        <a:t>The principal operational concerns are now focused on Gastroenterology, Endoscopy funding, Plastics administrative capacity, Orthodontic August capacity and emerging ENT/Vascular pressures for late summer.</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a:t>
                      </a:r>
                      <a:endParaRPr lang="en-GB" sz="20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4DC5C9A5-3156-F4B3-4F29-CC643E23A69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Planned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A743759-9817-8CBC-10E8-1B2767096267}"/>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5B9D5079-CC1F-2001-B77A-9BA8F43DD918}"/>
              </a:ext>
            </a:extLst>
          </p:cNvPr>
          <p:cNvPicPr>
            <a:picLocks noChangeAspect="1"/>
          </p:cNvPicPr>
          <p:nvPr/>
        </p:nvPicPr>
        <p:blipFill>
          <a:blip r:embed="rId3"/>
          <a:stretch>
            <a:fillRect/>
          </a:stretch>
        </p:blipFill>
        <p:spPr>
          <a:xfrm>
            <a:off x="2661444" y="1622281"/>
            <a:ext cx="6569804" cy="4310713"/>
          </a:xfrm>
          <a:prstGeom prst="rect">
            <a:avLst/>
          </a:prstGeom>
        </p:spPr>
      </p:pic>
      <p:pic>
        <p:nvPicPr>
          <p:cNvPr id="8" name="Picture 7">
            <a:extLst>
              <a:ext uri="{FF2B5EF4-FFF2-40B4-BE49-F238E27FC236}">
                <a16:creationId xmlns:a16="http://schemas.microsoft.com/office/drawing/2014/main" id="{3ABF47A4-84FC-B3B1-F400-3B4E16B6E600}"/>
              </a:ext>
            </a:extLst>
          </p:cNvPr>
          <p:cNvPicPr>
            <a:picLocks noChangeAspect="1"/>
          </p:cNvPicPr>
          <p:nvPr/>
        </p:nvPicPr>
        <p:blipFill>
          <a:blip r:embed="rId4"/>
          <a:stretch>
            <a:fillRect/>
          </a:stretch>
        </p:blipFill>
        <p:spPr>
          <a:xfrm>
            <a:off x="8452644" y="6309703"/>
            <a:ext cx="2578451" cy="4606561"/>
          </a:xfrm>
          <a:prstGeom prst="rect">
            <a:avLst/>
          </a:prstGeom>
        </p:spPr>
      </p:pic>
      <p:pic>
        <p:nvPicPr>
          <p:cNvPr id="13" name="Picture 12">
            <a:extLst>
              <a:ext uri="{FF2B5EF4-FFF2-40B4-BE49-F238E27FC236}">
                <a16:creationId xmlns:a16="http://schemas.microsoft.com/office/drawing/2014/main" id="{FE4B6EF2-885A-D8F7-15A3-7905E58D50DA}"/>
              </a:ext>
            </a:extLst>
          </p:cNvPr>
          <p:cNvPicPr>
            <a:picLocks noChangeAspect="1"/>
          </p:cNvPicPr>
          <p:nvPr/>
        </p:nvPicPr>
        <p:blipFill>
          <a:blip r:embed="rId5"/>
          <a:stretch>
            <a:fillRect/>
          </a:stretch>
        </p:blipFill>
        <p:spPr>
          <a:xfrm>
            <a:off x="156325" y="6134539"/>
            <a:ext cx="8097361" cy="4900742"/>
          </a:xfrm>
          <a:prstGeom prst="rect">
            <a:avLst/>
          </a:prstGeom>
        </p:spPr>
      </p:pic>
    </p:spTree>
    <p:extLst>
      <p:ext uri="{BB962C8B-B14F-4D97-AF65-F5344CB8AC3E}">
        <p14:creationId xmlns:p14="http://schemas.microsoft.com/office/powerpoint/2010/main" val="239383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B249-00C7-2667-1034-6670991538A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5F9642-03E6-44DF-AF33-D9FAB3E51713}"/>
              </a:ext>
            </a:extLst>
          </p:cNvPr>
          <p:cNvGraphicFramePr>
            <a:graphicFrameLocks noGrp="1"/>
          </p:cNvGraphicFramePr>
          <p:nvPr>
            <p:extLst>
              <p:ext uri="{D42A27DB-BD31-4B8C-83A1-F6EECF244321}">
                <p14:modId xmlns:p14="http://schemas.microsoft.com/office/powerpoint/2010/main" val="1892171621"/>
              </p:ext>
            </p:extLst>
          </p:nvPr>
        </p:nvGraphicFramePr>
        <p:xfrm>
          <a:off x="0" y="570708"/>
          <a:ext cx="20105688" cy="744616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737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89.41%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77238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How are we doing? </a:t>
                      </a:r>
                    </a:p>
                    <a:p>
                      <a:r>
                        <a:rPr lang="en-GB" sz="2000" b="0" dirty="0">
                          <a:solidFill>
                            <a:schemeClr val="tx1"/>
                          </a:solidFill>
                          <a:latin typeface="Verdana" panose="020B0604030504040204" pitchFamily="34" charset="0"/>
                          <a:ea typeface="Verdana" panose="020B0604030504040204" pitchFamily="34" charset="0"/>
                        </a:rPr>
                        <a:t>In July 2026, the Health Board reported 89.41% of open outpatient pathways were waiting less than 26 weeks. </a:t>
                      </a:r>
                    </a:p>
                    <a:p>
                      <a:endParaRPr lang="en-GB" sz="2000" dirty="0">
                        <a:solidFill>
                          <a:srgbClr val="FF0000"/>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Continuing focused work to reduce longer waits through demand and capacity oversight.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Reviewing outpatient clinic utilisation and template variation across specialties to support improved access and consistency.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Using learning from recent improvement initiatives to support a standardised approach to clinic template configuration across services.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Strengthening validation and pathway monitoring processes to support sustainable recovery performance.</a:t>
                      </a:r>
                      <a:endParaRPr lang="en-GB" sz="2000" b="1"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 </a:t>
                      </a:r>
                      <a:endParaRPr lang="en-GB" sz="2000"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Outpatient demand exceeds activity volumes; sustainability is dependent upon successful delivery of the outpatient transformation programme.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There will be a re-alignment of capacity towards urgent cancer referrals</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Increasing referral demand</a:t>
                      </a:r>
                      <a:endParaRPr lang="en-GB" sz="2400" dirty="0">
                        <a:solidFill>
                          <a:schemeClr val="tx1"/>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8E03204-BF4B-CD93-9336-80836B2AC12F}"/>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01DCC81-7BD6-689B-FE43-56C5F2C4961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C04F0B24-A97C-F1CF-26E5-5FFBDA8CDFB6}"/>
              </a:ext>
            </a:extLst>
          </p:cNvPr>
          <p:cNvPicPr>
            <a:picLocks noChangeAspect="1"/>
          </p:cNvPicPr>
          <p:nvPr/>
        </p:nvPicPr>
        <p:blipFill>
          <a:blip r:embed="rId2"/>
          <a:stretch>
            <a:fillRect/>
          </a:stretch>
        </p:blipFill>
        <p:spPr>
          <a:xfrm>
            <a:off x="223044" y="1539875"/>
            <a:ext cx="8994860" cy="5943600"/>
          </a:xfrm>
          <a:prstGeom prst="rect">
            <a:avLst/>
          </a:prstGeom>
        </p:spPr>
      </p:pic>
      <p:pic>
        <p:nvPicPr>
          <p:cNvPr id="10" name="Picture 9">
            <a:extLst>
              <a:ext uri="{FF2B5EF4-FFF2-40B4-BE49-F238E27FC236}">
                <a16:creationId xmlns:a16="http://schemas.microsoft.com/office/drawing/2014/main" id="{030EBE1B-7AE3-1770-061B-2E7825F676C0}"/>
              </a:ext>
            </a:extLst>
          </p:cNvPr>
          <p:cNvPicPr>
            <a:picLocks noChangeAspect="1"/>
          </p:cNvPicPr>
          <p:nvPr/>
        </p:nvPicPr>
        <p:blipFill>
          <a:blip r:embed="rId3"/>
          <a:stretch>
            <a:fillRect/>
          </a:stretch>
        </p:blipFill>
        <p:spPr>
          <a:xfrm>
            <a:off x="2327764" y="8169275"/>
            <a:ext cx="15450159" cy="2875446"/>
          </a:xfrm>
          <a:prstGeom prst="rect">
            <a:avLst/>
          </a:prstGeom>
        </p:spPr>
      </p:pic>
    </p:spTree>
    <p:extLst>
      <p:ext uri="{BB962C8B-B14F-4D97-AF65-F5344CB8AC3E}">
        <p14:creationId xmlns:p14="http://schemas.microsoft.com/office/powerpoint/2010/main" val="61437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idx="1"/>
          </p:nvPr>
        </p:nvSpPr>
        <p:spPr>
          <a:xfrm>
            <a:off x="565944" y="168275"/>
            <a:ext cx="14630400" cy="5364163"/>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792018193"/>
              </p:ext>
            </p:extLst>
          </p:nvPr>
        </p:nvGraphicFramePr>
        <p:xfrm>
          <a:off x="985044" y="1871638"/>
          <a:ext cx="16078200" cy="7625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833614"/>
            <a:ext cx="18973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Integrated Performance Report will provide updates against all areas under escalation with Welsh Government, all performance metrics outlined within </a:t>
            </a:r>
            <a:r>
              <a:rPr lang="en-GB" dirty="0">
                <a:solidFill>
                  <a:prstClr val="black"/>
                </a:solidFill>
                <a:latin typeface="Verdana" panose="020B0604030504040204" pitchFamily="34" charset="0"/>
                <a:ea typeface="Verdana" panose="020B0604030504040204" pitchFamily="34" charset="0"/>
              </a:rPr>
              <a:t>SBUHB Breakthrough Objectives, updates against the N</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HS Wales Performance Framework 2026-27, along with Service specific or Annual plan updates as requested.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52D1-1A3C-ED47-CD9D-B8FC097D9357}"/>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6EEB794-ABB6-412B-89C8-351512A78164}"/>
              </a:ext>
            </a:extLst>
          </p:cNvPr>
          <p:cNvGraphicFramePr>
            <a:graphicFrameLocks noGrp="1"/>
          </p:cNvGraphicFramePr>
          <p:nvPr>
            <p:extLst>
              <p:ext uri="{D42A27DB-BD31-4B8C-83A1-F6EECF244321}">
                <p14:modId xmlns:p14="http://schemas.microsoft.com/office/powerpoint/2010/main" val="2354910593"/>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7535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77.30%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976329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Verdana" panose="020B0604030504040204" pitchFamily="34" charset="0"/>
                          <a:ea typeface="Verdana" panose="020B0604030504040204" pitchFamily="34" charset="0"/>
                        </a:rPr>
                        <a:t>In July2026, the Health Board reported 77.30% of open pathways were waiting less than 36 weeks. </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dirty="0">
                          <a:solidFill>
                            <a:schemeClr val="tx1"/>
                          </a:solidFill>
                          <a:latin typeface="Verdana" panose="020B0604030504040204" pitchFamily="34" charset="0"/>
                          <a:ea typeface="Verdana" panose="020B0604030504040204" pitchFamily="34" charset="0"/>
                        </a:rPr>
                        <a:t>The Health Board continues to demonstrate sustained improvement in the percentage of patients waiting less than 36 weeks for treatment and is performing close to the enhanced monitoring target trajectory when compared with the all-Wales position</a:t>
                      </a:r>
                      <a:endParaRPr lang="en-GB" sz="1800" b="1" dirty="0">
                        <a:solidFill>
                          <a:schemeClr val="tx1"/>
                        </a:solidFill>
                        <a:latin typeface="Verdana" panose="020B0604030504040204" pitchFamily="34" charset="0"/>
                        <a:ea typeface="Verdana" panose="020B0604030504040204" pitchFamily="34" charset="0"/>
                      </a:endParaRP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work with specialties to reduce longer waits and improve pathway flow.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scheduling practices and capacity variation across services.</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Maintaining demand and capacity oversight arrangements to support sustainable trajectory improvement.</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In order to deliver the 104-week access standard and reduce costs uniformly across the board, resources may need to be re-allocated from specialties with shorter waiting times to those with longer waits.  This includes </a:t>
                      </a:r>
                      <a:r>
                        <a:rPr lang="en-GB" sz="1800" kern="1200" dirty="0">
                          <a:solidFill>
                            <a:schemeClr val="tx1"/>
                          </a:solidFill>
                          <a:latin typeface="Verdana" panose="020B0604030504040204" pitchFamily="34" charset="0"/>
                          <a:ea typeface="Verdana" panose="020B0604030504040204" pitchFamily="34" charset="0"/>
                          <a:cs typeface="+mn-cs"/>
                        </a:rPr>
                        <a:t>re-alignment of capacity towards patients requiring urgent cancer treatment</a:t>
                      </a:r>
                      <a:endParaRPr lang="en-GB" sz="18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 and pressure on treatment capacity.</a:t>
                      </a: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reduced resilience due to vacancies, sickness or annual leave.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46CA444-732D-1923-D97A-FD61D7EAFB88}"/>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9E9133-5CCB-C99B-B673-584F7AF62BA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F54DFF4A-BF93-8161-24E8-EB394B3907DE}"/>
              </a:ext>
            </a:extLst>
          </p:cNvPr>
          <p:cNvPicPr>
            <a:picLocks noChangeAspect="1"/>
          </p:cNvPicPr>
          <p:nvPr/>
        </p:nvPicPr>
        <p:blipFill>
          <a:blip r:embed="rId3"/>
          <a:stretch>
            <a:fillRect/>
          </a:stretch>
        </p:blipFill>
        <p:spPr>
          <a:xfrm>
            <a:off x="223043" y="2378075"/>
            <a:ext cx="9497567" cy="6248400"/>
          </a:xfrm>
          <a:prstGeom prst="rect">
            <a:avLst/>
          </a:prstGeom>
        </p:spPr>
      </p:pic>
    </p:spTree>
    <p:extLst>
      <p:ext uri="{BB962C8B-B14F-4D97-AF65-F5344CB8AC3E}">
        <p14:creationId xmlns:p14="http://schemas.microsoft.com/office/powerpoint/2010/main" val="4215728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48C6-0204-AED9-087F-5175F825196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DB9FDBB-0D40-BCC0-13A5-684104653BBD}"/>
              </a:ext>
            </a:extLst>
          </p:cNvPr>
          <p:cNvGraphicFramePr>
            <a:graphicFrameLocks noGrp="1"/>
          </p:cNvGraphicFramePr>
          <p:nvPr>
            <p:extLst>
              <p:ext uri="{D42A27DB-BD31-4B8C-83A1-F6EECF244321}">
                <p14:modId xmlns:p14="http://schemas.microsoft.com/office/powerpoint/2010/main" val="247893033"/>
              </p:ext>
            </p:extLst>
          </p:nvPr>
        </p:nvGraphicFramePr>
        <p:xfrm>
          <a:off x="0" y="570708"/>
          <a:ext cx="20105688" cy="57912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592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65.81%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475816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July the Health Board reported 65.81% of Ophthalmology patients were waiting within or no longer than 25% of their target date, this is a deterioration on the previous months performance.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The Health Board has dropped below the Welsh Government de-escalation criteria for the first time in almost two years. </a:t>
                      </a:r>
                      <a:endParaRPr lang="en-GB" sz="1800" b="1"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Workforce pressures, including consultant and non-medical workforce vacancies, sickness and reduced clinic availability.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Competing operational pressures impacting the ability to release additional outpatient capacity.</a:t>
                      </a: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F8813FF0-DC82-59A3-4C33-0CDD43401A8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2D0481C5-8527-6427-CB8F-BC41060A1B7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5" name="Table 4">
            <a:extLst>
              <a:ext uri="{FF2B5EF4-FFF2-40B4-BE49-F238E27FC236}">
                <a16:creationId xmlns:a16="http://schemas.microsoft.com/office/drawing/2014/main" id="{BE1A6C6A-0221-A765-7944-330B57DD9598}"/>
              </a:ext>
            </a:extLst>
          </p:cNvPr>
          <p:cNvGraphicFramePr>
            <a:graphicFrameLocks noGrp="1"/>
          </p:cNvGraphicFramePr>
          <p:nvPr/>
        </p:nvGraphicFramePr>
        <p:xfrm>
          <a:off x="0" y="6339683"/>
          <a:ext cx="20105688" cy="4899425"/>
        </p:xfrm>
        <a:graphic>
          <a:graphicData uri="http://schemas.openxmlformats.org/drawingml/2006/table">
            <a:tbl>
              <a:tblPr/>
              <a:tblGrid>
                <a:gridCol w="1852878">
                  <a:extLst>
                    <a:ext uri="{9D8B030D-6E8A-4147-A177-3AD203B41FA5}">
                      <a16:colId xmlns:a16="http://schemas.microsoft.com/office/drawing/2014/main" val="3075162416"/>
                    </a:ext>
                  </a:extLst>
                </a:gridCol>
                <a:gridCol w="1340380">
                  <a:extLst>
                    <a:ext uri="{9D8B030D-6E8A-4147-A177-3AD203B41FA5}">
                      <a16:colId xmlns:a16="http://schemas.microsoft.com/office/drawing/2014/main" val="1382023446"/>
                    </a:ext>
                  </a:extLst>
                </a:gridCol>
                <a:gridCol w="1340380">
                  <a:extLst>
                    <a:ext uri="{9D8B030D-6E8A-4147-A177-3AD203B41FA5}">
                      <a16:colId xmlns:a16="http://schemas.microsoft.com/office/drawing/2014/main" val="2386147492"/>
                    </a:ext>
                  </a:extLst>
                </a:gridCol>
                <a:gridCol w="1182687">
                  <a:extLst>
                    <a:ext uri="{9D8B030D-6E8A-4147-A177-3AD203B41FA5}">
                      <a16:colId xmlns:a16="http://schemas.microsoft.com/office/drawing/2014/main" val="2533250541"/>
                    </a:ext>
                  </a:extLst>
                </a:gridCol>
                <a:gridCol w="4717519">
                  <a:extLst>
                    <a:ext uri="{9D8B030D-6E8A-4147-A177-3AD203B41FA5}">
                      <a16:colId xmlns:a16="http://schemas.microsoft.com/office/drawing/2014/main" val="871926047"/>
                    </a:ext>
                  </a:extLst>
                </a:gridCol>
                <a:gridCol w="9671844">
                  <a:extLst>
                    <a:ext uri="{9D8B030D-6E8A-4147-A177-3AD203B41FA5}">
                      <a16:colId xmlns:a16="http://schemas.microsoft.com/office/drawing/2014/main" val="3397627093"/>
                    </a:ext>
                  </a:extLst>
                </a:gridCol>
              </a:tblGrid>
              <a:tr h="252002">
                <a:tc>
                  <a:txBody>
                    <a:bodyPr/>
                    <a:lstStyle/>
                    <a:p>
                      <a:pPr algn="l" rtl="0" fontAlgn="auto">
                        <a:lnSpc>
                          <a:spcPts val="1425"/>
                        </a:lnSpc>
                        <a:buNone/>
                      </a:pPr>
                      <a:r>
                        <a:rPr lang="en-GB" sz="1300" b="0" i="0">
                          <a:solidFill>
                            <a:srgbClr val="FFFFFF"/>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May</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June</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July</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marL="0" algn="ctr" defTabSz="1507937" rtl="0" eaLnBrk="1" fontAlgn="base" latinLnBrk="0" hangingPunct="1">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Risks ​</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Solutions &amp; Mitigations</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24138187"/>
                  </a:ext>
                </a:extLst>
              </a:tr>
              <a:tr h="589213">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Vitreoretinal​</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84%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Limited regional VR workforce limiting clinic capacity.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l" defTabSz="1507937" rtl="0" eaLnBrk="1" fontAlgn="base" latinLnBrk="0" hangingPunct="1">
                        <a:lnSpc>
                          <a:spcPts val="1425"/>
                        </a:lnSpc>
                        <a:buNone/>
                      </a:pPr>
                      <a:r>
                        <a:rPr lang="en-GB" sz="1300" b="1" kern="1200" dirty="0">
                          <a:solidFill>
                            <a:schemeClr val="tx1"/>
                          </a:solidFill>
                          <a:effectLst/>
                          <a:latin typeface="Verdana" panose="020B0604030504040204" pitchFamily="34" charset="0"/>
                          <a:ea typeface="Verdana" panose="020B0604030504040204" pitchFamily="34" charset="0"/>
                          <a:cs typeface="+mn-cs"/>
                        </a:rPr>
                        <a:t>Optimising workforce utilisation</a:t>
                      </a:r>
                      <a:r>
                        <a:rPr lang="en-GB" sz="1300" kern="1200" dirty="0">
                          <a:solidFill>
                            <a:schemeClr val="tx1"/>
                          </a:solidFill>
                          <a:effectLst/>
                          <a:latin typeface="Verdana" panose="020B0604030504040204" pitchFamily="34" charset="0"/>
                          <a:ea typeface="Verdana" panose="020B0604030504040204" pitchFamily="34" charset="0"/>
                          <a:cs typeface="+mn-cs"/>
                        </a:rPr>
                        <a:t>​</a:t>
                      </a:r>
                    </a:p>
                    <a:p>
                      <a:pPr marL="0" algn="l" defTabSz="1507937" rtl="0" eaLnBrk="1" fontAlgn="base" latinLnBrk="0" hangingPunct="1">
                        <a:lnSpc>
                          <a:spcPts val="1425"/>
                        </a:lnSpc>
                        <a:buNone/>
                      </a:pPr>
                      <a:r>
                        <a:rPr lang="en-GB" sz="1300" kern="1200" dirty="0">
                          <a:solidFill>
                            <a:schemeClr val="tx1"/>
                          </a:solidFill>
                          <a:effectLst/>
                          <a:latin typeface="Verdana" panose="020B0604030504040204" pitchFamily="34" charset="0"/>
                          <a:ea typeface="Verdana" panose="020B0604030504040204" pitchFamily="34" charset="0"/>
                          <a:cs typeface="+mn-cs"/>
                        </a:rPr>
                        <a:t>Regional Consultant started working across SBU &amp; HD – vital skill mix across teams, ensuring activity is delivered at the most appropriate level​</a:t>
                      </a:r>
                      <a:endParaRPr lang="en-GB" sz="1300" b="0" i="0" kern="1200" dirty="0">
                        <a:solidFill>
                          <a:srgbClr val="000000"/>
                        </a:solidFill>
                        <a:effectLst/>
                        <a:latin typeface="Verdana" panose="020B0604030504040204" pitchFamily="34" charset="0"/>
                        <a:ea typeface="Verdana" panose="020B0604030504040204" pitchFamily="34" charset="0"/>
                        <a:cs typeface="+mn-cs"/>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9656606"/>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Cataract​</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Core Pre-Assessment capacity does not meet current demand.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4507552"/>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Cornea​</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Backlogs with both news and follow-ups. Only 1 Cornea Consultant within the department.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860357"/>
                  </a:ext>
                </a:extLst>
              </a:tr>
              <a:tr h="346846">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Orthoptics​</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86%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94%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94%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Workforce gaps in clinical and admin staff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Fully established Clinical staff </a:t>
                      </a: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 training underway for new Orthoptists – significant improvement already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555837"/>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Paediatrics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mainly consists of new referrals.​</a:t>
                      </a: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1 Consultant vacancy </a:t>
                      </a:r>
                      <a:b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6478026"/>
                  </a:ext>
                </a:extLst>
              </a:tr>
              <a:tr h="693691">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Diabetic Retinopathy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consists mainly of follow up patients.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p>
                    <a:p>
                      <a:pPr>
                        <a:buNone/>
                      </a:pP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1 Consultant vacancy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Improving clinic productivity to ensure follow ups are managed</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Optimise clinic templates, reduce unused slots and introduce overbooking where appropriate​</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use of technician-led and diagnostic clinics to release consultant capacity​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Utilising 'either or' slots to book to demand of news or FUPs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49374"/>
                  </a:ext>
                </a:extLst>
              </a:tr>
              <a:tr h="1040537">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Glaucoma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75%</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2 Consultant vacancies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Considerable risk – on service Risk Register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Two consultants appointed to due to start across the summer. Improvement in performance is anticipated from August onwards once clinics are fully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8036358"/>
                  </a:ext>
                </a:extLst>
              </a:tr>
            </a:tbl>
          </a:graphicData>
        </a:graphic>
      </p:graphicFrame>
      <p:pic>
        <p:nvPicPr>
          <p:cNvPr id="7" name="Picture 6">
            <a:extLst>
              <a:ext uri="{FF2B5EF4-FFF2-40B4-BE49-F238E27FC236}">
                <a16:creationId xmlns:a16="http://schemas.microsoft.com/office/drawing/2014/main" id="{7729EB90-759F-C6B6-9226-6F4C488977BB}"/>
              </a:ext>
            </a:extLst>
          </p:cNvPr>
          <p:cNvPicPr>
            <a:picLocks noChangeAspect="1"/>
          </p:cNvPicPr>
          <p:nvPr/>
        </p:nvPicPr>
        <p:blipFill>
          <a:blip r:embed="rId3"/>
          <a:stretch>
            <a:fillRect/>
          </a:stretch>
        </p:blipFill>
        <p:spPr>
          <a:xfrm>
            <a:off x="1747044" y="1616075"/>
            <a:ext cx="6858000" cy="4588098"/>
          </a:xfrm>
          <a:prstGeom prst="rect">
            <a:avLst/>
          </a:prstGeom>
        </p:spPr>
      </p:pic>
    </p:spTree>
    <p:extLst>
      <p:ext uri="{BB962C8B-B14F-4D97-AF65-F5344CB8AC3E}">
        <p14:creationId xmlns:p14="http://schemas.microsoft.com/office/powerpoint/2010/main" val="1097823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BB9F-77AC-5011-D872-0CBC9EA7189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D1146F-ED7C-E17B-5D76-43B88F9BFFF8}"/>
              </a:ext>
            </a:extLst>
          </p:cNvPr>
          <p:cNvGraphicFramePr>
            <a:graphicFrameLocks noGrp="1"/>
          </p:cNvGraphicFramePr>
          <p:nvPr>
            <p:extLst>
              <p:ext uri="{D42A27DB-BD31-4B8C-83A1-F6EECF244321}">
                <p14:modId xmlns:p14="http://schemas.microsoft.com/office/powerpoint/2010/main" val="2213010186"/>
              </p:ext>
            </p:extLst>
          </p:nvPr>
        </p:nvGraphicFramePr>
        <p:xfrm>
          <a:off x="0" y="570708"/>
          <a:ext cx="20105688" cy="734568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9451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37.36%</a:t>
                      </a:r>
                    </a:p>
                    <a:p>
                      <a:pPr algn="ctr"/>
                      <a:r>
                        <a:rPr lang="en-GB" sz="1800" dirty="0">
                          <a:solidFill>
                            <a:schemeClr val="tx1"/>
                          </a:solidFill>
                          <a:latin typeface="Verdana" panose="020B0604030504040204" pitchFamily="34" charset="0"/>
                          <a:ea typeface="Verdana" panose="020B0604030504040204" pitchFamily="34" charset="0"/>
                        </a:rPr>
                        <a:t>(above the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2305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July 2026, the Health Board reported 37.36% performance against the enhanced monitoring trajectory for follow-up waits. Although some improvement work has been undertaken, performance remains below the required target and follow-up pressures continue across a number of specialties.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Targeted validation work has taken place in both Gynae and Neurology throughout June which has seen noticeable reductions in those waiting for a follow-up</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validation and review of follow-up waiting lists to ensure clinical prioritisation and pathway accuracy.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 clinical review of the HSBUK outcomes has been undertaken, which identified some inappropriate listing to follow-up which has since been addressed.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Implementing recommendations arising from GIRFT/CIN improvement work to reduce unwarranted variation in follow-up management practices.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follow-up scheduling and capacity variation across specialties. </a:t>
                      </a: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pressures, including vacancies, sickness and reduced clinic availability.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Competing operational pressures impacting the ability to release additional outpatient capacity.</a:t>
                      </a:r>
                      <a:endParaRPr lang="en-GB" sz="18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FE34838-9FA0-9054-A490-C25ED1F94913}"/>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661A863-0BEF-1D44-0590-1CD3026C35F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8C145583-63FE-49E3-7AD1-4869053C50AA}"/>
              </a:ext>
            </a:extLst>
          </p:cNvPr>
          <p:cNvPicPr>
            <a:picLocks noChangeAspect="1"/>
          </p:cNvPicPr>
          <p:nvPr/>
        </p:nvPicPr>
        <p:blipFill>
          <a:blip r:embed="rId2"/>
          <a:stretch>
            <a:fillRect/>
          </a:stretch>
        </p:blipFill>
        <p:spPr>
          <a:xfrm>
            <a:off x="527844" y="1692275"/>
            <a:ext cx="8839200" cy="5809511"/>
          </a:xfrm>
          <a:prstGeom prst="rect">
            <a:avLst/>
          </a:prstGeom>
        </p:spPr>
      </p:pic>
      <p:pic>
        <p:nvPicPr>
          <p:cNvPr id="10" name="Picture 9">
            <a:extLst>
              <a:ext uri="{FF2B5EF4-FFF2-40B4-BE49-F238E27FC236}">
                <a16:creationId xmlns:a16="http://schemas.microsoft.com/office/drawing/2014/main" id="{F0F55963-6D8E-BD9D-6642-70E51EF3A2AE}"/>
              </a:ext>
            </a:extLst>
          </p:cNvPr>
          <p:cNvPicPr>
            <a:picLocks noChangeAspect="1"/>
          </p:cNvPicPr>
          <p:nvPr/>
        </p:nvPicPr>
        <p:blipFill>
          <a:blip r:embed="rId3"/>
          <a:stretch>
            <a:fillRect/>
          </a:stretch>
        </p:blipFill>
        <p:spPr>
          <a:xfrm>
            <a:off x="1885239" y="8016875"/>
            <a:ext cx="16335209" cy="2822254"/>
          </a:xfrm>
          <a:prstGeom prst="rect">
            <a:avLst/>
          </a:prstGeom>
        </p:spPr>
      </p:pic>
    </p:spTree>
    <p:extLst>
      <p:ext uri="{BB962C8B-B14F-4D97-AF65-F5344CB8AC3E}">
        <p14:creationId xmlns:p14="http://schemas.microsoft.com/office/powerpoint/2010/main" val="4169463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27A5-945F-BC1B-12A2-C5A5D612A1A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FD662B4-B8C7-C011-D811-D61EADA04EDB}"/>
              </a:ext>
            </a:extLst>
          </p:cNvPr>
          <p:cNvSpPr txBox="1"/>
          <p:nvPr/>
        </p:nvSpPr>
        <p:spPr>
          <a:xfrm>
            <a:off x="0" y="3444875"/>
            <a:ext cx="20105688" cy="5355312"/>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299BB24F-022F-6234-B721-A825F1B1F4D1}"/>
              </a:ext>
            </a:extLst>
          </p:cNvPr>
          <p:cNvGraphicFramePr>
            <a:graphicFrameLocks noGrp="1"/>
          </p:cNvGraphicFramePr>
          <p:nvPr>
            <p:extLst>
              <p:ext uri="{D42A27DB-BD31-4B8C-83A1-F6EECF244321}">
                <p14:modId xmlns:p14="http://schemas.microsoft.com/office/powerpoint/2010/main" val="2164191933"/>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9AFBEEC4-C260-48BC-4D6B-9F87E9B4F39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C9E674F3-764E-C23B-F8FA-15D667FC2DC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6E2271A4-DEBE-9FF5-31F0-367B78619E15}"/>
              </a:ext>
            </a:extLst>
          </p:cNvPr>
          <p:cNvGraphicFramePr>
            <a:graphicFrameLocks noGrp="1"/>
          </p:cNvGraphicFramePr>
          <p:nvPr>
            <p:extLst>
              <p:ext uri="{D42A27DB-BD31-4B8C-83A1-F6EECF244321}">
                <p14:modId xmlns:p14="http://schemas.microsoft.com/office/powerpoint/2010/main" val="4089921906"/>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4606DDB9-4FC0-457C-35CD-3103019569FD}"/>
              </a:ext>
            </a:extLst>
          </p:cNvPr>
          <p:cNvGraphicFramePr>
            <a:graphicFrameLocks noGrp="1"/>
          </p:cNvGraphicFramePr>
          <p:nvPr>
            <p:extLst>
              <p:ext uri="{D42A27DB-BD31-4B8C-83A1-F6EECF244321}">
                <p14:modId xmlns:p14="http://schemas.microsoft.com/office/powerpoint/2010/main" val="3321943221"/>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BFA1067D-FE6F-614A-9A24-59FB93626D79}"/>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3" name="TextBox 12">
            <a:extLst>
              <a:ext uri="{FF2B5EF4-FFF2-40B4-BE49-F238E27FC236}">
                <a16:creationId xmlns:a16="http://schemas.microsoft.com/office/drawing/2014/main" id="{9978796F-317C-8E2A-D99C-4FF8FEF5EA27}"/>
              </a:ext>
            </a:extLst>
          </p:cNvPr>
          <p:cNvSpPr txBox="1"/>
          <p:nvPr/>
        </p:nvSpPr>
        <p:spPr>
          <a:xfrm>
            <a:off x="18591" y="8624130"/>
            <a:ext cx="20102203" cy="2862322"/>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are we doing?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 July 2026, the organisation reported: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4,620 patients were waiting greater than 8 weeks for a reportable diagnostic test, a reduction of 624 from the June position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An improvement </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 performance against the percentage of patients waiting less than 8 weeks for a diagnostic test, with the percentage increasing to 70.55% compared to 68.02% in June 2026.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878 patients waiting over 8 weeks for a diagnostic endoscopy, which is a minor reduction on the number of patients waiting over 8 weeks which was recorded in June 2026. </a:t>
            </a:r>
            <a:endParaRPr lang="en-GB" dirty="0">
              <a:latin typeface="Verdana" panose="020B060403050404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2,203</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patients waiting over 8 weeks for NOUS and non-cardiac MRI, which is a reduction of 67 patients from the figures reported in June 2026.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latin typeface="Verdana" panose="020B0604030504040204" pitchFamily="34" charset="0"/>
              <a:ea typeface="Verdana" panose="020B060403050404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6" name="Picture 5">
            <a:extLst>
              <a:ext uri="{FF2B5EF4-FFF2-40B4-BE49-F238E27FC236}">
                <a16:creationId xmlns:a16="http://schemas.microsoft.com/office/drawing/2014/main" id="{E58D1269-D674-B2E0-5BD0-CB7F0937E3D7}"/>
              </a:ext>
            </a:extLst>
          </p:cNvPr>
          <p:cNvPicPr>
            <a:picLocks noChangeAspect="1"/>
          </p:cNvPicPr>
          <p:nvPr/>
        </p:nvPicPr>
        <p:blipFill>
          <a:blip r:embed="rId2"/>
          <a:stretch>
            <a:fillRect/>
          </a:stretch>
        </p:blipFill>
        <p:spPr>
          <a:xfrm>
            <a:off x="252917" y="3595350"/>
            <a:ext cx="6447127" cy="4685029"/>
          </a:xfrm>
          <a:prstGeom prst="rect">
            <a:avLst/>
          </a:prstGeom>
        </p:spPr>
      </p:pic>
      <p:pic>
        <p:nvPicPr>
          <p:cNvPr id="16" name="Picture 15">
            <a:extLst>
              <a:ext uri="{FF2B5EF4-FFF2-40B4-BE49-F238E27FC236}">
                <a16:creationId xmlns:a16="http://schemas.microsoft.com/office/drawing/2014/main" id="{0FA6F6FE-8C1F-4DAC-4ACA-994079621491}"/>
              </a:ext>
            </a:extLst>
          </p:cNvPr>
          <p:cNvPicPr>
            <a:picLocks noChangeAspect="1"/>
          </p:cNvPicPr>
          <p:nvPr/>
        </p:nvPicPr>
        <p:blipFill>
          <a:blip r:embed="rId3"/>
          <a:stretch>
            <a:fillRect/>
          </a:stretch>
        </p:blipFill>
        <p:spPr>
          <a:xfrm>
            <a:off x="6861433" y="3609419"/>
            <a:ext cx="6447127" cy="4670960"/>
          </a:xfrm>
          <a:prstGeom prst="rect">
            <a:avLst/>
          </a:prstGeom>
        </p:spPr>
      </p:pic>
      <p:pic>
        <p:nvPicPr>
          <p:cNvPr id="18" name="Picture 17">
            <a:extLst>
              <a:ext uri="{FF2B5EF4-FFF2-40B4-BE49-F238E27FC236}">
                <a16:creationId xmlns:a16="http://schemas.microsoft.com/office/drawing/2014/main" id="{D5DA52ED-8305-EE6A-A2C8-DFA0E85FECBA}"/>
              </a:ext>
            </a:extLst>
          </p:cNvPr>
          <p:cNvPicPr>
            <a:picLocks noChangeAspect="1"/>
          </p:cNvPicPr>
          <p:nvPr/>
        </p:nvPicPr>
        <p:blipFill>
          <a:blip r:embed="rId4"/>
          <a:stretch>
            <a:fillRect/>
          </a:stretch>
        </p:blipFill>
        <p:spPr>
          <a:xfrm>
            <a:off x="13469949" y="3625432"/>
            <a:ext cx="6438210" cy="4685028"/>
          </a:xfrm>
          <a:prstGeom prst="rect">
            <a:avLst/>
          </a:prstGeom>
        </p:spPr>
      </p:pic>
    </p:spTree>
    <p:extLst>
      <p:ext uri="{BB962C8B-B14F-4D97-AF65-F5344CB8AC3E}">
        <p14:creationId xmlns:p14="http://schemas.microsoft.com/office/powerpoint/2010/main" val="4278941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DAAC-79DA-A92E-F928-3587428227A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04285E0-C7EA-66C4-9219-50B322AE7588}"/>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D0CC334A-76FA-EE52-0ED5-0D531A27F9E2}"/>
              </a:ext>
            </a:extLst>
          </p:cNvPr>
          <p:cNvGraphicFramePr>
            <a:graphicFrameLocks noGrp="1"/>
          </p:cNvGraphicFramePr>
          <p:nvPr>
            <p:extLst>
              <p:ext uri="{D42A27DB-BD31-4B8C-83A1-F6EECF244321}">
                <p14:modId xmlns:p14="http://schemas.microsoft.com/office/powerpoint/2010/main" val="2909666791"/>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8FDDBE86-0EC9-C015-F370-BB14CBB45E31}"/>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BE90AA54-E9C0-01A8-2C53-3336F2BF88EF}"/>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19DCBBDA-9B7F-487D-B160-680B04A1DB80}"/>
              </a:ext>
            </a:extLst>
          </p:cNvPr>
          <p:cNvGraphicFramePr>
            <a:graphicFrameLocks noGrp="1"/>
          </p:cNvGraphicFramePr>
          <p:nvPr>
            <p:extLst>
              <p:ext uri="{D42A27DB-BD31-4B8C-83A1-F6EECF244321}">
                <p14:modId xmlns:p14="http://schemas.microsoft.com/office/powerpoint/2010/main" val="1390507845"/>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92902080-2BEE-0A4B-302D-E45A69B6AC83}"/>
              </a:ext>
            </a:extLst>
          </p:cNvPr>
          <p:cNvGraphicFramePr>
            <a:graphicFrameLocks noGrp="1"/>
          </p:cNvGraphicFramePr>
          <p:nvPr>
            <p:extLst>
              <p:ext uri="{D42A27DB-BD31-4B8C-83A1-F6EECF244321}">
                <p14:modId xmlns:p14="http://schemas.microsoft.com/office/powerpoint/2010/main" val="469680801"/>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1054A573-F424-FFF8-3237-7D3C016D1EC6}"/>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7" name="TextBox 6">
            <a:extLst>
              <a:ext uri="{FF2B5EF4-FFF2-40B4-BE49-F238E27FC236}">
                <a16:creationId xmlns:a16="http://schemas.microsoft.com/office/drawing/2014/main" id="{DBFF50B6-70A0-0C21-D4E5-B257B4A75937}"/>
              </a:ext>
            </a:extLst>
          </p:cNvPr>
          <p:cNvSpPr txBox="1"/>
          <p:nvPr/>
        </p:nvSpPr>
        <p:spPr>
          <a:xfrm>
            <a:off x="0" y="3415547"/>
            <a:ext cx="20135004" cy="867929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do we compare the rest of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What actions are we taking to improve?</a:t>
            </a:r>
          </a:p>
          <a:p>
            <a:pPr marL="34290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Interim diagnostics plan submitted to Welsh Government with trajectories.  Trajectories to be updated as timing and quantum of resources are known.</a:t>
            </a:r>
          </a:p>
          <a:p>
            <a:pPr marL="34290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Regional solutions being developed – sustainability approach</a:t>
            </a:r>
          </a:p>
          <a:p>
            <a:pPr marL="34290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MRI, Endoscopy and </a:t>
            </a:r>
            <a:r>
              <a:rPr lang="en-GB" dirty="0" err="1">
                <a:latin typeface="Verdana" panose="020B0604030504040204" pitchFamily="34" charset="0"/>
                <a:ea typeface="Verdana" panose="020B0604030504040204" pitchFamily="34" charset="0"/>
              </a:rPr>
              <a:t>Dexa</a:t>
            </a:r>
            <a:r>
              <a:rPr lang="en-GB" dirty="0">
                <a:latin typeface="Verdana" panose="020B0604030504040204" pitchFamily="34" charset="0"/>
                <a:ea typeface="Verdana" panose="020B0604030504040204" pitchFamily="34" charset="0"/>
              </a:rPr>
              <a:t> remain priority recovery areas</a:t>
            </a:r>
          </a:p>
          <a:p>
            <a:pPr marL="34290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Costed recovery actions developed pending funding decisions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Reallocating funding to highest need modalities.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NOUS overtime + insourcing; Performance &amp; Improvement referral guidelines being followed and targeting a 15% increase in productivity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Mobile MRI will be running 7 days/week, plus Saturday reporting and extended gantry hours.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CT scanners will be running 7 days/week for at up to 12 hours/day.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Endoscopy insourcing, Waiting List Initiatives, new appointment and additional Bowel Screening Wales accreditation. P&amp;I Validation Guidelines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Neurophysiology: Increasingly moving to Physiology provided service, with minimal medical resource available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Established Diagnostics Board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 </a:t>
            </a: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What are the risks to delivery?</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Resource for elements of the diagnostic programme (MRI, Endoscopy, </a:t>
            </a:r>
            <a:r>
              <a:rPr lang="en-GB" dirty="0" err="1">
                <a:latin typeface="Verdana" panose="020B0604030504040204" pitchFamily="34" charset="0"/>
                <a:ea typeface="Verdana" panose="020B0604030504040204" pitchFamily="34" charset="0"/>
              </a:rPr>
              <a:t>Neurophsiology</a:t>
            </a:r>
            <a:r>
              <a:rPr lang="en-GB" dirty="0">
                <a:latin typeface="Verdana" panose="020B0604030504040204" pitchFamily="34" charset="0"/>
                <a:ea typeface="Verdana" panose="020B0604030504040204" pitchFamily="34" charset="0"/>
              </a:rPr>
              <a:t>, </a:t>
            </a:r>
            <a:r>
              <a:rPr lang="en-GB" dirty="0" err="1">
                <a:latin typeface="Verdana" panose="020B0604030504040204" pitchFamily="34" charset="0"/>
                <a:ea typeface="Verdana" panose="020B0604030504040204" pitchFamily="34" charset="0"/>
              </a:rPr>
              <a:t>Dexa</a:t>
            </a:r>
            <a:r>
              <a:rPr lang="en-GB" dirty="0">
                <a:latin typeface="Verdana" panose="020B0604030504040204" pitchFamily="34" charset="0"/>
                <a:ea typeface="Verdana" panose="020B0604030504040204" pitchFamily="34" charset="0"/>
              </a:rPr>
              <a:t>) are yet to confirmed but are referenced in plan.</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Workforce market very tight, with number of staff potentially joining agencies in near future and 2 year training window</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Sonography dependent upon returns from mat leave</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NP – shortage of skilled workforce,  unstructured programme for developing HSSTs in Wales (Physiologists at doctorate level who can manage own </a:t>
            </a:r>
            <a:r>
              <a:rPr lang="en-GB" dirty="0" err="1">
                <a:latin typeface="Verdana" panose="020B0604030504040204" pitchFamily="34" charset="0"/>
                <a:ea typeface="Verdana" panose="020B0604030504040204" pitchFamily="34" charset="0"/>
              </a:rPr>
              <a:t>casemix</a:t>
            </a:r>
            <a:r>
              <a:rPr lang="en-GB" dirty="0">
                <a:latin typeface="Verdana" panose="020B0604030504040204" pitchFamily="34" charset="0"/>
                <a:ea typeface="Verdana" panose="020B0604030504040204" pitchFamily="34" charset="0"/>
              </a:rPr>
              <a:t>) </a:t>
            </a:r>
          </a:p>
        </p:txBody>
      </p:sp>
      <p:pic>
        <p:nvPicPr>
          <p:cNvPr id="5" name="Picture 4">
            <a:extLst>
              <a:ext uri="{FF2B5EF4-FFF2-40B4-BE49-F238E27FC236}">
                <a16:creationId xmlns:a16="http://schemas.microsoft.com/office/drawing/2014/main" id="{0AF93D74-BFD9-BCA9-10DF-473F8D443DD8}"/>
              </a:ext>
            </a:extLst>
          </p:cNvPr>
          <p:cNvPicPr>
            <a:picLocks noChangeAspect="1"/>
          </p:cNvPicPr>
          <p:nvPr/>
        </p:nvPicPr>
        <p:blipFill>
          <a:blip r:embed="rId3"/>
          <a:stretch>
            <a:fillRect/>
          </a:stretch>
        </p:blipFill>
        <p:spPr>
          <a:xfrm>
            <a:off x="1771387" y="3749675"/>
            <a:ext cx="16562913" cy="2819707"/>
          </a:xfrm>
          <a:prstGeom prst="rect">
            <a:avLst/>
          </a:prstGeom>
        </p:spPr>
      </p:pic>
    </p:spTree>
    <p:extLst>
      <p:ext uri="{BB962C8B-B14F-4D97-AF65-F5344CB8AC3E}">
        <p14:creationId xmlns:p14="http://schemas.microsoft.com/office/powerpoint/2010/main" val="2552480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C7C9-D7AE-BC11-CFDA-D70D68D09D8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7F189F-07C0-D24B-5BCD-EA43F3AE9900}"/>
              </a:ext>
            </a:extLst>
          </p:cNvPr>
          <p:cNvGraphicFramePr>
            <a:graphicFrameLocks noGrp="1"/>
          </p:cNvGraphicFramePr>
          <p:nvPr>
            <p:extLst>
              <p:ext uri="{D42A27DB-BD31-4B8C-83A1-F6EECF244321}">
                <p14:modId xmlns:p14="http://schemas.microsoft.com/office/powerpoint/2010/main" val="2341821255"/>
              </p:ext>
            </p:extLst>
          </p:nvPr>
        </p:nvGraphicFramePr>
        <p:xfrm>
          <a:off x="0" y="570708"/>
          <a:ext cx="20105688" cy="8233596"/>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889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731919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Therapies services remain fully compliant with the escalation target, with sustained 100% delivery since July 2025. Performance is closely monitored, and assurance processes are firmly embedded to maintain this position</a:t>
                      </a:r>
                      <a:r>
                        <a:rPr lang="en-GB" sz="1800" b="0" kern="1200" dirty="0">
                          <a:solidFill>
                            <a:srgbClr val="FF0000"/>
                          </a:solidFill>
                          <a:latin typeface="Verdana" panose="020B0604030504040204" pitchFamily="34" charset="0"/>
                          <a:ea typeface="Verdana" panose="020B0604030504040204" pitchFamily="34" charset="0"/>
                          <a:cs typeface="+mn-cs"/>
                        </a:rPr>
                        <a:t>.</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All adult and children/young people therapy services in SBUHB have consistently met the escalation standard and demonstrate a stable position relative to peers.</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We continue to maintain robust capacity and demand management alongside effective job planning, refining these arrangements to ensure alignment with activity.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Currently have bid for planned care additional funding for the physiotherapy service, due to the increased risk of breaching as a result of increased outpatient and diagnostic activity.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In parallel, we are improving access routes and pathways to better empower patients, support self-management where appropriate, provide advice to stakeholders (e.g. schools), and optimise use of available capacity</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 principal risk to sustained delivery is any reduction in available capacity against a backdrop of sustained or increasing demand. There is also a need to manage clinical risk across the pathway, for example follow-up appointments. These risks are being actively managed through workforce planning, easy and early access and advice, prioritisation, and continued validation and oversight of demand trends.</a:t>
                      </a: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5D54D3AB-4653-5100-B47B-7EB90C5B3151}"/>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D44FA29-1C5E-D2F7-42FE-9384ED343AA6}"/>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783744EE-2E63-5E2D-F818-673A8B600D4F}"/>
              </a:ext>
            </a:extLst>
          </p:cNvPr>
          <p:cNvPicPr>
            <a:picLocks noChangeAspect="1"/>
          </p:cNvPicPr>
          <p:nvPr/>
        </p:nvPicPr>
        <p:blipFill>
          <a:blip r:embed="rId3"/>
          <a:stretch>
            <a:fillRect/>
          </a:stretch>
        </p:blipFill>
        <p:spPr>
          <a:xfrm>
            <a:off x="299244" y="1920875"/>
            <a:ext cx="9193735" cy="6096000"/>
          </a:xfrm>
          <a:prstGeom prst="rect">
            <a:avLst/>
          </a:prstGeom>
        </p:spPr>
      </p:pic>
      <p:pic>
        <p:nvPicPr>
          <p:cNvPr id="10" name="Picture 9">
            <a:extLst>
              <a:ext uri="{FF2B5EF4-FFF2-40B4-BE49-F238E27FC236}">
                <a16:creationId xmlns:a16="http://schemas.microsoft.com/office/drawing/2014/main" id="{9C150351-DA16-0B3B-9061-B4451E4D7C3D}"/>
              </a:ext>
            </a:extLst>
          </p:cNvPr>
          <p:cNvPicPr>
            <a:picLocks noChangeAspect="1"/>
          </p:cNvPicPr>
          <p:nvPr/>
        </p:nvPicPr>
        <p:blipFill>
          <a:blip r:embed="rId4"/>
          <a:stretch>
            <a:fillRect/>
          </a:stretch>
        </p:blipFill>
        <p:spPr>
          <a:xfrm>
            <a:off x="3184360" y="8804304"/>
            <a:ext cx="13736967" cy="2381582"/>
          </a:xfrm>
          <a:prstGeom prst="rect">
            <a:avLst/>
          </a:prstGeom>
        </p:spPr>
      </p:pic>
    </p:spTree>
    <p:extLst>
      <p:ext uri="{BB962C8B-B14F-4D97-AF65-F5344CB8AC3E}">
        <p14:creationId xmlns:p14="http://schemas.microsoft.com/office/powerpoint/2010/main" val="1131111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561C-597F-1F51-91F5-167636927A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61A1045-C3BA-D76E-EC43-D625C6500EA0}"/>
              </a:ext>
            </a:extLst>
          </p:cNvPr>
          <p:cNvGraphicFramePr>
            <a:graphicFrameLocks noGrp="1"/>
          </p:cNvGraphicFramePr>
          <p:nvPr>
            <p:extLst>
              <p:ext uri="{D42A27DB-BD31-4B8C-83A1-F6EECF244321}">
                <p14:modId xmlns:p14="http://schemas.microsoft.com/office/powerpoint/2010/main" val="3657198280"/>
              </p:ext>
            </p:extLst>
          </p:nvPr>
        </p:nvGraphicFramePr>
        <p:xfrm>
          <a:off x="0" y="570710"/>
          <a:ext cx="20105688" cy="10738640"/>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7013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7013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67013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r h="8728229">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CAMHS has met de-escalation criteria for several months this year, which reflects positively on our current performance. Our team’s efforts have been instrumental in achieving and maintaining these standards. However, Part 1A returned to compliance for July (85%), having fallen in June due to administrative capacity including high levels of sickness.</a:t>
                      </a:r>
                      <a:endParaRPr lang="en-GB" sz="18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The 1B target for CAMHS remains in national target for delivery of 80% (85% for July) as well as the Enhanced Monitoring target of 70%.</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effectLst/>
                          <a:latin typeface="Verdana" panose="020B0604030504040204" pitchFamily="34" charset="0"/>
                          <a:ea typeface="Verdana" panose="020B0604030504040204" pitchFamily="34" charset="0"/>
                        </a:rPr>
                        <a:t>What actions are we taking to improve?</a:t>
                      </a:r>
                      <a:endParaRPr lang="en-GB" sz="18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To sustain this level of performance, the service are focusing on several actions:</a:t>
                      </a:r>
                      <a:endParaRPr lang="en-GB" sz="1800" dirty="0">
                        <a:solidFill>
                          <a:schemeClr val="tx1"/>
                        </a:solidFill>
                        <a:latin typeface="Verdana" panose="020B0604030504040204" pitchFamily="34" charset="0"/>
                        <a:ea typeface="Verdana" panose="020B0604030504040204" pitchFamily="34" charset="0"/>
                      </a:endParaRPr>
                    </a:p>
                    <a:p>
                      <a:pPr marL="1039719" lvl="1"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Actively monitoring key indicators, regularly reviewing processes, and providing ongoing training and support for our staff.</a:t>
                      </a:r>
                    </a:p>
                    <a:p>
                      <a:pPr marL="1039719" lvl="1"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Reinforcement of Managing attendance at work policy when staff are hitting the relevant concern points.</a:t>
                      </a:r>
                    </a:p>
                    <a:p>
                      <a:pPr marL="1039719" lvl="1"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Staffing levels are being reviewed and additional clinical capacity has been sought and secured to make delivery of targets sustainable for the future.  </a:t>
                      </a:r>
                    </a:p>
                    <a:p>
                      <a:pPr marL="1039719" lvl="1" indent="-285750">
                        <a:buFont typeface="Arial" panose="020B0604020202020204" pitchFamily="34" charset="0"/>
                        <a:buChar char="•"/>
                      </a:pPr>
                      <a:r>
                        <a:rPr lang="en-GB" sz="1800" dirty="0">
                          <a:solidFill>
                            <a:schemeClr val="tx1"/>
                          </a:solidFill>
                          <a:effectLst/>
                          <a:latin typeface="Verdana" panose="020B0604030504040204" pitchFamily="34" charset="0"/>
                          <a:ea typeface="Verdana" panose="020B0604030504040204" pitchFamily="34" charset="0"/>
                        </a:rPr>
                        <a:t>Engaging with stakeholders to identify further opportunities for improvement and ensuring early intervention where needed</a:t>
                      </a:r>
                    </a:p>
                    <a:p>
                      <a:endParaRPr lang="en-GB" sz="1800" dirty="0">
                        <a:solidFill>
                          <a:schemeClr val="tx1"/>
                        </a:solidFill>
                        <a:effectLst/>
                        <a:latin typeface="Verdana" panose="020B0604030504040204" pitchFamily="34" charset="0"/>
                        <a:ea typeface="Verdana" panose="020B0604030504040204" pitchFamily="34" charset="0"/>
                      </a:endParaRPr>
                    </a:p>
                    <a:p>
                      <a:r>
                        <a:rPr lang="en-GB" sz="1800" b="1" dirty="0">
                          <a:solidFill>
                            <a:schemeClr val="tx1"/>
                          </a:solidFill>
                          <a:effectLst/>
                          <a:latin typeface="Verdana" panose="020B0604030504040204" pitchFamily="34" charset="0"/>
                          <a:ea typeface="Verdana" panose="020B0604030504040204" pitchFamily="34" charset="0"/>
                        </a:rPr>
                        <a:t>What are the risks to delivery?</a:t>
                      </a:r>
                      <a:endParaRPr lang="en-GB" sz="1800" dirty="0">
                        <a:solidFill>
                          <a:schemeClr val="tx1"/>
                        </a:solidFill>
                        <a:latin typeface="Verdana" panose="020B0604030504040204" pitchFamily="34" charset="0"/>
                        <a:ea typeface="Verdana" panose="020B0604030504040204" pitchFamily="34" charset="0"/>
                      </a:endParaRPr>
                    </a:p>
                    <a:p>
                      <a:r>
                        <a:rPr lang="en-GB" sz="1800" dirty="0">
                          <a:solidFill>
                            <a:schemeClr val="tx1"/>
                          </a:solidFill>
                          <a:effectLst/>
                          <a:latin typeface="Verdana" panose="020B0604030504040204" pitchFamily="34" charset="0"/>
                          <a:ea typeface="Verdana" panose="020B0604030504040204" pitchFamily="34" charset="0"/>
                        </a:rPr>
                        <a:t>There are some risks to delivery that we need to be mindful of. These include staffing challenges, increasing demand for services, and potential changes in funding long term. The service is working proactively to mitigate these risks.</a:t>
                      </a:r>
                      <a:endParaRPr lang="en-GB" sz="1800" dirty="0">
                        <a:solidFill>
                          <a:schemeClr val="tx1"/>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7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88BC02F1-AE1F-38DF-3856-CFA66F6C65E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2329F03-6497-3DE7-B70F-52655B682654}"/>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0E50249B-8D5B-D74B-925D-86CE3BCCDEA4}"/>
              </a:ext>
            </a:extLst>
          </p:cNvPr>
          <p:cNvPicPr>
            <a:picLocks noChangeAspect="1"/>
          </p:cNvPicPr>
          <p:nvPr/>
        </p:nvPicPr>
        <p:blipFill>
          <a:blip r:embed="rId3"/>
          <a:stretch>
            <a:fillRect/>
          </a:stretch>
        </p:blipFill>
        <p:spPr>
          <a:xfrm>
            <a:off x="1518444" y="2606676"/>
            <a:ext cx="6705600" cy="4114799"/>
          </a:xfrm>
          <a:prstGeom prst="rect">
            <a:avLst/>
          </a:prstGeom>
        </p:spPr>
      </p:pic>
      <p:pic>
        <p:nvPicPr>
          <p:cNvPr id="10" name="Picture 9">
            <a:extLst>
              <a:ext uri="{FF2B5EF4-FFF2-40B4-BE49-F238E27FC236}">
                <a16:creationId xmlns:a16="http://schemas.microsoft.com/office/drawing/2014/main" id="{7A806CB8-5507-F985-6F90-F707A0FFEB33}"/>
              </a:ext>
            </a:extLst>
          </p:cNvPr>
          <p:cNvPicPr>
            <a:picLocks noChangeAspect="1"/>
          </p:cNvPicPr>
          <p:nvPr/>
        </p:nvPicPr>
        <p:blipFill>
          <a:blip r:embed="rId4"/>
          <a:stretch>
            <a:fillRect/>
          </a:stretch>
        </p:blipFill>
        <p:spPr>
          <a:xfrm>
            <a:off x="1518444" y="6904497"/>
            <a:ext cx="6705600" cy="4221832"/>
          </a:xfrm>
          <a:prstGeom prst="rect">
            <a:avLst/>
          </a:prstGeom>
        </p:spPr>
      </p:pic>
    </p:spTree>
    <p:extLst>
      <p:ext uri="{BB962C8B-B14F-4D97-AF65-F5344CB8AC3E}">
        <p14:creationId xmlns:p14="http://schemas.microsoft.com/office/powerpoint/2010/main" val="2808497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EBF7"/>
        </a:solidFill>
        <a:effectLst/>
      </p:bgPr>
    </p:bg>
    <p:spTree>
      <p:nvGrpSpPr>
        <p:cNvPr id="1" name="">
          <a:extLst>
            <a:ext uri="{FF2B5EF4-FFF2-40B4-BE49-F238E27FC236}">
              <a16:creationId xmlns:a16="http://schemas.microsoft.com/office/drawing/2014/main" id="{BBC2FE7B-ED9B-EBDD-94DE-E41CC1D5FC0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D2E98E-5A78-F7E6-3467-B6A81D528F46}"/>
              </a:ext>
            </a:extLst>
          </p:cNvPr>
          <p:cNvGraphicFramePr>
            <a:graphicFrameLocks noGrp="1"/>
          </p:cNvGraphicFramePr>
          <p:nvPr>
            <p:extLst>
              <p:ext uri="{D42A27DB-BD31-4B8C-83A1-F6EECF244321}">
                <p14:modId xmlns:p14="http://schemas.microsoft.com/office/powerpoint/2010/main" val="1381593386"/>
              </p:ext>
            </p:extLst>
          </p:nvPr>
        </p:nvGraphicFramePr>
        <p:xfrm>
          <a:off x="0" y="570708"/>
          <a:ext cx="20105688" cy="1920240"/>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bl>
          </a:graphicData>
        </a:graphic>
      </p:graphicFrame>
      <p:sp>
        <p:nvSpPr>
          <p:cNvPr id="2" name="TextBox 1">
            <a:extLst>
              <a:ext uri="{FF2B5EF4-FFF2-40B4-BE49-F238E27FC236}">
                <a16:creationId xmlns:a16="http://schemas.microsoft.com/office/drawing/2014/main" id="{1545F5E2-7A18-C095-F810-48CC90DFC1B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DDCAD01-67F0-3D27-C5C8-85CF6103FF7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3" name="TextBox 12">
            <a:extLst>
              <a:ext uri="{FF2B5EF4-FFF2-40B4-BE49-F238E27FC236}">
                <a16:creationId xmlns:a16="http://schemas.microsoft.com/office/drawing/2014/main" id="{96BF91B1-4119-67B7-D7BB-6AA74B7A4FD5}"/>
              </a:ext>
            </a:extLst>
          </p:cNvPr>
          <p:cNvSpPr txBox="1"/>
          <p:nvPr/>
        </p:nvSpPr>
        <p:spPr>
          <a:xfrm>
            <a:off x="8142288" y="9678134"/>
            <a:ext cx="11963400" cy="1631216"/>
          </a:xfrm>
          <a:prstGeom prst="rect">
            <a:avLst/>
          </a:prstGeom>
          <a:noFill/>
        </p:spPr>
        <p:txBody>
          <a:bodyPr wrap="square">
            <a:spAutoFit/>
          </a:bodyPr>
          <a:lstStyle/>
          <a:p>
            <a:r>
              <a:rPr lang="en-GB" sz="1800" b="1" dirty="0">
                <a:solidFill>
                  <a:schemeClr val="tx1"/>
                </a:solidFill>
                <a:latin typeface="Verdana" panose="020B0604030504040204" pitchFamily="34" charset="0"/>
                <a:ea typeface="Verdana" panose="020B0604030504040204" pitchFamily="34" charset="0"/>
              </a:rPr>
              <a:t>How do we compare across Wales? </a:t>
            </a:r>
          </a:p>
          <a:p>
            <a:pPr defTabSz="1507937">
              <a:defRPr/>
            </a:pPr>
            <a:r>
              <a:rPr lang="en-GB" sz="1600" dirty="0">
                <a:latin typeface="Verdana" panose="020B0604030504040204" pitchFamily="34" charset="0"/>
                <a:ea typeface="Verdana" panose="020B0604030504040204" pitchFamily="34" charset="0"/>
              </a:rPr>
              <a:t>Our performance is broadly comparable with other health boards in Wales across all areas. Nonetheless, there remains scope for further enhancement, particularly in domains where national targets are only just being achieved. Ongoing internal scrutiny is maintained to ensure that performance standards continue to be raised wherever possible.</a:t>
            </a: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800" dirty="0">
              <a:solidFill>
                <a:schemeClr val="tx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2098C6A6-4AB8-F945-1642-E3D3EF4DBBED}"/>
              </a:ext>
            </a:extLst>
          </p:cNvPr>
          <p:cNvPicPr>
            <a:picLocks noChangeAspect="1"/>
          </p:cNvPicPr>
          <p:nvPr/>
        </p:nvPicPr>
        <p:blipFill>
          <a:blip r:embed="rId2"/>
          <a:stretch>
            <a:fillRect/>
          </a:stretch>
        </p:blipFill>
        <p:spPr>
          <a:xfrm>
            <a:off x="299245" y="3178175"/>
            <a:ext cx="7010400" cy="4953000"/>
          </a:xfrm>
          <a:prstGeom prst="rect">
            <a:avLst/>
          </a:prstGeom>
        </p:spPr>
      </p:pic>
      <p:pic>
        <p:nvPicPr>
          <p:cNvPr id="9" name="Picture 8">
            <a:extLst>
              <a:ext uri="{FF2B5EF4-FFF2-40B4-BE49-F238E27FC236}">
                <a16:creationId xmlns:a16="http://schemas.microsoft.com/office/drawing/2014/main" id="{929DC62A-88F4-D746-C2D4-5A2CDD45AAA8}"/>
              </a:ext>
            </a:extLst>
          </p:cNvPr>
          <p:cNvPicPr>
            <a:picLocks noChangeAspect="1"/>
          </p:cNvPicPr>
          <p:nvPr/>
        </p:nvPicPr>
        <p:blipFill>
          <a:blip r:embed="rId3"/>
          <a:stretch>
            <a:fillRect/>
          </a:stretch>
        </p:blipFill>
        <p:spPr>
          <a:xfrm>
            <a:off x="7462044" y="2714177"/>
            <a:ext cx="12496800" cy="2969958"/>
          </a:xfrm>
          <a:prstGeom prst="rect">
            <a:avLst/>
          </a:prstGeom>
        </p:spPr>
      </p:pic>
      <p:pic>
        <p:nvPicPr>
          <p:cNvPr id="12" name="Picture 11">
            <a:extLst>
              <a:ext uri="{FF2B5EF4-FFF2-40B4-BE49-F238E27FC236}">
                <a16:creationId xmlns:a16="http://schemas.microsoft.com/office/drawing/2014/main" id="{014F4246-7DB2-1218-DE02-591D692810C0}"/>
              </a:ext>
            </a:extLst>
          </p:cNvPr>
          <p:cNvPicPr>
            <a:picLocks noChangeAspect="1"/>
          </p:cNvPicPr>
          <p:nvPr/>
        </p:nvPicPr>
        <p:blipFill>
          <a:blip r:embed="rId4"/>
          <a:stretch>
            <a:fillRect/>
          </a:stretch>
        </p:blipFill>
        <p:spPr>
          <a:xfrm>
            <a:off x="7462044" y="6064809"/>
            <a:ext cx="12532187" cy="2790265"/>
          </a:xfrm>
          <a:prstGeom prst="rect">
            <a:avLst/>
          </a:prstGeom>
        </p:spPr>
      </p:pic>
    </p:spTree>
    <p:extLst>
      <p:ext uri="{BB962C8B-B14F-4D97-AF65-F5344CB8AC3E}">
        <p14:creationId xmlns:p14="http://schemas.microsoft.com/office/powerpoint/2010/main" val="1513427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0CF0-1755-2B75-8ED1-D26FDEF9E0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599354-F0F7-C7FD-2B78-C790721AA833}"/>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Targeted Intervention (Level 3) – Mental Health</a:t>
            </a:r>
          </a:p>
        </p:txBody>
      </p:sp>
      <p:graphicFrame>
        <p:nvGraphicFramePr>
          <p:cNvPr id="3" name="Table 2">
            <a:extLst>
              <a:ext uri="{FF2B5EF4-FFF2-40B4-BE49-F238E27FC236}">
                <a16:creationId xmlns:a16="http://schemas.microsoft.com/office/drawing/2014/main" id="{5ED758E3-55E2-B9EE-4534-D422683CF3D5}"/>
              </a:ext>
            </a:extLst>
          </p:cNvPr>
          <p:cNvGraphicFramePr>
            <a:graphicFrameLocks noGrp="1"/>
          </p:cNvGraphicFramePr>
          <p:nvPr>
            <p:extLst>
              <p:ext uri="{D42A27DB-BD31-4B8C-83A1-F6EECF244321}">
                <p14:modId xmlns:p14="http://schemas.microsoft.com/office/powerpoint/2010/main" val="2113050345"/>
              </p:ext>
            </p:extLst>
          </p:nvPr>
        </p:nvGraphicFramePr>
        <p:xfrm>
          <a:off x="223044" y="1006476"/>
          <a:ext cx="19659600" cy="1013900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6311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a:t>
                      </a:r>
                      <a:r>
                        <a:rPr lang="en-GB" sz="1800" b="1"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Updated July 2026</a:t>
                      </a:r>
                      <a:endPar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5665752">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Immediate Concerns – Three out of six immediate concern actions have been achieved by the service. </a:t>
                      </a:r>
                      <a:r>
                        <a:rPr lang="en-GB" sz="18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The service consider there to be sufficient risk mitigations in place for two out of the three unachieved actions.</a:t>
                      </a: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 July, Capital Planning procured a new personal attack alarm system for roll out across Caswell Clinic (120k). An installation contractor has also been secured, and costs are being finalised prior to commencing installation, which will take approximately 10 months.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Security Framework Document, designed to ensure that all internal security  procedures are conducted in a manner that supports maintenance of security whilst supporting therapeutic care, is listed for ratification at Policy Review Group on 27</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July.</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Capital work to clear the secure garden area of environmental risks, completed on the 18</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June. Internal courtyards will also be subject to the same work by an external contractor. Risk assessments (including mitigations) are in place for all patients who continue to access courtyards.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(SBUHB) continue to lead on the procurement and installation of wall mounted boilers (with controllable water temperature) across wards in Caswell Clinic. Awaiting costs from a contractor to install the products.</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lvl="0" indent="0">
                        <a:buFont typeface="Arial" panose="020B0604020202020204" pitchFamily="34" charset="0"/>
                        <a:buNone/>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(CTUHB) to complete tiling of staff changing rooms in Caswell Clinic (tiling). Completion of this work is required prior to procurement and installation of new staff lockers to strengthen the services governance of prohibited items entering clinical areas. This is the only action without sufficient risk mitigation at present. </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938411372"/>
                  </a:ext>
                </a:extLst>
              </a:tr>
              <a:tr h="4205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Wider De-escalation Measures – Fourteen actions in total with nine complete.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mn-cs"/>
                        </a:rPr>
                        <a:t>All actions across the following domains have been achieved during July:</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1. Medication Management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2. Section 17 Leave documentation</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3. Restrictive Interventions</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4. Environment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5. Staffing </a:t>
                      </a:r>
                    </a:p>
                    <a:p>
                      <a:pPr marL="0" lvl="0" indent="0">
                        <a:buFont typeface="Arial" panose="020B0604020202020204" pitchFamily="34" charset="0"/>
                        <a:buNone/>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Complete audits of CTPs and Care Plans to ensure all plans address mental and physical health needs of the patients. Any deficits to be resolved in-month to close this action.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risk assessment compliance for WARRN (100%) and HCR-20 (80%). Improvement plan developed by Directorate Manager and Consultant Psychologist.</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lvl="0" indent="0" algn="l" defTabSz="1507937" rtl="0" eaLnBrk="1" latinLnBrk="0" hangingPunct="1">
                        <a:buSzPts val="1000"/>
                        <a:buFont typeface="Symbol" panose="05050102010706020507" pitchFamily="18" charset="2"/>
                        <a:buNone/>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483063658"/>
                  </a:ext>
                </a:extLst>
              </a:tr>
            </a:tbl>
          </a:graphicData>
        </a:graphic>
      </p:graphicFrame>
      <p:sp>
        <p:nvSpPr>
          <p:cNvPr id="4" name="TextBox 3">
            <a:extLst>
              <a:ext uri="{FF2B5EF4-FFF2-40B4-BE49-F238E27FC236}">
                <a16:creationId xmlns:a16="http://schemas.microsoft.com/office/drawing/2014/main" id="{B5D97E1A-E870-74FC-49C1-52AEA2CE85C2}"/>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37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A4E3C-207E-936E-99F9-07371499C6E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AEAFD8-8329-9646-15F0-AB428AC09A67}"/>
              </a:ext>
            </a:extLst>
          </p:cNvPr>
          <p:cNvGraphicFramePr>
            <a:graphicFrameLocks noGrp="1"/>
          </p:cNvGraphicFramePr>
          <p:nvPr>
            <p:extLst>
              <p:ext uri="{D42A27DB-BD31-4B8C-83A1-F6EECF244321}">
                <p14:modId xmlns:p14="http://schemas.microsoft.com/office/powerpoint/2010/main" val="1151572015"/>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12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lvl="0"/>
                      <a:r>
                        <a:rPr lang="en-GB" sz="1700" kern="1200" dirty="0">
                          <a:solidFill>
                            <a:schemeClr val="dk1"/>
                          </a:solidFill>
                          <a:effectLst/>
                          <a:latin typeface="Verdana" panose="020B0604030504040204" pitchFamily="34" charset="0"/>
                          <a:ea typeface="Verdana" panose="020B0604030504040204" pitchFamily="34" charset="0"/>
                          <a:cs typeface="+mn-cs"/>
                        </a:rPr>
                        <a:t>There were 12 cases of C.difficile reported as hospital onset in July 2026</a:t>
                      </a:r>
                    </a:p>
                    <a:p>
                      <a:pPr lvl="0"/>
                      <a:r>
                        <a:rPr lang="en-GB" sz="1700" kern="1200" dirty="0">
                          <a:solidFill>
                            <a:schemeClr val="dk1"/>
                          </a:solidFill>
                          <a:effectLst/>
                          <a:latin typeface="Verdana" panose="020B0604030504040204" pitchFamily="34" charset="0"/>
                          <a:ea typeface="Verdana" panose="020B0604030504040204" pitchFamily="34" charset="0"/>
                          <a:cs typeface="+mn-cs"/>
                        </a:rPr>
                        <a:t>SBUHB continues to have the highest incidence in Wales.  </a:t>
                      </a: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700" kern="1200" noProof="0" dirty="0">
                          <a:solidFill>
                            <a:schemeClr val="tx1"/>
                          </a:solidFill>
                          <a:latin typeface="Verdana" panose="020B0604030504040204" pitchFamily="34" charset="0"/>
                          <a:ea typeface="Verdana" panose="020B0604030504040204" pitchFamily="34" charset="0"/>
                          <a:cs typeface="+mn-cs"/>
                        </a:rPr>
                        <a:t>Increased executive oversight of service group HCAI performance and improvement plans.</a:t>
                      </a:r>
                    </a:p>
                    <a:p>
                      <a:pPr marL="285750" marR="0" lvl="0" indent="-285750" algn="l" defTabSz="1507937"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700" kern="1200" noProof="0" dirty="0">
                          <a:solidFill>
                            <a:schemeClr val="tx1"/>
                          </a:solidFill>
                          <a:latin typeface="Verdana" panose="020B0604030504040204" pitchFamily="34" charset="0"/>
                          <a:ea typeface="Verdana" panose="020B0604030504040204" pitchFamily="34" charset="0"/>
                          <a:cs typeface="+mn-cs"/>
                        </a:rPr>
                        <a:t>Autumn Health Board C. difficile Summit – review principal risks, existing strategies, refocus priorities and accountabilities for Q3 &amp; 4.</a:t>
                      </a:r>
                    </a:p>
                    <a:p>
                      <a:pPr marL="285750" indent="-285750" algn="l" defTabSz="1507937" rtl="0" eaLnBrk="1" latinLnBrk="0" hangingPunct="1">
                        <a:buFont typeface="Arial" panose="020B0604020202020204" pitchFamily="34" charset="0"/>
                        <a:buChar char="•"/>
                      </a:pPr>
                      <a:endParaRPr lang="en-GB" sz="1700" kern="1200" dirty="0">
                        <a:solidFill>
                          <a:schemeClr val="tx1"/>
                        </a:solidFill>
                        <a:latin typeface="Verdana" panose="020B0604030504040204" pitchFamily="34" charset="0"/>
                        <a:ea typeface="Verdana" panose="020B0604030504040204" pitchFamily="34" charset="0"/>
                        <a:cs typeface="+mn-cs"/>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Increased infection risk to service users: over crowding, bed spacing, single room availability, ratio of toilets: service users, lack of ventilation, patient acuity, co-morbidities, older inpatient populations, increasing number of clinically optimised service users.</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Risks impacting of cleaning provision: over occupancy, reduced bed spacing, cleaning staff retention and recruitment, funding, lack of decant facility, ageing estate.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00" kern="1200" dirty="0">
                          <a:solidFill>
                            <a:schemeClr val="tx1"/>
                          </a:solidFill>
                          <a:latin typeface="Verdana" panose="020B0604030504040204" pitchFamily="34" charset="0"/>
                          <a:ea typeface="Verdana" panose="020B0604030504040204" pitchFamily="34" charset="0"/>
                          <a:cs typeface="+mn-cs"/>
                        </a:rPr>
                        <a:t>Lack of mechanical ventilation in majority of inpatient areas increases risk of transmission of infections transmitted through the air.</a:t>
                      </a:r>
                    </a:p>
                    <a:p>
                      <a:pPr marL="285750" indent="-285750" algn="l" defTabSz="1507937" rtl="0" eaLnBrk="1" latinLnBrk="0" hangingPunct="1">
                        <a:buFont typeface="Arial" panose="020B0604020202020204" pitchFamily="34" charset="0"/>
                        <a:buChar char="•"/>
                      </a:pPr>
                      <a:endParaRPr lang="en-GB" sz="170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4510BDD-5A0D-C486-FCD8-EB7859AAE01D}"/>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3177EA7E-B9D1-A42E-F9A9-57F07ECBD90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9515A435-F4DB-3120-BA0A-3CCD7881C3AA}"/>
              </a:ext>
            </a:extLst>
          </p:cNvPr>
          <p:cNvPicPr>
            <a:picLocks noChangeAspect="1"/>
          </p:cNvPicPr>
          <p:nvPr/>
        </p:nvPicPr>
        <p:blipFill>
          <a:blip r:embed="rId3"/>
          <a:stretch>
            <a:fillRect/>
          </a:stretch>
        </p:blipFill>
        <p:spPr>
          <a:xfrm>
            <a:off x="223044" y="1768475"/>
            <a:ext cx="9388067" cy="6248400"/>
          </a:xfrm>
          <a:prstGeom prst="rect">
            <a:avLst/>
          </a:prstGeom>
        </p:spPr>
      </p:pic>
      <p:pic>
        <p:nvPicPr>
          <p:cNvPr id="10" name="Picture 9">
            <a:extLst>
              <a:ext uri="{FF2B5EF4-FFF2-40B4-BE49-F238E27FC236}">
                <a16:creationId xmlns:a16="http://schemas.microsoft.com/office/drawing/2014/main" id="{965AFBF8-56A9-A6F0-924F-A6C7CD44688A}"/>
              </a:ext>
            </a:extLst>
          </p:cNvPr>
          <p:cNvPicPr>
            <a:picLocks noChangeAspect="1"/>
          </p:cNvPicPr>
          <p:nvPr/>
        </p:nvPicPr>
        <p:blipFill>
          <a:blip r:embed="rId4"/>
          <a:stretch>
            <a:fillRect/>
          </a:stretch>
        </p:blipFill>
        <p:spPr>
          <a:xfrm>
            <a:off x="2485990" y="8169275"/>
            <a:ext cx="15133707" cy="2743200"/>
          </a:xfrm>
          <a:prstGeom prst="rect">
            <a:avLst/>
          </a:prstGeom>
        </p:spPr>
      </p:pic>
    </p:spTree>
    <p:extLst>
      <p:ext uri="{BB962C8B-B14F-4D97-AF65-F5344CB8AC3E}">
        <p14:creationId xmlns:p14="http://schemas.microsoft.com/office/powerpoint/2010/main" val="66142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1F65974-DAC7-D19E-5FA0-0ED348B114E6}"/>
              </a:ext>
            </a:extLst>
          </p:cNvPr>
          <p:cNvSpPr txBox="1">
            <a:spLocks/>
          </p:cNvSpPr>
          <p:nvPr/>
        </p:nvSpPr>
        <p:spPr>
          <a:xfrm>
            <a:off x="1348251" y="3749675"/>
            <a:ext cx="17409186" cy="3429000"/>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10379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84EC-9781-4336-B9C7-CC23A0CDE54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D2B5AA3-F6CF-6D28-6E60-2B69A4D21D1D}"/>
              </a:ext>
            </a:extLst>
          </p:cNvPr>
          <p:cNvGraphicFramePr>
            <a:graphicFrameLocks noGrp="1"/>
          </p:cNvGraphicFramePr>
          <p:nvPr>
            <p:extLst>
              <p:ext uri="{D42A27DB-BD31-4B8C-83A1-F6EECF244321}">
                <p14:modId xmlns:p14="http://schemas.microsoft.com/office/powerpoint/2010/main" val="1513044531"/>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July 2026, 6 cases. Previous month – 3 cases</a:t>
                      </a:r>
                    </a:p>
                    <a:p>
                      <a:pPr marL="285750" indent="-285750">
                        <a:buFont typeface="Arial" panose="020B0604020202020204" pitchFamily="34" charset="0"/>
                        <a:buChar char="•"/>
                      </a:pPr>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Focus on asepsis, audits on invasive device presence  and Chlorhexidine impregnated wash cloth use.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Executive team oversight with the Medical Director meeting regularly with the Service Group Directors.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Gold High incidence meetings continue to take place.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Adherence with ANTT, invasive device presence and  monitoring, service user acceptance of skin decolonisation wipes - </a:t>
                      </a:r>
                      <a:r>
                        <a:rPr lang="en-GB" sz="1800" kern="1200" dirty="0">
                          <a:solidFill>
                            <a:schemeClr val="tx1"/>
                          </a:solidFill>
                          <a:latin typeface="Verdana" panose="020B0604030504040204" pitchFamily="34" charset="0"/>
                          <a:ea typeface="Verdana" panose="020B0604030504040204" pitchFamily="34" charset="0"/>
                          <a:cs typeface="+mn-cs"/>
                        </a:rPr>
                        <a:t>Refresh ANTT training package and drive with assessors to increase competency assessment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Inability to sustain the current cleaning hours (2009 minimum standards) due to ongoing recruitment and retention of staff.  This would be further compounded when considering the additional hours required to meet the 2025 NHS Wales Standards of Healthcare Cleanliness, which have been introduced without additional national funding.</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1708ACA-215D-D043-1A52-57C147861EB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71A5E1B-62CD-566A-473E-BE479B58032C}"/>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753E3E35-3271-3B29-6ECF-6C7F2A78FEA9}"/>
              </a:ext>
            </a:extLst>
          </p:cNvPr>
          <p:cNvPicPr>
            <a:picLocks noChangeAspect="1"/>
          </p:cNvPicPr>
          <p:nvPr/>
        </p:nvPicPr>
        <p:blipFill>
          <a:blip r:embed="rId3"/>
          <a:stretch>
            <a:fillRect/>
          </a:stretch>
        </p:blipFill>
        <p:spPr>
          <a:xfrm>
            <a:off x="527844" y="1768475"/>
            <a:ext cx="8610600" cy="5702571"/>
          </a:xfrm>
          <a:prstGeom prst="rect">
            <a:avLst/>
          </a:prstGeom>
        </p:spPr>
      </p:pic>
      <p:pic>
        <p:nvPicPr>
          <p:cNvPr id="12" name="Picture 11">
            <a:extLst>
              <a:ext uri="{FF2B5EF4-FFF2-40B4-BE49-F238E27FC236}">
                <a16:creationId xmlns:a16="http://schemas.microsoft.com/office/drawing/2014/main" id="{0CEBFD8E-0137-5773-3C51-BF64A8A6B8E3}"/>
              </a:ext>
            </a:extLst>
          </p:cNvPr>
          <p:cNvPicPr>
            <a:picLocks noChangeAspect="1"/>
          </p:cNvPicPr>
          <p:nvPr/>
        </p:nvPicPr>
        <p:blipFill>
          <a:blip r:embed="rId4"/>
          <a:stretch>
            <a:fillRect/>
          </a:stretch>
        </p:blipFill>
        <p:spPr>
          <a:xfrm>
            <a:off x="1576366" y="8090564"/>
            <a:ext cx="16952955" cy="2974203"/>
          </a:xfrm>
          <a:prstGeom prst="rect">
            <a:avLst/>
          </a:prstGeom>
        </p:spPr>
      </p:pic>
    </p:spTree>
    <p:extLst>
      <p:ext uri="{BB962C8B-B14F-4D97-AF65-F5344CB8AC3E}">
        <p14:creationId xmlns:p14="http://schemas.microsoft.com/office/powerpoint/2010/main" val="186536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6695-1034-8D0E-35FF-8F90319B8C71}"/>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2CE9C5E-5409-DAB5-70C7-97046E794277}"/>
              </a:ext>
            </a:extLst>
          </p:cNvPr>
          <p:cNvGraphicFramePr>
            <a:graphicFrameLocks noGrp="1"/>
          </p:cNvGraphicFramePr>
          <p:nvPr>
            <p:extLst>
              <p:ext uri="{D42A27DB-BD31-4B8C-83A1-F6EECF244321}">
                <p14:modId xmlns:p14="http://schemas.microsoft.com/office/powerpoint/2010/main" val="1819008015"/>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6577487">
                <a:tc>
                  <a:txBody>
                    <a:bodyPr/>
                    <a:lstStyle/>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July 2026 – 4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June 2026 – 8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Care home work to reduce urinary tracts infections. </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MDT case reviews for each toxin positive cases reviews are taking place within in each SG to identify themes, share learning and identify potential QI projects.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a review and gap analysis of the NHS Wales Standards for cleanliness 2025 taking place.  Trial of new cleaning systems (microfibre). Additional UV_C cleaning equipment purchased.</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Increased acuity, comorbidities and age of inpatient population.  Increasing numbers of clinically optimised patients.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ratio of toilets to inpatient population.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numbers of available single rooms to meet demands for isolation, thereby increasing risks of infection exposure to higher numbers of patients.</a:t>
                      </a:r>
                      <a:r>
                        <a:rPr lang="en-GB" sz="1800" dirty="0">
                          <a:solidFill>
                            <a:schemeClr val="tx1"/>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923946D7-2A85-853E-6C6C-ECD8E75384F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50C603A-E11B-24F7-E2C2-A3111E47056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A3217708-ACCD-A219-254A-E81C4EDC42E6}"/>
              </a:ext>
            </a:extLst>
          </p:cNvPr>
          <p:cNvPicPr>
            <a:picLocks noChangeAspect="1"/>
          </p:cNvPicPr>
          <p:nvPr/>
        </p:nvPicPr>
        <p:blipFill>
          <a:blip r:embed="rId3"/>
          <a:stretch>
            <a:fillRect/>
          </a:stretch>
        </p:blipFill>
        <p:spPr>
          <a:xfrm>
            <a:off x="527844" y="1768960"/>
            <a:ext cx="8699077" cy="5714515"/>
          </a:xfrm>
          <a:prstGeom prst="rect">
            <a:avLst/>
          </a:prstGeom>
        </p:spPr>
      </p:pic>
      <p:pic>
        <p:nvPicPr>
          <p:cNvPr id="10" name="Picture 9">
            <a:extLst>
              <a:ext uri="{FF2B5EF4-FFF2-40B4-BE49-F238E27FC236}">
                <a16:creationId xmlns:a16="http://schemas.microsoft.com/office/drawing/2014/main" id="{21B776B1-14FB-626C-055D-68F9E18ECAB0}"/>
              </a:ext>
            </a:extLst>
          </p:cNvPr>
          <p:cNvPicPr>
            <a:picLocks noChangeAspect="1"/>
          </p:cNvPicPr>
          <p:nvPr/>
        </p:nvPicPr>
        <p:blipFill>
          <a:blip r:embed="rId4"/>
          <a:stretch>
            <a:fillRect/>
          </a:stretch>
        </p:blipFill>
        <p:spPr>
          <a:xfrm>
            <a:off x="1866198" y="8169275"/>
            <a:ext cx="16373291" cy="2909975"/>
          </a:xfrm>
          <a:prstGeom prst="rect">
            <a:avLst/>
          </a:prstGeom>
        </p:spPr>
      </p:pic>
    </p:spTree>
    <p:extLst>
      <p:ext uri="{BB962C8B-B14F-4D97-AF65-F5344CB8AC3E}">
        <p14:creationId xmlns:p14="http://schemas.microsoft.com/office/powerpoint/2010/main" val="729974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9F1-501E-6073-C857-3B1E63D5B26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A666016-E25F-0B46-6290-9294E5F31813}"/>
              </a:ext>
            </a:extLst>
          </p:cNvPr>
          <p:cNvGraphicFramePr>
            <a:graphicFrameLocks noGrp="1"/>
          </p:cNvGraphicFramePr>
          <p:nvPr>
            <p:extLst>
              <p:ext uri="{D42A27DB-BD31-4B8C-83A1-F6EECF244321}">
                <p14:modId xmlns:p14="http://schemas.microsoft.com/office/powerpoint/2010/main" val="945471624"/>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6577487">
                <a:tc>
                  <a:txBody>
                    <a:bodyPr/>
                    <a:lstStyle/>
                    <a:p>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u="none" dirty="0">
                          <a:solidFill>
                            <a:schemeClr val="tx1"/>
                          </a:solidFill>
                          <a:latin typeface="Verdana" panose="020B0604030504040204" pitchFamily="34" charset="0"/>
                          <a:ea typeface="Verdana" panose="020B0604030504040204" pitchFamily="34" charset="0"/>
                        </a:rPr>
                        <a:t>How are we doing</a:t>
                      </a:r>
                      <a:r>
                        <a:rPr lang="en-GB" sz="1800" u="none" dirty="0">
                          <a:solidFill>
                            <a:schemeClr val="tx1"/>
                          </a:solidFill>
                          <a:latin typeface="Verdana" panose="020B0604030504040204" pitchFamily="34" charset="0"/>
                          <a:ea typeface="Verdana" panose="020B0604030504040204" pitchFamily="34" charset="0"/>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July 2026 – 4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June 2026 – 6 Hospital Onset Cases</a:t>
                      </a:r>
                    </a:p>
                    <a:p>
                      <a:endParaRPr lang="en-GB" sz="1800" b="1" u="none" dirty="0">
                        <a:solidFill>
                          <a:srgbClr val="FF0000"/>
                        </a:solidFill>
                        <a:latin typeface="Verdana" panose="020B0604030504040204" pitchFamily="34" charset="0"/>
                        <a:ea typeface="Verdana" panose="020B0604030504040204" pitchFamily="34" charset="0"/>
                      </a:endParaRPr>
                    </a:p>
                    <a:p>
                      <a:r>
                        <a:rPr lang="en-GB" sz="1800" b="1" u="none"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Undertaking risk-based impact assessment of new NHS Wales Standards for Healthcare Cleanliness, to identify quality and financial impact of moving towards implementation.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Invasive device audits are being undertaken in the Audit Management and tracking system (</a:t>
                      </a:r>
                      <a:r>
                        <a:rPr lang="en-GB" sz="1800" u="none" kern="1200" dirty="0" err="1">
                          <a:solidFill>
                            <a:schemeClr val="tx1"/>
                          </a:solidFill>
                          <a:latin typeface="Verdana" panose="020B0604030504040204" pitchFamily="34" charset="0"/>
                          <a:ea typeface="Verdana" panose="020B0604030504040204" pitchFamily="34" charset="0"/>
                          <a:cs typeface="+mn-cs"/>
                        </a:rPr>
                        <a:t>AMaT</a:t>
                      </a:r>
                      <a:r>
                        <a:rPr lang="en-GB" sz="1800" u="none" kern="1200" dirty="0">
                          <a:solidFill>
                            <a:schemeClr val="tx1"/>
                          </a:solidFill>
                          <a:latin typeface="Verdana" panose="020B0604030504040204" pitchFamily="34" charset="0"/>
                          <a:ea typeface="Verdana" panose="020B0604030504040204" pitchFamily="34" charset="0"/>
                          <a:cs typeface="+mn-cs"/>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u="none" kern="1200" dirty="0">
                        <a:solidFill>
                          <a:schemeClr val="tx1"/>
                        </a:solidFill>
                        <a:latin typeface="Verdana" panose="020B0604030504040204" pitchFamily="34" charset="0"/>
                        <a:ea typeface="Verdana" panose="020B0604030504040204" pitchFamily="34" charset="0"/>
                        <a:cs typeface="+mn-cs"/>
                      </a:endParaRPr>
                    </a:p>
                    <a:p>
                      <a:r>
                        <a:rPr lang="en-GB" sz="1800" b="1" u="none"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The increasing incidence of hepatobiliary disease  in the population of Wales, </a:t>
                      </a:r>
                      <a:r>
                        <a:rPr lang="en-GB" sz="1800" i="1" u="none" dirty="0">
                          <a:solidFill>
                            <a:schemeClr val="tx1"/>
                          </a:solidFill>
                          <a:latin typeface="Verdana" panose="020B0604030504040204" pitchFamily="34" charset="0"/>
                          <a:ea typeface="Verdana" panose="020B0604030504040204" pitchFamily="34" charset="0"/>
                        </a:rPr>
                        <a:t>Klebsiella</a:t>
                      </a:r>
                      <a:r>
                        <a:rPr lang="en-GB" sz="1800" u="none" dirty="0">
                          <a:solidFill>
                            <a:schemeClr val="tx1"/>
                          </a:solidFill>
                          <a:latin typeface="Verdana" panose="020B0604030504040204" pitchFamily="34" charset="0"/>
                          <a:ea typeface="Verdana" panose="020B0604030504040204" pitchFamily="34" charset="0"/>
                        </a:rPr>
                        <a:t> spp. bacteraemia are often associated with hepatobiliary source.</a:t>
                      </a:r>
                    </a:p>
                    <a:p>
                      <a:pPr marL="285750" indent="-285750">
                        <a:buFont typeface="Arial" panose="020B0604020202020204" pitchFamily="34" charset="0"/>
                        <a:buChar char="•"/>
                      </a:pPr>
                      <a:r>
                        <a:rPr lang="en-GB" sz="1800" u="none" kern="1200" dirty="0">
                          <a:solidFill>
                            <a:schemeClr val="tx1"/>
                          </a:solidFill>
                          <a:latin typeface="Verdana" panose="020B0604030504040204" pitchFamily="34" charset="0"/>
                          <a:ea typeface="Verdana" panose="020B0604030504040204" pitchFamily="34" charset="0"/>
                          <a:cs typeface="+mn-cs"/>
                        </a:rPr>
                        <a:t>Target time for ambulance release impact’s ability to undertake effective cleaning, not only in admission areas, but on the wards that patients are subsequently transferred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none" kern="1200" noProof="0" dirty="0">
                          <a:solidFill>
                            <a:schemeClr val="tx1"/>
                          </a:solidFill>
                          <a:latin typeface="Verdana" panose="020B0604030504040204" pitchFamily="34" charset="0"/>
                          <a:ea typeface="Verdana" panose="020B0604030504040204" pitchFamily="34" charset="0"/>
                          <a:cs typeface="+mn-cs"/>
                        </a:rPr>
                        <a:t>Cleaning provision risks: over-occupancy, recruitment/retention, funding, no decant facility and ageing estate.</a:t>
                      </a: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C908D417-2F3E-7DF9-C878-9E8F8CEB147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B7076B0A-16B3-4FF1-7B7A-77EF25A57DED}"/>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332583F5-7987-545B-BB55-1B3D58706EFB}"/>
              </a:ext>
            </a:extLst>
          </p:cNvPr>
          <p:cNvPicPr>
            <a:picLocks noChangeAspect="1"/>
          </p:cNvPicPr>
          <p:nvPr/>
        </p:nvPicPr>
        <p:blipFill>
          <a:blip r:embed="rId3"/>
          <a:stretch>
            <a:fillRect/>
          </a:stretch>
        </p:blipFill>
        <p:spPr>
          <a:xfrm>
            <a:off x="527844" y="1783167"/>
            <a:ext cx="8839200" cy="5844578"/>
          </a:xfrm>
          <a:prstGeom prst="rect">
            <a:avLst/>
          </a:prstGeom>
        </p:spPr>
      </p:pic>
      <p:pic>
        <p:nvPicPr>
          <p:cNvPr id="8" name="Picture 7">
            <a:extLst>
              <a:ext uri="{FF2B5EF4-FFF2-40B4-BE49-F238E27FC236}">
                <a16:creationId xmlns:a16="http://schemas.microsoft.com/office/drawing/2014/main" id="{8CA330EF-0400-67B6-3C84-6D2A2BD6B883}"/>
              </a:ext>
            </a:extLst>
          </p:cNvPr>
          <p:cNvPicPr>
            <a:picLocks noChangeAspect="1"/>
          </p:cNvPicPr>
          <p:nvPr/>
        </p:nvPicPr>
        <p:blipFill>
          <a:blip r:embed="rId4"/>
          <a:stretch>
            <a:fillRect/>
          </a:stretch>
        </p:blipFill>
        <p:spPr>
          <a:xfrm>
            <a:off x="2280444" y="8245475"/>
            <a:ext cx="15544800" cy="2743200"/>
          </a:xfrm>
          <a:prstGeom prst="rect">
            <a:avLst/>
          </a:prstGeom>
        </p:spPr>
      </p:pic>
    </p:spTree>
    <p:extLst>
      <p:ext uri="{BB962C8B-B14F-4D97-AF65-F5344CB8AC3E}">
        <p14:creationId xmlns:p14="http://schemas.microsoft.com/office/powerpoint/2010/main" val="1381074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3011222321"/>
              </p:ext>
            </p:extLst>
          </p:nvPr>
        </p:nvGraphicFramePr>
        <p:xfrm>
          <a:off x="0" y="543746"/>
          <a:ext cx="20105688" cy="10759254"/>
        </p:xfrm>
        <a:graphic>
          <a:graphicData uri="http://schemas.openxmlformats.org/drawingml/2006/table">
            <a:tbl>
              <a:tblPr firstRow="1" bandRow="1">
                <a:tableStyleId>{5C22544A-7EE6-4342-B048-85BDC9FD1C3A}</a:tableStyleId>
              </a:tblPr>
              <a:tblGrid>
                <a:gridCol w="7924800">
                  <a:extLst>
                    <a:ext uri="{9D8B030D-6E8A-4147-A177-3AD203B41FA5}">
                      <a16:colId xmlns:a16="http://schemas.microsoft.com/office/drawing/2014/main" val="2050005337"/>
                    </a:ext>
                  </a:extLst>
                </a:gridCol>
                <a:gridCol w="12180888">
                  <a:extLst>
                    <a:ext uri="{9D8B030D-6E8A-4147-A177-3AD203B41FA5}">
                      <a16:colId xmlns:a16="http://schemas.microsoft.com/office/drawing/2014/main" val="3256999765"/>
                    </a:ext>
                  </a:extLst>
                </a:gridCol>
              </a:tblGrid>
              <a:tr h="283644">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1179797">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buFont typeface="Arial" panose="020B0604020202020204" pitchFamily="34" charset="0"/>
                        <a:buChar char="•"/>
                      </a:pPr>
                      <a:r>
                        <a:rPr lang="en-GB" sz="1500" dirty="0">
                          <a:solidFill>
                            <a:schemeClr val="tx1"/>
                          </a:solidFill>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5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solidFill>
                            <a:schemeClr val="tx1"/>
                          </a:solidFill>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5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solidFill>
                            <a:schemeClr val="tx1"/>
                          </a:solidFill>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5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Final Perinatal Improvement Programme agreed by Independent Oversight Panel and Health Board July 2026; 70% of recommendations delivered to date.</a:t>
                      </a:r>
                    </a:p>
                  </a:txBody>
                  <a:tcPr marL="68580" marR="68580" marT="0" marB="0"/>
                </a:tc>
                <a:extLst>
                  <a:ext uri="{0D108BD9-81ED-4DB2-BD59-A6C34878D82A}">
                    <a16:rowId xmlns:a16="http://schemas.microsoft.com/office/drawing/2014/main" val="2081941963"/>
                  </a:ext>
                </a:extLst>
              </a:tr>
              <a:tr h="1100324">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 70% of recommendations delivered.</a:t>
                      </a:r>
                    </a:p>
                    <a:p>
                      <a:pPr marL="285750" lvl="0" indent="-285750">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Reporting to Welsh Government on quarterly basis, additional independent assessment reported by Independent Observer to Cabinet Secretary on quarterly basis.</a:t>
                      </a:r>
                    </a:p>
                    <a:p>
                      <a:pPr>
                        <a:lnSpc>
                          <a:spcPct val="107000"/>
                        </a:lnSpc>
                        <a:spcAft>
                          <a:spcPts val="800"/>
                        </a:spcAft>
                        <a:buNone/>
                      </a:pPr>
                      <a:r>
                        <a:rPr lang="en-GB" sz="1500" dirty="0">
                          <a:solidFill>
                            <a:schemeClr val="tx1"/>
                          </a:solidFill>
                          <a:effectLst/>
                          <a:latin typeface="Verdana" panose="020B0604030504040204" pitchFamily="34" charset="0"/>
                          <a:ea typeface="Calibri" panose="020F0502020204030204" pitchFamily="34" charset="0"/>
                          <a:cs typeface="Arial" panose="020B0604020202020204" pitchFamily="34" charset="0"/>
                        </a:rPr>
                        <a:t> </a:t>
                      </a:r>
                      <a:endParaRPr lang="en-GB"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658793">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0" marR="0" lvl="0" indent="0" algn="l" defTabSz="1507937"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500" b="1"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Complete</a:t>
                      </a:r>
                    </a:p>
                    <a:p>
                      <a:pPr marL="285750" marR="0" lvl="0" indent="-285750" algn="l" defTabSz="1507937"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Positive assessment received on 31 March 2026, full response to be brought to Health Board meeting in May 2026. </a:t>
                      </a:r>
                    </a:p>
                  </a:txBody>
                  <a:tcPr marL="68580" marR="68580" marT="0" marB="0"/>
                </a:tc>
                <a:extLst>
                  <a:ext uri="{0D108BD9-81ED-4DB2-BD59-A6C34878D82A}">
                    <a16:rowId xmlns:a16="http://schemas.microsoft.com/office/drawing/2014/main" val="1434591134"/>
                  </a:ext>
                </a:extLst>
              </a:tr>
              <a:tr h="1388500">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marR="0" lvl="0" indent="-342900" algn="l" defTabSz="1507937"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"Scorecard" in development mapping ten thematic recommendations with key metrics to track improvements – will be presented to Board in September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975810">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500" b="1" kern="1200" dirty="0">
                          <a:solidFill>
                            <a:schemeClr val="tx1"/>
                          </a:solidFill>
                          <a:effectLst/>
                          <a:latin typeface="Verdana" panose="020B0604030504040204" pitchFamily="34" charset="0"/>
                          <a:ea typeface="Verdana" panose="020B0604030504040204" pitchFamily="34" charset="0"/>
                          <a:cs typeface="+mn-cs"/>
                        </a:rPr>
                        <a:t>Complete</a:t>
                      </a:r>
                      <a:endParaRPr lang="en-GB" sz="1500" kern="1200" dirty="0">
                        <a:solidFill>
                          <a:schemeClr val="tx1"/>
                        </a:solidFill>
                        <a:effectLst/>
                        <a:latin typeface="Verdana" panose="020B0604030504040204" pitchFamily="34" charset="0"/>
                        <a:ea typeface="Verdana" panose="020B0604030504040204" pitchFamily="34" charset="0"/>
                        <a:cs typeface="+mn-cs"/>
                      </a:endParaRPr>
                    </a:p>
                    <a:p>
                      <a:pPr lvl="0"/>
                      <a:r>
                        <a:rPr lang="en-GB" sz="1500" kern="1200" dirty="0">
                          <a:solidFill>
                            <a:schemeClr val="tx1"/>
                          </a:solidFill>
                          <a:effectLst/>
                          <a:latin typeface="Verdana" panose="020B0604030504040204" pitchFamily="34" charset="0"/>
                          <a:ea typeface="Verdana" panose="020B0604030504040204" pitchFamily="34" charset="0"/>
                          <a:cs typeface="+mn-cs"/>
                        </a:rPr>
                        <a:t>Governance structure in place – July 2025; updated Dec 2025</a:t>
                      </a:r>
                    </a:p>
                    <a:p>
                      <a:pPr marL="1039719" lvl="1" indent="-285750" algn="l" defTabSz="1507937" rtl="0" eaLnBrk="1" latinLnBrk="0" hangingPunct="1">
                        <a:lnSpc>
                          <a:spcPct val="107000"/>
                        </a:lnSpc>
                        <a:buFont typeface="Arial" panose="020B0604020202020204" pitchFamily="34" charset="0"/>
                        <a:buChar char="•"/>
                      </a:pPr>
                      <a:r>
                        <a:rPr lang="en-GB" sz="1500" kern="1200" dirty="0">
                          <a:solidFill>
                            <a:schemeClr val="tx1"/>
                          </a:solidFill>
                          <a:effectLst/>
                          <a:latin typeface="Verdana" panose="020B0604030504040204" pitchFamily="34" charset="0"/>
                          <a:ea typeface="Calibri" panose="020F0502020204030204" pitchFamily="34" charset="0"/>
                          <a:cs typeface="Arial" panose="020B0604020202020204" pitchFamily="34" charset="0"/>
                        </a:rPr>
                        <a:t>Although complete, we will continue to review and benchmark against other HBs on cyclical basis to seek out best practice</a:t>
                      </a:r>
                    </a:p>
                  </a:txBody>
                  <a:tcPr/>
                </a:tc>
                <a:extLst>
                  <a:ext uri="{0D108BD9-81ED-4DB2-BD59-A6C34878D82A}">
                    <a16:rowId xmlns:a16="http://schemas.microsoft.com/office/drawing/2014/main" val="3096599463"/>
                  </a:ext>
                </a:extLst>
              </a:tr>
              <a:tr h="546534">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500" b="1" dirty="0">
                          <a:solidFill>
                            <a:schemeClr val="tx1"/>
                          </a:solidFill>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500" dirty="0">
                          <a:solidFill>
                            <a:schemeClr val="tx1"/>
                          </a:solidFill>
                          <a:effectLst/>
                          <a:latin typeface="Verdana" panose="020B0604030504040204" pitchFamily="34" charset="0"/>
                          <a:ea typeface="Verdana" panose="020B0604030504040204" pitchFamily="34" charset="0"/>
                          <a:cs typeface="Arial" panose="020B0604020202020204" pitchFamily="34" charset="0"/>
                        </a:rPr>
                        <a:t> </a:t>
                      </a:r>
                      <a:endParaRPr lang="en-GB" sz="1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1583625">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500" b="1" dirty="0">
                          <a:solidFill>
                            <a:schemeClr val="tx1"/>
                          </a:solidFill>
                          <a:effectLst/>
                          <a:latin typeface="Verdana" panose="020B0604030504040204" pitchFamily="34" charset="0"/>
                          <a:ea typeface="Verdana" panose="020B0604030504040204" pitchFamily="34" charset="0"/>
                          <a:cs typeface="Arial" panose="020B0604020202020204" pitchFamily="34" charset="0"/>
                        </a:rPr>
                        <a:t>Complete </a:t>
                      </a:r>
                      <a:endParaRPr lang="en-GB" sz="1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solidFill>
                            <a:schemeClr val="tx1"/>
                          </a:solidFill>
                          <a:effectLst/>
                          <a:latin typeface="Verdana" panose="020B0604030504040204" pitchFamily="34" charset="0"/>
                          <a:ea typeface="Verdana" panose="020B0604030504040204" pitchFamily="34" charset="0"/>
                          <a:cs typeface="Arial" panose="020B0604020202020204" pitchFamily="34" charset="0"/>
                        </a:rPr>
                        <a:t>Embedded as business-as-usual</a:t>
                      </a:r>
                    </a:p>
                    <a:p>
                      <a:pPr marL="285750" lvl="0" indent="-285750">
                        <a:lnSpc>
                          <a:spcPct val="107000"/>
                        </a:lnSpc>
                        <a:spcAft>
                          <a:spcPts val="800"/>
                        </a:spcAft>
                        <a:buFont typeface="Arial" panose="020B0604020202020204" pitchFamily="34" charset="0"/>
                        <a:buChar char="•"/>
                      </a:pPr>
                      <a:r>
                        <a:rPr lang="en-GB" sz="1500" dirty="0">
                          <a:solidFill>
                            <a:schemeClr val="tx1"/>
                          </a:solidFill>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3256335798"/>
                  </a:ext>
                </a:extLst>
              </a:tr>
              <a:tr h="152758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solidFill>
                            <a:schemeClr val="tx1"/>
                          </a:solidFill>
                          <a:effectLst/>
                          <a:latin typeface="Verdana" panose="020B0604030504040204" pitchFamily="34" charset="0"/>
                          <a:ea typeface="Verdana" panose="020B0604030504040204" pitchFamily="34" charset="0"/>
                          <a:cs typeface="Arial" panose="020B0604020202020204" pitchFamily="34" charset="0"/>
                        </a:rPr>
                        <a:t>Ongoing</a:t>
                      </a:r>
                      <a:endParaRPr lang="en-GB" sz="1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0000"/>
                        </a:lnSpc>
                        <a:buFont typeface="Arial" panose="020B0604020202020204" pitchFamily="34" charset="0"/>
                        <a:buChar char="•"/>
                      </a:pPr>
                      <a:r>
                        <a:rPr lang="en-GB" sz="1500" dirty="0">
                          <a:solidFill>
                            <a:schemeClr val="tx1"/>
                          </a:solidFill>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0000"/>
                        </a:lnSpc>
                        <a:spcAft>
                          <a:spcPts val="800"/>
                        </a:spcAft>
                        <a:buFont typeface="Arial" panose="020B0604020202020204" pitchFamily="34" charset="0"/>
                        <a:buChar char="•"/>
                      </a:pPr>
                      <a:r>
                        <a:rPr lang="en-GB" sz="1500" dirty="0">
                          <a:solidFill>
                            <a:schemeClr val="tx1"/>
                          </a:solidFill>
                          <a:effectLst/>
                          <a:latin typeface="Verdana" panose="020B0604030504040204" pitchFamily="34" charset="0"/>
                          <a:ea typeface="Verdana" panose="020B0604030504040204" pitchFamily="34" charset="0"/>
                          <a:cs typeface="Arial" panose="020B0604020202020204" pitchFamily="34" charset="0"/>
                        </a:rPr>
                        <a:t>Ward to Board reporting</a:t>
                      </a:r>
                      <a:endParaRPr lang="en-GB" sz="150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pPr marL="342900" lvl="0" indent="-342900">
                        <a:lnSpc>
                          <a:spcPct val="100000"/>
                        </a:lnSpc>
                        <a:spcAft>
                          <a:spcPts val="800"/>
                        </a:spcAft>
                        <a:buFont typeface="Arial" panose="020B0604020202020204" pitchFamily="34" charset="0"/>
                        <a:buChar char="•"/>
                      </a:pPr>
                      <a:r>
                        <a:rPr lang="en-GB" sz="150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514377706"/>
                  </a:ext>
                </a:extLst>
              </a:tr>
              <a:tr h="1113861">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solidFill>
                            <a:schemeClr val="tx1"/>
                          </a:solidFill>
                          <a:effectLst/>
                          <a:latin typeface="Verdana" panose="020B0604030504040204" pitchFamily="34" charset="0"/>
                          <a:ea typeface="Verdana" panose="020B0604030504040204" pitchFamily="34" charset="0"/>
                          <a:cs typeface="Arial" panose="020B0604020202020204" pitchFamily="34" charset="0"/>
                        </a:rPr>
                        <a:t>Ongoing</a:t>
                      </a:r>
                      <a:endParaRPr lang="en-GB" sz="15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Evidence of ongoing family engagement throughout investigations, including contact, communication, and feedback; 100% of families are engaged in investigations which trigger duty of candour. </a:t>
                      </a:r>
                    </a:p>
                  </a:txBody>
                  <a:tcPr marL="68580" marR="68580" marT="0" marB="0"/>
                </a:tc>
                <a:extLst>
                  <a:ext uri="{0D108BD9-81ED-4DB2-BD59-A6C34878D82A}">
                    <a16:rowId xmlns:a16="http://schemas.microsoft.com/office/drawing/2014/main" val="3186426611"/>
                  </a:ext>
                </a:extLst>
              </a:tr>
            </a:tbl>
          </a:graphicData>
        </a:graphic>
      </p:graphicFrame>
    </p:spTree>
    <p:extLst>
      <p:ext uri="{BB962C8B-B14F-4D97-AF65-F5344CB8AC3E}">
        <p14:creationId xmlns:p14="http://schemas.microsoft.com/office/powerpoint/2010/main" val="3873336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extLst>
              <p:ext uri="{D42A27DB-BD31-4B8C-83A1-F6EECF244321}">
                <p14:modId xmlns:p14="http://schemas.microsoft.com/office/powerpoint/2010/main" val="3087166225"/>
              </p:ext>
            </p:extLst>
          </p:nvPr>
        </p:nvGraphicFramePr>
        <p:xfrm>
          <a:off x="0" y="553999"/>
          <a:ext cx="20105688" cy="10755353"/>
        </p:xfrm>
        <a:graphic>
          <a:graphicData uri="http://schemas.openxmlformats.org/drawingml/2006/table">
            <a:tbl>
              <a:tblPr firstRow="1" bandRow="1">
                <a:tableStyleId>{5C22544A-7EE6-4342-B048-85BDC9FD1C3A}</a:tableStyleId>
              </a:tblPr>
              <a:tblGrid>
                <a:gridCol w="5867400">
                  <a:extLst>
                    <a:ext uri="{9D8B030D-6E8A-4147-A177-3AD203B41FA5}">
                      <a16:colId xmlns:a16="http://schemas.microsoft.com/office/drawing/2014/main" val="2050005337"/>
                    </a:ext>
                  </a:extLst>
                </a:gridCol>
                <a:gridCol w="14238288">
                  <a:extLst>
                    <a:ext uri="{9D8B030D-6E8A-4147-A177-3AD203B41FA5}">
                      <a16:colId xmlns:a16="http://schemas.microsoft.com/office/drawing/2014/main" val="3256999765"/>
                    </a:ext>
                  </a:extLst>
                </a:gridCol>
              </a:tblGrid>
              <a:tr h="352228">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841566">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8662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997235">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37120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 – </a:t>
                      </a:r>
                      <a:r>
                        <a:rPr lang="en-GB" sz="15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500" b="1" dirty="0">
                          <a:effectLst/>
                          <a:latin typeface="Verdana" panose="020B0604030504040204" pitchFamily="34" charset="0"/>
                          <a:ea typeface="Verdana" panose="020B0604030504040204" pitchFamily="34" charset="0"/>
                          <a:cs typeface="Arial" panose="020B0604020202020204" pitchFamily="34" charset="0"/>
                        </a:rPr>
                        <a:t> </a:t>
                      </a:r>
                      <a:r>
                        <a:rPr lang="en-GB" sz="1500" dirty="0">
                          <a:effectLst/>
                          <a:latin typeface="Verdana" panose="020B0604030504040204" pitchFamily="34" charset="0"/>
                          <a:ea typeface="Verdana" panose="020B0604030504040204" pitchFamily="34" charset="0"/>
                          <a:cs typeface="Arial" panose="020B0604020202020204" pitchFamily="34" charset="0"/>
                        </a:rPr>
                        <a:t>outlines Engagement strategy as follows: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completed April 2026</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 Network of Sounding Boards, including a Women's sounding board that can focus on maternal experiences, as part of the Women’s Health Plan – completed April 2026</a:t>
                      </a:r>
                    </a:p>
                  </a:txBody>
                  <a:tcPr marL="68580" marR="68580" marT="0" marB="0"/>
                </a:tc>
                <a:extLst>
                  <a:ext uri="{0D108BD9-81ED-4DB2-BD59-A6C34878D82A}">
                    <a16:rowId xmlns:a16="http://schemas.microsoft.com/office/drawing/2014/main" val="350607485"/>
                  </a:ext>
                </a:extLst>
              </a:tr>
              <a:tr h="288108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as follows: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Neonatal senior clinician presence in complicated deliveries </a:t>
                      </a:r>
                      <a:r>
                        <a:rPr lang="en-GB" sz="1500" kern="1200" dirty="0" err="1">
                          <a:solidFill>
                            <a:schemeClr val="dk1"/>
                          </a:solidFill>
                          <a:effectLst/>
                          <a:latin typeface="Verdana" panose="020B0604030504040204" pitchFamily="34" charset="0"/>
                          <a:ea typeface="Verdana" panose="020B0604030504040204" pitchFamily="34" charset="0"/>
                          <a:cs typeface="Arial" panose="020B0604020202020204" pitchFamily="34" charset="0"/>
                        </a:rPr>
                        <a:t>inc</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 presence at deliveries &lt; 28 weeks gestation compliance against British Association of Perinatal Medicine (BAPM)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Senior obstetrics presence at complicated Caesarean Section or rotational forceps deliveries as per Royal College of Obstetrician and Gynaecologists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All Wales Midwifery Care Guidelines in Midwifery-led Birth settings.</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 </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Focus on embedding the learning from the leadership development programme and consideration of next phases of cascade following the evaluation.</a:t>
                      </a:r>
                    </a:p>
                  </a:txBody>
                  <a:tcPr marL="68580" marR="68580" marT="0" marB="0"/>
                </a:tc>
                <a:extLst>
                  <a:ext uri="{0D108BD9-81ED-4DB2-BD59-A6C34878D82A}">
                    <a16:rowId xmlns:a16="http://schemas.microsoft.com/office/drawing/2014/main" val="1689982056"/>
                  </a:ext>
                </a:extLst>
              </a:tr>
              <a:tr h="2725413">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Implementation of Rate My Shift for a six-month pilot in collaboration with HEIW - pilot approved 06/26 with plan of Implementation in 09/26</a:t>
                      </a:r>
                    </a:p>
                  </a:txBody>
                  <a:tcPr marL="68580" marR="68580" marT="0" marB="0"/>
                </a:tc>
                <a:extLst>
                  <a:ext uri="{0D108BD9-81ED-4DB2-BD59-A6C34878D82A}">
                    <a16:rowId xmlns:a16="http://schemas.microsoft.com/office/drawing/2014/main" val="3005126706"/>
                  </a:ext>
                </a:extLst>
              </a:tr>
            </a:tbl>
          </a:graphicData>
        </a:graphic>
      </p:graphicFrame>
      <p:sp>
        <p:nvSpPr>
          <p:cNvPr id="3" name="TextBox 2">
            <a:extLst>
              <a:ext uri="{FF2B5EF4-FFF2-40B4-BE49-F238E27FC236}">
                <a16:creationId xmlns:a16="http://schemas.microsoft.com/office/drawing/2014/main" id="{971E939B-2605-74ED-7731-42D1AA266A8E}"/>
              </a:ext>
            </a:extLst>
          </p:cNvPr>
          <p:cNvSpPr txBox="1"/>
          <p:nvPr/>
        </p:nvSpPr>
        <p:spPr>
          <a:xfrm>
            <a:off x="-5556"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spTree>
    <p:extLst>
      <p:ext uri="{BB962C8B-B14F-4D97-AF65-F5344CB8AC3E}">
        <p14:creationId xmlns:p14="http://schemas.microsoft.com/office/powerpoint/2010/main" val="808305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7F21-F590-18A1-9399-4E8E772B939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3D7C4EF-01D2-6BA0-D5CE-FC2B22DDAC1D}"/>
              </a:ext>
            </a:extLst>
          </p:cNvPr>
          <p:cNvGraphicFramePr>
            <a:graphicFrameLocks noGrp="1"/>
          </p:cNvGraphicFramePr>
          <p:nvPr>
            <p:extLst>
              <p:ext uri="{D42A27DB-BD31-4B8C-83A1-F6EECF244321}">
                <p14:modId xmlns:p14="http://schemas.microsoft.com/office/powerpoint/2010/main" val="874889827"/>
              </p:ext>
            </p:extLst>
          </p:nvPr>
        </p:nvGraphicFramePr>
        <p:xfrm>
          <a:off x="34549"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27475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787338">
                <a:tc gridSpan="3">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The number of Clinically Optimised patients should be &lt;100 at any one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BC"/>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7682202"/>
                  </a:ext>
                </a:extLst>
              </a:tr>
              <a:tr h="867655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July 2026, the organisation reported that there were 159 patients classified as being clinically optimised which is an improvement on the 173 reported in June 2026</a:t>
                      </a:r>
                      <a:r>
                        <a:rPr lang="en-GB" sz="1800" b="1" dirty="0">
                          <a:solidFill>
                            <a:schemeClr val="tx1"/>
                          </a:solidFill>
                          <a:latin typeface="Verdana" panose="020B0604030504040204" pitchFamily="34" charset="0"/>
                          <a:ea typeface="Verdana" panose="020B0604030504040204" pitchFamily="34" charset="0"/>
                        </a:rPr>
                        <a:t>.</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eaLnBrk="0" fontAlgn="base" hangingPunct="0">
                        <a:spcBef>
                          <a:spcPct val="0"/>
                        </a:spcBef>
                        <a:spcAft>
                          <a:spcPct val="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Continue to Strengthen D2RA in line with outcomes requested by the Older Peoples Programme Board, this includes delivering the implementation plan for Pathway 1 over the next 8 weeks which has been endorsed by ROAG.  In addition, the finalisation of the P2 Workshop and starting the workshop to map and agree the processes and escalations for Pathway 3.</a:t>
                      </a:r>
                    </a:p>
                    <a:p>
                      <a:pPr marL="285750" marR="0" lvl="0" indent="-285750" algn="l" defTabSz="1507937"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800" b="0" i="0" u="none" strike="noStrike" kern="1200" noProof="0" dirty="0">
                          <a:solidFill>
                            <a:schemeClr val="tx1"/>
                          </a:solidFill>
                          <a:latin typeface="Verdana" panose="020B0604030504040204" pitchFamily="34" charset="0"/>
                          <a:ea typeface="Verdana" panose="020B0604030504040204" pitchFamily="34" charset="0"/>
                          <a:cs typeface="Arial"/>
                        </a:rPr>
                        <a:t>Optimal hospital flow is being rolled out.  All pilot wards delivering 2 early morning discharges</a:t>
                      </a:r>
                      <a:endParaRPr lang="en-GB" sz="1800" dirty="0">
                        <a:solidFill>
                          <a:schemeClr val="tx1"/>
                        </a:solidFill>
                        <a:latin typeface="Verdana" panose="020B0604030504040204" pitchFamily="34" charset="0"/>
                        <a:ea typeface="Verdana" panose="020B0604030504040204" pitchFamily="34" charset="0"/>
                      </a:endParaRPr>
                    </a:p>
                    <a:p>
                      <a:pPr marL="285750" indent="-285750" eaLnBrk="0" fontAlgn="base" hangingPunct="0">
                        <a:spcBef>
                          <a:spcPct val="0"/>
                        </a:spcBef>
                        <a:spcAft>
                          <a:spcPct val="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Alignment work with UEC 3 Pillar Programme and Older Peoples Programme is underway.</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chemeClr val="tx1"/>
                          </a:solidFill>
                          <a:latin typeface="Verdana" panose="020B0604030504040204" pitchFamily="34" charset="0"/>
                          <a:ea typeface="Verdana" panose="020B0604030504040204" pitchFamily="34" charset="0"/>
                          <a:cs typeface="Arial"/>
                        </a:rPr>
                        <a:t>Assessment capacity is being ringfenced to create space for assessment</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chemeClr val="tx1"/>
                          </a:solidFill>
                          <a:latin typeface="Verdana" panose="020B0604030504040204" pitchFamily="34" charset="0"/>
                          <a:ea typeface="Verdana" panose="020B0604030504040204" pitchFamily="34" charset="0"/>
                          <a:cs typeface="Arial"/>
                        </a:rPr>
                        <a:t>Improved alignment via Regional Partnership Board on delivery of our COP reduction programme</a:t>
                      </a:r>
                      <a:endParaRPr lang="en-GB" sz="1800" dirty="0">
                        <a:solidFill>
                          <a:schemeClr val="tx1"/>
                        </a:solidFill>
                        <a:latin typeface="Verdana" panose="020B0604030504040204" pitchFamily="34" charset="0"/>
                        <a:ea typeface="Verdana" panose="020B0604030504040204" pitchFamily="34" charset="0"/>
                      </a:endParaRPr>
                    </a:p>
                    <a:p>
                      <a:pPr marL="0" indent="0" algn="l" defTabSz="1507937" rtl="0" eaLnBrk="1" latinLnBrk="0" hangingPunct="1">
                        <a:buFont typeface="Arial" panose="020B0604020202020204" pitchFamily="34" charset="0"/>
                        <a:buNone/>
                      </a:pPr>
                      <a:endParaRPr lang="en-GB" sz="1800" b="0" kern="1200" dirty="0">
                        <a:solidFill>
                          <a:schemeClr val="tx1"/>
                        </a:solidFill>
                        <a:latin typeface="Verdana" panose="020B0604030504040204" pitchFamily="34" charset="0"/>
                        <a:ea typeface="Verdana" panose="020B0604030504040204" pitchFamily="34" charset="0"/>
                        <a:cs typeface="+mn-cs"/>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noProof="0" dirty="0">
                          <a:solidFill>
                            <a:schemeClr val="tx1"/>
                          </a:solidFill>
                          <a:latin typeface="Verdana" panose="020B0604030504040204" pitchFamily="34" charset="0"/>
                          <a:ea typeface="Verdana" panose="020B0604030504040204" pitchFamily="34" charset="0"/>
                          <a:cs typeface="+mn-cs"/>
                        </a:rPr>
                        <a:t>Understanding of Pathway 1 capacity and demand </a:t>
                      </a:r>
                      <a:r>
                        <a:rPr lang="en-GB" sz="1800" b="0" kern="1200" noProof="0" dirty="0">
                          <a:solidFill>
                            <a:schemeClr val="tx1"/>
                          </a:solidFill>
                          <a:latin typeface="Verdana" panose="020B0604030504040204" pitchFamily="34" charset="0"/>
                          <a:ea typeface="Verdana" panose="020B0604030504040204" pitchFamily="34" charset="0"/>
                          <a:cs typeface="+mn-cs"/>
                        </a:rPr>
                        <a:t>– Regional Partnership Board/Health Board work stream in progress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Workforce reallocation risk</a:t>
                      </a:r>
                      <a:r>
                        <a:rPr lang="en-GB" sz="1800" b="0" kern="120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Flow dependency risk</a:t>
                      </a:r>
                      <a:r>
                        <a:rPr lang="en-GB" sz="1800" b="0" kern="1200" dirty="0">
                          <a:solidFill>
                            <a:schemeClr val="tx1"/>
                          </a:solidFill>
                          <a:latin typeface="Verdana" panose="020B0604030504040204" pitchFamily="34" charset="0"/>
                          <a:ea typeface="Verdana" panose="020B0604030504040204" pitchFamily="34" charset="0"/>
                          <a:cs typeface="+mn-cs"/>
                        </a:rPr>
                        <a:t>: plan requires sustained improvements in discharge and bed turnover, including flow of the high numbers of clinically optimised patients</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6" name="TextBox 5">
            <a:extLst>
              <a:ext uri="{FF2B5EF4-FFF2-40B4-BE49-F238E27FC236}">
                <a16:creationId xmlns:a16="http://schemas.microsoft.com/office/drawing/2014/main" id="{62112C38-489D-2E6B-C53E-426CD855CFFB}"/>
              </a:ext>
            </a:extLst>
          </p:cNvPr>
          <p:cNvSpPr txBox="1"/>
          <p:nvPr/>
        </p:nvSpPr>
        <p:spPr>
          <a:xfrm>
            <a:off x="-5556" y="-6"/>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CBDBB01-02CD-96BF-E719-8E23785C2CAF}"/>
              </a:ext>
            </a:extLst>
          </p:cNvPr>
          <p:cNvPicPr>
            <a:picLocks noChangeAspect="1"/>
          </p:cNvPicPr>
          <p:nvPr/>
        </p:nvPicPr>
        <p:blipFill>
          <a:blip r:embed="rId2"/>
          <a:stretch>
            <a:fillRect/>
          </a:stretch>
        </p:blipFill>
        <p:spPr>
          <a:xfrm>
            <a:off x="451644" y="2911475"/>
            <a:ext cx="8943447" cy="4876800"/>
          </a:xfrm>
          <a:prstGeom prst="rect">
            <a:avLst/>
          </a:prstGeom>
        </p:spPr>
      </p:pic>
      <p:pic>
        <p:nvPicPr>
          <p:cNvPr id="9" name="Picture 8">
            <a:extLst>
              <a:ext uri="{FF2B5EF4-FFF2-40B4-BE49-F238E27FC236}">
                <a16:creationId xmlns:a16="http://schemas.microsoft.com/office/drawing/2014/main" id="{207AC273-7999-F76D-A00F-6E8425F4D31A}"/>
              </a:ext>
            </a:extLst>
          </p:cNvPr>
          <p:cNvPicPr>
            <a:picLocks noChangeAspect="1"/>
          </p:cNvPicPr>
          <p:nvPr/>
        </p:nvPicPr>
        <p:blipFill>
          <a:blip r:embed="rId3"/>
          <a:stretch>
            <a:fillRect/>
          </a:stretch>
        </p:blipFill>
        <p:spPr>
          <a:xfrm>
            <a:off x="2128044" y="7930501"/>
            <a:ext cx="5867400" cy="3058173"/>
          </a:xfrm>
          <a:prstGeom prst="rect">
            <a:avLst/>
          </a:prstGeom>
        </p:spPr>
      </p:pic>
    </p:spTree>
    <p:extLst>
      <p:ext uri="{BB962C8B-B14F-4D97-AF65-F5344CB8AC3E}">
        <p14:creationId xmlns:p14="http://schemas.microsoft.com/office/powerpoint/2010/main" val="1709892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694D-637D-CB38-3C92-58CCCB8A75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B9EE68A-0C4E-E3E7-C5C2-155D1CD4D91D}"/>
              </a:ext>
            </a:extLst>
          </p:cNvPr>
          <p:cNvGraphicFramePr>
            <a:graphicFrameLocks noGrp="1"/>
          </p:cNvGraphicFramePr>
          <p:nvPr>
            <p:extLst>
              <p:ext uri="{D42A27DB-BD31-4B8C-83A1-F6EECF244321}">
                <p14:modId xmlns:p14="http://schemas.microsoft.com/office/powerpoint/2010/main" val="2167611172"/>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363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in the take up of the NHS App by 25% (from a March 2026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101,322 registered users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60227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As of the end of July 2026, there were 101,322 registered users of the NHS Wales App within Swansea Bay.</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Registrations are currently increasing at approximately 3,000 users per month</a:t>
                      </a:r>
                      <a:r>
                        <a:rPr lang="en-GB" sz="1800" kern="1200" dirty="0">
                          <a:solidFill>
                            <a:srgbClr val="FF0000"/>
                          </a:solidFill>
                          <a:effectLst/>
                          <a:latin typeface="Verdana" panose="020B0604030504040204" pitchFamily="34" charset="0"/>
                          <a:ea typeface="Verdana" panose="020B0604030504040204" pitchFamily="34" charset="0"/>
                          <a:cs typeface="+mn-cs"/>
                        </a:rPr>
                        <a:t>.</a:t>
                      </a:r>
                      <a:endParaRPr lang="en-GB" sz="1800" b="1" dirty="0">
                        <a:solidFill>
                          <a:srgbClr val="FF0000"/>
                        </a:solidFill>
                        <a:latin typeface="Verdana" panose="020B0604030504040204" pitchFamily="34" charset="0"/>
                        <a:ea typeface="Verdana" panose="020B0604030504040204" pitchFamily="34" charset="0"/>
                      </a:endParaRP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Swansea Bay’s uptake is around the national average across NHS Wales organisations, currently at 25% adoption rate, an increase of 1.5% from May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Comparative adoption rates: </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BCU, AB, CAV: ~24%</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SBU: ~23.5%</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CTM: ~23%</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HDD and Powys: ~21%</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DHCW has been asked to provide clarification on whether individual Health Boards can undertake local promotion of the NHS Wales App, given the absence of a national awareness campaign. A response is awaited and expected by mid July.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have continued to promote access to the Swansea Bay Patient Portal (SBPP) via the NHS Wales App through existing communications channels.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are exploring opportunities to work with Primary Care colleagues and GP practices to increase awareness of the NHS Wales App and encourage patient registration, subject to national guidance and approval.</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Communications continue to highlight the benefits of accessing SBPP through the NHS Wales App to increase awareness and uptake across Swansea Bay.</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Staff engagement across primary, secondary, and community care remains a key dependency. Increasing uptake will require consistent reinforcement at all patient touchpoints.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absence of a coordinated national awareness campaign and the lack of clarity regarding local promotional activity may limit public awareness and delay opportunities to increase uptake.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92B2B2-DED2-7AF3-C8F8-C752B774829A}"/>
              </a:ext>
            </a:extLst>
          </p:cNvPr>
          <p:cNvSpPr txBox="1"/>
          <p:nvPr/>
        </p:nvSpPr>
        <p:spPr>
          <a:xfrm>
            <a:off x="0" y="-14068"/>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A618F58-C6F0-66F8-D28D-6A5903E931D9}"/>
              </a:ext>
            </a:extLst>
          </p:cNvPr>
          <p:cNvPicPr>
            <a:picLocks noChangeAspect="1"/>
          </p:cNvPicPr>
          <p:nvPr/>
        </p:nvPicPr>
        <p:blipFill>
          <a:blip r:embed="rId2"/>
          <a:stretch>
            <a:fillRect/>
          </a:stretch>
        </p:blipFill>
        <p:spPr>
          <a:xfrm>
            <a:off x="146844" y="2759075"/>
            <a:ext cx="9296400" cy="5334840"/>
          </a:xfrm>
          <a:prstGeom prst="rect">
            <a:avLst/>
          </a:prstGeom>
        </p:spPr>
      </p:pic>
    </p:spTree>
    <p:extLst>
      <p:ext uri="{BB962C8B-B14F-4D97-AF65-F5344CB8AC3E}">
        <p14:creationId xmlns:p14="http://schemas.microsoft.com/office/powerpoint/2010/main" val="735735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BE08C-2896-9B90-81F1-3C7340E2CCA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B816AAD-9656-2C07-BBB1-FC1E870E915C}"/>
              </a:ext>
            </a:extLst>
          </p:cNvPr>
          <p:cNvGraphicFramePr>
            <a:graphicFrameLocks noGrp="1"/>
          </p:cNvGraphicFramePr>
          <p:nvPr>
            <p:extLst>
              <p:ext uri="{D42A27DB-BD31-4B8C-83A1-F6EECF244321}">
                <p14:modId xmlns:p14="http://schemas.microsoft.com/office/powerpoint/2010/main" val="3386057404"/>
              </p:ext>
            </p:extLst>
          </p:nvPr>
        </p:nvGraphicFramePr>
        <p:xfrm>
          <a:off x="0" y="570710"/>
          <a:ext cx="20105688" cy="7008378"/>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816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8.22%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073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The In-month sickness absence was 8.22% July. Which is an increase on 7.37% reported in June 2026. The rolling sickness absence figure for July is 7.47%  which is an increase compared to June, where 7.41% was reported.</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Strengthen data, governance, and early intervention to improve sickness absence management</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Maintain sickness reporting through the monthly Workforce Steering Group, feeding into R&amp;S Board</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Embed timely sickness reviews, return-to-work discussions, and access to wellbeing support</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Adopt a holistic approach to understand cultural and environmental factors influencing absence</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Target interventions in high-risk areas and promote a proactive, preventative approach to workforce wellbeing</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Some of the risks include the cultural challenges, organisational change and capacity.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cs typeface="Segoe UI"/>
                        </a:rPr>
                        <a:t>Currently, reporting is retrospective and limited to a monthly view, which restricts the ability to intervene early and effectively manage sickness absence.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9DA482-3997-9A87-7F97-6A10E931CED6}"/>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34EAFBB-1521-6750-C241-EA969010AA37}"/>
              </a:ext>
            </a:extLst>
          </p:cNvPr>
          <p:cNvPicPr>
            <a:picLocks noChangeAspect="1"/>
          </p:cNvPicPr>
          <p:nvPr/>
        </p:nvPicPr>
        <p:blipFill>
          <a:blip r:embed="rId3"/>
          <a:stretch>
            <a:fillRect/>
          </a:stretch>
        </p:blipFill>
        <p:spPr>
          <a:xfrm>
            <a:off x="299244" y="1844675"/>
            <a:ext cx="8915400" cy="4896772"/>
          </a:xfrm>
          <a:prstGeom prst="rect">
            <a:avLst/>
          </a:prstGeom>
        </p:spPr>
      </p:pic>
      <p:pic>
        <p:nvPicPr>
          <p:cNvPr id="9" name="Picture 8">
            <a:extLst>
              <a:ext uri="{FF2B5EF4-FFF2-40B4-BE49-F238E27FC236}">
                <a16:creationId xmlns:a16="http://schemas.microsoft.com/office/drawing/2014/main" id="{66B55AD1-BA29-6C9A-DC82-ED591259222A}"/>
              </a:ext>
            </a:extLst>
          </p:cNvPr>
          <p:cNvPicPr>
            <a:picLocks noChangeAspect="1"/>
          </p:cNvPicPr>
          <p:nvPr/>
        </p:nvPicPr>
        <p:blipFill>
          <a:blip r:embed="rId4"/>
          <a:stretch>
            <a:fillRect/>
          </a:stretch>
        </p:blipFill>
        <p:spPr>
          <a:xfrm>
            <a:off x="3122439" y="7550847"/>
            <a:ext cx="13860809" cy="3686689"/>
          </a:xfrm>
          <a:prstGeom prst="rect">
            <a:avLst/>
          </a:prstGeom>
        </p:spPr>
      </p:pic>
    </p:spTree>
    <p:extLst>
      <p:ext uri="{BB962C8B-B14F-4D97-AF65-F5344CB8AC3E}">
        <p14:creationId xmlns:p14="http://schemas.microsoft.com/office/powerpoint/2010/main" val="3064992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A21F-4463-E2C0-2AAE-ECBBDF686FB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FF97792-41F9-3E04-5A2E-1DE0B3E63D93}"/>
              </a:ext>
            </a:extLst>
          </p:cNvPr>
          <p:cNvGraphicFramePr>
            <a:graphicFrameLocks noGrp="1"/>
          </p:cNvGraphicFramePr>
          <p:nvPr>
            <p:extLst>
              <p:ext uri="{D42A27DB-BD31-4B8C-83A1-F6EECF244321}">
                <p14:modId xmlns:p14="http://schemas.microsoft.com/office/powerpoint/2010/main" val="2143059254"/>
              </p:ext>
            </p:extLst>
          </p:nvPr>
        </p:nvGraphicFramePr>
        <p:xfrm>
          <a:off x="0" y="570710"/>
          <a:ext cx="20105688" cy="1073864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7417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8.22%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664466">
                <a:tc gridSpan="3">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64ACE81A-7D30-8A4C-540B-21B46633A1E8}"/>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2592B5B-0715-35D6-559B-0618D642C3D8}"/>
              </a:ext>
            </a:extLst>
          </p:cNvPr>
          <p:cNvPicPr>
            <a:picLocks noChangeAspect="1"/>
          </p:cNvPicPr>
          <p:nvPr/>
        </p:nvPicPr>
        <p:blipFill>
          <a:blip r:embed="rId3"/>
          <a:stretch>
            <a:fillRect/>
          </a:stretch>
        </p:blipFill>
        <p:spPr>
          <a:xfrm>
            <a:off x="1442244" y="2530475"/>
            <a:ext cx="17486241" cy="6934200"/>
          </a:xfrm>
          <a:prstGeom prst="rect">
            <a:avLst/>
          </a:prstGeom>
        </p:spPr>
      </p:pic>
    </p:spTree>
    <p:extLst>
      <p:ext uri="{BB962C8B-B14F-4D97-AF65-F5344CB8AC3E}">
        <p14:creationId xmlns:p14="http://schemas.microsoft.com/office/powerpoint/2010/main" val="3927204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0B54-30E6-9B88-6AD2-A9AD912688A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52CDA20-94BF-83C6-F659-67F6576D5047}"/>
              </a:ext>
            </a:extLst>
          </p:cNvPr>
          <p:cNvGraphicFramePr>
            <a:graphicFrameLocks noGrp="1"/>
          </p:cNvGraphicFramePr>
          <p:nvPr>
            <p:extLst>
              <p:ext uri="{D42A27DB-BD31-4B8C-83A1-F6EECF244321}">
                <p14:modId xmlns:p14="http://schemas.microsoft.com/office/powerpoint/2010/main" val="1230906100"/>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8757444">
                  <a:extLst>
                    <a:ext uri="{9D8B030D-6E8A-4147-A177-3AD203B41FA5}">
                      <a16:colId xmlns:a16="http://schemas.microsoft.com/office/drawing/2014/main" val="1129616965"/>
                    </a:ext>
                  </a:extLst>
                </a:gridCol>
                <a:gridCol w="63218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£3.7m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2000" b="1" dirty="0">
                          <a:latin typeface="Verdana" panose="020B0604030504040204" pitchFamily="34" charset="0"/>
                          <a:ea typeface="Verdana" panose="020B0604030504040204" pitchFamily="34" charset="0"/>
                        </a:rPr>
                        <a:t>Month 4 Performance:</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Overall Position</a:t>
                      </a:r>
                      <a:endParaRPr lang="en-GB" sz="18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Health Board’s actual performance against the planned deficit shows that at the end of Month 4 the reported deficit is £6.0m, which is £0.4m below the planned deficit.</a:t>
                      </a:r>
                      <a:endParaRPr lang="en-GB" sz="140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AD6BE95-F17D-CBD0-D14C-AF5915C20FE7}"/>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sp>
        <p:nvSpPr>
          <p:cNvPr id="6" name="Shape 2">
            <a:extLst>
              <a:ext uri="{FF2B5EF4-FFF2-40B4-BE49-F238E27FC236}">
                <a16:creationId xmlns:a16="http://schemas.microsoft.com/office/drawing/2014/main" id="{08B388FC-2253-D446-9407-7FF8F6972661}"/>
              </a:ext>
            </a:extLst>
          </p:cNvPr>
          <p:cNvSpPr/>
          <p:nvPr/>
        </p:nvSpPr>
        <p:spPr>
          <a:xfrm>
            <a:off x="1685341" y="2306703"/>
            <a:ext cx="5589674" cy="2442410"/>
          </a:xfrm>
          <a:prstGeom prst="roundRect">
            <a:avLst>
              <a:gd name="adj" fmla="val 6061"/>
            </a:avLst>
          </a:prstGeom>
          <a:solidFill>
            <a:srgbClr val="FFFFFF"/>
          </a:solidFill>
          <a:ln w="10160">
            <a:solidFill>
              <a:srgbClr val="D8DFEA"/>
            </a:solidFill>
            <a:prstDash val="solid"/>
          </a:ln>
        </p:spPr>
        <p:txBody>
          <a:bodyPr/>
          <a:lstStyle/>
          <a:p>
            <a:endParaRPr lang="en-GB" sz="2400"/>
          </a:p>
        </p:txBody>
      </p:sp>
      <p:sp>
        <p:nvSpPr>
          <p:cNvPr id="7" name="Shape 3">
            <a:extLst>
              <a:ext uri="{FF2B5EF4-FFF2-40B4-BE49-F238E27FC236}">
                <a16:creationId xmlns:a16="http://schemas.microsoft.com/office/drawing/2014/main" id="{9CA3B0D1-0863-6FA1-D4AC-21B481E4E63B}"/>
              </a:ext>
            </a:extLst>
          </p:cNvPr>
          <p:cNvSpPr/>
          <p:nvPr/>
        </p:nvSpPr>
        <p:spPr>
          <a:xfrm>
            <a:off x="1685341" y="2306703"/>
            <a:ext cx="149058" cy="2442410"/>
          </a:xfrm>
          <a:prstGeom prst="rect">
            <a:avLst/>
          </a:prstGeom>
          <a:solidFill>
            <a:srgbClr val="A4262C"/>
          </a:solidFill>
          <a:ln w="12700">
            <a:solidFill>
              <a:srgbClr val="A4262C"/>
            </a:solidFill>
            <a:prstDash val="solid"/>
          </a:ln>
        </p:spPr>
        <p:txBody>
          <a:bodyPr/>
          <a:lstStyle/>
          <a:p>
            <a:endParaRPr lang="en-GB"/>
          </a:p>
        </p:txBody>
      </p:sp>
      <p:sp>
        <p:nvSpPr>
          <p:cNvPr id="9" name="Text 4">
            <a:extLst>
              <a:ext uri="{FF2B5EF4-FFF2-40B4-BE49-F238E27FC236}">
                <a16:creationId xmlns:a16="http://schemas.microsoft.com/office/drawing/2014/main" id="{8FE00E15-ED68-AD5F-B9FC-8CB4FA60956F}"/>
              </a:ext>
            </a:extLst>
          </p:cNvPr>
          <p:cNvSpPr/>
          <p:nvPr/>
        </p:nvSpPr>
        <p:spPr>
          <a:xfrm>
            <a:off x="1964824" y="2491634"/>
            <a:ext cx="5030707" cy="333055"/>
          </a:xfrm>
          <a:prstGeom prst="rect">
            <a:avLst/>
          </a:prstGeom>
          <a:noFill/>
          <a:ln/>
        </p:spPr>
        <p:txBody>
          <a:bodyPr wrap="square" lIns="0" tIns="0" rIns="0" bIns="0" rtlCol="0" anchor="ctr">
            <a:normAutofit/>
          </a:bodyPr>
          <a:lstStyle/>
          <a:p>
            <a:pPr marL="0" indent="0">
              <a:buNone/>
            </a:pPr>
            <a:r>
              <a:rPr lang="en-US" b="1" dirty="0">
                <a:solidFill>
                  <a:srgbClr val="475467"/>
                </a:solidFill>
              </a:rPr>
              <a:t>Reported Month 4 deficit</a:t>
            </a:r>
            <a:endParaRPr lang="en-US" dirty="0"/>
          </a:p>
        </p:txBody>
      </p:sp>
      <p:sp>
        <p:nvSpPr>
          <p:cNvPr id="11" name="Text 6">
            <a:extLst>
              <a:ext uri="{FF2B5EF4-FFF2-40B4-BE49-F238E27FC236}">
                <a16:creationId xmlns:a16="http://schemas.microsoft.com/office/drawing/2014/main" id="{7CB52075-6D9F-DCBC-8A53-27BD9B4E8468}"/>
              </a:ext>
            </a:extLst>
          </p:cNvPr>
          <p:cNvSpPr/>
          <p:nvPr/>
        </p:nvSpPr>
        <p:spPr>
          <a:xfrm>
            <a:off x="1952992" y="3898494"/>
            <a:ext cx="5030707" cy="629106"/>
          </a:xfrm>
          <a:prstGeom prst="rect">
            <a:avLst/>
          </a:prstGeom>
          <a:noFill/>
          <a:ln/>
        </p:spPr>
        <p:txBody>
          <a:bodyPr wrap="square" lIns="254" tIns="254" rIns="254" bIns="254" rtlCol="0" anchor="t">
            <a:normAutofit/>
          </a:bodyPr>
          <a:lstStyle/>
          <a:p>
            <a:pPr marL="0" indent="0">
              <a:buNone/>
            </a:pPr>
            <a:r>
              <a:rPr lang="en-US" sz="2000" dirty="0">
                <a:solidFill>
                  <a:srgbClr val="475467"/>
                </a:solidFill>
              </a:rPr>
              <a:t>£0.4m worse than the planned monthly deficit</a:t>
            </a:r>
            <a:r>
              <a:rPr lang="en-US" sz="900" dirty="0">
                <a:solidFill>
                  <a:srgbClr val="475467"/>
                </a:solidFill>
              </a:rPr>
              <a:t>.</a:t>
            </a:r>
            <a:endParaRPr lang="en-US" sz="900" dirty="0"/>
          </a:p>
        </p:txBody>
      </p:sp>
      <p:sp>
        <p:nvSpPr>
          <p:cNvPr id="19" name="Text 5">
            <a:extLst>
              <a:ext uri="{FF2B5EF4-FFF2-40B4-BE49-F238E27FC236}">
                <a16:creationId xmlns:a16="http://schemas.microsoft.com/office/drawing/2014/main" id="{B269BCBF-B43A-87CF-3561-36F2F1FCDE93}"/>
              </a:ext>
            </a:extLst>
          </p:cNvPr>
          <p:cNvSpPr/>
          <p:nvPr/>
        </p:nvSpPr>
        <p:spPr>
          <a:xfrm>
            <a:off x="2092374" y="3096597"/>
            <a:ext cx="2468880" cy="329184"/>
          </a:xfrm>
          <a:prstGeom prst="rect">
            <a:avLst/>
          </a:prstGeom>
          <a:noFill/>
          <a:ln/>
        </p:spPr>
        <p:txBody>
          <a:bodyPr wrap="square" lIns="0" tIns="0" rIns="0" bIns="0" rtlCol="0" anchor="ctr">
            <a:noAutofit/>
          </a:bodyPr>
          <a:lstStyle/>
          <a:p>
            <a:pPr marL="0" indent="0">
              <a:buNone/>
            </a:pPr>
            <a:r>
              <a:rPr lang="en-US" sz="4000" b="1" dirty="0">
                <a:solidFill>
                  <a:srgbClr val="A4262C"/>
                </a:solidFill>
              </a:rPr>
              <a:t>£6.0m</a:t>
            </a:r>
            <a:endParaRPr lang="en-US" sz="4000" dirty="0"/>
          </a:p>
        </p:txBody>
      </p:sp>
      <p:sp>
        <p:nvSpPr>
          <p:cNvPr id="20" name="Shape 7">
            <a:extLst>
              <a:ext uri="{FF2B5EF4-FFF2-40B4-BE49-F238E27FC236}">
                <a16:creationId xmlns:a16="http://schemas.microsoft.com/office/drawing/2014/main" id="{894F34B8-52D6-BB0F-9413-B18014EFA7E8}"/>
              </a:ext>
            </a:extLst>
          </p:cNvPr>
          <p:cNvSpPr/>
          <p:nvPr/>
        </p:nvSpPr>
        <p:spPr>
          <a:xfrm>
            <a:off x="1660641" y="5119699"/>
            <a:ext cx="5605208" cy="244240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1" name="Shape 8">
            <a:extLst>
              <a:ext uri="{FF2B5EF4-FFF2-40B4-BE49-F238E27FC236}">
                <a16:creationId xmlns:a16="http://schemas.microsoft.com/office/drawing/2014/main" id="{BDA4BB0B-AB21-35A2-238A-E353454A9040}"/>
              </a:ext>
            </a:extLst>
          </p:cNvPr>
          <p:cNvSpPr/>
          <p:nvPr/>
        </p:nvSpPr>
        <p:spPr>
          <a:xfrm>
            <a:off x="1669808" y="5126461"/>
            <a:ext cx="149472" cy="2442409"/>
          </a:xfrm>
          <a:prstGeom prst="rect">
            <a:avLst/>
          </a:prstGeom>
          <a:solidFill>
            <a:srgbClr val="C65D21"/>
          </a:solidFill>
          <a:ln w="12700">
            <a:solidFill>
              <a:srgbClr val="C65D21"/>
            </a:solidFill>
            <a:prstDash val="solid"/>
          </a:ln>
        </p:spPr>
        <p:txBody>
          <a:bodyPr/>
          <a:lstStyle/>
          <a:p>
            <a:endParaRPr lang="en-GB"/>
          </a:p>
        </p:txBody>
      </p:sp>
      <p:sp>
        <p:nvSpPr>
          <p:cNvPr id="22" name="Text 9">
            <a:extLst>
              <a:ext uri="{FF2B5EF4-FFF2-40B4-BE49-F238E27FC236}">
                <a16:creationId xmlns:a16="http://schemas.microsoft.com/office/drawing/2014/main" id="{CFD6D59E-D27F-5763-C3A5-444B44AC97EA}"/>
              </a:ext>
            </a:extLst>
          </p:cNvPr>
          <p:cNvSpPr/>
          <p:nvPr/>
        </p:nvSpPr>
        <p:spPr>
          <a:xfrm>
            <a:off x="1982581" y="5283763"/>
            <a:ext cx="5044687" cy="333056"/>
          </a:xfrm>
          <a:prstGeom prst="rect">
            <a:avLst/>
          </a:prstGeom>
          <a:noFill/>
          <a:ln/>
        </p:spPr>
        <p:txBody>
          <a:bodyPr wrap="square" lIns="0" tIns="0" rIns="0" bIns="0" rtlCol="0" anchor="ctr">
            <a:normAutofit/>
          </a:bodyPr>
          <a:lstStyle/>
          <a:p>
            <a:pPr marL="0" indent="0">
              <a:buNone/>
            </a:pPr>
            <a:r>
              <a:rPr lang="en-US" b="1" dirty="0">
                <a:solidFill>
                  <a:srgbClr val="475467"/>
                </a:solidFill>
              </a:rPr>
              <a:t>2026/27 planned deficit</a:t>
            </a:r>
            <a:endParaRPr lang="en-US" dirty="0"/>
          </a:p>
        </p:txBody>
      </p:sp>
      <p:sp>
        <p:nvSpPr>
          <p:cNvPr id="23" name="Text 10">
            <a:extLst>
              <a:ext uri="{FF2B5EF4-FFF2-40B4-BE49-F238E27FC236}">
                <a16:creationId xmlns:a16="http://schemas.microsoft.com/office/drawing/2014/main" id="{73B223E4-9CEE-2546-D969-C3504505A71D}"/>
              </a:ext>
            </a:extLst>
          </p:cNvPr>
          <p:cNvSpPr/>
          <p:nvPr/>
        </p:nvSpPr>
        <p:spPr>
          <a:xfrm>
            <a:off x="2020221" y="5786335"/>
            <a:ext cx="5044687" cy="666112"/>
          </a:xfrm>
          <a:prstGeom prst="rect">
            <a:avLst/>
          </a:prstGeom>
          <a:noFill/>
          <a:ln/>
        </p:spPr>
        <p:txBody>
          <a:bodyPr wrap="square" lIns="0" tIns="0" rIns="0" bIns="0" rtlCol="0" anchor="ctr">
            <a:noAutofit/>
          </a:bodyPr>
          <a:lstStyle/>
          <a:p>
            <a:pPr marL="0" indent="0">
              <a:buNone/>
            </a:pPr>
            <a:r>
              <a:rPr lang="en-US" sz="4800" b="1" dirty="0">
                <a:solidFill>
                  <a:srgbClr val="C65D21"/>
                </a:solidFill>
              </a:rPr>
              <a:t>£76.6m</a:t>
            </a:r>
            <a:endParaRPr lang="en-US" sz="4800" dirty="0"/>
          </a:p>
        </p:txBody>
      </p:sp>
      <p:sp>
        <p:nvSpPr>
          <p:cNvPr id="24" name="Text 11">
            <a:extLst>
              <a:ext uri="{FF2B5EF4-FFF2-40B4-BE49-F238E27FC236}">
                <a16:creationId xmlns:a16="http://schemas.microsoft.com/office/drawing/2014/main" id="{A74F4041-9C9C-B85A-D2DA-E25417B99F04}"/>
              </a:ext>
            </a:extLst>
          </p:cNvPr>
          <p:cNvSpPr/>
          <p:nvPr/>
        </p:nvSpPr>
        <p:spPr>
          <a:xfrm>
            <a:off x="1947436" y="6724355"/>
            <a:ext cx="5044687" cy="629105"/>
          </a:xfrm>
          <a:prstGeom prst="rect">
            <a:avLst/>
          </a:prstGeom>
          <a:noFill/>
          <a:ln/>
        </p:spPr>
        <p:txBody>
          <a:bodyPr wrap="square" lIns="254" tIns="254" rIns="254" bIns="254" rtlCol="0" anchor="t">
            <a:normAutofit/>
          </a:bodyPr>
          <a:lstStyle/>
          <a:p>
            <a:pPr marL="0" indent="0">
              <a:buNone/>
            </a:pPr>
            <a:r>
              <a:rPr lang="en-US" sz="1600" dirty="0">
                <a:solidFill>
                  <a:srgbClr val="475467"/>
                </a:solidFill>
              </a:rPr>
              <a:t>Plan not approved/accepted by Welsh Government; revised submission made 29 May 2026.</a:t>
            </a:r>
            <a:endParaRPr lang="en-US" sz="1600" dirty="0"/>
          </a:p>
        </p:txBody>
      </p:sp>
      <p:sp>
        <p:nvSpPr>
          <p:cNvPr id="25" name="Shape 17">
            <a:extLst>
              <a:ext uri="{FF2B5EF4-FFF2-40B4-BE49-F238E27FC236}">
                <a16:creationId xmlns:a16="http://schemas.microsoft.com/office/drawing/2014/main" id="{8CCCEBD3-E2E2-0002-604B-5BF62DFE1284}"/>
              </a:ext>
            </a:extLst>
          </p:cNvPr>
          <p:cNvSpPr/>
          <p:nvPr/>
        </p:nvSpPr>
        <p:spPr>
          <a:xfrm>
            <a:off x="1683795" y="7966517"/>
            <a:ext cx="5582053" cy="253878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6" name="Shape 18">
            <a:extLst>
              <a:ext uri="{FF2B5EF4-FFF2-40B4-BE49-F238E27FC236}">
                <a16:creationId xmlns:a16="http://schemas.microsoft.com/office/drawing/2014/main" id="{2233822B-7C98-727F-41E6-E69476CC3CFE}"/>
              </a:ext>
            </a:extLst>
          </p:cNvPr>
          <p:cNvSpPr/>
          <p:nvPr/>
        </p:nvSpPr>
        <p:spPr>
          <a:xfrm>
            <a:off x="1683796" y="7966517"/>
            <a:ext cx="166628" cy="2538789"/>
          </a:xfrm>
          <a:prstGeom prst="rect">
            <a:avLst/>
          </a:prstGeom>
          <a:solidFill>
            <a:srgbClr val="237A57"/>
          </a:solidFill>
          <a:ln w="12700">
            <a:solidFill>
              <a:srgbClr val="237A57"/>
            </a:solidFill>
            <a:prstDash val="solid"/>
          </a:ln>
        </p:spPr>
        <p:txBody>
          <a:bodyPr/>
          <a:lstStyle/>
          <a:p>
            <a:endParaRPr lang="en-GB"/>
          </a:p>
        </p:txBody>
      </p:sp>
      <p:sp>
        <p:nvSpPr>
          <p:cNvPr id="27" name="Text 19">
            <a:extLst>
              <a:ext uri="{FF2B5EF4-FFF2-40B4-BE49-F238E27FC236}">
                <a16:creationId xmlns:a16="http://schemas.microsoft.com/office/drawing/2014/main" id="{5091CF7E-4A92-6CBA-EAC6-AAD49333077E}"/>
              </a:ext>
            </a:extLst>
          </p:cNvPr>
          <p:cNvSpPr/>
          <p:nvPr/>
        </p:nvSpPr>
        <p:spPr>
          <a:xfrm>
            <a:off x="1991181" y="8103677"/>
            <a:ext cx="4957196" cy="346199"/>
          </a:xfrm>
          <a:prstGeom prst="rect">
            <a:avLst/>
          </a:prstGeom>
          <a:noFill/>
          <a:ln/>
        </p:spPr>
        <p:txBody>
          <a:bodyPr wrap="square" lIns="0" tIns="0" rIns="0" bIns="0" rtlCol="0" anchor="ctr">
            <a:normAutofit/>
          </a:bodyPr>
          <a:lstStyle/>
          <a:p>
            <a:pPr marL="0" indent="0">
              <a:buNone/>
            </a:pPr>
            <a:r>
              <a:rPr lang="en-US" b="1" dirty="0">
                <a:solidFill>
                  <a:srgbClr val="475467"/>
                </a:solidFill>
              </a:rPr>
              <a:t>PSPP performance</a:t>
            </a:r>
            <a:endParaRPr lang="en-US" dirty="0"/>
          </a:p>
        </p:txBody>
      </p:sp>
      <p:sp>
        <p:nvSpPr>
          <p:cNvPr id="28" name="Text 20">
            <a:extLst>
              <a:ext uri="{FF2B5EF4-FFF2-40B4-BE49-F238E27FC236}">
                <a16:creationId xmlns:a16="http://schemas.microsoft.com/office/drawing/2014/main" id="{BC494238-704E-1719-869F-48EFBDF839F6}"/>
              </a:ext>
            </a:extLst>
          </p:cNvPr>
          <p:cNvSpPr/>
          <p:nvPr/>
        </p:nvSpPr>
        <p:spPr>
          <a:xfrm>
            <a:off x="1985625" y="8669644"/>
            <a:ext cx="4957196" cy="692397"/>
          </a:xfrm>
          <a:prstGeom prst="rect">
            <a:avLst/>
          </a:prstGeom>
          <a:noFill/>
          <a:ln/>
        </p:spPr>
        <p:txBody>
          <a:bodyPr wrap="square" lIns="0" tIns="0" rIns="0" bIns="0" rtlCol="0" anchor="ctr">
            <a:normAutofit lnSpcReduction="10000"/>
          </a:bodyPr>
          <a:lstStyle/>
          <a:p>
            <a:pPr marL="0" indent="0">
              <a:buNone/>
            </a:pPr>
            <a:r>
              <a:rPr lang="en-US" sz="4800" b="1" dirty="0">
                <a:solidFill>
                  <a:srgbClr val="237A57"/>
                </a:solidFill>
              </a:rPr>
              <a:t>97.01%</a:t>
            </a:r>
            <a:endParaRPr lang="en-US" sz="4800" dirty="0"/>
          </a:p>
        </p:txBody>
      </p:sp>
      <p:sp>
        <p:nvSpPr>
          <p:cNvPr id="29" name="Text 21">
            <a:extLst>
              <a:ext uri="{FF2B5EF4-FFF2-40B4-BE49-F238E27FC236}">
                <a16:creationId xmlns:a16="http://schemas.microsoft.com/office/drawing/2014/main" id="{A7E70881-1D33-9364-19B4-8251AE124114}"/>
              </a:ext>
            </a:extLst>
          </p:cNvPr>
          <p:cNvSpPr/>
          <p:nvPr/>
        </p:nvSpPr>
        <p:spPr>
          <a:xfrm>
            <a:off x="2026326" y="9675269"/>
            <a:ext cx="4957196" cy="653931"/>
          </a:xfrm>
          <a:prstGeom prst="rect">
            <a:avLst/>
          </a:prstGeom>
          <a:noFill/>
          <a:ln/>
        </p:spPr>
        <p:txBody>
          <a:bodyPr wrap="square" lIns="254" tIns="254" rIns="254" bIns="254" rtlCol="0" anchor="t">
            <a:normAutofit/>
          </a:bodyPr>
          <a:lstStyle/>
          <a:p>
            <a:pPr marL="0" indent="0">
              <a:buNone/>
            </a:pPr>
            <a:r>
              <a:rPr lang="en-US" dirty="0">
                <a:solidFill>
                  <a:srgbClr val="475467"/>
                </a:solidFill>
              </a:rPr>
              <a:t>Above the reported &gt;95% target for public sector payment policy</a:t>
            </a:r>
            <a:r>
              <a:rPr lang="en-US" sz="1400" dirty="0">
                <a:solidFill>
                  <a:srgbClr val="475467"/>
                </a:solidFill>
              </a:rPr>
              <a:t>.</a:t>
            </a:r>
            <a:endParaRPr lang="en-US" sz="1400" dirty="0"/>
          </a:p>
        </p:txBody>
      </p:sp>
      <p:pic>
        <p:nvPicPr>
          <p:cNvPr id="10" name="Picture 9">
            <a:extLst>
              <a:ext uri="{FF2B5EF4-FFF2-40B4-BE49-F238E27FC236}">
                <a16:creationId xmlns:a16="http://schemas.microsoft.com/office/drawing/2014/main" id="{6BA78A1C-C32B-DF00-92F8-CB60F0FECECC}"/>
              </a:ext>
            </a:extLst>
          </p:cNvPr>
          <p:cNvPicPr>
            <a:picLocks noChangeAspect="1"/>
          </p:cNvPicPr>
          <p:nvPr/>
        </p:nvPicPr>
        <p:blipFill>
          <a:blip r:embed="rId3"/>
          <a:stretch>
            <a:fillRect/>
          </a:stretch>
        </p:blipFill>
        <p:spPr>
          <a:xfrm>
            <a:off x="9443244" y="7994260"/>
            <a:ext cx="10058400" cy="2867041"/>
          </a:xfrm>
          <a:prstGeom prst="rect">
            <a:avLst/>
          </a:prstGeom>
        </p:spPr>
      </p:pic>
      <p:pic>
        <p:nvPicPr>
          <p:cNvPr id="12" name="Picture 11">
            <a:extLst>
              <a:ext uri="{FF2B5EF4-FFF2-40B4-BE49-F238E27FC236}">
                <a16:creationId xmlns:a16="http://schemas.microsoft.com/office/drawing/2014/main" id="{B348D8E1-1750-D942-AA69-9DB36BDFA4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625654" y="3025386"/>
            <a:ext cx="5884886" cy="4681098"/>
          </a:xfrm>
          <a:prstGeom prst="rect">
            <a:avLst/>
          </a:prstGeom>
          <a:noFill/>
        </p:spPr>
      </p:pic>
    </p:spTree>
    <p:extLst>
      <p:ext uri="{BB962C8B-B14F-4D97-AF65-F5344CB8AC3E}">
        <p14:creationId xmlns:p14="http://schemas.microsoft.com/office/powerpoint/2010/main" val="2385120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4630400" cy="1066800"/>
          </a:xfrm>
        </p:spPr>
        <p:txBody>
          <a:bodyPr/>
          <a:lstStyle/>
          <a:p>
            <a:r>
              <a:rPr lang="pt-BR" sz="4400" b="1" dirty="0">
                <a:latin typeface="Verdana" panose="020B0604030504040204" pitchFamily="34" charset="0"/>
                <a:ea typeface="Verdana" panose="020B0604030504040204" pitchFamily="34" charset="0"/>
              </a:rPr>
              <a:t>SBUHB 2026-27 Breakthrough Objectives</a:t>
            </a:r>
          </a:p>
        </p:txBody>
      </p:sp>
      <p:graphicFrame>
        <p:nvGraphicFramePr>
          <p:cNvPr id="2" name="Table 1">
            <a:extLst>
              <a:ext uri="{FF2B5EF4-FFF2-40B4-BE49-F238E27FC236}">
                <a16:creationId xmlns:a16="http://schemas.microsoft.com/office/drawing/2014/main" id="{2448C93E-517A-9B85-0CA4-81C44D7DEEBA}"/>
              </a:ext>
            </a:extLst>
          </p:cNvPr>
          <p:cNvGraphicFramePr>
            <a:graphicFrameLocks noGrp="1"/>
          </p:cNvGraphicFramePr>
          <p:nvPr>
            <p:extLst>
              <p:ext uri="{D42A27DB-BD31-4B8C-83A1-F6EECF244321}">
                <p14:modId xmlns:p14="http://schemas.microsoft.com/office/powerpoint/2010/main" val="1475943024"/>
              </p:ext>
            </p:extLst>
          </p:nvPr>
        </p:nvGraphicFramePr>
        <p:xfrm>
          <a:off x="908844" y="1235076"/>
          <a:ext cx="18288000" cy="8158077"/>
        </p:xfrm>
        <a:graphic>
          <a:graphicData uri="http://schemas.openxmlformats.org/drawingml/2006/table">
            <a:tbl>
              <a:tblPr/>
              <a:tblGrid>
                <a:gridCol w="3429000">
                  <a:extLst>
                    <a:ext uri="{9D8B030D-6E8A-4147-A177-3AD203B41FA5}">
                      <a16:colId xmlns:a16="http://schemas.microsoft.com/office/drawing/2014/main" val="2142274959"/>
                    </a:ext>
                  </a:extLst>
                </a:gridCol>
                <a:gridCol w="3581400">
                  <a:extLst>
                    <a:ext uri="{9D8B030D-6E8A-4147-A177-3AD203B41FA5}">
                      <a16:colId xmlns:a16="http://schemas.microsoft.com/office/drawing/2014/main" val="2075366435"/>
                    </a:ext>
                  </a:extLst>
                </a:gridCol>
                <a:gridCol w="5486400">
                  <a:extLst>
                    <a:ext uri="{9D8B030D-6E8A-4147-A177-3AD203B41FA5}">
                      <a16:colId xmlns:a16="http://schemas.microsoft.com/office/drawing/2014/main" val="1131657945"/>
                    </a:ext>
                  </a:extLst>
                </a:gridCol>
                <a:gridCol w="2286000">
                  <a:extLst>
                    <a:ext uri="{9D8B030D-6E8A-4147-A177-3AD203B41FA5}">
                      <a16:colId xmlns:a16="http://schemas.microsoft.com/office/drawing/2014/main" val="817575495"/>
                    </a:ext>
                  </a:extLst>
                </a:gridCol>
                <a:gridCol w="1752600">
                  <a:extLst>
                    <a:ext uri="{9D8B030D-6E8A-4147-A177-3AD203B41FA5}">
                      <a16:colId xmlns:a16="http://schemas.microsoft.com/office/drawing/2014/main" val="81700553"/>
                    </a:ext>
                  </a:extLst>
                </a:gridCol>
                <a:gridCol w="1752600">
                  <a:extLst>
                    <a:ext uri="{9D8B030D-6E8A-4147-A177-3AD203B41FA5}">
                      <a16:colId xmlns:a16="http://schemas.microsoft.com/office/drawing/2014/main" val="1702210393"/>
                    </a:ext>
                  </a:extLst>
                </a:gridCol>
              </a:tblGrid>
              <a:tr h="483002">
                <a:tc>
                  <a:txBody>
                    <a:bodyPr/>
                    <a:lstStyle/>
                    <a:p>
                      <a:pPr algn="ctr" rtl="0" fontAlgn="ctr">
                        <a:buNone/>
                      </a:pPr>
                      <a:r>
                        <a:rPr lang="en-GB" sz="1600" b="1" i="0" u="none" strike="noStrike" dirty="0">
                          <a:solidFill>
                            <a:srgbClr val="FFFFFF"/>
                          </a:solidFill>
                          <a:effectLst/>
                          <a:latin typeface="Aptos" panose="020B0004020202020204" pitchFamily="34" charset="0"/>
                        </a:rPr>
                        <a:t>Strategic Objective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Long Term Success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Breakthrough Objective 2026/27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Baseline Data </a:t>
                      </a:r>
                      <a:br>
                        <a:rPr lang="en-GB" sz="1600" b="1" i="0" u="none" strike="noStrike">
                          <a:solidFill>
                            <a:srgbClr val="FFFFFF"/>
                          </a:solidFill>
                          <a:effectLst/>
                          <a:latin typeface="Aptos" panose="020B0004020202020204" pitchFamily="34" charset="0"/>
                        </a:rPr>
                      </a:br>
                      <a:r>
                        <a:rPr lang="en-GB" sz="1600" b="1" i="0" u="none" strike="noStrike">
                          <a:solidFill>
                            <a:srgbClr val="FFFFFF"/>
                          </a:solidFill>
                          <a:effectLst/>
                          <a:latin typeface="Aptos" panose="020B0004020202020204" pitchFamily="34" charset="0"/>
                        </a:rPr>
                        <a:t>(March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dirty="0">
                          <a:solidFill>
                            <a:srgbClr val="FFFFFF"/>
                          </a:solidFill>
                          <a:effectLst/>
                          <a:latin typeface="Aptos" panose="020B0004020202020204" pitchFamily="34" charset="0"/>
                        </a:rPr>
                        <a:t>July-26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Executive Lead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extLst>
                  <a:ext uri="{0D108BD9-81ED-4DB2-BD59-A6C34878D82A}">
                    <a16:rowId xmlns:a16="http://schemas.microsoft.com/office/drawing/2014/main" val="3051143381"/>
                  </a:ext>
                </a:extLst>
              </a:tr>
              <a:tr h="288154">
                <a:tc rowSpan="3">
                  <a:txBody>
                    <a:bodyPr/>
                    <a:lstStyle/>
                    <a:p>
                      <a:pPr algn="ctr" rtl="0" fontAlgn="ctr">
                        <a:buNone/>
                      </a:pPr>
                      <a:r>
                        <a:rPr lang="en-GB" sz="1400" b="1" i="0" u="none" strike="noStrike" dirty="0">
                          <a:solidFill>
                            <a:srgbClr val="000000"/>
                          </a:solidFill>
                          <a:effectLst/>
                          <a:latin typeface="Aptos" panose="020B0004020202020204" pitchFamily="34" charset="0"/>
                        </a:rPr>
                        <a:t>Better Health for all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1" i="0" u="none" strike="noStrike" dirty="0">
                          <a:solidFill>
                            <a:srgbClr val="000000"/>
                          </a:solidFill>
                          <a:effectLst/>
                          <a:latin typeface="Aptos" panose="020B0004020202020204" pitchFamily="34" charset="0"/>
                        </a:rPr>
                        <a:t>People of Swansea Bay live healthier, fairer and more prosperous lives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2">
                  <a:txBody>
                    <a:bodyPr/>
                    <a:lstStyle/>
                    <a:p>
                      <a:pPr algn="l" rtl="0" fontAlgn="ctr">
                        <a:buNone/>
                      </a:pPr>
                      <a:r>
                        <a:rPr lang="en-GB" sz="1400" b="0" i="0" u="none" strike="noStrike">
                          <a:solidFill>
                            <a:srgbClr val="000000"/>
                          </a:solidFill>
                          <a:effectLst/>
                          <a:latin typeface="Aptos" panose="020B0004020202020204" pitchFamily="34" charset="0"/>
                        </a:rPr>
                        <a:t>Flu vaccine uptake improved in most deprived areas by 1% to reach 69.9% (Flu programme runs during the winter months)</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200" b="0" i="0" u="none" strike="noStrike">
                          <a:solidFill>
                            <a:srgbClr val="000000"/>
                          </a:solidFill>
                          <a:effectLst/>
                          <a:latin typeface="Aptos" panose="020B0004020202020204" pitchFamily="34" charset="0"/>
                        </a:rPr>
                        <a:t>68.90%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1C7C7"/>
                    </a:solidFill>
                  </a:tcPr>
                </a:tc>
                <a:tc rowSpan="2">
                  <a:txBody>
                    <a:bodyPr/>
                    <a:lstStyle/>
                    <a:p>
                      <a:pPr algn="ctr" fontAlgn="ctr">
                        <a:buNone/>
                      </a:pPr>
                      <a:r>
                        <a:rPr lang="en-GB" sz="1200" b="0" i="0" u="none" strike="noStrike" dirty="0">
                          <a:solidFill>
                            <a:srgbClr val="000000"/>
                          </a:solidFill>
                          <a:effectLst/>
                          <a:latin typeface="Apto"/>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0" i="0" u="none" strike="noStrike">
                          <a:solidFill>
                            <a:srgbClr val="000000"/>
                          </a:solidFill>
                          <a:effectLst/>
                          <a:latin typeface="Aptos" panose="020B0004020202020204" pitchFamily="34" charset="0"/>
                        </a:rPr>
                        <a:t>Director of Public Health</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extLst>
                  <a:ext uri="{0D108BD9-81ED-4DB2-BD59-A6C34878D82A}">
                    <a16:rowId xmlns:a16="http://schemas.microsoft.com/office/drawing/2014/main" val="2279387701"/>
                  </a:ext>
                </a:extLst>
              </a:tr>
              <a:tr h="37048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ctr">
                        <a:buNone/>
                      </a:pPr>
                      <a:r>
                        <a:rPr lang="en-GB" sz="1400" b="0" i="0" u="none" strike="noStrike">
                          <a:solidFill>
                            <a:srgbClr val="000000"/>
                          </a:solidFill>
                          <a:effectLst/>
                          <a:latin typeface="Aptos" panose="020B0004020202020204" pitchFamily="34" charset="0"/>
                        </a:rPr>
                        <a:t>(65 years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290821816"/>
                  </a:ext>
                </a:extLst>
              </a:tr>
              <a:tr h="439093">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Bowel screening rates up by 1% to reach 63.3%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fontAlgn="ctr">
                        <a:buNone/>
                      </a:pPr>
                      <a:r>
                        <a:rPr lang="en-GB" sz="1200" b="0" i="0" u="none" strike="noStrike">
                          <a:solidFill>
                            <a:srgbClr val="000000"/>
                          </a:solidFill>
                          <a:effectLst/>
                          <a:latin typeface="Apto"/>
                        </a:rPr>
                        <a:t>62.30%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61.1%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extLst>
                  <a:ext uri="{0D108BD9-81ED-4DB2-BD59-A6C34878D82A}">
                    <a16:rowId xmlns:a16="http://schemas.microsoft.com/office/drawing/2014/main" val="2569955849"/>
                  </a:ext>
                </a:extLst>
              </a:tr>
              <a:tr h="731821">
                <a:tc rowSpan="5">
                  <a:txBody>
                    <a:bodyPr/>
                    <a:lstStyle/>
                    <a:p>
                      <a:pPr algn="ctr" rtl="0" fontAlgn="ctr">
                        <a:buNone/>
                      </a:pPr>
                      <a:r>
                        <a:rPr lang="en-GB" sz="1400" b="1" i="0" u="none" strike="noStrike" dirty="0">
                          <a:solidFill>
                            <a:srgbClr val="000000"/>
                          </a:solidFill>
                          <a:effectLst/>
                          <a:latin typeface="Aptos" panose="020B0004020202020204" pitchFamily="34" charset="0"/>
                        </a:rPr>
                        <a:t>Improved patient safety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rowSpan="5">
                  <a:txBody>
                    <a:bodyPr/>
                    <a:lstStyle/>
                    <a:p>
                      <a:pPr algn="ctr" rtl="0" fontAlgn="ctr">
                        <a:buNone/>
                      </a:pPr>
                      <a:r>
                        <a:rPr lang="en-GB" sz="1400" b="1" i="0" u="none" strike="noStrike" dirty="0">
                          <a:solidFill>
                            <a:srgbClr val="000000"/>
                          </a:solidFill>
                          <a:effectLst/>
                          <a:latin typeface="Aptos" panose="020B0004020202020204" pitchFamily="34" charset="0"/>
                        </a:rPr>
                        <a:t>Care is high quality, safe, efficient and delivers the best possible outcomes for people in partnerships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l" rtl="0" fontAlgn="ctr">
                        <a:buNone/>
                      </a:pPr>
                      <a:r>
                        <a:rPr lang="en-GB" sz="1400" b="0" i="0" u="none" strike="noStrike">
                          <a:solidFill>
                            <a:srgbClr val="000000"/>
                          </a:solidFill>
                          <a:effectLst/>
                          <a:latin typeface="Aptos" panose="020B0004020202020204" pitchFamily="34" charset="0"/>
                        </a:rPr>
                        <a:t>No patients waiting more than 104 weeks for referral to treatment.  </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663073764"/>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Single Cancer Pathway performance to reach 76%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55%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49.5%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(June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800534997"/>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adults placed out of area for mental health  inpatient treatment by 50% to 11 patients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22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901221015"/>
                  </a:ext>
                </a:extLst>
              </a:tr>
              <a:tr h="56716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30% reduction in avoidable pressure ulcers to reach &lt; 87 PU's reported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124</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114 (Total No.)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Executive Director of Nursing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120620832"/>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patients waiting 12 hours or more in ED by 10% to &lt; 1,212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1,356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1,364</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1688019435"/>
                  </a:ext>
                </a:extLst>
              </a:tr>
              <a:tr h="864463">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 with our communities in safe and appropriate settings, supported by innovation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l" rtl="0" fontAlgn="ctr">
                        <a:buNone/>
                      </a:pPr>
                      <a:r>
                        <a:rPr lang="en-GB" sz="1400" b="0" i="0" u="none" strike="noStrike" dirty="0">
                          <a:solidFill>
                            <a:srgbClr val="000000"/>
                          </a:solidFill>
                          <a:effectLst/>
                          <a:latin typeface="Aptos" panose="020B0004020202020204" pitchFamily="34" charset="0"/>
                        </a:rPr>
                        <a:t>Delayed Packages of Care patients reduced to &lt;100 at any one time</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223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159</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892620428"/>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Increase in the take up of the NHS App by 25% (from a March 2026 baseline) to 111,854 users by March 2026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88,842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101,322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Digital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441974216"/>
                  </a:ext>
                </a:extLst>
              </a:tr>
              <a:tr h="493979">
                <a:tc rowSpan="2">
                  <a:txBody>
                    <a:bodyPr/>
                    <a:lstStyle/>
                    <a:p>
                      <a:pPr algn="ctr" rtl="0" fontAlgn="ctr">
                        <a:buNone/>
                      </a:pPr>
                      <a:r>
                        <a:rPr lang="en-GB" sz="1400" b="1" i="0" u="none" strike="noStrike">
                          <a:solidFill>
                            <a:srgbClr val="000000"/>
                          </a:solidFill>
                          <a:effectLst/>
                          <a:latin typeface="Aptos" panose="020B0004020202020204" pitchFamily="34" charset="0"/>
                        </a:rPr>
                        <a:t>A great place to work</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rowSpan="2">
                  <a:txBody>
                    <a:bodyPr/>
                    <a:lstStyle/>
                    <a:p>
                      <a:pPr algn="ctr" rtl="0" fontAlgn="ctr">
                        <a:buNone/>
                      </a:pPr>
                      <a:r>
                        <a:rPr lang="en-GB" sz="1400" b="1" i="0" u="none" strike="noStrike">
                          <a:solidFill>
                            <a:srgbClr val="000000"/>
                          </a:solidFill>
                          <a:effectLst/>
                          <a:latin typeface="Aptos" panose="020B0004020202020204" pitchFamily="34" charset="0"/>
                        </a:rPr>
                        <a:t>The health board is a great place to work where all staff feel valued and work together towards a common goal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engagement score by 5% to reach 75.3% (Annual data collection)</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1682454186"/>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health &amp; wellbeing by 1% to reduce sickness rates to &lt; 6.09%</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7.09% workforce sickness absence</a:t>
                      </a:r>
                    </a:p>
                  </a:txBody>
                  <a:tcPr marL="762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8.22%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3564293388"/>
                  </a:ext>
                </a:extLst>
              </a:tr>
              <a:tr h="731821">
                <a:tc>
                  <a:txBody>
                    <a:bodyPr/>
                    <a:lstStyle/>
                    <a:p>
                      <a:pPr algn="ctr" rtl="0" fontAlgn="ctr">
                        <a:buNone/>
                      </a:pPr>
                      <a:r>
                        <a:rPr lang="en-GB" sz="1400" b="1" i="0" u="none" strike="noStrike">
                          <a:solidFill>
                            <a:srgbClr val="000000"/>
                          </a:solidFill>
                          <a:effectLst/>
                          <a:latin typeface="Aptos" panose="020B0004020202020204" pitchFamily="34" charset="0"/>
                        </a:rPr>
                        <a:t>Use every NHS £ wisely</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1" i="0" u="none" strike="noStrike">
                          <a:solidFill>
                            <a:srgbClr val="000000"/>
                          </a:solidFill>
                          <a:effectLst/>
                          <a:latin typeface="Aptos" panose="020B0004020202020204" pitchFamily="34" charset="0"/>
                        </a:rPr>
                        <a:t>The health board is a resilient, sustainable and responsible organisation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l" rtl="0" fontAlgn="ctr">
                        <a:buNone/>
                      </a:pPr>
                      <a:r>
                        <a:rPr lang="en-GB" sz="1400" b="0" i="0" u="none" strike="noStrike">
                          <a:solidFill>
                            <a:srgbClr val="000000"/>
                          </a:solidFill>
                          <a:effectLst/>
                          <a:latin typeface="Aptos" panose="020B0004020202020204" pitchFamily="34" charset="0"/>
                        </a:rPr>
                        <a:t>Deliver savings plan of £65m of which £50m is recurrent</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£55.4m delivered in year with £22.9m recurring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£3.7m Savings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Finance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extLst>
                  <a:ext uri="{0D108BD9-81ED-4DB2-BD59-A6C34878D82A}">
                    <a16:rowId xmlns:a16="http://schemas.microsoft.com/office/drawing/2014/main" val="1328420352"/>
                  </a:ext>
                </a:extLst>
              </a:tr>
            </a:tbl>
          </a:graphicData>
        </a:graphic>
      </p:graphicFrame>
    </p:spTree>
    <p:extLst>
      <p:ext uri="{BB962C8B-B14F-4D97-AF65-F5344CB8AC3E}">
        <p14:creationId xmlns:p14="http://schemas.microsoft.com/office/powerpoint/2010/main" val="364765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F000-33D2-116C-B703-9F3E9274969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C34A209-7A6F-69E6-BB92-A3AF82174F9A}"/>
              </a:ext>
            </a:extLst>
          </p:cNvPr>
          <p:cNvGraphicFramePr>
            <a:graphicFrameLocks noGrp="1"/>
          </p:cNvGraphicFramePr>
          <p:nvPr>
            <p:extLst>
              <p:ext uri="{D42A27DB-BD31-4B8C-83A1-F6EECF244321}">
                <p14:modId xmlns:p14="http://schemas.microsoft.com/office/powerpoint/2010/main" val="421146736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£3.7m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r>
                        <a:rPr lang="en-GB" sz="2000" b="1" dirty="0">
                          <a:solidFill>
                            <a:schemeClr val="tx1"/>
                          </a:solidFill>
                          <a:latin typeface="Verdana" panose="020B0604030504040204" pitchFamily="34" charset="0"/>
                          <a:ea typeface="Verdana" panose="020B0604030504040204" pitchFamily="34" charset="0"/>
                        </a:rPr>
                        <a:t>Main drivers in Month 4:</a:t>
                      </a:r>
                    </a:p>
                    <a:p>
                      <a:pPr marL="342900" indent="-342900" algn="l" defTabSz="1507937" rtl="0" eaLnBrk="1" latinLnBrk="0" hangingPunct="1">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The in-month delivery in Month 4, was £3.8m against a target of £5.4m and remains the key driver of the Health Board overspend. </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Income remains high for Month 04, Higher level of recharging between other Health Boards for blood products along with other one-off benefits in month including within nuclear medicine and radiology.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The actual variable pay spend at Month 04 was £4.7m, Bank and Agency continue to be the key driver for this continued high spend</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Other Spend Indicators</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The in-month increase in non-pay relates to clinical consumable costs driven by activity in specialist services and Theatres totalling £1.6m. It should be noted that £0.6m of this is offset by JCC income. </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In Month 4 CHC was overspent by £0.6m, this is a slight increase on the Month 3 position despite a reduction in case numbers within PCT. </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00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7D5292B-EE7B-EC4F-4A90-4DE8A20B3203}"/>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6FE2F1A-D5C6-7BDA-679F-1CEE5E7D81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444" y="4490241"/>
            <a:ext cx="8530072" cy="6530975"/>
          </a:xfrm>
          <a:prstGeom prst="rect">
            <a:avLst/>
          </a:prstGeom>
          <a:noFill/>
        </p:spPr>
      </p:pic>
      <p:pic>
        <p:nvPicPr>
          <p:cNvPr id="5" name="Picture 4">
            <a:extLst>
              <a:ext uri="{FF2B5EF4-FFF2-40B4-BE49-F238E27FC236}">
                <a16:creationId xmlns:a16="http://schemas.microsoft.com/office/drawing/2014/main" id="{A8F44C77-CECA-ACE4-40D8-115C1FC6103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10044" y="4490242"/>
            <a:ext cx="8392498" cy="6530975"/>
          </a:xfrm>
          <a:prstGeom prst="rect">
            <a:avLst/>
          </a:prstGeom>
          <a:noFill/>
        </p:spPr>
      </p:pic>
    </p:spTree>
    <p:extLst>
      <p:ext uri="{BB962C8B-B14F-4D97-AF65-F5344CB8AC3E}">
        <p14:creationId xmlns:p14="http://schemas.microsoft.com/office/powerpoint/2010/main" val="2864121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2020-8896-8CF0-B8E4-E9DF2246C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C84C60-980E-F43E-B138-3B50683FA103}"/>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Summary of the performance against the NHS Wales Performance Framework Measures 2026-27</a:t>
            </a:r>
          </a:p>
          <a:p>
            <a:endParaRPr lang="en-GB" dirty="0"/>
          </a:p>
        </p:txBody>
      </p:sp>
    </p:spTree>
    <p:extLst>
      <p:ext uri="{BB962C8B-B14F-4D97-AF65-F5344CB8AC3E}">
        <p14:creationId xmlns:p14="http://schemas.microsoft.com/office/powerpoint/2010/main" val="3695859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B5F87-B02A-3BAD-2585-E74DD9AA838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FEE0760-62DA-7BD1-09BE-3D3F716B9A25}"/>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5% Target (2025-26)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rPr>
                        <a:t> 4.75%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 &amp; co-validated at 4 weeks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45.12%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who are up to date with the scheduled vaccinations by age 5 (‘4 in 1’ preschool booster, the Hib/</a:t>
                      </a:r>
                      <a:r>
                        <a:rPr lang="en-GB" sz="1300" b="0" i="0" u="none" strike="noStrike" dirty="0" err="1">
                          <a:solidFill>
                            <a:srgbClr val="000000"/>
                          </a:solidFill>
                          <a:effectLst/>
                          <a:latin typeface="Verdana" panose="020B0604030504040204" pitchFamily="34" charset="0"/>
                        </a:rPr>
                        <a:t>MenC</a:t>
                      </a:r>
                      <a:r>
                        <a:rPr lang="en-GB" sz="1300" b="0" i="0" u="none" strike="noStrike" dirty="0">
                          <a:solidFill>
                            <a:srgbClr val="000000"/>
                          </a:solidFill>
                          <a:effectLst/>
                          <a:latin typeface="Verdana" panose="020B0604030504040204" pitchFamily="34" charset="0"/>
                        </a:rPr>
                        <a:t> booster and the second MMR dose)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90.7%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receiving the Human Papillomavirus (HPV) vaccination by the age of 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 86.5%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E81220A4-D499-6CA0-2427-0E24E81E52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FAF4F81-B1BE-60DF-AAD0-10BA056648F8}"/>
              </a:ext>
            </a:extLst>
          </p:cNvPr>
          <p:cNvPicPr>
            <a:picLocks noChangeAspect="1"/>
          </p:cNvPicPr>
          <p:nvPr/>
        </p:nvPicPr>
        <p:blipFill>
          <a:blip r:embed="rId2"/>
          <a:stretch>
            <a:fillRect/>
          </a:stretch>
        </p:blipFill>
        <p:spPr>
          <a:xfrm>
            <a:off x="8448878" y="1967699"/>
            <a:ext cx="5852068" cy="2296614"/>
          </a:xfrm>
          <a:prstGeom prst="rect">
            <a:avLst/>
          </a:prstGeom>
        </p:spPr>
      </p:pic>
      <p:pic>
        <p:nvPicPr>
          <p:cNvPr id="6" name="Picture 5">
            <a:extLst>
              <a:ext uri="{FF2B5EF4-FFF2-40B4-BE49-F238E27FC236}">
                <a16:creationId xmlns:a16="http://schemas.microsoft.com/office/drawing/2014/main" id="{3213A6AE-54E6-30AC-480B-A16FC5AB6357}"/>
              </a:ext>
            </a:extLst>
          </p:cNvPr>
          <p:cNvPicPr>
            <a:picLocks noChangeAspect="1"/>
          </p:cNvPicPr>
          <p:nvPr/>
        </p:nvPicPr>
        <p:blipFill>
          <a:blip r:embed="rId3"/>
          <a:stretch>
            <a:fillRect/>
          </a:stretch>
        </p:blipFill>
        <p:spPr>
          <a:xfrm>
            <a:off x="8448877" y="4462305"/>
            <a:ext cx="5999226" cy="1954433"/>
          </a:xfrm>
          <a:prstGeom prst="rect">
            <a:avLst/>
          </a:prstGeom>
        </p:spPr>
      </p:pic>
      <p:pic>
        <p:nvPicPr>
          <p:cNvPr id="8" name="Picture 7">
            <a:extLst>
              <a:ext uri="{FF2B5EF4-FFF2-40B4-BE49-F238E27FC236}">
                <a16:creationId xmlns:a16="http://schemas.microsoft.com/office/drawing/2014/main" id="{5C0A9434-7CF5-9A03-FBDA-B65854135E90}"/>
              </a:ext>
            </a:extLst>
          </p:cNvPr>
          <p:cNvPicPr>
            <a:picLocks noChangeAspect="1"/>
          </p:cNvPicPr>
          <p:nvPr/>
        </p:nvPicPr>
        <p:blipFill>
          <a:blip r:embed="rId4"/>
          <a:stretch>
            <a:fillRect/>
          </a:stretch>
        </p:blipFill>
        <p:spPr>
          <a:xfrm>
            <a:off x="8448877" y="6614731"/>
            <a:ext cx="5852066" cy="2108467"/>
          </a:xfrm>
          <a:prstGeom prst="rect">
            <a:avLst/>
          </a:prstGeom>
        </p:spPr>
      </p:pic>
      <p:pic>
        <p:nvPicPr>
          <p:cNvPr id="10" name="Picture 9">
            <a:extLst>
              <a:ext uri="{FF2B5EF4-FFF2-40B4-BE49-F238E27FC236}">
                <a16:creationId xmlns:a16="http://schemas.microsoft.com/office/drawing/2014/main" id="{C16B9114-6545-ACF3-C1C0-7537C2EED913}"/>
              </a:ext>
            </a:extLst>
          </p:cNvPr>
          <p:cNvPicPr>
            <a:picLocks noChangeAspect="1"/>
          </p:cNvPicPr>
          <p:nvPr/>
        </p:nvPicPr>
        <p:blipFill>
          <a:blip r:embed="rId5"/>
          <a:stretch>
            <a:fillRect/>
          </a:stretch>
        </p:blipFill>
        <p:spPr>
          <a:xfrm>
            <a:off x="8448876" y="8825053"/>
            <a:ext cx="5852064" cy="2098694"/>
          </a:xfrm>
          <a:prstGeom prst="rect">
            <a:avLst/>
          </a:prstGeom>
        </p:spPr>
      </p:pic>
    </p:spTree>
    <p:extLst>
      <p:ext uri="{BB962C8B-B14F-4D97-AF65-F5344CB8AC3E}">
        <p14:creationId xmlns:p14="http://schemas.microsoft.com/office/powerpoint/2010/main" val="16019655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B7E67-4576-3501-0B8C-33D6F7027A8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432F6BC-C762-AA04-6FA9-42D07B2036FB}"/>
              </a:ext>
            </a:extLst>
          </p:cNvPr>
          <p:cNvGraphicFramePr>
            <a:graphicFrameLocks noGrp="1"/>
          </p:cNvGraphicFramePr>
          <p:nvPr/>
        </p:nvGraphicFramePr>
        <p:xfrm>
          <a:off x="1442319" y="739813"/>
          <a:ext cx="17754446" cy="10001070"/>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influenza vaccination amongst adults aged 65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68.9%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Respiratory Syncytial Virus (RSV) for those turning 75 years old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population receiving NHS Dental Care over a 24-month period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Q3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7933988"/>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Percentage of Children population receiving NHS Dental Care over a 12-month period </a:t>
                      </a:r>
                    </a:p>
                    <a:p>
                      <a:pPr algn="ctr" fontAlgn="t">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50.8%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Q3 2025/26</a:t>
                      </a:r>
                    </a:p>
                    <a:p>
                      <a:pPr algn="ctr" fontAlgn="b">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4407036"/>
                  </a:ext>
                </a:extLst>
              </a:tr>
            </a:tbl>
          </a:graphicData>
        </a:graphic>
      </p:graphicFrame>
      <p:sp>
        <p:nvSpPr>
          <p:cNvPr id="12" name="TextBox 11">
            <a:extLst>
              <a:ext uri="{FF2B5EF4-FFF2-40B4-BE49-F238E27FC236}">
                <a16:creationId xmlns:a16="http://schemas.microsoft.com/office/drawing/2014/main" id="{71CCB355-70D3-DC50-1684-074924DA0EFB}"/>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76DFB7C5-CB2F-0728-A05F-4EB1BF5A1756}"/>
              </a:ext>
            </a:extLst>
          </p:cNvPr>
          <p:cNvPicPr>
            <a:picLocks noChangeAspect="1"/>
          </p:cNvPicPr>
          <p:nvPr/>
        </p:nvPicPr>
        <p:blipFill>
          <a:blip r:embed="rId2"/>
          <a:stretch>
            <a:fillRect/>
          </a:stretch>
        </p:blipFill>
        <p:spPr>
          <a:xfrm>
            <a:off x="8452524" y="1994338"/>
            <a:ext cx="5880847" cy="2250412"/>
          </a:xfrm>
          <a:prstGeom prst="rect">
            <a:avLst/>
          </a:prstGeom>
        </p:spPr>
      </p:pic>
      <p:pic>
        <p:nvPicPr>
          <p:cNvPr id="8" name="Picture 7">
            <a:extLst>
              <a:ext uri="{FF2B5EF4-FFF2-40B4-BE49-F238E27FC236}">
                <a16:creationId xmlns:a16="http://schemas.microsoft.com/office/drawing/2014/main" id="{0D36189F-5009-05E4-B655-539998A201F3}"/>
              </a:ext>
            </a:extLst>
          </p:cNvPr>
          <p:cNvPicPr>
            <a:picLocks noChangeAspect="1"/>
          </p:cNvPicPr>
          <p:nvPr/>
        </p:nvPicPr>
        <p:blipFill>
          <a:blip r:embed="rId3"/>
          <a:stretch>
            <a:fillRect/>
          </a:stretch>
        </p:blipFill>
        <p:spPr>
          <a:xfrm>
            <a:off x="8497652" y="6602635"/>
            <a:ext cx="5835719" cy="1845070"/>
          </a:xfrm>
          <a:prstGeom prst="rect">
            <a:avLst/>
          </a:prstGeom>
        </p:spPr>
      </p:pic>
      <p:pic>
        <p:nvPicPr>
          <p:cNvPr id="10" name="Picture 9">
            <a:extLst>
              <a:ext uri="{FF2B5EF4-FFF2-40B4-BE49-F238E27FC236}">
                <a16:creationId xmlns:a16="http://schemas.microsoft.com/office/drawing/2014/main" id="{AFD7CF69-A776-7E7F-2828-778D834CA897}"/>
              </a:ext>
            </a:extLst>
          </p:cNvPr>
          <p:cNvPicPr>
            <a:picLocks noChangeAspect="1"/>
          </p:cNvPicPr>
          <p:nvPr/>
        </p:nvPicPr>
        <p:blipFill>
          <a:blip r:embed="rId4"/>
          <a:stretch>
            <a:fillRect/>
          </a:stretch>
        </p:blipFill>
        <p:spPr>
          <a:xfrm>
            <a:off x="8497652" y="8625914"/>
            <a:ext cx="5931640" cy="2016715"/>
          </a:xfrm>
          <a:prstGeom prst="rect">
            <a:avLst/>
          </a:prstGeom>
        </p:spPr>
      </p:pic>
      <p:pic>
        <p:nvPicPr>
          <p:cNvPr id="4" name="Picture 3">
            <a:extLst>
              <a:ext uri="{FF2B5EF4-FFF2-40B4-BE49-F238E27FC236}">
                <a16:creationId xmlns:a16="http://schemas.microsoft.com/office/drawing/2014/main" id="{974CD959-4126-DFE3-FD70-A514780CB1FA}"/>
              </a:ext>
            </a:extLst>
          </p:cNvPr>
          <p:cNvPicPr>
            <a:picLocks noChangeAspect="1"/>
          </p:cNvPicPr>
          <p:nvPr/>
        </p:nvPicPr>
        <p:blipFill>
          <a:blip r:embed="rId5"/>
          <a:stretch>
            <a:fillRect/>
          </a:stretch>
        </p:blipFill>
        <p:spPr>
          <a:xfrm>
            <a:off x="8452524" y="4336147"/>
            <a:ext cx="5880847" cy="2016717"/>
          </a:xfrm>
          <a:prstGeom prst="rect">
            <a:avLst/>
          </a:prstGeom>
        </p:spPr>
      </p:pic>
    </p:spTree>
    <p:extLst>
      <p:ext uri="{BB962C8B-B14F-4D97-AF65-F5344CB8AC3E}">
        <p14:creationId xmlns:p14="http://schemas.microsoft.com/office/powerpoint/2010/main" val="3877566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FE64F-A9A4-4690-9905-60179301947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24592B6-C30D-4D3B-00A6-C08C66B48BA4}"/>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Local Primary Mental Health Support Service (LPMHSS) assessments undertaken within (up to and including) 28 days from the date of receipt of referral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94%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Local Primary Mental Health Support Service (LPMHSS)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80%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children and young people waiting less than 26 weeks to start an ADHD or ASD neurodevelopment assessment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41.91%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37.45%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FBF9876-4AD9-5EE3-4305-C6290C1B2AC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4" name="Picture 3">
            <a:extLst>
              <a:ext uri="{FF2B5EF4-FFF2-40B4-BE49-F238E27FC236}">
                <a16:creationId xmlns:a16="http://schemas.microsoft.com/office/drawing/2014/main" id="{10B8DB47-1818-743B-A792-0CFA9DE2999B}"/>
              </a:ext>
            </a:extLst>
          </p:cNvPr>
          <p:cNvPicPr>
            <a:picLocks noChangeAspect="1"/>
          </p:cNvPicPr>
          <p:nvPr/>
        </p:nvPicPr>
        <p:blipFill>
          <a:blip r:embed="rId3"/>
          <a:stretch>
            <a:fillRect/>
          </a:stretch>
        </p:blipFill>
        <p:spPr>
          <a:xfrm>
            <a:off x="8412275" y="1967138"/>
            <a:ext cx="5969739" cy="2223498"/>
          </a:xfrm>
          <a:prstGeom prst="rect">
            <a:avLst/>
          </a:prstGeom>
        </p:spPr>
      </p:pic>
      <p:pic>
        <p:nvPicPr>
          <p:cNvPr id="7" name="Picture 6">
            <a:extLst>
              <a:ext uri="{FF2B5EF4-FFF2-40B4-BE49-F238E27FC236}">
                <a16:creationId xmlns:a16="http://schemas.microsoft.com/office/drawing/2014/main" id="{17186F3A-95A9-7946-9E1A-F5E779A9CA95}"/>
              </a:ext>
            </a:extLst>
          </p:cNvPr>
          <p:cNvPicPr>
            <a:picLocks noChangeAspect="1"/>
          </p:cNvPicPr>
          <p:nvPr/>
        </p:nvPicPr>
        <p:blipFill>
          <a:blip r:embed="rId4"/>
          <a:stretch>
            <a:fillRect/>
          </a:stretch>
        </p:blipFill>
        <p:spPr>
          <a:xfrm>
            <a:off x="8412275" y="4299305"/>
            <a:ext cx="5969739" cy="2053478"/>
          </a:xfrm>
          <a:prstGeom prst="rect">
            <a:avLst/>
          </a:prstGeom>
        </p:spPr>
      </p:pic>
      <p:pic>
        <p:nvPicPr>
          <p:cNvPr id="9" name="Picture 8">
            <a:extLst>
              <a:ext uri="{FF2B5EF4-FFF2-40B4-BE49-F238E27FC236}">
                <a16:creationId xmlns:a16="http://schemas.microsoft.com/office/drawing/2014/main" id="{907EA318-E62A-F2EF-31EB-C4646601255B}"/>
              </a:ext>
            </a:extLst>
          </p:cNvPr>
          <p:cNvPicPr>
            <a:picLocks noChangeAspect="1"/>
          </p:cNvPicPr>
          <p:nvPr/>
        </p:nvPicPr>
        <p:blipFill>
          <a:blip r:embed="rId5"/>
          <a:stretch>
            <a:fillRect/>
          </a:stretch>
        </p:blipFill>
        <p:spPr>
          <a:xfrm>
            <a:off x="8412275" y="6461452"/>
            <a:ext cx="5969739" cy="2223498"/>
          </a:xfrm>
          <a:prstGeom prst="rect">
            <a:avLst/>
          </a:prstGeom>
        </p:spPr>
      </p:pic>
      <p:pic>
        <p:nvPicPr>
          <p:cNvPr id="11" name="Picture 10">
            <a:extLst>
              <a:ext uri="{FF2B5EF4-FFF2-40B4-BE49-F238E27FC236}">
                <a16:creationId xmlns:a16="http://schemas.microsoft.com/office/drawing/2014/main" id="{7A61454C-D278-BAFF-919C-0A08E187DE83}"/>
              </a:ext>
            </a:extLst>
          </p:cNvPr>
          <p:cNvPicPr>
            <a:picLocks noChangeAspect="1"/>
          </p:cNvPicPr>
          <p:nvPr/>
        </p:nvPicPr>
        <p:blipFill>
          <a:blip r:embed="rId6"/>
          <a:stretch>
            <a:fillRect/>
          </a:stretch>
        </p:blipFill>
        <p:spPr>
          <a:xfrm>
            <a:off x="8440200" y="8818533"/>
            <a:ext cx="5941815" cy="2053478"/>
          </a:xfrm>
          <a:prstGeom prst="rect">
            <a:avLst/>
          </a:prstGeom>
        </p:spPr>
      </p:pic>
    </p:spTree>
    <p:extLst>
      <p:ext uri="{BB962C8B-B14F-4D97-AF65-F5344CB8AC3E}">
        <p14:creationId xmlns:p14="http://schemas.microsoft.com/office/powerpoint/2010/main" val="10804972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FD4A3-D5E7-4361-874E-A70BF8CBAE2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B609211-1962-2911-7DF5-D9B9E5EAA534}"/>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people to have a heartbeat restored after a period of cardiac arrest which is subsequently retained until arrival at hospital (Return Of Spontaneous Circulation)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End of quarter on end quarter improvement</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22.2%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purple: arrest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6.49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red: emergency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9.16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ambulance patient handovers over 45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438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830731F-A1AB-CF79-5DE6-854902D36C8A}"/>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9AC2DE89-C3DA-032A-C02E-2FB1AC90914F}"/>
              </a:ext>
            </a:extLst>
          </p:cNvPr>
          <p:cNvPicPr>
            <a:picLocks noChangeAspect="1"/>
          </p:cNvPicPr>
          <p:nvPr/>
        </p:nvPicPr>
        <p:blipFill>
          <a:blip r:embed="rId3"/>
          <a:stretch>
            <a:fillRect/>
          </a:stretch>
        </p:blipFill>
        <p:spPr>
          <a:xfrm>
            <a:off x="8421131" y="2006211"/>
            <a:ext cx="5950029" cy="2163498"/>
          </a:xfrm>
          <a:prstGeom prst="rect">
            <a:avLst/>
          </a:prstGeom>
        </p:spPr>
      </p:pic>
      <p:pic>
        <p:nvPicPr>
          <p:cNvPr id="6" name="Picture 5">
            <a:extLst>
              <a:ext uri="{FF2B5EF4-FFF2-40B4-BE49-F238E27FC236}">
                <a16:creationId xmlns:a16="http://schemas.microsoft.com/office/drawing/2014/main" id="{E151A42D-2DE2-BD9B-4553-32B7935D42C7}"/>
              </a:ext>
            </a:extLst>
          </p:cNvPr>
          <p:cNvPicPr>
            <a:picLocks noChangeAspect="1"/>
          </p:cNvPicPr>
          <p:nvPr/>
        </p:nvPicPr>
        <p:blipFill>
          <a:blip r:embed="rId4"/>
          <a:stretch>
            <a:fillRect/>
          </a:stretch>
        </p:blipFill>
        <p:spPr>
          <a:xfrm>
            <a:off x="8478659" y="4386818"/>
            <a:ext cx="5834968" cy="1997716"/>
          </a:xfrm>
          <a:prstGeom prst="rect">
            <a:avLst/>
          </a:prstGeom>
        </p:spPr>
      </p:pic>
      <p:pic>
        <p:nvPicPr>
          <p:cNvPr id="8" name="Picture 7">
            <a:extLst>
              <a:ext uri="{FF2B5EF4-FFF2-40B4-BE49-F238E27FC236}">
                <a16:creationId xmlns:a16="http://schemas.microsoft.com/office/drawing/2014/main" id="{78ED2467-9F73-DC64-CFAA-447967EFE9FF}"/>
              </a:ext>
            </a:extLst>
          </p:cNvPr>
          <p:cNvPicPr>
            <a:picLocks noChangeAspect="1"/>
          </p:cNvPicPr>
          <p:nvPr/>
        </p:nvPicPr>
        <p:blipFill>
          <a:blip r:embed="rId5"/>
          <a:stretch>
            <a:fillRect/>
          </a:stretch>
        </p:blipFill>
        <p:spPr>
          <a:xfrm>
            <a:off x="8478659" y="6493664"/>
            <a:ext cx="5834968" cy="2207982"/>
          </a:xfrm>
          <a:prstGeom prst="rect">
            <a:avLst/>
          </a:prstGeom>
        </p:spPr>
      </p:pic>
      <p:pic>
        <p:nvPicPr>
          <p:cNvPr id="10" name="Picture 9">
            <a:extLst>
              <a:ext uri="{FF2B5EF4-FFF2-40B4-BE49-F238E27FC236}">
                <a16:creationId xmlns:a16="http://schemas.microsoft.com/office/drawing/2014/main" id="{96D361CC-EF99-F434-E658-52BBD37CE4C6}"/>
              </a:ext>
            </a:extLst>
          </p:cNvPr>
          <p:cNvPicPr>
            <a:picLocks noChangeAspect="1"/>
          </p:cNvPicPr>
          <p:nvPr/>
        </p:nvPicPr>
        <p:blipFill>
          <a:blip r:embed="rId6"/>
          <a:stretch>
            <a:fillRect/>
          </a:stretch>
        </p:blipFill>
        <p:spPr>
          <a:xfrm>
            <a:off x="8499884" y="8810777"/>
            <a:ext cx="5834967" cy="2098648"/>
          </a:xfrm>
          <a:prstGeom prst="rect">
            <a:avLst/>
          </a:prstGeom>
        </p:spPr>
      </p:pic>
    </p:spTree>
    <p:extLst>
      <p:ext uri="{BB962C8B-B14F-4D97-AF65-F5344CB8AC3E}">
        <p14:creationId xmlns:p14="http://schemas.microsoft.com/office/powerpoint/2010/main" val="13147510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4355-8E02-11BD-DC26-01FEC33DB4B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846A3D7-B2AD-D151-DD63-BC3038043898}"/>
              </a:ext>
            </a:extLst>
          </p:cNvPr>
          <p:cNvGraphicFramePr>
            <a:graphicFrameLocks noGrp="1"/>
          </p:cNvGraphicFramePr>
          <p:nvPr/>
        </p:nvGraphicFramePr>
        <p:xfrm>
          <a:off x="1442319" y="739813"/>
          <a:ext cx="17755290"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6645">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ambulance patient handovers within 15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32.90%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who spend less than 4 hours in all major and minor emergency care (i.e. A&amp;E) facilities from arrival until admission, transfer or discharge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66.70%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chemeClr val="tx1"/>
                          </a:solidFill>
                          <a:effectLst/>
                          <a:latin typeface="Verdana" panose="020B0604030504040204" pitchFamily="34" charset="0"/>
                          <a:ea typeface="Verdana" panose="020B0604030504040204" pitchFamily="34" charset="0"/>
                        </a:rPr>
                        <a:t>July 2026 </a:t>
                      </a:r>
                    </a:p>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adults waiting more than 14 weeks for all audiology pathways (to include new and existing pathways for hearing aids, tinnitus and balance)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children waiting more than 6 weeks for all audiology pathways (to include new assessment and intervention pathways)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 182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July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C023E77C-3769-F105-334E-58DADA7CAA73}"/>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4D346FC-2411-37CA-C6DA-BEE4EA4215CB}"/>
              </a:ext>
            </a:extLst>
          </p:cNvPr>
          <p:cNvPicPr>
            <a:picLocks noChangeAspect="1"/>
          </p:cNvPicPr>
          <p:nvPr/>
        </p:nvPicPr>
        <p:blipFill>
          <a:blip r:embed="rId3"/>
          <a:stretch>
            <a:fillRect/>
          </a:stretch>
        </p:blipFill>
        <p:spPr>
          <a:xfrm>
            <a:off x="8429588" y="1925206"/>
            <a:ext cx="5936212" cy="2310064"/>
          </a:xfrm>
          <a:prstGeom prst="rect">
            <a:avLst/>
          </a:prstGeom>
        </p:spPr>
      </p:pic>
      <p:pic>
        <p:nvPicPr>
          <p:cNvPr id="6" name="Picture 5">
            <a:extLst>
              <a:ext uri="{FF2B5EF4-FFF2-40B4-BE49-F238E27FC236}">
                <a16:creationId xmlns:a16="http://schemas.microsoft.com/office/drawing/2014/main" id="{7DD05087-4982-209A-54C0-CBF0299E6B27}"/>
              </a:ext>
            </a:extLst>
          </p:cNvPr>
          <p:cNvPicPr>
            <a:picLocks noChangeAspect="1"/>
          </p:cNvPicPr>
          <p:nvPr/>
        </p:nvPicPr>
        <p:blipFill>
          <a:blip r:embed="rId4"/>
          <a:stretch>
            <a:fillRect/>
          </a:stretch>
        </p:blipFill>
        <p:spPr>
          <a:xfrm>
            <a:off x="8429587" y="4344401"/>
            <a:ext cx="5936210" cy="2043650"/>
          </a:xfrm>
          <a:prstGeom prst="rect">
            <a:avLst/>
          </a:prstGeom>
        </p:spPr>
      </p:pic>
      <p:pic>
        <p:nvPicPr>
          <p:cNvPr id="4" name="Picture 3">
            <a:extLst>
              <a:ext uri="{FF2B5EF4-FFF2-40B4-BE49-F238E27FC236}">
                <a16:creationId xmlns:a16="http://schemas.microsoft.com/office/drawing/2014/main" id="{9BEE4173-8A3A-6036-101A-43D2EFCC953D}"/>
              </a:ext>
            </a:extLst>
          </p:cNvPr>
          <p:cNvPicPr>
            <a:picLocks noChangeAspect="1"/>
          </p:cNvPicPr>
          <p:nvPr/>
        </p:nvPicPr>
        <p:blipFill>
          <a:blip r:embed="rId5"/>
          <a:stretch>
            <a:fillRect/>
          </a:stretch>
        </p:blipFill>
        <p:spPr>
          <a:xfrm>
            <a:off x="8429587" y="6497181"/>
            <a:ext cx="5936210" cy="2187284"/>
          </a:xfrm>
          <a:prstGeom prst="rect">
            <a:avLst/>
          </a:prstGeom>
        </p:spPr>
      </p:pic>
      <p:pic>
        <p:nvPicPr>
          <p:cNvPr id="8" name="Picture 7">
            <a:extLst>
              <a:ext uri="{FF2B5EF4-FFF2-40B4-BE49-F238E27FC236}">
                <a16:creationId xmlns:a16="http://schemas.microsoft.com/office/drawing/2014/main" id="{654C5304-2FEF-DAD3-6275-22B73A1EA9C5}"/>
              </a:ext>
            </a:extLst>
          </p:cNvPr>
          <p:cNvPicPr>
            <a:picLocks noChangeAspect="1"/>
          </p:cNvPicPr>
          <p:nvPr/>
        </p:nvPicPr>
        <p:blipFill>
          <a:blip r:embed="rId6"/>
          <a:stretch>
            <a:fillRect/>
          </a:stretch>
        </p:blipFill>
        <p:spPr>
          <a:xfrm>
            <a:off x="8429587" y="8793595"/>
            <a:ext cx="5936210" cy="2178209"/>
          </a:xfrm>
          <a:prstGeom prst="rect">
            <a:avLst/>
          </a:prstGeom>
        </p:spPr>
      </p:pic>
    </p:spTree>
    <p:extLst>
      <p:ext uri="{BB962C8B-B14F-4D97-AF65-F5344CB8AC3E}">
        <p14:creationId xmlns:p14="http://schemas.microsoft.com/office/powerpoint/2010/main" val="2864148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D85AE-A0E0-8888-624D-2515344D5CE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BC88BA3-4097-2FDB-1793-58B7A628CB94}"/>
              </a:ext>
            </a:extLst>
          </p:cNvPr>
          <p:cNvGraphicFramePr>
            <a:graphicFrameLocks noGrp="1"/>
          </p:cNvGraphicFramePr>
          <p:nvPr/>
        </p:nvGraphicFramePr>
        <p:xfrm>
          <a:off x="1442319" y="739813"/>
          <a:ext cx="17754446" cy="5691179"/>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3: The health and social care workforce in Wales is motivated and sustainable</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kern="1200" dirty="0">
                          <a:solidFill>
                            <a:schemeClr val="tx1"/>
                          </a:solidFill>
                          <a:effectLst/>
                          <a:latin typeface="Verdana" panose="020B0604030504040204" pitchFamily="34" charset="0"/>
                          <a:ea typeface="Verdana" panose="020B0604030504040204" pitchFamily="34" charset="0"/>
                          <a:cs typeface="+mn-cs"/>
                        </a:rPr>
                        <a:t>Turnover rate of nurse, midwifery, medical and dental registered staff leaving NHS Wales</a:t>
                      </a:r>
                      <a:endParaRPr lang="en-GB" sz="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Rolling 12- month reduction</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kern="1200" dirty="0">
                          <a:solidFill>
                            <a:schemeClr val="tx1"/>
                          </a:solidFill>
                          <a:effectLst/>
                          <a:latin typeface="Verdana" panose="020B0604030504040204" pitchFamily="34" charset="0"/>
                          <a:ea typeface="Verdana" panose="020B0604030504040204" pitchFamily="34" charset="0"/>
                          <a:cs typeface="+mn-cs"/>
                        </a:rPr>
                        <a:t>Agency spend (£000s)</a:t>
                      </a:r>
                      <a:endParaRPr lang="en-GB" sz="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30% reduction from 2025-26  outturn</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£982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bl>
          </a:graphicData>
        </a:graphic>
      </p:graphicFrame>
      <p:sp>
        <p:nvSpPr>
          <p:cNvPr id="4" name="TextBox 3">
            <a:extLst>
              <a:ext uri="{FF2B5EF4-FFF2-40B4-BE49-F238E27FC236}">
                <a16:creationId xmlns:a16="http://schemas.microsoft.com/office/drawing/2014/main" id="{90BAE510-760E-D53F-7DC0-623BD5B6A546}"/>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8" name="Picture 7">
            <a:extLst>
              <a:ext uri="{FF2B5EF4-FFF2-40B4-BE49-F238E27FC236}">
                <a16:creationId xmlns:a16="http://schemas.microsoft.com/office/drawing/2014/main" id="{9380AD41-FB21-14C5-5FBF-9B0D107CB967}"/>
              </a:ext>
            </a:extLst>
          </p:cNvPr>
          <p:cNvPicPr>
            <a:picLocks noChangeAspect="1"/>
          </p:cNvPicPr>
          <p:nvPr/>
        </p:nvPicPr>
        <p:blipFill>
          <a:blip r:embed="rId2"/>
          <a:stretch>
            <a:fillRect/>
          </a:stretch>
        </p:blipFill>
        <p:spPr>
          <a:xfrm>
            <a:off x="8471513" y="1935432"/>
            <a:ext cx="5825827" cy="2295104"/>
          </a:xfrm>
          <a:prstGeom prst="rect">
            <a:avLst/>
          </a:prstGeom>
        </p:spPr>
      </p:pic>
      <p:pic>
        <p:nvPicPr>
          <p:cNvPr id="10" name="Picture 9">
            <a:extLst>
              <a:ext uri="{FF2B5EF4-FFF2-40B4-BE49-F238E27FC236}">
                <a16:creationId xmlns:a16="http://schemas.microsoft.com/office/drawing/2014/main" id="{3B3F8A6D-0C56-FA05-54EB-91EDC5450354}"/>
              </a:ext>
            </a:extLst>
          </p:cNvPr>
          <p:cNvPicPr>
            <a:picLocks noChangeAspect="1"/>
          </p:cNvPicPr>
          <p:nvPr/>
        </p:nvPicPr>
        <p:blipFill>
          <a:blip r:embed="rId3"/>
          <a:stretch>
            <a:fillRect/>
          </a:stretch>
        </p:blipFill>
        <p:spPr>
          <a:xfrm>
            <a:off x="8471512" y="4324433"/>
            <a:ext cx="5825826" cy="2000426"/>
          </a:xfrm>
          <a:prstGeom prst="rect">
            <a:avLst/>
          </a:prstGeom>
        </p:spPr>
      </p:pic>
    </p:spTree>
    <p:extLst>
      <p:ext uri="{BB962C8B-B14F-4D97-AF65-F5344CB8AC3E}">
        <p14:creationId xmlns:p14="http://schemas.microsoft.com/office/powerpoint/2010/main" val="506287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0BAC5-0EF7-FAFA-786C-25F6206239B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D5FF996-80F0-B3CB-A1AE-A53E852BFD64}"/>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episodes clinically coded within one reporting month post episode discharge end date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74%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Nationally reportable incidents open over 12 months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Gabapentin and pregabalin DDDs per 1,000 patients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10% reduction compared to same period in the previous year</a:t>
                      </a:r>
                      <a:endParaRPr lang="en-GB" sz="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1397.8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Average quantity per item prescribed from start period for the reference basket of medicines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30.91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2D95ABF-AF48-94F5-0DA2-CEF04F3C36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8" name="Picture 7">
            <a:extLst>
              <a:ext uri="{FF2B5EF4-FFF2-40B4-BE49-F238E27FC236}">
                <a16:creationId xmlns:a16="http://schemas.microsoft.com/office/drawing/2014/main" id="{DF93F24F-2DE5-6A6C-FDAB-150A7B3C71DB}"/>
              </a:ext>
            </a:extLst>
          </p:cNvPr>
          <p:cNvPicPr>
            <a:picLocks noChangeAspect="1"/>
          </p:cNvPicPr>
          <p:nvPr/>
        </p:nvPicPr>
        <p:blipFill>
          <a:blip r:embed="rId2"/>
          <a:stretch>
            <a:fillRect/>
          </a:stretch>
        </p:blipFill>
        <p:spPr>
          <a:xfrm>
            <a:off x="8479198" y="6484134"/>
            <a:ext cx="5854175" cy="2224365"/>
          </a:xfrm>
          <a:prstGeom prst="rect">
            <a:avLst/>
          </a:prstGeom>
        </p:spPr>
      </p:pic>
      <p:pic>
        <p:nvPicPr>
          <p:cNvPr id="3" name="Picture 2">
            <a:extLst>
              <a:ext uri="{FF2B5EF4-FFF2-40B4-BE49-F238E27FC236}">
                <a16:creationId xmlns:a16="http://schemas.microsoft.com/office/drawing/2014/main" id="{84592ABC-20DB-56D5-FF07-C9364CDAC23C}"/>
              </a:ext>
            </a:extLst>
          </p:cNvPr>
          <p:cNvPicPr>
            <a:picLocks noChangeAspect="1"/>
          </p:cNvPicPr>
          <p:nvPr/>
        </p:nvPicPr>
        <p:blipFill>
          <a:blip r:embed="rId3"/>
          <a:stretch>
            <a:fillRect/>
          </a:stretch>
        </p:blipFill>
        <p:spPr>
          <a:xfrm>
            <a:off x="8479196" y="2017744"/>
            <a:ext cx="5854175" cy="2241072"/>
          </a:xfrm>
          <a:prstGeom prst="rect">
            <a:avLst/>
          </a:prstGeom>
        </p:spPr>
      </p:pic>
      <p:pic>
        <p:nvPicPr>
          <p:cNvPr id="6" name="Picture 5">
            <a:extLst>
              <a:ext uri="{FF2B5EF4-FFF2-40B4-BE49-F238E27FC236}">
                <a16:creationId xmlns:a16="http://schemas.microsoft.com/office/drawing/2014/main" id="{B1AC24BE-9153-2ABB-EE7E-78100BDD5310}"/>
              </a:ext>
            </a:extLst>
          </p:cNvPr>
          <p:cNvPicPr>
            <a:picLocks noChangeAspect="1"/>
          </p:cNvPicPr>
          <p:nvPr/>
        </p:nvPicPr>
        <p:blipFill>
          <a:blip r:embed="rId4"/>
          <a:stretch>
            <a:fillRect/>
          </a:stretch>
        </p:blipFill>
        <p:spPr>
          <a:xfrm>
            <a:off x="8479196" y="4321978"/>
            <a:ext cx="5854175" cy="2063707"/>
          </a:xfrm>
          <a:prstGeom prst="rect">
            <a:avLst/>
          </a:prstGeom>
        </p:spPr>
      </p:pic>
      <p:pic>
        <p:nvPicPr>
          <p:cNvPr id="9" name="Picture 8">
            <a:extLst>
              <a:ext uri="{FF2B5EF4-FFF2-40B4-BE49-F238E27FC236}">
                <a16:creationId xmlns:a16="http://schemas.microsoft.com/office/drawing/2014/main" id="{35DBBDCF-28CD-6E31-8488-76D3D9B09302}"/>
              </a:ext>
            </a:extLst>
          </p:cNvPr>
          <p:cNvPicPr>
            <a:picLocks noChangeAspect="1"/>
          </p:cNvPicPr>
          <p:nvPr/>
        </p:nvPicPr>
        <p:blipFill>
          <a:blip r:embed="rId5"/>
          <a:stretch>
            <a:fillRect/>
          </a:stretch>
        </p:blipFill>
        <p:spPr>
          <a:xfrm>
            <a:off x="8479196" y="8781211"/>
            <a:ext cx="5854175" cy="2209626"/>
          </a:xfrm>
          <a:prstGeom prst="rect">
            <a:avLst/>
          </a:prstGeom>
        </p:spPr>
      </p:pic>
    </p:spTree>
    <p:extLst>
      <p:ext uri="{BB962C8B-B14F-4D97-AF65-F5344CB8AC3E}">
        <p14:creationId xmlns:p14="http://schemas.microsoft.com/office/powerpoint/2010/main" val="4208612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7469E-35A8-2258-8E8F-ECFAECE554D3}"/>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E2014CE-8737-28D8-7F0B-C7449E390B42}"/>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Number of low Global Warming Potential (GWP) inhalers as a percentage of all inhalers prescribed</a:t>
                      </a: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60.6%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45.6%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never events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Overall HB patient experience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91%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53CEEA2E-B450-A10A-E93F-D21FDD7A59A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85E587F-45A4-E8C2-54F8-B44D55EA6D50}"/>
              </a:ext>
            </a:extLst>
          </p:cNvPr>
          <p:cNvPicPr>
            <a:picLocks noChangeAspect="1"/>
          </p:cNvPicPr>
          <p:nvPr/>
        </p:nvPicPr>
        <p:blipFill>
          <a:blip r:embed="rId2"/>
          <a:stretch>
            <a:fillRect/>
          </a:stretch>
        </p:blipFill>
        <p:spPr>
          <a:xfrm>
            <a:off x="8456348" y="1956756"/>
            <a:ext cx="5974310" cy="2194058"/>
          </a:xfrm>
          <a:prstGeom prst="rect">
            <a:avLst/>
          </a:prstGeom>
        </p:spPr>
      </p:pic>
      <p:pic>
        <p:nvPicPr>
          <p:cNvPr id="4" name="Picture 3">
            <a:extLst>
              <a:ext uri="{FF2B5EF4-FFF2-40B4-BE49-F238E27FC236}">
                <a16:creationId xmlns:a16="http://schemas.microsoft.com/office/drawing/2014/main" id="{7E75FDC8-F02C-B5B3-75C0-F92A591E0EDE}"/>
              </a:ext>
            </a:extLst>
          </p:cNvPr>
          <p:cNvPicPr>
            <a:picLocks noChangeAspect="1"/>
          </p:cNvPicPr>
          <p:nvPr/>
        </p:nvPicPr>
        <p:blipFill>
          <a:blip r:embed="rId3"/>
          <a:stretch>
            <a:fillRect/>
          </a:stretch>
        </p:blipFill>
        <p:spPr>
          <a:xfrm>
            <a:off x="8456348" y="6520155"/>
            <a:ext cx="5823024" cy="2194058"/>
          </a:xfrm>
          <a:prstGeom prst="rect">
            <a:avLst/>
          </a:prstGeom>
        </p:spPr>
      </p:pic>
      <p:pic>
        <p:nvPicPr>
          <p:cNvPr id="6" name="Picture 5">
            <a:extLst>
              <a:ext uri="{FF2B5EF4-FFF2-40B4-BE49-F238E27FC236}">
                <a16:creationId xmlns:a16="http://schemas.microsoft.com/office/drawing/2014/main" id="{3CB43707-89E2-9F7D-BB8E-671C187BA425}"/>
              </a:ext>
            </a:extLst>
          </p:cNvPr>
          <p:cNvPicPr>
            <a:picLocks noChangeAspect="1"/>
          </p:cNvPicPr>
          <p:nvPr/>
        </p:nvPicPr>
        <p:blipFill>
          <a:blip r:embed="rId4"/>
          <a:stretch>
            <a:fillRect/>
          </a:stretch>
        </p:blipFill>
        <p:spPr>
          <a:xfrm>
            <a:off x="8456348" y="4282602"/>
            <a:ext cx="5948185" cy="2084144"/>
          </a:xfrm>
          <a:prstGeom prst="rect">
            <a:avLst/>
          </a:prstGeom>
        </p:spPr>
      </p:pic>
    </p:spTree>
    <p:extLst>
      <p:ext uri="{BB962C8B-B14F-4D97-AF65-F5344CB8AC3E}">
        <p14:creationId xmlns:p14="http://schemas.microsoft.com/office/powerpoint/2010/main" val="2012825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Targeted Intervention Criteria</a:t>
            </a:r>
          </a:p>
        </p:txBody>
      </p:sp>
      <p:graphicFrame>
        <p:nvGraphicFramePr>
          <p:cNvPr id="3" name="Table 2">
            <a:extLst>
              <a:ext uri="{FF2B5EF4-FFF2-40B4-BE49-F238E27FC236}">
                <a16:creationId xmlns:a16="http://schemas.microsoft.com/office/drawing/2014/main" id="{7949673D-8B0D-9DFC-2B72-37834BB33DD6}"/>
              </a:ext>
            </a:extLst>
          </p:cNvPr>
          <p:cNvGraphicFramePr>
            <a:graphicFrameLocks noGrp="1"/>
          </p:cNvGraphicFramePr>
          <p:nvPr>
            <p:extLst>
              <p:ext uri="{D42A27DB-BD31-4B8C-83A1-F6EECF244321}">
                <p14:modId xmlns:p14="http://schemas.microsoft.com/office/powerpoint/2010/main" val="600427156"/>
              </p:ext>
            </p:extLst>
          </p:nvPr>
        </p:nvGraphicFramePr>
        <p:xfrm>
          <a:off x="1646228" y="1218663"/>
          <a:ext cx="16813232" cy="9356175"/>
        </p:xfrm>
        <a:graphic>
          <a:graphicData uri="http://schemas.openxmlformats.org/drawingml/2006/table">
            <a:tbl>
              <a:tblPr firstRow="1" bandRow="1">
                <a:tableStyleId>{5C22544A-7EE6-4342-B048-85BDC9FD1C3A}</a:tableStyleId>
              </a:tblPr>
              <a:tblGrid>
                <a:gridCol w="2035683">
                  <a:extLst>
                    <a:ext uri="{9D8B030D-6E8A-4147-A177-3AD203B41FA5}">
                      <a16:colId xmlns:a16="http://schemas.microsoft.com/office/drawing/2014/main" val="20000"/>
                    </a:ext>
                  </a:extLst>
                </a:gridCol>
                <a:gridCol w="13118844">
                  <a:extLst>
                    <a:ext uri="{9D8B030D-6E8A-4147-A177-3AD203B41FA5}">
                      <a16:colId xmlns:a16="http://schemas.microsoft.com/office/drawing/2014/main" val="20001"/>
                    </a:ext>
                  </a:extLst>
                </a:gridCol>
                <a:gridCol w="1658705">
                  <a:extLst>
                    <a:ext uri="{9D8B030D-6E8A-4147-A177-3AD203B41FA5}">
                      <a16:colId xmlns:a16="http://schemas.microsoft.com/office/drawing/2014/main" val="20003"/>
                    </a:ext>
                  </a:extLst>
                </a:gridCol>
              </a:tblGrid>
              <a:tr h="653429">
                <a:tc>
                  <a:txBody>
                    <a:bodyPr/>
                    <a:lstStyle/>
                    <a:p>
                      <a:pPr algn="ctr"/>
                      <a:r>
                        <a:rPr sz="1600" b="1">
                          <a:solidFill>
                            <a:srgbClr val="FFFFFF"/>
                          </a:solidFill>
                          <a:latin typeface="Aptos"/>
                        </a:rPr>
                        <a:t>TI Area
(Level 4)</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July</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3165">
                <a:tc>
                  <a:txBody>
                    <a:bodyPr/>
                    <a:lstStyle/>
                    <a:p>
                      <a:pPr algn="ctr"/>
                      <a:r>
                        <a:rPr sz="1500" b="1">
                          <a:solidFill>
                            <a:srgbClr val="000000"/>
                          </a:solidFill>
                          <a:latin typeface="Aptos"/>
                        </a:rPr>
                        <a:t>Cancer</a:t>
                      </a:r>
                    </a:p>
                  </a:txBody>
                  <a:tcPr marL="150791" marR="150791" marT="75396" marB="75396">
                    <a:solidFill>
                      <a:srgbClr val="CAEEFB"/>
                    </a:solidFill>
                  </a:tcPr>
                </a:tc>
                <a:tc>
                  <a:txBody>
                    <a:bodyPr/>
                    <a:lstStyle/>
                    <a:p>
                      <a:pPr algn="l"/>
                      <a:r>
                        <a:rPr sz="1400" b="0" dirty="0">
                          <a:solidFill>
                            <a:srgbClr val="000000"/>
                          </a:solidFill>
                          <a:latin typeface="Aptos"/>
                        </a:rPr>
                        <a:t>60% performance maintained for 3 months against the SCP target.</a:t>
                      </a:r>
                    </a:p>
                  </a:txBody>
                  <a:tcPr marL="150791" marR="150791" marT="75396" marB="75396">
                    <a:solidFill>
                      <a:srgbClr val="CAEEFB"/>
                    </a:solidFill>
                  </a:tcPr>
                </a:tc>
                <a:tc>
                  <a:txBody>
                    <a:bodyPr/>
                    <a:lstStyle/>
                    <a:p>
                      <a:pPr algn="ctr"/>
                      <a:r>
                        <a:rPr lang="en-GB" sz="1400" b="0" dirty="0">
                          <a:solidFill>
                            <a:srgbClr val="000000"/>
                          </a:solidFill>
                          <a:latin typeface="Aptos"/>
                        </a:rPr>
                        <a:t>49.5</a:t>
                      </a:r>
                      <a:r>
                        <a:rPr sz="1400" b="0" dirty="0">
                          <a:solidFill>
                            <a:srgbClr val="000000"/>
                          </a:solidFill>
                          <a:latin typeface="Aptos"/>
                        </a:rPr>
                        <a:t>%
(</a:t>
                      </a:r>
                      <a:r>
                        <a:rPr lang="en-GB" sz="1400" b="0" dirty="0">
                          <a:solidFill>
                            <a:srgbClr val="000000"/>
                          </a:solidFill>
                          <a:latin typeface="Aptos"/>
                        </a:rPr>
                        <a:t>June</a:t>
                      </a:r>
                      <a:r>
                        <a:rPr sz="1400" b="0" dirty="0">
                          <a:solidFill>
                            <a:srgbClr val="000000"/>
                          </a:solidFill>
                          <a:latin typeface="Aptos"/>
                        </a:rPr>
                        <a:t>-26)</a:t>
                      </a:r>
                    </a:p>
                  </a:txBody>
                  <a:tcPr marL="150791" marR="150791" marT="75396" marB="75396">
                    <a:solidFill>
                      <a:srgbClr val="FF4136"/>
                    </a:solidFill>
                  </a:tcPr>
                </a:tc>
                <a:extLst>
                  <a:ext uri="{0D108BD9-81ED-4DB2-BD59-A6C34878D82A}">
                    <a16:rowId xmlns:a16="http://schemas.microsoft.com/office/drawing/2014/main" val="10001"/>
                  </a:ext>
                </a:extLst>
              </a:tr>
              <a:tr h="709776">
                <a:tc rowSpan="4">
                  <a:txBody>
                    <a:bodyPr/>
                    <a:lstStyle/>
                    <a:p>
                      <a:pPr algn="ctr"/>
                      <a:r>
                        <a:rPr sz="1600" b="1" dirty="0">
                          <a:solidFill>
                            <a:srgbClr val="000000"/>
                          </a:solidFill>
                          <a:latin typeface="Aptos"/>
                        </a:rPr>
                        <a:t>UEC</a:t>
                      </a:r>
                    </a:p>
                  </a:txBody>
                  <a:tcPr marL="150791" marR="150791" marT="75396" marB="75396">
                    <a:solidFill>
                      <a:srgbClr val="CAEEFB"/>
                    </a:solidFill>
                  </a:tcPr>
                </a:tc>
                <a:tc>
                  <a:txBody>
                    <a:bodyPr/>
                    <a:lstStyle/>
                    <a:p>
                      <a:pPr algn="l"/>
                      <a:r>
                        <a:rPr sz="1400" b="0">
                          <a:solidFill>
                            <a:srgbClr val="000000"/>
                          </a:solidFill>
                          <a:latin typeface="Aptos"/>
                        </a:rPr>
                        <a:t>Continuous reduction of ambulance handovers over an hour of at least 11% in three consecutive months and maintained for 3 months
(Based on Q2/Q3 2023 baseline)</a:t>
                      </a:r>
                    </a:p>
                  </a:txBody>
                  <a:tcPr marL="150791" marR="150791" marT="75396" marB="75396">
                    <a:solidFill>
                      <a:srgbClr val="CAEEFB"/>
                    </a:solidFill>
                  </a:tcPr>
                </a:tc>
                <a:tc>
                  <a:txBody>
                    <a:bodyPr/>
                    <a:lstStyle/>
                    <a:p>
                      <a:pPr algn="ctr"/>
                      <a:r>
                        <a:rPr lang="en-GB" sz="1400" b="0" dirty="0">
                          <a:solidFill>
                            <a:srgbClr val="000000"/>
                          </a:solidFill>
                          <a:latin typeface="Aptos"/>
                        </a:rPr>
                        <a:t>391</a:t>
                      </a:r>
                      <a:r>
                        <a:rPr sz="1400" b="0" dirty="0">
                          <a:solidFill>
                            <a:srgbClr val="000000"/>
                          </a:solidFill>
                          <a:latin typeface="Aptos"/>
                        </a:rPr>
                        <a:t> (</a:t>
                      </a:r>
                      <a:r>
                        <a:rPr lang="en-GB" sz="1400" b="0" dirty="0">
                          <a:solidFill>
                            <a:srgbClr val="000000"/>
                          </a:solidFill>
                          <a:latin typeface="Aptos"/>
                        </a:rPr>
                        <a:t>8.2</a:t>
                      </a:r>
                      <a:r>
                        <a:rPr sz="1400" b="0" dirty="0">
                          <a:solidFill>
                            <a:srgbClr val="000000"/>
                          </a:solidFill>
                          <a:latin typeface="Aptos"/>
                        </a:rPr>
                        <a:t>%
</a:t>
                      </a:r>
                      <a:r>
                        <a:rPr lang="en-GB" sz="1400" b="0" dirty="0">
                          <a:solidFill>
                            <a:srgbClr val="000000"/>
                          </a:solidFill>
                          <a:latin typeface="Aptos"/>
                        </a:rPr>
                        <a:t>increase</a:t>
                      </a:r>
                      <a:r>
                        <a:rPr sz="1400" b="0" dirty="0">
                          <a:solidFill>
                            <a:srgbClr val="000000"/>
                          </a:solidFill>
                          <a:latin typeface="Aptos"/>
                        </a:rPr>
                        <a:t>)</a:t>
                      </a:r>
                    </a:p>
                  </a:txBody>
                  <a:tcPr marL="150791" marR="150791" marT="75396" marB="75396">
                    <a:solidFill>
                      <a:srgbClr val="FFC000"/>
                    </a:solidFill>
                  </a:tcPr>
                </a:tc>
                <a:extLst>
                  <a:ext uri="{0D108BD9-81ED-4DB2-BD59-A6C34878D82A}">
                    <a16:rowId xmlns:a16="http://schemas.microsoft.com/office/drawing/2014/main" val="10002"/>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no more than 7% of patients waiting over 12 hours at each individual site and across HB</a:t>
                      </a:r>
                    </a:p>
                  </a:txBody>
                  <a:tcPr marL="150791" marR="150791" marT="75396" marB="75396">
                    <a:solidFill>
                      <a:srgbClr val="CAEEFB"/>
                    </a:solidFill>
                  </a:tcPr>
                </a:tc>
                <a:tc>
                  <a:txBody>
                    <a:bodyPr/>
                    <a:lstStyle/>
                    <a:p>
                      <a:pPr algn="ctr"/>
                      <a:r>
                        <a:rPr lang="en-GB" sz="1500" b="0" dirty="0">
                          <a:solidFill>
                            <a:srgbClr val="000000"/>
                          </a:solidFill>
                          <a:latin typeface="Aptos"/>
                        </a:rPr>
                        <a:t>10.85</a:t>
                      </a:r>
                      <a:r>
                        <a:rPr sz="15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3"/>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Median time from arrival at emergency department to assessment by a clinical decision maker should not exceed 60 minutes</a:t>
                      </a:r>
                    </a:p>
                  </a:txBody>
                  <a:tcPr marL="150791" marR="150791" marT="75396" marB="75396">
                    <a:solidFill>
                      <a:srgbClr val="CAEEFB"/>
                    </a:solidFill>
                  </a:tcPr>
                </a:tc>
                <a:tc>
                  <a:txBody>
                    <a:bodyPr/>
                    <a:lstStyle/>
                    <a:p>
                      <a:pPr algn="ctr"/>
                      <a:r>
                        <a:rPr lang="en-GB" sz="1500" b="0" dirty="0">
                          <a:solidFill>
                            <a:srgbClr val="000000"/>
                          </a:solidFill>
                          <a:latin typeface="Aptos"/>
                        </a:rPr>
                        <a:t>85</a:t>
                      </a:r>
                      <a:endParaRPr sz="1500" b="0" dirty="0">
                        <a:solidFill>
                          <a:srgbClr val="000000"/>
                        </a:solidFill>
                        <a:latin typeface="Aptos"/>
                      </a:endParaRPr>
                    </a:p>
                  </a:txBody>
                  <a:tcPr marL="150791" marR="150791" marT="75396" marB="75396">
                    <a:solidFill>
                      <a:srgbClr val="FF4136"/>
                    </a:solidFill>
                  </a:tcPr>
                </a:tc>
                <a:extLst>
                  <a:ext uri="{0D108BD9-81ED-4DB2-BD59-A6C34878D82A}">
                    <a16:rowId xmlns:a16="http://schemas.microsoft.com/office/drawing/2014/main" val="10004"/>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Continuous reduction in delayed pathways of care of 5% for three consecutive months and then maintained for three months (based on Oct-Dec 23 baseline)</a:t>
                      </a:r>
                    </a:p>
                  </a:txBody>
                  <a:tcPr marL="150791" marR="150791" marT="75396" marB="75396">
                    <a:solidFill>
                      <a:srgbClr val="CAEEFB"/>
                    </a:solidFill>
                  </a:tcPr>
                </a:tc>
                <a:tc>
                  <a:txBody>
                    <a:bodyPr/>
                    <a:lstStyle/>
                    <a:p>
                      <a:pPr algn="ctr"/>
                      <a:r>
                        <a:rPr sz="1400" b="0" dirty="0">
                          <a:solidFill>
                            <a:srgbClr val="000000"/>
                          </a:solidFill>
                          <a:latin typeface="Aptos"/>
                        </a:rPr>
                        <a:t>1</a:t>
                      </a:r>
                      <a:r>
                        <a:rPr lang="en-GB" sz="1400" b="0" dirty="0">
                          <a:solidFill>
                            <a:srgbClr val="000000"/>
                          </a:solidFill>
                          <a:latin typeface="Aptos"/>
                        </a:rPr>
                        <a:t>59</a:t>
                      </a:r>
                      <a:r>
                        <a:rPr sz="1400" b="0" dirty="0">
                          <a:solidFill>
                            <a:srgbClr val="000000"/>
                          </a:solidFill>
                          <a:latin typeface="Aptos"/>
                        </a:rPr>
                        <a:t> (</a:t>
                      </a:r>
                      <a:r>
                        <a:rPr lang="en-GB" sz="1400" b="0" dirty="0">
                          <a:solidFill>
                            <a:srgbClr val="000000"/>
                          </a:solidFill>
                          <a:latin typeface="Aptos"/>
                        </a:rPr>
                        <a:t>8.8</a:t>
                      </a:r>
                      <a:r>
                        <a:rPr sz="1400" b="0" dirty="0">
                          <a:solidFill>
                            <a:srgbClr val="000000"/>
                          </a:solidFill>
                          <a:latin typeface="Aptos"/>
                        </a:rPr>
                        <a:t>%
reduction)</a:t>
                      </a:r>
                    </a:p>
                  </a:txBody>
                  <a:tcPr marL="150791" marR="150791" marT="75396" marB="75396">
                    <a:solidFill>
                      <a:srgbClr val="FFC000"/>
                    </a:solidFill>
                  </a:tcPr>
                </a:tc>
                <a:extLst>
                  <a:ext uri="{0D108BD9-81ED-4DB2-BD59-A6C34878D82A}">
                    <a16:rowId xmlns:a16="http://schemas.microsoft.com/office/drawing/2014/main" val="10005"/>
                  </a:ext>
                </a:extLst>
              </a:tr>
              <a:tr h="603165">
                <a:tc rowSpan="5">
                  <a:txBody>
                    <a:bodyPr/>
                    <a:lstStyle/>
                    <a:p>
                      <a:pPr algn="ctr"/>
                      <a:r>
                        <a:rPr sz="1600" b="1">
                          <a:solidFill>
                            <a:srgbClr val="000000"/>
                          </a:solidFill>
                          <a:latin typeface="Aptos"/>
                        </a:rPr>
                        <a:t>HCAIs</a:t>
                      </a:r>
                    </a:p>
                  </a:txBody>
                  <a:tcPr marL="150791" marR="150791" marT="75396" marB="75396">
                    <a:solidFill>
                      <a:srgbClr val="FDEFE7"/>
                    </a:solidFill>
                  </a:tcPr>
                </a:tc>
                <a:tc>
                  <a:txBody>
                    <a:bodyPr/>
                    <a:lstStyle/>
                    <a:p>
                      <a:pPr algn="l"/>
                      <a:r>
                        <a:rPr sz="1400" b="0">
                          <a:solidFill>
                            <a:srgbClr val="000000"/>
                          </a:solidFill>
                          <a:latin typeface="Aptos"/>
                        </a:rPr>
                        <a:t>A clear improvement plan based on a root cause analysis to address the issue of hospital onset HCAIs.</a:t>
                      </a:r>
                    </a:p>
                  </a:txBody>
                  <a:tcPr marL="150791" marR="150791" marT="75396" marB="75396">
                    <a:solidFill>
                      <a:srgbClr val="FDEFE7"/>
                    </a:solidFill>
                  </a:tcPr>
                </a:tc>
                <a:tc>
                  <a:txBody>
                    <a:bodyPr/>
                    <a:lstStyle/>
                    <a:p>
                      <a:pPr algn="ctr"/>
                      <a:r>
                        <a:rPr sz="1500" b="0" dirty="0">
                          <a:solidFill>
                            <a:srgbClr val="000000"/>
                          </a:solidFill>
                          <a:latin typeface="Aptos"/>
                        </a:rPr>
                        <a:t>In place</a:t>
                      </a:r>
                    </a:p>
                  </a:txBody>
                  <a:tcPr marL="150791" marR="150791" marT="75396" marB="75396">
                    <a:solidFill>
                      <a:srgbClr val="4BBE78"/>
                    </a:solidFill>
                  </a:tcPr>
                </a:tc>
                <a:extLst>
                  <a:ext uri="{0D108BD9-81ED-4DB2-BD59-A6C34878D82A}">
                    <a16:rowId xmlns:a16="http://schemas.microsoft.com/office/drawing/2014/main" val="10006"/>
                  </a:ext>
                </a:extLst>
              </a:tr>
              <a:tr h="807677">
                <a:tc vMerge="1">
                  <a:txBody>
                    <a:bodyPr/>
                    <a:lstStyle/>
                    <a:p>
                      <a:endParaRPr/>
                    </a:p>
                  </a:txBody>
                  <a:tcPr>
                    <a:solidFill>
                      <a:srgbClr val="CAECF5"/>
                    </a:solidFill>
                  </a:tcPr>
                </a:tc>
                <a:tc>
                  <a:txBody>
                    <a:bodyPr/>
                    <a:lstStyle/>
                    <a:p>
                      <a:pPr algn="l"/>
                      <a:r>
                        <a:rPr sz="1400" b="0">
                          <a:solidFill>
                            <a:srgbClr val="000000"/>
                          </a:solidFill>
                          <a:latin typeface="Aptos"/>
                        </a:rPr>
                        <a:t>C-Diff: reduce the number of hospital onset infections by 40% and maintain for 3 months (from a baseline of the average number of cases in quarter 3 of 10 cases to no more than 6 per month)</a:t>
                      </a:r>
                    </a:p>
                  </a:txBody>
                  <a:tcPr marL="150791" marR="150791" marT="75396" marB="75396">
                    <a:solidFill>
                      <a:srgbClr val="FDEFE7"/>
                    </a:solidFill>
                  </a:tcPr>
                </a:tc>
                <a:tc>
                  <a:txBody>
                    <a:bodyPr/>
                    <a:lstStyle/>
                    <a:p>
                      <a:pPr algn="ctr"/>
                      <a:r>
                        <a:rPr sz="1500" b="0" dirty="0">
                          <a:solidFill>
                            <a:srgbClr val="000000"/>
                          </a:solidFill>
                          <a:latin typeface="Aptos"/>
                        </a:rPr>
                        <a:t>1</a:t>
                      </a:r>
                      <a:r>
                        <a:rPr lang="en-GB" sz="1500" b="0" dirty="0">
                          <a:solidFill>
                            <a:srgbClr val="000000"/>
                          </a:solidFill>
                          <a:latin typeface="Aptos"/>
                        </a:rPr>
                        <a:t>2</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7"/>
                  </a:ext>
                </a:extLst>
              </a:tr>
              <a:tr h="709776">
                <a:tc vMerge="1">
                  <a:txBody>
                    <a:bodyPr/>
                    <a:lstStyle/>
                    <a:p>
                      <a:endParaRPr/>
                    </a:p>
                  </a:txBody>
                  <a:tcPr>
                    <a:solidFill>
                      <a:srgbClr val="CAECF5"/>
                    </a:solidFill>
                  </a:tcPr>
                </a:tc>
                <a:tc>
                  <a:txBody>
                    <a:bodyPr/>
                    <a:lstStyle/>
                    <a:p>
                      <a:pPr algn="l"/>
                      <a:r>
                        <a:rPr sz="1400" b="0">
                          <a:solidFill>
                            <a:srgbClr val="000000"/>
                          </a:solidFill>
                          <a:latin typeface="Aptos"/>
                        </a:rPr>
                        <a:t>Staph aureus: reduce the number of hospital onset infections by 25% and maintain for 3 months (from a baseline of the average number of cases in quarter 3 of 4 cases to no more than 3 per month)</a:t>
                      </a:r>
                    </a:p>
                  </a:txBody>
                  <a:tcPr marL="150791" marR="150791" marT="75396" marB="75396">
                    <a:solidFill>
                      <a:srgbClr val="FDEFE7"/>
                    </a:solidFill>
                  </a:tcPr>
                </a:tc>
                <a:tc>
                  <a:txBody>
                    <a:bodyPr/>
                    <a:lstStyle/>
                    <a:p>
                      <a:pPr algn="ctr"/>
                      <a:r>
                        <a:rPr lang="en-GB" sz="1500" b="0" dirty="0">
                          <a:solidFill>
                            <a:srgbClr val="000000"/>
                          </a:solidFill>
                          <a:latin typeface="Aptos"/>
                        </a:rPr>
                        <a:t>6 </a:t>
                      </a:r>
                      <a:r>
                        <a:rPr sz="1500" b="0" dirty="0">
                          <a:solidFill>
                            <a:srgbClr val="000000"/>
                          </a:solidFill>
                          <a:latin typeface="Aptos"/>
                        </a:rPr>
                        <a:t>cases</a:t>
                      </a:r>
                    </a:p>
                  </a:txBody>
                  <a:tcPr marL="150791" marR="150791" marT="75396" marB="75396">
                    <a:solidFill>
                      <a:srgbClr val="FF4136"/>
                    </a:solidFill>
                  </a:tcPr>
                </a:tc>
                <a:extLst>
                  <a:ext uri="{0D108BD9-81ED-4DB2-BD59-A6C34878D82A}">
                    <a16:rowId xmlns:a16="http://schemas.microsoft.com/office/drawing/2014/main" val="10008"/>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E-coli: reduce the number of hospital onset infections by 20% and maintain for 3 months (from a baseline of the average number of cases in quarter 3 of 5 cases to no more than 4 per month)</a:t>
                      </a:r>
                    </a:p>
                  </a:txBody>
                  <a:tcPr marL="150791" marR="150791" marT="75396" marB="75396">
                    <a:solidFill>
                      <a:srgbClr val="FDEFE7"/>
                    </a:solidFill>
                  </a:tcPr>
                </a:tc>
                <a:tc>
                  <a:txBody>
                    <a:bodyPr/>
                    <a:lstStyle/>
                    <a:p>
                      <a:pPr algn="ctr"/>
                      <a:r>
                        <a:rPr lang="en-GB" sz="1500" b="0" dirty="0">
                          <a:solidFill>
                            <a:srgbClr val="000000"/>
                          </a:solidFill>
                          <a:latin typeface="Aptos"/>
                        </a:rPr>
                        <a:t>4</a:t>
                      </a:r>
                      <a:r>
                        <a:rPr sz="1500" b="0" dirty="0">
                          <a:solidFill>
                            <a:srgbClr val="000000"/>
                          </a:solidFill>
                          <a:latin typeface="Aptos"/>
                        </a:rPr>
                        <a:t> cases</a:t>
                      </a:r>
                    </a:p>
                  </a:txBody>
                  <a:tcPr marL="150791" marR="150791" marT="75396" marB="75396">
                    <a:solidFill>
                      <a:srgbClr val="FFC000"/>
                    </a:solidFill>
                  </a:tcPr>
                </a:tc>
                <a:extLst>
                  <a:ext uri="{0D108BD9-81ED-4DB2-BD59-A6C34878D82A}">
                    <a16:rowId xmlns:a16="http://schemas.microsoft.com/office/drawing/2014/main" val="10009"/>
                  </a:ext>
                </a:extLst>
              </a:tr>
              <a:tr h="807677">
                <a:tc vMerge="1">
                  <a:txBody>
                    <a:bodyPr/>
                    <a:lstStyle/>
                    <a:p>
                      <a:endParaRPr/>
                    </a:p>
                  </a:txBody>
                  <a:tcPr>
                    <a:solidFill>
                      <a:srgbClr val="CAECF5"/>
                    </a:solidFill>
                  </a:tcPr>
                </a:tc>
                <a:tc>
                  <a:txBody>
                    <a:bodyPr/>
                    <a:lstStyle/>
                    <a:p>
                      <a:pPr algn="l"/>
                      <a:r>
                        <a:rPr sz="1400" b="0" dirty="0">
                          <a:solidFill>
                            <a:srgbClr val="000000"/>
                          </a:solidFill>
                          <a:latin typeface="Aptos"/>
                        </a:rPr>
                        <a:t>Klebsiella: reduce the number of hospital onset infections by 10% and maintain for 3 months based on 2017/18 figures (baseline –54 cases in 2017/18, reduce to average of at most 4 per month)</a:t>
                      </a:r>
                    </a:p>
                  </a:txBody>
                  <a:tcPr marL="150791" marR="150791" marT="75396" marB="75396">
                    <a:solidFill>
                      <a:srgbClr val="FDEFE7"/>
                    </a:solidFill>
                  </a:tcPr>
                </a:tc>
                <a:tc>
                  <a:txBody>
                    <a:bodyPr/>
                    <a:lstStyle/>
                    <a:p>
                      <a:pPr algn="ctr"/>
                      <a:r>
                        <a:rPr lang="en-GB" sz="1500" b="0" dirty="0">
                          <a:solidFill>
                            <a:srgbClr val="000000"/>
                          </a:solidFill>
                          <a:latin typeface="Aptos"/>
                        </a:rPr>
                        <a:t>4</a:t>
                      </a:r>
                      <a:r>
                        <a:rPr sz="1500" b="0" dirty="0">
                          <a:solidFill>
                            <a:srgbClr val="000000"/>
                          </a:solidFill>
                          <a:latin typeface="Aptos"/>
                        </a:rPr>
                        <a:t> cases</a:t>
                      </a:r>
                    </a:p>
                  </a:txBody>
                  <a:tcPr marL="150791" marR="150791" marT="75396" marB="75396">
                    <a:solidFill>
                      <a:srgbClr val="FFC000"/>
                    </a:solidFill>
                  </a:tcPr>
                </a:tc>
                <a:extLst>
                  <a:ext uri="{0D108BD9-81ED-4DB2-BD59-A6C34878D82A}">
                    <a16:rowId xmlns:a16="http://schemas.microsoft.com/office/drawing/2014/main" val="10010"/>
                  </a:ext>
                </a:extLst>
              </a:tr>
              <a:tr h="611876">
                <a:tc>
                  <a:txBody>
                    <a:bodyPr/>
                    <a:lstStyle/>
                    <a:p>
                      <a:pPr algn="ctr"/>
                      <a:r>
                        <a:rPr sz="1500" b="1">
                          <a:solidFill>
                            <a:srgbClr val="000000"/>
                          </a:solidFill>
                          <a:latin typeface="Aptos"/>
                        </a:rPr>
                        <a:t>Finance</a:t>
                      </a:r>
                    </a:p>
                  </a:txBody>
                  <a:tcPr marL="150791" marR="150791" marT="75396" marB="75396">
                    <a:solidFill>
                      <a:srgbClr val="DAF1D2"/>
                    </a:solidFill>
                  </a:tcPr>
                </a:tc>
                <a:tc>
                  <a:txBody>
                    <a:bodyPr/>
                    <a:lstStyle/>
                    <a:p>
                      <a:pPr algn="l"/>
                      <a:r>
                        <a:rPr sz="1400" b="0">
                          <a:solidFill>
                            <a:srgbClr val="000000"/>
                          </a:solidFill>
                          <a:latin typeface="Aptos"/>
                        </a:rPr>
                        <a:t>Detailed updates included within the report</a:t>
                      </a:r>
                    </a:p>
                  </a:txBody>
                  <a:tcPr marL="150791" marR="150791" marT="75396" marB="75396">
                    <a:solidFill>
                      <a:srgbClr val="DAF1D2"/>
                    </a:solidFill>
                  </a:tcPr>
                </a:tc>
                <a:tc>
                  <a:txBody>
                    <a:bodyPr/>
                    <a:lstStyle/>
                    <a:p>
                      <a:pPr algn="ctr"/>
                      <a:endParaRPr sz="3000" dirty="0"/>
                    </a:p>
                  </a:txBody>
                  <a:tcPr marL="150791" marR="150791" marT="75396" marB="75396">
                    <a:solidFill>
                      <a:srgbClr val="DAF1D2"/>
                    </a:solidFill>
                  </a:tcPr>
                </a:tc>
                <a:extLst>
                  <a:ext uri="{0D108BD9-81ED-4DB2-BD59-A6C34878D82A}">
                    <a16:rowId xmlns:a16="http://schemas.microsoft.com/office/drawing/2014/main" val="10011"/>
                  </a:ext>
                </a:extLst>
              </a:tr>
              <a:tr h="611876">
                <a:tc>
                  <a:txBody>
                    <a:bodyPr/>
                    <a:lstStyle/>
                    <a:p>
                      <a:pPr algn="ctr"/>
                      <a:r>
                        <a:rPr sz="1500" b="1">
                          <a:solidFill>
                            <a:srgbClr val="000000"/>
                          </a:solidFill>
                          <a:latin typeface="Aptos"/>
                        </a:rPr>
                        <a:t>Strategy &amp;
Planning</a:t>
                      </a:r>
                    </a:p>
                  </a:txBody>
                  <a:tcPr marL="150791" marR="150791" marT="75396" marB="75396">
                    <a:solidFill>
                      <a:srgbClr val="FAEDE5"/>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FAEDE5"/>
                    </a:solidFill>
                  </a:tcPr>
                </a:tc>
                <a:tc>
                  <a:txBody>
                    <a:bodyPr/>
                    <a:lstStyle/>
                    <a:p>
                      <a:pPr algn="ctr"/>
                      <a:endParaRPr sz="3000"/>
                    </a:p>
                  </a:txBody>
                  <a:tcPr marL="150791" marR="150791" marT="75396" marB="75396">
                    <a:solidFill>
                      <a:srgbClr val="FAEDE5"/>
                    </a:solidFill>
                  </a:tcPr>
                </a:tc>
                <a:extLst>
                  <a:ext uri="{0D108BD9-81ED-4DB2-BD59-A6C34878D82A}">
                    <a16:rowId xmlns:a16="http://schemas.microsoft.com/office/drawing/2014/main" val="10012"/>
                  </a:ext>
                </a:extLst>
              </a:tr>
              <a:tr h="611876">
                <a:tc>
                  <a:txBody>
                    <a:bodyPr/>
                    <a:lstStyle/>
                    <a:p>
                      <a:pPr algn="ctr"/>
                      <a:r>
                        <a:rPr sz="1500" b="1">
                          <a:solidFill>
                            <a:srgbClr val="000000"/>
                          </a:solidFill>
                          <a:latin typeface="Aptos"/>
                        </a:rPr>
                        <a:t>Maternity &amp;
Neonates</a:t>
                      </a:r>
                    </a:p>
                  </a:txBody>
                  <a:tcPr marL="150791" marR="150791" marT="75396" marB="75396">
                    <a:solidFill>
                      <a:srgbClr val="CAEEFB"/>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CAEEFB"/>
                    </a:solidFill>
                  </a:tcPr>
                </a:tc>
                <a:tc>
                  <a:txBody>
                    <a:bodyPr/>
                    <a:lstStyle/>
                    <a:p>
                      <a:pPr algn="ctr"/>
                      <a:endParaRPr sz="3000" dirty="0"/>
                    </a:p>
                  </a:txBody>
                  <a:tcPr marL="150791" marR="150791" marT="75396" marB="75396">
                    <a:solidFill>
                      <a:srgbClr val="CAEEFB"/>
                    </a:solidFill>
                  </a:tcPr>
                </a:tc>
                <a:extLst>
                  <a:ext uri="{0D108BD9-81ED-4DB2-BD59-A6C34878D82A}">
                    <a16:rowId xmlns:a16="http://schemas.microsoft.com/office/drawing/2014/main" val="10013"/>
                  </a:ext>
                </a:extLst>
              </a:tr>
            </a:tbl>
          </a:graphicData>
        </a:graphic>
      </p:graphicFrame>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spTree>
    <p:extLst>
      <p:ext uri="{BB962C8B-B14F-4D97-AF65-F5344CB8AC3E}">
        <p14:creationId xmlns:p14="http://schemas.microsoft.com/office/powerpoint/2010/main" val="4151740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5E12-8D54-CA2E-4AEB-BAE0C666C73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B9A3D36-366F-1674-3EB2-09CE0F918FF9}"/>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of patients Thrombolysed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 10.5%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door to needle within 30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mechanical thrombectomy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CT scan within 20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D74C3B6-BC85-0219-0A3C-F0E32502176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0A10593F-AC78-6CE3-86F9-AD7066AC2CAA}"/>
              </a:ext>
            </a:extLst>
          </p:cNvPr>
          <p:cNvPicPr>
            <a:picLocks noChangeAspect="1"/>
          </p:cNvPicPr>
          <p:nvPr/>
        </p:nvPicPr>
        <p:blipFill>
          <a:blip r:embed="rId3"/>
          <a:stretch>
            <a:fillRect/>
          </a:stretch>
        </p:blipFill>
        <p:spPr>
          <a:xfrm>
            <a:off x="8416781" y="1975566"/>
            <a:ext cx="5916591" cy="2223892"/>
          </a:xfrm>
          <a:prstGeom prst="rect">
            <a:avLst/>
          </a:prstGeom>
        </p:spPr>
      </p:pic>
      <p:pic>
        <p:nvPicPr>
          <p:cNvPr id="6" name="Picture 5">
            <a:extLst>
              <a:ext uri="{FF2B5EF4-FFF2-40B4-BE49-F238E27FC236}">
                <a16:creationId xmlns:a16="http://schemas.microsoft.com/office/drawing/2014/main" id="{F8A74A58-D447-8288-4F73-EAEF48467EC8}"/>
              </a:ext>
            </a:extLst>
          </p:cNvPr>
          <p:cNvPicPr>
            <a:picLocks noChangeAspect="1"/>
          </p:cNvPicPr>
          <p:nvPr/>
        </p:nvPicPr>
        <p:blipFill>
          <a:blip r:embed="rId4"/>
          <a:stretch>
            <a:fillRect/>
          </a:stretch>
        </p:blipFill>
        <p:spPr>
          <a:xfrm>
            <a:off x="8398919" y="4347704"/>
            <a:ext cx="5994475" cy="2040662"/>
          </a:xfrm>
          <a:prstGeom prst="rect">
            <a:avLst/>
          </a:prstGeom>
        </p:spPr>
      </p:pic>
      <p:pic>
        <p:nvPicPr>
          <p:cNvPr id="8" name="Picture 7">
            <a:extLst>
              <a:ext uri="{FF2B5EF4-FFF2-40B4-BE49-F238E27FC236}">
                <a16:creationId xmlns:a16="http://schemas.microsoft.com/office/drawing/2014/main" id="{2DE7D204-7905-4BD4-0CDE-6FBF9BE0976D}"/>
              </a:ext>
            </a:extLst>
          </p:cNvPr>
          <p:cNvPicPr>
            <a:picLocks noChangeAspect="1"/>
          </p:cNvPicPr>
          <p:nvPr/>
        </p:nvPicPr>
        <p:blipFill>
          <a:blip r:embed="rId5"/>
          <a:stretch>
            <a:fillRect/>
          </a:stretch>
        </p:blipFill>
        <p:spPr>
          <a:xfrm>
            <a:off x="8416780" y="6536611"/>
            <a:ext cx="5994475" cy="2186588"/>
          </a:xfrm>
          <a:prstGeom prst="rect">
            <a:avLst/>
          </a:prstGeom>
        </p:spPr>
      </p:pic>
      <p:pic>
        <p:nvPicPr>
          <p:cNvPr id="10" name="Picture 9">
            <a:extLst>
              <a:ext uri="{FF2B5EF4-FFF2-40B4-BE49-F238E27FC236}">
                <a16:creationId xmlns:a16="http://schemas.microsoft.com/office/drawing/2014/main" id="{355474E2-0428-DD54-FAAD-33E5FB8678BA}"/>
              </a:ext>
            </a:extLst>
          </p:cNvPr>
          <p:cNvPicPr>
            <a:picLocks noChangeAspect="1"/>
          </p:cNvPicPr>
          <p:nvPr/>
        </p:nvPicPr>
        <p:blipFill>
          <a:blip r:embed="rId6"/>
          <a:stretch>
            <a:fillRect/>
          </a:stretch>
        </p:blipFill>
        <p:spPr>
          <a:xfrm>
            <a:off x="8593571" y="8871443"/>
            <a:ext cx="5739802" cy="2008233"/>
          </a:xfrm>
          <a:prstGeom prst="rect">
            <a:avLst/>
          </a:prstGeom>
        </p:spPr>
      </p:pic>
    </p:spTree>
    <p:extLst>
      <p:ext uri="{BB962C8B-B14F-4D97-AF65-F5344CB8AC3E}">
        <p14:creationId xmlns:p14="http://schemas.microsoft.com/office/powerpoint/2010/main" val="4249252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C9F6C-C97F-73CF-534F-68FDBAE8A48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C207CAF-1FBD-63CD-A1F5-067E7F3E776A}"/>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admission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35.1%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swallow screening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62.5%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assessed by a Stroke Consultant within 14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47.4%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occupational 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593E99B-B3B0-E168-7EDC-E98EE97AED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6" name="Picture 5">
            <a:extLst>
              <a:ext uri="{FF2B5EF4-FFF2-40B4-BE49-F238E27FC236}">
                <a16:creationId xmlns:a16="http://schemas.microsoft.com/office/drawing/2014/main" id="{620D4DF4-8237-2A99-AFA1-61F3234EA21D}"/>
              </a:ext>
            </a:extLst>
          </p:cNvPr>
          <p:cNvPicPr>
            <a:picLocks noChangeAspect="1"/>
          </p:cNvPicPr>
          <p:nvPr/>
        </p:nvPicPr>
        <p:blipFill>
          <a:blip r:embed="rId2"/>
          <a:stretch>
            <a:fillRect/>
          </a:stretch>
        </p:blipFill>
        <p:spPr>
          <a:xfrm>
            <a:off x="8426512" y="1923276"/>
            <a:ext cx="5944206" cy="2308610"/>
          </a:xfrm>
          <a:prstGeom prst="rect">
            <a:avLst/>
          </a:prstGeom>
        </p:spPr>
      </p:pic>
      <p:pic>
        <p:nvPicPr>
          <p:cNvPr id="8" name="Picture 7">
            <a:extLst>
              <a:ext uri="{FF2B5EF4-FFF2-40B4-BE49-F238E27FC236}">
                <a16:creationId xmlns:a16="http://schemas.microsoft.com/office/drawing/2014/main" id="{3F1BBADD-7536-5E67-ED53-F087FA95317D}"/>
              </a:ext>
            </a:extLst>
          </p:cNvPr>
          <p:cNvPicPr>
            <a:picLocks noChangeAspect="1"/>
          </p:cNvPicPr>
          <p:nvPr/>
        </p:nvPicPr>
        <p:blipFill>
          <a:blip r:embed="rId3"/>
          <a:stretch>
            <a:fillRect/>
          </a:stretch>
        </p:blipFill>
        <p:spPr>
          <a:xfrm>
            <a:off x="8426513" y="4335136"/>
            <a:ext cx="5994475" cy="2004586"/>
          </a:xfrm>
          <a:prstGeom prst="rect">
            <a:avLst/>
          </a:prstGeom>
        </p:spPr>
      </p:pic>
      <p:pic>
        <p:nvPicPr>
          <p:cNvPr id="10" name="Picture 9">
            <a:extLst>
              <a:ext uri="{FF2B5EF4-FFF2-40B4-BE49-F238E27FC236}">
                <a16:creationId xmlns:a16="http://schemas.microsoft.com/office/drawing/2014/main" id="{BF7F5D12-AD70-9708-F846-2BD23AFF6372}"/>
              </a:ext>
            </a:extLst>
          </p:cNvPr>
          <p:cNvPicPr>
            <a:picLocks noChangeAspect="1"/>
          </p:cNvPicPr>
          <p:nvPr/>
        </p:nvPicPr>
        <p:blipFill>
          <a:blip r:embed="rId4"/>
          <a:stretch>
            <a:fillRect/>
          </a:stretch>
        </p:blipFill>
        <p:spPr>
          <a:xfrm>
            <a:off x="8426513" y="6450920"/>
            <a:ext cx="5994475" cy="2231743"/>
          </a:xfrm>
          <a:prstGeom prst="rect">
            <a:avLst/>
          </a:prstGeom>
        </p:spPr>
      </p:pic>
      <p:pic>
        <p:nvPicPr>
          <p:cNvPr id="13" name="Picture 12">
            <a:extLst>
              <a:ext uri="{FF2B5EF4-FFF2-40B4-BE49-F238E27FC236}">
                <a16:creationId xmlns:a16="http://schemas.microsoft.com/office/drawing/2014/main" id="{D1EF4A0F-42C5-AFB8-56AF-998A579D34E1}"/>
              </a:ext>
            </a:extLst>
          </p:cNvPr>
          <p:cNvPicPr>
            <a:picLocks noChangeAspect="1"/>
          </p:cNvPicPr>
          <p:nvPr/>
        </p:nvPicPr>
        <p:blipFill>
          <a:blip r:embed="rId5"/>
          <a:stretch>
            <a:fillRect/>
          </a:stretch>
        </p:blipFill>
        <p:spPr>
          <a:xfrm>
            <a:off x="8609787" y="8819331"/>
            <a:ext cx="5760931" cy="2069603"/>
          </a:xfrm>
          <a:prstGeom prst="rect">
            <a:avLst/>
          </a:prstGeom>
        </p:spPr>
      </p:pic>
    </p:spTree>
    <p:extLst>
      <p:ext uri="{BB962C8B-B14F-4D97-AF65-F5344CB8AC3E}">
        <p14:creationId xmlns:p14="http://schemas.microsoft.com/office/powerpoint/2010/main" val="2134815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DAD66-CBC8-52E2-B1F3-1582AFE220D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B132EC8-8D99-BD49-5EEC-471DCA4A7E84}"/>
              </a:ext>
            </a:extLst>
          </p:cNvPr>
          <p:cNvGraphicFramePr>
            <a:graphicFrameLocks noGrp="1"/>
          </p:cNvGraphicFramePr>
          <p:nvPr/>
        </p:nvGraphicFramePr>
        <p:xfrm>
          <a:off x="1442319" y="739813"/>
          <a:ext cx="17754446" cy="5691179"/>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physiotherapy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SALT within 72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bl>
          </a:graphicData>
        </a:graphic>
      </p:graphicFrame>
      <p:sp>
        <p:nvSpPr>
          <p:cNvPr id="12" name="TextBox 11">
            <a:extLst>
              <a:ext uri="{FF2B5EF4-FFF2-40B4-BE49-F238E27FC236}">
                <a16:creationId xmlns:a16="http://schemas.microsoft.com/office/drawing/2014/main" id="{AAECF542-F2DB-6ABE-1163-EDCD787C89CF}"/>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F1F88F04-EA14-319F-6256-71A264EBF72B}"/>
              </a:ext>
            </a:extLst>
          </p:cNvPr>
          <p:cNvPicPr>
            <a:picLocks noChangeAspect="1"/>
          </p:cNvPicPr>
          <p:nvPr/>
        </p:nvPicPr>
        <p:blipFill>
          <a:blip r:embed="rId2"/>
          <a:stretch>
            <a:fillRect/>
          </a:stretch>
        </p:blipFill>
        <p:spPr>
          <a:xfrm>
            <a:off x="8466237" y="1959351"/>
            <a:ext cx="5931993" cy="2223895"/>
          </a:xfrm>
          <a:prstGeom prst="rect">
            <a:avLst/>
          </a:prstGeom>
        </p:spPr>
      </p:pic>
      <p:pic>
        <p:nvPicPr>
          <p:cNvPr id="6" name="Picture 5">
            <a:extLst>
              <a:ext uri="{FF2B5EF4-FFF2-40B4-BE49-F238E27FC236}">
                <a16:creationId xmlns:a16="http://schemas.microsoft.com/office/drawing/2014/main" id="{C4144DA3-F28E-7740-6FDD-BDBE779FAA01}"/>
              </a:ext>
            </a:extLst>
          </p:cNvPr>
          <p:cNvPicPr>
            <a:picLocks noChangeAspect="1"/>
          </p:cNvPicPr>
          <p:nvPr/>
        </p:nvPicPr>
        <p:blipFill>
          <a:blip r:embed="rId3"/>
          <a:stretch>
            <a:fillRect/>
          </a:stretch>
        </p:blipFill>
        <p:spPr>
          <a:xfrm>
            <a:off x="8403579" y="4309357"/>
            <a:ext cx="5994651" cy="1995521"/>
          </a:xfrm>
          <a:prstGeom prst="rect">
            <a:avLst/>
          </a:prstGeom>
        </p:spPr>
      </p:pic>
    </p:spTree>
    <p:extLst>
      <p:ext uri="{BB962C8B-B14F-4D97-AF65-F5344CB8AC3E}">
        <p14:creationId xmlns:p14="http://schemas.microsoft.com/office/powerpoint/2010/main" val="9271011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17E46-B36C-A75F-D211-A5391776569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9FD3D98-CBEA-1E23-996D-71AA63178841}"/>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Theatres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Theatre Utilisation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&gt;85%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Late Starts &gt; 15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Early Finishes &gt; 60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 cancelled Operations on the day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7B70581-386A-0201-457C-DEEEDEF6C8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C9622C74-077B-87FD-91E7-57DE3068D850}"/>
              </a:ext>
            </a:extLst>
          </p:cNvPr>
          <p:cNvPicPr>
            <a:picLocks noChangeAspect="1"/>
          </p:cNvPicPr>
          <p:nvPr/>
        </p:nvPicPr>
        <p:blipFill>
          <a:blip r:embed="rId2"/>
          <a:stretch>
            <a:fillRect/>
          </a:stretch>
        </p:blipFill>
        <p:spPr>
          <a:xfrm>
            <a:off x="8463991" y="6451542"/>
            <a:ext cx="5894055" cy="2228793"/>
          </a:xfrm>
          <a:prstGeom prst="rect">
            <a:avLst/>
          </a:prstGeom>
        </p:spPr>
      </p:pic>
      <p:pic>
        <p:nvPicPr>
          <p:cNvPr id="6" name="Picture 5">
            <a:extLst>
              <a:ext uri="{FF2B5EF4-FFF2-40B4-BE49-F238E27FC236}">
                <a16:creationId xmlns:a16="http://schemas.microsoft.com/office/drawing/2014/main" id="{63D7EB66-0D19-01B8-470B-61C09D25B9EB}"/>
              </a:ext>
            </a:extLst>
          </p:cNvPr>
          <p:cNvPicPr>
            <a:picLocks noChangeAspect="1"/>
          </p:cNvPicPr>
          <p:nvPr/>
        </p:nvPicPr>
        <p:blipFill>
          <a:blip r:embed="rId3"/>
          <a:stretch>
            <a:fillRect/>
          </a:stretch>
        </p:blipFill>
        <p:spPr>
          <a:xfrm>
            <a:off x="8463992" y="4361364"/>
            <a:ext cx="5894055" cy="1971874"/>
          </a:xfrm>
          <a:prstGeom prst="rect">
            <a:avLst/>
          </a:prstGeom>
        </p:spPr>
      </p:pic>
      <p:pic>
        <p:nvPicPr>
          <p:cNvPr id="8" name="Picture 7">
            <a:extLst>
              <a:ext uri="{FF2B5EF4-FFF2-40B4-BE49-F238E27FC236}">
                <a16:creationId xmlns:a16="http://schemas.microsoft.com/office/drawing/2014/main" id="{79BE8324-14FE-14BB-826D-5F6C89695C95}"/>
              </a:ext>
            </a:extLst>
          </p:cNvPr>
          <p:cNvPicPr>
            <a:picLocks noChangeAspect="1"/>
          </p:cNvPicPr>
          <p:nvPr/>
        </p:nvPicPr>
        <p:blipFill>
          <a:blip r:embed="rId4"/>
          <a:stretch>
            <a:fillRect/>
          </a:stretch>
        </p:blipFill>
        <p:spPr>
          <a:xfrm>
            <a:off x="8463991" y="2016096"/>
            <a:ext cx="5894055" cy="2226964"/>
          </a:xfrm>
          <a:prstGeom prst="rect">
            <a:avLst/>
          </a:prstGeom>
        </p:spPr>
      </p:pic>
      <p:pic>
        <p:nvPicPr>
          <p:cNvPr id="10" name="Picture 9">
            <a:extLst>
              <a:ext uri="{FF2B5EF4-FFF2-40B4-BE49-F238E27FC236}">
                <a16:creationId xmlns:a16="http://schemas.microsoft.com/office/drawing/2014/main" id="{7ADAF869-D35E-EAEA-1147-9B9161D632FC}"/>
              </a:ext>
            </a:extLst>
          </p:cNvPr>
          <p:cNvPicPr>
            <a:picLocks noChangeAspect="1"/>
          </p:cNvPicPr>
          <p:nvPr/>
        </p:nvPicPr>
        <p:blipFill>
          <a:blip r:embed="rId5"/>
          <a:stretch>
            <a:fillRect/>
          </a:stretch>
        </p:blipFill>
        <p:spPr>
          <a:xfrm>
            <a:off x="8463992" y="8798640"/>
            <a:ext cx="5894055" cy="2090178"/>
          </a:xfrm>
          <a:prstGeom prst="rect">
            <a:avLst/>
          </a:prstGeom>
        </p:spPr>
      </p:pic>
    </p:spTree>
    <p:extLst>
      <p:ext uri="{BB962C8B-B14F-4D97-AF65-F5344CB8AC3E}">
        <p14:creationId xmlns:p14="http://schemas.microsoft.com/office/powerpoint/2010/main" val="25098296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57FC-C197-CE02-AE1D-5666137D05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EABDE6C-6856-FBCC-FABA-4066BF28AF5B}"/>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Fractured Neck of Femur (NOF)</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orthogeriatric assessment - by a senior geriatrician (ST3+) within 72 hours of presentation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70.9%</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97.4%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surgery - by the day following presentation with hip fracture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35.45%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NICE compliant surgery - consistent with the recommendations of NICE CG124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66.1%</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60.2%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mobilisation after surgery - out of bed (standing or hoisted) by the day after operation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74.2%</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84.9%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2984E3F-26E5-95C6-BF55-9A8BA83CED1E}"/>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8A599A18-21DC-E95A-3B7F-D5DAF6E8587F}"/>
              </a:ext>
            </a:extLst>
          </p:cNvPr>
          <p:cNvPicPr>
            <a:picLocks noChangeAspect="1"/>
          </p:cNvPicPr>
          <p:nvPr/>
        </p:nvPicPr>
        <p:blipFill>
          <a:blip r:embed="rId2"/>
          <a:stretch>
            <a:fillRect/>
          </a:stretch>
        </p:blipFill>
        <p:spPr>
          <a:xfrm>
            <a:off x="8423589" y="1928961"/>
            <a:ext cx="5973482" cy="2235754"/>
          </a:xfrm>
          <a:prstGeom prst="rect">
            <a:avLst/>
          </a:prstGeom>
        </p:spPr>
      </p:pic>
      <p:pic>
        <p:nvPicPr>
          <p:cNvPr id="6" name="Picture 5">
            <a:extLst>
              <a:ext uri="{FF2B5EF4-FFF2-40B4-BE49-F238E27FC236}">
                <a16:creationId xmlns:a16="http://schemas.microsoft.com/office/drawing/2014/main" id="{7D44F961-EF09-8D0F-AB47-FBCE71EBF906}"/>
              </a:ext>
            </a:extLst>
          </p:cNvPr>
          <p:cNvPicPr>
            <a:picLocks noChangeAspect="1"/>
          </p:cNvPicPr>
          <p:nvPr/>
        </p:nvPicPr>
        <p:blipFill>
          <a:blip r:embed="rId3"/>
          <a:stretch>
            <a:fillRect/>
          </a:stretch>
        </p:blipFill>
        <p:spPr>
          <a:xfrm>
            <a:off x="8423589" y="4382975"/>
            <a:ext cx="5973482" cy="2007708"/>
          </a:xfrm>
          <a:prstGeom prst="rect">
            <a:avLst/>
          </a:prstGeom>
        </p:spPr>
      </p:pic>
      <p:pic>
        <p:nvPicPr>
          <p:cNvPr id="8" name="Picture 7">
            <a:extLst>
              <a:ext uri="{FF2B5EF4-FFF2-40B4-BE49-F238E27FC236}">
                <a16:creationId xmlns:a16="http://schemas.microsoft.com/office/drawing/2014/main" id="{DE97CE8B-E768-B7C4-E1A0-5906C0EED8D8}"/>
              </a:ext>
            </a:extLst>
          </p:cNvPr>
          <p:cNvPicPr>
            <a:picLocks noChangeAspect="1"/>
          </p:cNvPicPr>
          <p:nvPr/>
        </p:nvPicPr>
        <p:blipFill>
          <a:blip r:embed="rId4"/>
          <a:stretch>
            <a:fillRect/>
          </a:stretch>
        </p:blipFill>
        <p:spPr>
          <a:xfrm>
            <a:off x="8423589" y="8845740"/>
            <a:ext cx="5973482" cy="2179865"/>
          </a:xfrm>
          <a:prstGeom prst="rect">
            <a:avLst/>
          </a:prstGeom>
        </p:spPr>
      </p:pic>
      <p:pic>
        <p:nvPicPr>
          <p:cNvPr id="4" name="Picture 3">
            <a:extLst>
              <a:ext uri="{FF2B5EF4-FFF2-40B4-BE49-F238E27FC236}">
                <a16:creationId xmlns:a16="http://schemas.microsoft.com/office/drawing/2014/main" id="{373F2951-82B6-5D88-1E5E-C2371ABF91C0}"/>
              </a:ext>
            </a:extLst>
          </p:cNvPr>
          <p:cNvPicPr>
            <a:picLocks noChangeAspect="1"/>
          </p:cNvPicPr>
          <p:nvPr/>
        </p:nvPicPr>
        <p:blipFill>
          <a:blip r:embed="rId5"/>
          <a:stretch>
            <a:fillRect/>
          </a:stretch>
        </p:blipFill>
        <p:spPr>
          <a:xfrm>
            <a:off x="8423589" y="6529107"/>
            <a:ext cx="5973482" cy="2178209"/>
          </a:xfrm>
          <a:prstGeom prst="rect">
            <a:avLst/>
          </a:prstGeom>
        </p:spPr>
      </p:pic>
    </p:spTree>
    <p:extLst>
      <p:ext uri="{BB962C8B-B14F-4D97-AF65-F5344CB8AC3E}">
        <p14:creationId xmlns:p14="http://schemas.microsoft.com/office/powerpoint/2010/main" val="36823276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03D6-AAA3-AE1F-8E2B-E61CCCFD042C}"/>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25FCE54-AAFD-7BFD-5BDD-60B83C059857}"/>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Not delirious when tested - (&lt;4 on 4AT test) when tested in the week after operation)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58.6%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73.0%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Return to original residence - discharged back to original residence, or in that residence at 120-day follow-up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72.2%</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76.0%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30-day mortality - Case mix Adjusted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Q4 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Number of children (&lt; 18 years) waiting more than 52 weeks for referral to treatment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747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36A62D57-F416-800A-A62E-16CF417D05E8}"/>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8" name="Picture 7">
            <a:extLst>
              <a:ext uri="{FF2B5EF4-FFF2-40B4-BE49-F238E27FC236}">
                <a16:creationId xmlns:a16="http://schemas.microsoft.com/office/drawing/2014/main" id="{BF1C0087-B9E2-421C-B8CC-595A1EB24AE4}"/>
              </a:ext>
            </a:extLst>
          </p:cNvPr>
          <p:cNvPicPr>
            <a:picLocks noChangeAspect="1"/>
          </p:cNvPicPr>
          <p:nvPr/>
        </p:nvPicPr>
        <p:blipFill>
          <a:blip r:embed="rId3"/>
          <a:stretch>
            <a:fillRect/>
          </a:stretch>
        </p:blipFill>
        <p:spPr>
          <a:xfrm>
            <a:off x="8497037" y="6510945"/>
            <a:ext cx="5868763" cy="2114967"/>
          </a:xfrm>
          <a:prstGeom prst="rect">
            <a:avLst/>
          </a:prstGeom>
        </p:spPr>
      </p:pic>
      <p:pic>
        <p:nvPicPr>
          <p:cNvPr id="3" name="Picture 2">
            <a:extLst>
              <a:ext uri="{FF2B5EF4-FFF2-40B4-BE49-F238E27FC236}">
                <a16:creationId xmlns:a16="http://schemas.microsoft.com/office/drawing/2014/main" id="{F08DC22A-FA75-599E-441C-652BB6887E9B}"/>
              </a:ext>
            </a:extLst>
          </p:cNvPr>
          <p:cNvPicPr>
            <a:picLocks noChangeAspect="1"/>
          </p:cNvPicPr>
          <p:nvPr/>
        </p:nvPicPr>
        <p:blipFill>
          <a:blip r:embed="rId4"/>
          <a:stretch>
            <a:fillRect/>
          </a:stretch>
        </p:blipFill>
        <p:spPr>
          <a:xfrm>
            <a:off x="8497037" y="1934195"/>
            <a:ext cx="5868763" cy="2266420"/>
          </a:xfrm>
          <a:prstGeom prst="rect">
            <a:avLst/>
          </a:prstGeom>
        </p:spPr>
      </p:pic>
      <p:pic>
        <p:nvPicPr>
          <p:cNvPr id="6" name="Picture 5">
            <a:extLst>
              <a:ext uri="{FF2B5EF4-FFF2-40B4-BE49-F238E27FC236}">
                <a16:creationId xmlns:a16="http://schemas.microsoft.com/office/drawing/2014/main" id="{156D1D97-41B8-D18C-65ED-96144F418233}"/>
              </a:ext>
            </a:extLst>
          </p:cNvPr>
          <p:cNvPicPr>
            <a:picLocks noChangeAspect="1"/>
          </p:cNvPicPr>
          <p:nvPr/>
        </p:nvPicPr>
        <p:blipFill>
          <a:blip r:embed="rId5"/>
          <a:stretch>
            <a:fillRect/>
          </a:stretch>
        </p:blipFill>
        <p:spPr>
          <a:xfrm>
            <a:off x="8497037" y="4295892"/>
            <a:ext cx="5868763" cy="2114967"/>
          </a:xfrm>
          <a:prstGeom prst="rect">
            <a:avLst/>
          </a:prstGeom>
        </p:spPr>
      </p:pic>
      <p:pic>
        <p:nvPicPr>
          <p:cNvPr id="4" name="Picture 3">
            <a:extLst>
              <a:ext uri="{FF2B5EF4-FFF2-40B4-BE49-F238E27FC236}">
                <a16:creationId xmlns:a16="http://schemas.microsoft.com/office/drawing/2014/main" id="{8ECD162D-9A21-DF97-9D3C-BB7C9DF70A47}"/>
              </a:ext>
            </a:extLst>
          </p:cNvPr>
          <p:cNvPicPr>
            <a:picLocks noChangeAspect="1"/>
          </p:cNvPicPr>
          <p:nvPr/>
        </p:nvPicPr>
        <p:blipFill>
          <a:blip r:embed="rId6"/>
          <a:stretch>
            <a:fillRect/>
          </a:stretch>
        </p:blipFill>
        <p:spPr>
          <a:xfrm>
            <a:off x="8497037" y="8763618"/>
            <a:ext cx="5868763" cy="2114967"/>
          </a:xfrm>
          <a:prstGeom prst="rect">
            <a:avLst/>
          </a:prstGeom>
        </p:spPr>
      </p:pic>
    </p:spTree>
    <p:extLst>
      <p:ext uri="{BB962C8B-B14F-4D97-AF65-F5344CB8AC3E}">
        <p14:creationId xmlns:p14="http://schemas.microsoft.com/office/powerpoint/2010/main" val="25896393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E651-F561-328E-CD60-2AA44F58D5E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119AD6A-960F-9F25-429D-CE2D908F5279}"/>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Sustainability Risk Score &gt; 55 or &gt; 80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Number of sustainability applications received</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courses of treatment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15,893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50DAD2D-78DD-DEF3-10E1-CDBEAD996DB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008A69D4-5197-D34F-78C6-A798E946C40A}"/>
              </a:ext>
            </a:extLst>
          </p:cNvPr>
          <p:cNvPicPr>
            <a:picLocks noChangeAspect="1"/>
          </p:cNvPicPr>
          <p:nvPr/>
        </p:nvPicPr>
        <p:blipFill>
          <a:blip r:embed="rId3"/>
          <a:stretch>
            <a:fillRect/>
          </a:stretch>
        </p:blipFill>
        <p:spPr>
          <a:xfrm>
            <a:off x="8478459" y="1986041"/>
            <a:ext cx="5885352" cy="2230531"/>
          </a:xfrm>
          <a:prstGeom prst="rect">
            <a:avLst/>
          </a:prstGeom>
        </p:spPr>
      </p:pic>
      <p:pic>
        <p:nvPicPr>
          <p:cNvPr id="6" name="Picture 5">
            <a:extLst>
              <a:ext uri="{FF2B5EF4-FFF2-40B4-BE49-F238E27FC236}">
                <a16:creationId xmlns:a16="http://schemas.microsoft.com/office/drawing/2014/main" id="{ED15500F-7EB8-69A0-F6BB-41B7F8C76A63}"/>
              </a:ext>
            </a:extLst>
          </p:cNvPr>
          <p:cNvPicPr>
            <a:picLocks noChangeAspect="1"/>
          </p:cNvPicPr>
          <p:nvPr/>
        </p:nvPicPr>
        <p:blipFill>
          <a:blip r:embed="rId4"/>
          <a:stretch>
            <a:fillRect/>
          </a:stretch>
        </p:blipFill>
        <p:spPr>
          <a:xfrm>
            <a:off x="8478458" y="4286382"/>
            <a:ext cx="5916769" cy="2080363"/>
          </a:xfrm>
          <a:prstGeom prst="rect">
            <a:avLst/>
          </a:prstGeom>
        </p:spPr>
      </p:pic>
      <p:pic>
        <p:nvPicPr>
          <p:cNvPr id="8" name="Picture 7">
            <a:extLst>
              <a:ext uri="{FF2B5EF4-FFF2-40B4-BE49-F238E27FC236}">
                <a16:creationId xmlns:a16="http://schemas.microsoft.com/office/drawing/2014/main" id="{28D4A896-3B0C-EF8E-324C-0C2EA0C6BE5B}"/>
              </a:ext>
            </a:extLst>
          </p:cNvPr>
          <p:cNvPicPr>
            <a:picLocks noChangeAspect="1"/>
          </p:cNvPicPr>
          <p:nvPr/>
        </p:nvPicPr>
        <p:blipFill>
          <a:blip r:embed="rId5"/>
          <a:stretch>
            <a:fillRect/>
          </a:stretch>
        </p:blipFill>
        <p:spPr>
          <a:xfrm>
            <a:off x="8525583" y="6467362"/>
            <a:ext cx="5822519" cy="2228813"/>
          </a:xfrm>
          <a:prstGeom prst="rect">
            <a:avLst/>
          </a:prstGeom>
        </p:spPr>
      </p:pic>
      <p:pic>
        <p:nvPicPr>
          <p:cNvPr id="10" name="Picture 9">
            <a:extLst>
              <a:ext uri="{FF2B5EF4-FFF2-40B4-BE49-F238E27FC236}">
                <a16:creationId xmlns:a16="http://schemas.microsoft.com/office/drawing/2014/main" id="{7F9F25C7-92EF-EE91-ADB4-4993EA3A10D3}"/>
              </a:ext>
            </a:extLst>
          </p:cNvPr>
          <p:cNvPicPr>
            <a:picLocks noChangeAspect="1"/>
          </p:cNvPicPr>
          <p:nvPr/>
        </p:nvPicPr>
        <p:blipFill>
          <a:blip r:embed="rId6"/>
          <a:stretch>
            <a:fillRect/>
          </a:stretch>
        </p:blipFill>
        <p:spPr>
          <a:xfrm>
            <a:off x="8478458" y="8873133"/>
            <a:ext cx="5916769" cy="2080363"/>
          </a:xfrm>
          <a:prstGeom prst="rect">
            <a:avLst/>
          </a:prstGeom>
        </p:spPr>
      </p:pic>
    </p:spTree>
    <p:extLst>
      <p:ext uri="{BB962C8B-B14F-4D97-AF65-F5344CB8AC3E}">
        <p14:creationId xmlns:p14="http://schemas.microsoft.com/office/powerpoint/2010/main" val="20465134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A2CC8-D3E0-4D8A-A03A-4CD51A75B1C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1F74785-BA4B-9868-2AAF-3DE53661A4DF}"/>
              </a:ext>
            </a:extLst>
          </p:cNvPr>
          <p:cNvGraphicFramePr>
            <a:graphicFrameLocks noGrp="1"/>
          </p:cNvGraphicFramePr>
          <p:nvPr/>
        </p:nvGraphicFramePr>
        <p:xfrm>
          <a:off x="1442320" y="739813"/>
          <a:ext cx="17722861"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274216">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unique patients seen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16,896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new patients treated at GDS practice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1,504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ACORNs completed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77.20%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Fluoride varnish application in children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81.40%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49666F31-20C0-5428-3871-986EE1245652}"/>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A2C73C90-E8B9-0AA8-FED1-C96754BD0DB6}"/>
              </a:ext>
            </a:extLst>
          </p:cNvPr>
          <p:cNvPicPr>
            <a:picLocks noChangeAspect="1"/>
          </p:cNvPicPr>
          <p:nvPr/>
        </p:nvPicPr>
        <p:blipFill>
          <a:blip r:embed="rId2"/>
          <a:stretch>
            <a:fillRect/>
          </a:stretch>
        </p:blipFill>
        <p:spPr>
          <a:xfrm>
            <a:off x="8478459" y="2015715"/>
            <a:ext cx="5885352" cy="2172934"/>
          </a:xfrm>
          <a:prstGeom prst="rect">
            <a:avLst/>
          </a:prstGeom>
        </p:spPr>
      </p:pic>
      <p:pic>
        <p:nvPicPr>
          <p:cNvPr id="6" name="Picture 5">
            <a:extLst>
              <a:ext uri="{FF2B5EF4-FFF2-40B4-BE49-F238E27FC236}">
                <a16:creationId xmlns:a16="http://schemas.microsoft.com/office/drawing/2014/main" id="{CB16EE34-E4C1-6DA0-B867-673586766278}"/>
              </a:ext>
            </a:extLst>
          </p:cNvPr>
          <p:cNvPicPr>
            <a:picLocks noChangeAspect="1"/>
          </p:cNvPicPr>
          <p:nvPr/>
        </p:nvPicPr>
        <p:blipFill>
          <a:blip r:embed="rId3"/>
          <a:stretch>
            <a:fillRect/>
          </a:stretch>
        </p:blipFill>
        <p:spPr>
          <a:xfrm>
            <a:off x="8447042" y="4323136"/>
            <a:ext cx="5916769" cy="2024514"/>
          </a:xfrm>
          <a:prstGeom prst="rect">
            <a:avLst/>
          </a:prstGeom>
        </p:spPr>
      </p:pic>
      <p:pic>
        <p:nvPicPr>
          <p:cNvPr id="8" name="Picture 7">
            <a:extLst>
              <a:ext uri="{FF2B5EF4-FFF2-40B4-BE49-F238E27FC236}">
                <a16:creationId xmlns:a16="http://schemas.microsoft.com/office/drawing/2014/main" id="{5884FC48-FABC-A818-8F40-DD77C275797F}"/>
              </a:ext>
            </a:extLst>
          </p:cNvPr>
          <p:cNvPicPr>
            <a:picLocks noChangeAspect="1"/>
          </p:cNvPicPr>
          <p:nvPr/>
        </p:nvPicPr>
        <p:blipFill>
          <a:blip r:embed="rId4"/>
          <a:stretch>
            <a:fillRect/>
          </a:stretch>
        </p:blipFill>
        <p:spPr>
          <a:xfrm>
            <a:off x="8478459" y="6482137"/>
            <a:ext cx="5885352" cy="2160440"/>
          </a:xfrm>
          <a:prstGeom prst="rect">
            <a:avLst/>
          </a:prstGeom>
        </p:spPr>
      </p:pic>
      <p:pic>
        <p:nvPicPr>
          <p:cNvPr id="10" name="Picture 9">
            <a:extLst>
              <a:ext uri="{FF2B5EF4-FFF2-40B4-BE49-F238E27FC236}">
                <a16:creationId xmlns:a16="http://schemas.microsoft.com/office/drawing/2014/main" id="{B1A01D89-338D-0D48-6AEB-782DB42057C5}"/>
              </a:ext>
            </a:extLst>
          </p:cNvPr>
          <p:cNvPicPr>
            <a:picLocks noChangeAspect="1"/>
          </p:cNvPicPr>
          <p:nvPr/>
        </p:nvPicPr>
        <p:blipFill>
          <a:blip r:embed="rId5"/>
          <a:stretch>
            <a:fillRect/>
          </a:stretch>
        </p:blipFill>
        <p:spPr>
          <a:xfrm>
            <a:off x="8447043" y="8777064"/>
            <a:ext cx="5948185" cy="2172934"/>
          </a:xfrm>
          <a:prstGeom prst="rect">
            <a:avLst/>
          </a:prstGeom>
        </p:spPr>
      </p:pic>
    </p:spTree>
    <p:extLst>
      <p:ext uri="{BB962C8B-B14F-4D97-AF65-F5344CB8AC3E}">
        <p14:creationId xmlns:p14="http://schemas.microsoft.com/office/powerpoint/2010/main" val="40832963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3A47-CF7E-A873-7B26-037535E7BCF5}"/>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70E48CD-03EA-2E09-684F-C2D92FDEE789}"/>
              </a:ext>
            </a:extLst>
          </p:cNvPr>
          <p:cNvGraphicFramePr>
            <a:graphicFrameLocks noGrp="1"/>
          </p:cNvGraphicFramePr>
          <p:nvPr/>
        </p:nvGraphicFramePr>
        <p:xfrm>
          <a:off x="1442319" y="739813"/>
          <a:ext cx="17754446"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care from EHEW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2,693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NHS eye tests carried out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8,247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Low Vision Care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(Pharmacy)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9FDFDF37-5C44-7923-B11E-3F030B1A7A6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53685BD4-A400-E6C8-725D-D7F01EBB2824}"/>
              </a:ext>
            </a:extLst>
          </p:cNvPr>
          <p:cNvPicPr>
            <a:picLocks noChangeAspect="1"/>
          </p:cNvPicPr>
          <p:nvPr/>
        </p:nvPicPr>
        <p:blipFill>
          <a:blip r:embed="rId3"/>
          <a:stretch>
            <a:fillRect/>
          </a:stretch>
        </p:blipFill>
        <p:spPr>
          <a:xfrm>
            <a:off x="8450535" y="1973831"/>
            <a:ext cx="5885352" cy="2228781"/>
          </a:xfrm>
          <a:prstGeom prst="rect">
            <a:avLst/>
          </a:prstGeom>
        </p:spPr>
      </p:pic>
      <p:pic>
        <p:nvPicPr>
          <p:cNvPr id="6" name="Picture 5">
            <a:extLst>
              <a:ext uri="{FF2B5EF4-FFF2-40B4-BE49-F238E27FC236}">
                <a16:creationId xmlns:a16="http://schemas.microsoft.com/office/drawing/2014/main" id="{EADAB0FD-F427-EF07-D5FC-D6F4CD592C7E}"/>
              </a:ext>
            </a:extLst>
          </p:cNvPr>
          <p:cNvPicPr>
            <a:picLocks noChangeAspect="1"/>
          </p:cNvPicPr>
          <p:nvPr/>
        </p:nvPicPr>
        <p:blipFill>
          <a:blip r:embed="rId4"/>
          <a:stretch>
            <a:fillRect/>
          </a:stretch>
        </p:blipFill>
        <p:spPr>
          <a:xfrm>
            <a:off x="8450535" y="4389466"/>
            <a:ext cx="5885352" cy="1949356"/>
          </a:xfrm>
          <a:prstGeom prst="rect">
            <a:avLst/>
          </a:prstGeom>
        </p:spPr>
      </p:pic>
      <p:pic>
        <p:nvPicPr>
          <p:cNvPr id="8" name="Picture 7">
            <a:extLst>
              <a:ext uri="{FF2B5EF4-FFF2-40B4-BE49-F238E27FC236}">
                <a16:creationId xmlns:a16="http://schemas.microsoft.com/office/drawing/2014/main" id="{B9E320A9-1AB6-1C4F-237A-F8DDCFBB1098}"/>
              </a:ext>
            </a:extLst>
          </p:cNvPr>
          <p:cNvPicPr>
            <a:picLocks noChangeAspect="1"/>
          </p:cNvPicPr>
          <p:nvPr/>
        </p:nvPicPr>
        <p:blipFill>
          <a:blip r:embed="rId5"/>
          <a:stretch>
            <a:fillRect/>
          </a:stretch>
        </p:blipFill>
        <p:spPr>
          <a:xfrm>
            <a:off x="8537800" y="6525677"/>
            <a:ext cx="5853936" cy="2116902"/>
          </a:xfrm>
          <a:prstGeom prst="rect">
            <a:avLst/>
          </a:prstGeom>
        </p:spPr>
      </p:pic>
      <p:pic>
        <p:nvPicPr>
          <p:cNvPr id="10" name="Picture 9">
            <a:extLst>
              <a:ext uri="{FF2B5EF4-FFF2-40B4-BE49-F238E27FC236}">
                <a16:creationId xmlns:a16="http://schemas.microsoft.com/office/drawing/2014/main" id="{8AA82255-68EC-7017-9AEF-29121DE98A9C}"/>
              </a:ext>
            </a:extLst>
          </p:cNvPr>
          <p:cNvPicPr>
            <a:picLocks noChangeAspect="1"/>
          </p:cNvPicPr>
          <p:nvPr/>
        </p:nvPicPr>
        <p:blipFill>
          <a:blip r:embed="rId6"/>
          <a:stretch>
            <a:fillRect/>
          </a:stretch>
        </p:blipFill>
        <p:spPr>
          <a:xfrm>
            <a:off x="8450534" y="8829433"/>
            <a:ext cx="5885352" cy="2116902"/>
          </a:xfrm>
          <a:prstGeom prst="rect">
            <a:avLst/>
          </a:prstGeom>
        </p:spPr>
      </p:pic>
    </p:spTree>
    <p:extLst>
      <p:ext uri="{BB962C8B-B14F-4D97-AF65-F5344CB8AC3E}">
        <p14:creationId xmlns:p14="http://schemas.microsoft.com/office/powerpoint/2010/main" val="25227148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755D-FD65-4C9A-4178-6E78E54820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137BA8C-A3B9-B402-8BA0-3A0AB1A24395}"/>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Common Ailment Scheme consultations provided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7,971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Independent Prescriber Consultations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2,474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Percentage of patients re-attending NHS primary dental care between 6-9 months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13.56%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July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2113B249-322A-359F-5C34-1B212B2AC7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63FE14CE-C0EE-D0CA-6328-57AA5F8DF307}"/>
              </a:ext>
            </a:extLst>
          </p:cNvPr>
          <p:cNvPicPr>
            <a:picLocks noChangeAspect="1"/>
          </p:cNvPicPr>
          <p:nvPr/>
        </p:nvPicPr>
        <p:blipFill>
          <a:blip r:embed="rId2"/>
          <a:stretch>
            <a:fillRect/>
          </a:stretch>
        </p:blipFill>
        <p:spPr>
          <a:xfrm>
            <a:off x="8462751" y="1951146"/>
            <a:ext cx="5916769" cy="2265427"/>
          </a:xfrm>
          <a:prstGeom prst="rect">
            <a:avLst/>
          </a:prstGeom>
        </p:spPr>
      </p:pic>
      <p:pic>
        <p:nvPicPr>
          <p:cNvPr id="6" name="Picture 5">
            <a:extLst>
              <a:ext uri="{FF2B5EF4-FFF2-40B4-BE49-F238E27FC236}">
                <a16:creationId xmlns:a16="http://schemas.microsoft.com/office/drawing/2014/main" id="{034BCA00-B7B3-6655-619A-492BB4194EE6}"/>
              </a:ext>
            </a:extLst>
          </p:cNvPr>
          <p:cNvPicPr>
            <a:picLocks noChangeAspect="1"/>
          </p:cNvPicPr>
          <p:nvPr/>
        </p:nvPicPr>
        <p:blipFill>
          <a:blip r:embed="rId3"/>
          <a:stretch>
            <a:fillRect/>
          </a:stretch>
        </p:blipFill>
        <p:spPr>
          <a:xfrm>
            <a:off x="8462751" y="4396416"/>
            <a:ext cx="5916769" cy="1998254"/>
          </a:xfrm>
          <a:prstGeom prst="rect">
            <a:avLst/>
          </a:prstGeom>
        </p:spPr>
      </p:pic>
      <p:pic>
        <p:nvPicPr>
          <p:cNvPr id="8" name="Picture 7">
            <a:extLst>
              <a:ext uri="{FF2B5EF4-FFF2-40B4-BE49-F238E27FC236}">
                <a16:creationId xmlns:a16="http://schemas.microsoft.com/office/drawing/2014/main" id="{F0B00F81-4508-DA57-C3C3-77775517D357}"/>
              </a:ext>
            </a:extLst>
          </p:cNvPr>
          <p:cNvPicPr>
            <a:picLocks noChangeAspect="1"/>
          </p:cNvPicPr>
          <p:nvPr/>
        </p:nvPicPr>
        <p:blipFill>
          <a:blip r:embed="rId4"/>
          <a:stretch>
            <a:fillRect/>
          </a:stretch>
        </p:blipFill>
        <p:spPr>
          <a:xfrm>
            <a:off x="8494168" y="6521821"/>
            <a:ext cx="5885352" cy="2103406"/>
          </a:xfrm>
          <a:prstGeom prst="rect">
            <a:avLst/>
          </a:prstGeom>
        </p:spPr>
      </p:pic>
    </p:spTree>
    <p:extLst>
      <p:ext uri="{BB962C8B-B14F-4D97-AF65-F5344CB8AC3E}">
        <p14:creationId xmlns:p14="http://schemas.microsoft.com/office/powerpoint/2010/main" val="187738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Enhanced Monitoring Criteria</a:t>
            </a:r>
          </a:p>
        </p:txBody>
      </p:sp>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graphicFrame>
        <p:nvGraphicFramePr>
          <p:cNvPr id="2" name="Table 1">
            <a:extLst>
              <a:ext uri="{FF2B5EF4-FFF2-40B4-BE49-F238E27FC236}">
                <a16:creationId xmlns:a16="http://schemas.microsoft.com/office/drawing/2014/main" id="{EF894210-0CB4-9A59-5B66-F9B8EAA13952}"/>
              </a:ext>
            </a:extLst>
          </p:cNvPr>
          <p:cNvGraphicFramePr>
            <a:graphicFrameLocks noGrp="1"/>
          </p:cNvGraphicFramePr>
          <p:nvPr>
            <p:extLst>
              <p:ext uri="{D42A27DB-BD31-4B8C-83A1-F6EECF244321}">
                <p14:modId xmlns:p14="http://schemas.microsoft.com/office/powerpoint/2010/main" val="3297002157"/>
              </p:ext>
            </p:extLst>
          </p:nvPr>
        </p:nvGraphicFramePr>
        <p:xfrm>
          <a:off x="1518444" y="1263866"/>
          <a:ext cx="17559876" cy="8535153"/>
        </p:xfrm>
        <a:graphic>
          <a:graphicData uri="http://schemas.openxmlformats.org/drawingml/2006/table">
            <a:tbl>
              <a:tblPr firstRow="1" bandRow="1">
                <a:tableStyleId>{5C22544A-7EE6-4342-B048-85BDC9FD1C3A}</a:tableStyleId>
              </a:tblPr>
              <a:tblGrid>
                <a:gridCol w="2186170">
                  <a:extLst>
                    <a:ext uri="{9D8B030D-6E8A-4147-A177-3AD203B41FA5}">
                      <a16:colId xmlns:a16="http://schemas.microsoft.com/office/drawing/2014/main" val="20000"/>
                    </a:ext>
                  </a:extLst>
                </a:gridCol>
                <a:gridCol w="13665580">
                  <a:extLst>
                    <a:ext uri="{9D8B030D-6E8A-4147-A177-3AD203B41FA5}">
                      <a16:colId xmlns:a16="http://schemas.microsoft.com/office/drawing/2014/main" val="20001"/>
                    </a:ext>
                  </a:extLst>
                </a:gridCol>
                <a:gridCol w="1708126">
                  <a:extLst>
                    <a:ext uri="{9D8B030D-6E8A-4147-A177-3AD203B41FA5}">
                      <a16:colId xmlns:a16="http://schemas.microsoft.com/office/drawing/2014/main" val="20002"/>
                    </a:ext>
                  </a:extLst>
                </a:gridCol>
              </a:tblGrid>
              <a:tr h="637725">
                <a:tc>
                  <a:txBody>
                    <a:bodyPr/>
                    <a:lstStyle/>
                    <a:p>
                      <a:pPr algn="ctr"/>
                      <a:r>
                        <a:rPr sz="1600" b="1" dirty="0">
                          <a:solidFill>
                            <a:srgbClr val="FFFFFF"/>
                          </a:solidFill>
                          <a:latin typeface="Aptos"/>
                        </a:rPr>
                        <a:t>Escalation Area
(Level 3)</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July</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7437">
                <a:tc rowSpan="3">
                  <a:txBody>
                    <a:bodyPr/>
                    <a:lstStyle/>
                    <a:p>
                      <a:pPr algn="ctr"/>
                      <a:r>
                        <a:rPr sz="1600" b="1" dirty="0">
                          <a:solidFill>
                            <a:srgbClr val="000000"/>
                          </a:solidFill>
                          <a:latin typeface="Aptos"/>
                        </a:rPr>
                        <a:t>CAMHS</a:t>
                      </a:r>
                    </a:p>
                  </a:txBody>
                  <a:tcPr marL="150791" marR="150791" marT="75396" marB="75396">
                    <a:solidFill>
                      <a:srgbClr val="CAEEFB"/>
                    </a:solidFill>
                  </a:tcPr>
                </a:tc>
                <a:tc>
                  <a:txBody>
                    <a:bodyPr/>
                    <a:lstStyle/>
                    <a:p>
                      <a:pPr algn="l"/>
                      <a:r>
                        <a:rPr sz="1400" b="0" dirty="0">
                          <a:solidFill>
                            <a:srgbClr val="000000"/>
                          </a:solidFill>
                          <a:latin typeface="Aptos"/>
                        </a:rPr>
                        <a:t>80% of LPMHSS mental health assessments undertaken within 28 days from the date of receipt of referral</a:t>
                      </a:r>
                    </a:p>
                  </a:txBody>
                  <a:tcPr marL="150791" marR="150791" marT="75396" marB="75396">
                    <a:solidFill>
                      <a:srgbClr val="CAEEFB"/>
                    </a:solidFill>
                  </a:tcPr>
                </a:tc>
                <a:tc>
                  <a:txBody>
                    <a:bodyPr/>
                    <a:lstStyle/>
                    <a:p>
                      <a:pPr algn="ctr"/>
                      <a:r>
                        <a:rPr lang="en-GB" sz="1600" b="0" dirty="0">
                          <a:solidFill>
                            <a:srgbClr val="000000"/>
                          </a:solidFill>
                          <a:latin typeface="Aptos"/>
                        </a:rPr>
                        <a:t>85</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1"/>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70% of therapeutic interventions started within 28 days following an assessment by LPMHS</a:t>
                      </a:r>
                    </a:p>
                  </a:txBody>
                  <a:tcPr marL="150791" marR="150791" marT="75396" marB="75396">
                    <a:solidFill>
                      <a:srgbClr val="CAEEFB"/>
                    </a:solidFill>
                  </a:tcPr>
                </a:tc>
                <a:tc>
                  <a:txBody>
                    <a:bodyPr/>
                    <a:lstStyle/>
                    <a:p>
                      <a:pPr algn="ctr"/>
                      <a:r>
                        <a:rPr sz="1600" b="0" dirty="0">
                          <a:solidFill>
                            <a:srgbClr val="000000"/>
                          </a:solidFill>
                          <a:latin typeface="Aptos"/>
                        </a:rPr>
                        <a:t>8</a:t>
                      </a:r>
                      <a:r>
                        <a:rPr lang="en-GB" sz="1600" b="0" dirty="0">
                          <a:solidFill>
                            <a:srgbClr val="000000"/>
                          </a:solidFill>
                          <a:latin typeface="Aptos"/>
                        </a:rPr>
                        <a:t>5</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2"/>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85% of HB residents in receipt of secondary mental health services who have a valid care and treatment plan</a:t>
                      </a:r>
                    </a:p>
                  </a:txBody>
                  <a:tcPr marL="150791" marR="150791" marT="75396" marB="75396">
                    <a:solidFill>
                      <a:srgbClr val="CAEEFB"/>
                    </a:solidFill>
                  </a:tcPr>
                </a:tc>
                <a:tc>
                  <a:txBody>
                    <a:bodyPr/>
                    <a:lstStyle/>
                    <a:p>
                      <a:pPr algn="ctr"/>
                      <a:r>
                        <a:rPr sz="1600" b="0" dirty="0">
                          <a:solidFill>
                            <a:srgbClr val="000000"/>
                          </a:solidFill>
                          <a:latin typeface="Aptos"/>
                        </a:rPr>
                        <a:t>9</a:t>
                      </a:r>
                      <a:r>
                        <a:rPr lang="en-GB" sz="1600" b="0" dirty="0">
                          <a:solidFill>
                            <a:srgbClr val="000000"/>
                          </a:solidFill>
                          <a:latin typeface="Aptos"/>
                        </a:rPr>
                        <a:t>5</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3"/>
                  </a:ext>
                </a:extLst>
              </a:tr>
              <a:tr h="607437">
                <a:tc rowSpan="10">
                  <a:txBody>
                    <a:bodyPr/>
                    <a:lstStyle/>
                    <a:p>
                      <a:pPr algn="ctr"/>
                      <a:r>
                        <a:rPr sz="1600" b="1" dirty="0">
                          <a:solidFill>
                            <a:srgbClr val="000000"/>
                          </a:solidFill>
                          <a:latin typeface="Aptos"/>
                        </a:rPr>
                        <a:t>Planned Care</a:t>
                      </a:r>
                    </a:p>
                  </a:txBody>
                  <a:tcPr marL="150791" marR="150791" marT="75396" marB="75396">
                    <a:solidFill>
                      <a:srgbClr val="CAEEFB"/>
                    </a:solidFill>
                  </a:tcPr>
                </a:tc>
                <a:tc>
                  <a:txBody>
                    <a:bodyPr/>
                    <a:lstStyle/>
                    <a:p>
                      <a:pPr algn="l"/>
                      <a:r>
                        <a:rPr sz="1400" b="0" dirty="0">
                          <a:solidFill>
                            <a:srgbClr val="000000"/>
                          </a:solidFill>
                          <a:latin typeface="Aptos"/>
                        </a:rPr>
                        <a:t>100% of open outpatient pathways to be waiting less than 52 weeks and maintained for 3 month</a:t>
                      </a:r>
                    </a:p>
                  </a:txBody>
                  <a:tcPr marL="150791" marR="150791" marT="75396" marB="75396">
                    <a:solidFill>
                      <a:srgbClr val="CAEEFB"/>
                    </a:solidFill>
                  </a:tcPr>
                </a:tc>
                <a:tc>
                  <a:txBody>
                    <a:bodyPr/>
                    <a:lstStyle/>
                    <a:p>
                      <a:pPr algn="ctr"/>
                      <a:r>
                        <a:rPr sz="1600" b="0" dirty="0">
                          <a:solidFill>
                            <a:srgbClr val="000000"/>
                          </a:solidFill>
                          <a:latin typeface="Aptos"/>
                        </a:rPr>
                        <a:t>1</a:t>
                      </a:r>
                      <a:r>
                        <a:rPr lang="en-GB" sz="1600" b="0" dirty="0">
                          <a:solidFill>
                            <a:srgbClr val="000000"/>
                          </a:solidFill>
                          <a:latin typeface="Aptos"/>
                        </a:rPr>
                        <a:t>0</a:t>
                      </a:r>
                      <a:r>
                        <a:rPr sz="1600" b="0" dirty="0">
                          <a:solidFill>
                            <a:srgbClr val="000000"/>
                          </a:solidFill>
                          <a:latin typeface="Aptos"/>
                        </a:rPr>
                        <a:t>0%</a:t>
                      </a:r>
                    </a:p>
                  </a:txBody>
                  <a:tcPr marL="150791" marR="150791" marT="75396" marB="75396">
                    <a:solidFill>
                      <a:srgbClr val="00B050"/>
                    </a:solidFill>
                  </a:tcPr>
                </a:tc>
                <a:extLst>
                  <a:ext uri="{0D108BD9-81ED-4DB2-BD59-A6C34878D82A}">
                    <a16:rowId xmlns:a16="http://schemas.microsoft.com/office/drawing/2014/main" val="10004"/>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75% of all open outpatient pathways waiting less than 26 weeks</a:t>
                      </a:r>
                    </a:p>
                  </a:txBody>
                  <a:tcPr marL="150791" marR="150791" marT="75396" marB="75396">
                    <a:solidFill>
                      <a:srgbClr val="CAEEFB"/>
                    </a:solidFill>
                  </a:tcPr>
                </a:tc>
                <a:tc>
                  <a:txBody>
                    <a:bodyPr/>
                    <a:lstStyle/>
                    <a:p>
                      <a:pPr algn="ctr"/>
                      <a:r>
                        <a:rPr lang="en-GB" sz="1600" b="0" dirty="0">
                          <a:solidFill>
                            <a:srgbClr val="000000"/>
                          </a:solidFill>
                          <a:latin typeface="Aptos"/>
                        </a:rPr>
                        <a:t>89.41</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5"/>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100% of open pathways to be waiting less than 104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06"/>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80% of all open pathways waiting less than 36 weeks</a:t>
                      </a:r>
                    </a:p>
                  </a:txBody>
                  <a:tcPr marL="150791" marR="150791" marT="75396" marB="75396">
                    <a:solidFill>
                      <a:srgbClr val="CAEEFB"/>
                    </a:solidFill>
                  </a:tcPr>
                </a:tc>
                <a:tc>
                  <a:txBody>
                    <a:bodyPr/>
                    <a:lstStyle/>
                    <a:p>
                      <a:pPr algn="ctr"/>
                      <a:r>
                        <a:rPr sz="1600" b="0" dirty="0">
                          <a:solidFill>
                            <a:srgbClr val="000000"/>
                          </a:solidFill>
                          <a:latin typeface="Aptos"/>
                        </a:rPr>
                        <a:t>7</a:t>
                      </a:r>
                      <a:r>
                        <a:rPr lang="en-GB" sz="1600" b="0" dirty="0">
                          <a:solidFill>
                            <a:srgbClr val="000000"/>
                          </a:solidFill>
                          <a:latin typeface="Aptos"/>
                        </a:rPr>
                        <a:t>7.30</a:t>
                      </a:r>
                      <a:r>
                        <a:rPr sz="1600" b="0" dirty="0">
                          <a:solidFill>
                            <a:srgbClr val="000000"/>
                          </a:solidFill>
                          <a:latin typeface="Aptos"/>
                        </a:rPr>
                        <a:t>%</a:t>
                      </a:r>
                    </a:p>
                  </a:txBody>
                  <a:tcPr marL="150791" marR="150791" marT="75396" marB="75396">
                    <a:solidFill>
                      <a:srgbClr val="FFCD46"/>
                    </a:solidFill>
                  </a:tcPr>
                </a:tc>
                <a:extLst>
                  <a:ext uri="{0D108BD9-81ED-4DB2-BD59-A6C34878D82A}">
                    <a16:rowId xmlns:a16="http://schemas.microsoft.com/office/drawing/2014/main" val="10007"/>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12% reduction in the number of patients delayed by 100% for their follow up appointment in three consecutive months and maintained for 3 months (Based on the November 2024 baseline.)</a:t>
                      </a:r>
                    </a:p>
                  </a:txBody>
                  <a:tcPr marL="150791" marR="150791" marT="75396" marB="75396">
                    <a:solidFill>
                      <a:srgbClr val="CAEEFB"/>
                    </a:solidFill>
                  </a:tcPr>
                </a:tc>
                <a:tc>
                  <a:txBody>
                    <a:bodyPr/>
                    <a:lstStyle/>
                    <a:p>
                      <a:pPr algn="ctr"/>
                      <a:r>
                        <a:rPr sz="1600" b="0" dirty="0">
                          <a:solidFill>
                            <a:srgbClr val="000000"/>
                          </a:solidFill>
                          <a:latin typeface="Aptos"/>
                        </a:rPr>
                        <a:t>3</a:t>
                      </a:r>
                      <a:r>
                        <a:rPr lang="en-GB" sz="1600" b="0" dirty="0">
                          <a:solidFill>
                            <a:srgbClr val="000000"/>
                          </a:solidFill>
                          <a:latin typeface="Aptos"/>
                        </a:rPr>
                        <a:t>7.36</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8"/>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68% R1 ophthalmology patient pathways to be waiting within or no longer than 25% of their target date for an outpatient appointment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a:t>
                      </a:r>
                      <a:r>
                        <a:rPr lang="en-GB" sz="1600" b="0" dirty="0">
                          <a:solidFill>
                            <a:srgbClr val="000000"/>
                          </a:solidFill>
                          <a:latin typeface="Aptos"/>
                        </a:rPr>
                        <a:t>5.81</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9"/>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test to be waiting less than 8 weeks and maintained for 3 months</a:t>
                      </a:r>
                    </a:p>
                  </a:txBody>
                  <a:tcPr marL="150791" marR="150791" marT="75396" marB="75396">
                    <a:solidFill>
                      <a:srgbClr val="CAEEFB"/>
                    </a:solidFill>
                  </a:tcPr>
                </a:tc>
                <a:tc>
                  <a:txBody>
                    <a:bodyPr/>
                    <a:lstStyle/>
                    <a:p>
                      <a:pPr algn="ctr"/>
                      <a:r>
                        <a:rPr lang="en-GB" sz="1600" b="0" dirty="0">
                          <a:solidFill>
                            <a:srgbClr val="000000"/>
                          </a:solidFill>
                          <a:latin typeface="Aptos"/>
                        </a:rPr>
                        <a:t>70.55</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0"/>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endoscopy to be waiting less than 8 weeks and maintained for 3 month</a:t>
                      </a:r>
                    </a:p>
                  </a:txBody>
                  <a:tcPr marL="150791" marR="150791" marT="75396" marB="75396">
                    <a:solidFill>
                      <a:srgbClr val="CAEEFB"/>
                    </a:solidFill>
                  </a:tcPr>
                </a:tc>
                <a:tc>
                  <a:txBody>
                    <a:bodyPr/>
                    <a:lstStyle/>
                    <a:p>
                      <a:pPr algn="ctr"/>
                      <a:r>
                        <a:rPr lang="en-GB" sz="1600" b="0" dirty="0">
                          <a:solidFill>
                            <a:srgbClr val="000000"/>
                          </a:solidFill>
                          <a:latin typeface="Aptos"/>
                        </a:rPr>
                        <a:t>52</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1"/>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NOUS and non cardiac MRI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7</a:t>
                      </a:r>
                      <a:r>
                        <a:rPr lang="en-GB" sz="1600" b="0" dirty="0">
                          <a:solidFill>
                            <a:srgbClr val="000000"/>
                          </a:solidFill>
                          <a:latin typeface="Aptos"/>
                        </a:rPr>
                        <a:t>0.77</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2"/>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90% of patients waiting for therapies to be waiting less than 14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506235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961D7-B604-57D5-0152-A1637FA2AA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8F390E-E5B7-D160-6A6D-E9A9F081D6F9}"/>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2: </a:t>
            </a:r>
          </a:p>
          <a:p>
            <a:pPr lvl="0" algn="ctr"/>
            <a:r>
              <a:rPr lang="en-GB" sz="4400" dirty="0">
                <a:latin typeface="Verdana" panose="020B0604030504040204" pitchFamily="34" charset="0"/>
                <a:ea typeface="Verdana" panose="020B0604030504040204" pitchFamily="34" charset="0"/>
              </a:rPr>
              <a:t>Detailed updates against </a:t>
            </a:r>
            <a:r>
              <a:rPr lang="en-GB" sz="4800" dirty="0">
                <a:ln/>
                <a:latin typeface="Verdana" panose="020B0604030504040204" pitchFamily="34" charset="0"/>
                <a:ea typeface="Verdana" panose="020B0604030504040204" pitchFamily="34" charset="0"/>
              </a:rPr>
              <a:t>the SBUHB Breakthrough Objectives and the Welsh Government Oversight &amp; Escalation criteria</a:t>
            </a:r>
            <a:r>
              <a:rPr lang="en-GB" sz="4400" dirty="0">
                <a:latin typeface="Verdana" panose="020B0604030504040204" pitchFamily="34" charset="0"/>
                <a:ea typeface="Verdana" panose="020B0604030504040204" pitchFamily="34" charset="0"/>
              </a:rPr>
              <a:t> </a:t>
            </a:r>
          </a:p>
          <a:p>
            <a:endParaRPr lang="en-GB" dirty="0"/>
          </a:p>
        </p:txBody>
      </p:sp>
    </p:spTree>
    <p:extLst>
      <p:ext uri="{BB962C8B-B14F-4D97-AF65-F5344CB8AC3E}">
        <p14:creationId xmlns:p14="http://schemas.microsoft.com/office/powerpoint/2010/main" val="32247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F53E-C528-F5C5-9410-4E426EC19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D29F06-ECA9-3D66-FA13-DB0CE61DA390}"/>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Targeted Intervention (Level 4) - Strategy &amp; Planning</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45696A1E-F9DE-9F85-1F50-D9FBFC537B8B}"/>
              </a:ext>
            </a:extLst>
          </p:cNvPr>
          <p:cNvGraphicFramePr>
            <a:graphicFrameLocks noGrp="1"/>
          </p:cNvGraphicFramePr>
          <p:nvPr>
            <p:extLst>
              <p:ext uri="{D42A27DB-BD31-4B8C-83A1-F6EECF244321}">
                <p14:modId xmlns:p14="http://schemas.microsoft.com/office/powerpoint/2010/main" val="1215398869"/>
              </p:ext>
            </p:extLst>
          </p:nvPr>
        </p:nvGraphicFramePr>
        <p:xfrm>
          <a:off x="223044" y="1006476"/>
          <a:ext cx="19659600" cy="9664320"/>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4532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Updated June 2026</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303581">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Submission of a balanced and credible three-year medium-term plan or acceptable annual plan in line with the current planning framework.</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Throughout Quarter 1, a significant programme of work was undertaken to respond to Welsh Government feedback and strengthen both the Plan and the supporting delivery arrangements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Improvements focused on:</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Strengthened delivery plans, trajectories and accountability arrangements.</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 clearer and more robust financial position, including articulation of the underlying deficit, savings programme and opportunities pipeline.</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Improved governance, oversight and organisational grip through the establishment of the Delivery Unit.</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Stronger alignment between priorities, milestones, ownership and measurable outcomes.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updated Annual Plan was considered by the Board on 25 June 2026 and formally resubmitted to Welsh Government. While the Plan remains unable to achieve statutory financial balance in-year, the Board concluded that it now represents a more credible and deliverable plan, supported by strengthened governance, financial control and evidence of early Quarter 1 delivery improvements.</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Health Board remains focused on sustaining delivery, strengthening organisational grip and progressing towards financial recovery and improved performance throughout 2026/27.</a:t>
                      </a: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2123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Evidence of a clear roadmap and implementation of the health board’s Clinical Services Plan.</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Engagement has been ongoing internally and with trusted stakeholders focusing on the case for change and the principles for transformation including Top 100 Leadership Event, CEO ‘Ask Abi’ Session, Stakeholder Reference Group Health Professionals Forum and operational leadership groups.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Large Clinical Leadership Event held 1st July with 135 colleagues from across the Health Board Llais, CVS and neighbouring Health Boards confirming our principles for transformation and to begin the work of developing our future model of care</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summer months will see pre-engagement with public and stakeholders  and additional work being undertaken by the clinical reference group to further develop the model of care.</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‘Transforming for the Future’ report to go to Board in November 2026</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1415820">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Welsh Government’s confidence in delivery based on an assessment against an agreed planning maturity matrix</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lgn="l" defTabSz="1507937" rtl="0" eaLnBrk="1" latinLnBrk="0" hangingPunct="1">
                        <a:buSzPts val="1000"/>
                        <a:buFont typeface="Arial" panose="020B0604020202020204" pitchFamily="34" charset="0"/>
                        <a:buChar char="•"/>
                        <a:tabLst>
                          <a:tab pos="457200" algn="l"/>
                        </a:tabLst>
                      </a:pPr>
                      <a:r>
                        <a:rPr lang="en-GB" sz="1800" kern="1200" dirty="0">
                          <a:solidFill>
                            <a:schemeClr val="tx1"/>
                          </a:solidFill>
                          <a:effectLst/>
                          <a:latin typeface="Verdana" panose="020B0604030504040204" pitchFamily="34" charset="0"/>
                          <a:ea typeface="Verdana" panose="020B0604030504040204" pitchFamily="34" charset="0"/>
                          <a:cs typeface="+mn-cs"/>
                        </a:rPr>
                        <a:t>Letter received from WG setting expectations for assessment on Planning Maturity Matrix to be undertaken and approved through Boards in November 2026. Process initiated and underway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a:buNone/>
                      </a:pPr>
                      <a:endParaRPr lang="en-GB" sz="1800" dirty="0">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485073">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Progress made with regional planning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Regional Drive and Delivery Group (RDDG) (Chaired by CEOs Abi Harris and Phil Kloer) did not meet in August as planned due to time constraints. However, RDDG members met within a productive Regional Exec-to-Exec Board and much of the planned RDDG agenda was covered within the session. </a:t>
                      </a:r>
                    </a:p>
                    <a:p>
                      <a:pPr marL="285750" lvl="0" indent="-28575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Regional plans and progress updates were received from all RJC subgroups – Regional Health Economy; Clinical Service Planning; Finance and Contracting; Workforce and Organisational Development; Data and Digital, and Research, Innovation, and Excellence.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4" name="TextBox 3">
            <a:extLst>
              <a:ext uri="{FF2B5EF4-FFF2-40B4-BE49-F238E27FC236}">
                <a16:creationId xmlns:a16="http://schemas.microsoft.com/office/drawing/2014/main" id="{A8C22ED8-7765-5A9F-2EAA-E52F4142AD7A}"/>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607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447F-CBE1-D155-75DF-9BC7E6CE469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EDB91B-E187-C8E3-2BF3-C76F8F18FB66}"/>
              </a:ext>
            </a:extLst>
          </p:cNvPr>
          <p:cNvGraphicFramePr>
            <a:graphicFrameLocks noGrp="1"/>
          </p:cNvGraphicFramePr>
          <p:nvPr>
            <p:extLst>
              <p:ext uri="{D42A27DB-BD31-4B8C-83A1-F6EECF244321}">
                <p14:modId xmlns:p14="http://schemas.microsoft.com/office/powerpoint/2010/main" val="1102554322"/>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3198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Bowel screening rates in Swansea Bay UHB by 1% </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July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61.1%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70665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endParaRPr lang="en-GB" sz="1600" b="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r>
                        <a:rPr lang="en-GB" sz="1600" b="0" kern="1200" dirty="0">
                          <a:solidFill>
                            <a:schemeClr val="tx1"/>
                          </a:solidFill>
                          <a:latin typeface="Verdana" panose="020B0604030504040204" pitchFamily="34" charset="0"/>
                          <a:ea typeface="Verdana" panose="020B0604030504040204" pitchFamily="34" charset="0"/>
                          <a:cs typeface="+mn-cs"/>
                        </a:rPr>
                        <a:t>The SBUHB  public health team continue to support Public Health Wales on efforts to enhance the uptake of bowel screening</a:t>
                      </a:r>
                      <a:r>
                        <a:rPr lang="en-GB" sz="1600" b="0" kern="1200" dirty="0">
                          <a:solidFill>
                            <a:schemeClr val="tx1"/>
                          </a:solidFill>
                          <a:effectLst/>
                          <a:latin typeface="Verdana" panose="020B0604030504040204" pitchFamily="34" charset="0"/>
                          <a:ea typeface="Verdana" panose="020B0604030504040204" pitchFamily="34" charset="0"/>
                          <a:cs typeface="+mn-cs"/>
                        </a:rPr>
                        <a:t>.</a:t>
                      </a: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Bowel Cancer UK’s Early Diagnosis Programme is running for 12 months in Neath Port Talbot and upper Valley Towns from 1</a:t>
                      </a:r>
                      <a:r>
                        <a:rPr lang="en-GB" sz="1600" kern="1200" baseline="30000" dirty="0">
                          <a:solidFill>
                            <a:schemeClr val="tx1"/>
                          </a:solidFill>
                          <a:effectLst/>
                          <a:latin typeface="Verdana" panose="020B0604030504040204" pitchFamily="34" charset="0"/>
                          <a:ea typeface="Verdana" panose="020B0604030504040204" pitchFamily="34" charset="0"/>
                          <a:cs typeface="+mn-cs"/>
                        </a:rPr>
                        <a:t>st</a:t>
                      </a:r>
                      <a:r>
                        <a:rPr lang="en-GB" sz="1600" kern="1200" dirty="0">
                          <a:solidFill>
                            <a:schemeClr val="tx1"/>
                          </a:solidFill>
                          <a:effectLst/>
                          <a:latin typeface="Verdana" panose="020B0604030504040204" pitchFamily="34" charset="0"/>
                          <a:ea typeface="Verdana" panose="020B0604030504040204" pitchFamily="34" charset="0"/>
                          <a:cs typeface="+mn-cs"/>
                        </a:rPr>
                        <a:t> June 2026. The programme combines:</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Community awareness events and volunteer activity;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Education and engagement with GPs, pharmacies and other healthcare professionals;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Local advertising and the “Tell Your GP Instead” campaign;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Work with community groups and local partners;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eligible people to complete bowel-screening kits; and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people with possible symptoms to contact their GP promptly.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programme is intended to address areas where bowel cancer tends to be diagnosed later or bowel-screening participation is lower</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Submitted a plan to the Planned Care Recovery Programme to address the backlog of patients waiting for Bowel screening and are seeking a sustainable solution for the South-West Wales Region.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We are continuing to provide local insight to Public Health Wales in relation to further targeted programmes.</a:t>
                      </a:r>
                    </a:p>
                    <a:p>
                      <a:pPr lvl="0"/>
                      <a:endParaRPr lang="en-GB" sz="1600" kern="1200" dirty="0">
                        <a:solidFill>
                          <a:schemeClr val="tx1"/>
                        </a:solidFill>
                        <a:effectLst/>
                        <a:latin typeface="Verdana" panose="020B0604030504040204" pitchFamily="34" charset="0"/>
                        <a:ea typeface="Verdana" panose="020B0604030504040204" pitchFamily="34" charset="0"/>
                        <a:cs typeface="+mn-cs"/>
                      </a:endParaRPr>
                    </a:p>
                    <a:p>
                      <a:pPr lvl="0"/>
                      <a:endParaRPr lang="en-GB" sz="1600" b="1"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focus of Public Health Wales may be affected by the development of other areas of responsibility through this year, and changes to staffing.</a:t>
                      </a:r>
                    </a:p>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33644ED6-E799-821F-B304-36D552037114}"/>
              </a:ext>
            </a:extLst>
          </p:cNvPr>
          <p:cNvSpPr txBox="1"/>
          <p:nvPr/>
        </p:nvSpPr>
        <p:spPr>
          <a:xfrm>
            <a:off x="0" y="-14068"/>
            <a:ext cx="20105688" cy="584775"/>
          </a:xfrm>
          <a:prstGeom prst="rect">
            <a:avLst/>
          </a:prstGeom>
          <a:solidFill>
            <a:srgbClr val="F78C8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People of Swansea Bay live healthier, fairer and more prosperous lives  </a:t>
            </a:r>
          </a:p>
        </p:txBody>
      </p:sp>
      <p:pic>
        <p:nvPicPr>
          <p:cNvPr id="5" name="Picture 4">
            <a:extLst>
              <a:ext uri="{FF2B5EF4-FFF2-40B4-BE49-F238E27FC236}">
                <a16:creationId xmlns:a16="http://schemas.microsoft.com/office/drawing/2014/main" id="{168830FB-FB33-3A55-F075-90962A8D55DF}"/>
              </a:ext>
            </a:extLst>
          </p:cNvPr>
          <p:cNvPicPr>
            <a:picLocks noChangeAspect="1"/>
          </p:cNvPicPr>
          <p:nvPr/>
        </p:nvPicPr>
        <p:blipFill>
          <a:blip r:embed="rId3"/>
          <a:stretch>
            <a:fillRect/>
          </a:stretch>
        </p:blipFill>
        <p:spPr>
          <a:xfrm>
            <a:off x="146844" y="3101975"/>
            <a:ext cx="9233482" cy="5105400"/>
          </a:xfrm>
          <a:prstGeom prst="rect">
            <a:avLst/>
          </a:prstGeom>
        </p:spPr>
      </p:pic>
    </p:spTree>
    <p:extLst>
      <p:ext uri="{BB962C8B-B14F-4D97-AF65-F5344CB8AC3E}">
        <p14:creationId xmlns:p14="http://schemas.microsoft.com/office/powerpoint/2010/main" val="7678713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B30BC155-272C-4FE3-B709-580F67E0A81A}"/>
</file>

<file path=customXml/itemProps3.xml><?xml version="1.0" encoding="utf-8"?>
<ds:datastoreItem xmlns:ds="http://schemas.openxmlformats.org/officeDocument/2006/customXml" ds:itemID="{5353AC40-0A0E-4F46-A609-E30D51CC4C1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37ca15d-9ca5-4969-9050-6a8af13b1758"/>
    <ds:schemaRef ds:uri="14f886ef-4092-4ed8-a31e-891c76461312"/>
    <ds:schemaRef ds:uri="http://purl.org/dc/terms/"/>
    <ds:schemaRef ds:uri="http://www.w3.org/XML/1998/namespace"/>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21648</TotalTime>
  <Words>13081</Words>
  <Application>Microsoft Office PowerPoint</Application>
  <PresentationFormat>Custom</PresentationFormat>
  <Paragraphs>1547</Paragraphs>
  <Slides>59</Slides>
  <Notes>35</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59</vt:i4>
      </vt:variant>
    </vt:vector>
  </HeadingPairs>
  <TitlesOfParts>
    <vt:vector size="77" baseType="lpstr">
      <vt:lpstr>Apto</vt:lpstr>
      <vt:lpstr>Aptos</vt:lpstr>
      <vt:lpstr>Aptos Display</vt:lpstr>
      <vt:lpstr>Aptos Narrow</vt:lpstr>
      <vt:lpstr>Arial</vt:lpstr>
      <vt:lpstr>Arial Black</vt:lpstr>
      <vt:lpstr>Arial,Sans-Serif</vt:lpstr>
      <vt:lpstr>Calibri</vt:lpstr>
      <vt:lpstr>Calibri Light</vt:lpstr>
      <vt:lpstr>Courier New</vt:lpstr>
      <vt:lpstr>Symbol</vt:lpstr>
      <vt:lpstr>Verdana</vt:lpstr>
      <vt:lpstr>Custom Design</vt:lpstr>
      <vt:lpstr>1_Custom Design</vt:lpstr>
      <vt:lpstr>2_Custom Design</vt:lpstr>
      <vt:lpstr>2_Custom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112</cp:revision>
  <dcterms:created xsi:type="dcterms:W3CDTF">2023-11-15T10:54:55Z</dcterms:created>
  <dcterms:modified xsi:type="dcterms:W3CDTF">2026-08-18T15:42:37Z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