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28"/>
  </p:notesMasterIdLst>
  <p:sldIdLst>
    <p:sldId id="1899855861" r:id="rId6"/>
    <p:sldId id="1899855845" r:id="rId7"/>
    <p:sldId id="1899855847" r:id="rId8"/>
    <p:sldId id="1899855867" r:id="rId9"/>
    <p:sldId id="1899855868" r:id="rId10"/>
    <p:sldId id="1899855849" r:id="rId11"/>
    <p:sldId id="1899855850" r:id="rId12"/>
    <p:sldId id="1899855846" r:id="rId13"/>
    <p:sldId id="1899855852" r:id="rId14"/>
    <p:sldId id="1899855866" r:id="rId15"/>
    <p:sldId id="1899855851" r:id="rId16"/>
    <p:sldId id="1899855854" r:id="rId17"/>
    <p:sldId id="1899855856" r:id="rId18"/>
    <p:sldId id="1899855857" r:id="rId19"/>
    <p:sldId id="1899855860" r:id="rId20"/>
    <p:sldId id="1899855859" r:id="rId21"/>
    <p:sldId id="1899855862" r:id="rId22"/>
    <p:sldId id="1899855858" r:id="rId23"/>
    <p:sldId id="1899855863" r:id="rId24"/>
    <p:sldId id="1899855864" r:id="rId25"/>
    <p:sldId id="1899855865" r:id="rId26"/>
    <p:sldId id="189985586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2D4623-0785-4D56-585F-347A6D9CC911}" name="Claire Osmundsen-Little (Swansea Bay UHB - Finance)" initials="CO" userId="S::Claire.Osmundsen-Little@wales.nhs.uk::a0e02f38-a639-4846-8044-e2af27781390" providerId="AD"/>
  <p188:author id="{1ED58A94-87C5-F11D-64B6-BAE1DAD8914A}" name="Samantha Moss (Swansea Bay UHB - Finance)" initials="SM" userId="S::Samantha.Moss@wales.nhs.uk::775f3592-1b47-4c84-8aa6-dba87a53e38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2" d="100"/>
          <a:sy n="102" d="100"/>
        </p:scale>
        <p:origin x="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F4BD0A-4001-4996-A365-368D482061AE}" type="datetimeFigureOut">
              <a:rPr lang="en-GB" smtClean="0"/>
              <a:t>17/08/2026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DBB40F-3A9F-4F29-AEE0-305AE43F4661}" type="slidenum">
              <a:rPr lang="en-GB" smtClean="0"/>
              <a:t>‹#›</a:t>
            </a:fld>
            <a:endParaRPr lang="en-GB"/>
          </a:p>
        </p:txBody>
      </p:sp>
    </p:spTree>
    <p:extLst>
      <p:ext uri="{BB962C8B-B14F-4D97-AF65-F5344CB8AC3E}">
        <p14:creationId xmlns:p14="http://schemas.microsoft.com/office/powerpoint/2010/main" val="868109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6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DBB40F-3A9F-4F29-AEE0-305AE43F4661}" type="slidenum">
              <a:rPr lang="en-GB" smtClean="0"/>
              <a:t>2</a:t>
            </a:fld>
            <a:endParaRPr lang="en-GB"/>
          </a:p>
        </p:txBody>
      </p:sp>
    </p:spTree>
    <p:extLst>
      <p:ext uri="{BB962C8B-B14F-4D97-AF65-F5344CB8AC3E}">
        <p14:creationId xmlns:p14="http://schemas.microsoft.com/office/powerpoint/2010/main" val="722872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DBB40F-3A9F-4F29-AEE0-305AE43F4661}" type="slidenum">
              <a:rPr lang="en-GB" smtClean="0"/>
              <a:t>3</a:t>
            </a:fld>
            <a:endParaRPr lang="en-GB"/>
          </a:p>
        </p:txBody>
      </p:sp>
    </p:spTree>
    <p:extLst>
      <p:ext uri="{BB962C8B-B14F-4D97-AF65-F5344CB8AC3E}">
        <p14:creationId xmlns:p14="http://schemas.microsoft.com/office/powerpoint/2010/main" val="2752815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DBB40F-3A9F-4F29-AEE0-305AE43F4661}" type="slidenum">
              <a:rPr lang="en-GB" smtClean="0"/>
              <a:t>4</a:t>
            </a:fld>
            <a:endParaRPr lang="en-GB"/>
          </a:p>
        </p:txBody>
      </p:sp>
    </p:spTree>
    <p:extLst>
      <p:ext uri="{BB962C8B-B14F-4D97-AF65-F5344CB8AC3E}">
        <p14:creationId xmlns:p14="http://schemas.microsoft.com/office/powerpoint/2010/main" val="1040684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579B3-856A-F9F4-D972-747987A1D6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9C9F61-00C2-AAE7-A0F5-A358B11695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BCF826-83C4-FF7D-D7C8-2BB58B16DB9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A9DA8B9-F8FD-2967-5109-63D3EA8D7DAD}"/>
              </a:ext>
            </a:extLst>
          </p:cNvPr>
          <p:cNvSpPr>
            <a:spLocks noGrp="1"/>
          </p:cNvSpPr>
          <p:nvPr>
            <p:ph type="sldNum" sz="quarter" idx="5"/>
          </p:nvPr>
        </p:nvSpPr>
        <p:spPr/>
        <p:txBody>
          <a:bodyPr/>
          <a:lstStyle/>
          <a:p>
            <a:fld id="{0BDBB40F-3A9F-4F29-AEE0-305AE43F4661}" type="slidenum">
              <a:rPr lang="en-GB" smtClean="0"/>
              <a:t>5</a:t>
            </a:fld>
            <a:endParaRPr lang="en-GB"/>
          </a:p>
        </p:txBody>
      </p:sp>
    </p:spTree>
    <p:extLst>
      <p:ext uri="{BB962C8B-B14F-4D97-AF65-F5344CB8AC3E}">
        <p14:creationId xmlns:p14="http://schemas.microsoft.com/office/powerpoint/2010/main" val="2158365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DBB40F-3A9F-4F29-AEE0-305AE43F4661}" type="slidenum">
              <a:rPr lang="en-GB" smtClean="0"/>
              <a:t>11</a:t>
            </a:fld>
            <a:endParaRPr lang="en-GB"/>
          </a:p>
        </p:txBody>
      </p:sp>
    </p:spTree>
    <p:extLst>
      <p:ext uri="{BB962C8B-B14F-4D97-AF65-F5344CB8AC3E}">
        <p14:creationId xmlns:p14="http://schemas.microsoft.com/office/powerpoint/2010/main" val="3199459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DBB40F-3A9F-4F29-AEE0-305AE43F4661}" type="slidenum">
              <a:rPr lang="en-GB" smtClean="0"/>
              <a:t>15</a:t>
            </a:fld>
            <a:endParaRPr lang="en-GB"/>
          </a:p>
        </p:txBody>
      </p:sp>
    </p:spTree>
    <p:extLst>
      <p:ext uri="{BB962C8B-B14F-4D97-AF65-F5344CB8AC3E}">
        <p14:creationId xmlns:p14="http://schemas.microsoft.com/office/powerpoint/2010/main" val="4097713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B015C-9FB5-D191-DEB1-7F29BFB1B12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5A34A8FD-778B-46F7-A758-2A044F592A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BBCA8412-FB22-10A7-4EEB-AC5468DC86F5}"/>
              </a:ext>
            </a:extLst>
          </p:cNvPr>
          <p:cNvSpPr>
            <a:spLocks noGrp="1"/>
          </p:cNvSpPr>
          <p:nvPr>
            <p:ph type="dt" sz="half" idx="10"/>
          </p:nvPr>
        </p:nvSpPr>
        <p:spPr/>
        <p:txBody>
          <a:bodyPr/>
          <a:lstStyle/>
          <a:p>
            <a:fld id="{809489A7-3288-400B-A991-6A3429A057DF}" type="datetimeFigureOut">
              <a:rPr lang="en-GB" smtClean="0"/>
              <a:t>17/08/2026</a:t>
            </a:fld>
            <a:endParaRPr lang="en-GB"/>
          </a:p>
        </p:txBody>
      </p:sp>
      <p:sp>
        <p:nvSpPr>
          <p:cNvPr id="5" name="Footer Placeholder 4">
            <a:extLst>
              <a:ext uri="{FF2B5EF4-FFF2-40B4-BE49-F238E27FC236}">
                <a16:creationId xmlns:a16="http://schemas.microsoft.com/office/drawing/2014/main" id="{089CD430-2602-501E-575D-0455A79142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312EA0-207F-6789-20A2-168E2BF610CA}"/>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499133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18625-BA6D-96AF-79F9-12C5AABED7CC}"/>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6A6CB265-8021-0731-C780-43ED50E94F7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3177ECD-7F35-8616-896B-F7CD23B59626}"/>
              </a:ext>
            </a:extLst>
          </p:cNvPr>
          <p:cNvSpPr>
            <a:spLocks noGrp="1"/>
          </p:cNvSpPr>
          <p:nvPr>
            <p:ph type="dt" sz="half" idx="10"/>
          </p:nvPr>
        </p:nvSpPr>
        <p:spPr/>
        <p:txBody>
          <a:bodyPr/>
          <a:lstStyle/>
          <a:p>
            <a:fld id="{809489A7-3288-400B-A991-6A3429A057DF}" type="datetimeFigureOut">
              <a:rPr lang="en-GB" smtClean="0"/>
              <a:t>17/08/2026</a:t>
            </a:fld>
            <a:endParaRPr lang="en-GB"/>
          </a:p>
        </p:txBody>
      </p:sp>
      <p:sp>
        <p:nvSpPr>
          <p:cNvPr id="5" name="Footer Placeholder 4">
            <a:extLst>
              <a:ext uri="{FF2B5EF4-FFF2-40B4-BE49-F238E27FC236}">
                <a16:creationId xmlns:a16="http://schemas.microsoft.com/office/drawing/2014/main" id="{05FF669F-7559-7DA8-5096-D79C951F92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D0788B-F877-B9A0-FE31-2B88A6FFA4C6}"/>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446193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7E85D5-35F4-E449-B271-E67A0E5D533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A2FB455-0912-1A51-4B8C-37BC56FD71D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8B3879F-E924-3FA5-E07A-B00DC4EBB5E5}"/>
              </a:ext>
            </a:extLst>
          </p:cNvPr>
          <p:cNvSpPr>
            <a:spLocks noGrp="1"/>
          </p:cNvSpPr>
          <p:nvPr>
            <p:ph type="dt" sz="half" idx="10"/>
          </p:nvPr>
        </p:nvSpPr>
        <p:spPr/>
        <p:txBody>
          <a:bodyPr/>
          <a:lstStyle/>
          <a:p>
            <a:fld id="{809489A7-3288-400B-A991-6A3429A057DF}" type="datetimeFigureOut">
              <a:rPr lang="en-GB" smtClean="0"/>
              <a:t>17/08/2026</a:t>
            </a:fld>
            <a:endParaRPr lang="en-GB"/>
          </a:p>
        </p:txBody>
      </p:sp>
      <p:sp>
        <p:nvSpPr>
          <p:cNvPr id="5" name="Footer Placeholder 4">
            <a:extLst>
              <a:ext uri="{FF2B5EF4-FFF2-40B4-BE49-F238E27FC236}">
                <a16:creationId xmlns:a16="http://schemas.microsoft.com/office/drawing/2014/main" id="{840319D3-697F-3148-9459-348775EA1A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5046B0-00FC-E52B-4F61-81D20CDACCEB}"/>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3140528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857369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84340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51312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353109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271670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753071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8D40-7D42-D877-E238-54E385A2841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3D4F196-3FEF-7EC4-A00A-1CCE4EB72F5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67CFCEB-5681-1BEE-DD5C-6AEC0705AC53}"/>
              </a:ext>
            </a:extLst>
          </p:cNvPr>
          <p:cNvSpPr>
            <a:spLocks noGrp="1"/>
          </p:cNvSpPr>
          <p:nvPr>
            <p:ph type="dt" sz="half" idx="10"/>
          </p:nvPr>
        </p:nvSpPr>
        <p:spPr/>
        <p:txBody>
          <a:bodyPr/>
          <a:lstStyle/>
          <a:p>
            <a:fld id="{809489A7-3288-400B-A991-6A3429A057DF}" type="datetimeFigureOut">
              <a:rPr lang="en-GB" smtClean="0"/>
              <a:t>17/08/2026</a:t>
            </a:fld>
            <a:endParaRPr lang="en-GB"/>
          </a:p>
        </p:txBody>
      </p:sp>
      <p:sp>
        <p:nvSpPr>
          <p:cNvPr id="5" name="Footer Placeholder 4">
            <a:extLst>
              <a:ext uri="{FF2B5EF4-FFF2-40B4-BE49-F238E27FC236}">
                <a16:creationId xmlns:a16="http://schemas.microsoft.com/office/drawing/2014/main" id="{3FD0046E-464B-B48C-841E-C7467E1D65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E5A56C-CAF0-B881-CB7D-481E21A4E640}"/>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358803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B11EF-96D7-A898-D425-62097EBB21C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86CBA7A9-44C7-7F84-961B-2DA42AB930C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0EF6A5F-0087-6C0B-8DA6-9F9EBA97D85A}"/>
              </a:ext>
            </a:extLst>
          </p:cNvPr>
          <p:cNvSpPr>
            <a:spLocks noGrp="1"/>
          </p:cNvSpPr>
          <p:nvPr>
            <p:ph type="dt" sz="half" idx="10"/>
          </p:nvPr>
        </p:nvSpPr>
        <p:spPr/>
        <p:txBody>
          <a:bodyPr/>
          <a:lstStyle/>
          <a:p>
            <a:fld id="{809489A7-3288-400B-A991-6A3429A057DF}" type="datetimeFigureOut">
              <a:rPr lang="en-GB" smtClean="0"/>
              <a:t>17/08/2026</a:t>
            </a:fld>
            <a:endParaRPr lang="en-GB"/>
          </a:p>
        </p:txBody>
      </p:sp>
      <p:sp>
        <p:nvSpPr>
          <p:cNvPr id="5" name="Footer Placeholder 4">
            <a:extLst>
              <a:ext uri="{FF2B5EF4-FFF2-40B4-BE49-F238E27FC236}">
                <a16:creationId xmlns:a16="http://schemas.microsoft.com/office/drawing/2014/main" id="{44E503EF-5A40-0E3C-7D2B-5050C983C1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0DAF42-CB8F-A6AE-A3B8-0F72E8C79392}"/>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301893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57F02-3E9A-91FE-B877-59340AE2AFF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688801E-9444-DDED-A299-F445DD99659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371C51E-A2DD-874B-44A3-0CD032AAD6C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7903F3DA-1EE1-A29B-1F75-F6AE1DAA6D59}"/>
              </a:ext>
            </a:extLst>
          </p:cNvPr>
          <p:cNvSpPr>
            <a:spLocks noGrp="1"/>
          </p:cNvSpPr>
          <p:nvPr>
            <p:ph type="dt" sz="half" idx="10"/>
          </p:nvPr>
        </p:nvSpPr>
        <p:spPr/>
        <p:txBody>
          <a:bodyPr/>
          <a:lstStyle/>
          <a:p>
            <a:fld id="{809489A7-3288-400B-A991-6A3429A057DF}" type="datetimeFigureOut">
              <a:rPr lang="en-GB" smtClean="0"/>
              <a:t>17/08/2026</a:t>
            </a:fld>
            <a:endParaRPr lang="en-GB"/>
          </a:p>
        </p:txBody>
      </p:sp>
      <p:sp>
        <p:nvSpPr>
          <p:cNvPr id="6" name="Footer Placeholder 5">
            <a:extLst>
              <a:ext uri="{FF2B5EF4-FFF2-40B4-BE49-F238E27FC236}">
                <a16:creationId xmlns:a16="http://schemas.microsoft.com/office/drawing/2014/main" id="{A471DEC2-D442-1486-26ED-44B783D43E7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BD064EF-1653-C3CF-E66F-D4F2C6BE0E50}"/>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123447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2F8A5-FAF0-E90C-C714-82FA3E7585A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AEC272D7-E995-4006-8EB5-D0F7E8CF30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E353B22-43D4-E656-BAE9-C7D937363D2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3D94FA11-03FC-6792-B331-6000699E51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D2E84EA-174D-0379-EA5B-647309ADFD1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F9458FD-E819-8077-FB24-735D90E2C154}"/>
              </a:ext>
            </a:extLst>
          </p:cNvPr>
          <p:cNvSpPr>
            <a:spLocks noGrp="1"/>
          </p:cNvSpPr>
          <p:nvPr>
            <p:ph type="dt" sz="half" idx="10"/>
          </p:nvPr>
        </p:nvSpPr>
        <p:spPr/>
        <p:txBody>
          <a:bodyPr/>
          <a:lstStyle/>
          <a:p>
            <a:fld id="{809489A7-3288-400B-A991-6A3429A057DF}" type="datetimeFigureOut">
              <a:rPr lang="en-GB" smtClean="0"/>
              <a:t>17/08/2026</a:t>
            </a:fld>
            <a:endParaRPr lang="en-GB"/>
          </a:p>
        </p:txBody>
      </p:sp>
      <p:sp>
        <p:nvSpPr>
          <p:cNvPr id="8" name="Footer Placeholder 7">
            <a:extLst>
              <a:ext uri="{FF2B5EF4-FFF2-40B4-BE49-F238E27FC236}">
                <a16:creationId xmlns:a16="http://schemas.microsoft.com/office/drawing/2014/main" id="{8739166B-C0D3-FA22-CB7C-88ECFDA7CB2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BDBB598-05CF-938D-8045-FA63228D8BD0}"/>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2948569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75666-081A-6F14-7650-5B9ECB1FEBC4}"/>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79C17DF-ED64-D4D8-40A6-6748EE24A3CE}"/>
              </a:ext>
            </a:extLst>
          </p:cNvPr>
          <p:cNvSpPr>
            <a:spLocks noGrp="1"/>
          </p:cNvSpPr>
          <p:nvPr>
            <p:ph type="dt" sz="half" idx="10"/>
          </p:nvPr>
        </p:nvSpPr>
        <p:spPr/>
        <p:txBody>
          <a:bodyPr/>
          <a:lstStyle/>
          <a:p>
            <a:fld id="{809489A7-3288-400B-A991-6A3429A057DF}" type="datetimeFigureOut">
              <a:rPr lang="en-GB" smtClean="0"/>
              <a:t>17/08/2026</a:t>
            </a:fld>
            <a:endParaRPr lang="en-GB"/>
          </a:p>
        </p:txBody>
      </p:sp>
      <p:sp>
        <p:nvSpPr>
          <p:cNvPr id="4" name="Footer Placeholder 3">
            <a:extLst>
              <a:ext uri="{FF2B5EF4-FFF2-40B4-BE49-F238E27FC236}">
                <a16:creationId xmlns:a16="http://schemas.microsoft.com/office/drawing/2014/main" id="{8D3DBABD-079B-C97B-0181-2E6FD074115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60F80C3-792F-FFCC-87C8-05975ED122F8}"/>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2710790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FAF2E-4E86-C44B-95A8-3FD0D6FF2221}"/>
              </a:ext>
            </a:extLst>
          </p:cNvPr>
          <p:cNvSpPr>
            <a:spLocks noGrp="1"/>
          </p:cNvSpPr>
          <p:nvPr>
            <p:ph type="dt" sz="half" idx="10"/>
          </p:nvPr>
        </p:nvSpPr>
        <p:spPr/>
        <p:txBody>
          <a:bodyPr/>
          <a:lstStyle/>
          <a:p>
            <a:fld id="{809489A7-3288-400B-A991-6A3429A057DF}" type="datetimeFigureOut">
              <a:rPr lang="en-GB" smtClean="0"/>
              <a:t>17/08/2026</a:t>
            </a:fld>
            <a:endParaRPr lang="en-GB"/>
          </a:p>
        </p:txBody>
      </p:sp>
      <p:sp>
        <p:nvSpPr>
          <p:cNvPr id="3" name="Footer Placeholder 2">
            <a:extLst>
              <a:ext uri="{FF2B5EF4-FFF2-40B4-BE49-F238E27FC236}">
                <a16:creationId xmlns:a16="http://schemas.microsoft.com/office/drawing/2014/main" id="{96CEFA10-F332-0243-71E9-B095A9DD2AE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54C4386-1446-892B-D8F4-7915FC24388E}"/>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1286256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EAF2E-B1C2-4020-B1B3-F4FE8555BB2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6964B69B-5870-488F-05DA-0D0C0C387A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B40D2370-9716-BDB2-AF7A-F851F9219E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54C0E21-1603-F603-E01D-E32CAD0BA8E5}"/>
              </a:ext>
            </a:extLst>
          </p:cNvPr>
          <p:cNvSpPr>
            <a:spLocks noGrp="1"/>
          </p:cNvSpPr>
          <p:nvPr>
            <p:ph type="dt" sz="half" idx="10"/>
          </p:nvPr>
        </p:nvSpPr>
        <p:spPr/>
        <p:txBody>
          <a:bodyPr/>
          <a:lstStyle/>
          <a:p>
            <a:fld id="{809489A7-3288-400B-A991-6A3429A057DF}" type="datetimeFigureOut">
              <a:rPr lang="en-GB" smtClean="0"/>
              <a:t>17/08/2026</a:t>
            </a:fld>
            <a:endParaRPr lang="en-GB"/>
          </a:p>
        </p:txBody>
      </p:sp>
      <p:sp>
        <p:nvSpPr>
          <p:cNvPr id="6" name="Footer Placeholder 5">
            <a:extLst>
              <a:ext uri="{FF2B5EF4-FFF2-40B4-BE49-F238E27FC236}">
                <a16:creationId xmlns:a16="http://schemas.microsoft.com/office/drawing/2014/main" id="{5EBD4382-AE7D-7752-1E61-E75A31C181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30791B-D481-F962-0946-5A77DD6E87AB}"/>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122674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6D486-F3C8-DC47-17AE-4149E7C24E2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81DA0B3-4009-109D-CA36-6FD6001458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D8D705E-A9D6-5905-2589-447AAA32A3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2869BB1-5F0D-648B-2924-B3EA00D14384}"/>
              </a:ext>
            </a:extLst>
          </p:cNvPr>
          <p:cNvSpPr>
            <a:spLocks noGrp="1"/>
          </p:cNvSpPr>
          <p:nvPr>
            <p:ph type="dt" sz="half" idx="10"/>
          </p:nvPr>
        </p:nvSpPr>
        <p:spPr/>
        <p:txBody>
          <a:bodyPr/>
          <a:lstStyle/>
          <a:p>
            <a:fld id="{809489A7-3288-400B-A991-6A3429A057DF}" type="datetimeFigureOut">
              <a:rPr lang="en-GB" smtClean="0"/>
              <a:t>17/08/2026</a:t>
            </a:fld>
            <a:endParaRPr lang="en-GB"/>
          </a:p>
        </p:txBody>
      </p:sp>
      <p:sp>
        <p:nvSpPr>
          <p:cNvPr id="6" name="Footer Placeholder 5">
            <a:extLst>
              <a:ext uri="{FF2B5EF4-FFF2-40B4-BE49-F238E27FC236}">
                <a16:creationId xmlns:a16="http://schemas.microsoft.com/office/drawing/2014/main" id="{D0C22C12-F031-AF9F-4A44-9241B0874A4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1457893-BA01-0E2C-4BAD-4825B46D9D4F}"/>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3121089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74C575-1439-D23A-2F4F-ED2F21AD73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D25CBA1A-0A5A-9225-F265-2AD2FB9CE6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70503A1-E082-A436-CFEB-4503832116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09489A7-3288-400B-A991-6A3429A057DF}" type="datetimeFigureOut">
              <a:rPr lang="en-GB" smtClean="0"/>
              <a:t>17/08/2026</a:t>
            </a:fld>
            <a:endParaRPr lang="en-GB"/>
          </a:p>
        </p:txBody>
      </p:sp>
      <p:sp>
        <p:nvSpPr>
          <p:cNvPr id="5" name="Footer Placeholder 4">
            <a:extLst>
              <a:ext uri="{FF2B5EF4-FFF2-40B4-BE49-F238E27FC236}">
                <a16:creationId xmlns:a16="http://schemas.microsoft.com/office/drawing/2014/main" id="{E43B225E-4097-A748-6F1A-8696890F2C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5C56B51-6946-9EC0-BD14-5D6165AB95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5BC238-EF20-4AF8-8B42-CBD5239AA80D}" type="slidenum">
              <a:rPr lang="en-GB" smtClean="0"/>
              <a:t>‹#›</a:t>
            </a:fld>
            <a:endParaRPr lang="en-GB"/>
          </a:p>
        </p:txBody>
      </p:sp>
    </p:spTree>
    <p:extLst>
      <p:ext uri="{BB962C8B-B14F-4D97-AF65-F5344CB8AC3E}">
        <p14:creationId xmlns:p14="http://schemas.microsoft.com/office/powerpoint/2010/main" val="1485669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333271184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1.emf"/><Relationship Id="rId5" Type="http://schemas.openxmlformats.org/officeDocument/2006/relationships/slide" Target="slide3.xml"/><Relationship Id="rId4" Type="http://schemas.openxmlformats.org/officeDocument/2006/relationships/slide" Target="slide11.xml"/></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png"/><Relationship Id="rId7" Type="http://schemas.openxmlformats.org/officeDocument/2006/relationships/image" Target="../media/image32.em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11.xml"/><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4.emf"/><Relationship Id="rId5" Type="http://schemas.openxmlformats.org/officeDocument/2006/relationships/slide" Target="slide3.xm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5.emf"/><Relationship Id="rId5" Type="http://schemas.openxmlformats.org/officeDocument/2006/relationships/slide" Target="slide3.xml"/><Relationship Id="rId4" Type="http://schemas.openxmlformats.org/officeDocument/2006/relationships/slide" Target="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6.emf"/><Relationship Id="rId5" Type="http://schemas.openxmlformats.org/officeDocument/2006/relationships/slide" Target="slide3.xml"/><Relationship Id="rId4" Type="http://schemas.openxmlformats.org/officeDocument/2006/relationships/slide" Target="slide12.xml"/></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png"/><Relationship Id="rId7"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12.xml"/><Relationship Id="rId10" Type="http://schemas.openxmlformats.org/officeDocument/2006/relationships/image" Target="../media/image40.png"/><Relationship Id="rId4" Type="http://schemas.openxmlformats.org/officeDocument/2006/relationships/image" Target="../media/image5.svg"/><Relationship Id="rId9"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1.emf"/><Relationship Id="rId5" Type="http://schemas.openxmlformats.org/officeDocument/2006/relationships/slide" Target="slide3.xml"/><Relationship Id="rId4" Type="http://schemas.openxmlformats.org/officeDocument/2006/relationships/slide" Target="slide12.xml"/></Relationships>
</file>

<file path=ppt/slides/_rels/slide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2.emf"/><Relationship Id="rId5" Type="http://schemas.openxmlformats.org/officeDocument/2006/relationships/slide" Target="slide3.xml"/><Relationship Id="rId4" Type="http://schemas.openxmlformats.org/officeDocument/2006/relationships/slide" Target="slide12.xml"/></Relationships>
</file>

<file path=ppt/slides/_rels/slide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3.emf"/><Relationship Id="rId5" Type="http://schemas.openxmlformats.org/officeDocument/2006/relationships/slide" Target="slide3.xml"/><Relationship Id="rId4" Type="http://schemas.openxmlformats.org/officeDocument/2006/relationships/slide" Target="slide12.xml"/></Relationships>
</file>

<file path=ppt/slides/_rels/slide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4.emf"/><Relationship Id="rId5" Type="http://schemas.openxmlformats.org/officeDocument/2006/relationships/slide" Target="slide3.xml"/><Relationship Id="rId4" Type="http://schemas.openxmlformats.org/officeDocument/2006/relationships/slide" Target="slide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emf"/><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5.emf"/><Relationship Id="rId5" Type="http://schemas.openxmlformats.org/officeDocument/2006/relationships/slide" Target="slide3.xml"/><Relationship Id="rId4" Type="http://schemas.openxmlformats.org/officeDocument/2006/relationships/slide" Target="slide12.xml"/></Relationships>
</file>

<file path=ppt/slides/_rels/slide2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6.emf"/><Relationship Id="rId5" Type="http://schemas.openxmlformats.org/officeDocument/2006/relationships/slide" Target="slide3.xml"/><Relationship Id="rId4" Type="http://schemas.openxmlformats.org/officeDocument/2006/relationships/slide" Target="slide12.xml"/></Relationships>
</file>

<file path=ppt/slides/_rels/slide2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7.emf"/><Relationship Id="rId5" Type="http://schemas.openxmlformats.org/officeDocument/2006/relationships/slide" Target="slide3.xml"/><Relationship Id="rId4" Type="http://schemas.openxmlformats.org/officeDocument/2006/relationships/slide" Target="slide1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slide" Target="slide11.xml"/><Relationship Id="rId5" Type="http://schemas.openxmlformats.org/officeDocument/2006/relationships/slide" Target="slide7.xml"/><Relationship Id="rId4" Type="http://schemas.openxmlformats.org/officeDocument/2006/relationships/image" Target="../media/image5.svg"/><Relationship Id="rId9" Type="http://schemas.openxmlformats.org/officeDocument/2006/relationships/image" Target="../media/image10.emf"/></Relationships>
</file>

<file path=ppt/slides/_rels/slide4.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4.png"/><Relationship Id="rId7" Type="http://schemas.openxmlformats.org/officeDocument/2006/relationships/image" Target="../media/image11.em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slide" Target="slide11.xml"/><Relationship Id="rId5" Type="http://schemas.openxmlformats.org/officeDocument/2006/relationships/slide" Target="slide7.xml"/><Relationship Id="rId10" Type="http://schemas.openxmlformats.org/officeDocument/2006/relationships/image" Target="../media/image14.emf"/><Relationship Id="rId4" Type="http://schemas.openxmlformats.org/officeDocument/2006/relationships/image" Target="../media/image5.svg"/><Relationship Id="rId9" Type="http://schemas.openxmlformats.org/officeDocument/2006/relationships/image" Target="../media/image13.emf"/></Relationships>
</file>

<file path=ppt/slides/_rels/slide5.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4.png"/><Relationship Id="rId7" Type="http://schemas.openxmlformats.org/officeDocument/2006/relationships/image" Target="../media/image15.e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slide" Target="slide11.xml"/><Relationship Id="rId5" Type="http://schemas.openxmlformats.org/officeDocument/2006/relationships/slide" Target="slide7.xml"/><Relationship Id="rId10" Type="http://schemas.openxmlformats.org/officeDocument/2006/relationships/image" Target="../media/image18.emf"/><Relationship Id="rId4" Type="http://schemas.openxmlformats.org/officeDocument/2006/relationships/image" Target="../media/image5.svg"/><Relationship Id="rId9" Type="http://schemas.openxmlformats.org/officeDocument/2006/relationships/image" Target="../media/image17.emf"/></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5.svg"/><Relationship Id="rId7" Type="http://schemas.openxmlformats.org/officeDocument/2006/relationships/image" Target="../media/image20.emf"/><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slide" Target="slide11.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5.svg"/><Relationship Id="rId7" Type="http://schemas.openxmlformats.org/officeDocument/2006/relationships/image" Target="../media/image23.emf"/><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slide" Target="slide11.xml"/><Relationship Id="rId4" Type="http://schemas.openxmlformats.org/officeDocument/2006/relationships/slide" Target="slide6.xml"/></Relationships>
</file>

<file path=ppt/slides/_rels/slide8.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5.svg"/><Relationship Id="rId7" Type="http://schemas.openxmlformats.org/officeDocument/2006/relationships/image" Target="../media/image26.emf"/><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slide" Target="slide6.xml"/><Relationship Id="rId4" Type="http://schemas.openxmlformats.org/officeDocument/2006/relationships/slide" Target="slide7.xml"/></Relationships>
</file>

<file path=ppt/slides/_rels/slide9.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5.svg"/><Relationship Id="rId7" Type="http://schemas.openxmlformats.org/officeDocument/2006/relationships/image" Target="../media/image2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slide" Target="slide3.xml"/><Relationship Id="rId4" Type="http://schemas.openxmlformats.org/officeDocument/2006/relationships/slide" Target="slide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txBox="1">
            <a:spLocks noGrp="1"/>
          </p:cNvSpPr>
          <p:nvPr>
            <p:ph type="body" sz="quarter" idx="10"/>
          </p:nvPr>
        </p:nvSpPr>
        <p:spPr>
          <a:xfrm>
            <a:off x="227668" y="2135194"/>
            <a:ext cx="10556853" cy="2331664"/>
          </a:xfrm>
          <a:prstGeom prst="rect">
            <a:avLst/>
          </a:prstGeom>
          <a:noFill/>
        </p:spPr>
        <p:txBody>
          <a:bodyPr wrap="square" rtlCol="0">
            <a:spAutoFit/>
          </a:bodyPr>
          <a:lstStyle/>
          <a:p>
            <a:r>
              <a:rPr lang="en-GB" sz="3638" dirty="0"/>
              <a:t>Annex 1</a:t>
            </a:r>
          </a:p>
          <a:p>
            <a:r>
              <a:rPr lang="en-GB" sz="3638" dirty="0"/>
              <a:t>Detail Financial Position</a:t>
            </a:r>
          </a:p>
          <a:p>
            <a:r>
              <a:rPr lang="en-GB" sz="3638" dirty="0"/>
              <a:t>Month 4 FY 2026/27 </a:t>
            </a:r>
          </a:p>
          <a:p>
            <a:endParaRPr lang="en-GB" sz="3638" dirty="0"/>
          </a:p>
        </p:txBody>
      </p:sp>
    </p:spTree>
    <p:extLst>
      <p:ext uri="{BB962C8B-B14F-4D97-AF65-F5344CB8AC3E}">
        <p14:creationId xmlns:p14="http://schemas.microsoft.com/office/powerpoint/2010/main" val="3397630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0FEC5-265C-0B22-1C92-906C81BF0A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08A96A5-CB03-69E0-801C-442AA30300DF}"/>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CFEE5DB7-79EC-3F3A-4208-4573C0970C3A}"/>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LTA Performance Insight</a:t>
            </a:r>
          </a:p>
        </p:txBody>
      </p:sp>
      <p:pic>
        <p:nvPicPr>
          <p:cNvPr id="5" name="Picture 4">
            <a:extLst>
              <a:ext uri="{FF2B5EF4-FFF2-40B4-BE49-F238E27FC236}">
                <a16:creationId xmlns:a16="http://schemas.microsoft.com/office/drawing/2014/main" id="{9A2FD95A-E75D-11C5-1362-676C99D8B549}"/>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E87F27C1-81AA-B08F-BA22-1FA87C505F8B}"/>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1941D3EB-60EC-3751-6DB5-F4F53B4ACBE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DDF5AABA-160B-C0B1-802C-A35400F44A68}"/>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Appendices</a:t>
            </a:r>
          </a:p>
        </p:txBody>
      </p:sp>
      <p:sp>
        <p:nvSpPr>
          <p:cNvPr id="8" name="Rectangle: Top Corners Rounded 7">
            <a:hlinkClick r:id="rId4" action="ppaction://hlinksldjump"/>
            <a:extLst>
              <a:ext uri="{FF2B5EF4-FFF2-40B4-BE49-F238E27FC236}">
                <a16:creationId xmlns:a16="http://schemas.microsoft.com/office/drawing/2014/main" id="{65E4A174-38D5-7EDA-847C-70F46256BACB}"/>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Executive Summary</a:t>
            </a:r>
          </a:p>
        </p:txBody>
      </p:sp>
      <p:sp>
        <p:nvSpPr>
          <p:cNvPr id="10" name="Rectangle: Top Corners Rounded 9">
            <a:hlinkClick r:id="rId5" action="ppaction://hlinksldjump"/>
            <a:extLst>
              <a:ext uri="{FF2B5EF4-FFF2-40B4-BE49-F238E27FC236}">
                <a16:creationId xmlns:a16="http://schemas.microsoft.com/office/drawing/2014/main" id="{9328CC06-95C3-3645-99EF-C9E8A4E170E8}"/>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rial" panose="020B0604020202020204" pitchFamily="34" charset="0"/>
                <a:cs typeface="Arial" panose="020B0604020202020204" pitchFamily="34" charset="0"/>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90754172-2025-6CE9-6696-46B9D2A7FEB9}"/>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Income and Expenditure Insights</a:t>
            </a:r>
          </a:p>
        </p:txBody>
      </p:sp>
      <p:sp>
        <p:nvSpPr>
          <p:cNvPr id="4" name="Rectangle 3">
            <a:extLst>
              <a:ext uri="{FF2B5EF4-FFF2-40B4-BE49-F238E27FC236}">
                <a16:creationId xmlns:a16="http://schemas.microsoft.com/office/drawing/2014/main" id="{EA856BBF-A5AF-AD41-EB25-789C7332B162}"/>
              </a:ext>
            </a:extLst>
          </p:cNvPr>
          <p:cNvSpPr/>
          <p:nvPr/>
        </p:nvSpPr>
        <p:spPr>
          <a:xfrm>
            <a:off x="5544850" y="167295"/>
            <a:ext cx="1739540"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In-Month Actual</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1" dirty="0">
                <a:solidFill>
                  <a:srgbClr val="002060"/>
                </a:solidFill>
                <a:latin typeface="Arial" panose="020B0604020202020204" pitchFamily="34" charset="0"/>
                <a:cs typeface="Arial" panose="020B0604020202020204" pitchFamily="34" charset="0"/>
              </a:rPr>
              <a:t>Provider/Commissioner</a:t>
            </a:r>
            <a:endParaRPr lang="en-GB" sz="1050" dirty="0">
              <a:solidFill>
                <a:srgbClr val="002060"/>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50"/>
              </a:spcBef>
              <a:spcAft>
                <a:spcPts val="0"/>
              </a:spcAft>
              <a:buClrTx/>
              <a:buSzTx/>
              <a:buFontTx/>
              <a:buNone/>
              <a:tabLst/>
              <a:defRPr/>
            </a:pPr>
            <a:r>
              <a:rPr lang="en-GB" sz="1050" dirty="0">
                <a:solidFill>
                  <a:srgbClr val="002060"/>
                </a:solidFill>
                <a:latin typeface="Arial" panose="020B0604020202020204" pitchFamily="34" charset="0"/>
                <a:cs typeface="Arial" panose="020B0604020202020204" pitchFamily="34" charset="0"/>
              </a:rPr>
              <a:t>Variance Ledger  = </a:t>
            </a:r>
            <a:r>
              <a:rPr lang="en-GB" sz="1050" dirty="0">
                <a:solidFill>
                  <a:srgbClr val="00B050"/>
                </a:solidFill>
                <a:latin typeface="Arial" panose="020B0604020202020204" pitchFamily="34" charset="0"/>
                <a:cs typeface="Arial" panose="020B0604020202020204" pitchFamily="34" charset="0"/>
              </a:rPr>
              <a:t>(£0.7)</a:t>
            </a:r>
            <a:r>
              <a:rPr lang="en-GB" sz="1050" dirty="0">
                <a:solidFill>
                  <a:srgbClr val="002060"/>
                </a:solidFill>
                <a:latin typeface="Arial" panose="020B0604020202020204" pitchFamily="34" charset="0"/>
                <a:cs typeface="Arial" panose="020B0604020202020204" pitchFamily="34" charset="0"/>
              </a:rPr>
              <a:t>	</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E16BCDA3-3FF4-8193-E9B6-E6BFD8C76F3C}"/>
              </a:ext>
            </a:extLst>
          </p:cNvPr>
          <p:cNvSpPr/>
          <p:nvPr/>
        </p:nvSpPr>
        <p:spPr>
          <a:xfrm>
            <a:off x="7430646" y="167295"/>
            <a:ext cx="1772593"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YTD Actual</a:t>
            </a:r>
          </a:p>
          <a:p>
            <a:pPr algn="ctr">
              <a:spcBef>
                <a:spcPts val="50"/>
              </a:spcBef>
              <a:defRPr/>
            </a:pPr>
            <a:r>
              <a:rPr lang="en-GB" sz="1050" b="1" dirty="0">
                <a:solidFill>
                  <a:srgbClr val="002060"/>
                </a:solidFill>
                <a:latin typeface="Arial" panose="020B0604020202020204" pitchFamily="34" charset="0"/>
                <a:cs typeface="Arial" panose="020B0604020202020204" pitchFamily="34" charset="0"/>
              </a:rPr>
              <a:t>Provider/Commissioner</a:t>
            </a:r>
            <a:endParaRPr lang="en-GB" sz="1050" dirty="0">
              <a:solidFill>
                <a:srgbClr val="002060"/>
              </a:solidFill>
              <a:latin typeface="Arial" panose="020B0604020202020204" pitchFamily="34" charset="0"/>
              <a:cs typeface="Arial" panose="020B0604020202020204" pitchFamily="34" charset="0"/>
            </a:endParaRPr>
          </a:p>
          <a:p>
            <a:pPr algn="ctr">
              <a:spcBef>
                <a:spcPts val="50"/>
              </a:spcBef>
              <a:defRPr/>
            </a:pPr>
            <a:r>
              <a:rPr lang="en-GB" sz="1050" dirty="0">
                <a:solidFill>
                  <a:srgbClr val="002060"/>
                </a:solidFill>
                <a:latin typeface="Arial" panose="020B0604020202020204" pitchFamily="34" charset="0"/>
                <a:cs typeface="Arial" panose="020B0604020202020204" pitchFamily="34" charset="0"/>
              </a:rPr>
              <a:t>Variance Ledger  = </a:t>
            </a:r>
            <a:r>
              <a:rPr lang="en-GB" sz="1050" dirty="0">
                <a:solidFill>
                  <a:srgbClr val="00B050"/>
                </a:solidFill>
                <a:latin typeface="Arial" panose="020B0604020202020204" pitchFamily="34" charset="0"/>
                <a:cs typeface="Arial" panose="020B0604020202020204" pitchFamily="34" charset="0"/>
              </a:rPr>
              <a:t>(£2.4m)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p>
        </p:txBody>
      </p:sp>
      <p:pic>
        <p:nvPicPr>
          <p:cNvPr id="12" name="Picture 11">
            <a:extLst>
              <a:ext uri="{FF2B5EF4-FFF2-40B4-BE49-F238E27FC236}">
                <a16:creationId xmlns:a16="http://schemas.microsoft.com/office/drawing/2014/main" id="{ACF50CDC-9AFD-8D81-FD8B-56B2E1543495}"/>
              </a:ext>
            </a:extLst>
          </p:cNvPr>
          <p:cNvPicPr>
            <a:picLocks noChangeAspect="1"/>
          </p:cNvPicPr>
          <p:nvPr/>
        </p:nvPicPr>
        <p:blipFill>
          <a:blip r:embed="rId6"/>
          <a:stretch>
            <a:fillRect/>
          </a:stretch>
        </p:blipFill>
        <p:spPr>
          <a:xfrm>
            <a:off x="2028324" y="1313116"/>
            <a:ext cx="6752255" cy="5121160"/>
          </a:xfrm>
          <a:prstGeom prst="rect">
            <a:avLst/>
          </a:prstGeom>
        </p:spPr>
      </p:pic>
      <p:sp>
        <p:nvSpPr>
          <p:cNvPr id="16" name="Oval 15">
            <a:extLst>
              <a:ext uri="{FF2B5EF4-FFF2-40B4-BE49-F238E27FC236}">
                <a16:creationId xmlns:a16="http://schemas.microsoft.com/office/drawing/2014/main" id="{6D3233C5-B78C-0F8D-612F-1883B7C9B702}"/>
              </a:ext>
            </a:extLst>
          </p:cNvPr>
          <p:cNvSpPr/>
          <p:nvPr/>
        </p:nvSpPr>
        <p:spPr>
          <a:xfrm>
            <a:off x="7112677" y="244090"/>
            <a:ext cx="149002" cy="145625"/>
          </a:xfrm>
          <a:prstGeom prst="ellipse">
            <a:avLst/>
          </a:prstGeom>
          <a:solidFill>
            <a:schemeClr val="accent3">
              <a:lumMod val="20000"/>
              <a:lumOff val="8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9" name="Oval 18">
            <a:extLst>
              <a:ext uri="{FF2B5EF4-FFF2-40B4-BE49-F238E27FC236}">
                <a16:creationId xmlns:a16="http://schemas.microsoft.com/office/drawing/2014/main" id="{D9D6333E-65DB-BD74-9584-74D5BC6A4CEF}"/>
              </a:ext>
            </a:extLst>
          </p:cNvPr>
          <p:cNvSpPr/>
          <p:nvPr/>
        </p:nvSpPr>
        <p:spPr>
          <a:xfrm>
            <a:off x="8966824" y="244091"/>
            <a:ext cx="149002" cy="145625"/>
          </a:xfrm>
          <a:prstGeom prst="ellipse">
            <a:avLst/>
          </a:prstGeom>
          <a:solidFill>
            <a:schemeClr val="accent3">
              <a:lumMod val="20000"/>
              <a:lumOff val="8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34246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F67CB-19BB-B467-C6EE-00FCAD77F3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EB9D3C2-D5DD-421F-9BEF-DAF1DB53418C}"/>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FC24A6D1-37F7-5C27-A0AB-A00AD99E9974}"/>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Savings Insights</a:t>
            </a:r>
          </a:p>
        </p:txBody>
      </p:sp>
      <p:pic>
        <p:nvPicPr>
          <p:cNvPr id="5" name="Picture 4">
            <a:extLst>
              <a:ext uri="{FF2B5EF4-FFF2-40B4-BE49-F238E27FC236}">
                <a16:creationId xmlns:a16="http://schemas.microsoft.com/office/drawing/2014/main" id="{AB1323CD-216B-7A56-D2EB-6A022E89D163}"/>
              </a:ext>
            </a:extLst>
          </p:cNvPr>
          <p:cNvPicPr>
            <a:picLocks noChangeAspect="1"/>
          </p:cNvPicPr>
          <p:nvPr/>
        </p:nvPicPr>
        <p:blipFill>
          <a:blip r:embed="rId3"/>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CC050FB-537F-FD99-9820-83AC9375AA29}"/>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D4623618-B84C-7966-5EEF-2DCEB514889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BF248362-AA91-93AC-AC36-16A054F3396B}"/>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Appendices</a:t>
            </a:r>
          </a:p>
        </p:txBody>
      </p:sp>
      <p:sp>
        <p:nvSpPr>
          <p:cNvPr id="8" name="Rectangle: Top Corners Rounded 7">
            <a:hlinkClick r:id="rId5" action="ppaction://hlinksldjump"/>
            <a:extLst>
              <a:ext uri="{FF2B5EF4-FFF2-40B4-BE49-F238E27FC236}">
                <a16:creationId xmlns:a16="http://schemas.microsoft.com/office/drawing/2014/main" id="{4C116E33-284D-DDAD-2F72-7A336E8A6C22}"/>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Executive Summary</a:t>
            </a:r>
          </a:p>
        </p:txBody>
      </p:sp>
      <p:sp>
        <p:nvSpPr>
          <p:cNvPr id="10" name="Rectangle: Top Corners Rounded 9">
            <a:hlinkClick r:id="rId6" action="ppaction://hlinksldjump"/>
            <a:extLst>
              <a:ext uri="{FF2B5EF4-FFF2-40B4-BE49-F238E27FC236}">
                <a16:creationId xmlns:a16="http://schemas.microsoft.com/office/drawing/2014/main" id="{A9930EA5-61C8-1597-76AD-F35FB878760E}"/>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latin typeface="Arial" panose="020B0604020202020204" pitchFamily="34" charset="0"/>
                <a:cs typeface="Arial" panose="020B0604020202020204" pitchFamily="34" charset="0"/>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09882797-92A6-5218-9DDF-12E1D071CDF5}"/>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Income and Expenditure Insights</a:t>
            </a:r>
          </a:p>
        </p:txBody>
      </p:sp>
      <p:grpSp>
        <p:nvGrpSpPr>
          <p:cNvPr id="14" name="Group 13">
            <a:extLst>
              <a:ext uri="{FF2B5EF4-FFF2-40B4-BE49-F238E27FC236}">
                <a16:creationId xmlns:a16="http://schemas.microsoft.com/office/drawing/2014/main" id="{45532FFD-F923-88DC-567A-488FC5DB0A5A}"/>
              </a:ext>
            </a:extLst>
          </p:cNvPr>
          <p:cNvGrpSpPr>
            <a:grpSpLocks/>
          </p:cNvGrpSpPr>
          <p:nvPr/>
        </p:nvGrpSpPr>
        <p:grpSpPr>
          <a:xfrm>
            <a:off x="137949" y="1232757"/>
            <a:ext cx="11885084" cy="950407"/>
            <a:chOff x="137949" y="1255041"/>
            <a:chExt cx="11885084" cy="1272007"/>
          </a:xfrm>
        </p:grpSpPr>
        <p:sp>
          <p:nvSpPr>
            <p:cNvPr id="26" name="Rectangle 25">
              <a:extLst>
                <a:ext uri="{FF2B5EF4-FFF2-40B4-BE49-F238E27FC236}">
                  <a16:creationId xmlns:a16="http://schemas.microsoft.com/office/drawing/2014/main" id="{DC8F6BDB-2DDC-D5CC-F09B-063EFAB653CD}"/>
                </a:ext>
              </a:extLst>
            </p:cNvPr>
            <p:cNvSpPr>
              <a:spLocks/>
            </p:cNvSpPr>
            <p:nvPr/>
          </p:nvSpPr>
          <p:spPr>
            <a:xfrm>
              <a:off x="3625078" y="1255041"/>
              <a:ext cx="2700000" cy="1251283"/>
            </a:xfrm>
            <a:prstGeom prst="rect">
              <a:avLst/>
            </a:prstGeom>
            <a:solidFill>
              <a:schemeClr val="accent1">
                <a:lumMod val="20000"/>
                <a:lumOff val="80000"/>
              </a:schemeClr>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kern="1200" cap="none" spc="0" normalizeH="0" baseline="0" noProof="0" dirty="0">
                  <a:ln>
                    <a:noFill/>
                  </a:ln>
                  <a:solidFill>
                    <a:srgbClr val="002060"/>
                  </a:solidFill>
                  <a:effectLst/>
                  <a:uLnTx/>
                  <a:uFillTx/>
                  <a:latin typeface="Arial"/>
                  <a:ea typeface="+mn-ea"/>
                  <a:cs typeface="+mn-cs"/>
                </a:rPr>
                <a:t>Recurrent Savings</a:t>
              </a:r>
            </a:p>
            <a:p>
              <a:pPr marL="0" marR="0" lvl="0" indent="0" algn="ctr" defTabSz="914400" rtl="0" eaLnBrk="1" fontAlgn="auto" latinLnBrk="0" hangingPunct="1">
                <a:lnSpc>
                  <a:spcPct val="100000"/>
                </a:lnSpc>
                <a:spcBef>
                  <a:spcPts val="50"/>
                </a:spcBef>
                <a:spcAft>
                  <a:spcPts val="0"/>
                </a:spcAft>
                <a:buClrTx/>
                <a:buSzTx/>
                <a:buFontTx/>
                <a:buNone/>
                <a:tabLst/>
                <a:defRPr/>
              </a:pPr>
              <a:r>
                <a:rPr kumimoji="0" lang="en-GB" sz="1200" i="0" u="none" kern="1200" cap="none" spc="0" normalizeH="0" baseline="0" noProof="0" dirty="0">
                  <a:ln>
                    <a:noFill/>
                  </a:ln>
                  <a:solidFill>
                    <a:srgbClr val="002060"/>
                  </a:solidFill>
                  <a:effectLst/>
                  <a:uLnTx/>
                  <a:uFillTx/>
                  <a:latin typeface="Arial"/>
                  <a:ea typeface="+mn-ea"/>
                  <a:cs typeface="+mn-cs"/>
                </a:rPr>
                <a:t>Target = £65m</a:t>
              </a:r>
            </a:p>
            <a:p>
              <a:pPr marL="0" marR="0" lvl="0" indent="0" algn="ctr" defTabSz="914400" rtl="0" eaLnBrk="1" fontAlgn="auto" latinLnBrk="0" hangingPunct="1">
                <a:lnSpc>
                  <a:spcPct val="100000"/>
                </a:lnSpc>
                <a:spcBef>
                  <a:spcPts val="50"/>
                </a:spcBef>
                <a:spcAft>
                  <a:spcPts val="0"/>
                </a:spcAft>
                <a:buClrTx/>
                <a:buSzTx/>
                <a:buFontTx/>
                <a:buNone/>
                <a:tabLst/>
                <a:defRPr/>
              </a:pPr>
              <a:r>
                <a:rPr kumimoji="0" lang="en-GB" sz="1200" i="0" u="none" kern="1200" cap="none" spc="0" normalizeH="0" baseline="0" noProof="0" dirty="0">
                  <a:ln>
                    <a:noFill/>
                  </a:ln>
                  <a:solidFill>
                    <a:srgbClr val="002060"/>
                  </a:solidFill>
                  <a:effectLst/>
                  <a:uLnTx/>
                  <a:uFillTx/>
                  <a:latin typeface="Arial"/>
                  <a:ea typeface="+mn-ea"/>
                  <a:cs typeface="+mn-cs"/>
                </a:rPr>
                <a:t>Green &amp; Amber =  £</a:t>
              </a:r>
              <a:r>
                <a:rPr lang="en-GB" sz="1200" dirty="0">
                  <a:solidFill>
                    <a:srgbClr val="002060"/>
                  </a:solidFill>
                  <a:latin typeface="Arial"/>
                </a:rPr>
                <a:t>24</a:t>
              </a:r>
              <a:r>
                <a:rPr kumimoji="0" lang="en-GB" sz="1200" i="0" u="none" kern="1200" cap="none" spc="0" normalizeH="0" baseline="0" noProof="0" dirty="0">
                  <a:ln>
                    <a:noFill/>
                  </a:ln>
                  <a:solidFill>
                    <a:srgbClr val="002060"/>
                  </a:solidFill>
                  <a:effectLst/>
                  <a:uLnTx/>
                  <a:uFillTx/>
                  <a:latin typeface="Arial"/>
                  <a:ea typeface="+mn-ea"/>
                  <a:cs typeface="+mn-cs"/>
                </a:rPr>
                <a:t>.8m</a:t>
              </a:r>
            </a:p>
            <a:p>
              <a:pPr marL="0" marR="0" lvl="0" indent="0" algn="ctr" defTabSz="914400" rtl="0" eaLnBrk="1" fontAlgn="auto" latinLnBrk="0" hangingPunct="1">
                <a:lnSpc>
                  <a:spcPct val="100000"/>
                </a:lnSpc>
                <a:spcBef>
                  <a:spcPts val="50"/>
                </a:spcBef>
                <a:spcAft>
                  <a:spcPts val="0"/>
                </a:spcAft>
                <a:buClrTx/>
                <a:buSzTx/>
                <a:buFontTx/>
                <a:buNone/>
                <a:tabLst/>
                <a:defRPr/>
              </a:pPr>
              <a:r>
                <a:rPr lang="en-GB" sz="1200" dirty="0">
                  <a:solidFill>
                    <a:srgbClr val="002060"/>
                  </a:solidFill>
                  <a:latin typeface="Arial"/>
                </a:rPr>
                <a:t>Green &amp; Amber % Target = 38%</a:t>
              </a:r>
              <a:endParaRPr kumimoji="0" lang="en-GB" sz="1200" i="0" u="none" kern="1200" cap="none" spc="0" normalizeH="0" baseline="0" noProof="0" dirty="0">
                <a:ln>
                  <a:noFill/>
                </a:ln>
                <a:solidFill>
                  <a:srgbClr val="002060"/>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1ABC9DD3-0E11-59BC-4056-F8614C2CD708}"/>
                </a:ext>
              </a:extLst>
            </p:cNvPr>
            <p:cNvSpPr>
              <a:spLocks/>
            </p:cNvSpPr>
            <p:nvPr/>
          </p:nvSpPr>
          <p:spPr>
            <a:xfrm>
              <a:off x="761720" y="1255041"/>
              <a:ext cx="2700000" cy="1253765"/>
            </a:xfrm>
            <a:prstGeom prst="rect">
              <a:avLst/>
            </a:prstGeom>
            <a:solidFill>
              <a:schemeClr val="accent1">
                <a:lumMod val="20000"/>
                <a:lumOff val="80000"/>
              </a:schemeClr>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a:ea typeface="+mn-ea"/>
                  <a:cs typeface="+mn-cs"/>
                </a:rPr>
                <a:t>In Year Savings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Target = £</a:t>
              </a:r>
              <a:r>
                <a:rPr lang="en-GB" sz="1200" dirty="0">
                  <a:solidFill>
                    <a:srgbClr val="002060"/>
                  </a:solidFill>
                  <a:latin typeface="Arial"/>
                </a:rPr>
                <a:t>65</a:t>
              </a:r>
              <a:r>
                <a:rPr kumimoji="0" lang="en-GB" sz="1200" i="0" u="none" strike="noStrike" kern="1200" cap="none" spc="0" normalizeH="0" baseline="0" noProof="0" dirty="0">
                  <a:ln>
                    <a:noFill/>
                  </a:ln>
                  <a:solidFill>
                    <a:srgbClr val="002060"/>
                  </a:solidFill>
                  <a:effectLst/>
                  <a:uLnTx/>
                  <a:uFillTx/>
                  <a:latin typeface="Arial"/>
                  <a:ea typeface="+mn-ea"/>
                  <a:cs typeface="+mn-cs"/>
                </a:rPr>
                <a:t>m</a:t>
              </a:r>
            </a:p>
            <a:p>
              <a:pPr marL="0" marR="0" lvl="0" indent="0" algn="ctr" defTabSz="914400" rtl="0" eaLnBrk="1" fontAlgn="auto" latinLnBrk="0" hangingPunct="1">
                <a:lnSpc>
                  <a:spcPct val="100000"/>
                </a:lnSpc>
                <a:spcBef>
                  <a:spcPts val="50"/>
                </a:spcBef>
                <a:spcAft>
                  <a:spcPts val="0"/>
                </a:spcAft>
                <a:buClrTx/>
                <a:buSzTx/>
                <a:buFontTx/>
                <a:buNone/>
                <a:tabLst/>
                <a:defRPr/>
              </a:pPr>
              <a:r>
                <a:rPr kumimoji="0" lang="en-GB" sz="1200" b="0" i="0" u="none" strike="noStrike" kern="1200" cap="none" spc="0" normalizeH="0" baseline="0" noProof="0" dirty="0">
                  <a:ln>
                    <a:noFill/>
                  </a:ln>
                  <a:solidFill>
                    <a:srgbClr val="002060"/>
                  </a:solidFill>
                  <a:effectLst/>
                  <a:uLnTx/>
                  <a:uFillTx/>
                  <a:latin typeface="Arial"/>
                  <a:ea typeface="+mn-ea"/>
                  <a:cs typeface="+mn-cs"/>
                </a:rPr>
                <a:t>Green &amp; Amber = £40.1m</a:t>
              </a:r>
            </a:p>
            <a:p>
              <a:pPr marL="0" marR="0" lvl="0" indent="0" algn="ctr" defTabSz="914400" rtl="0" eaLnBrk="1" fontAlgn="auto" latinLnBrk="0" hangingPunct="1">
                <a:lnSpc>
                  <a:spcPct val="100000"/>
                </a:lnSpc>
                <a:spcBef>
                  <a:spcPts val="50"/>
                </a:spcBef>
                <a:spcAft>
                  <a:spcPts val="0"/>
                </a:spcAft>
                <a:buClrTx/>
                <a:buSzTx/>
                <a:buFontTx/>
                <a:buNone/>
                <a:tabLst/>
                <a:defRPr/>
              </a:pPr>
              <a:r>
                <a:rPr kumimoji="0" lang="en-GB" sz="1200" b="0" i="0" u="none" strike="noStrike" kern="1200" cap="none" spc="0" normalizeH="0" baseline="0" noProof="0" dirty="0">
                  <a:ln>
                    <a:noFill/>
                  </a:ln>
                  <a:solidFill>
                    <a:srgbClr val="002060"/>
                  </a:solidFill>
                  <a:effectLst/>
                  <a:uLnTx/>
                  <a:uFillTx/>
                  <a:latin typeface="Arial"/>
                  <a:ea typeface="+mn-ea"/>
                  <a:cs typeface="+mn-cs"/>
                </a:rPr>
                <a:t>Green &amp; Amber % Target = = 62%</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2800" b="1" i="0" u="none" strike="noStrike" kern="1200" cap="none" spc="0" normalizeH="0" baseline="0" noProof="0" dirty="0">
                <a:ln>
                  <a:noFill/>
                </a:ln>
                <a:solidFill>
                  <a:srgbClr val="002060"/>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7BF24E8A-327A-37E1-6D99-88E7BD12E686}"/>
                </a:ext>
              </a:extLst>
            </p:cNvPr>
            <p:cNvSpPr>
              <a:spLocks/>
            </p:cNvSpPr>
            <p:nvPr/>
          </p:nvSpPr>
          <p:spPr>
            <a:xfrm>
              <a:off x="6483054" y="1255041"/>
              <a:ext cx="2700000" cy="1253765"/>
            </a:xfrm>
            <a:prstGeom prst="rect">
              <a:avLst/>
            </a:prstGeom>
            <a:solidFill>
              <a:schemeClr val="accent1">
                <a:lumMod val="20000"/>
                <a:lumOff val="80000"/>
              </a:schemeClr>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a:ea typeface="+mn-ea"/>
                  <a:cs typeface="+mn-cs"/>
                </a:rPr>
                <a:t>In Month Delivery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Target = £</a:t>
              </a:r>
              <a:r>
                <a:rPr lang="en-GB" sz="1200" dirty="0">
                  <a:solidFill>
                    <a:srgbClr val="002060"/>
                  </a:solidFill>
                  <a:latin typeface="Arial"/>
                </a:rPr>
                <a:t>5.4m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Achieved = </a:t>
              </a:r>
              <a:r>
                <a:rPr lang="en-GB" sz="1200" dirty="0">
                  <a:solidFill>
                    <a:srgbClr val="002060"/>
                  </a:solidFill>
                  <a:latin typeface="Arial"/>
                </a:rPr>
                <a:t>£3</a:t>
              </a:r>
              <a:r>
                <a:rPr kumimoji="0" lang="en-GB" sz="1200" i="0" u="none" strike="noStrike" kern="1200" cap="none" spc="0" normalizeH="0" baseline="0" noProof="0" dirty="0">
                  <a:ln>
                    <a:noFill/>
                  </a:ln>
                  <a:solidFill>
                    <a:srgbClr val="002060"/>
                  </a:solidFill>
                  <a:effectLst/>
                  <a:uLnTx/>
                  <a:uFillTx/>
                  <a:latin typeface="Arial"/>
                  <a:ea typeface="+mn-ea"/>
                  <a:cs typeface="+mn-cs"/>
                </a:rPr>
                <a:t>.8m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latin typeface="Arial"/>
                </a:rPr>
                <a:t>Gap = £1.6m</a:t>
              </a:r>
              <a:endParaRPr kumimoji="0" lang="en-GB" sz="120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DB1F5C3A-F0A4-4657-5E18-543C203B38BF}"/>
                </a:ext>
              </a:extLst>
            </p:cNvPr>
            <p:cNvSpPr>
              <a:spLocks/>
            </p:cNvSpPr>
            <p:nvPr/>
          </p:nvSpPr>
          <p:spPr>
            <a:xfrm>
              <a:off x="9323033" y="1273283"/>
              <a:ext cx="2700000" cy="1253765"/>
            </a:xfrm>
            <a:prstGeom prst="rect">
              <a:avLst/>
            </a:prstGeom>
            <a:solidFill>
              <a:schemeClr val="accent1">
                <a:lumMod val="20000"/>
                <a:lumOff val="80000"/>
              </a:schemeClr>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a:ea typeface="+mn-ea"/>
                  <a:cs typeface="+mn-cs"/>
                </a:rPr>
                <a:t>YTD Delivery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latin typeface="Arial"/>
                </a:rPr>
                <a:t>Target = £21.7m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Achieved = £9.7m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latin typeface="Arial"/>
                </a:rPr>
                <a:t>Gap = 12.0m</a:t>
              </a:r>
              <a:endParaRPr kumimoji="0" lang="en-GB" sz="1200" i="0" u="none" strike="noStrike" kern="1200" cap="none" spc="0" normalizeH="0" baseline="0" noProof="0" dirty="0">
                <a:ln>
                  <a:noFill/>
                </a:ln>
                <a:solidFill>
                  <a:srgbClr val="002060"/>
                </a:solidFill>
                <a:effectLst/>
                <a:uLnTx/>
                <a:uFillTx/>
                <a:latin typeface="Arial"/>
                <a:ea typeface="+mn-ea"/>
                <a:cs typeface="+mn-cs"/>
              </a:endParaRPr>
            </a:p>
          </p:txBody>
        </p:sp>
        <p:sp>
          <p:nvSpPr>
            <p:cNvPr id="31" name="Rectangle 30">
              <a:extLst>
                <a:ext uri="{FF2B5EF4-FFF2-40B4-BE49-F238E27FC236}">
                  <a16:creationId xmlns:a16="http://schemas.microsoft.com/office/drawing/2014/main" id="{4CB39D70-1FC7-4BE1-F95A-464A1435D784}"/>
                </a:ext>
              </a:extLst>
            </p:cNvPr>
            <p:cNvSpPr>
              <a:spLocks/>
            </p:cNvSpPr>
            <p:nvPr/>
          </p:nvSpPr>
          <p:spPr>
            <a:xfrm>
              <a:off x="137949" y="1255042"/>
              <a:ext cx="468487" cy="1253765"/>
            </a:xfrm>
            <a:prstGeom prst="rect">
              <a:avLst/>
            </a:prstGeom>
            <a:solidFill>
              <a:srgbClr val="3A4972"/>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vert="vert270" lIns="18000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a:ea typeface="+mn-ea"/>
                  <a:cs typeface="+mn-cs"/>
                </a:rPr>
                <a:t>Savings</a:t>
              </a:r>
              <a:br>
                <a:rPr kumimoji="0" lang="en-GB" sz="1400" b="1" i="0" u="none" strike="noStrike" kern="1200" cap="none" spc="0" normalizeH="0" baseline="0" noProof="0" dirty="0">
                  <a:ln>
                    <a:noFill/>
                  </a:ln>
                  <a:solidFill>
                    <a:srgbClr val="002060"/>
                  </a:solidFill>
                  <a:effectLst/>
                  <a:uLnTx/>
                  <a:uFillTx/>
                  <a:latin typeface="Arial"/>
                  <a:ea typeface="+mn-ea"/>
                  <a:cs typeface="+mn-cs"/>
                </a:rPr>
              </a:br>
              <a:br>
                <a:rPr kumimoji="0" lang="en-GB" sz="1400" b="1" i="0" u="none" strike="noStrike" kern="1200" cap="none" spc="0" normalizeH="0" baseline="0" noProof="0" dirty="0">
                  <a:ln>
                    <a:noFill/>
                  </a:ln>
                  <a:solidFill>
                    <a:srgbClr val="002060"/>
                  </a:solidFill>
                  <a:effectLst/>
                  <a:uLnTx/>
                  <a:uFillTx/>
                  <a:latin typeface="Arial"/>
                  <a:ea typeface="+mn-ea"/>
                  <a:cs typeface="+mn-cs"/>
                </a:rPr>
              </a:br>
              <a:endParaRPr kumimoji="0" lang="en-GB" sz="1400" b="1" i="0" u="none" strike="noStrike" kern="1200" cap="none" spc="0" normalizeH="0" baseline="0" noProof="0" dirty="0">
                <a:ln>
                  <a:noFill/>
                </a:ln>
                <a:solidFill>
                  <a:srgbClr val="002060"/>
                </a:solidFill>
                <a:effectLst/>
                <a:uLnTx/>
                <a:uFillTx/>
                <a:latin typeface="Arial"/>
                <a:ea typeface="+mn-ea"/>
                <a:cs typeface="+mn-cs"/>
              </a:endParaRPr>
            </a:p>
          </p:txBody>
        </p:sp>
      </p:grpSp>
      <p:pic>
        <p:nvPicPr>
          <p:cNvPr id="15" name="Picture 14">
            <a:extLst>
              <a:ext uri="{FF2B5EF4-FFF2-40B4-BE49-F238E27FC236}">
                <a16:creationId xmlns:a16="http://schemas.microsoft.com/office/drawing/2014/main" id="{0CCC2E7F-14CA-E869-AC32-AA023F9A6483}"/>
              </a:ext>
            </a:extLst>
          </p:cNvPr>
          <p:cNvPicPr>
            <a:picLocks noChangeAspect="1"/>
          </p:cNvPicPr>
          <p:nvPr/>
        </p:nvPicPr>
        <p:blipFill>
          <a:blip r:embed="rId7"/>
          <a:stretch>
            <a:fillRect/>
          </a:stretch>
        </p:blipFill>
        <p:spPr>
          <a:xfrm>
            <a:off x="5858893" y="2353698"/>
            <a:ext cx="6164140" cy="3898026"/>
          </a:xfrm>
          <a:prstGeom prst="rect">
            <a:avLst/>
          </a:prstGeom>
        </p:spPr>
      </p:pic>
      <p:pic>
        <p:nvPicPr>
          <p:cNvPr id="17" name="Picture 16">
            <a:extLst>
              <a:ext uri="{FF2B5EF4-FFF2-40B4-BE49-F238E27FC236}">
                <a16:creationId xmlns:a16="http://schemas.microsoft.com/office/drawing/2014/main" id="{6D84C4A2-D8BC-FA4E-58D5-88B4F91438FD}"/>
              </a:ext>
            </a:extLst>
          </p:cNvPr>
          <p:cNvPicPr>
            <a:picLocks noChangeAspect="1"/>
          </p:cNvPicPr>
          <p:nvPr/>
        </p:nvPicPr>
        <p:blipFill>
          <a:blip r:embed="rId8"/>
          <a:stretch>
            <a:fillRect/>
          </a:stretch>
        </p:blipFill>
        <p:spPr>
          <a:xfrm>
            <a:off x="137949" y="2353697"/>
            <a:ext cx="5577051" cy="3898025"/>
          </a:xfrm>
          <a:prstGeom prst="rect">
            <a:avLst/>
          </a:prstGeom>
        </p:spPr>
      </p:pic>
    </p:spTree>
    <p:extLst>
      <p:ext uri="{BB962C8B-B14F-4D97-AF65-F5344CB8AC3E}">
        <p14:creationId xmlns:p14="http://schemas.microsoft.com/office/powerpoint/2010/main" val="429248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24DFE-1F42-87CD-1009-9969C6D5E1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16C39E-D4CD-6C79-F701-E1A5D5A90F7B}"/>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E3D9355A-C638-96EC-65D4-39F2B04B0922}"/>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Reserves Insights</a:t>
            </a:r>
          </a:p>
        </p:txBody>
      </p:sp>
      <p:pic>
        <p:nvPicPr>
          <p:cNvPr id="5" name="Picture 4">
            <a:extLst>
              <a:ext uri="{FF2B5EF4-FFF2-40B4-BE49-F238E27FC236}">
                <a16:creationId xmlns:a16="http://schemas.microsoft.com/office/drawing/2014/main" id="{E64F73FE-F138-5D01-D63D-71102DAC16D3}"/>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F5065845-F576-4C2A-1241-F66B4819906D}"/>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083BA002-D63B-5681-3F8D-951CEEF6ABE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D24B4F2D-2449-BF78-C85E-45C997F0943C}"/>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Appendices</a:t>
            </a:r>
          </a:p>
        </p:txBody>
      </p:sp>
      <p:sp>
        <p:nvSpPr>
          <p:cNvPr id="8" name="Rectangle: Top Corners Rounded 7">
            <a:hlinkClick r:id="rId4" action="ppaction://hlinksldjump"/>
            <a:extLst>
              <a:ext uri="{FF2B5EF4-FFF2-40B4-BE49-F238E27FC236}">
                <a16:creationId xmlns:a16="http://schemas.microsoft.com/office/drawing/2014/main" id="{0C71A806-EA76-BB27-8004-06DC656F7D49}"/>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Executive Summary</a:t>
            </a:r>
          </a:p>
        </p:txBody>
      </p:sp>
      <p:graphicFrame>
        <p:nvGraphicFramePr>
          <p:cNvPr id="7" name="Table 6">
            <a:extLst>
              <a:ext uri="{FF2B5EF4-FFF2-40B4-BE49-F238E27FC236}">
                <a16:creationId xmlns:a16="http://schemas.microsoft.com/office/drawing/2014/main" id="{CF481938-7EBA-4CB1-37C7-6BD36378C0BD}"/>
              </a:ext>
            </a:extLst>
          </p:cNvPr>
          <p:cNvGraphicFramePr>
            <a:graphicFrameLocks noGrp="1"/>
          </p:cNvGraphicFramePr>
          <p:nvPr>
            <p:extLst>
              <p:ext uri="{D42A27DB-BD31-4B8C-83A1-F6EECF244321}">
                <p14:modId xmlns:p14="http://schemas.microsoft.com/office/powerpoint/2010/main" val="1533487804"/>
              </p:ext>
            </p:extLst>
          </p:nvPr>
        </p:nvGraphicFramePr>
        <p:xfrm>
          <a:off x="5916168" y="1296882"/>
          <a:ext cx="5586984" cy="3697266"/>
        </p:xfrm>
        <a:graphic>
          <a:graphicData uri="http://schemas.openxmlformats.org/drawingml/2006/table">
            <a:tbl>
              <a:tblPr firstRow="1" bandRow="1">
                <a:tableStyleId>{5C22544A-7EE6-4342-B048-85BDC9FD1C3A}</a:tableStyleId>
              </a:tblPr>
              <a:tblGrid>
                <a:gridCol w="5586984">
                  <a:extLst>
                    <a:ext uri="{9D8B030D-6E8A-4147-A177-3AD203B41FA5}">
                      <a16:colId xmlns:a16="http://schemas.microsoft.com/office/drawing/2014/main" val="3430755889"/>
                    </a:ext>
                  </a:extLst>
                </a:gridCol>
              </a:tblGrid>
              <a:tr h="468008">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3229258">
                <a:tc>
                  <a:txBody>
                    <a:bodyPr/>
                    <a:lstStyle/>
                    <a:p>
                      <a:pPr marL="0" indent="0">
                        <a:buFont typeface="Arial" panose="020B0604020202020204" pitchFamily="34" charset="0"/>
                        <a:buNone/>
                      </a:pPr>
                      <a:r>
                        <a:rPr lang="en-GB" sz="1200" kern="1200" dirty="0">
                          <a:solidFill>
                            <a:schemeClr val="dk1"/>
                          </a:solidFill>
                          <a:effectLst/>
                          <a:latin typeface="Arial" panose="020B0604020202020204" pitchFamily="34" charset="0"/>
                          <a:ea typeface="+mn-ea"/>
                          <a:cs typeface="Arial" panose="020B0604020202020204" pitchFamily="34" charset="0"/>
                        </a:rPr>
                        <a:t>For 2026/27, the Health Board will hold two central reserves and the purpose of these reserves are below:</a:t>
                      </a:r>
                    </a:p>
                    <a:p>
                      <a:pPr marL="0" indent="0">
                        <a:buFont typeface="Arial" panose="020B0604020202020204" pitchFamily="34" charset="0"/>
                        <a:buNone/>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285750" lvl="0" indent="-2857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Main – this holds funding from Welsh Government or the plan that has yet to be issued to Budget Holders. These items are not surplus but either due to timing have not been issued or is an area where funding is issued based on actual values consumed in future month.</a:t>
                      </a:r>
                    </a:p>
                    <a:p>
                      <a:pPr marL="285750" lvl="0" indent="-285750">
                        <a:buFont typeface="Arial" panose="020B0604020202020204" pitchFamily="34" charset="0"/>
                        <a:buChar cha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285750" indent="-285750">
                        <a:buFont typeface="Arial" panose="020B0604020202020204" pitchFamily="34" charset="0"/>
                        <a:buChar char="•"/>
                      </a:pPr>
                      <a:r>
                        <a:rPr lang="en-GB" sz="1200" kern="1200" dirty="0">
                          <a:solidFill>
                            <a:schemeClr val="dk1"/>
                          </a:solidFill>
                          <a:effectLst/>
                          <a:latin typeface="Arial" panose="020B0604020202020204" pitchFamily="34" charset="0"/>
                          <a:ea typeface="+mn-ea"/>
                          <a:cs typeface="Arial" panose="020B0604020202020204" pitchFamily="34" charset="0"/>
                        </a:rPr>
                        <a:t>NICE – this holds the total Health Board funding for all NICE costs (drugs and infrastructure) and is issued to the service each month based on the actual costs consumed as reported through the Pharmacy system.</a:t>
                      </a:r>
                      <a:endParaRPr lang="en-GB" sz="12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0" name="Rectangle: Top Corners Rounded 9">
            <a:hlinkClick r:id="rId5" action="ppaction://hlinksldjump"/>
            <a:extLst>
              <a:ext uri="{FF2B5EF4-FFF2-40B4-BE49-F238E27FC236}">
                <a16:creationId xmlns:a16="http://schemas.microsoft.com/office/drawing/2014/main" id="{8F23F7F6-262A-C631-ADFA-409DD74E6B04}"/>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latin typeface="Arial" panose="020B0604020202020204" pitchFamily="34" charset="0"/>
                <a:cs typeface="Arial" panose="020B0604020202020204" pitchFamily="34" charset="0"/>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B4C8F5EC-F639-093E-1AD0-B78A45F99283}"/>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Income and Expenditure Insights</a:t>
            </a:r>
          </a:p>
        </p:txBody>
      </p:sp>
      <p:pic>
        <p:nvPicPr>
          <p:cNvPr id="14" name="Picture 13">
            <a:extLst>
              <a:ext uri="{FF2B5EF4-FFF2-40B4-BE49-F238E27FC236}">
                <a16:creationId xmlns:a16="http://schemas.microsoft.com/office/drawing/2014/main" id="{FDE3C510-7DF0-1698-C3CE-0D9A6519D897}"/>
              </a:ext>
            </a:extLst>
          </p:cNvPr>
          <p:cNvPicPr>
            <a:picLocks noChangeAspect="1"/>
          </p:cNvPicPr>
          <p:nvPr/>
        </p:nvPicPr>
        <p:blipFill>
          <a:blip r:embed="rId6"/>
          <a:stretch>
            <a:fillRect/>
          </a:stretch>
        </p:blipFill>
        <p:spPr>
          <a:xfrm>
            <a:off x="469915" y="1296882"/>
            <a:ext cx="4977945" cy="3697266"/>
          </a:xfrm>
          <a:prstGeom prst="rect">
            <a:avLst/>
          </a:prstGeom>
        </p:spPr>
      </p:pic>
    </p:spTree>
    <p:extLst>
      <p:ext uri="{BB962C8B-B14F-4D97-AF65-F5344CB8AC3E}">
        <p14:creationId xmlns:p14="http://schemas.microsoft.com/office/powerpoint/2010/main" val="1687304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B6524-849B-C98B-D5F4-D4522DF697F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295870A-040F-44B5-3797-B8134BE096BF}"/>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515752AD-184A-6747-4DD9-0FAF1E59D858}"/>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Anticipated Allocations</a:t>
            </a:r>
          </a:p>
        </p:txBody>
      </p:sp>
      <p:pic>
        <p:nvPicPr>
          <p:cNvPr id="5" name="Picture 4">
            <a:extLst>
              <a:ext uri="{FF2B5EF4-FFF2-40B4-BE49-F238E27FC236}">
                <a16:creationId xmlns:a16="http://schemas.microsoft.com/office/drawing/2014/main" id="{B8350D7A-FE75-6269-4747-90727D18ED0F}"/>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C91271BC-BF16-F351-A82F-652B6609B6D6}"/>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92F0DA65-9873-D51A-9000-42557987111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9F29C289-B124-493E-038E-B2E4535DFA82}"/>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Appendices</a:t>
            </a:r>
          </a:p>
        </p:txBody>
      </p:sp>
      <p:sp>
        <p:nvSpPr>
          <p:cNvPr id="8" name="Rectangle: Top Corners Rounded 7">
            <a:hlinkClick r:id="rId4" action="ppaction://hlinksldjump"/>
            <a:extLst>
              <a:ext uri="{FF2B5EF4-FFF2-40B4-BE49-F238E27FC236}">
                <a16:creationId xmlns:a16="http://schemas.microsoft.com/office/drawing/2014/main" id="{9A498FFE-A431-BCAB-5123-BF758EA49D96}"/>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Executive Summary</a:t>
            </a:r>
          </a:p>
        </p:txBody>
      </p:sp>
      <p:graphicFrame>
        <p:nvGraphicFramePr>
          <p:cNvPr id="7" name="Table 6">
            <a:extLst>
              <a:ext uri="{FF2B5EF4-FFF2-40B4-BE49-F238E27FC236}">
                <a16:creationId xmlns:a16="http://schemas.microsoft.com/office/drawing/2014/main" id="{09A5E043-DC83-8DD1-97AC-30DD1FF13B07}"/>
              </a:ext>
            </a:extLst>
          </p:cNvPr>
          <p:cNvGraphicFramePr>
            <a:graphicFrameLocks noGrp="1"/>
          </p:cNvGraphicFramePr>
          <p:nvPr>
            <p:extLst>
              <p:ext uri="{D42A27DB-BD31-4B8C-83A1-F6EECF244321}">
                <p14:modId xmlns:p14="http://schemas.microsoft.com/office/powerpoint/2010/main" val="1524684740"/>
              </p:ext>
            </p:extLst>
          </p:nvPr>
        </p:nvGraphicFramePr>
        <p:xfrm>
          <a:off x="5593160" y="1308316"/>
          <a:ext cx="5909992" cy="1404607"/>
        </p:xfrm>
        <a:graphic>
          <a:graphicData uri="http://schemas.openxmlformats.org/drawingml/2006/table">
            <a:tbl>
              <a:tblPr firstRow="1" bandRow="1">
                <a:tableStyleId>{5C22544A-7EE6-4342-B048-85BDC9FD1C3A}</a:tableStyleId>
              </a:tblPr>
              <a:tblGrid>
                <a:gridCol w="5909992">
                  <a:extLst>
                    <a:ext uri="{9D8B030D-6E8A-4147-A177-3AD203B41FA5}">
                      <a16:colId xmlns:a16="http://schemas.microsoft.com/office/drawing/2014/main" val="3430755889"/>
                    </a:ext>
                  </a:extLst>
                </a:gridCol>
              </a:tblGrid>
              <a:tr h="252781">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099807">
                <a:tc>
                  <a:txBody>
                    <a:bodyPr/>
                    <a:lstStyle/>
                    <a:p>
                      <a:r>
                        <a:rPr lang="en-GB" sz="1200" kern="1200" dirty="0">
                          <a:solidFill>
                            <a:schemeClr val="dk1"/>
                          </a:solidFill>
                          <a:effectLst/>
                          <a:latin typeface="Arial" panose="020B0604020202020204" pitchFamily="34" charset="0"/>
                          <a:ea typeface="+mn-ea"/>
                          <a:cs typeface="Arial" panose="020B0604020202020204" pitchFamily="34" charset="0"/>
                        </a:rPr>
                        <a:t>The current deficit plan of £76.6m is predicated on receipt of Welsh Government funding at the levels anticipated in the table opposite. </a:t>
                      </a:r>
                    </a:p>
                  </a:txBody>
                  <a:tcPr/>
                </a:tc>
                <a:extLst>
                  <a:ext uri="{0D108BD9-81ED-4DB2-BD59-A6C34878D82A}">
                    <a16:rowId xmlns:a16="http://schemas.microsoft.com/office/drawing/2014/main" val="3724772163"/>
                  </a:ext>
                </a:extLst>
              </a:tr>
            </a:tbl>
          </a:graphicData>
        </a:graphic>
      </p:graphicFrame>
      <p:sp>
        <p:nvSpPr>
          <p:cNvPr id="10" name="Rectangle: Top Corners Rounded 9">
            <a:hlinkClick r:id="rId5" action="ppaction://hlinksldjump"/>
            <a:extLst>
              <a:ext uri="{FF2B5EF4-FFF2-40B4-BE49-F238E27FC236}">
                <a16:creationId xmlns:a16="http://schemas.microsoft.com/office/drawing/2014/main" id="{FE828100-3435-41ED-C7C0-76E7D347E2CF}"/>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latin typeface="Arial" panose="020B0604020202020204" pitchFamily="34" charset="0"/>
                <a:cs typeface="Arial" panose="020B0604020202020204" pitchFamily="34" charset="0"/>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5B2E37D9-BCE3-247B-AB9E-B7B3B63041EB}"/>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Income and Expenditure Insights</a:t>
            </a:r>
          </a:p>
        </p:txBody>
      </p:sp>
      <p:pic>
        <p:nvPicPr>
          <p:cNvPr id="12" name="Picture 11">
            <a:extLst>
              <a:ext uri="{FF2B5EF4-FFF2-40B4-BE49-F238E27FC236}">
                <a16:creationId xmlns:a16="http://schemas.microsoft.com/office/drawing/2014/main" id="{FE08DCF5-6BF3-02B3-23C0-8C7135FF3154}"/>
              </a:ext>
            </a:extLst>
          </p:cNvPr>
          <p:cNvPicPr>
            <a:picLocks noChangeAspect="1"/>
          </p:cNvPicPr>
          <p:nvPr/>
        </p:nvPicPr>
        <p:blipFill>
          <a:blip r:embed="rId6"/>
          <a:stretch>
            <a:fillRect/>
          </a:stretch>
        </p:blipFill>
        <p:spPr>
          <a:xfrm>
            <a:off x="469915" y="1308316"/>
            <a:ext cx="4803470" cy="4141508"/>
          </a:xfrm>
          <a:prstGeom prst="rect">
            <a:avLst/>
          </a:prstGeom>
        </p:spPr>
      </p:pic>
    </p:spTree>
    <p:extLst>
      <p:ext uri="{BB962C8B-B14F-4D97-AF65-F5344CB8AC3E}">
        <p14:creationId xmlns:p14="http://schemas.microsoft.com/office/powerpoint/2010/main" val="2628201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07FE9-F52E-7A17-5FB2-F5F8E6928E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6D6A1E9-BACA-F03A-859D-61D0E2156C59}"/>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8B23BEA8-46D6-E365-A2E6-956D4C5543E2}"/>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Appendix 1 – Variance by Budget Holder (Directors)</a:t>
            </a:r>
          </a:p>
        </p:txBody>
      </p:sp>
      <p:pic>
        <p:nvPicPr>
          <p:cNvPr id="5" name="Picture 4">
            <a:extLst>
              <a:ext uri="{FF2B5EF4-FFF2-40B4-BE49-F238E27FC236}">
                <a16:creationId xmlns:a16="http://schemas.microsoft.com/office/drawing/2014/main" id="{46E35AC7-72A4-5C57-4BED-38AAD6D32FDB}"/>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A998758-09E0-6CBD-5BF2-7387F925C62F}"/>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2BF2ECF3-E3B4-BD78-0396-A315B126A6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512E747F-0D32-2E2B-F56F-8576A75F015A}"/>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F893000B-6CF3-E895-A6FE-7913176BD725}"/>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Executive Summary</a:t>
            </a:r>
          </a:p>
        </p:txBody>
      </p:sp>
      <p:sp>
        <p:nvSpPr>
          <p:cNvPr id="10" name="Rectangle: Top Corners Rounded 9">
            <a:hlinkClick r:id="rId5" action="ppaction://hlinksldjump"/>
            <a:extLst>
              <a:ext uri="{FF2B5EF4-FFF2-40B4-BE49-F238E27FC236}">
                <a16:creationId xmlns:a16="http://schemas.microsoft.com/office/drawing/2014/main" id="{540B8A18-E8CC-F851-EB60-4A2267AB1E9E}"/>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80FE5377-49D0-1261-7D4A-5438DD3739F3}"/>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Income and Expenditure Insights</a:t>
            </a:r>
          </a:p>
        </p:txBody>
      </p:sp>
      <p:sp>
        <p:nvSpPr>
          <p:cNvPr id="4" name="Rectangle: Top Corners Rounded 3">
            <a:hlinkClick r:id="" action="ppaction://noaction"/>
            <a:extLst>
              <a:ext uri="{FF2B5EF4-FFF2-40B4-BE49-F238E27FC236}">
                <a16:creationId xmlns:a16="http://schemas.microsoft.com/office/drawing/2014/main" id="{FA82C1CE-4904-59F9-E3E4-CD9B807D779B}"/>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latin typeface="Arial" panose="020B0604020202020204" pitchFamily="34" charset="0"/>
                <a:cs typeface="Arial" panose="020B0604020202020204" pitchFamily="34" charset="0"/>
              </a:rPr>
              <a:t>Appendices</a:t>
            </a:r>
          </a:p>
        </p:txBody>
      </p:sp>
      <p:pic>
        <p:nvPicPr>
          <p:cNvPr id="14" name="Picture 13">
            <a:extLst>
              <a:ext uri="{FF2B5EF4-FFF2-40B4-BE49-F238E27FC236}">
                <a16:creationId xmlns:a16="http://schemas.microsoft.com/office/drawing/2014/main" id="{C47F4343-2080-BA08-79EE-9E40F1A57634}"/>
              </a:ext>
            </a:extLst>
          </p:cNvPr>
          <p:cNvPicPr>
            <a:picLocks noChangeAspect="1"/>
          </p:cNvPicPr>
          <p:nvPr/>
        </p:nvPicPr>
        <p:blipFill>
          <a:blip r:embed="rId6"/>
          <a:stretch>
            <a:fillRect/>
          </a:stretch>
        </p:blipFill>
        <p:spPr>
          <a:xfrm>
            <a:off x="480284" y="1321008"/>
            <a:ext cx="11231432" cy="3580571"/>
          </a:xfrm>
          <a:prstGeom prst="rect">
            <a:avLst/>
          </a:prstGeom>
        </p:spPr>
      </p:pic>
    </p:spTree>
    <p:extLst>
      <p:ext uri="{BB962C8B-B14F-4D97-AF65-F5344CB8AC3E}">
        <p14:creationId xmlns:p14="http://schemas.microsoft.com/office/powerpoint/2010/main" val="3861587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6C3C1-5576-6043-3F37-D665CD42194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7A41FD6-AA2A-18F1-0E86-50C33CFDD69D}"/>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D03DC834-15EC-7C80-FB1C-C5CEF0CC823D}"/>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Appendix 2 – Variance by Budget Holder</a:t>
            </a:r>
          </a:p>
          <a:p>
            <a:endParaRPr lang="en-GB" sz="2800" b="1" dirty="0">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01D11E79-DD30-1140-70D7-58B6CA1DD67A}"/>
              </a:ext>
            </a:extLst>
          </p:cNvPr>
          <p:cNvPicPr>
            <a:picLocks noChangeAspect="1"/>
          </p:cNvPicPr>
          <p:nvPr/>
        </p:nvPicPr>
        <p:blipFill>
          <a:blip r:embed="rId3"/>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73DC9B40-078E-6BD6-5480-634481173143}"/>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2175106C-FE69-A424-86C4-8A2C6D4E978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1D0A5F0E-EB46-8E5A-508C-92299FEBD36C}"/>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5" action="ppaction://hlinksldjump"/>
            <a:extLst>
              <a:ext uri="{FF2B5EF4-FFF2-40B4-BE49-F238E27FC236}">
                <a16:creationId xmlns:a16="http://schemas.microsoft.com/office/drawing/2014/main" id="{27B18083-F674-24C4-A8E6-602A0BCFED06}"/>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Executive Summary</a:t>
            </a:r>
          </a:p>
        </p:txBody>
      </p:sp>
      <p:sp>
        <p:nvSpPr>
          <p:cNvPr id="10" name="Rectangle: Top Corners Rounded 9">
            <a:hlinkClick r:id="rId6" action="ppaction://hlinksldjump"/>
            <a:extLst>
              <a:ext uri="{FF2B5EF4-FFF2-40B4-BE49-F238E27FC236}">
                <a16:creationId xmlns:a16="http://schemas.microsoft.com/office/drawing/2014/main" id="{E2E9C669-ADBE-5F36-6838-6CC6F11BAC47}"/>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DAFEF9A6-EAD5-B4DA-0674-C63EE2AAF730}"/>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Income and Expenditure Insights</a:t>
            </a:r>
          </a:p>
        </p:txBody>
      </p:sp>
      <p:sp>
        <p:nvSpPr>
          <p:cNvPr id="4" name="Rectangle: Top Corners Rounded 3">
            <a:hlinkClick r:id="" action="ppaction://noaction"/>
            <a:extLst>
              <a:ext uri="{FF2B5EF4-FFF2-40B4-BE49-F238E27FC236}">
                <a16:creationId xmlns:a16="http://schemas.microsoft.com/office/drawing/2014/main" id="{25467E1E-012F-59E9-2144-D697AD8A5C4C}"/>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latin typeface="Arial" panose="020B0604020202020204" pitchFamily="34" charset="0"/>
                <a:cs typeface="Arial" panose="020B0604020202020204" pitchFamily="34" charset="0"/>
              </a:rPr>
              <a:t>Appendices</a:t>
            </a:r>
          </a:p>
        </p:txBody>
      </p:sp>
      <p:sp>
        <p:nvSpPr>
          <p:cNvPr id="12" name="TextBox 11">
            <a:extLst>
              <a:ext uri="{FF2B5EF4-FFF2-40B4-BE49-F238E27FC236}">
                <a16:creationId xmlns:a16="http://schemas.microsoft.com/office/drawing/2014/main" id="{04407054-7674-BECD-0121-E1220D79802D}"/>
              </a:ext>
            </a:extLst>
          </p:cNvPr>
          <p:cNvSpPr txBox="1"/>
          <p:nvPr/>
        </p:nvSpPr>
        <p:spPr>
          <a:xfrm>
            <a:off x="220939" y="1171233"/>
            <a:ext cx="2382165" cy="307777"/>
          </a:xfrm>
          <a:prstGeom prst="rect">
            <a:avLst/>
          </a:prstGeom>
          <a:solidFill>
            <a:schemeClr val="bg1"/>
          </a:solidFill>
        </p:spPr>
        <p:txBody>
          <a:bodyPr wrap="square" rtlCol="0">
            <a:spAutoFit/>
          </a:bodyPr>
          <a:lstStyle/>
          <a:p>
            <a:r>
              <a:rPr lang="en-GB" sz="1400" u="sng" dirty="0">
                <a:latin typeface="Arial" panose="020B0604020202020204" pitchFamily="34" charset="0"/>
                <a:cs typeface="Arial" panose="020B0604020202020204" pitchFamily="34" charset="0"/>
              </a:rPr>
              <a:t>Morriston Service Group</a:t>
            </a:r>
          </a:p>
        </p:txBody>
      </p:sp>
      <p:sp>
        <p:nvSpPr>
          <p:cNvPr id="14" name="TextBox 13">
            <a:extLst>
              <a:ext uri="{FF2B5EF4-FFF2-40B4-BE49-F238E27FC236}">
                <a16:creationId xmlns:a16="http://schemas.microsoft.com/office/drawing/2014/main" id="{B7ACA5CC-0878-96AD-E5C4-134422260DF8}"/>
              </a:ext>
            </a:extLst>
          </p:cNvPr>
          <p:cNvSpPr txBox="1"/>
          <p:nvPr/>
        </p:nvSpPr>
        <p:spPr>
          <a:xfrm>
            <a:off x="5952083" y="4082046"/>
            <a:ext cx="2382165" cy="307777"/>
          </a:xfrm>
          <a:prstGeom prst="rect">
            <a:avLst/>
          </a:prstGeom>
          <a:solidFill>
            <a:schemeClr val="bg1"/>
          </a:solidFill>
        </p:spPr>
        <p:txBody>
          <a:bodyPr wrap="square" rtlCol="0">
            <a:spAutoFit/>
          </a:bodyPr>
          <a:lstStyle/>
          <a:p>
            <a:r>
              <a:rPr lang="en-GB" sz="1400" u="sng" dirty="0">
                <a:latin typeface="Arial" panose="020B0604020202020204" pitchFamily="34" charset="0"/>
                <a:cs typeface="Arial" panose="020B0604020202020204" pitchFamily="34" charset="0"/>
              </a:rPr>
              <a:t>NPTS Service Group</a:t>
            </a:r>
          </a:p>
        </p:txBody>
      </p:sp>
      <p:sp>
        <p:nvSpPr>
          <p:cNvPr id="15" name="TextBox 14">
            <a:extLst>
              <a:ext uri="{FF2B5EF4-FFF2-40B4-BE49-F238E27FC236}">
                <a16:creationId xmlns:a16="http://schemas.microsoft.com/office/drawing/2014/main" id="{4F03E0D7-E508-4DE1-F9D8-498188CCD42E}"/>
              </a:ext>
            </a:extLst>
          </p:cNvPr>
          <p:cNvSpPr txBox="1"/>
          <p:nvPr/>
        </p:nvSpPr>
        <p:spPr>
          <a:xfrm>
            <a:off x="5903699" y="1137433"/>
            <a:ext cx="2254862" cy="307777"/>
          </a:xfrm>
          <a:prstGeom prst="rect">
            <a:avLst/>
          </a:prstGeom>
          <a:solidFill>
            <a:schemeClr val="bg1"/>
          </a:solidFill>
        </p:spPr>
        <p:txBody>
          <a:bodyPr wrap="square" rtlCol="0">
            <a:spAutoFit/>
          </a:bodyPr>
          <a:lstStyle/>
          <a:p>
            <a:r>
              <a:rPr lang="en-GB" sz="1400" u="sng" dirty="0">
                <a:latin typeface="Arial" panose="020B0604020202020204" pitchFamily="34" charset="0"/>
                <a:cs typeface="Arial" panose="020B0604020202020204" pitchFamily="34" charset="0"/>
              </a:rPr>
              <a:t>PCC Service Group</a:t>
            </a:r>
          </a:p>
        </p:txBody>
      </p:sp>
      <p:sp>
        <p:nvSpPr>
          <p:cNvPr id="16" name="TextBox 15">
            <a:extLst>
              <a:ext uri="{FF2B5EF4-FFF2-40B4-BE49-F238E27FC236}">
                <a16:creationId xmlns:a16="http://schemas.microsoft.com/office/drawing/2014/main" id="{158CD1BC-8F29-75F5-FEC3-1050BEEDDDD9}"/>
              </a:ext>
            </a:extLst>
          </p:cNvPr>
          <p:cNvSpPr txBox="1"/>
          <p:nvPr/>
        </p:nvSpPr>
        <p:spPr>
          <a:xfrm>
            <a:off x="220939" y="4082046"/>
            <a:ext cx="2193704" cy="307777"/>
          </a:xfrm>
          <a:prstGeom prst="rect">
            <a:avLst/>
          </a:prstGeom>
          <a:solidFill>
            <a:schemeClr val="bg1"/>
          </a:solidFill>
        </p:spPr>
        <p:txBody>
          <a:bodyPr wrap="square" rtlCol="0">
            <a:spAutoFit/>
          </a:bodyPr>
          <a:lstStyle/>
          <a:p>
            <a:r>
              <a:rPr lang="en-GB" sz="1400" u="sng" dirty="0">
                <a:latin typeface="Arial" panose="020B0604020202020204" pitchFamily="34" charset="0"/>
                <a:cs typeface="Arial" panose="020B0604020202020204" pitchFamily="34" charset="0"/>
              </a:rPr>
              <a:t>MH &amp; LD Service Group</a:t>
            </a:r>
          </a:p>
        </p:txBody>
      </p:sp>
      <p:pic>
        <p:nvPicPr>
          <p:cNvPr id="19" name="Picture 18">
            <a:extLst>
              <a:ext uri="{FF2B5EF4-FFF2-40B4-BE49-F238E27FC236}">
                <a16:creationId xmlns:a16="http://schemas.microsoft.com/office/drawing/2014/main" id="{F66A6A80-07F5-AC8E-080E-21E57637E693}"/>
              </a:ext>
            </a:extLst>
          </p:cNvPr>
          <p:cNvPicPr>
            <a:picLocks noChangeAspect="1"/>
          </p:cNvPicPr>
          <p:nvPr/>
        </p:nvPicPr>
        <p:blipFill>
          <a:blip r:embed="rId7"/>
          <a:stretch>
            <a:fillRect/>
          </a:stretch>
        </p:blipFill>
        <p:spPr>
          <a:xfrm>
            <a:off x="87309" y="1470447"/>
            <a:ext cx="5595582" cy="2407546"/>
          </a:xfrm>
          <a:prstGeom prst="rect">
            <a:avLst/>
          </a:prstGeom>
        </p:spPr>
      </p:pic>
      <p:pic>
        <p:nvPicPr>
          <p:cNvPr id="21" name="Picture 20">
            <a:extLst>
              <a:ext uri="{FF2B5EF4-FFF2-40B4-BE49-F238E27FC236}">
                <a16:creationId xmlns:a16="http://schemas.microsoft.com/office/drawing/2014/main" id="{C835A26F-767A-463F-1E44-7D6C5B57DDFD}"/>
              </a:ext>
            </a:extLst>
          </p:cNvPr>
          <p:cNvPicPr>
            <a:picLocks noChangeAspect="1"/>
          </p:cNvPicPr>
          <p:nvPr/>
        </p:nvPicPr>
        <p:blipFill>
          <a:blip r:embed="rId8"/>
          <a:stretch>
            <a:fillRect/>
          </a:stretch>
        </p:blipFill>
        <p:spPr>
          <a:xfrm>
            <a:off x="5832192" y="4389822"/>
            <a:ext cx="6138869" cy="2099833"/>
          </a:xfrm>
          <a:prstGeom prst="rect">
            <a:avLst/>
          </a:prstGeom>
        </p:spPr>
      </p:pic>
      <p:pic>
        <p:nvPicPr>
          <p:cNvPr id="23" name="Picture 22">
            <a:extLst>
              <a:ext uri="{FF2B5EF4-FFF2-40B4-BE49-F238E27FC236}">
                <a16:creationId xmlns:a16="http://schemas.microsoft.com/office/drawing/2014/main" id="{3277490A-172B-FC02-0D67-58A547FD71E6}"/>
              </a:ext>
            </a:extLst>
          </p:cNvPr>
          <p:cNvPicPr>
            <a:picLocks noChangeAspect="1"/>
          </p:cNvPicPr>
          <p:nvPr/>
        </p:nvPicPr>
        <p:blipFill>
          <a:blip r:embed="rId9"/>
          <a:stretch>
            <a:fillRect/>
          </a:stretch>
        </p:blipFill>
        <p:spPr>
          <a:xfrm>
            <a:off x="5832192" y="1470447"/>
            <a:ext cx="6138869" cy="2404049"/>
          </a:xfrm>
          <a:prstGeom prst="rect">
            <a:avLst/>
          </a:prstGeom>
        </p:spPr>
      </p:pic>
      <p:pic>
        <p:nvPicPr>
          <p:cNvPr id="26" name="Picture 25">
            <a:extLst>
              <a:ext uri="{FF2B5EF4-FFF2-40B4-BE49-F238E27FC236}">
                <a16:creationId xmlns:a16="http://schemas.microsoft.com/office/drawing/2014/main" id="{0666F058-8313-F1CA-EAC5-9812B8584ED5}"/>
              </a:ext>
            </a:extLst>
          </p:cNvPr>
          <p:cNvPicPr>
            <a:picLocks noChangeAspect="1"/>
          </p:cNvPicPr>
          <p:nvPr/>
        </p:nvPicPr>
        <p:blipFill>
          <a:blip r:embed="rId10"/>
          <a:stretch>
            <a:fillRect/>
          </a:stretch>
        </p:blipFill>
        <p:spPr>
          <a:xfrm>
            <a:off x="87309" y="4389821"/>
            <a:ext cx="5595582" cy="2099833"/>
          </a:xfrm>
          <a:prstGeom prst="rect">
            <a:avLst/>
          </a:prstGeom>
        </p:spPr>
      </p:pic>
    </p:spTree>
    <p:extLst>
      <p:ext uri="{BB962C8B-B14F-4D97-AF65-F5344CB8AC3E}">
        <p14:creationId xmlns:p14="http://schemas.microsoft.com/office/powerpoint/2010/main" val="552568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39DA6-1F2A-9CC9-261D-1E440D32753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F784D90-8D51-5F40-E402-41CAB54FA7CB}"/>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D1BC1F7E-8121-4BEE-A20E-505492A5337E}"/>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Appendix 3 – Accountability Letters (1)</a:t>
            </a:r>
          </a:p>
        </p:txBody>
      </p:sp>
      <p:pic>
        <p:nvPicPr>
          <p:cNvPr id="5" name="Picture 4">
            <a:extLst>
              <a:ext uri="{FF2B5EF4-FFF2-40B4-BE49-F238E27FC236}">
                <a16:creationId xmlns:a16="http://schemas.microsoft.com/office/drawing/2014/main" id="{762C1AD6-15D2-E395-33E1-15B503B63BB1}"/>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434AF63D-AD3C-FF8E-DC18-8A8F84138CD8}"/>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A8F74B24-5301-B76A-A4EC-F7854863C4A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F86390FB-4202-7213-348F-2DD7D2ACB370}"/>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B5986AED-4CD1-5966-620D-52B9E5CBA33C}"/>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Executive Summary</a:t>
            </a:r>
          </a:p>
        </p:txBody>
      </p:sp>
      <p:sp>
        <p:nvSpPr>
          <p:cNvPr id="10" name="Rectangle: Top Corners Rounded 9">
            <a:hlinkClick r:id="rId5" action="ppaction://hlinksldjump"/>
            <a:extLst>
              <a:ext uri="{FF2B5EF4-FFF2-40B4-BE49-F238E27FC236}">
                <a16:creationId xmlns:a16="http://schemas.microsoft.com/office/drawing/2014/main" id="{C097951A-C763-CEE4-CC06-027B92E1C5B2}"/>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780A07A2-FA32-583C-10CD-27C42632A814}"/>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Income and Expenditure Insights</a:t>
            </a:r>
          </a:p>
        </p:txBody>
      </p:sp>
      <p:sp>
        <p:nvSpPr>
          <p:cNvPr id="4" name="Rectangle: Top Corners Rounded 3">
            <a:hlinkClick r:id="" action="ppaction://noaction"/>
            <a:extLst>
              <a:ext uri="{FF2B5EF4-FFF2-40B4-BE49-F238E27FC236}">
                <a16:creationId xmlns:a16="http://schemas.microsoft.com/office/drawing/2014/main" id="{6529116E-4434-0DCF-C04E-B679E95D0B34}"/>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latin typeface="Arial" panose="020B0604020202020204" pitchFamily="34" charset="0"/>
                <a:cs typeface="Arial" panose="020B0604020202020204" pitchFamily="34" charset="0"/>
              </a:rPr>
              <a:t>Appendices</a:t>
            </a:r>
          </a:p>
        </p:txBody>
      </p:sp>
      <p:pic>
        <p:nvPicPr>
          <p:cNvPr id="18" name="Picture 17">
            <a:extLst>
              <a:ext uri="{FF2B5EF4-FFF2-40B4-BE49-F238E27FC236}">
                <a16:creationId xmlns:a16="http://schemas.microsoft.com/office/drawing/2014/main" id="{C38ECD39-FABC-7017-096F-0EA5FD20E47A}"/>
              </a:ext>
            </a:extLst>
          </p:cNvPr>
          <p:cNvPicPr>
            <a:picLocks noChangeAspect="1"/>
          </p:cNvPicPr>
          <p:nvPr/>
        </p:nvPicPr>
        <p:blipFill>
          <a:blip r:embed="rId6"/>
          <a:stretch>
            <a:fillRect/>
          </a:stretch>
        </p:blipFill>
        <p:spPr>
          <a:xfrm>
            <a:off x="757246" y="1220167"/>
            <a:ext cx="10548605" cy="5479582"/>
          </a:xfrm>
          <a:prstGeom prst="rect">
            <a:avLst/>
          </a:prstGeom>
        </p:spPr>
      </p:pic>
    </p:spTree>
    <p:extLst>
      <p:ext uri="{BB962C8B-B14F-4D97-AF65-F5344CB8AC3E}">
        <p14:creationId xmlns:p14="http://schemas.microsoft.com/office/powerpoint/2010/main" val="1577705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2A6BD-6B6E-2E2C-7725-66AA760F6B1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B20B1E1-FE63-87A1-F1BF-77551A672091}"/>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341F02FA-DBB9-4716-07A7-051C69020DCD}"/>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3 – Accountability Letters (2)</a:t>
            </a:r>
          </a:p>
        </p:txBody>
      </p:sp>
      <p:pic>
        <p:nvPicPr>
          <p:cNvPr id="5" name="Picture 4">
            <a:extLst>
              <a:ext uri="{FF2B5EF4-FFF2-40B4-BE49-F238E27FC236}">
                <a16:creationId xmlns:a16="http://schemas.microsoft.com/office/drawing/2014/main" id="{4553C7D8-2F80-A0CE-136A-D294F225E7E4}"/>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6585148E-DCBA-56AE-3C99-A9C8E87BD4F4}"/>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F50501E9-B349-870B-489B-5D43781134C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458B67C0-CED8-1880-52A8-E072E0156AE5}"/>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7E0D2F79-E27A-5923-1FE9-EB3D207C9CE2}"/>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Executive Summary</a:t>
            </a:r>
          </a:p>
        </p:txBody>
      </p:sp>
      <p:sp>
        <p:nvSpPr>
          <p:cNvPr id="10" name="Rectangle: Top Corners Rounded 9">
            <a:hlinkClick r:id="rId5" action="ppaction://hlinksldjump"/>
            <a:extLst>
              <a:ext uri="{FF2B5EF4-FFF2-40B4-BE49-F238E27FC236}">
                <a16:creationId xmlns:a16="http://schemas.microsoft.com/office/drawing/2014/main" id="{A999E566-E314-3CB3-152B-8FBDB059ABCB}"/>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BFC9CE62-1C40-CF37-8A3F-A3A3F78C1EA5}"/>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Income and Expenditure Insights</a:t>
            </a:r>
          </a:p>
        </p:txBody>
      </p:sp>
      <p:sp>
        <p:nvSpPr>
          <p:cNvPr id="4" name="Rectangle: Top Corners Rounded 3">
            <a:hlinkClick r:id="" action="ppaction://noaction"/>
            <a:extLst>
              <a:ext uri="{FF2B5EF4-FFF2-40B4-BE49-F238E27FC236}">
                <a16:creationId xmlns:a16="http://schemas.microsoft.com/office/drawing/2014/main" id="{F9CEBC45-93FF-05B7-76CA-7AC9170B368B}"/>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rial" panose="020B0604020202020204" pitchFamily="34" charset="0"/>
                <a:cs typeface="Arial" panose="020B0604020202020204" pitchFamily="34" charset="0"/>
              </a:rPr>
              <a:t>Appendices</a:t>
            </a:r>
          </a:p>
        </p:txBody>
      </p:sp>
      <p:pic>
        <p:nvPicPr>
          <p:cNvPr id="18" name="Picture 17">
            <a:extLst>
              <a:ext uri="{FF2B5EF4-FFF2-40B4-BE49-F238E27FC236}">
                <a16:creationId xmlns:a16="http://schemas.microsoft.com/office/drawing/2014/main" id="{C68C1AF3-6BE4-7959-CC7A-AD86F8B9412F}"/>
              </a:ext>
            </a:extLst>
          </p:cNvPr>
          <p:cNvPicPr>
            <a:picLocks noChangeAspect="1"/>
          </p:cNvPicPr>
          <p:nvPr/>
        </p:nvPicPr>
        <p:blipFill>
          <a:blip r:embed="rId6"/>
          <a:stretch>
            <a:fillRect/>
          </a:stretch>
        </p:blipFill>
        <p:spPr>
          <a:xfrm>
            <a:off x="757246" y="1226020"/>
            <a:ext cx="10617890" cy="5366801"/>
          </a:xfrm>
          <a:prstGeom prst="rect">
            <a:avLst/>
          </a:prstGeom>
        </p:spPr>
      </p:pic>
    </p:spTree>
    <p:extLst>
      <p:ext uri="{BB962C8B-B14F-4D97-AF65-F5344CB8AC3E}">
        <p14:creationId xmlns:p14="http://schemas.microsoft.com/office/powerpoint/2010/main" val="2715183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604B2-33B4-739C-136D-F0519EC154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D34A648-BB1C-8C71-BBB3-E1796E40166F}"/>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88FF2904-38C0-34A6-0B12-12CFC3C4026A}"/>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Appendix 3 </a:t>
            </a:r>
            <a:r>
              <a:rPr lang="en-GB" sz="2800" b="1" dirty="0" err="1">
                <a:solidFill>
                  <a:schemeClr val="bg1"/>
                </a:solidFill>
                <a:latin typeface="Arial" panose="020B0604020202020204" pitchFamily="34" charset="0"/>
                <a:cs typeface="Arial" panose="020B0604020202020204" pitchFamily="34" charset="0"/>
              </a:rPr>
              <a:t>Qliksense</a:t>
            </a:r>
            <a:r>
              <a:rPr lang="en-GB" sz="2800" b="1" dirty="0">
                <a:solidFill>
                  <a:schemeClr val="bg1"/>
                </a:solidFill>
                <a:latin typeface="Arial" panose="020B0604020202020204" pitchFamily="34" charset="0"/>
                <a:cs typeface="Arial" panose="020B0604020202020204" pitchFamily="34" charset="0"/>
              </a:rPr>
              <a:t> – Finance Dashboard Usage</a:t>
            </a:r>
          </a:p>
        </p:txBody>
      </p:sp>
      <p:pic>
        <p:nvPicPr>
          <p:cNvPr id="5" name="Picture 4">
            <a:extLst>
              <a:ext uri="{FF2B5EF4-FFF2-40B4-BE49-F238E27FC236}">
                <a16:creationId xmlns:a16="http://schemas.microsoft.com/office/drawing/2014/main" id="{0D1C8B73-65C7-0019-113B-34693A0C9F32}"/>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BACEF0F1-725D-40E6-504A-282D5CCDE34C}"/>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D2BA034A-77E8-8F4D-AA76-53DF3ED9AC0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E97D90FC-180D-7006-E1C9-246F591B97F6}"/>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69666184-BDF8-51ED-BB2B-CDBD1BD90284}"/>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Executive Summary</a:t>
            </a:r>
          </a:p>
        </p:txBody>
      </p:sp>
      <p:sp>
        <p:nvSpPr>
          <p:cNvPr id="10" name="Rectangle: Top Corners Rounded 9">
            <a:hlinkClick r:id="rId5" action="ppaction://hlinksldjump"/>
            <a:extLst>
              <a:ext uri="{FF2B5EF4-FFF2-40B4-BE49-F238E27FC236}">
                <a16:creationId xmlns:a16="http://schemas.microsoft.com/office/drawing/2014/main" id="{6DBB8510-4E02-6EE8-E832-48693B9962DE}"/>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902965BE-0786-0FE5-3A6A-D572F3E9EEAC}"/>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Income and Expenditure Insights</a:t>
            </a:r>
          </a:p>
        </p:txBody>
      </p:sp>
      <p:sp>
        <p:nvSpPr>
          <p:cNvPr id="4" name="Rectangle: Top Corners Rounded 3">
            <a:hlinkClick r:id="" action="ppaction://noaction"/>
            <a:extLst>
              <a:ext uri="{FF2B5EF4-FFF2-40B4-BE49-F238E27FC236}">
                <a16:creationId xmlns:a16="http://schemas.microsoft.com/office/drawing/2014/main" id="{2F32E230-1033-414B-7248-3231C3B1F225}"/>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latin typeface="Arial" panose="020B0604020202020204" pitchFamily="34" charset="0"/>
                <a:cs typeface="Arial" panose="020B0604020202020204" pitchFamily="34" charset="0"/>
              </a:rPr>
              <a:t>Appendices</a:t>
            </a:r>
          </a:p>
        </p:txBody>
      </p:sp>
      <p:sp>
        <p:nvSpPr>
          <p:cNvPr id="46" name="TextBox 45">
            <a:extLst>
              <a:ext uri="{FF2B5EF4-FFF2-40B4-BE49-F238E27FC236}">
                <a16:creationId xmlns:a16="http://schemas.microsoft.com/office/drawing/2014/main" id="{6EBADDA8-A074-4EB2-9534-A4312AD92004}"/>
              </a:ext>
            </a:extLst>
          </p:cNvPr>
          <p:cNvSpPr txBox="1"/>
          <p:nvPr/>
        </p:nvSpPr>
        <p:spPr>
          <a:xfrm>
            <a:off x="10022434" y="1293043"/>
            <a:ext cx="2000599" cy="1200329"/>
          </a:xfrm>
          <a:prstGeom prst="rect">
            <a:avLst/>
          </a:prstGeom>
          <a:solidFill>
            <a:schemeClr val="bg1">
              <a:lumMod val="85000"/>
            </a:schemeClr>
          </a:solidFill>
        </p:spPr>
        <p:txBody>
          <a:bodyPr wrap="square" rtlCol="0">
            <a:spAutoFit/>
          </a:bodyPr>
          <a:lstStyle/>
          <a:p>
            <a:r>
              <a:rPr lang="en-GB" sz="1200" dirty="0">
                <a:latin typeface="Arial" panose="020B0604020202020204" pitchFamily="34" charset="0"/>
                <a:cs typeface="Arial" panose="020B0604020202020204" pitchFamily="34" charset="0"/>
              </a:rPr>
              <a:t>These tables monitor the </a:t>
            </a:r>
            <a:r>
              <a:rPr lang="en-GB" sz="1200" dirty="0" err="1">
                <a:latin typeface="Arial" panose="020B0604020202020204" pitchFamily="34" charset="0"/>
                <a:cs typeface="Arial" panose="020B0604020202020204" pitchFamily="34" charset="0"/>
              </a:rPr>
              <a:t>Qliksense</a:t>
            </a:r>
            <a:r>
              <a:rPr lang="en-GB" sz="1200" dirty="0">
                <a:latin typeface="Arial" panose="020B0604020202020204" pitchFamily="34" charset="0"/>
                <a:cs typeface="Arial" panose="020B0604020202020204" pitchFamily="34" charset="0"/>
              </a:rPr>
              <a:t> </a:t>
            </a:r>
            <a:r>
              <a:rPr lang="en-GB" sz="1200" dirty="0">
                <a:solidFill>
                  <a:schemeClr val="dk1"/>
                </a:solidFill>
                <a:latin typeface="Arial" panose="020B0604020202020204" pitchFamily="34" charset="0"/>
                <a:cs typeface="Arial" panose="020B0604020202020204" pitchFamily="34" charset="0"/>
              </a:rPr>
              <a:t>Dashboard</a:t>
            </a:r>
            <a:r>
              <a:rPr lang="en-GB" sz="1200" dirty="0">
                <a:latin typeface="Arial" panose="020B0604020202020204" pitchFamily="34" charset="0"/>
                <a:cs typeface="Arial" panose="020B0604020202020204" pitchFamily="34" charset="0"/>
              </a:rPr>
              <a:t> usage for Month 04 for all 67 budget holders reporting usage in minutes.</a:t>
            </a:r>
          </a:p>
        </p:txBody>
      </p:sp>
      <p:pic>
        <p:nvPicPr>
          <p:cNvPr id="14" name="Picture 13">
            <a:extLst>
              <a:ext uri="{FF2B5EF4-FFF2-40B4-BE49-F238E27FC236}">
                <a16:creationId xmlns:a16="http://schemas.microsoft.com/office/drawing/2014/main" id="{62DD2839-227E-3915-4111-FFF2D67A0AA6}"/>
              </a:ext>
            </a:extLst>
          </p:cNvPr>
          <p:cNvPicPr>
            <a:picLocks noChangeAspect="1"/>
          </p:cNvPicPr>
          <p:nvPr/>
        </p:nvPicPr>
        <p:blipFill>
          <a:blip r:embed="rId6"/>
          <a:stretch>
            <a:fillRect/>
          </a:stretch>
        </p:blipFill>
        <p:spPr>
          <a:xfrm>
            <a:off x="862877" y="1256467"/>
            <a:ext cx="8875483" cy="5394901"/>
          </a:xfrm>
          <a:prstGeom prst="rect">
            <a:avLst/>
          </a:prstGeom>
        </p:spPr>
      </p:pic>
    </p:spTree>
    <p:extLst>
      <p:ext uri="{BB962C8B-B14F-4D97-AF65-F5344CB8AC3E}">
        <p14:creationId xmlns:p14="http://schemas.microsoft.com/office/powerpoint/2010/main" val="1076023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E77CF-0B24-1B6B-00FA-5D137C45EF6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837C554-F53E-EBDD-A20F-2D3DBA076232}"/>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D2199766-5507-2323-6287-506FC7A2F931}"/>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3 </a:t>
            </a:r>
            <a:r>
              <a:rPr kumimoji="0" lang="en-GB" sz="2800" b="1" i="0" u="none" strike="noStrike" kern="1200" cap="none" spc="0" normalizeH="0" baseline="0" noProof="0" dirty="0" err="1">
                <a:ln>
                  <a:noFill/>
                </a:ln>
                <a:solidFill>
                  <a:prstClr val="white"/>
                </a:solidFill>
                <a:effectLst/>
                <a:uLnTx/>
                <a:uFillTx/>
                <a:latin typeface="Arial" panose="020B0604020202020204" pitchFamily="34" charset="0"/>
                <a:ea typeface="+mj-ea"/>
                <a:cs typeface="Arial" panose="020B0604020202020204" pitchFamily="34" charset="0"/>
              </a:rPr>
              <a:t>Qliksense</a:t>
            </a: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 – Finance Dashboard Usage</a:t>
            </a:r>
          </a:p>
        </p:txBody>
      </p:sp>
      <p:pic>
        <p:nvPicPr>
          <p:cNvPr id="5" name="Picture 4">
            <a:extLst>
              <a:ext uri="{FF2B5EF4-FFF2-40B4-BE49-F238E27FC236}">
                <a16:creationId xmlns:a16="http://schemas.microsoft.com/office/drawing/2014/main" id="{02565FD8-D6CB-9957-F5F8-C9FA33C2DE81}"/>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00257D4-5A70-8BD7-D6CB-06161BCB12E8}"/>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9DAE55D4-F739-7A6C-72FB-94A0FFD7AA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366CB816-FB1F-E345-5A2E-F2035C24285E}"/>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5A0B0555-E7D5-122B-AB12-1C51C9FB1373}"/>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Executive Summary</a:t>
            </a:r>
          </a:p>
        </p:txBody>
      </p:sp>
      <p:sp>
        <p:nvSpPr>
          <p:cNvPr id="10" name="Rectangle: Top Corners Rounded 9">
            <a:hlinkClick r:id="rId5" action="ppaction://hlinksldjump"/>
            <a:extLst>
              <a:ext uri="{FF2B5EF4-FFF2-40B4-BE49-F238E27FC236}">
                <a16:creationId xmlns:a16="http://schemas.microsoft.com/office/drawing/2014/main" id="{4F04374B-469C-7D25-F5FC-26020A408843}"/>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F2C92E07-161E-97D7-F6A9-530E22F96E48}"/>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Income and Expenditure Insights</a:t>
            </a:r>
          </a:p>
        </p:txBody>
      </p:sp>
      <p:sp>
        <p:nvSpPr>
          <p:cNvPr id="4" name="Rectangle: Top Corners Rounded 3">
            <a:hlinkClick r:id="" action="ppaction://noaction"/>
            <a:extLst>
              <a:ext uri="{FF2B5EF4-FFF2-40B4-BE49-F238E27FC236}">
                <a16:creationId xmlns:a16="http://schemas.microsoft.com/office/drawing/2014/main" id="{8DA8A75C-E455-FD77-3FBB-3E0E5A566EA3}"/>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rial" panose="020B0604020202020204" pitchFamily="34" charset="0"/>
                <a:cs typeface="Arial" panose="020B0604020202020204" pitchFamily="34" charset="0"/>
              </a:rPr>
              <a:t>Appendices</a:t>
            </a:r>
          </a:p>
        </p:txBody>
      </p:sp>
      <p:sp>
        <p:nvSpPr>
          <p:cNvPr id="46" name="TextBox 45">
            <a:extLst>
              <a:ext uri="{FF2B5EF4-FFF2-40B4-BE49-F238E27FC236}">
                <a16:creationId xmlns:a16="http://schemas.microsoft.com/office/drawing/2014/main" id="{E8E64CC0-36A7-92BB-A5CC-392C15B34782}"/>
              </a:ext>
            </a:extLst>
          </p:cNvPr>
          <p:cNvSpPr txBox="1"/>
          <p:nvPr/>
        </p:nvSpPr>
        <p:spPr>
          <a:xfrm>
            <a:off x="9958426" y="1246387"/>
            <a:ext cx="2000599" cy="938719"/>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These tables monitor the </a:t>
            </a:r>
            <a:r>
              <a:rPr kumimoji="0" lang="en-GB" sz="11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Qliksense</a:t>
            </a: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Dashboard usage for Month 04 for all 67 budget holders reporting usage in minutes.</a:t>
            </a:r>
          </a:p>
        </p:txBody>
      </p:sp>
      <p:pic>
        <p:nvPicPr>
          <p:cNvPr id="14" name="Picture 13">
            <a:extLst>
              <a:ext uri="{FF2B5EF4-FFF2-40B4-BE49-F238E27FC236}">
                <a16:creationId xmlns:a16="http://schemas.microsoft.com/office/drawing/2014/main" id="{692CAF01-2639-06D1-757A-D497EC330F74}"/>
              </a:ext>
            </a:extLst>
          </p:cNvPr>
          <p:cNvPicPr>
            <a:picLocks noChangeAspect="1"/>
          </p:cNvPicPr>
          <p:nvPr/>
        </p:nvPicPr>
        <p:blipFill>
          <a:blip r:embed="rId6"/>
          <a:stretch>
            <a:fillRect/>
          </a:stretch>
        </p:blipFill>
        <p:spPr>
          <a:xfrm>
            <a:off x="862877" y="1246387"/>
            <a:ext cx="8779946" cy="5487466"/>
          </a:xfrm>
          <a:prstGeom prst="rect">
            <a:avLst/>
          </a:prstGeom>
        </p:spPr>
      </p:pic>
    </p:spTree>
    <p:extLst>
      <p:ext uri="{BB962C8B-B14F-4D97-AF65-F5344CB8AC3E}">
        <p14:creationId xmlns:p14="http://schemas.microsoft.com/office/powerpoint/2010/main" val="187224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9B8704-04CD-FA63-B85C-ABE89B1B99FB}"/>
              </a:ext>
            </a:extLst>
          </p:cNvPr>
          <p:cNvSpPr/>
          <p:nvPr/>
        </p:nvSpPr>
        <p:spPr>
          <a:xfrm>
            <a:off x="0" y="-10184"/>
            <a:ext cx="12191999"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F51CDE5B-4D57-3F8B-1A32-37AECB90728C}"/>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Financial</a:t>
            </a:r>
            <a:r>
              <a:rPr lang="en-GB" b="1" dirty="0">
                <a:solidFill>
                  <a:schemeClr val="bg1"/>
                </a:solidFill>
              </a:rPr>
              <a:t> </a:t>
            </a:r>
            <a:r>
              <a:rPr lang="en-GB" sz="2800" b="1" dirty="0">
                <a:solidFill>
                  <a:schemeClr val="bg1"/>
                </a:solidFill>
                <a:latin typeface="Arial" panose="020B0604020202020204" pitchFamily="34" charset="0"/>
                <a:cs typeface="Arial" panose="020B0604020202020204" pitchFamily="34" charset="0"/>
              </a:rPr>
              <a:t>Summary</a:t>
            </a:r>
          </a:p>
        </p:txBody>
      </p:sp>
      <p:pic>
        <p:nvPicPr>
          <p:cNvPr id="5" name="Picture 4">
            <a:extLst>
              <a:ext uri="{FF2B5EF4-FFF2-40B4-BE49-F238E27FC236}">
                <a16:creationId xmlns:a16="http://schemas.microsoft.com/office/drawing/2014/main" id="{6FC9E14F-3212-F6BB-A7C4-FC9BF9D9AF46}"/>
              </a:ext>
            </a:extLst>
          </p:cNvPr>
          <p:cNvPicPr>
            <a:picLocks noChangeAspect="1"/>
          </p:cNvPicPr>
          <p:nvPr/>
        </p:nvPicPr>
        <p:blipFill>
          <a:blip r:embed="rId3"/>
          <a:stretch>
            <a:fillRect/>
          </a:stretch>
        </p:blipFill>
        <p:spPr>
          <a:xfrm>
            <a:off x="9626139" y="158251"/>
            <a:ext cx="2396894" cy="655907"/>
          </a:xfrm>
          <a:prstGeom prst="rect">
            <a:avLst/>
          </a:prstGeom>
        </p:spPr>
      </p:pic>
      <p:sp>
        <p:nvSpPr>
          <p:cNvPr id="6" name="Rectangle: Top Corners Rounded 5">
            <a:extLst>
              <a:ext uri="{FF2B5EF4-FFF2-40B4-BE49-F238E27FC236}">
                <a16:creationId xmlns:a16="http://schemas.microsoft.com/office/drawing/2014/main" id="{E60C71C1-616A-1497-4475-598947AF766B}"/>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DA7B8948-B36D-FE8F-4D56-17749FC255E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15" y="838075"/>
            <a:ext cx="287331" cy="287331"/>
          </a:xfrm>
          <a:prstGeom prst="rect">
            <a:avLst/>
          </a:prstGeom>
        </p:spPr>
      </p:pic>
      <p:sp>
        <p:nvSpPr>
          <p:cNvPr id="10" name="Rectangle: Top Corners Rounded 9">
            <a:hlinkClick r:id="" action="ppaction://noaction"/>
            <a:extLst>
              <a:ext uri="{FF2B5EF4-FFF2-40B4-BE49-F238E27FC236}">
                <a16:creationId xmlns:a16="http://schemas.microsoft.com/office/drawing/2014/main" id="{58B95A38-C23F-51CC-C6A2-91942ABE9456}"/>
              </a:ext>
            </a:extLst>
          </p:cNvPr>
          <p:cNvSpPr/>
          <p:nvPr/>
        </p:nvSpPr>
        <p:spPr>
          <a:xfrm>
            <a:off x="862877" y="838074"/>
            <a:ext cx="1080000" cy="28698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rgbClr val="374265"/>
                </a:solidFill>
                <a:latin typeface="Arial" panose="020B0604020202020204" pitchFamily="34" charset="0"/>
                <a:cs typeface="Arial" panose="020B0604020202020204" pitchFamily="34" charset="0"/>
              </a:rPr>
              <a:t>Executive Summary</a:t>
            </a:r>
          </a:p>
        </p:txBody>
      </p:sp>
      <p:sp>
        <p:nvSpPr>
          <p:cNvPr id="12" name="Rectangle: Top Corners Rounded 11">
            <a:hlinkClick r:id="" action="ppaction://noaction"/>
            <a:extLst>
              <a:ext uri="{FF2B5EF4-FFF2-40B4-BE49-F238E27FC236}">
                <a16:creationId xmlns:a16="http://schemas.microsoft.com/office/drawing/2014/main" id="{112FAF00-989F-FFB2-A18C-0F141C328197}"/>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0E3B3597-5BFC-AA3F-C568-69677A3C271E}"/>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Appendices</a:t>
            </a:r>
          </a:p>
        </p:txBody>
      </p:sp>
      <p:sp>
        <p:nvSpPr>
          <p:cNvPr id="15" name="Rectangle: Top Corners Rounded 14">
            <a:hlinkClick r:id="" action="ppaction://noaction"/>
            <a:extLst>
              <a:ext uri="{FF2B5EF4-FFF2-40B4-BE49-F238E27FC236}">
                <a16:creationId xmlns:a16="http://schemas.microsoft.com/office/drawing/2014/main" id="{B3D941F1-B1C6-286D-D323-072A8EDD246D}"/>
              </a:ext>
            </a:extLst>
          </p:cNvPr>
          <p:cNvSpPr/>
          <p:nvPr/>
        </p:nvSpPr>
        <p:spPr>
          <a:xfrm>
            <a:off x="2028323" y="83772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Income and Expenditure Insights</a:t>
            </a:r>
          </a:p>
        </p:txBody>
      </p:sp>
      <p:sp>
        <p:nvSpPr>
          <p:cNvPr id="4" name="Rectangle 3">
            <a:extLst>
              <a:ext uri="{FF2B5EF4-FFF2-40B4-BE49-F238E27FC236}">
                <a16:creationId xmlns:a16="http://schemas.microsoft.com/office/drawing/2014/main" id="{A51CE894-9A56-F755-BBA7-1DFCC6D619B3}"/>
              </a:ext>
            </a:extLst>
          </p:cNvPr>
          <p:cNvSpPr/>
          <p:nvPr/>
        </p:nvSpPr>
        <p:spPr>
          <a:xfrm>
            <a:off x="7456304" y="170929"/>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R="0" lvl="0" indent="0" algn="ctr" fontAlgn="auto">
              <a:lnSpc>
                <a:spcPct val="100000"/>
              </a:lnSpc>
              <a:spcAft>
                <a:spcPts val="0"/>
              </a:spcAft>
              <a:buClrTx/>
              <a:buSzTx/>
              <a:buFontTx/>
              <a:buNone/>
              <a:tabLst/>
              <a:defRPr/>
            </a:pPr>
            <a:r>
              <a:rPr lang="en-GB" sz="1400" b="1" dirty="0">
                <a:solidFill>
                  <a:srgbClr val="002060"/>
                </a:solidFill>
                <a:latin typeface="Arial" panose="020B0604020202020204" pitchFamily="34" charset="0"/>
                <a:cs typeface="Arial" panose="020B0604020202020204" pitchFamily="34" charset="0"/>
              </a:rPr>
              <a:t>YTD Variance</a:t>
            </a:r>
          </a:p>
          <a:p>
            <a:pPr marR="0" lvl="0" indent="0" algn="ctr" fontAlgn="auto">
              <a:lnSpc>
                <a:spcPct val="100000"/>
              </a:lnSpc>
              <a:spcAft>
                <a:spcPts val="0"/>
              </a:spcAft>
              <a:buClrTx/>
              <a:buSzTx/>
              <a:buFontTx/>
              <a:buNone/>
              <a:tabLst/>
              <a:defRPr/>
            </a:pPr>
            <a:r>
              <a:rPr lang="en-GB" sz="1400" b="1" dirty="0">
                <a:solidFill>
                  <a:srgbClr val="002060"/>
                </a:solidFill>
                <a:latin typeface="Arial" panose="020B0604020202020204" pitchFamily="34" charset="0"/>
                <a:cs typeface="Arial" panose="020B0604020202020204" pitchFamily="34" charset="0"/>
              </a:rPr>
              <a:t>£29.264m</a:t>
            </a:r>
          </a:p>
          <a:p>
            <a:pPr algn="ctr">
              <a:spcBef>
                <a:spcPts val="50"/>
              </a:spcBef>
              <a:defRPr/>
            </a:pPr>
            <a:r>
              <a:rPr lang="en-GB" sz="1050" dirty="0">
                <a:solidFill>
                  <a:srgbClr val="002060"/>
                </a:solidFill>
                <a:latin typeface="Arial" panose="020B0604020202020204" pitchFamily="34" charset="0"/>
                <a:cs typeface="Arial" panose="020B0604020202020204" pitchFamily="34" charset="0"/>
              </a:rPr>
              <a:t>Variance to Plan </a:t>
            </a:r>
            <a:r>
              <a:rPr lang="en-GB" sz="1050" b="1" dirty="0">
                <a:solidFill>
                  <a:srgbClr val="002060"/>
                </a:solidFill>
                <a:latin typeface="Arial" panose="020B0604020202020204" pitchFamily="34" charset="0"/>
                <a:cs typeface="Arial" panose="020B0604020202020204" pitchFamily="34" charset="0"/>
              </a:rPr>
              <a:t>£3.7m</a:t>
            </a:r>
            <a:endParaRPr kumimoji="0" lang="en-GB" sz="105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AB06C469-9EE1-D2C3-8A17-C8CD5437AA74}"/>
              </a:ext>
            </a:extLst>
          </p:cNvPr>
          <p:cNvSpPr/>
          <p:nvPr/>
        </p:nvSpPr>
        <p:spPr>
          <a:xfrm>
            <a:off x="5554792" y="170929"/>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algn="ctr">
              <a:spcBef>
                <a:spcPts val="0"/>
              </a:spcBef>
              <a:defRPr/>
            </a:pPr>
            <a:r>
              <a:rPr lang="en-GB" sz="1400" b="1" dirty="0">
                <a:solidFill>
                  <a:srgbClr val="002060"/>
                </a:solidFill>
                <a:latin typeface="Arial" panose="020B0604020202020204" pitchFamily="34" charset="0"/>
                <a:cs typeface="Arial" panose="020B0604020202020204" pitchFamily="34" charset="0"/>
              </a:rPr>
              <a:t>In-Month Variance</a:t>
            </a:r>
          </a:p>
          <a:p>
            <a:pPr algn="ctr">
              <a:spcBef>
                <a:spcPts val="0"/>
              </a:spcBef>
              <a:defRPr/>
            </a:pPr>
            <a:r>
              <a:rPr lang="en-GB" sz="1400" b="1" dirty="0">
                <a:solidFill>
                  <a:srgbClr val="002060"/>
                </a:solidFill>
                <a:latin typeface="Arial" panose="020B0604020202020204" pitchFamily="34" charset="0"/>
                <a:cs typeface="Arial" panose="020B0604020202020204" pitchFamily="34" charset="0"/>
              </a:rPr>
              <a:t>£5.952m</a:t>
            </a:r>
          </a:p>
          <a:p>
            <a:pPr algn="ctr">
              <a:spcBef>
                <a:spcPts val="50"/>
              </a:spcBef>
              <a:defRPr/>
            </a:pPr>
            <a:r>
              <a:rPr lang="en-GB" sz="1050" dirty="0">
                <a:solidFill>
                  <a:srgbClr val="002060"/>
                </a:solidFill>
                <a:latin typeface="Arial" panose="020B0604020202020204" pitchFamily="34" charset="0"/>
                <a:cs typeface="Arial" panose="020B0604020202020204" pitchFamily="34" charset="0"/>
              </a:rPr>
              <a:t>Variance to Plan </a:t>
            </a:r>
            <a:r>
              <a:rPr lang="en-GB" sz="1050" b="1" dirty="0">
                <a:solidFill>
                  <a:srgbClr val="002060"/>
                </a:solidFill>
                <a:latin typeface="Arial" panose="020B0604020202020204" pitchFamily="34" charset="0"/>
                <a:cs typeface="Arial" panose="020B0604020202020204" pitchFamily="34" charset="0"/>
              </a:rPr>
              <a:t>£0.4m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DDC3FE93-A9A9-710E-5782-32501B970723}"/>
              </a:ext>
            </a:extLst>
          </p:cNvPr>
          <p:cNvSpPr/>
          <p:nvPr/>
        </p:nvSpPr>
        <p:spPr>
          <a:xfrm>
            <a:off x="8963921" y="461071"/>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aphicFrame>
        <p:nvGraphicFramePr>
          <p:cNvPr id="21" name="Table 20">
            <a:extLst>
              <a:ext uri="{FF2B5EF4-FFF2-40B4-BE49-F238E27FC236}">
                <a16:creationId xmlns:a16="http://schemas.microsoft.com/office/drawing/2014/main" id="{00D75144-2CF8-8AB4-E2D1-987338B46B1E}"/>
              </a:ext>
            </a:extLst>
          </p:cNvPr>
          <p:cNvGraphicFramePr>
            <a:graphicFrameLocks noGrp="1"/>
          </p:cNvGraphicFramePr>
          <p:nvPr>
            <p:extLst>
              <p:ext uri="{D42A27DB-BD31-4B8C-83A1-F6EECF244321}">
                <p14:modId xmlns:p14="http://schemas.microsoft.com/office/powerpoint/2010/main" val="3609027802"/>
              </p:ext>
            </p:extLst>
          </p:nvPr>
        </p:nvGraphicFramePr>
        <p:xfrm>
          <a:off x="180979" y="4236065"/>
          <a:ext cx="11826049" cy="2375047"/>
        </p:xfrm>
        <a:graphic>
          <a:graphicData uri="http://schemas.openxmlformats.org/drawingml/2006/table">
            <a:tbl>
              <a:tblPr firstRow="1" bandRow="1">
                <a:tableStyleId>{5C22544A-7EE6-4342-B048-85BDC9FD1C3A}</a:tableStyleId>
              </a:tblPr>
              <a:tblGrid>
                <a:gridCol w="11826049">
                  <a:extLst>
                    <a:ext uri="{9D8B030D-6E8A-4147-A177-3AD203B41FA5}">
                      <a16:colId xmlns:a16="http://schemas.microsoft.com/office/drawing/2014/main" val="3430755889"/>
                    </a:ext>
                  </a:extLst>
                </a:gridCol>
              </a:tblGrid>
              <a:tr h="557137">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817910">
                <a:tc>
                  <a:txBody>
                    <a:bodyPr/>
                    <a:lstStyle/>
                    <a:p>
                      <a:pPr marL="0" indent="0">
                        <a:spcAft>
                          <a:spcPts val="600"/>
                        </a:spcAft>
                        <a:buFont typeface="Arial" panose="020B0604020202020204" pitchFamily="34" charset="0"/>
                        <a:buNone/>
                      </a:pPr>
                      <a:r>
                        <a:rPr lang="en-GB" sz="1200" b="1" strike="noStrike" dirty="0">
                          <a:latin typeface="Arial" panose="020B0604020202020204" pitchFamily="34" charset="0"/>
                          <a:cs typeface="Arial" panose="020B0604020202020204" pitchFamily="34" charset="0"/>
                        </a:rPr>
                        <a:t>Operational Variation. </a:t>
                      </a:r>
                      <a:r>
                        <a:rPr lang="en-GB" sz="1200" strike="noStrike" dirty="0">
                          <a:latin typeface="Arial" panose="020B0604020202020204" pitchFamily="34" charset="0"/>
                          <a:cs typeface="Arial" panose="020B0604020202020204" pitchFamily="34" charset="0"/>
                        </a:rPr>
                        <a:t>The following operational variation between Month 3 and 4 has been incurred: </a:t>
                      </a:r>
                      <a:endParaRPr lang="en-GB" sz="1200" strike="sngStrike" dirty="0">
                        <a:solidFill>
                          <a:srgbClr val="FF0000"/>
                        </a:solidFill>
                        <a:latin typeface="Arial" panose="020B0604020202020204" pitchFamily="34" charset="0"/>
                        <a:cs typeface="Arial" panose="020B0604020202020204" pitchFamily="34" charset="0"/>
                      </a:endParaRPr>
                    </a:p>
                    <a:p>
                      <a:pPr marL="800100" lvl="1" indent="-342900">
                        <a:spcAft>
                          <a:spcPts val="600"/>
                        </a:spcAft>
                        <a:buFont typeface="Arial" panose="020B0604020202020204" pitchFamily="34" charset="0"/>
                        <a:buChar char="•"/>
                      </a:pPr>
                      <a:r>
                        <a:rPr lang="en-GB" sz="1200" b="1" strike="noStrike" dirty="0">
                          <a:latin typeface="Arial" panose="020B0604020202020204" pitchFamily="34" charset="0"/>
                          <a:cs typeface="Arial" panose="020B0604020202020204" pitchFamily="34" charset="0"/>
                        </a:rPr>
                        <a:t>PCT: </a:t>
                      </a:r>
                      <a:r>
                        <a:rPr lang="en-GB" sz="1200" dirty="0">
                          <a:latin typeface="Arial" panose="020B0604020202020204" pitchFamily="34" charset="0"/>
                          <a:cs typeface="Arial" panose="020B0604020202020204" pitchFamily="34" charset="0"/>
                        </a:rPr>
                        <a:t>There was a £0.1m improvement in both CHC and dental income in month.</a:t>
                      </a:r>
                      <a:endParaRPr lang="en-GB" sz="1200" strike="noStrike" dirty="0">
                        <a:solidFill>
                          <a:srgbClr val="FF0000"/>
                        </a:solidFill>
                        <a:latin typeface="Arial" panose="020B0604020202020204" pitchFamily="34" charset="0"/>
                        <a:cs typeface="Arial" panose="020B0604020202020204" pitchFamily="34" charset="0"/>
                      </a:endParaRPr>
                    </a:p>
                    <a:p>
                      <a:pPr marL="800100" lvl="1" indent="-342900">
                        <a:spcAft>
                          <a:spcPts val="600"/>
                        </a:spcAft>
                        <a:buFont typeface="Arial" panose="020B0604020202020204" pitchFamily="34" charset="0"/>
                        <a:buChar char="•"/>
                      </a:pPr>
                      <a:r>
                        <a:rPr lang="en-GB" sz="1200" b="1" strike="noStrike" dirty="0">
                          <a:latin typeface="Arial" panose="020B0604020202020204" pitchFamily="34" charset="0"/>
                          <a:cs typeface="Arial" panose="020B0604020202020204" pitchFamily="34" charset="0"/>
                        </a:rPr>
                        <a:t>NPTS:</a:t>
                      </a:r>
                      <a:r>
                        <a:rPr lang="en-GB" sz="1200" strike="noStrike"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There was an increase to Bank and ADH in month of £0.1m offset by an improvement in prescribing. Non pay was overspent by £0.1m in relation to Surgery and theatres expenditure</a:t>
                      </a:r>
                      <a:r>
                        <a:rPr lang="en-GB" sz="1200" strike="noStrike" dirty="0">
                          <a:latin typeface="Arial" panose="020B0604020202020204" pitchFamily="34" charset="0"/>
                          <a:cs typeface="Arial" panose="020B0604020202020204" pitchFamily="34" charset="0"/>
                        </a:rPr>
                        <a:t>. </a:t>
                      </a:r>
                    </a:p>
                    <a:p>
                      <a:pPr marL="800100" lvl="1" indent="-342900">
                        <a:spcAft>
                          <a:spcPts val="600"/>
                        </a:spcAft>
                        <a:buFont typeface="Arial" panose="020B0604020202020204" pitchFamily="34" charset="0"/>
                        <a:buChar char="•"/>
                      </a:pPr>
                      <a:r>
                        <a:rPr lang="en-GB" sz="1200" b="1" strike="noStrike" dirty="0">
                          <a:latin typeface="Arial" panose="020B0604020202020204" pitchFamily="34" charset="0"/>
                          <a:cs typeface="Arial" panose="020B0604020202020204" pitchFamily="34" charset="0"/>
                        </a:rPr>
                        <a:t>MHLD: </a:t>
                      </a:r>
                      <a:r>
                        <a:rPr lang="en-GB" sz="1200" dirty="0">
                          <a:latin typeface="Arial" panose="020B0604020202020204" pitchFamily="34" charset="0"/>
                          <a:cs typeface="Arial" panose="020B0604020202020204" pitchFamily="34" charset="0"/>
                        </a:rPr>
                        <a:t>Nursing</a:t>
                      </a:r>
                      <a:r>
                        <a:rPr lang="en-GB" sz="1200" b="1" dirty="0">
                          <a:latin typeface="Arial" panose="020B0604020202020204" pitchFamily="34" charset="0"/>
                          <a:cs typeface="Arial" panose="020B0604020202020204" pitchFamily="34" charset="0"/>
                        </a:rPr>
                        <a:t> v</a:t>
                      </a:r>
                      <a:r>
                        <a:rPr lang="en-GB" sz="1200" dirty="0">
                          <a:latin typeface="Arial" panose="020B0604020202020204" pitchFamily="34" charset="0"/>
                          <a:cs typeface="Arial" panose="020B0604020202020204" pitchFamily="34" charset="0"/>
                        </a:rPr>
                        <a:t>ariable pay was up in month by £0.1m and CHC expenditure continues to overspend. The latter however was offset by a number of underspends within non pay</a:t>
                      </a:r>
                      <a:r>
                        <a:rPr lang="en-GB" sz="1200" strike="noStrike" dirty="0">
                          <a:latin typeface="Arial" panose="020B0604020202020204" pitchFamily="34" charset="0"/>
                          <a:cs typeface="Arial" panose="020B0604020202020204" pitchFamily="34" charset="0"/>
                        </a:rPr>
                        <a:t>.</a:t>
                      </a:r>
                      <a:endParaRPr lang="en-GB" sz="1200" strike="noStrike" dirty="0">
                        <a:solidFill>
                          <a:srgbClr val="FF0000"/>
                        </a:solidFill>
                        <a:latin typeface="Arial" panose="020B0604020202020204" pitchFamily="34" charset="0"/>
                        <a:cs typeface="Arial" panose="020B0604020202020204" pitchFamily="34" charset="0"/>
                      </a:endParaRPr>
                    </a:p>
                    <a:p>
                      <a:pPr marL="800100" lvl="1" indent="-342900" algn="l" defTabSz="914400" rtl="0" eaLnBrk="1" latinLnBrk="0" hangingPunct="1">
                        <a:spcAft>
                          <a:spcPts val="600"/>
                        </a:spcAft>
                        <a:buFont typeface="Arial" panose="020B0604020202020204" pitchFamily="34" charset="0"/>
                        <a:buChar char="•"/>
                      </a:pPr>
                      <a:r>
                        <a:rPr lang="en-GB" sz="1200" b="1" strike="noStrike" kern="1200" dirty="0">
                          <a:solidFill>
                            <a:schemeClr val="dk1"/>
                          </a:solidFill>
                          <a:latin typeface="Arial" panose="020B0604020202020204" pitchFamily="34" charset="0"/>
                          <a:ea typeface="+mn-ea"/>
                          <a:cs typeface="Arial" panose="020B0604020202020204" pitchFamily="34" charset="0"/>
                        </a:rPr>
                        <a:t>LTA Performance: </a:t>
                      </a:r>
                      <a:r>
                        <a:rPr lang="en-GB" sz="1200" b="0" strike="noStrike" kern="1200" dirty="0">
                          <a:solidFill>
                            <a:schemeClr val="dk1"/>
                          </a:solidFill>
                          <a:latin typeface="Arial" panose="020B0604020202020204" pitchFamily="34" charset="0"/>
                          <a:ea typeface="+mn-ea"/>
                          <a:cs typeface="Arial" panose="020B0604020202020204" pitchFamily="34" charset="0"/>
                        </a:rPr>
                        <a:t>There was a benefit in month on Provider &amp; Commissioner LTA performance.</a:t>
                      </a:r>
                    </a:p>
                  </a:txBody>
                  <a:tcPr/>
                </a:tc>
                <a:extLst>
                  <a:ext uri="{0D108BD9-81ED-4DB2-BD59-A6C34878D82A}">
                    <a16:rowId xmlns:a16="http://schemas.microsoft.com/office/drawing/2014/main" val="3724772163"/>
                  </a:ext>
                </a:extLst>
              </a:tr>
            </a:tbl>
          </a:graphicData>
        </a:graphic>
      </p:graphicFrame>
      <p:pic>
        <p:nvPicPr>
          <p:cNvPr id="18" name="Picture 17">
            <a:extLst>
              <a:ext uri="{FF2B5EF4-FFF2-40B4-BE49-F238E27FC236}">
                <a16:creationId xmlns:a16="http://schemas.microsoft.com/office/drawing/2014/main" id="{ABBAF92C-EA40-62CA-8EAA-52F2F69F501E}"/>
              </a:ext>
            </a:extLst>
          </p:cNvPr>
          <p:cNvPicPr>
            <a:picLocks noChangeAspect="1"/>
          </p:cNvPicPr>
          <p:nvPr/>
        </p:nvPicPr>
        <p:blipFill>
          <a:blip r:embed="rId5"/>
          <a:stretch>
            <a:fillRect/>
          </a:stretch>
        </p:blipFill>
        <p:spPr>
          <a:xfrm>
            <a:off x="180979" y="1285761"/>
            <a:ext cx="6873513" cy="2787826"/>
          </a:xfrm>
          <a:prstGeom prst="rect">
            <a:avLst/>
          </a:prstGeom>
        </p:spPr>
      </p:pic>
      <p:sp>
        <p:nvSpPr>
          <p:cNvPr id="20" name="Oval 19">
            <a:extLst>
              <a:ext uri="{FF2B5EF4-FFF2-40B4-BE49-F238E27FC236}">
                <a16:creationId xmlns:a16="http://schemas.microsoft.com/office/drawing/2014/main" id="{33FB2935-8B7E-1864-90BC-BAAD6640C3C1}"/>
              </a:ext>
            </a:extLst>
          </p:cNvPr>
          <p:cNvSpPr/>
          <p:nvPr/>
        </p:nvSpPr>
        <p:spPr>
          <a:xfrm>
            <a:off x="7076579" y="494027"/>
            <a:ext cx="149002" cy="145625"/>
          </a:xfrm>
          <a:prstGeom prst="ellipse">
            <a:avLst/>
          </a:prstGeom>
          <a:solidFill>
            <a:schemeClr val="accent3">
              <a:lumMod val="20000"/>
              <a:lumOff val="8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25" name="Picture 24">
            <a:extLst>
              <a:ext uri="{FF2B5EF4-FFF2-40B4-BE49-F238E27FC236}">
                <a16:creationId xmlns:a16="http://schemas.microsoft.com/office/drawing/2014/main" id="{6BA270D9-BE30-2D85-2021-E4D9C9187D97}"/>
              </a:ext>
            </a:extLst>
          </p:cNvPr>
          <p:cNvPicPr>
            <a:picLocks noChangeAspect="1"/>
          </p:cNvPicPr>
          <p:nvPr/>
        </p:nvPicPr>
        <p:blipFill>
          <a:blip r:embed="rId6"/>
          <a:stretch>
            <a:fillRect/>
          </a:stretch>
        </p:blipFill>
        <p:spPr>
          <a:xfrm>
            <a:off x="7368011" y="1285761"/>
            <a:ext cx="3505650" cy="2787826"/>
          </a:xfrm>
          <a:prstGeom prst="rect">
            <a:avLst/>
          </a:prstGeom>
        </p:spPr>
      </p:pic>
    </p:spTree>
    <p:extLst>
      <p:ext uri="{BB962C8B-B14F-4D97-AF65-F5344CB8AC3E}">
        <p14:creationId xmlns:p14="http://schemas.microsoft.com/office/powerpoint/2010/main" val="24397651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77B00-22D6-9984-8618-45DE5FEB6F0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A4A987-276E-4365-D133-908F97706229}"/>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FDD497F8-43AD-04C8-A6C5-DDDCA2CBC90B}"/>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4 Summary Budget Holder Training</a:t>
            </a:r>
          </a:p>
        </p:txBody>
      </p:sp>
      <p:pic>
        <p:nvPicPr>
          <p:cNvPr id="5" name="Picture 4">
            <a:extLst>
              <a:ext uri="{FF2B5EF4-FFF2-40B4-BE49-F238E27FC236}">
                <a16:creationId xmlns:a16="http://schemas.microsoft.com/office/drawing/2014/main" id="{C0636C5D-AF52-D9A0-4B15-D7F74DD53DCF}"/>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543193B0-30E7-8082-964C-9920C55B7A3A}"/>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EC208E7B-1F47-B22C-ECBC-2A8DFFAC61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31C7BD0D-FBA1-8F82-19FB-427D788DCF25}"/>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AFD17123-C493-8F46-E5FF-9D2B7582D34F}"/>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Executive Summary</a:t>
            </a:r>
          </a:p>
        </p:txBody>
      </p:sp>
      <p:sp>
        <p:nvSpPr>
          <p:cNvPr id="10" name="Rectangle: Top Corners Rounded 9">
            <a:hlinkClick r:id="rId5" action="ppaction://hlinksldjump"/>
            <a:extLst>
              <a:ext uri="{FF2B5EF4-FFF2-40B4-BE49-F238E27FC236}">
                <a16:creationId xmlns:a16="http://schemas.microsoft.com/office/drawing/2014/main" id="{0F3BF847-40C1-5DD1-2C8E-39873E407748}"/>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913136DD-C5AA-6DA7-6114-F596D8BEDE07}"/>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Income and Expenditure Insights</a:t>
            </a:r>
          </a:p>
        </p:txBody>
      </p:sp>
      <p:sp>
        <p:nvSpPr>
          <p:cNvPr id="4" name="Rectangle: Top Corners Rounded 3">
            <a:hlinkClick r:id="" action="ppaction://noaction"/>
            <a:extLst>
              <a:ext uri="{FF2B5EF4-FFF2-40B4-BE49-F238E27FC236}">
                <a16:creationId xmlns:a16="http://schemas.microsoft.com/office/drawing/2014/main" id="{21283C63-8840-C2BC-418E-0A03CAB5ADC0}"/>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rial" panose="020B0604020202020204" pitchFamily="34" charset="0"/>
                <a:cs typeface="Arial" panose="020B0604020202020204" pitchFamily="34" charset="0"/>
              </a:rPr>
              <a:t>Appendices</a:t>
            </a:r>
          </a:p>
        </p:txBody>
      </p:sp>
      <p:sp>
        <p:nvSpPr>
          <p:cNvPr id="15" name="TextBox 14">
            <a:extLst>
              <a:ext uri="{FF2B5EF4-FFF2-40B4-BE49-F238E27FC236}">
                <a16:creationId xmlns:a16="http://schemas.microsoft.com/office/drawing/2014/main" id="{6694A06B-16D0-66FA-4517-0C096E22F1C0}"/>
              </a:ext>
            </a:extLst>
          </p:cNvPr>
          <p:cNvSpPr txBox="1"/>
          <p:nvPr/>
        </p:nvSpPr>
        <p:spPr>
          <a:xfrm>
            <a:off x="469915" y="1430355"/>
            <a:ext cx="5429092" cy="461665"/>
          </a:xfrm>
          <a:prstGeom prst="rect">
            <a:avLst/>
          </a:prstGeom>
          <a:solidFill>
            <a:srgbClr val="002060"/>
          </a:solidFill>
        </p:spPr>
        <p:txBody>
          <a:bodyPr wrap="square" rtlCol="0">
            <a:spAutoFit/>
          </a:bodyPr>
          <a:lstStyle/>
          <a:p>
            <a:pPr algn="ctr"/>
            <a:r>
              <a:rPr lang="en-GB" sz="2400" b="1" dirty="0">
                <a:solidFill>
                  <a:schemeClr val="bg1"/>
                </a:solidFill>
              </a:rPr>
              <a:t>Status @ 11 August 2026</a:t>
            </a:r>
          </a:p>
        </p:txBody>
      </p:sp>
      <p:graphicFrame>
        <p:nvGraphicFramePr>
          <p:cNvPr id="17" name="Table 16">
            <a:extLst>
              <a:ext uri="{FF2B5EF4-FFF2-40B4-BE49-F238E27FC236}">
                <a16:creationId xmlns:a16="http://schemas.microsoft.com/office/drawing/2014/main" id="{560B1C1B-D2C1-5E6A-24BF-55D3794EC6C6}"/>
              </a:ext>
            </a:extLst>
          </p:cNvPr>
          <p:cNvGraphicFramePr>
            <a:graphicFrameLocks noGrp="1"/>
          </p:cNvGraphicFramePr>
          <p:nvPr>
            <p:extLst>
              <p:ext uri="{D42A27DB-BD31-4B8C-83A1-F6EECF244321}">
                <p14:modId xmlns:p14="http://schemas.microsoft.com/office/powerpoint/2010/main" val="2045494263"/>
              </p:ext>
            </p:extLst>
          </p:nvPr>
        </p:nvGraphicFramePr>
        <p:xfrm>
          <a:off x="6519672" y="1430355"/>
          <a:ext cx="4791456" cy="3061694"/>
        </p:xfrm>
        <a:graphic>
          <a:graphicData uri="http://schemas.openxmlformats.org/drawingml/2006/table">
            <a:tbl>
              <a:tblPr firstRow="1" bandRow="1">
                <a:tableStyleId>{5C22544A-7EE6-4342-B048-85BDC9FD1C3A}</a:tableStyleId>
              </a:tblPr>
              <a:tblGrid>
                <a:gridCol w="4791456">
                  <a:extLst>
                    <a:ext uri="{9D8B030D-6E8A-4147-A177-3AD203B41FA5}">
                      <a16:colId xmlns:a16="http://schemas.microsoft.com/office/drawing/2014/main" val="3430755889"/>
                    </a:ext>
                  </a:extLst>
                </a:gridCol>
              </a:tblGrid>
              <a:tr h="356011">
                <a:tc>
                  <a:txBody>
                    <a:bodyPr/>
                    <a:lstStyle/>
                    <a:p>
                      <a:pPr algn="l"/>
                      <a:r>
                        <a:rPr lang="en-GB" sz="1400" dirty="0">
                          <a:latin typeface="Arial" panose="020B0604020202020204" pitchFamily="34" charset="0"/>
                          <a:cs typeface="Arial" panose="020B0604020202020204" pitchFamily="34" charset="0"/>
                        </a:rPr>
                        <a:t>Key Information Outstanding Training</a:t>
                      </a:r>
                    </a:p>
                  </a:txBody>
                  <a:tcPr anchor="ctr">
                    <a:solidFill>
                      <a:srgbClr val="3A4972"/>
                    </a:solidFill>
                  </a:tcPr>
                </a:tc>
                <a:extLst>
                  <a:ext uri="{0D108BD9-81ED-4DB2-BD59-A6C34878D82A}">
                    <a16:rowId xmlns:a16="http://schemas.microsoft.com/office/drawing/2014/main" val="3617612831"/>
                  </a:ext>
                </a:extLst>
              </a:tr>
              <a:tr h="2705683">
                <a:tc>
                  <a:txBody>
                    <a:bodyPr/>
                    <a:lstStyle/>
                    <a:p>
                      <a:pPr marL="285750" indent="-285750">
                        <a:buFont typeface="Arial" panose="020B0604020202020204" pitchFamily="34" charset="0"/>
                        <a:buChar char="•"/>
                      </a:pPr>
                      <a:r>
                        <a:rPr lang="en-GB" sz="1200" b="1" strike="noStrike" kern="1200" dirty="0">
                          <a:solidFill>
                            <a:schemeClr val="dk1"/>
                          </a:solidFill>
                          <a:effectLst/>
                          <a:latin typeface="Arial" panose="020B0604020202020204" pitchFamily="34" charset="0"/>
                          <a:ea typeface="+mn-ea"/>
                          <a:cs typeface="Arial" panose="020B0604020202020204" pitchFamily="34" charset="0"/>
                        </a:rPr>
                        <a:t>2 Executives</a:t>
                      </a:r>
                    </a:p>
                    <a:p>
                      <a:pPr marL="742950" lvl="1" indent="-285750">
                        <a:buFont typeface="Arial" panose="020B0604020202020204" pitchFamily="34" charset="0"/>
                        <a:buChar char="•"/>
                      </a:pPr>
                      <a:r>
                        <a:rPr lang="en-GB" sz="1200" strike="noStrike" kern="1200" dirty="0">
                          <a:solidFill>
                            <a:schemeClr val="dk1"/>
                          </a:solidFill>
                          <a:effectLst/>
                          <a:latin typeface="Arial" panose="020B0604020202020204" pitchFamily="34" charset="0"/>
                          <a:ea typeface="+mn-ea"/>
                          <a:cs typeface="Arial" panose="020B0604020202020204" pitchFamily="34" charset="0"/>
                        </a:rPr>
                        <a:t>1 newly appointed – training will be provided in August</a:t>
                      </a:r>
                    </a:p>
                    <a:p>
                      <a:pPr marL="742950" lvl="1" indent="-285750">
                        <a:buFont typeface="Arial" panose="020B0604020202020204" pitchFamily="34" charset="0"/>
                        <a:buChar char="•"/>
                      </a:pPr>
                      <a:r>
                        <a:rPr lang="en-GB" sz="1200" strike="noStrike" kern="1200" dirty="0">
                          <a:solidFill>
                            <a:schemeClr val="dk1"/>
                          </a:solidFill>
                          <a:effectLst/>
                          <a:latin typeface="Arial" panose="020B0604020202020204" pitchFamily="34" charset="0"/>
                          <a:ea typeface="+mn-ea"/>
                          <a:cs typeface="Arial" panose="020B0604020202020204" pitchFamily="34" charset="0"/>
                        </a:rPr>
                        <a:t>1 scheduled for August following annual leave</a:t>
                      </a:r>
                    </a:p>
                    <a:p>
                      <a:pPr marL="457200" lvl="1" indent="0">
                        <a:buFont typeface="Arial" panose="020B0604020202020204" pitchFamily="34" charset="0"/>
                        <a:buNone/>
                      </a:pPr>
                      <a:endParaRPr lang="en-GB" sz="1200" strike="noStrike" kern="1200" dirty="0">
                        <a:solidFill>
                          <a:schemeClr val="dk1"/>
                        </a:solidFill>
                        <a:effectLst/>
                        <a:latin typeface="Arial" panose="020B0604020202020204" pitchFamily="34" charset="0"/>
                        <a:ea typeface="+mn-ea"/>
                        <a:cs typeface="Arial" panose="020B0604020202020204" pitchFamily="34" charset="0"/>
                      </a:endParaRPr>
                    </a:p>
                    <a:p>
                      <a:pPr marL="285750" indent="-285750">
                        <a:buFont typeface="Arial" panose="020B0604020202020204" pitchFamily="34" charset="0"/>
                        <a:buChar char="•"/>
                      </a:pPr>
                      <a:r>
                        <a:rPr lang="en-GB" sz="1200" b="1" strike="noStrike" kern="1200" dirty="0">
                          <a:solidFill>
                            <a:schemeClr val="dk1"/>
                          </a:solidFill>
                          <a:effectLst/>
                          <a:latin typeface="Arial" panose="020B0604020202020204" pitchFamily="34" charset="0"/>
                          <a:ea typeface="+mn-ea"/>
                          <a:cs typeface="Arial" panose="020B0604020202020204" pitchFamily="34" charset="0"/>
                        </a:rPr>
                        <a:t>2 Service Groups</a:t>
                      </a:r>
                    </a:p>
                    <a:p>
                      <a:pPr marL="742950" lvl="1" indent="-285750">
                        <a:buFont typeface="Arial" panose="020B0604020202020204" pitchFamily="34" charset="0"/>
                        <a:buChar char="•"/>
                      </a:pPr>
                      <a:r>
                        <a:rPr lang="en-GB" sz="1200" strike="noStrike" kern="1200" dirty="0">
                          <a:solidFill>
                            <a:schemeClr val="dk1"/>
                          </a:solidFill>
                          <a:effectLst/>
                          <a:latin typeface="Arial" panose="020B0604020202020204" pitchFamily="34" charset="0"/>
                          <a:ea typeface="+mn-ea"/>
                          <a:cs typeface="Arial" panose="020B0604020202020204" pitchFamily="34" charset="0"/>
                        </a:rPr>
                        <a:t>1 changed roles post letters published and role covered by another existing Budget Holder whilst HB recruits</a:t>
                      </a:r>
                    </a:p>
                    <a:p>
                      <a:pPr marL="742950" lvl="1" indent="-285750">
                        <a:buFont typeface="Arial" panose="020B0604020202020204" pitchFamily="34" charset="0"/>
                        <a:buChar char="•"/>
                      </a:pPr>
                      <a:r>
                        <a:rPr lang="en-GB" sz="1200" strike="noStrike" kern="1200" dirty="0">
                          <a:solidFill>
                            <a:schemeClr val="dk1"/>
                          </a:solidFill>
                          <a:effectLst/>
                          <a:latin typeface="Arial" panose="020B0604020202020204" pitchFamily="34" charset="0"/>
                          <a:ea typeface="+mn-ea"/>
                          <a:cs typeface="Arial" panose="020B0604020202020204" pitchFamily="34" charset="0"/>
                        </a:rPr>
                        <a:t>1 retired and training will be provided once replacement postholder commences but covered by another Budget Holder</a:t>
                      </a:r>
                    </a:p>
                    <a:p>
                      <a:pPr marL="742950" lvl="1" indent="-285750">
                        <a:buFont typeface="Arial" panose="020B0604020202020204" pitchFamily="34" charset="0"/>
                        <a:buChar char="•"/>
                      </a:pPr>
                      <a:r>
                        <a:rPr lang="en-GB" sz="1200" strike="noStrike" kern="1200" dirty="0">
                          <a:solidFill>
                            <a:schemeClr val="dk1"/>
                          </a:solidFill>
                          <a:effectLst/>
                          <a:latin typeface="Arial" panose="020B0604020202020204" pitchFamily="34" charset="0"/>
                          <a:ea typeface="+mn-ea"/>
                          <a:cs typeface="Arial" panose="020B0604020202020204" pitchFamily="34" charset="0"/>
                        </a:rPr>
                        <a:t>1 on maternity leave – responsibilities covered by another existing Budget Holder</a:t>
                      </a:r>
                    </a:p>
                    <a:p>
                      <a:endParaRPr lang="en-GB" sz="14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pic>
        <p:nvPicPr>
          <p:cNvPr id="12" name="Picture 11">
            <a:extLst>
              <a:ext uri="{FF2B5EF4-FFF2-40B4-BE49-F238E27FC236}">
                <a16:creationId xmlns:a16="http://schemas.microsoft.com/office/drawing/2014/main" id="{DB850E86-9AC3-56F7-3ADB-EA24264CA86A}"/>
              </a:ext>
            </a:extLst>
          </p:cNvPr>
          <p:cNvPicPr>
            <a:picLocks noChangeAspect="1"/>
          </p:cNvPicPr>
          <p:nvPr/>
        </p:nvPicPr>
        <p:blipFill>
          <a:blip r:embed="rId6"/>
          <a:stretch>
            <a:fillRect/>
          </a:stretch>
        </p:blipFill>
        <p:spPr>
          <a:xfrm>
            <a:off x="469915" y="2035175"/>
            <a:ext cx="5429092" cy="2456874"/>
          </a:xfrm>
          <a:prstGeom prst="rect">
            <a:avLst/>
          </a:prstGeom>
        </p:spPr>
      </p:pic>
    </p:spTree>
    <p:extLst>
      <p:ext uri="{BB962C8B-B14F-4D97-AF65-F5344CB8AC3E}">
        <p14:creationId xmlns:p14="http://schemas.microsoft.com/office/powerpoint/2010/main" val="3956417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FCEFF-D647-1923-3345-BAD29FAF809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7B7FF1D-0D14-2042-DF6E-AB5CC5BEEE46}"/>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8728B5DB-C7F5-B3FD-FF9D-5EAF889021A5}"/>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5 Summary Other Data </a:t>
            </a:r>
          </a:p>
        </p:txBody>
      </p:sp>
      <p:pic>
        <p:nvPicPr>
          <p:cNvPr id="5" name="Picture 4">
            <a:extLst>
              <a:ext uri="{FF2B5EF4-FFF2-40B4-BE49-F238E27FC236}">
                <a16:creationId xmlns:a16="http://schemas.microsoft.com/office/drawing/2014/main" id="{A8FA818D-51DF-15FA-1FBB-5175A12113A0}"/>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34E58868-9F4B-9DDF-8B26-5C254B2B5734}"/>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CEE04442-BD1D-5D81-7C8E-E7F38CB9F5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5DE3CDA1-D025-69E9-B607-B6CA26690E5F}"/>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EA0F4AEF-ADD5-70BA-6CBF-1F67D1288DAE}"/>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Executive Summary</a:t>
            </a:r>
          </a:p>
        </p:txBody>
      </p:sp>
      <p:sp>
        <p:nvSpPr>
          <p:cNvPr id="10" name="Rectangle: Top Corners Rounded 9">
            <a:hlinkClick r:id="rId5" action="ppaction://hlinksldjump"/>
            <a:extLst>
              <a:ext uri="{FF2B5EF4-FFF2-40B4-BE49-F238E27FC236}">
                <a16:creationId xmlns:a16="http://schemas.microsoft.com/office/drawing/2014/main" id="{0E41A9CB-D25A-F772-B36A-33D7A64F2083}"/>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A5D8F5EA-FEA1-908B-3848-73882F9F0782}"/>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Income and Expenditure Insights</a:t>
            </a:r>
          </a:p>
        </p:txBody>
      </p:sp>
      <p:sp>
        <p:nvSpPr>
          <p:cNvPr id="4" name="Rectangle: Top Corners Rounded 3">
            <a:hlinkClick r:id="" action="ppaction://noaction"/>
            <a:extLst>
              <a:ext uri="{FF2B5EF4-FFF2-40B4-BE49-F238E27FC236}">
                <a16:creationId xmlns:a16="http://schemas.microsoft.com/office/drawing/2014/main" id="{8D13A460-70B8-3320-AEA9-D68810266424}"/>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rial" panose="020B0604020202020204" pitchFamily="34" charset="0"/>
                <a:cs typeface="Arial" panose="020B0604020202020204" pitchFamily="34" charset="0"/>
              </a:rPr>
              <a:t>Appendices</a:t>
            </a:r>
          </a:p>
        </p:txBody>
      </p:sp>
      <p:graphicFrame>
        <p:nvGraphicFramePr>
          <p:cNvPr id="17" name="Table 16">
            <a:extLst>
              <a:ext uri="{FF2B5EF4-FFF2-40B4-BE49-F238E27FC236}">
                <a16:creationId xmlns:a16="http://schemas.microsoft.com/office/drawing/2014/main" id="{47D8105B-4B2A-D7A3-C4E4-6D41C2554CC4}"/>
              </a:ext>
            </a:extLst>
          </p:cNvPr>
          <p:cNvGraphicFramePr>
            <a:graphicFrameLocks noGrp="1"/>
          </p:cNvGraphicFramePr>
          <p:nvPr>
            <p:extLst>
              <p:ext uri="{D42A27DB-BD31-4B8C-83A1-F6EECF244321}">
                <p14:modId xmlns:p14="http://schemas.microsoft.com/office/powerpoint/2010/main" val="671470759"/>
              </p:ext>
            </p:extLst>
          </p:nvPr>
        </p:nvGraphicFramePr>
        <p:xfrm>
          <a:off x="5439217" y="1246387"/>
          <a:ext cx="6583815" cy="5326218"/>
        </p:xfrm>
        <a:graphic>
          <a:graphicData uri="http://schemas.openxmlformats.org/drawingml/2006/table">
            <a:tbl>
              <a:tblPr firstRow="1" bandRow="1">
                <a:tableStyleId>{5C22544A-7EE6-4342-B048-85BDC9FD1C3A}</a:tableStyleId>
              </a:tblPr>
              <a:tblGrid>
                <a:gridCol w="6583815">
                  <a:extLst>
                    <a:ext uri="{9D8B030D-6E8A-4147-A177-3AD203B41FA5}">
                      <a16:colId xmlns:a16="http://schemas.microsoft.com/office/drawing/2014/main" val="3430755889"/>
                    </a:ext>
                  </a:extLst>
                </a:gridCol>
              </a:tblGrid>
              <a:tr h="397479">
                <a:tc>
                  <a:txBody>
                    <a:bodyPr/>
                    <a:lstStyle/>
                    <a:p>
                      <a:pPr algn="l"/>
                      <a:r>
                        <a:rPr lang="en-GB" sz="1400" dirty="0">
                          <a:latin typeface="Arial" panose="020B0604020202020204" pitchFamily="34" charset="0"/>
                          <a:cs typeface="Arial" panose="020B0604020202020204" pitchFamily="34" charset="0"/>
                        </a:rPr>
                        <a:t>Key Information Central Z Codes</a:t>
                      </a:r>
                    </a:p>
                  </a:txBody>
                  <a:tcPr anchor="ctr">
                    <a:solidFill>
                      <a:srgbClr val="3A4972"/>
                    </a:solidFill>
                  </a:tcPr>
                </a:tc>
                <a:extLst>
                  <a:ext uri="{0D108BD9-81ED-4DB2-BD59-A6C34878D82A}">
                    <a16:rowId xmlns:a16="http://schemas.microsoft.com/office/drawing/2014/main" val="3617612831"/>
                  </a:ext>
                </a:extLst>
              </a:tr>
              <a:tr h="4928739">
                <a:tc>
                  <a:txBody>
                    <a:bodyPr/>
                    <a:lstStyle/>
                    <a:p>
                      <a:r>
                        <a:rPr lang="en-GB" sz="1200" kern="1200" dirty="0">
                          <a:solidFill>
                            <a:schemeClr val="dk1"/>
                          </a:solidFill>
                          <a:effectLst/>
                          <a:latin typeface="Arial" panose="020B0604020202020204" pitchFamily="34" charset="0"/>
                          <a:ea typeface="+mn-ea"/>
                          <a:cs typeface="Arial" panose="020B0604020202020204" pitchFamily="34" charset="0"/>
                        </a:rPr>
                        <a:t>Contracting: SLA /LTA performance:  JCC (previously WHSSC), LTA and SLA contract income and expenditure are transacted within this area and financial performance reported. NICE approved high-cost drugs and associated LTAs are also transacted and monitored against targets set. In addition to this, non-contracted activity income in relation to English foundation trusts invoiced on a quarterly basis are reported.</a:t>
                      </a:r>
                    </a:p>
                    <a:p>
                      <a:endParaRPr lang="en-GB" sz="1200" kern="1200" dirty="0">
                        <a:solidFill>
                          <a:schemeClr val="dk1"/>
                        </a:solidFill>
                        <a:effectLst/>
                        <a:latin typeface="Arial" panose="020B0604020202020204" pitchFamily="34" charset="0"/>
                        <a:ea typeface="+mn-ea"/>
                        <a:cs typeface="Arial" panose="020B0604020202020204" pitchFamily="34" charset="0"/>
                      </a:endParaRPr>
                    </a:p>
                    <a:p>
                      <a:r>
                        <a:rPr lang="en-GB" sz="1200" kern="1200" dirty="0">
                          <a:solidFill>
                            <a:schemeClr val="dk1"/>
                          </a:solidFill>
                          <a:effectLst/>
                          <a:latin typeface="Arial" panose="020B0604020202020204" pitchFamily="34" charset="0"/>
                          <a:ea typeface="+mn-ea"/>
                          <a:cs typeface="Arial" panose="020B0604020202020204" pitchFamily="34" charset="0"/>
                        </a:rPr>
                        <a:t>Capital: The Finance Capital Team manage a number of cost centres covering the PFI, IFRS16 and Depreciation charges for assets both owned and donated are transacted here. </a:t>
                      </a:r>
                    </a:p>
                    <a:p>
                      <a:endParaRPr lang="en-GB" sz="1200" kern="1200" dirty="0">
                        <a:solidFill>
                          <a:schemeClr val="dk1"/>
                        </a:solidFill>
                        <a:effectLst/>
                        <a:latin typeface="Arial" panose="020B0604020202020204" pitchFamily="34" charset="0"/>
                        <a:ea typeface="+mn-ea"/>
                        <a:cs typeface="Arial" panose="020B0604020202020204" pitchFamily="34" charset="0"/>
                      </a:endParaRPr>
                    </a:p>
                    <a:p>
                      <a:r>
                        <a:rPr lang="en-GB" sz="1200" kern="1200" dirty="0">
                          <a:solidFill>
                            <a:schemeClr val="dk1"/>
                          </a:solidFill>
                          <a:effectLst/>
                          <a:latin typeface="Arial" panose="020B0604020202020204" pitchFamily="34" charset="0"/>
                          <a:ea typeface="+mn-ea"/>
                          <a:cs typeface="Arial" panose="020B0604020202020204" pitchFamily="34" charset="0"/>
                        </a:rPr>
                        <a:t>RRL and Central Reserves:  The Welsh Government funding received at the start of the year is tracked within this area. Any anticipated allocations in year are also transacted through these codes. Other HB wide funding received from HEIW and SIFT is also captured in here. All central reserves remain within the Z cost centres and details of these are provided in Appendix 2.</a:t>
                      </a:r>
                    </a:p>
                    <a:p>
                      <a:endParaRPr lang="en-GB" sz="1200" kern="1200" dirty="0">
                        <a:solidFill>
                          <a:schemeClr val="dk1"/>
                        </a:solidFill>
                        <a:effectLst/>
                        <a:latin typeface="Arial" panose="020B0604020202020204" pitchFamily="34" charset="0"/>
                        <a:ea typeface="+mn-ea"/>
                        <a:cs typeface="Arial" panose="020B0604020202020204" pitchFamily="34" charset="0"/>
                      </a:endParaRPr>
                    </a:p>
                    <a:p>
                      <a:r>
                        <a:rPr lang="en-GB" sz="1200" kern="1200" dirty="0">
                          <a:solidFill>
                            <a:schemeClr val="dk1"/>
                          </a:solidFill>
                          <a:effectLst/>
                          <a:latin typeface="Arial" panose="020B0604020202020204" pitchFamily="34" charset="0"/>
                          <a:ea typeface="+mn-ea"/>
                          <a:cs typeface="Arial" panose="020B0604020202020204" pitchFamily="34" charset="0"/>
                        </a:rPr>
                        <a:t>Corporate income and expenditure. Any income and expenditure that is not service group specific is transacted and reported through a number of corporate Z cost centres, examples include, payroll and pension costs, VAT recovery, losses and receipts in relation to funding from Welsh Risk Pool, overseas visitors’ income and Road Traffic Accident income.</a:t>
                      </a:r>
                    </a:p>
                    <a:p>
                      <a:endParaRPr lang="en-GB" sz="14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graphicFrame>
        <p:nvGraphicFramePr>
          <p:cNvPr id="7" name="Table 6">
            <a:extLst>
              <a:ext uri="{FF2B5EF4-FFF2-40B4-BE49-F238E27FC236}">
                <a16:creationId xmlns:a16="http://schemas.microsoft.com/office/drawing/2014/main" id="{E9310046-2BCA-E921-A528-E4CCC3BFF8D0}"/>
              </a:ext>
            </a:extLst>
          </p:cNvPr>
          <p:cNvGraphicFramePr>
            <a:graphicFrameLocks noGrp="1"/>
          </p:cNvGraphicFramePr>
          <p:nvPr>
            <p:extLst>
              <p:ext uri="{D42A27DB-BD31-4B8C-83A1-F6EECF244321}">
                <p14:modId xmlns:p14="http://schemas.microsoft.com/office/powerpoint/2010/main" val="562206992"/>
              </p:ext>
            </p:extLst>
          </p:nvPr>
        </p:nvGraphicFramePr>
        <p:xfrm>
          <a:off x="335360" y="1246387"/>
          <a:ext cx="4791456" cy="5326218"/>
        </p:xfrm>
        <a:graphic>
          <a:graphicData uri="http://schemas.openxmlformats.org/drawingml/2006/table">
            <a:tbl>
              <a:tblPr firstRow="1" bandRow="1">
                <a:tableStyleId>{5C22544A-7EE6-4342-B048-85BDC9FD1C3A}</a:tableStyleId>
              </a:tblPr>
              <a:tblGrid>
                <a:gridCol w="4791456">
                  <a:extLst>
                    <a:ext uri="{9D8B030D-6E8A-4147-A177-3AD203B41FA5}">
                      <a16:colId xmlns:a16="http://schemas.microsoft.com/office/drawing/2014/main" val="3430755889"/>
                    </a:ext>
                  </a:extLst>
                </a:gridCol>
              </a:tblGrid>
              <a:tr h="282102">
                <a:tc>
                  <a:txBody>
                    <a:bodyPr/>
                    <a:lstStyle/>
                    <a:p>
                      <a:pPr algn="l"/>
                      <a:r>
                        <a:rPr lang="en-GB" sz="1400" dirty="0">
                          <a:latin typeface="Arial" panose="020B0604020202020204" pitchFamily="34" charset="0"/>
                          <a:cs typeface="Arial" panose="020B0604020202020204" pitchFamily="34" charset="0"/>
                        </a:rPr>
                        <a:t>Maternity Review</a:t>
                      </a:r>
                    </a:p>
                  </a:txBody>
                  <a:tcPr anchor="ctr">
                    <a:solidFill>
                      <a:srgbClr val="3A4972"/>
                    </a:solidFill>
                  </a:tcPr>
                </a:tc>
                <a:extLst>
                  <a:ext uri="{0D108BD9-81ED-4DB2-BD59-A6C34878D82A}">
                    <a16:rowId xmlns:a16="http://schemas.microsoft.com/office/drawing/2014/main" val="3617612831"/>
                  </a:ext>
                </a:extLst>
              </a:tr>
              <a:tr h="5021418">
                <a:tc>
                  <a:txBody>
                    <a:bodyPr/>
                    <a:lstStyle/>
                    <a:p>
                      <a:endParaRPr lang="en-GB" sz="1400" kern="1200" dirty="0">
                        <a:solidFill>
                          <a:schemeClr val="dk1"/>
                        </a:solidFill>
                        <a:effectLst/>
                        <a:latin typeface="Arial" panose="020B0604020202020204" pitchFamily="34" charset="0"/>
                        <a:ea typeface="+mn-ea"/>
                        <a:cs typeface="Arial" panose="020B0604020202020204" pitchFamily="34" charset="0"/>
                      </a:endParaRPr>
                    </a:p>
                    <a:p>
                      <a:r>
                        <a:rPr lang="en-GB" sz="1400" kern="1200" dirty="0">
                          <a:solidFill>
                            <a:schemeClr val="dk1"/>
                          </a:solidFill>
                          <a:effectLst/>
                          <a:latin typeface="Arial" panose="020B0604020202020204" pitchFamily="34" charset="0"/>
                          <a:ea typeface="+mn-ea"/>
                          <a:cs typeface="Arial" panose="020B0604020202020204" pitchFamily="34" charset="0"/>
                        </a:rPr>
                        <a:t>The total costs for this are allocated to a dedicated Cost Centre (6F34). </a:t>
                      </a: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pic>
        <p:nvPicPr>
          <p:cNvPr id="15" name="Picture 14">
            <a:extLst>
              <a:ext uri="{FF2B5EF4-FFF2-40B4-BE49-F238E27FC236}">
                <a16:creationId xmlns:a16="http://schemas.microsoft.com/office/drawing/2014/main" id="{A75D4575-4185-AF3A-2055-D0A966DF71A8}"/>
              </a:ext>
            </a:extLst>
          </p:cNvPr>
          <p:cNvPicPr>
            <a:picLocks noChangeAspect="1"/>
          </p:cNvPicPr>
          <p:nvPr/>
        </p:nvPicPr>
        <p:blipFill>
          <a:blip r:embed="rId6"/>
          <a:stretch>
            <a:fillRect/>
          </a:stretch>
        </p:blipFill>
        <p:spPr>
          <a:xfrm>
            <a:off x="623672" y="2491549"/>
            <a:ext cx="3889303" cy="1562185"/>
          </a:xfrm>
          <a:prstGeom prst="rect">
            <a:avLst/>
          </a:prstGeom>
        </p:spPr>
      </p:pic>
    </p:spTree>
    <p:extLst>
      <p:ext uri="{BB962C8B-B14F-4D97-AF65-F5344CB8AC3E}">
        <p14:creationId xmlns:p14="http://schemas.microsoft.com/office/powerpoint/2010/main" val="82604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801C3-0656-36FF-8A77-F1B02B56542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A6B952C-7A75-51F0-05C8-86FD725466BF}"/>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204DAAA2-BEA6-CE82-428A-1F215201D2AA}"/>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5 Summary Linked to Audit Action</a:t>
            </a:r>
          </a:p>
        </p:txBody>
      </p:sp>
      <p:pic>
        <p:nvPicPr>
          <p:cNvPr id="5" name="Picture 4">
            <a:extLst>
              <a:ext uri="{FF2B5EF4-FFF2-40B4-BE49-F238E27FC236}">
                <a16:creationId xmlns:a16="http://schemas.microsoft.com/office/drawing/2014/main" id="{E901F0D9-2A0D-9F92-9496-71C5DE38148A}"/>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AC0CF48-028F-F10D-C371-BDC1D2BC603C}"/>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15F10602-1473-C949-21D7-0B28D43F9B8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C2E8C498-4B09-A248-B9D7-4519F41DA6AD}"/>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B6DEA748-5632-2226-37C4-5372FAE0C725}"/>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Executive Summary</a:t>
            </a:r>
          </a:p>
        </p:txBody>
      </p:sp>
      <p:sp>
        <p:nvSpPr>
          <p:cNvPr id="10" name="Rectangle: Top Corners Rounded 9">
            <a:hlinkClick r:id="rId5" action="ppaction://hlinksldjump"/>
            <a:extLst>
              <a:ext uri="{FF2B5EF4-FFF2-40B4-BE49-F238E27FC236}">
                <a16:creationId xmlns:a16="http://schemas.microsoft.com/office/drawing/2014/main" id="{A1C9D0C1-FAB7-D87B-58FF-CAC315970A67}"/>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7B78ED1B-EEB4-C3C0-736A-D939F6046F68}"/>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Income and Expenditure Insights</a:t>
            </a:r>
          </a:p>
        </p:txBody>
      </p:sp>
      <p:sp>
        <p:nvSpPr>
          <p:cNvPr id="4" name="Rectangle: Top Corners Rounded 3">
            <a:hlinkClick r:id="" action="ppaction://noaction"/>
            <a:extLst>
              <a:ext uri="{FF2B5EF4-FFF2-40B4-BE49-F238E27FC236}">
                <a16:creationId xmlns:a16="http://schemas.microsoft.com/office/drawing/2014/main" id="{D846CAA9-5B67-D8CE-BA08-E54691C51CA7}"/>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rial" panose="020B0604020202020204" pitchFamily="34" charset="0"/>
                <a:cs typeface="Arial" panose="020B0604020202020204" pitchFamily="34" charset="0"/>
              </a:rPr>
              <a:t>Appendices</a:t>
            </a:r>
          </a:p>
        </p:txBody>
      </p:sp>
      <p:graphicFrame>
        <p:nvGraphicFramePr>
          <p:cNvPr id="26" name="Table 25">
            <a:extLst>
              <a:ext uri="{FF2B5EF4-FFF2-40B4-BE49-F238E27FC236}">
                <a16:creationId xmlns:a16="http://schemas.microsoft.com/office/drawing/2014/main" id="{711D65D3-09E7-669F-BE31-DA6177EC333A}"/>
              </a:ext>
            </a:extLst>
          </p:cNvPr>
          <p:cNvGraphicFramePr>
            <a:graphicFrameLocks noGrp="1"/>
          </p:cNvGraphicFramePr>
          <p:nvPr>
            <p:extLst>
              <p:ext uri="{D42A27DB-BD31-4B8C-83A1-F6EECF244321}">
                <p14:modId xmlns:p14="http://schemas.microsoft.com/office/powerpoint/2010/main" val="1686079662"/>
              </p:ext>
            </p:extLst>
          </p:nvPr>
        </p:nvGraphicFramePr>
        <p:xfrm>
          <a:off x="4719510" y="2083724"/>
          <a:ext cx="3121072" cy="4710437"/>
        </p:xfrm>
        <a:graphic>
          <a:graphicData uri="http://schemas.openxmlformats.org/drawingml/2006/table">
            <a:tbl>
              <a:tblPr firstRow="1" bandRow="1">
                <a:tableStyleId>{5C22544A-7EE6-4342-B048-85BDC9FD1C3A}</a:tableStyleId>
              </a:tblPr>
              <a:tblGrid>
                <a:gridCol w="3121072">
                  <a:extLst>
                    <a:ext uri="{9D8B030D-6E8A-4147-A177-3AD203B41FA5}">
                      <a16:colId xmlns:a16="http://schemas.microsoft.com/office/drawing/2014/main" val="3430755889"/>
                    </a:ext>
                  </a:extLst>
                </a:gridCol>
              </a:tblGrid>
              <a:tr h="769051">
                <a:tc>
                  <a:txBody>
                    <a:bodyPr/>
                    <a:lstStyle/>
                    <a:p>
                      <a:pPr algn="l"/>
                      <a:endParaRPr lang="en-GB" sz="1400" b="1" kern="1200" dirty="0">
                        <a:solidFill>
                          <a:schemeClr val="lt1"/>
                        </a:solidFill>
                        <a:latin typeface="Arial" panose="020B0604020202020204" pitchFamily="34" charset="0"/>
                        <a:ea typeface="+mn-ea"/>
                        <a:cs typeface="Arial" panose="020B0604020202020204" pitchFamily="34" charset="0"/>
                      </a:endParaRPr>
                    </a:p>
                    <a:p>
                      <a:pPr algn="l"/>
                      <a:r>
                        <a:rPr lang="en-GB" sz="1400" b="1" kern="1200" dirty="0">
                          <a:solidFill>
                            <a:schemeClr val="lt1"/>
                          </a:solidFill>
                          <a:latin typeface="Arial" panose="020B0604020202020204" pitchFamily="34" charset="0"/>
                          <a:ea typeface="+mn-ea"/>
                          <a:cs typeface="Arial" panose="020B0604020202020204" pitchFamily="34" charset="0"/>
                        </a:rPr>
                        <a:t>Further Faster Funding</a:t>
                      </a:r>
                    </a:p>
                    <a:p>
                      <a:pPr algn="l"/>
                      <a:endParaRPr lang="en-GB" sz="1400" dirty="0">
                        <a:latin typeface="Arial" panose="020B0604020202020204" pitchFamily="34" charset="0"/>
                        <a:cs typeface="Arial" panose="020B0604020202020204" pitchFamily="34" charset="0"/>
                      </a:endParaRPr>
                    </a:p>
                  </a:txBody>
                  <a:tcPr anchor="ctr">
                    <a:solidFill>
                      <a:srgbClr val="3A4972"/>
                    </a:solidFill>
                  </a:tcPr>
                </a:tc>
                <a:extLst>
                  <a:ext uri="{0D108BD9-81ED-4DB2-BD59-A6C34878D82A}">
                    <a16:rowId xmlns:a16="http://schemas.microsoft.com/office/drawing/2014/main" val="3617612831"/>
                  </a:ext>
                </a:extLst>
              </a:tr>
              <a:tr h="3941386">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Arial" panose="020B0604020202020204" pitchFamily="34" charset="0"/>
                          <a:ea typeface="+mn-ea"/>
                          <a:cs typeface="Arial" panose="020B0604020202020204" pitchFamily="34" charset="0"/>
                        </a:rPr>
                        <a:t>Total Funding Received: £1,539,000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Arial" panose="020B0604020202020204" pitchFamily="34" charset="0"/>
                          <a:ea typeface="+mn-ea"/>
                          <a:cs typeface="Arial" panose="020B0604020202020204" pitchFamily="34" charset="0"/>
                        </a:rPr>
                        <a:t>Further Faster Funding was made recurrent in 2025/26.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Arial" panose="020B0604020202020204" pitchFamily="34" charset="0"/>
                          <a:ea typeface="+mn-ea"/>
                          <a:cs typeface="Arial" panose="020B0604020202020204" pitchFamily="34" charset="0"/>
                        </a:rPr>
                        <a:t>The Health Board has invested £1.1m of this funding recurrently in the Frailty Hub</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Arial" panose="020B0604020202020204" pitchFamily="34" charset="0"/>
                          <a:ea typeface="+mn-ea"/>
                          <a:cs typeface="Arial" panose="020B0604020202020204" pitchFamily="34" charset="0"/>
                        </a:rPr>
                        <a:t>The balance was used flexibility to support programmes linked to additional in hospital beds, community beds (including step up and step down) and also new initiatives such as the Directed Supplementary Service in Primary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graphicFrame>
        <p:nvGraphicFramePr>
          <p:cNvPr id="28" name="Table 27">
            <a:extLst>
              <a:ext uri="{FF2B5EF4-FFF2-40B4-BE49-F238E27FC236}">
                <a16:creationId xmlns:a16="http://schemas.microsoft.com/office/drawing/2014/main" id="{DDF38502-0E50-19AF-69F0-F6A730C7EBDB}"/>
              </a:ext>
            </a:extLst>
          </p:cNvPr>
          <p:cNvGraphicFramePr>
            <a:graphicFrameLocks noGrp="1"/>
          </p:cNvGraphicFramePr>
          <p:nvPr>
            <p:extLst>
              <p:ext uri="{D42A27DB-BD31-4B8C-83A1-F6EECF244321}">
                <p14:modId xmlns:p14="http://schemas.microsoft.com/office/powerpoint/2010/main" val="542820116"/>
              </p:ext>
            </p:extLst>
          </p:nvPr>
        </p:nvGraphicFramePr>
        <p:xfrm>
          <a:off x="8293499" y="2083725"/>
          <a:ext cx="3121072" cy="4710437"/>
        </p:xfrm>
        <a:graphic>
          <a:graphicData uri="http://schemas.openxmlformats.org/drawingml/2006/table">
            <a:tbl>
              <a:tblPr firstRow="1" bandRow="1">
                <a:tableStyleId>{5C22544A-7EE6-4342-B048-85BDC9FD1C3A}</a:tableStyleId>
              </a:tblPr>
              <a:tblGrid>
                <a:gridCol w="3121072">
                  <a:extLst>
                    <a:ext uri="{9D8B030D-6E8A-4147-A177-3AD203B41FA5}">
                      <a16:colId xmlns:a16="http://schemas.microsoft.com/office/drawing/2014/main" val="3430755889"/>
                    </a:ext>
                  </a:extLst>
                </a:gridCol>
              </a:tblGrid>
              <a:tr h="687077">
                <a:tc>
                  <a:txBody>
                    <a:bodyPr/>
                    <a:lstStyle/>
                    <a:p>
                      <a:pPr algn="l"/>
                      <a:r>
                        <a:rPr lang="en-GB" sz="1400" dirty="0">
                          <a:latin typeface="Arial" panose="020B0604020202020204" pitchFamily="34" charset="0"/>
                          <a:cs typeface="Arial" panose="020B0604020202020204" pitchFamily="34" charset="0"/>
                        </a:rPr>
                        <a:t>Regional Integration Funding (RIF)</a:t>
                      </a:r>
                    </a:p>
                  </a:txBody>
                  <a:tcPr anchor="ctr">
                    <a:solidFill>
                      <a:srgbClr val="3A4972"/>
                    </a:solidFill>
                  </a:tcPr>
                </a:tc>
                <a:extLst>
                  <a:ext uri="{0D108BD9-81ED-4DB2-BD59-A6C34878D82A}">
                    <a16:rowId xmlns:a16="http://schemas.microsoft.com/office/drawing/2014/main" val="3617612831"/>
                  </a:ext>
                </a:extLst>
              </a:tr>
              <a:tr h="3793483">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Arial" panose="020B0604020202020204" pitchFamily="34" charset="0"/>
                          <a:ea typeface="+mn-ea"/>
                          <a:cs typeface="Arial" panose="020B0604020202020204" pitchFamily="34" charset="0"/>
                        </a:rPr>
                        <a:t>Total Funding Received: £16,795,860</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Arial" panose="020B0604020202020204" pitchFamily="34" charset="0"/>
                          <a:ea typeface="+mn-ea"/>
                          <a:cs typeface="Arial" panose="020B0604020202020204" pitchFamily="34" charset="0"/>
                        </a:rPr>
                        <a:t>A summary of the projects funded under RIF and managed through the West Glamorgan RPB are shown:</a:t>
                      </a:r>
                      <a:endParaRPr lang="en-GB" sz="700"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600"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Arial" panose="020B0604020202020204" pitchFamily="34" charset="0"/>
                          <a:ea typeface="+mn-ea"/>
                          <a:cs typeface="Arial" panose="020B0604020202020204" pitchFamily="34" charset="0"/>
                        </a:rPr>
                        <a:t>The strategy focused on pooling resources between the Health Board, local authorities and the third sector to deliver preventative, community-based care, ease hospital discharge delays, and protect ring-fenced investments for unpaid carers and mental health.</a:t>
                      </a:r>
                    </a:p>
                  </a:txBody>
                  <a:tcPr/>
                </a:tc>
                <a:extLst>
                  <a:ext uri="{0D108BD9-81ED-4DB2-BD59-A6C34878D82A}">
                    <a16:rowId xmlns:a16="http://schemas.microsoft.com/office/drawing/2014/main" val="3724772163"/>
                  </a:ext>
                </a:extLst>
              </a:tr>
            </a:tbl>
          </a:graphicData>
        </a:graphic>
      </p:graphicFrame>
      <p:graphicFrame>
        <p:nvGraphicFramePr>
          <p:cNvPr id="36" name="Table 35">
            <a:extLst>
              <a:ext uri="{FF2B5EF4-FFF2-40B4-BE49-F238E27FC236}">
                <a16:creationId xmlns:a16="http://schemas.microsoft.com/office/drawing/2014/main" id="{DFAE5B8C-81F2-1C7D-6ECC-DD98DDDD3FC3}"/>
              </a:ext>
            </a:extLst>
          </p:cNvPr>
          <p:cNvGraphicFramePr>
            <a:graphicFrameLocks noGrp="1"/>
          </p:cNvGraphicFramePr>
          <p:nvPr>
            <p:extLst>
              <p:ext uri="{D42A27DB-BD31-4B8C-83A1-F6EECF244321}">
                <p14:modId xmlns:p14="http://schemas.microsoft.com/office/powerpoint/2010/main" val="478356501"/>
              </p:ext>
            </p:extLst>
          </p:nvPr>
        </p:nvGraphicFramePr>
        <p:xfrm>
          <a:off x="777429" y="2083725"/>
          <a:ext cx="3476158" cy="4710436"/>
        </p:xfrm>
        <a:graphic>
          <a:graphicData uri="http://schemas.openxmlformats.org/drawingml/2006/table">
            <a:tbl>
              <a:tblPr firstRow="1" bandRow="1">
                <a:tableStyleId>{5C22544A-7EE6-4342-B048-85BDC9FD1C3A}</a:tableStyleId>
              </a:tblPr>
              <a:tblGrid>
                <a:gridCol w="3476158">
                  <a:extLst>
                    <a:ext uri="{9D8B030D-6E8A-4147-A177-3AD203B41FA5}">
                      <a16:colId xmlns:a16="http://schemas.microsoft.com/office/drawing/2014/main" val="3430755889"/>
                    </a:ext>
                  </a:extLst>
                </a:gridCol>
              </a:tblGrid>
              <a:tr h="769051">
                <a:tc>
                  <a:txBody>
                    <a:bodyPr/>
                    <a:lstStyle/>
                    <a:p>
                      <a:pPr algn="l"/>
                      <a:endParaRPr lang="en-GB" sz="1400" b="1" kern="1200" dirty="0">
                        <a:solidFill>
                          <a:schemeClr val="lt1"/>
                        </a:solidFill>
                        <a:latin typeface="Arial" panose="020B0604020202020204" pitchFamily="34" charset="0"/>
                        <a:ea typeface="+mn-ea"/>
                        <a:cs typeface="Arial" panose="020B0604020202020204" pitchFamily="34" charset="0"/>
                      </a:endParaRPr>
                    </a:p>
                    <a:p>
                      <a:pPr algn="l"/>
                      <a:r>
                        <a:rPr lang="en-GB" sz="1400" b="1" kern="1200" dirty="0">
                          <a:solidFill>
                            <a:schemeClr val="lt1"/>
                          </a:solidFill>
                          <a:latin typeface="Arial" panose="020B0604020202020204" pitchFamily="34" charset="0"/>
                          <a:ea typeface="+mn-ea"/>
                          <a:cs typeface="Arial" panose="020B0604020202020204" pitchFamily="34" charset="0"/>
                        </a:rPr>
                        <a:t>Six Goals Funding </a:t>
                      </a:r>
                    </a:p>
                    <a:p>
                      <a:pPr algn="l"/>
                      <a:endParaRPr lang="en-GB" sz="1400" dirty="0">
                        <a:latin typeface="Arial" panose="020B0604020202020204" pitchFamily="34" charset="0"/>
                        <a:cs typeface="Arial" panose="020B0604020202020204" pitchFamily="34" charset="0"/>
                      </a:endParaRPr>
                    </a:p>
                  </a:txBody>
                  <a:tcPr anchor="ctr">
                    <a:solidFill>
                      <a:srgbClr val="3A4972"/>
                    </a:solidFill>
                  </a:tcPr>
                </a:tc>
                <a:extLst>
                  <a:ext uri="{0D108BD9-81ED-4DB2-BD59-A6C34878D82A}">
                    <a16:rowId xmlns:a16="http://schemas.microsoft.com/office/drawing/2014/main" val="3617612831"/>
                  </a:ext>
                </a:extLst>
              </a:tr>
              <a:tr h="3941385">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Arial" panose="020B0604020202020204" pitchFamily="34" charset="0"/>
                          <a:ea typeface="+mn-ea"/>
                          <a:cs typeface="Arial" panose="020B0604020202020204" pitchFamily="34" charset="0"/>
                        </a:rPr>
                        <a:t>Total Funding Received: £2,744,000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Arial" panose="020B0604020202020204" pitchFamily="34" charset="0"/>
                          <a:ea typeface="+mn-ea"/>
                          <a:cs typeface="Arial" panose="020B0604020202020204" pitchFamily="34" charset="0"/>
                        </a:rPr>
                        <a:t>Six Goals funding was made recurrent in the 2026/27 Allocations (Referred to in letter as UEC).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Arial" panose="020B0604020202020204" pitchFamily="34" charset="0"/>
                          <a:ea typeface="+mn-ea"/>
                          <a:cs typeface="Arial" panose="020B0604020202020204" pitchFamily="34" charset="0"/>
                        </a:rPr>
                        <a:t>Funding used to support various programmes across the Health Board and is reported to WG on a monthly basis as part of the MMR submission.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Arial" panose="020B0604020202020204" pitchFamily="34" charset="0"/>
                          <a:ea typeface="+mn-ea"/>
                          <a:cs typeface="Arial" panose="020B0604020202020204" pitchFamily="34" charset="0"/>
                        </a:rPr>
                        <a:t>Areas where funding deployed 2025/26:</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Arial" panose="020B0604020202020204" pitchFamily="34" charset="0"/>
                          <a:ea typeface="+mn-ea"/>
                          <a:cs typeface="Arial" panose="020B0604020202020204" pitchFamily="34" charset="0"/>
                        </a:rPr>
                        <a:t>SDEC Medical (Morriston)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Arial" panose="020B0604020202020204" pitchFamily="34" charset="0"/>
                          <a:ea typeface="+mn-ea"/>
                          <a:cs typeface="Arial" panose="020B0604020202020204" pitchFamily="34" charset="0"/>
                        </a:rPr>
                        <a:t>SDEC Surgical (Morriston)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Arial" panose="020B0604020202020204" pitchFamily="34" charset="0"/>
                          <a:ea typeface="+mn-ea"/>
                          <a:cs typeface="Arial" panose="020B0604020202020204" pitchFamily="34" charset="0"/>
                        </a:rPr>
                        <a:t>UPCC (PCT)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Arial" panose="020B0604020202020204" pitchFamily="34" charset="0"/>
                          <a:ea typeface="+mn-ea"/>
                          <a:cs typeface="Arial" panose="020B0604020202020204" pitchFamily="34" charset="0"/>
                        </a:rPr>
                        <a:t>Contract First (PTC)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effectLst/>
                          <a:latin typeface="Arial" panose="020B0604020202020204" pitchFamily="34" charset="0"/>
                          <a:ea typeface="+mn-ea"/>
                          <a:cs typeface="Arial" panose="020B0604020202020204" pitchFamily="34" charset="0"/>
                        </a:rPr>
                        <a:t>Overall investment into 6 Goals/ UEC has exceeded the original allocation of £2.7m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7" name="TextBox 6">
            <a:extLst>
              <a:ext uri="{FF2B5EF4-FFF2-40B4-BE49-F238E27FC236}">
                <a16:creationId xmlns:a16="http://schemas.microsoft.com/office/drawing/2014/main" id="{0D629B31-4569-A918-9503-B882FFB4C7B3}"/>
              </a:ext>
            </a:extLst>
          </p:cNvPr>
          <p:cNvSpPr txBox="1"/>
          <p:nvPr/>
        </p:nvSpPr>
        <p:spPr>
          <a:xfrm>
            <a:off x="777430" y="1252728"/>
            <a:ext cx="10637142" cy="830997"/>
          </a:xfrm>
          <a:prstGeom prst="rect">
            <a:avLst/>
          </a:prstGeom>
          <a:noFill/>
        </p:spPr>
        <p:txBody>
          <a:bodyPr wrap="square" rtlCol="0">
            <a:spAutoFit/>
          </a:bodyPr>
          <a:lstStyle/>
          <a:p>
            <a:r>
              <a:rPr lang="en-GB" sz="1200" b="1" dirty="0">
                <a:latin typeface="Arial" panose="020B0604020202020204" pitchFamily="34" charset="0"/>
                <a:cs typeface="Arial" panose="020B0604020202020204" pitchFamily="34" charset="0"/>
              </a:rPr>
              <a:t>AUDIT WALES UEC REPORT (AUGUST 2025) ACTION: </a:t>
            </a:r>
            <a:r>
              <a:rPr lang="en-GB" sz="1200" dirty="0">
                <a:latin typeface="Arial" panose="020B0604020202020204" pitchFamily="34" charset="0"/>
                <a:cs typeface="Arial" panose="020B0604020202020204" pitchFamily="34" charset="0"/>
              </a:rPr>
              <a:t> To increase transparency and strengthen assurance that monies allocated to urgent and emergency care are being spent wisely, the Health Board should include information on its use of additional funding within regular finance reports to the Finance and Performance Committee. This should include the use of Six Goals, Further Faster and Regional Integration Fund monies.</a:t>
            </a:r>
          </a:p>
          <a:p>
            <a:r>
              <a:rPr lang="en-GB" sz="1200" b="1" dirty="0">
                <a:latin typeface="Arial" panose="020B0604020202020204" pitchFamily="34" charset="0"/>
                <a:cs typeface="Arial" panose="020B0604020202020204" pitchFamily="34" charset="0"/>
              </a:rPr>
              <a:t>RESPONSE: </a:t>
            </a:r>
            <a:r>
              <a:rPr lang="en-GB" sz="1200" dirty="0">
                <a:latin typeface="Arial" panose="020B0604020202020204" pitchFamily="34" charset="0"/>
                <a:cs typeface="Arial" panose="020B0604020202020204" pitchFamily="34" charset="0"/>
              </a:rPr>
              <a:t>Below is a summary of the 2025/26 position</a:t>
            </a:r>
          </a:p>
        </p:txBody>
      </p:sp>
      <p:pic>
        <p:nvPicPr>
          <p:cNvPr id="18" name="Picture 17">
            <a:extLst>
              <a:ext uri="{FF2B5EF4-FFF2-40B4-BE49-F238E27FC236}">
                <a16:creationId xmlns:a16="http://schemas.microsoft.com/office/drawing/2014/main" id="{12BF9702-99CA-19BE-354D-2FC7801A9892}"/>
              </a:ext>
            </a:extLst>
          </p:cNvPr>
          <p:cNvPicPr>
            <a:picLocks noChangeAspect="1"/>
          </p:cNvPicPr>
          <p:nvPr/>
        </p:nvPicPr>
        <p:blipFill>
          <a:blip r:embed="rId6"/>
          <a:stretch>
            <a:fillRect/>
          </a:stretch>
        </p:blipFill>
        <p:spPr>
          <a:xfrm>
            <a:off x="8502145" y="3756433"/>
            <a:ext cx="2722616" cy="1702689"/>
          </a:xfrm>
          <a:prstGeom prst="rect">
            <a:avLst/>
          </a:prstGeom>
        </p:spPr>
      </p:pic>
    </p:spTree>
    <p:extLst>
      <p:ext uri="{BB962C8B-B14F-4D97-AF65-F5344CB8AC3E}">
        <p14:creationId xmlns:p14="http://schemas.microsoft.com/office/powerpoint/2010/main" val="3881165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E9732-EACA-23A3-DB37-277AE8101D6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07630FF-00FD-BF64-5E6F-B5D132F9C8AA}"/>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6FD4F180-068A-0CF6-120F-E788423623F8}"/>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Total Pay Insights</a:t>
            </a:r>
          </a:p>
        </p:txBody>
      </p:sp>
      <p:pic>
        <p:nvPicPr>
          <p:cNvPr id="5" name="Picture 4">
            <a:extLst>
              <a:ext uri="{FF2B5EF4-FFF2-40B4-BE49-F238E27FC236}">
                <a16:creationId xmlns:a16="http://schemas.microsoft.com/office/drawing/2014/main" id="{91BBF5CC-3E5A-DC05-E353-6B57C3D4A7E5}"/>
              </a:ext>
            </a:extLst>
          </p:cNvPr>
          <p:cNvPicPr>
            <a:picLocks noChangeAspect="1"/>
          </p:cNvPicPr>
          <p:nvPr/>
        </p:nvPicPr>
        <p:blipFill>
          <a:blip r:embed="rId3"/>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367581F2-9B62-8783-0F56-A70B2982B184}"/>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3857DCA2-CA6D-FA80-7688-976C461ABB1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3E84ECDD-42A2-A4E5-0D8A-3FF55F04F3E4}"/>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484DF6D3-EF81-1A3F-17A1-56ACD5CE0DE3}"/>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Appendices</a:t>
            </a:r>
          </a:p>
        </p:txBody>
      </p:sp>
      <p:sp>
        <p:nvSpPr>
          <p:cNvPr id="4" name="Rectangle: Top Corners Rounded 3">
            <a:hlinkClick r:id="rId5" action="ppaction://hlinksldjump"/>
            <a:extLst>
              <a:ext uri="{FF2B5EF4-FFF2-40B4-BE49-F238E27FC236}">
                <a16:creationId xmlns:a16="http://schemas.microsoft.com/office/drawing/2014/main" id="{56402E01-7018-C4C0-0EE2-60979B13474D}"/>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latin typeface="Arial" panose="020B0604020202020204" pitchFamily="34" charset="0"/>
                <a:cs typeface="Arial" panose="020B0604020202020204" pitchFamily="34" charset="0"/>
              </a:rPr>
              <a:t>Income and Expenditure Insights</a:t>
            </a:r>
          </a:p>
        </p:txBody>
      </p:sp>
      <p:sp>
        <p:nvSpPr>
          <p:cNvPr id="8" name="Rectangle: Top Corners Rounded 7">
            <a:hlinkClick r:id="rId6" action="ppaction://hlinksldjump"/>
            <a:extLst>
              <a:ext uri="{FF2B5EF4-FFF2-40B4-BE49-F238E27FC236}">
                <a16:creationId xmlns:a16="http://schemas.microsoft.com/office/drawing/2014/main" id="{46C4A8B1-82E6-66FD-96DC-0E5F47BCBD36}"/>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Executive Summary</a:t>
            </a:r>
          </a:p>
        </p:txBody>
      </p:sp>
      <p:graphicFrame>
        <p:nvGraphicFramePr>
          <p:cNvPr id="7" name="Table 6">
            <a:extLst>
              <a:ext uri="{FF2B5EF4-FFF2-40B4-BE49-F238E27FC236}">
                <a16:creationId xmlns:a16="http://schemas.microsoft.com/office/drawing/2014/main" id="{F13AF026-9D3B-E55C-C0E0-A7A8FA9820C6}"/>
              </a:ext>
            </a:extLst>
          </p:cNvPr>
          <p:cNvGraphicFramePr>
            <a:graphicFrameLocks noGrp="1"/>
          </p:cNvGraphicFramePr>
          <p:nvPr>
            <p:extLst>
              <p:ext uri="{D42A27DB-BD31-4B8C-83A1-F6EECF244321}">
                <p14:modId xmlns:p14="http://schemas.microsoft.com/office/powerpoint/2010/main" val="1456188377"/>
              </p:ext>
            </p:extLst>
          </p:nvPr>
        </p:nvGraphicFramePr>
        <p:xfrm>
          <a:off x="180979" y="5381987"/>
          <a:ext cx="11826049" cy="1312290"/>
        </p:xfrm>
        <a:graphic>
          <a:graphicData uri="http://schemas.openxmlformats.org/drawingml/2006/table">
            <a:tbl>
              <a:tblPr firstRow="1" bandRow="1">
                <a:tableStyleId>{5C22544A-7EE6-4342-B048-85BDC9FD1C3A}</a:tableStyleId>
              </a:tblPr>
              <a:tblGrid>
                <a:gridCol w="11826049">
                  <a:extLst>
                    <a:ext uri="{9D8B030D-6E8A-4147-A177-3AD203B41FA5}">
                      <a16:colId xmlns:a16="http://schemas.microsoft.com/office/drawing/2014/main" val="3430755889"/>
                    </a:ext>
                  </a:extLst>
                </a:gridCol>
              </a:tblGrid>
              <a:tr h="307837">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004453">
                <a:tc>
                  <a:txBody>
                    <a:bodyPr/>
                    <a:lstStyle/>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Variable Pay expenditure increased by £0.3m in Month 4.</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Reduction in the actual level of expenditure noting Month 3 included £1.2m for Medical &amp; Dental staff pay arrears.</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Overall Month 4 pay was lower than Month 3, with increased vacancies, based on the actual pay feeder data within the ledger. </a:t>
                      </a:r>
                    </a:p>
                  </a:txBody>
                  <a:tcPr/>
                </a:tc>
                <a:extLst>
                  <a:ext uri="{0D108BD9-81ED-4DB2-BD59-A6C34878D82A}">
                    <a16:rowId xmlns:a16="http://schemas.microsoft.com/office/drawing/2014/main" val="3724772163"/>
                  </a:ext>
                </a:extLst>
              </a:tr>
            </a:tbl>
          </a:graphicData>
        </a:graphic>
      </p:graphicFrame>
      <p:sp>
        <p:nvSpPr>
          <p:cNvPr id="25" name="Rectangle 24">
            <a:extLst>
              <a:ext uri="{FF2B5EF4-FFF2-40B4-BE49-F238E27FC236}">
                <a16:creationId xmlns:a16="http://schemas.microsoft.com/office/drawing/2014/main" id="{AAC78D5D-7568-DB4F-3D86-5D3AD4F31647}"/>
              </a:ext>
            </a:extLst>
          </p:cNvPr>
          <p:cNvSpPr/>
          <p:nvPr/>
        </p:nvSpPr>
        <p:spPr>
          <a:xfrm>
            <a:off x="7446426" y="163724"/>
            <a:ext cx="1813219" cy="786527"/>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R="0" lvl="0" indent="0" algn="ctr" fontAlgn="auto">
              <a:lnSpc>
                <a:spcPct val="100000"/>
              </a:lnSpc>
              <a:spcAft>
                <a:spcPts val="0"/>
              </a:spcAft>
              <a:buClrTx/>
              <a:buSzTx/>
              <a:buFontTx/>
              <a:buNone/>
              <a:tabLst/>
              <a:defRPr/>
            </a:pPr>
            <a:r>
              <a:rPr lang="en-GB" sz="1400" b="1" dirty="0">
                <a:solidFill>
                  <a:srgbClr val="002060"/>
                </a:solidFill>
                <a:latin typeface="Arial" panose="020B0604020202020204" pitchFamily="34" charset="0"/>
                <a:cs typeface="Arial" panose="020B0604020202020204" pitchFamily="34" charset="0"/>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panose="020B0604020202020204" pitchFamily="34" charset="0"/>
                <a:cs typeface="Arial" panose="020B0604020202020204" pitchFamily="34" charset="0"/>
              </a:rPr>
              <a:t>£298.665m</a:t>
            </a:r>
          </a:p>
          <a:p>
            <a:pPr algn="ctr">
              <a:spcBef>
                <a:spcPts val="50"/>
              </a:spcBef>
              <a:defRPr/>
            </a:pPr>
            <a:r>
              <a:rPr lang="en-GB" sz="1050" dirty="0">
                <a:solidFill>
                  <a:srgbClr val="002060"/>
                </a:solidFill>
                <a:latin typeface="Arial" panose="020B0604020202020204" pitchFamily="34" charset="0"/>
                <a:cs typeface="Arial" panose="020B0604020202020204" pitchFamily="34" charset="0"/>
              </a:rPr>
              <a:t>Variance to Ledger </a:t>
            </a:r>
            <a:r>
              <a:rPr lang="en-GB" sz="1050" b="1" dirty="0">
                <a:solidFill>
                  <a:srgbClr val="002060"/>
                </a:solidFill>
                <a:latin typeface="Arial" panose="020B0604020202020204" pitchFamily="34" charset="0"/>
                <a:cs typeface="Arial" panose="020B0604020202020204" pitchFamily="34" charset="0"/>
              </a:rPr>
              <a:t>£2.70m</a:t>
            </a:r>
            <a:endParaRPr kumimoji="0" lang="en-GB" sz="105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5F247EFC-E1F1-8DAA-1B4A-F490805E3F40}"/>
              </a:ext>
            </a:extLst>
          </p:cNvPr>
          <p:cNvSpPr/>
          <p:nvPr/>
        </p:nvSpPr>
        <p:spPr>
          <a:xfrm>
            <a:off x="8968421" y="478367"/>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8" name="Rectangle 27">
            <a:extLst>
              <a:ext uri="{FF2B5EF4-FFF2-40B4-BE49-F238E27FC236}">
                <a16:creationId xmlns:a16="http://schemas.microsoft.com/office/drawing/2014/main" id="{B7E75649-27BF-F967-5F23-78A502522205}"/>
              </a:ext>
            </a:extLst>
          </p:cNvPr>
          <p:cNvSpPr/>
          <p:nvPr/>
        </p:nvSpPr>
        <p:spPr>
          <a:xfrm>
            <a:off x="5487465" y="163724"/>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algn="ctr">
              <a:spcBef>
                <a:spcPts val="0"/>
              </a:spcBef>
              <a:defRPr/>
            </a:pPr>
            <a:r>
              <a:rPr lang="en-GB" sz="1400" b="1" dirty="0">
                <a:solidFill>
                  <a:srgbClr val="002060"/>
                </a:solidFill>
                <a:latin typeface="Arial" panose="020B0604020202020204" pitchFamily="34" charset="0"/>
                <a:cs typeface="Arial" panose="020B0604020202020204" pitchFamily="34" charset="0"/>
              </a:rPr>
              <a:t>In-Month Actual</a:t>
            </a:r>
          </a:p>
          <a:p>
            <a:pPr algn="ctr">
              <a:spcBef>
                <a:spcPts val="0"/>
              </a:spcBef>
              <a:defRPr/>
            </a:pPr>
            <a:r>
              <a:rPr lang="en-GB" sz="1400" b="1" dirty="0">
                <a:solidFill>
                  <a:srgbClr val="002060"/>
                </a:solidFill>
                <a:latin typeface="Arial" panose="020B0604020202020204" pitchFamily="34" charset="0"/>
                <a:cs typeface="Arial" panose="020B0604020202020204" pitchFamily="34" charset="0"/>
              </a:rPr>
              <a:t>£74.085m</a:t>
            </a:r>
          </a:p>
          <a:p>
            <a:pPr algn="ctr">
              <a:spcBef>
                <a:spcPts val="50"/>
              </a:spcBef>
              <a:defRPr/>
            </a:pPr>
            <a:r>
              <a:rPr lang="en-GB" sz="1050" dirty="0">
                <a:solidFill>
                  <a:srgbClr val="002060"/>
                </a:solidFill>
                <a:latin typeface="Arial" panose="020B0604020202020204" pitchFamily="34" charset="0"/>
                <a:cs typeface="Arial" panose="020B0604020202020204" pitchFamily="34" charset="0"/>
              </a:rPr>
              <a:t>Variance to Ledger </a:t>
            </a:r>
            <a:r>
              <a:rPr lang="en-GB" sz="1050" b="1" dirty="0">
                <a:solidFill>
                  <a:srgbClr val="002060"/>
                </a:solidFill>
                <a:latin typeface="Arial" panose="020B0604020202020204" pitchFamily="34" charset="0"/>
                <a:cs typeface="Arial" panose="020B0604020202020204" pitchFamily="34" charset="0"/>
              </a:rPr>
              <a:t>£0.79m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29" name="Oval 28">
            <a:extLst>
              <a:ext uri="{FF2B5EF4-FFF2-40B4-BE49-F238E27FC236}">
                <a16:creationId xmlns:a16="http://schemas.microsoft.com/office/drawing/2014/main" id="{3E823012-7A4D-16C5-7BBD-C89E71FE3597}"/>
              </a:ext>
            </a:extLst>
          </p:cNvPr>
          <p:cNvSpPr/>
          <p:nvPr/>
        </p:nvSpPr>
        <p:spPr>
          <a:xfrm>
            <a:off x="7033133" y="478366"/>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15" name="Picture 14">
            <a:extLst>
              <a:ext uri="{FF2B5EF4-FFF2-40B4-BE49-F238E27FC236}">
                <a16:creationId xmlns:a16="http://schemas.microsoft.com/office/drawing/2014/main" id="{DFEEA93F-0EE0-8D8F-8A0B-D3DF709850ED}"/>
              </a:ext>
            </a:extLst>
          </p:cNvPr>
          <p:cNvPicPr>
            <a:picLocks noChangeAspect="1"/>
          </p:cNvPicPr>
          <p:nvPr/>
        </p:nvPicPr>
        <p:blipFill>
          <a:blip r:embed="rId7"/>
          <a:stretch>
            <a:fillRect/>
          </a:stretch>
        </p:blipFill>
        <p:spPr>
          <a:xfrm>
            <a:off x="180979" y="1225489"/>
            <a:ext cx="3570888" cy="4056063"/>
          </a:xfrm>
          <a:prstGeom prst="rect">
            <a:avLst/>
          </a:prstGeom>
        </p:spPr>
      </p:pic>
      <p:pic>
        <p:nvPicPr>
          <p:cNvPr id="18" name="Picture 17">
            <a:extLst>
              <a:ext uri="{FF2B5EF4-FFF2-40B4-BE49-F238E27FC236}">
                <a16:creationId xmlns:a16="http://schemas.microsoft.com/office/drawing/2014/main" id="{E5FA5784-D188-A606-08E2-8F2E1D7A158F}"/>
              </a:ext>
            </a:extLst>
          </p:cNvPr>
          <p:cNvPicPr>
            <a:picLocks noChangeAspect="1"/>
          </p:cNvPicPr>
          <p:nvPr/>
        </p:nvPicPr>
        <p:blipFill>
          <a:blip r:embed="rId8"/>
          <a:stretch>
            <a:fillRect/>
          </a:stretch>
        </p:blipFill>
        <p:spPr>
          <a:xfrm>
            <a:off x="9784080" y="1225490"/>
            <a:ext cx="2222948" cy="4056062"/>
          </a:xfrm>
          <a:prstGeom prst="rect">
            <a:avLst/>
          </a:prstGeom>
        </p:spPr>
      </p:pic>
      <p:pic>
        <p:nvPicPr>
          <p:cNvPr id="11" name="Picture 10">
            <a:extLst>
              <a:ext uri="{FF2B5EF4-FFF2-40B4-BE49-F238E27FC236}">
                <a16:creationId xmlns:a16="http://schemas.microsoft.com/office/drawing/2014/main" id="{CCFD58EE-A4E3-88C0-7E86-84C8F325C97D}"/>
              </a:ext>
            </a:extLst>
          </p:cNvPr>
          <p:cNvPicPr>
            <a:picLocks noChangeAspect="1"/>
          </p:cNvPicPr>
          <p:nvPr/>
        </p:nvPicPr>
        <p:blipFill>
          <a:blip r:embed="rId9"/>
          <a:stretch>
            <a:fillRect/>
          </a:stretch>
        </p:blipFill>
        <p:spPr>
          <a:xfrm>
            <a:off x="3872234" y="1225489"/>
            <a:ext cx="5683245" cy="4056062"/>
          </a:xfrm>
          <a:prstGeom prst="rect">
            <a:avLst/>
          </a:prstGeom>
        </p:spPr>
      </p:pic>
    </p:spTree>
    <p:extLst>
      <p:ext uri="{BB962C8B-B14F-4D97-AF65-F5344CB8AC3E}">
        <p14:creationId xmlns:p14="http://schemas.microsoft.com/office/powerpoint/2010/main" val="3137728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1DA41-DC26-4ACB-931A-5A69E9BC96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4E49619-8721-A568-88DA-04B661ED4A46}"/>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 name="Title 4">
            <a:extLst>
              <a:ext uri="{FF2B5EF4-FFF2-40B4-BE49-F238E27FC236}">
                <a16:creationId xmlns:a16="http://schemas.microsoft.com/office/drawing/2014/main" id="{4A5422EB-C084-E209-5735-BE211EE80119}"/>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Total Pay Insights (1)</a:t>
            </a:r>
          </a:p>
        </p:txBody>
      </p:sp>
      <p:pic>
        <p:nvPicPr>
          <p:cNvPr id="5" name="Picture 4">
            <a:extLst>
              <a:ext uri="{FF2B5EF4-FFF2-40B4-BE49-F238E27FC236}">
                <a16:creationId xmlns:a16="http://schemas.microsoft.com/office/drawing/2014/main" id="{A1633538-93ED-1046-32DD-1531FC1BF2BD}"/>
              </a:ext>
            </a:extLst>
          </p:cNvPr>
          <p:cNvPicPr>
            <a:picLocks noChangeAspect="1"/>
          </p:cNvPicPr>
          <p:nvPr/>
        </p:nvPicPr>
        <p:blipFill>
          <a:blip r:embed="rId3"/>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AE4D887-71AA-531F-430D-BD64188154A8}"/>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984409BB-85E6-16E7-2950-B4A7CC68CDF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CA52510F-89A0-5B06-03A8-A989F2AB0E62}"/>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CAC8E200-79D4-874D-EBC0-4B013460CCF2}"/>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Appendices</a:t>
            </a:r>
          </a:p>
        </p:txBody>
      </p:sp>
      <p:sp>
        <p:nvSpPr>
          <p:cNvPr id="4" name="Rectangle: Top Corners Rounded 3">
            <a:hlinkClick r:id="rId5" action="ppaction://hlinksldjump"/>
            <a:extLst>
              <a:ext uri="{FF2B5EF4-FFF2-40B4-BE49-F238E27FC236}">
                <a16:creationId xmlns:a16="http://schemas.microsoft.com/office/drawing/2014/main" id="{7A05F2E0-A125-5552-6C64-3B4FE1A88393}"/>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latin typeface="Arial" panose="020B0604020202020204" pitchFamily="34" charset="0"/>
                <a:cs typeface="Arial" panose="020B0604020202020204" pitchFamily="34" charset="0"/>
              </a:rPr>
              <a:t>Income and Expenditure Insights</a:t>
            </a:r>
          </a:p>
        </p:txBody>
      </p:sp>
      <p:sp>
        <p:nvSpPr>
          <p:cNvPr id="8" name="Rectangle: Top Corners Rounded 7">
            <a:hlinkClick r:id="rId6" action="ppaction://hlinksldjump"/>
            <a:extLst>
              <a:ext uri="{FF2B5EF4-FFF2-40B4-BE49-F238E27FC236}">
                <a16:creationId xmlns:a16="http://schemas.microsoft.com/office/drawing/2014/main" id="{9949A5AC-5C13-F6B2-C9D0-AC64C21C982D}"/>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Executive Summary</a:t>
            </a:r>
          </a:p>
        </p:txBody>
      </p:sp>
      <p:graphicFrame>
        <p:nvGraphicFramePr>
          <p:cNvPr id="7" name="Table 6">
            <a:extLst>
              <a:ext uri="{FF2B5EF4-FFF2-40B4-BE49-F238E27FC236}">
                <a16:creationId xmlns:a16="http://schemas.microsoft.com/office/drawing/2014/main" id="{BC5C72E5-3031-66C4-58BE-7A6B7E42ADC6}"/>
              </a:ext>
            </a:extLst>
          </p:cNvPr>
          <p:cNvGraphicFramePr>
            <a:graphicFrameLocks noGrp="1"/>
          </p:cNvGraphicFramePr>
          <p:nvPr>
            <p:extLst>
              <p:ext uri="{D42A27DB-BD31-4B8C-83A1-F6EECF244321}">
                <p14:modId xmlns:p14="http://schemas.microsoft.com/office/powerpoint/2010/main" val="203757958"/>
              </p:ext>
            </p:extLst>
          </p:nvPr>
        </p:nvGraphicFramePr>
        <p:xfrm>
          <a:off x="122979" y="5501584"/>
          <a:ext cx="11917258" cy="1356360"/>
        </p:xfrm>
        <a:graphic>
          <a:graphicData uri="http://schemas.openxmlformats.org/drawingml/2006/table">
            <a:tbl>
              <a:tblPr firstRow="1" bandRow="1">
                <a:tableStyleId>{5C22544A-7EE6-4342-B048-85BDC9FD1C3A}</a:tableStyleId>
              </a:tblPr>
              <a:tblGrid>
                <a:gridCol w="11917258">
                  <a:extLst>
                    <a:ext uri="{9D8B030D-6E8A-4147-A177-3AD203B41FA5}">
                      <a16:colId xmlns:a16="http://schemas.microsoft.com/office/drawing/2014/main" val="3430755889"/>
                    </a:ext>
                  </a:extLst>
                </a:gridCol>
              </a:tblGrid>
              <a:tr h="211679">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690697">
                <a:tc>
                  <a:txBody>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M03 contains the YTD medical and dental 2026/27 pay award, total value = £7.1m or £0.6m per month (£1.2m arrears in M03)</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A4C Pay Award 2026/27 = £22.5m and paid from 1</a:t>
                      </a:r>
                      <a:r>
                        <a:rPr lang="en-GB" sz="1200" strike="noStrike" kern="1200" baseline="30000" dirty="0">
                          <a:solidFill>
                            <a:schemeClr val="dk1"/>
                          </a:solidFill>
                          <a:effectLst/>
                          <a:latin typeface="Arial" panose="020B0604020202020204" pitchFamily="34" charset="0"/>
                          <a:ea typeface="+mn-ea"/>
                          <a:cs typeface="Arial" panose="020B0604020202020204" pitchFamily="34" charset="0"/>
                        </a:rPr>
                        <a:t>st</a:t>
                      </a:r>
                      <a:r>
                        <a:rPr lang="en-GB" sz="1200" strike="noStrike" kern="1200" dirty="0">
                          <a:solidFill>
                            <a:schemeClr val="dk1"/>
                          </a:solidFill>
                          <a:effectLst/>
                          <a:latin typeface="Arial" panose="020B0604020202020204" pitchFamily="34" charset="0"/>
                          <a:ea typeface="+mn-ea"/>
                          <a:cs typeface="Arial" panose="020B0604020202020204" pitchFamily="34" charset="0"/>
                        </a:rPr>
                        <a:t> April 2026.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The 2 tables on the right detail the total A&amp;C Pay and WTE by Service Area, with steady reduction through Q1 and into Month 4 in both actual spend and WTE.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Average 25/26 not include 26/27 pay award of 3.3% for A4C and 3.5% Medical &amp; Dental.</a:t>
                      </a:r>
                      <a:endParaRPr lang="en-GB" sz="1200" strike="noStrike"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25" name="Rectangle 24">
            <a:extLst>
              <a:ext uri="{FF2B5EF4-FFF2-40B4-BE49-F238E27FC236}">
                <a16:creationId xmlns:a16="http://schemas.microsoft.com/office/drawing/2014/main" id="{3F6B7258-5D9A-70FD-D8CA-8949B30BEC38}"/>
              </a:ext>
            </a:extLst>
          </p:cNvPr>
          <p:cNvSpPr/>
          <p:nvPr/>
        </p:nvSpPr>
        <p:spPr>
          <a:xfrm>
            <a:off x="7446426" y="163724"/>
            <a:ext cx="1813219" cy="786527"/>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R="0" lvl="0" indent="0" algn="ctr" fontAlgn="auto">
              <a:lnSpc>
                <a:spcPct val="100000"/>
              </a:lnSpc>
              <a:spcAft>
                <a:spcPts val="0"/>
              </a:spcAft>
              <a:buClrTx/>
              <a:buSzTx/>
              <a:buFontTx/>
              <a:buNone/>
              <a:tabLst/>
              <a:defRPr/>
            </a:pPr>
            <a:r>
              <a:rPr lang="en-GB" sz="1400" b="1" dirty="0">
                <a:solidFill>
                  <a:srgbClr val="002060"/>
                </a:solidFill>
                <a:latin typeface="Arial" panose="020B0604020202020204" pitchFamily="34" charset="0"/>
                <a:cs typeface="Arial" panose="020B0604020202020204" pitchFamily="34" charset="0"/>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panose="020B0604020202020204" pitchFamily="34" charset="0"/>
                <a:cs typeface="Arial" panose="020B0604020202020204" pitchFamily="34" charset="0"/>
              </a:rPr>
              <a:t>£298.665m</a:t>
            </a:r>
          </a:p>
          <a:p>
            <a:pPr algn="ctr">
              <a:spcBef>
                <a:spcPts val="50"/>
              </a:spcBef>
              <a:defRPr/>
            </a:pPr>
            <a:r>
              <a:rPr lang="en-GB" sz="1050" dirty="0">
                <a:solidFill>
                  <a:srgbClr val="002060"/>
                </a:solidFill>
                <a:latin typeface="Arial" panose="020B0604020202020204" pitchFamily="34" charset="0"/>
                <a:cs typeface="Arial" panose="020B0604020202020204" pitchFamily="34" charset="0"/>
              </a:rPr>
              <a:t>Variance to Ledger </a:t>
            </a:r>
            <a:r>
              <a:rPr lang="en-GB" sz="1050" b="1" dirty="0">
                <a:solidFill>
                  <a:srgbClr val="002060"/>
                </a:solidFill>
                <a:latin typeface="Arial" panose="020B0604020202020204" pitchFamily="34" charset="0"/>
                <a:cs typeface="Arial" panose="020B0604020202020204" pitchFamily="34" charset="0"/>
              </a:rPr>
              <a:t>£2.70m</a:t>
            </a:r>
            <a:endParaRPr kumimoji="0" lang="en-GB" sz="105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2455E379-984F-9999-ABAE-AC70A230B107}"/>
              </a:ext>
            </a:extLst>
          </p:cNvPr>
          <p:cNvSpPr/>
          <p:nvPr/>
        </p:nvSpPr>
        <p:spPr>
          <a:xfrm>
            <a:off x="8968421" y="478367"/>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8" name="Rectangle 27">
            <a:extLst>
              <a:ext uri="{FF2B5EF4-FFF2-40B4-BE49-F238E27FC236}">
                <a16:creationId xmlns:a16="http://schemas.microsoft.com/office/drawing/2014/main" id="{70306EB9-1CF9-1554-080E-EBD7A77E90B7}"/>
              </a:ext>
            </a:extLst>
          </p:cNvPr>
          <p:cNvSpPr/>
          <p:nvPr/>
        </p:nvSpPr>
        <p:spPr>
          <a:xfrm>
            <a:off x="5487465" y="163724"/>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algn="ctr">
              <a:spcBef>
                <a:spcPts val="0"/>
              </a:spcBef>
              <a:defRPr/>
            </a:pPr>
            <a:r>
              <a:rPr lang="en-GB" sz="1400" b="1" dirty="0">
                <a:solidFill>
                  <a:srgbClr val="002060"/>
                </a:solidFill>
                <a:latin typeface="Arial" panose="020B0604020202020204" pitchFamily="34" charset="0"/>
                <a:cs typeface="Arial" panose="020B0604020202020204" pitchFamily="34" charset="0"/>
              </a:rPr>
              <a:t>In-Month Actual</a:t>
            </a:r>
          </a:p>
          <a:p>
            <a:pPr algn="ctr">
              <a:spcBef>
                <a:spcPts val="0"/>
              </a:spcBef>
              <a:defRPr/>
            </a:pPr>
            <a:r>
              <a:rPr lang="en-GB" sz="1400" b="1" dirty="0">
                <a:solidFill>
                  <a:srgbClr val="002060"/>
                </a:solidFill>
                <a:latin typeface="Arial" panose="020B0604020202020204" pitchFamily="34" charset="0"/>
                <a:cs typeface="Arial" panose="020B0604020202020204" pitchFamily="34" charset="0"/>
              </a:rPr>
              <a:t>£74.085m</a:t>
            </a:r>
          </a:p>
          <a:p>
            <a:pPr algn="ctr">
              <a:spcBef>
                <a:spcPts val="50"/>
              </a:spcBef>
              <a:defRPr/>
            </a:pPr>
            <a:r>
              <a:rPr lang="en-GB" sz="1050" dirty="0">
                <a:solidFill>
                  <a:srgbClr val="002060"/>
                </a:solidFill>
                <a:latin typeface="Arial" panose="020B0604020202020204" pitchFamily="34" charset="0"/>
                <a:cs typeface="Arial" panose="020B0604020202020204" pitchFamily="34" charset="0"/>
              </a:rPr>
              <a:t>Variance to Ledger </a:t>
            </a:r>
            <a:r>
              <a:rPr lang="en-GB" sz="1050" b="1" dirty="0">
                <a:solidFill>
                  <a:srgbClr val="002060"/>
                </a:solidFill>
                <a:latin typeface="Arial" panose="020B0604020202020204" pitchFamily="34" charset="0"/>
                <a:cs typeface="Arial" panose="020B0604020202020204" pitchFamily="34" charset="0"/>
              </a:rPr>
              <a:t>£0.79m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29" name="Oval 28">
            <a:extLst>
              <a:ext uri="{FF2B5EF4-FFF2-40B4-BE49-F238E27FC236}">
                <a16:creationId xmlns:a16="http://schemas.microsoft.com/office/drawing/2014/main" id="{F29EE4B2-72D1-A5FC-1DA4-2B3A2F812111}"/>
              </a:ext>
            </a:extLst>
          </p:cNvPr>
          <p:cNvSpPr/>
          <p:nvPr/>
        </p:nvSpPr>
        <p:spPr>
          <a:xfrm>
            <a:off x="7033133" y="478366"/>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6FDBC384-F12A-7387-B497-5F57EDE5E63A}"/>
              </a:ext>
            </a:extLst>
          </p:cNvPr>
          <p:cNvSpPr txBox="1"/>
          <p:nvPr/>
        </p:nvSpPr>
        <p:spPr>
          <a:xfrm>
            <a:off x="103071" y="1189957"/>
            <a:ext cx="3909200" cy="338554"/>
          </a:xfrm>
          <a:prstGeom prst="rect">
            <a:avLst/>
          </a:prstGeom>
          <a:solidFill>
            <a:srgbClr val="002060"/>
          </a:solidFill>
        </p:spPr>
        <p:txBody>
          <a:bodyPr wrap="square" rtlCol="0">
            <a:spAutoFit/>
          </a:bodyPr>
          <a:lstStyle/>
          <a:p>
            <a:pPr algn="ctr"/>
            <a:r>
              <a:rPr lang="en-GB" sz="1600" b="1" dirty="0">
                <a:solidFill>
                  <a:schemeClr val="bg1"/>
                </a:solidFill>
              </a:rPr>
              <a:t>Actual Expenditure By Staff Group</a:t>
            </a:r>
          </a:p>
        </p:txBody>
      </p:sp>
      <p:sp>
        <p:nvSpPr>
          <p:cNvPr id="11" name="TextBox 10">
            <a:extLst>
              <a:ext uri="{FF2B5EF4-FFF2-40B4-BE49-F238E27FC236}">
                <a16:creationId xmlns:a16="http://schemas.microsoft.com/office/drawing/2014/main" id="{F3009EC2-378C-5831-6D42-7BDB898DA781}"/>
              </a:ext>
            </a:extLst>
          </p:cNvPr>
          <p:cNvSpPr txBox="1"/>
          <p:nvPr/>
        </p:nvSpPr>
        <p:spPr>
          <a:xfrm>
            <a:off x="4076391" y="1189827"/>
            <a:ext cx="7946642" cy="338554"/>
          </a:xfrm>
          <a:prstGeom prst="rect">
            <a:avLst/>
          </a:prstGeom>
          <a:solidFill>
            <a:srgbClr val="002060"/>
          </a:solidFill>
        </p:spPr>
        <p:txBody>
          <a:bodyPr wrap="square" rtlCol="0">
            <a:spAutoFit/>
          </a:bodyPr>
          <a:lstStyle/>
          <a:p>
            <a:pPr algn="ctr"/>
            <a:r>
              <a:rPr lang="en-GB" sz="1600" b="1" dirty="0">
                <a:solidFill>
                  <a:schemeClr val="bg1"/>
                </a:solidFill>
              </a:rPr>
              <a:t>Actual Expenditure &amp; WTE For A&amp;C Staff Group As Per Ledger </a:t>
            </a:r>
          </a:p>
        </p:txBody>
      </p:sp>
      <p:pic>
        <p:nvPicPr>
          <p:cNvPr id="16" name="Picture 15">
            <a:extLst>
              <a:ext uri="{FF2B5EF4-FFF2-40B4-BE49-F238E27FC236}">
                <a16:creationId xmlns:a16="http://schemas.microsoft.com/office/drawing/2014/main" id="{0C68E377-80DF-BEB7-CCCC-A3656333D581}"/>
              </a:ext>
            </a:extLst>
          </p:cNvPr>
          <p:cNvPicPr>
            <a:picLocks noChangeAspect="1"/>
          </p:cNvPicPr>
          <p:nvPr/>
        </p:nvPicPr>
        <p:blipFill>
          <a:blip r:embed="rId7"/>
          <a:stretch>
            <a:fillRect/>
          </a:stretch>
        </p:blipFill>
        <p:spPr>
          <a:xfrm>
            <a:off x="103071" y="1630074"/>
            <a:ext cx="3909200" cy="1945230"/>
          </a:xfrm>
          <a:prstGeom prst="rect">
            <a:avLst/>
          </a:prstGeom>
        </p:spPr>
      </p:pic>
      <p:pic>
        <p:nvPicPr>
          <p:cNvPr id="18" name="Picture 17">
            <a:extLst>
              <a:ext uri="{FF2B5EF4-FFF2-40B4-BE49-F238E27FC236}">
                <a16:creationId xmlns:a16="http://schemas.microsoft.com/office/drawing/2014/main" id="{5D68A60D-1EC7-376F-5B1A-87297A11AC32}"/>
              </a:ext>
            </a:extLst>
          </p:cNvPr>
          <p:cNvPicPr>
            <a:picLocks noChangeAspect="1"/>
          </p:cNvPicPr>
          <p:nvPr/>
        </p:nvPicPr>
        <p:blipFill>
          <a:blip r:embed="rId8"/>
          <a:stretch>
            <a:fillRect/>
          </a:stretch>
        </p:blipFill>
        <p:spPr>
          <a:xfrm>
            <a:off x="103071" y="3639673"/>
            <a:ext cx="3909200" cy="1856667"/>
          </a:xfrm>
          <a:prstGeom prst="rect">
            <a:avLst/>
          </a:prstGeom>
        </p:spPr>
      </p:pic>
      <p:pic>
        <p:nvPicPr>
          <p:cNvPr id="20" name="Picture 19">
            <a:extLst>
              <a:ext uri="{FF2B5EF4-FFF2-40B4-BE49-F238E27FC236}">
                <a16:creationId xmlns:a16="http://schemas.microsoft.com/office/drawing/2014/main" id="{EC6CD1A7-9A97-D50C-754E-89455A1A7267}"/>
              </a:ext>
            </a:extLst>
          </p:cNvPr>
          <p:cNvPicPr>
            <a:picLocks noChangeAspect="1"/>
          </p:cNvPicPr>
          <p:nvPr/>
        </p:nvPicPr>
        <p:blipFill>
          <a:blip r:embed="rId9"/>
          <a:stretch>
            <a:fillRect/>
          </a:stretch>
        </p:blipFill>
        <p:spPr>
          <a:xfrm>
            <a:off x="4076391" y="1638738"/>
            <a:ext cx="3909200" cy="3857601"/>
          </a:xfrm>
          <a:prstGeom prst="rect">
            <a:avLst/>
          </a:prstGeom>
        </p:spPr>
      </p:pic>
      <p:pic>
        <p:nvPicPr>
          <p:cNvPr id="23" name="Picture 22">
            <a:extLst>
              <a:ext uri="{FF2B5EF4-FFF2-40B4-BE49-F238E27FC236}">
                <a16:creationId xmlns:a16="http://schemas.microsoft.com/office/drawing/2014/main" id="{1F5900FF-ECA5-980E-6431-B1922BB7093F}"/>
              </a:ext>
            </a:extLst>
          </p:cNvPr>
          <p:cNvPicPr>
            <a:picLocks noChangeAspect="1"/>
          </p:cNvPicPr>
          <p:nvPr/>
        </p:nvPicPr>
        <p:blipFill>
          <a:blip r:embed="rId10"/>
          <a:stretch>
            <a:fillRect/>
          </a:stretch>
        </p:blipFill>
        <p:spPr>
          <a:xfrm>
            <a:off x="8049711" y="1638738"/>
            <a:ext cx="3973322" cy="3857601"/>
          </a:xfrm>
          <a:prstGeom prst="rect">
            <a:avLst/>
          </a:prstGeom>
        </p:spPr>
      </p:pic>
    </p:spTree>
    <p:extLst>
      <p:ext uri="{BB962C8B-B14F-4D97-AF65-F5344CB8AC3E}">
        <p14:creationId xmlns:p14="http://schemas.microsoft.com/office/powerpoint/2010/main" val="2224464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25337-9347-4854-89E9-9FC6683CFB6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E288B32-62BB-682D-957E-0C3A62F6182C}"/>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A33F860F-C70F-8BD9-5E73-70B75CC3FB86}"/>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Total Pay Insights (2)</a:t>
            </a:r>
          </a:p>
        </p:txBody>
      </p:sp>
      <p:pic>
        <p:nvPicPr>
          <p:cNvPr id="5" name="Picture 4">
            <a:extLst>
              <a:ext uri="{FF2B5EF4-FFF2-40B4-BE49-F238E27FC236}">
                <a16:creationId xmlns:a16="http://schemas.microsoft.com/office/drawing/2014/main" id="{BC1EAD48-AEC6-A461-AED7-20DCDC7F5324}"/>
              </a:ext>
            </a:extLst>
          </p:cNvPr>
          <p:cNvPicPr>
            <a:picLocks noChangeAspect="1"/>
          </p:cNvPicPr>
          <p:nvPr/>
        </p:nvPicPr>
        <p:blipFill>
          <a:blip r:embed="rId3"/>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5460065-5F83-A350-8B99-5DC2B910B305}"/>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0B05A2B7-787C-593C-92C0-40FA9482C6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D04A93B2-24DD-46C6-A394-8BFC6A949B00}"/>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7B9D6CAE-BE3C-6CEE-5BF6-2FFD4D82D8B5}"/>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Appendices</a:t>
            </a:r>
          </a:p>
        </p:txBody>
      </p:sp>
      <p:sp>
        <p:nvSpPr>
          <p:cNvPr id="4" name="Rectangle: Top Corners Rounded 3">
            <a:hlinkClick r:id="rId5" action="ppaction://hlinksldjump"/>
            <a:extLst>
              <a:ext uri="{FF2B5EF4-FFF2-40B4-BE49-F238E27FC236}">
                <a16:creationId xmlns:a16="http://schemas.microsoft.com/office/drawing/2014/main" id="{B3303366-9947-B4FF-0495-66F96681A1E9}"/>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latin typeface="Arial" panose="020B0604020202020204" pitchFamily="34" charset="0"/>
                <a:cs typeface="Arial" panose="020B0604020202020204" pitchFamily="34" charset="0"/>
              </a:rPr>
              <a:t>Income and Expenditure Insights</a:t>
            </a:r>
          </a:p>
        </p:txBody>
      </p:sp>
      <p:sp>
        <p:nvSpPr>
          <p:cNvPr id="8" name="Rectangle: Top Corners Rounded 7">
            <a:hlinkClick r:id="rId6" action="ppaction://hlinksldjump"/>
            <a:extLst>
              <a:ext uri="{FF2B5EF4-FFF2-40B4-BE49-F238E27FC236}">
                <a16:creationId xmlns:a16="http://schemas.microsoft.com/office/drawing/2014/main" id="{499413BE-B4D8-C618-8131-3C92CECD4DB6}"/>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Executive Summary</a:t>
            </a:r>
          </a:p>
        </p:txBody>
      </p:sp>
      <p:graphicFrame>
        <p:nvGraphicFramePr>
          <p:cNvPr id="7" name="Table 6">
            <a:extLst>
              <a:ext uri="{FF2B5EF4-FFF2-40B4-BE49-F238E27FC236}">
                <a16:creationId xmlns:a16="http://schemas.microsoft.com/office/drawing/2014/main" id="{2FDB021D-0B48-DF5D-57FB-B3F67C28D825}"/>
              </a:ext>
            </a:extLst>
          </p:cNvPr>
          <p:cNvGraphicFramePr>
            <a:graphicFrameLocks noGrp="1"/>
          </p:cNvGraphicFramePr>
          <p:nvPr>
            <p:extLst>
              <p:ext uri="{D42A27DB-BD31-4B8C-83A1-F6EECF244321}">
                <p14:modId xmlns:p14="http://schemas.microsoft.com/office/powerpoint/2010/main" val="2401844030"/>
              </p:ext>
            </p:extLst>
          </p:nvPr>
        </p:nvGraphicFramePr>
        <p:xfrm>
          <a:off x="122979" y="5501584"/>
          <a:ext cx="11917258" cy="1356360"/>
        </p:xfrm>
        <a:graphic>
          <a:graphicData uri="http://schemas.openxmlformats.org/drawingml/2006/table">
            <a:tbl>
              <a:tblPr firstRow="1" bandRow="1">
                <a:tableStyleId>{5C22544A-7EE6-4342-B048-85BDC9FD1C3A}</a:tableStyleId>
              </a:tblPr>
              <a:tblGrid>
                <a:gridCol w="11917258">
                  <a:extLst>
                    <a:ext uri="{9D8B030D-6E8A-4147-A177-3AD203B41FA5}">
                      <a16:colId xmlns:a16="http://schemas.microsoft.com/office/drawing/2014/main" val="3430755889"/>
                    </a:ext>
                  </a:extLst>
                </a:gridCol>
              </a:tblGrid>
              <a:tr h="211679">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690697">
                <a:tc>
                  <a:txBody>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The above tables detail the total Nursing &amp; Midwifery and Medical &amp; Dental Pay and WTE by Service Area</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M03 contains the YTD medical and dental 2026/27 pay award, total value = £7.1m or £0.6m per month (£1.2m arrears in M03)</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A4C Pay Award 2026/27 = £22.5m and paid from 1</a:t>
                      </a:r>
                      <a:r>
                        <a:rPr lang="en-GB" sz="1200" strike="noStrike" kern="1200" baseline="30000" dirty="0">
                          <a:solidFill>
                            <a:schemeClr val="dk1"/>
                          </a:solidFill>
                          <a:effectLst/>
                          <a:latin typeface="Arial" panose="020B0604020202020204" pitchFamily="34" charset="0"/>
                          <a:ea typeface="+mn-ea"/>
                          <a:cs typeface="Arial" panose="020B0604020202020204" pitchFamily="34" charset="0"/>
                        </a:rPr>
                        <a:t>st</a:t>
                      </a:r>
                      <a:r>
                        <a:rPr lang="en-GB" sz="1200" strike="noStrike" kern="1200" dirty="0">
                          <a:solidFill>
                            <a:schemeClr val="dk1"/>
                          </a:solidFill>
                          <a:effectLst/>
                          <a:latin typeface="Arial" panose="020B0604020202020204" pitchFamily="34" charset="0"/>
                          <a:ea typeface="+mn-ea"/>
                          <a:cs typeface="Arial" panose="020B0604020202020204" pitchFamily="34" charset="0"/>
                        </a:rPr>
                        <a:t> April 2026.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Average 25/26 not include 26/27 pay award of 3.3% for A4C and 3.5% Medical &amp; Dental.</a:t>
                      </a:r>
                      <a:endParaRPr lang="en-GB" sz="1200" strike="noStrike"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25" name="Rectangle 24">
            <a:extLst>
              <a:ext uri="{FF2B5EF4-FFF2-40B4-BE49-F238E27FC236}">
                <a16:creationId xmlns:a16="http://schemas.microsoft.com/office/drawing/2014/main" id="{02A5AD52-FBA4-006E-43DA-EC7886403FC1}"/>
              </a:ext>
            </a:extLst>
          </p:cNvPr>
          <p:cNvSpPr/>
          <p:nvPr/>
        </p:nvSpPr>
        <p:spPr>
          <a:xfrm>
            <a:off x="7446426" y="163724"/>
            <a:ext cx="1813219" cy="786527"/>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R="0" lvl="0" indent="0" algn="ctr" fontAlgn="auto">
              <a:lnSpc>
                <a:spcPct val="100000"/>
              </a:lnSpc>
              <a:spcAft>
                <a:spcPts val="0"/>
              </a:spcAft>
              <a:buClrTx/>
              <a:buSzTx/>
              <a:buFontTx/>
              <a:buNone/>
              <a:tabLst/>
              <a:defRPr/>
            </a:pPr>
            <a:r>
              <a:rPr lang="en-GB" sz="1400" b="1" dirty="0">
                <a:solidFill>
                  <a:srgbClr val="002060"/>
                </a:solidFill>
                <a:latin typeface="Arial" panose="020B0604020202020204" pitchFamily="34" charset="0"/>
                <a:cs typeface="Arial" panose="020B0604020202020204" pitchFamily="34" charset="0"/>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panose="020B0604020202020204" pitchFamily="34" charset="0"/>
                <a:cs typeface="Arial" panose="020B0604020202020204" pitchFamily="34" charset="0"/>
              </a:rPr>
              <a:t>£298.665m</a:t>
            </a:r>
          </a:p>
          <a:p>
            <a:pPr algn="ctr">
              <a:spcBef>
                <a:spcPts val="50"/>
              </a:spcBef>
              <a:defRPr/>
            </a:pPr>
            <a:r>
              <a:rPr lang="en-GB" sz="1050" dirty="0">
                <a:solidFill>
                  <a:srgbClr val="002060"/>
                </a:solidFill>
                <a:latin typeface="Arial" panose="020B0604020202020204" pitchFamily="34" charset="0"/>
                <a:cs typeface="Arial" panose="020B0604020202020204" pitchFamily="34" charset="0"/>
              </a:rPr>
              <a:t>Variance to Ledger </a:t>
            </a:r>
            <a:r>
              <a:rPr lang="en-GB" sz="1050" b="1" dirty="0">
                <a:solidFill>
                  <a:srgbClr val="002060"/>
                </a:solidFill>
                <a:latin typeface="Arial" panose="020B0604020202020204" pitchFamily="34" charset="0"/>
                <a:cs typeface="Arial" panose="020B0604020202020204" pitchFamily="34" charset="0"/>
              </a:rPr>
              <a:t>£2.70m</a:t>
            </a:r>
            <a:endParaRPr kumimoji="0" lang="en-GB" sz="105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1E53A132-CD9B-BCE0-516A-1105872016BB}"/>
              </a:ext>
            </a:extLst>
          </p:cNvPr>
          <p:cNvSpPr/>
          <p:nvPr/>
        </p:nvSpPr>
        <p:spPr>
          <a:xfrm>
            <a:off x="8968421" y="478367"/>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8" name="Rectangle 27">
            <a:extLst>
              <a:ext uri="{FF2B5EF4-FFF2-40B4-BE49-F238E27FC236}">
                <a16:creationId xmlns:a16="http://schemas.microsoft.com/office/drawing/2014/main" id="{F7DF50C4-3DA8-262F-751B-130B9765DBBF}"/>
              </a:ext>
            </a:extLst>
          </p:cNvPr>
          <p:cNvSpPr/>
          <p:nvPr/>
        </p:nvSpPr>
        <p:spPr>
          <a:xfrm>
            <a:off x="5487465" y="163724"/>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algn="ctr">
              <a:spcBef>
                <a:spcPts val="0"/>
              </a:spcBef>
              <a:defRPr/>
            </a:pPr>
            <a:r>
              <a:rPr lang="en-GB" sz="1400" b="1" dirty="0">
                <a:solidFill>
                  <a:srgbClr val="002060"/>
                </a:solidFill>
                <a:latin typeface="Arial" panose="020B0604020202020204" pitchFamily="34" charset="0"/>
                <a:cs typeface="Arial" panose="020B0604020202020204" pitchFamily="34" charset="0"/>
              </a:rPr>
              <a:t>In-Month Actual</a:t>
            </a:r>
          </a:p>
          <a:p>
            <a:pPr algn="ctr">
              <a:spcBef>
                <a:spcPts val="0"/>
              </a:spcBef>
              <a:defRPr/>
            </a:pPr>
            <a:r>
              <a:rPr lang="en-GB" sz="1400" b="1" dirty="0">
                <a:solidFill>
                  <a:srgbClr val="002060"/>
                </a:solidFill>
                <a:latin typeface="Arial" panose="020B0604020202020204" pitchFamily="34" charset="0"/>
                <a:cs typeface="Arial" panose="020B0604020202020204" pitchFamily="34" charset="0"/>
              </a:rPr>
              <a:t>£74.085m</a:t>
            </a:r>
          </a:p>
          <a:p>
            <a:pPr algn="ctr">
              <a:spcBef>
                <a:spcPts val="50"/>
              </a:spcBef>
              <a:defRPr/>
            </a:pPr>
            <a:r>
              <a:rPr lang="en-GB" sz="1050" dirty="0">
                <a:solidFill>
                  <a:srgbClr val="002060"/>
                </a:solidFill>
                <a:latin typeface="Arial" panose="020B0604020202020204" pitchFamily="34" charset="0"/>
                <a:cs typeface="Arial" panose="020B0604020202020204" pitchFamily="34" charset="0"/>
              </a:rPr>
              <a:t>Variance to Ledger </a:t>
            </a:r>
            <a:r>
              <a:rPr lang="en-GB" sz="1050" b="1" dirty="0">
                <a:solidFill>
                  <a:srgbClr val="002060"/>
                </a:solidFill>
                <a:latin typeface="Arial" panose="020B0604020202020204" pitchFamily="34" charset="0"/>
                <a:cs typeface="Arial" panose="020B0604020202020204" pitchFamily="34" charset="0"/>
              </a:rPr>
              <a:t>£0.79m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29" name="Oval 28">
            <a:extLst>
              <a:ext uri="{FF2B5EF4-FFF2-40B4-BE49-F238E27FC236}">
                <a16:creationId xmlns:a16="http://schemas.microsoft.com/office/drawing/2014/main" id="{3194B2CB-7C78-9A66-D8C4-66C26F763DBB}"/>
              </a:ext>
            </a:extLst>
          </p:cNvPr>
          <p:cNvSpPr/>
          <p:nvPr/>
        </p:nvSpPr>
        <p:spPr>
          <a:xfrm>
            <a:off x="7033133" y="478366"/>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54CCA627-A519-B78D-2DF3-CFCE55C1840A}"/>
              </a:ext>
            </a:extLst>
          </p:cNvPr>
          <p:cNvSpPr txBox="1"/>
          <p:nvPr/>
        </p:nvSpPr>
        <p:spPr>
          <a:xfrm>
            <a:off x="122979" y="1317360"/>
            <a:ext cx="5852901" cy="584775"/>
          </a:xfrm>
          <a:prstGeom prst="rect">
            <a:avLst/>
          </a:prstGeom>
          <a:solidFill>
            <a:srgbClr val="002060"/>
          </a:solidFill>
        </p:spPr>
        <p:txBody>
          <a:bodyPr wrap="square" rtlCol="0">
            <a:spAutoFit/>
          </a:bodyPr>
          <a:lstStyle/>
          <a:p>
            <a:pPr algn="ctr"/>
            <a:r>
              <a:rPr lang="en-GB" sz="1600" b="1" dirty="0">
                <a:solidFill>
                  <a:schemeClr val="bg1"/>
                </a:solidFill>
              </a:rPr>
              <a:t>Actual Expenditure &amp; WTE for Nursing &amp; Midwifery By Staff Group As Per Ledger</a:t>
            </a:r>
          </a:p>
        </p:txBody>
      </p:sp>
      <p:sp>
        <p:nvSpPr>
          <p:cNvPr id="16" name="TextBox 15">
            <a:extLst>
              <a:ext uri="{FF2B5EF4-FFF2-40B4-BE49-F238E27FC236}">
                <a16:creationId xmlns:a16="http://schemas.microsoft.com/office/drawing/2014/main" id="{942ECACE-B01D-3E43-AAE3-F5FF00E864BE}"/>
              </a:ext>
            </a:extLst>
          </p:cNvPr>
          <p:cNvSpPr txBox="1"/>
          <p:nvPr/>
        </p:nvSpPr>
        <p:spPr>
          <a:xfrm>
            <a:off x="6096001" y="1317359"/>
            <a:ext cx="5973020" cy="584775"/>
          </a:xfrm>
          <a:prstGeom prst="rect">
            <a:avLst/>
          </a:prstGeom>
          <a:solidFill>
            <a:srgbClr val="002060"/>
          </a:solidFill>
        </p:spPr>
        <p:txBody>
          <a:bodyPr wrap="square" rtlCol="0">
            <a:spAutoFit/>
          </a:bodyPr>
          <a:lstStyle/>
          <a:p>
            <a:pPr algn="ctr"/>
            <a:r>
              <a:rPr lang="en-GB" sz="1600" b="1" dirty="0">
                <a:solidFill>
                  <a:schemeClr val="bg1"/>
                </a:solidFill>
              </a:rPr>
              <a:t>Actual Expenditure &amp; WTE for Medical &amp; Dental By Staff Group As Per Ledger</a:t>
            </a:r>
          </a:p>
        </p:txBody>
      </p:sp>
      <p:pic>
        <p:nvPicPr>
          <p:cNvPr id="19" name="Picture 18">
            <a:extLst>
              <a:ext uri="{FF2B5EF4-FFF2-40B4-BE49-F238E27FC236}">
                <a16:creationId xmlns:a16="http://schemas.microsoft.com/office/drawing/2014/main" id="{924743FF-C94E-C192-A467-488F9F08E8EF}"/>
              </a:ext>
            </a:extLst>
          </p:cNvPr>
          <p:cNvPicPr>
            <a:picLocks noChangeAspect="1"/>
          </p:cNvPicPr>
          <p:nvPr/>
        </p:nvPicPr>
        <p:blipFill>
          <a:blip r:embed="rId7"/>
          <a:stretch>
            <a:fillRect/>
          </a:stretch>
        </p:blipFill>
        <p:spPr>
          <a:xfrm>
            <a:off x="122979" y="1987491"/>
            <a:ext cx="3070792" cy="3424997"/>
          </a:xfrm>
          <a:prstGeom prst="rect">
            <a:avLst/>
          </a:prstGeom>
        </p:spPr>
      </p:pic>
      <p:pic>
        <p:nvPicPr>
          <p:cNvPr id="21" name="Picture 20">
            <a:extLst>
              <a:ext uri="{FF2B5EF4-FFF2-40B4-BE49-F238E27FC236}">
                <a16:creationId xmlns:a16="http://schemas.microsoft.com/office/drawing/2014/main" id="{6A7D01E2-5D06-4605-1387-784D9CC13D96}"/>
              </a:ext>
            </a:extLst>
          </p:cNvPr>
          <p:cNvPicPr>
            <a:picLocks noChangeAspect="1"/>
          </p:cNvPicPr>
          <p:nvPr/>
        </p:nvPicPr>
        <p:blipFill>
          <a:blip r:embed="rId8"/>
          <a:stretch>
            <a:fillRect/>
          </a:stretch>
        </p:blipFill>
        <p:spPr>
          <a:xfrm>
            <a:off x="3277434" y="1996602"/>
            <a:ext cx="2698446" cy="3415886"/>
          </a:xfrm>
          <a:prstGeom prst="rect">
            <a:avLst/>
          </a:prstGeom>
        </p:spPr>
      </p:pic>
      <p:pic>
        <p:nvPicPr>
          <p:cNvPr id="24" name="Picture 23">
            <a:extLst>
              <a:ext uri="{FF2B5EF4-FFF2-40B4-BE49-F238E27FC236}">
                <a16:creationId xmlns:a16="http://schemas.microsoft.com/office/drawing/2014/main" id="{9AF24987-566F-4FFE-C227-C584C8571339}"/>
              </a:ext>
            </a:extLst>
          </p:cNvPr>
          <p:cNvPicPr>
            <a:picLocks noChangeAspect="1"/>
          </p:cNvPicPr>
          <p:nvPr/>
        </p:nvPicPr>
        <p:blipFill>
          <a:blip r:embed="rId9"/>
          <a:stretch>
            <a:fillRect/>
          </a:stretch>
        </p:blipFill>
        <p:spPr>
          <a:xfrm>
            <a:off x="6096000" y="1987491"/>
            <a:ext cx="2872421" cy="3415886"/>
          </a:xfrm>
          <a:prstGeom prst="rect">
            <a:avLst/>
          </a:prstGeom>
        </p:spPr>
      </p:pic>
      <p:pic>
        <p:nvPicPr>
          <p:cNvPr id="31" name="Picture 30">
            <a:extLst>
              <a:ext uri="{FF2B5EF4-FFF2-40B4-BE49-F238E27FC236}">
                <a16:creationId xmlns:a16="http://schemas.microsoft.com/office/drawing/2014/main" id="{E12CECFF-41C1-A50D-20D0-BC9D1B983576}"/>
              </a:ext>
            </a:extLst>
          </p:cNvPr>
          <p:cNvPicPr>
            <a:picLocks noChangeAspect="1"/>
          </p:cNvPicPr>
          <p:nvPr/>
        </p:nvPicPr>
        <p:blipFill>
          <a:blip r:embed="rId10"/>
          <a:stretch>
            <a:fillRect/>
          </a:stretch>
        </p:blipFill>
        <p:spPr>
          <a:xfrm>
            <a:off x="9047442" y="1987491"/>
            <a:ext cx="3021579" cy="3415886"/>
          </a:xfrm>
          <a:prstGeom prst="rect">
            <a:avLst/>
          </a:prstGeom>
        </p:spPr>
      </p:pic>
    </p:spTree>
    <p:extLst>
      <p:ext uri="{BB962C8B-B14F-4D97-AF65-F5344CB8AC3E}">
        <p14:creationId xmlns:p14="http://schemas.microsoft.com/office/powerpoint/2010/main" val="2273294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517B2-34C1-9268-06A0-80ADB5D0CAF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300A2D0-85DB-5790-E297-1A3AB3D47F1A}"/>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FDEF2055-3B4A-CF22-7DB0-3FBF5D2B0312}"/>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Variable Pay Insights</a:t>
            </a:r>
          </a:p>
        </p:txBody>
      </p:sp>
      <p:pic>
        <p:nvPicPr>
          <p:cNvPr id="5" name="Picture 4">
            <a:extLst>
              <a:ext uri="{FF2B5EF4-FFF2-40B4-BE49-F238E27FC236}">
                <a16:creationId xmlns:a16="http://schemas.microsoft.com/office/drawing/2014/main" id="{B510AA4D-05E1-5746-0491-DCE4AAE21266}"/>
              </a:ext>
            </a:extLst>
          </p:cNvPr>
          <p:cNvPicPr>
            <a:picLocks noChangeAspect="1"/>
          </p:cNvPicPr>
          <p:nvPr/>
        </p:nvPicPr>
        <p:blipFill>
          <a:blip r:embed="rId2"/>
          <a:stretch>
            <a:fillRect/>
          </a:stretch>
        </p:blipFill>
        <p:spPr>
          <a:xfrm>
            <a:off x="9363949" y="158251"/>
            <a:ext cx="2659084" cy="771633"/>
          </a:xfrm>
          <a:prstGeom prst="rect">
            <a:avLst/>
          </a:prstGeom>
        </p:spPr>
      </p:pic>
      <p:sp>
        <p:nvSpPr>
          <p:cNvPr id="6" name="Rectangle: Top Corners Rounded 5">
            <a:extLst>
              <a:ext uri="{FF2B5EF4-FFF2-40B4-BE49-F238E27FC236}">
                <a16:creationId xmlns:a16="http://schemas.microsoft.com/office/drawing/2014/main" id="{2F19D64D-A498-C3E1-5231-781BD6F2508D}"/>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4208A039-D4F7-8D55-5A46-738301FC94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E59AFE08-5399-54C7-BB27-F640439ADF1F}"/>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6C50C49F-A005-0F37-DE4F-369A86B852AC}"/>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Appendices</a:t>
            </a:r>
          </a:p>
        </p:txBody>
      </p:sp>
      <p:sp>
        <p:nvSpPr>
          <p:cNvPr id="4" name="Rectangle: Top Corners Rounded 3">
            <a:hlinkClick r:id="rId4" action="ppaction://hlinksldjump"/>
            <a:extLst>
              <a:ext uri="{FF2B5EF4-FFF2-40B4-BE49-F238E27FC236}">
                <a16:creationId xmlns:a16="http://schemas.microsoft.com/office/drawing/2014/main" id="{FEFBEBF8-AE80-75A4-B02A-6EFBCAE65988}"/>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latin typeface="Arial" panose="020B0604020202020204" pitchFamily="34" charset="0"/>
                <a:cs typeface="Arial" panose="020B0604020202020204" pitchFamily="34" charset="0"/>
              </a:rPr>
              <a:t>Income and Expenditure Insights</a:t>
            </a:r>
          </a:p>
        </p:txBody>
      </p:sp>
      <p:sp>
        <p:nvSpPr>
          <p:cNvPr id="8" name="Rectangle: Top Corners Rounded 7">
            <a:hlinkClick r:id="rId5" action="ppaction://hlinksldjump"/>
            <a:extLst>
              <a:ext uri="{FF2B5EF4-FFF2-40B4-BE49-F238E27FC236}">
                <a16:creationId xmlns:a16="http://schemas.microsoft.com/office/drawing/2014/main" id="{D685DE15-1460-41C5-B73C-33169759122C}"/>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Executive Summary</a:t>
            </a:r>
          </a:p>
        </p:txBody>
      </p:sp>
      <p:graphicFrame>
        <p:nvGraphicFramePr>
          <p:cNvPr id="7" name="Table 6">
            <a:extLst>
              <a:ext uri="{FF2B5EF4-FFF2-40B4-BE49-F238E27FC236}">
                <a16:creationId xmlns:a16="http://schemas.microsoft.com/office/drawing/2014/main" id="{22205027-5694-D9C4-59C0-3FB600E3A6F6}"/>
              </a:ext>
            </a:extLst>
          </p:cNvPr>
          <p:cNvGraphicFramePr>
            <a:graphicFrameLocks noGrp="1"/>
          </p:cNvGraphicFramePr>
          <p:nvPr>
            <p:extLst>
              <p:ext uri="{D42A27DB-BD31-4B8C-83A1-F6EECF244321}">
                <p14:modId xmlns:p14="http://schemas.microsoft.com/office/powerpoint/2010/main" val="3736083288"/>
              </p:ext>
            </p:extLst>
          </p:nvPr>
        </p:nvGraphicFramePr>
        <p:xfrm>
          <a:off x="88456" y="5695103"/>
          <a:ext cx="11826049" cy="1127760"/>
        </p:xfrm>
        <a:graphic>
          <a:graphicData uri="http://schemas.openxmlformats.org/drawingml/2006/table">
            <a:tbl>
              <a:tblPr firstRow="1" bandRow="1">
                <a:tableStyleId>{5C22544A-7EE6-4342-B048-85BDC9FD1C3A}</a:tableStyleId>
              </a:tblPr>
              <a:tblGrid>
                <a:gridCol w="11826049">
                  <a:extLst>
                    <a:ext uri="{9D8B030D-6E8A-4147-A177-3AD203B41FA5}">
                      <a16:colId xmlns:a16="http://schemas.microsoft.com/office/drawing/2014/main" val="3430755889"/>
                    </a:ext>
                  </a:extLst>
                </a:gridCol>
              </a:tblGrid>
              <a:tr h="252464">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582353">
                <a:tc>
                  <a:txBody>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strike="noStrike" dirty="0">
                          <a:latin typeface="Arial" panose="020B0604020202020204" pitchFamily="34" charset="0"/>
                          <a:cs typeface="Arial" panose="020B0604020202020204" pitchFamily="34" charset="0"/>
                        </a:rPr>
                        <a:t>The actual variable pay spend at </a:t>
                      </a:r>
                      <a:r>
                        <a:rPr lang="en-GB" sz="1200" b="1" strike="noStrike" dirty="0">
                          <a:latin typeface="Arial" panose="020B0604020202020204" pitchFamily="34" charset="0"/>
                          <a:cs typeface="Arial" panose="020B0604020202020204" pitchFamily="34" charset="0"/>
                        </a:rPr>
                        <a:t>Month 04 was £4.7m.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strike="noStrike" kern="1200" dirty="0">
                          <a:solidFill>
                            <a:schemeClr val="dk1"/>
                          </a:solidFill>
                          <a:latin typeface="Arial" panose="020B0604020202020204" pitchFamily="34" charset="0"/>
                          <a:ea typeface="+mn-ea"/>
                          <a:cs typeface="Arial" panose="020B0604020202020204" pitchFamily="34" charset="0"/>
                        </a:rPr>
                        <a:t>Bank and agency continue to be the key driver for this continued high spend, with bank spend increasing from Month 3 figures.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kern="1200" dirty="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5" name="Rectangle 14">
            <a:extLst>
              <a:ext uri="{FF2B5EF4-FFF2-40B4-BE49-F238E27FC236}">
                <a16:creationId xmlns:a16="http://schemas.microsoft.com/office/drawing/2014/main" id="{C1B14134-AC0B-A1A5-7C6F-DFC71FC58B06}"/>
              </a:ext>
            </a:extLst>
          </p:cNvPr>
          <p:cNvSpPr/>
          <p:nvPr/>
        </p:nvSpPr>
        <p:spPr>
          <a:xfrm>
            <a:off x="5578105" y="176601"/>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£4.726m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438C7922-C30F-B277-5ECC-DEADB764F00C}"/>
              </a:ext>
            </a:extLst>
          </p:cNvPr>
          <p:cNvSpPr/>
          <p:nvPr/>
        </p:nvSpPr>
        <p:spPr>
          <a:xfrm>
            <a:off x="7471027" y="174632"/>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£18.538m</a:t>
            </a:r>
          </a:p>
        </p:txBody>
      </p:sp>
      <p:sp>
        <p:nvSpPr>
          <p:cNvPr id="27" name="Oval 26">
            <a:extLst>
              <a:ext uri="{FF2B5EF4-FFF2-40B4-BE49-F238E27FC236}">
                <a16:creationId xmlns:a16="http://schemas.microsoft.com/office/drawing/2014/main" id="{5EF59B29-CD50-6A3C-90AD-05B3BFD72493}"/>
              </a:ext>
            </a:extLst>
          </p:cNvPr>
          <p:cNvSpPr/>
          <p:nvPr/>
        </p:nvSpPr>
        <p:spPr>
          <a:xfrm>
            <a:off x="7020785" y="521788"/>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8" name="Oval 27">
            <a:extLst>
              <a:ext uri="{FF2B5EF4-FFF2-40B4-BE49-F238E27FC236}">
                <a16:creationId xmlns:a16="http://schemas.microsoft.com/office/drawing/2014/main" id="{0E4C2E95-28BC-1C3C-B0F8-73CF0A17B04A}"/>
              </a:ext>
            </a:extLst>
          </p:cNvPr>
          <p:cNvSpPr/>
          <p:nvPr/>
        </p:nvSpPr>
        <p:spPr>
          <a:xfrm>
            <a:off x="8948849" y="525079"/>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2BE8F969-B336-655E-D9AF-42459A48B7EA}"/>
              </a:ext>
            </a:extLst>
          </p:cNvPr>
          <p:cNvPicPr>
            <a:picLocks noChangeAspect="1"/>
          </p:cNvPicPr>
          <p:nvPr/>
        </p:nvPicPr>
        <p:blipFill>
          <a:blip r:embed="rId6"/>
          <a:stretch>
            <a:fillRect/>
          </a:stretch>
        </p:blipFill>
        <p:spPr>
          <a:xfrm>
            <a:off x="4734021" y="1226020"/>
            <a:ext cx="6915435" cy="2587028"/>
          </a:xfrm>
          <a:prstGeom prst="rect">
            <a:avLst/>
          </a:prstGeom>
        </p:spPr>
      </p:pic>
      <p:pic>
        <p:nvPicPr>
          <p:cNvPr id="21" name="Picture 20">
            <a:extLst>
              <a:ext uri="{FF2B5EF4-FFF2-40B4-BE49-F238E27FC236}">
                <a16:creationId xmlns:a16="http://schemas.microsoft.com/office/drawing/2014/main" id="{0FE2202F-8D30-84FC-0434-B1932CF8A317}"/>
              </a:ext>
            </a:extLst>
          </p:cNvPr>
          <p:cNvPicPr>
            <a:picLocks noChangeAspect="1"/>
          </p:cNvPicPr>
          <p:nvPr/>
        </p:nvPicPr>
        <p:blipFill>
          <a:blip r:embed="rId7"/>
          <a:stretch>
            <a:fillRect/>
          </a:stretch>
        </p:blipFill>
        <p:spPr>
          <a:xfrm>
            <a:off x="4839482" y="3888911"/>
            <a:ext cx="3565965" cy="1730329"/>
          </a:xfrm>
          <a:prstGeom prst="rect">
            <a:avLst/>
          </a:prstGeom>
        </p:spPr>
      </p:pic>
      <p:pic>
        <p:nvPicPr>
          <p:cNvPr id="23" name="Picture 22">
            <a:extLst>
              <a:ext uri="{FF2B5EF4-FFF2-40B4-BE49-F238E27FC236}">
                <a16:creationId xmlns:a16="http://schemas.microsoft.com/office/drawing/2014/main" id="{B7B21D94-01F5-2B69-0047-AC1830A6C50D}"/>
              </a:ext>
            </a:extLst>
          </p:cNvPr>
          <p:cNvPicPr>
            <a:picLocks noChangeAspect="1"/>
          </p:cNvPicPr>
          <p:nvPr/>
        </p:nvPicPr>
        <p:blipFill>
          <a:blip r:embed="rId8"/>
          <a:stretch>
            <a:fillRect/>
          </a:stretch>
        </p:blipFill>
        <p:spPr>
          <a:xfrm>
            <a:off x="88456" y="1235625"/>
            <a:ext cx="4483544" cy="4386749"/>
          </a:xfrm>
          <a:prstGeom prst="rect">
            <a:avLst/>
          </a:prstGeom>
        </p:spPr>
      </p:pic>
    </p:spTree>
    <p:extLst>
      <p:ext uri="{BB962C8B-B14F-4D97-AF65-F5344CB8AC3E}">
        <p14:creationId xmlns:p14="http://schemas.microsoft.com/office/powerpoint/2010/main" val="1606949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520C6-3029-56C5-A224-B237684C67A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88B089-0D87-4EEA-346E-B93DBD6DE3BA}"/>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1AF7EB12-F80D-A07D-2D02-2BB8F9492FE4}"/>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Non-Pay Insights</a:t>
            </a:r>
          </a:p>
        </p:txBody>
      </p:sp>
      <p:pic>
        <p:nvPicPr>
          <p:cNvPr id="5" name="Picture 4">
            <a:extLst>
              <a:ext uri="{FF2B5EF4-FFF2-40B4-BE49-F238E27FC236}">
                <a16:creationId xmlns:a16="http://schemas.microsoft.com/office/drawing/2014/main" id="{DCDF921A-5B23-FD30-5E7E-C351655C76B4}"/>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7F051540-3097-32CE-4547-8FD73319FCA3}"/>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3EFF18EB-9638-03AF-07AC-775503F7FC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DCC032C4-D455-E9B9-2203-3D1E08040D1D}"/>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0BC2127E-D1A8-FF25-1176-A49C45362864}"/>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4" name="Rectangle: Top Corners Rounded 3">
            <a:hlinkClick r:id="rId4" action="ppaction://hlinksldjump"/>
            <a:extLst>
              <a:ext uri="{FF2B5EF4-FFF2-40B4-BE49-F238E27FC236}">
                <a16:creationId xmlns:a16="http://schemas.microsoft.com/office/drawing/2014/main" id="{CB32B587-6E25-5AAF-CB27-4DC0D423FEAB}"/>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Income and Expenditure Insights</a:t>
            </a:r>
          </a:p>
        </p:txBody>
      </p:sp>
      <p:sp>
        <p:nvSpPr>
          <p:cNvPr id="8" name="Rectangle: Top Corners Rounded 7">
            <a:hlinkClick r:id="rId5" action="ppaction://hlinksldjump"/>
            <a:extLst>
              <a:ext uri="{FF2B5EF4-FFF2-40B4-BE49-F238E27FC236}">
                <a16:creationId xmlns:a16="http://schemas.microsoft.com/office/drawing/2014/main" id="{3C069C7E-B8C6-141F-7C62-615A30449BFF}"/>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B69567F0-360E-B999-F0DC-E7B22F4D19C9}"/>
              </a:ext>
            </a:extLst>
          </p:cNvPr>
          <p:cNvGraphicFramePr>
            <a:graphicFrameLocks noGrp="1"/>
          </p:cNvGraphicFramePr>
          <p:nvPr>
            <p:extLst>
              <p:ext uri="{D42A27DB-BD31-4B8C-83A1-F6EECF244321}">
                <p14:modId xmlns:p14="http://schemas.microsoft.com/office/powerpoint/2010/main" val="4263201480"/>
              </p:ext>
            </p:extLst>
          </p:nvPr>
        </p:nvGraphicFramePr>
        <p:xfrm>
          <a:off x="184362" y="4663440"/>
          <a:ext cx="11823275" cy="2011680"/>
        </p:xfrm>
        <a:graphic>
          <a:graphicData uri="http://schemas.openxmlformats.org/drawingml/2006/table">
            <a:tbl>
              <a:tblPr firstRow="1" bandRow="1">
                <a:tableStyleId>{5C22544A-7EE6-4342-B048-85BDC9FD1C3A}</a:tableStyleId>
              </a:tblPr>
              <a:tblGrid>
                <a:gridCol w="11823275">
                  <a:extLst>
                    <a:ext uri="{9D8B030D-6E8A-4147-A177-3AD203B41FA5}">
                      <a16:colId xmlns:a16="http://schemas.microsoft.com/office/drawing/2014/main" val="3430755889"/>
                    </a:ext>
                  </a:extLst>
                </a:gridCol>
              </a:tblGrid>
              <a:tr h="219303">
                <a:tc>
                  <a:txBody>
                    <a:bodyPr/>
                    <a:lstStyle/>
                    <a:p>
                      <a:pPr algn="l"/>
                      <a:r>
                        <a:rPr lang="en-GB" sz="12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70568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kern="1200" dirty="0">
                          <a:solidFill>
                            <a:schemeClr val="tx1"/>
                          </a:solidFill>
                          <a:latin typeface="Arial" panose="020B0604020202020204" pitchFamily="34" charset="0"/>
                          <a:ea typeface="+mn-ea"/>
                          <a:cs typeface="Arial" panose="020B0604020202020204" pitchFamily="34" charset="0"/>
                        </a:rPr>
                        <a:t>The in-month increase relates to clinical consumable costs driven by activity in specialist services and Theatres totalling £1.6m. It should be noted that £0.6m of this is offset by JCC income.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dirty="0">
                          <a:solidFill>
                            <a:schemeClr val="tx1"/>
                          </a:solidFill>
                          <a:latin typeface="Arial" panose="020B0604020202020204" pitchFamily="34" charset="0"/>
                          <a:cs typeface="Arial" panose="020B0604020202020204" pitchFamily="34" charset="0"/>
                        </a:rPr>
                        <a:t>Within the ledger the gross JCC income is reflected within the income lines and not netted off against expenditure and so overall the Health Board position is not adversely affected. If JCC activity increases the gross level of expenditure and income will increase. The main drivers within this category of clinical consumable expenditure include heart valves &amp; pacemakers, linked to some JCC activity.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dirty="0">
                          <a:solidFill>
                            <a:schemeClr val="tx1"/>
                          </a:solidFill>
                          <a:latin typeface="Arial" panose="020B0604020202020204" pitchFamily="34" charset="0"/>
                          <a:cs typeface="Arial" panose="020B0604020202020204" pitchFamily="34" charset="0"/>
                        </a:rPr>
                        <a:t>Non-Pay also includes secondary care drugs, a breakdown of the categories of Clinical Consumables based on actual spend is provided in the table on the right.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kern="1200" dirty="0">
                          <a:solidFill>
                            <a:schemeClr val="tx1"/>
                          </a:solidFill>
                          <a:latin typeface="Arial" panose="020B0604020202020204" pitchFamily="34" charset="0"/>
                          <a:ea typeface="+mn-ea"/>
                          <a:cs typeface="Arial" panose="020B0604020202020204" pitchFamily="34" charset="0"/>
                        </a:rPr>
                        <a:t>Prescribing is overspent by £0.2m in-month (Month 3, £0.3m) following receipt of the latest datasets (May 2026, PAR data is received 2 months in arrears); the overspend is driven by the No Cheaper Stock Obtainable (NCSO) position.  Global conflicts are affecting shipping routes which is adversely impacting on the availability of medicines and increasing prices of procurement due to additional delivery costs.</a:t>
                      </a:r>
                    </a:p>
                  </a:txBody>
                  <a:tcPr/>
                </a:tc>
                <a:extLst>
                  <a:ext uri="{0D108BD9-81ED-4DB2-BD59-A6C34878D82A}">
                    <a16:rowId xmlns:a16="http://schemas.microsoft.com/office/drawing/2014/main" val="3724772163"/>
                  </a:ext>
                </a:extLst>
              </a:tr>
            </a:tbl>
          </a:graphicData>
        </a:graphic>
      </p:graphicFrame>
      <p:sp>
        <p:nvSpPr>
          <p:cNvPr id="15" name="Rectangle 14">
            <a:extLst>
              <a:ext uri="{FF2B5EF4-FFF2-40B4-BE49-F238E27FC236}">
                <a16:creationId xmlns:a16="http://schemas.microsoft.com/office/drawing/2014/main" id="{32182E81-7B59-1BE3-1BCB-C9E145B387C4}"/>
              </a:ext>
            </a:extLst>
          </p:cNvPr>
          <p:cNvSpPr/>
          <p:nvPr/>
        </p:nvSpPr>
        <p:spPr>
          <a:xfrm>
            <a:off x="5524665" y="207369"/>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£77.606m</a:t>
            </a:r>
          </a:p>
          <a:p>
            <a:pPr algn="ctr">
              <a:spcBef>
                <a:spcPts val="50"/>
              </a:spcBef>
              <a:defRPr/>
            </a:pPr>
            <a:r>
              <a:rPr lang="en-GB" sz="1050" dirty="0">
                <a:solidFill>
                  <a:srgbClr val="002060"/>
                </a:solidFill>
              </a:rPr>
              <a:t>Variance to Ledger  </a:t>
            </a:r>
            <a:r>
              <a:rPr lang="en-GB" sz="1050" b="1" dirty="0">
                <a:solidFill>
                  <a:srgbClr val="002060"/>
                </a:solidFill>
              </a:rPr>
              <a:t>£5.6m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CD332BAB-86F8-4F6C-8F28-4681A4590492}"/>
              </a:ext>
            </a:extLst>
          </p:cNvPr>
          <p:cNvSpPr/>
          <p:nvPr/>
        </p:nvSpPr>
        <p:spPr>
          <a:xfrm>
            <a:off x="7423331" y="207866"/>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£300.074m</a:t>
            </a:r>
          </a:p>
          <a:p>
            <a:pPr algn="ctr">
              <a:spcBef>
                <a:spcPts val="50"/>
              </a:spcBef>
              <a:defRPr/>
            </a:pPr>
            <a:r>
              <a:rPr lang="en-GB" sz="1050" dirty="0">
                <a:solidFill>
                  <a:srgbClr val="002060"/>
                </a:solidFill>
              </a:rPr>
              <a:t>Variance to Ledger </a:t>
            </a:r>
            <a:r>
              <a:rPr lang="en-GB" sz="1050" b="1" dirty="0">
                <a:solidFill>
                  <a:srgbClr val="002060"/>
                </a:solidFill>
              </a:rPr>
              <a:t>£25.9m</a:t>
            </a:r>
            <a:endParaRPr kumimoji="0" lang="en-GB" sz="1050" b="1" i="0" u="none" strike="noStrike" kern="1200" cap="none" spc="0" normalizeH="0" baseline="0" noProof="0" dirty="0">
              <a:ln>
                <a:noFill/>
              </a:ln>
              <a:solidFill>
                <a:srgbClr val="002060"/>
              </a:solidFill>
              <a:effectLst/>
              <a:uLnTx/>
              <a:uFillTx/>
              <a:latin typeface="Arial"/>
              <a:ea typeface="+mn-ea"/>
              <a:cs typeface="+mn-cs"/>
            </a:endParaRPr>
          </a:p>
        </p:txBody>
      </p:sp>
      <p:sp>
        <p:nvSpPr>
          <p:cNvPr id="27" name="Oval 26">
            <a:extLst>
              <a:ext uri="{FF2B5EF4-FFF2-40B4-BE49-F238E27FC236}">
                <a16:creationId xmlns:a16="http://schemas.microsoft.com/office/drawing/2014/main" id="{FD81D948-D33E-0721-84AE-2F2413852D9D}"/>
              </a:ext>
            </a:extLst>
          </p:cNvPr>
          <p:cNvSpPr/>
          <p:nvPr/>
        </p:nvSpPr>
        <p:spPr>
          <a:xfrm>
            <a:off x="8886557" y="544067"/>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CDC36EC1-EDB6-72FE-2C82-DA7CFCB74EBB}"/>
              </a:ext>
            </a:extLst>
          </p:cNvPr>
          <p:cNvSpPr/>
          <p:nvPr/>
        </p:nvSpPr>
        <p:spPr>
          <a:xfrm>
            <a:off x="7020785" y="523365"/>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90BB393-1E9D-6765-F82D-D1A5F83CD924}"/>
              </a:ext>
            </a:extLst>
          </p:cNvPr>
          <p:cNvSpPr txBox="1"/>
          <p:nvPr/>
        </p:nvSpPr>
        <p:spPr>
          <a:xfrm>
            <a:off x="9829800" y="838074"/>
            <a:ext cx="1912469" cy="246221"/>
          </a:xfrm>
          <a:prstGeom prst="rect">
            <a:avLst/>
          </a:prstGeom>
          <a:noFill/>
        </p:spPr>
        <p:txBody>
          <a:bodyPr wrap="square" rtlCol="0">
            <a:spAutoFit/>
          </a:bodyPr>
          <a:lstStyle/>
          <a:p>
            <a:r>
              <a:rPr lang="en-GB" sz="1000" i="1" dirty="0">
                <a:solidFill>
                  <a:schemeClr val="bg1"/>
                </a:solidFill>
              </a:rPr>
              <a:t># includes  saving non-delivery</a:t>
            </a:r>
          </a:p>
        </p:txBody>
      </p:sp>
      <p:pic>
        <p:nvPicPr>
          <p:cNvPr id="14" name="Picture 13">
            <a:extLst>
              <a:ext uri="{FF2B5EF4-FFF2-40B4-BE49-F238E27FC236}">
                <a16:creationId xmlns:a16="http://schemas.microsoft.com/office/drawing/2014/main" id="{D493D581-1B35-E815-C44A-24923F62AB1D}"/>
              </a:ext>
            </a:extLst>
          </p:cNvPr>
          <p:cNvPicPr>
            <a:picLocks noChangeAspect="1"/>
          </p:cNvPicPr>
          <p:nvPr/>
        </p:nvPicPr>
        <p:blipFill>
          <a:blip r:embed="rId6"/>
          <a:stretch>
            <a:fillRect/>
          </a:stretch>
        </p:blipFill>
        <p:spPr>
          <a:xfrm>
            <a:off x="186371" y="1242547"/>
            <a:ext cx="4577653" cy="3336001"/>
          </a:xfrm>
          <a:prstGeom prst="rect">
            <a:avLst/>
          </a:prstGeom>
        </p:spPr>
      </p:pic>
      <p:pic>
        <p:nvPicPr>
          <p:cNvPr id="20" name="Picture 19">
            <a:extLst>
              <a:ext uri="{FF2B5EF4-FFF2-40B4-BE49-F238E27FC236}">
                <a16:creationId xmlns:a16="http://schemas.microsoft.com/office/drawing/2014/main" id="{76765F8A-27E1-B558-DA66-1D2603425AC7}"/>
              </a:ext>
            </a:extLst>
          </p:cNvPr>
          <p:cNvPicPr>
            <a:picLocks noChangeAspect="1"/>
          </p:cNvPicPr>
          <p:nvPr/>
        </p:nvPicPr>
        <p:blipFill>
          <a:blip r:embed="rId7"/>
          <a:stretch>
            <a:fillRect/>
          </a:stretch>
        </p:blipFill>
        <p:spPr>
          <a:xfrm>
            <a:off x="4899218" y="1244484"/>
            <a:ext cx="4672192" cy="3332126"/>
          </a:xfrm>
          <a:prstGeom prst="rect">
            <a:avLst/>
          </a:prstGeom>
        </p:spPr>
      </p:pic>
      <p:pic>
        <p:nvPicPr>
          <p:cNvPr id="24" name="Picture 23">
            <a:extLst>
              <a:ext uri="{FF2B5EF4-FFF2-40B4-BE49-F238E27FC236}">
                <a16:creationId xmlns:a16="http://schemas.microsoft.com/office/drawing/2014/main" id="{E8C5C6A4-71A1-4A44-EA95-DF776E001FE7}"/>
              </a:ext>
            </a:extLst>
          </p:cNvPr>
          <p:cNvPicPr>
            <a:picLocks noChangeAspect="1"/>
          </p:cNvPicPr>
          <p:nvPr/>
        </p:nvPicPr>
        <p:blipFill>
          <a:blip r:embed="rId8"/>
          <a:stretch>
            <a:fillRect/>
          </a:stretch>
        </p:blipFill>
        <p:spPr>
          <a:xfrm>
            <a:off x="9697993" y="1242547"/>
            <a:ext cx="2307636" cy="1697481"/>
          </a:xfrm>
          <a:prstGeom prst="rect">
            <a:avLst/>
          </a:prstGeom>
        </p:spPr>
      </p:pic>
    </p:spTree>
    <p:extLst>
      <p:ext uri="{BB962C8B-B14F-4D97-AF65-F5344CB8AC3E}">
        <p14:creationId xmlns:p14="http://schemas.microsoft.com/office/powerpoint/2010/main" val="2988079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3A3D-72F7-EFEF-08B3-11BD9B5CCF1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71B2C4B-2520-7FD2-C17D-498C2AE36114}"/>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CE34117B-F98F-569C-4838-2D4BE9CE7E5E}"/>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Income Insights</a:t>
            </a:r>
          </a:p>
        </p:txBody>
      </p:sp>
      <p:pic>
        <p:nvPicPr>
          <p:cNvPr id="5" name="Picture 4">
            <a:extLst>
              <a:ext uri="{FF2B5EF4-FFF2-40B4-BE49-F238E27FC236}">
                <a16:creationId xmlns:a16="http://schemas.microsoft.com/office/drawing/2014/main" id="{BB6138A0-E6BA-3C7C-C8CB-C9982B26B3E9}"/>
              </a:ext>
            </a:extLst>
          </p:cNvPr>
          <p:cNvPicPr>
            <a:picLocks noChangeAspect="1"/>
          </p:cNvPicPr>
          <p:nvPr/>
        </p:nvPicPr>
        <p:blipFill>
          <a:blip r:embed="rId2"/>
          <a:stretch>
            <a:fillRect/>
          </a:stretch>
        </p:blipFill>
        <p:spPr>
          <a:xfrm>
            <a:off x="9426803" y="158251"/>
            <a:ext cx="2596229" cy="710455"/>
          </a:xfrm>
          <a:prstGeom prst="rect">
            <a:avLst/>
          </a:prstGeom>
        </p:spPr>
      </p:pic>
      <p:sp>
        <p:nvSpPr>
          <p:cNvPr id="6" name="Rectangle: Top Corners Rounded 5">
            <a:extLst>
              <a:ext uri="{FF2B5EF4-FFF2-40B4-BE49-F238E27FC236}">
                <a16:creationId xmlns:a16="http://schemas.microsoft.com/office/drawing/2014/main" id="{4EF66B3D-8B56-D760-1AB9-6B65781C8DA1}"/>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B87D20BC-6DD7-1806-6E23-AB6AD8806E3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16D5CB55-FD78-4314-512E-38D36F999CE2}"/>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F4ABAF70-116F-0F34-1140-CC149C3B25C0}"/>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Appendices</a:t>
            </a:r>
          </a:p>
        </p:txBody>
      </p:sp>
      <p:sp>
        <p:nvSpPr>
          <p:cNvPr id="4" name="Rectangle: Top Corners Rounded 3">
            <a:hlinkClick r:id="rId4" action="ppaction://hlinksldjump"/>
            <a:extLst>
              <a:ext uri="{FF2B5EF4-FFF2-40B4-BE49-F238E27FC236}">
                <a16:creationId xmlns:a16="http://schemas.microsoft.com/office/drawing/2014/main" id="{92677A27-9998-BD22-76F5-027DED3A3979}"/>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latin typeface="Arial" panose="020B0604020202020204" pitchFamily="34" charset="0"/>
                <a:cs typeface="Arial" panose="020B0604020202020204" pitchFamily="34" charset="0"/>
              </a:rPr>
              <a:t>Income and Expenditure Insights</a:t>
            </a:r>
          </a:p>
        </p:txBody>
      </p:sp>
      <p:sp>
        <p:nvSpPr>
          <p:cNvPr id="8" name="Rectangle: Top Corners Rounded 7">
            <a:hlinkClick r:id="rId5" action="ppaction://hlinksldjump"/>
            <a:extLst>
              <a:ext uri="{FF2B5EF4-FFF2-40B4-BE49-F238E27FC236}">
                <a16:creationId xmlns:a16="http://schemas.microsoft.com/office/drawing/2014/main" id="{80B464FD-6CB8-2995-1530-402F794DD1CF}"/>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Executive Summary</a:t>
            </a:r>
          </a:p>
        </p:txBody>
      </p:sp>
      <p:graphicFrame>
        <p:nvGraphicFramePr>
          <p:cNvPr id="11" name="Table 10">
            <a:extLst>
              <a:ext uri="{FF2B5EF4-FFF2-40B4-BE49-F238E27FC236}">
                <a16:creationId xmlns:a16="http://schemas.microsoft.com/office/drawing/2014/main" id="{1D7C2386-60B4-7DBD-76E6-F2FD4F26FA14}"/>
              </a:ext>
            </a:extLst>
          </p:cNvPr>
          <p:cNvGraphicFramePr>
            <a:graphicFrameLocks noGrp="1"/>
          </p:cNvGraphicFramePr>
          <p:nvPr>
            <p:extLst>
              <p:ext uri="{D42A27DB-BD31-4B8C-83A1-F6EECF244321}">
                <p14:modId xmlns:p14="http://schemas.microsoft.com/office/powerpoint/2010/main" val="2373576538"/>
              </p:ext>
            </p:extLst>
          </p:nvPr>
        </p:nvGraphicFramePr>
        <p:xfrm>
          <a:off x="8833856" y="1226020"/>
          <a:ext cx="3258954" cy="5364480"/>
        </p:xfrm>
        <a:graphic>
          <a:graphicData uri="http://schemas.openxmlformats.org/drawingml/2006/table">
            <a:tbl>
              <a:tblPr firstRow="1" bandRow="1">
                <a:tableStyleId>{5C22544A-7EE6-4342-B048-85BDC9FD1C3A}</a:tableStyleId>
              </a:tblPr>
              <a:tblGrid>
                <a:gridCol w="3258954">
                  <a:extLst>
                    <a:ext uri="{9D8B030D-6E8A-4147-A177-3AD203B41FA5}">
                      <a16:colId xmlns:a16="http://schemas.microsoft.com/office/drawing/2014/main" val="3430755889"/>
                    </a:ext>
                  </a:extLst>
                </a:gridCol>
              </a:tblGrid>
              <a:tr h="292692">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97563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Income remains high for Month 04.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trike="noStrike"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Higher level of recharging between other Health Boards for blood products along with other one-off benefits in month including within nuclear medicine and radiology.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strike="sngStrike"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The rebates relating to Mounjaro continue to provide an increase in income.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strike="noStrike"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The price cap for EPU income took place in June, however, the backdated element of the costs to April have been passed on in July to HEIW resulting in a one-off benefit.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strike="sngStrike"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The Joint Commissioning Committee (JCC) income as a provider reported an overperformance of £0.6m in Month 4, mainly in relation to Plastics, Cardiology and Cardiac services.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strike="sngStrike"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Dental contract income underperformed in-month by £0.1m.</a:t>
                      </a:r>
                      <a:endParaRPr lang="en-GB" sz="140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7" name="Rectangle 6">
            <a:extLst>
              <a:ext uri="{FF2B5EF4-FFF2-40B4-BE49-F238E27FC236}">
                <a16:creationId xmlns:a16="http://schemas.microsoft.com/office/drawing/2014/main" id="{89AB669D-09A6-22A1-0F71-30084C1A8EAE}"/>
              </a:ext>
            </a:extLst>
          </p:cNvPr>
          <p:cNvSpPr/>
          <p:nvPr/>
        </p:nvSpPr>
        <p:spPr>
          <a:xfrm>
            <a:off x="7524226" y="189564"/>
            <a:ext cx="1881714" cy="840752"/>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R="0" lvl="0" indent="0" algn="ctr" fontAlgn="auto">
              <a:lnSpc>
                <a:spcPct val="100000"/>
              </a:lnSpc>
              <a:spcAft>
                <a:spcPts val="0"/>
              </a:spcAft>
              <a:buClrTx/>
              <a:buSzTx/>
              <a:buFontTx/>
              <a:buNone/>
              <a:tabLst/>
              <a:defRPr/>
            </a:pPr>
            <a:r>
              <a:rPr lang="en-GB" sz="1400" b="1" dirty="0">
                <a:solidFill>
                  <a:srgbClr val="002060"/>
                </a:solidFill>
                <a:latin typeface="Arial" panose="020B0604020202020204" pitchFamily="34" charset="0"/>
                <a:cs typeface="Arial" panose="020B0604020202020204" pitchFamily="34" charset="0"/>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panose="020B0604020202020204" pitchFamily="34" charset="0"/>
                <a:cs typeface="Arial" panose="020B0604020202020204" pitchFamily="34" charset="0"/>
              </a:rPr>
              <a:t>£115.759m</a:t>
            </a:r>
          </a:p>
          <a:p>
            <a:pPr algn="ctr">
              <a:spcBef>
                <a:spcPts val="50"/>
              </a:spcBef>
              <a:defRPr/>
            </a:pPr>
            <a:r>
              <a:rPr lang="en-GB" sz="1050" dirty="0">
                <a:solidFill>
                  <a:srgbClr val="002060"/>
                </a:solidFill>
                <a:latin typeface="Arial" panose="020B0604020202020204" pitchFamily="34" charset="0"/>
                <a:cs typeface="Arial" panose="020B0604020202020204" pitchFamily="34" charset="0"/>
              </a:rPr>
              <a:t>Variance to Ledger </a:t>
            </a:r>
            <a:r>
              <a:rPr lang="en-GB" sz="1050" b="1" dirty="0">
                <a:solidFill>
                  <a:srgbClr val="002060"/>
                </a:solidFill>
                <a:latin typeface="Arial" panose="020B0604020202020204" pitchFamily="34" charset="0"/>
                <a:cs typeface="Arial" panose="020B0604020202020204" pitchFamily="34" charset="0"/>
              </a:rPr>
              <a:t>£0.6m</a:t>
            </a:r>
            <a:endParaRPr kumimoji="0" lang="en-GB" sz="105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65E62CFE-F555-7A82-75E2-CF5D551F5DC3}"/>
              </a:ext>
            </a:extLst>
          </p:cNvPr>
          <p:cNvSpPr/>
          <p:nvPr/>
        </p:nvSpPr>
        <p:spPr>
          <a:xfrm>
            <a:off x="5524666" y="189564"/>
            <a:ext cx="1881714" cy="840752"/>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algn="ctr">
              <a:spcBef>
                <a:spcPts val="0"/>
              </a:spcBef>
              <a:defRPr/>
            </a:pPr>
            <a:r>
              <a:rPr lang="en-GB" sz="1400" b="1" dirty="0">
                <a:solidFill>
                  <a:srgbClr val="002060"/>
                </a:solidFill>
                <a:latin typeface="Arial" panose="020B0604020202020204" pitchFamily="34" charset="0"/>
                <a:cs typeface="Arial" panose="020B0604020202020204" pitchFamily="34" charset="0"/>
              </a:rPr>
              <a:t>In-Month Actual</a:t>
            </a:r>
          </a:p>
          <a:p>
            <a:pPr algn="ctr">
              <a:spcBef>
                <a:spcPts val="0"/>
              </a:spcBef>
              <a:defRPr/>
            </a:pPr>
            <a:r>
              <a:rPr lang="en-GB" sz="1400" b="1" dirty="0">
                <a:solidFill>
                  <a:srgbClr val="002060"/>
                </a:solidFill>
                <a:latin typeface="Arial" panose="020B0604020202020204" pitchFamily="34" charset="0"/>
                <a:cs typeface="Arial" panose="020B0604020202020204" pitchFamily="34" charset="0"/>
              </a:rPr>
              <a:t>£29.909m</a:t>
            </a:r>
          </a:p>
          <a:p>
            <a:pPr algn="ctr">
              <a:spcBef>
                <a:spcPts val="50"/>
              </a:spcBef>
              <a:defRPr/>
            </a:pPr>
            <a:r>
              <a:rPr lang="en-GB" sz="1050" dirty="0">
                <a:solidFill>
                  <a:srgbClr val="002060"/>
                </a:solidFill>
                <a:latin typeface="Arial" panose="020B0604020202020204" pitchFamily="34" charset="0"/>
                <a:cs typeface="Arial" panose="020B0604020202020204" pitchFamily="34" charset="0"/>
              </a:rPr>
              <a:t>Variance to Ledger (</a:t>
            </a:r>
            <a:r>
              <a:rPr lang="en-GB" sz="1050" b="1" dirty="0">
                <a:solidFill>
                  <a:srgbClr val="002060"/>
                </a:solidFill>
                <a:latin typeface="Arial" panose="020B0604020202020204" pitchFamily="34" charset="0"/>
                <a:cs typeface="Arial" panose="020B0604020202020204" pitchFamily="34" charset="0"/>
              </a:rPr>
              <a:t>£0.438m)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2AEB05D8-1894-30EA-F741-793D67A0227C}"/>
              </a:ext>
            </a:extLst>
          </p:cNvPr>
          <p:cNvSpPr/>
          <p:nvPr/>
        </p:nvSpPr>
        <p:spPr>
          <a:xfrm>
            <a:off x="7168019" y="512315"/>
            <a:ext cx="149002" cy="145625"/>
          </a:xfrm>
          <a:prstGeom prst="ellipse">
            <a:avLst/>
          </a:prstGeom>
          <a:solidFill>
            <a:schemeClr val="accent3">
              <a:lumMod val="20000"/>
              <a:lumOff val="8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5" name="Oval 14">
            <a:extLst>
              <a:ext uri="{FF2B5EF4-FFF2-40B4-BE49-F238E27FC236}">
                <a16:creationId xmlns:a16="http://schemas.microsoft.com/office/drawing/2014/main" id="{2844842E-FABE-0E73-F197-5306878BD69D}"/>
              </a:ext>
            </a:extLst>
          </p:cNvPr>
          <p:cNvSpPr/>
          <p:nvPr/>
        </p:nvSpPr>
        <p:spPr>
          <a:xfrm>
            <a:off x="9097851" y="461071"/>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latin typeface="Arial" panose="020B0604020202020204" pitchFamily="34" charset="0"/>
              <a:cs typeface="Arial" panose="020B0604020202020204" pitchFamily="34" charset="0"/>
            </a:endParaRPr>
          </a:p>
        </p:txBody>
      </p:sp>
      <p:pic>
        <p:nvPicPr>
          <p:cNvPr id="18" name="Picture 17">
            <a:extLst>
              <a:ext uri="{FF2B5EF4-FFF2-40B4-BE49-F238E27FC236}">
                <a16:creationId xmlns:a16="http://schemas.microsoft.com/office/drawing/2014/main" id="{9924F84E-814F-2D37-E4B4-1C7A0786D29D}"/>
              </a:ext>
            </a:extLst>
          </p:cNvPr>
          <p:cNvPicPr>
            <a:picLocks noChangeAspect="1"/>
          </p:cNvPicPr>
          <p:nvPr/>
        </p:nvPicPr>
        <p:blipFill>
          <a:blip r:embed="rId6"/>
          <a:stretch>
            <a:fillRect/>
          </a:stretch>
        </p:blipFill>
        <p:spPr>
          <a:xfrm>
            <a:off x="99190" y="1226019"/>
            <a:ext cx="5587385" cy="3702484"/>
          </a:xfrm>
          <a:prstGeom prst="rect">
            <a:avLst/>
          </a:prstGeom>
        </p:spPr>
      </p:pic>
      <p:pic>
        <p:nvPicPr>
          <p:cNvPr id="22" name="Picture 21">
            <a:extLst>
              <a:ext uri="{FF2B5EF4-FFF2-40B4-BE49-F238E27FC236}">
                <a16:creationId xmlns:a16="http://schemas.microsoft.com/office/drawing/2014/main" id="{DF496FF3-4652-DED4-5CBE-BA784D4A7DF1}"/>
              </a:ext>
            </a:extLst>
          </p:cNvPr>
          <p:cNvPicPr>
            <a:picLocks noChangeAspect="1"/>
          </p:cNvPicPr>
          <p:nvPr/>
        </p:nvPicPr>
        <p:blipFill>
          <a:blip r:embed="rId7"/>
          <a:stretch>
            <a:fillRect/>
          </a:stretch>
        </p:blipFill>
        <p:spPr>
          <a:xfrm>
            <a:off x="92959" y="5028935"/>
            <a:ext cx="5587385" cy="1543050"/>
          </a:xfrm>
          <a:prstGeom prst="rect">
            <a:avLst/>
          </a:prstGeom>
        </p:spPr>
      </p:pic>
      <p:pic>
        <p:nvPicPr>
          <p:cNvPr id="24" name="Picture 23">
            <a:extLst>
              <a:ext uri="{FF2B5EF4-FFF2-40B4-BE49-F238E27FC236}">
                <a16:creationId xmlns:a16="http://schemas.microsoft.com/office/drawing/2014/main" id="{8C08D2CD-BFE0-A053-4898-19F572D96C04}"/>
              </a:ext>
            </a:extLst>
          </p:cNvPr>
          <p:cNvPicPr>
            <a:picLocks noChangeAspect="1"/>
          </p:cNvPicPr>
          <p:nvPr/>
        </p:nvPicPr>
        <p:blipFill>
          <a:blip r:embed="rId8"/>
          <a:stretch>
            <a:fillRect/>
          </a:stretch>
        </p:blipFill>
        <p:spPr>
          <a:xfrm>
            <a:off x="5934912" y="1226019"/>
            <a:ext cx="2594229" cy="4272847"/>
          </a:xfrm>
          <a:prstGeom prst="rect">
            <a:avLst/>
          </a:prstGeom>
        </p:spPr>
      </p:pic>
    </p:spTree>
    <p:extLst>
      <p:ext uri="{BB962C8B-B14F-4D97-AF65-F5344CB8AC3E}">
        <p14:creationId xmlns:p14="http://schemas.microsoft.com/office/powerpoint/2010/main" val="1294550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86051-7CC3-A6ED-24CD-B96238FC41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044B03E-BEEF-BC5A-BCB0-85B60A4C4962}"/>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35F6B3E7-C7C1-DE87-8210-B5D5ACB4E190}"/>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CHC Insights</a:t>
            </a:r>
          </a:p>
        </p:txBody>
      </p:sp>
      <p:pic>
        <p:nvPicPr>
          <p:cNvPr id="5" name="Picture 4">
            <a:extLst>
              <a:ext uri="{FF2B5EF4-FFF2-40B4-BE49-F238E27FC236}">
                <a16:creationId xmlns:a16="http://schemas.microsoft.com/office/drawing/2014/main" id="{9F2C115B-A31B-7374-985A-1BF490DB20B1}"/>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A279ECE7-3BB3-C7F2-B751-D35A78E7DA9E}"/>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65673ECC-9620-396C-CF90-877704F8F0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E93C5B4D-4C1E-4BC9-3E3E-BDC2620046C0}"/>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Appendices</a:t>
            </a:r>
          </a:p>
        </p:txBody>
      </p:sp>
      <p:sp>
        <p:nvSpPr>
          <p:cNvPr id="8" name="Rectangle: Top Corners Rounded 7">
            <a:hlinkClick r:id="rId4" action="ppaction://hlinksldjump"/>
            <a:extLst>
              <a:ext uri="{FF2B5EF4-FFF2-40B4-BE49-F238E27FC236}">
                <a16:creationId xmlns:a16="http://schemas.microsoft.com/office/drawing/2014/main" id="{EB59131C-B36A-89EC-B3C3-A68ECD29673A}"/>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Executive Summary</a:t>
            </a:r>
          </a:p>
        </p:txBody>
      </p:sp>
      <p:graphicFrame>
        <p:nvGraphicFramePr>
          <p:cNvPr id="7" name="Table 6">
            <a:extLst>
              <a:ext uri="{FF2B5EF4-FFF2-40B4-BE49-F238E27FC236}">
                <a16:creationId xmlns:a16="http://schemas.microsoft.com/office/drawing/2014/main" id="{741D1019-F2D3-A0F8-D293-26824071F795}"/>
              </a:ext>
            </a:extLst>
          </p:cNvPr>
          <p:cNvGraphicFramePr>
            <a:graphicFrameLocks noGrp="1"/>
          </p:cNvGraphicFramePr>
          <p:nvPr>
            <p:extLst>
              <p:ext uri="{D42A27DB-BD31-4B8C-83A1-F6EECF244321}">
                <p14:modId xmlns:p14="http://schemas.microsoft.com/office/powerpoint/2010/main" val="1891012168"/>
              </p:ext>
            </p:extLst>
          </p:nvPr>
        </p:nvGraphicFramePr>
        <p:xfrm>
          <a:off x="4782312" y="3362714"/>
          <a:ext cx="7240720" cy="3166487"/>
        </p:xfrm>
        <a:graphic>
          <a:graphicData uri="http://schemas.openxmlformats.org/drawingml/2006/table">
            <a:tbl>
              <a:tblPr firstRow="1" bandRow="1">
                <a:tableStyleId>{5C22544A-7EE6-4342-B048-85BDC9FD1C3A}</a:tableStyleId>
              </a:tblPr>
              <a:tblGrid>
                <a:gridCol w="7240720">
                  <a:extLst>
                    <a:ext uri="{9D8B030D-6E8A-4147-A177-3AD203B41FA5}">
                      <a16:colId xmlns:a16="http://schemas.microsoft.com/office/drawing/2014/main" val="3430755889"/>
                    </a:ext>
                  </a:extLst>
                </a:gridCol>
              </a:tblGrid>
              <a:tr h="508900">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2657587">
                <a:tc>
                  <a:txBody>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In Month 4 CHC was overspent by £0.6m, this is a slight increase on the Month 3 position despite a reduction in case numbers within PCT.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An analysis of actual expenditure and patient numbers for 2026/27, is provided in table above. The table also includes the Temporary Adult Mental Health Placements for transparency.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200" strike="noStrike" kern="1200" dirty="0">
                          <a:solidFill>
                            <a:schemeClr val="dk1"/>
                          </a:solidFill>
                          <a:effectLst/>
                          <a:latin typeface="Arial" panose="020B0604020202020204" pitchFamily="34" charset="0"/>
                          <a:ea typeface="+mn-ea"/>
                          <a:cs typeface="Arial" panose="020B0604020202020204" pitchFamily="34" charset="0"/>
                        </a:rPr>
                        <a:t>The graphs on the left reflect average expenditure in the last two financial years, compared to the in- month position. MH/LD excludes the temporary placements and PCT excludes Free Nursing Care/Self Funders.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0" name="Rectangle: Top Corners Rounded 9">
            <a:hlinkClick r:id="rId5" action="ppaction://hlinksldjump"/>
            <a:extLst>
              <a:ext uri="{FF2B5EF4-FFF2-40B4-BE49-F238E27FC236}">
                <a16:creationId xmlns:a16="http://schemas.microsoft.com/office/drawing/2014/main" id="{C5A1505F-44C2-CA4F-5E0E-08208EFABDB3}"/>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latin typeface="Arial" panose="020B0604020202020204" pitchFamily="34" charset="0"/>
                <a:cs typeface="Arial" panose="020B0604020202020204" pitchFamily="34" charset="0"/>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51A0796A-3F5B-F917-8BA1-66B77A850240}"/>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latin typeface="Arial" panose="020B0604020202020204" pitchFamily="34" charset="0"/>
                <a:cs typeface="Arial" panose="020B0604020202020204" pitchFamily="34" charset="0"/>
              </a:rPr>
              <a:t>Income and Expenditure Insights</a:t>
            </a:r>
          </a:p>
        </p:txBody>
      </p:sp>
      <p:sp>
        <p:nvSpPr>
          <p:cNvPr id="4" name="Rectangle 3">
            <a:extLst>
              <a:ext uri="{FF2B5EF4-FFF2-40B4-BE49-F238E27FC236}">
                <a16:creationId xmlns:a16="http://schemas.microsoft.com/office/drawing/2014/main" id="{27FF85E1-8EBB-4C95-A5FF-454F34FAFA14}"/>
              </a:ext>
            </a:extLst>
          </p:cNvPr>
          <p:cNvSpPr/>
          <p:nvPr/>
        </p:nvSpPr>
        <p:spPr>
          <a:xfrm>
            <a:off x="5544850" y="167295"/>
            <a:ext cx="1739540"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algn="ctr">
              <a:spcBef>
                <a:spcPts val="0"/>
              </a:spcBef>
              <a:defRPr/>
            </a:pPr>
            <a:r>
              <a:rPr lang="en-GB" sz="1400" b="1" dirty="0">
                <a:solidFill>
                  <a:srgbClr val="002060"/>
                </a:solidFill>
                <a:latin typeface="Arial" panose="020B0604020202020204" pitchFamily="34" charset="0"/>
                <a:cs typeface="Arial" panose="020B0604020202020204" pitchFamily="34" charset="0"/>
              </a:rPr>
              <a:t>In-Month Actual</a:t>
            </a:r>
          </a:p>
          <a:p>
            <a:pPr algn="ctr">
              <a:spcBef>
                <a:spcPts val="0"/>
              </a:spcBef>
              <a:defRPr/>
            </a:pPr>
            <a:r>
              <a:rPr lang="en-GB" sz="1400" b="1" dirty="0">
                <a:solidFill>
                  <a:srgbClr val="002060"/>
                </a:solidFill>
                <a:latin typeface="Arial" panose="020B0604020202020204" pitchFamily="34" charset="0"/>
                <a:cs typeface="Arial" panose="020B0604020202020204" pitchFamily="34" charset="0"/>
              </a:rPr>
              <a:t>£7.975m</a:t>
            </a:r>
          </a:p>
          <a:p>
            <a:pPr algn="ctr">
              <a:defRPr/>
            </a:pPr>
            <a:r>
              <a:rPr lang="en-GB" sz="1050" dirty="0">
                <a:solidFill>
                  <a:srgbClr val="002060"/>
                </a:solidFill>
                <a:latin typeface="Arial" panose="020B0604020202020204" pitchFamily="34" charset="0"/>
                <a:cs typeface="Arial" panose="020B0604020202020204" pitchFamily="34" charset="0"/>
              </a:rPr>
              <a:t>Variance to Ledger </a:t>
            </a:r>
            <a:r>
              <a:rPr lang="en-GB" sz="1050" b="1" dirty="0">
                <a:solidFill>
                  <a:srgbClr val="002060"/>
                </a:solidFill>
                <a:latin typeface="Arial" panose="020B0604020202020204" pitchFamily="34" charset="0"/>
                <a:cs typeface="Arial" panose="020B0604020202020204" pitchFamily="34" charset="0"/>
              </a:rPr>
              <a:t>£0.6m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D5F0C7ED-1945-DEEE-9E5A-758443832D2E}"/>
              </a:ext>
            </a:extLst>
          </p:cNvPr>
          <p:cNvSpPr/>
          <p:nvPr/>
        </p:nvSpPr>
        <p:spPr>
          <a:xfrm>
            <a:off x="7430646" y="167295"/>
            <a:ext cx="1772593"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R="0" lvl="0" indent="0" algn="ctr" fontAlgn="auto">
              <a:lnSpc>
                <a:spcPct val="100000"/>
              </a:lnSpc>
              <a:spcAft>
                <a:spcPts val="0"/>
              </a:spcAft>
              <a:buClrTx/>
              <a:buSzTx/>
              <a:buFontTx/>
              <a:buNone/>
              <a:tabLst/>
              <a:defRPr/>
            </a:pPr>
            <a:r>
              <a:rPr lang="en-GB" sz="1400" b="1" dirty="0">
                <a:solidFill>
                  <a:srgbClr val="002060"/>
                </a:solidFill>
                <a:latin typeface="Arial" panose="020B0604020202020204" pitchFamily="34" charset="0"/>
                <a:cs typeface="Arial" panose="020B0604020202020204" pitchFamily="34" charset="0"/>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panose="020B0604020202020204" pitchFamily="34" charset="0"/>
                <a:cs typeface="Arial" panose="020B0604020202020204" pitchFamily="34" charset="0"/>
              </a:rPr>
              <a:t>£30.968m</a:t>
            </a:r>
          </a:p>
          <a:p>
            <a:pPr marR="0" lvl="0" indent="0" algn="ctr" fontAlgn="auto">
              <a:lnSpc>
                <a:spcPct val="100000"/>
              </a:lnSpc>
              <a:spcAft>
                <a:spcPts val="0"/>
              </a:spcAft>
              <a:buClrTx/>
              <a:buSzTx/>
              <a:buFontTx/>
              <a:buNone/>
              <a:tabLst/>
              <a:defRPr/>
            </a:pPr>
            <a:r>
              <a:rPr lang="en-GB" sz="1050" dirty="0">
                <a:solidFill>
                  <a:srgbClr val="002060"/>
                </a:solidFill>
                <a:latin typeface="Arial" panose="020B0604020202020204" pitchFamily="34" charset="0"/>
                <a:cs typeface="Arial" panose="020B0604020202020204" pitchFamily="34" charset="0"/>
              </a:rPr>
              <a:t>Variance to Ledger </a:t>
            </a:r>
            <a:r>
              <a:rPr lang="en-GB" sz="1050" b="1" dirty="0">
                <a:solidFill>
                  <a:srgbClr val="002060"/>
                </a:solidFill>
                <a:latin typeface="Arial" panose="020B0604020202020204" pitchFamily="34" charset="0"/>
                <a:cs typeface="Arial" panose="020B0604020202020204" pitchFamily="34" charset="0"/>
              </a:rPr>
              <a:t>£1.5m </a:t>
            </a:r>
          </a:p>
        </p:txBody>
      </p:sp>
      <p:sp>
        <p:nvSpPr>
          <p:cNvPr id="15" name="Oval 14">
            <a:extLst>
              <a:ext uri="{FF2B5EF4-FFF2-40B4-BE49-F238E27FC236}">
                <a16:creationId xmlns:a16="http://schemas.microsoft.com/office/drawing/2014/main" id="{2BD40ECE-D853-3392-6A58-5BA0529858C6}"/>
              </a:ext>
            </a:extLst>
          </p:cNvPr>
          <p:cNvSpPr/>
          <p:nvPr/>
        </p:nvSpPr>
        <p:spPr>
          <a:xfrm>
            <a:off x="6946284" y="485212"/>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5" name="Oval 24">
            <a:extLst>
              <a:ext uri="{FF2B5EF4-FFF2-40B4-BE49-F238E27FC236}">
                <a16:creationId xmlns:a16="http://schemas.microsoft.com/office/drawing/2014/main" id="{06607643-30AB-AD6B-7C19-315058EB8A70}"/>
              </a:ext>
            </a:extLst>
          </p:cNvPr>
          <p:cNvSpPr/>
          <p:nvPr/>
        </p:nvSpPr>
        <p:spPr>
          <a:xfrm>
            <a:off x="8885270" y="461071"/>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17" name="Picture 16">
            <a:extLst>
              <a:ext uri="{FF2B5EF4-FFF2-40B4-BE49-F238E27FC236}">
                <a16:creationId xmlns:a16="http://schemas.microsoft.com/office/drawing/2014/main" id="{0B845240-6297-6E2E-7251-54EFA07F3B3A}"/>
              </a:ext>
            </a:extLst>
          </p:cNvPr>
          <p:cNvPicPr>
            <a:picLocks noChangeAspect="1"/>
          </p:cNvPicPr>
          <p:nvPr/>
        </p:nvPicPr>
        <p:blipFill>
          <a:blip r:embed="rId6"/>
          <a:stretch>
            <a:fillRect/>
          </a:stretch>
        </p:blipFill>
        <p:spPr>
          <a:xfrm>
            <a:off x="254130" y="1245930"/>
            <a:ext cx="4370666" cy="2612125"/>
          </a:xfrm>
          <a:prstGeom prst="rect">
            <a:avLst/>
          </a:prstGeom>
        </p:spPr>
      </p:pic>
      <p:pic>
        <p:nvPicPr>
          <p:cNvPr id="19" name="Picture 18">
            <a:extLst>
              <a:ext uri="{FF2B5EF4-FFF2-40B4-BE49-F238E27FC236}">
                <a16:creationId xmlns:a16="http://schemas.microsoft.com/office/drawing/2014/main" id="{510BE5BD-A2C9-9959-C7A8-CE6C9D8A895C}"/>
              </a:ext>
            </a:extLst>
          </p:cNvPr>
          <p:cNvPicPr>
            <a:picLocks noChangeAspect="1"/>
          </p:cNvPicPr>
          <p:nvPr/>
        </p:nvPicPr>
        <p:blipFill>
          <a:blip r:embed="rId7"/>
          <a:stretch>
            <a:fillRect/>
          </a:stretch>
        </p:blipFill>
        <p:spPr>
          <a:xfrm>
            <a:off x="254130" y="4015849"/>
            <a:ext cx="4386436" cy="2513352"/>
          </a:xfrm>
          <a:prstGeom prst="rect">
            <a:avLst/>
          </a:prstGeom>
        </p:spPr>
      </p:pic>
      <p:pic>
        <p:nvPicPr>
          <p:cNvPr id="22" name="Picture 21">
            <a:extLst>
              <a:ext uri="{FF2B5EF4-FFF2-40B4-BE49-F238E27FC236}">
                <a16:creationId xmlns:a16="http://schemas.microsoft.com/office/drawing/2014/main" id="{B03C7EF5-5C3F-9FF8-374B-113124153CC7}"/>
              </a:ext>
            </a:extLst>
          </p:cNvPr>
          <p:cNvPicPr>
            <a:picLocks noChangeAspect="1"/>
          </p:cNvPicPr>
          <p:nvPr/>
        </p:nvPicPr>
        <p:blipFill>
          <a:blip r:embed="rId8"/>
          <a:stretch>
            <a:fillRect/>
          </a:stretch>
        </p:blipFill>
        <p:spPr>
          <a:xfrm>
            <a:off x="4782311" y="1253071"/>
            <a:ext cx="7240720" cy="1718729"/>
          </a:xfrm>
          <a:prstGeom prst="rect">
            <a:avLst/>
          </a:prstGeom>
        </p:spPr>
      </p:pic>
    </p:spTree>
    <p:extLst>
      <p:ext uri="{BB962C8B-B14F-4D97-AF65-F5344CB8AC3E}">
        <p14:creationId xmlns:p14="http://schemas.microsoft.com/office/powerpoint/2010/main" val="22865669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E26BEB1A-973C-4667-A066-E7EC082D5226}"/>
</file>

<file path=customXml/itemProps2.xml><?xml version="1.0" encoding="utf-8"?>
<ds:datastoreItem xmlns:ds="http://schemas.openxmlformats.org/officeDocument/2006/customXml" ds:itemID="{E14D0A3D-0B74-4C3A-BDA1-2DD532E05E09}">
  <ds:schemaRefs>
    <ds:schemaRef ds:uri="http://schemas.microsoft.com/sharepoint/v3/contenttype/forms"/>
  </ds:schemaRefs>
</ds:datastoreItem>
</file>

<file path=customXml/itemProps3.xml><?xml version="1.0" encoding="utf-8"?>
<ds:datastoreItem xmlns:ds="http://schemas.openxmlformats.org/officeDocument/2006/customXml" ds:itemID="{D76985C5-7766-456D-A8E0-D7F1409C6EDF}">
  <ds:schemaRefs>
    <ds:schemaRef ds:uri="http://schemas.microsoft.com/office/2006/metadata/properties"/>
    <ds:schemaRef ds:uri="44db3db7-1523-4826-83fd-741d9b441697"/>
    <ds:schemaRef ds:uri="http://purl.org/dc/terms/"/>
    <ds:schemaRef ds:uri="http://www.w3.org/XML/1998/namespace"/>
    <ds:schemaRef ds:uri="http://purl.org/dc/dcmitype/"/>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3312</TotalTime>
  <Words>2295</Words>
  <Application>Microsoft Office PowerPoint</Application>
  <PresentationFormat>Widescreen</PresentationFormat>
  <Paragraphs>371</Paragraphs>
  <Slides>22</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Aptos</vt:lpstr>
      <vt:lpstr>Aptos Display</vt:lpstr>
      <vt:lpstr>Arial</vt:lpstr>
      <vt:lpstr>Arial Black</vt:lpstr>
      <vt:lpstr>Calibri</vt:lpstr>
      <vt:lpstr>Office Theme</vt:lpstr>
      <vt:lpstr>DARK TITLE BG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SBU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Crystal Davies (Swansea Bay UHB - Finance)</dc:creator>
  <cp:lastModifiedBy>Samantha Moss (Swansea Bay UHB - Finance)</cp:lastModifiedBy>
  <cp:revision>20</cp:revision>
  <dcterms:created xsi:type="dcterms:W3CDTF">2026-06-11T11:30:44Z</dcterms:created>
  <dcterms:modified xsi:type="dcterms:W3CDTF">2026-08-17T13:19:54Z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