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4"/>
  </p:notesMasterIdLst>
  <p:sldIdLst>
    <p:sldId id="257" r:id="rId6"/>
    <p:sldId id="310" r:id="rId7"/>
    <p:sldId id="313" r:id="rId8"/>
    <p:sldId id="311" r:id="rId9"/>
    <p:sldId id="387" r:id="rId10"/>
    <p:sldId id="323" r:id="rId11"/>
    <p:sldId id="283" r:id="rId12"/>
    <p:sldId id="312" r:id="rId13"/>
    <p:sldId id="322" r:id="rId14"/>
    <p:sldId id="309" r:id="rId15"/>
    <p:sldId id="291" r:id="rId16"/>
    <p:sldId id="308" r:id="rId17"/>
    <p:sldId id="321" r:id="rId18"/>
    <p:sldId id="319" r:id="rId19"/>
    <p:sldId id="320" r:id="rId20"/>
    <p:sldId id="316" r:id="rId21"/>
    <p:sldId id="317" r:id="rId22"/>
    <p:sldId id="31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CBE5EA-C5E6-24CE-86D9-5CE555207943}" name="Sally Killian (Swansea Bay UHB - Finance)" initials="SK" userId="S::Sally.Killian@wales.nhs.uk::5eb0687f-c3ea-42fc-ac53-971dc347676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antha Moss (Swansea Bay UHB - Finance)" initials="SM(BU-F" lastIdx="1" clrIdx="0">
    <p:extLst>
      <p:ext uri="{19B8F6BF-5375-455C-9EA6-DF929625EA0E}">
        <p15:presenceInfo xmlns:p15="http://schemas.microsoft.com/office/powerpoint/2012/main" userId="S-1-5-21-978635462-3828570294-627434887-1048523" providerId="AD"/>
      </p:ext>
    </p:extLst>
  </p:cmAuthor>
  <p:cmAuthor id="2" name="Ceri Gimblett (Swansea Bay UHB - Neath Port Talbot and Singleton Service Group)" initials="CG(BU-NPTaSSG" lastIdx="8" clrIdx="1">
    <p:extLst>
      <p:ext uri="{19B8F6BF-5375-455C-9EA6-DF929625EA0E}">
        <p15:presenceInfo xmlns:p15="http://schemas.microsoft.com/office/powerpoint/2012/main" userId="S-1-5-21-978635462-3828570294-627434887-268152" providerId="AD"/>
      </p:ext>
    </p:extLst>
  </p:cmAuthor>
  <p:cmAuthor id="3" name="Tomos Williams (Swansea Bay UHB - Finance)" initials="TW" lastIdx="10" clrIdx="2">
    <p:extLst>
      <p:ext uri="{19B8F6BF-5375-455C-9EA6-DF929625EA0E}">
        <p15:presenceInfo xmlns:p15="http://schemas.microsoft.com/office/powerpoint/2012/main" userId="S::Tomos.Williams8@wales.nhs.uk::d7ff7a98-0519-4ae8-8cd2-d4875c04e0b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B9BD5"/>
    <a:srgbClr val="FFFCF3"/>
    <a:srgbClr val="FFF9E7"/>
    <a:srgbClr val="FFF6D9"/>
    <a:srgbClr val="FFF3CD"/>
    <a:srgbClr val="FFEBAB"/>
    <a:srgbClr val="FFE38B"/>
    <a:srgbClr val="FFF2C9"/>
    <a:srgbClr val="FFE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19" autoAdjust="0"/>
    <p:restoredTop sz="89831" autoAdjust="0"/>
  </p:normalViewPr>
  <p:slideViewPr>
    <p:cSldViewPr snapToGrid="0">
      <p:cViewPr varScale="1">
        <p:scale>
          <a:sx n="93" d="100"/>
          <a:sy n="93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822C4-4A66-4EC6-AE02-C65254CAF206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F47BD-4C1F-4C15-AD61-3AB144D69E2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30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4258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0AEF9-45CF-FCDE-DBA9-04BBBD2CC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BF250-7AB5-E0A5-0C37-DF09C08FD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247875-D9C4-F664-5992-FE3C835E2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B821C-FB68-0A9D-E436-29E5153DA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417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258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541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1E9D5-9BEB-5D16-9D00-04529E890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904F51-B05A-23A9-73B4-A3B83E3BD6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9B0737-92ED-9A98-E247-9A6ADE8E1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53E84-3E3C-0359-21DE-8DD03FFCF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886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A38BF-BBD3-CDA4-8A60-821DE4F7C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737697-E72D-2B32-5ABF-16D855DD8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47876-93B4-EF12-2ACB-5E30631D1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D01F5-BB8E-C306-23B4-1E8478C0A5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835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F1EA1-419D-19A8-5857-824514A32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EEE6C-1929-BBB8-08B8-C48F1B7413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7A41A3-9B0D-51C1-9BBD-E33485FED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B03CB-C549-610B-5379-E70F5CC13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242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29CC-37D4-DEF0-FAFD-8FAEE9FAF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C4680-BD91-CF76-ADE7-8F8473E04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E6CBA4-F28D-DBE9-A8AB-E3B93A986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5FADB-A532-D418-8ADB-F0E778F52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729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5A0F1-FDB5-8867-8C01-D49E82B0D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C04313-5688-E42E-05B2-5D92CECF8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B32B2-86DA-8775-FFAA-D6CB2A7A2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33BBA-DA76-D52A-9792-F98942A8F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315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9C39A-F24A-B3F2-9B2C-5A545D64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A100B3-D51E-5EE0-7A01-037B97618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FB03B-3BCA-DE32-49E3-5EF7138A7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D68BF-3860-DBC2-8470-F9B5E8C1F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971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F6283-DDC6-0008-444A-28DC1BCF8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CE6BE7-CBD2-9789-9E0F-A908B2AA1A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50947C-96EC-1BDB-0D34-1C8BEA620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5E0A6-3AB2-4D72-BB33-FF744E884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03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D8DFB-1CEF-3958-36D8-0DF7E26E7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05B08-9A4D-3409-7060-1F03E905A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15AD7-A3E4-E574-5035-A1F6BA353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93D0B-E3D4-0A40-0946-672159F0B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412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2CA5B-855B-2D5F-E51A-6DD09904C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3A04C-70A0-881A-D72C-5F2495F5B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4B3AEA-696F-1E19-D041-79B055FC3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A9025-C85E-498A-DD15-CF4B588E9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263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81C25-1530-D9BC-79A8-BE55AA85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7BC065-A285-918C-912E-7891834A2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15BB98-7098-1E9D-9802-6E44570A6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D3D5B-D89A-07F9-1E55-FDF92359E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702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1268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E0BDE-1EAE-A00E-0438-09FDE6BC0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AA0C92-37FF-C5D4-E920-B9A94B481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5E7891-AC84-280B-003F-FD65F503C4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30B9E-D752-AE17-7FC5-BECDA8A04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325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AB4EB-94A7-E52E-EF04-2EE3C6DC7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4F8E2F-822E-5A77-9451-BEFEE7ECC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C648E2-8734-5B94-43DF-8643121E4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0B47D-ED85-9140-1AD5-931921FDC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47BD-4C1F-4C15-AD61-3AB144D69E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848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853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11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224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BE24-B2B4-C543-B213-8D21F7D6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50557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9ADEF-578A-C7CE-1FA1-16D28C4F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50557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0C83C-5555-23CF-0411-569524E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F8AEE-B074-D45E-5FDD-A88951FF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141B6-949B-BA75-4930-FC65810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84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79DE-9DA7-5FA8-5CCF-F6D0978BF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B5599-2139-450D-6805-8F0846765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D561B-81AC-5200-5264-D6BC87C5C0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56B86-02F4-D320-437D-9F2121160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E714-12E3-C69C-A555-89734D1C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D2DE-EC28-B34A-83E3-3D497DF7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0405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FAA81-78B2-53E1-A48F-4096F8B02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0405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D28AE-7A64-AAA9-F1D5-A72E1A8A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F4D4E-478D-8C05-44E0-C770FB9D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18A4-FDC8-0AB7-58E6-333A8E64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9752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D401-AA60-4856-368F-CBF2D276A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9F23-B82C-8DEF-1F6B-A0C464D8D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DD9C9-4987-E3EB-B77C-8BAEFBC3F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11561-9F60-D69B-A925-7D299557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A2591-E8DF-CFD8-E627-933F0FC6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BF4B6-C0ED-AC58-B324-7FE337B1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686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0C08-B945-5A7B-0E3F-17025154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B34F7-BEB3-BC87-6AEF-521C2ABB4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C188A-6651-32A0-6D2A-1D49EF9B1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99535-801F-C9E2-B0CF-1E26CAF0B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352E1-FF09-79F0-1E79-31348CA6E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5EBD5-6AAF-D287-389B-C69C3EC4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80BCF2-46DA-D70F-F038-521DAA635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5F022F-70CD-3BC9-D667-F159FD91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673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B906A-9B29-677D-1CA1-95DFFF55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AE907B-5980-D27A-62E9-B7608329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9641E3-569C-9B8F-D222-6F154495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64C71-4751-DCA6-FDAD-5F35BC97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4916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4FF5EA-0CA4-8C0B-300B-9C737F64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B75DC5-7652-9D0D-9F7E-FC41D6FF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CBC1C-E290-F214-B837-57B79FB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16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B4DA-39EA-C576-21F8-9FBA5507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8E73D-FAEA-CE3D-1C69-BA86BF3D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FD5C9-F79E-1565-59E4-8629B6A47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A6D20-9F85-5802-DFF7-40AB14AEC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0556F-3B9C-A66D-C0D2-5F0E1978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248C0-422D-9003-FB18-E69A7761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84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91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B9AA-946B-7EE3-5371-E37F4F92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74389-B698-90D3-EBF2-E296CFE174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CF22-5F38-98B5-01E7-7FC48E69E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E8051-063E-5C6C-3524-FF6AA906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92D9B-00B6-E1A1-6CF7-A6AD720B0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26AAC-2052-7532-284B-C60F0719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476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E2D2-F140-C10E-6708-57F38EFB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A3AB9-088F-B055-9326-F569B5607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CB1D9-2D20-2F4B-006F-25160C6E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EA219-618D-6617-B576-12CAAE68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465AD-5526-6E22-B706-A9A179E1F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770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8ABB26-56E1-9196-604E-351AEF519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14C218-631B-B7EB-DE03-83D327A1B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4F324-B271-5DC9-72F0-9D5EF969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08C6E-F87D-B066-1E2F-D422DF20F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36A6E-A7F2-B024-3E17-FCE9EEE8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858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573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94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25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55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83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19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01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F23A-03EA-4B31-B44C-62643CAF2B3E}" type="datetimeFigureOut">
              <a:rPr lang="en-GB" smtClean="0"/>
              <a:t>17/08/2026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65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9C3302-B742-EEF4-5D92-A16C5181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1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CD66D-56B7-D18C-49E7-011BC3B14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9791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5" name="Picture 14" descr="A map of a road&#10;&#10;Description automatically generated">
            <a:extLst>
              <a:ext uri="{FF2B5EF4-FFF2-40B4-BE49-F238E27FC236}">
                <a16:creationId xmlns:a16="http://schemas.microsoft.com/office/drawing/2014/main" id="{C3E7E686-D522-9A3E-13E9-8998F89452A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19909" y="5282128"/>
            <a:ext cx="4270804" cy="1576258"/>
          </a:xfrm>
          <a:prstGeom prst="rect">
            <a:avLst/>
          </a:prstGeom>
        </p:spPr>
      </p:pic>
      <p:sp>
        <p:nvSpPr>
          <p:cNvPr id="14" name="Freeform: Shape 32">
            <a:extLst>
              <a:ext uri="{FF2B5EF4-FFF2-40B4-BE49-F238E27FC236}">
                <a16:creationId xmlns:a16="http://schemas.microsoft.com/office/drawing/2014/main" id="{A5E3FCF5-40AB-A12F-DF75-8A1CC3C55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1F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20" name="Picture 19" descr="A black and blue logo&#10;&#10;Description automatically generated">
            <a:extLst>
              <a:ext uri="{FF2B5EF4-FFF2-40B4-BE49-F238E27FC236}">
                <a16:creationId xmlns:a16="http://schemas.microsoft.com/office/drawing/2014/main" id="{330980B2-8B98-03DF-F857-D6FE6C70C85E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275379" y="178924"/>
            <a:ext cx="2553595" cy="64642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96C0E-7F7F-E808-E857-484D5BF64C5C}"/>
              </a:ext>
            </a:extLst>
          </p:cNvPr>
          <p:cNvGrpSpPr/>
          <p:nvPr userDrawn="1"/>
        </p:nvGrpSpPr>
        <p:grpSpPr>
          <a:xfrm>
            <a:off x="9160561" y="1423846"/>
            <a:ext cx="2217714" cy="2777599"/>
            <a:chOff x="9160561" y="1423846"/>
            <a:chExt cx="2217714" cy="2777599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B168C84-B58D-D330-0F65-59FBD2088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7CB0D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4663ACA6-12F2-FC6F-7543-13126732C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16108" y="2255015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00BD6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46B3BFDD-A929-FC55-41B8-6CDA3EA68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70293" y="189516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9D4EC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22A2881D-B710-7D47-113B-41CE4758C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10530" y="3377130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CC373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5F823667-7DD0-95EE-B7A6-672799260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76336" y="262337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FFD54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16" name="Picture 15"/>
          <p:cNvPicPr/>
          <p:nvPr userDrawn="1"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4965" r="37813" b="13132"/>
          <a:stretch/>
        </p:blipFill>
        <p:spPr bwMode="auto">
          <a:xfrm>
            <a:off x="69490" y="5903707"/>
            <a:ext cx="974409" cy="8049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1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F355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oleObject" Target="file:///\\cymru.nhs.uk\abm_ulhb\group\glan_fs1\FINANCE\MHLD%20Delivery%20Unit\Month%20End\Month%20End%202026-27\Reports%20Master\PFC\MASTER%20-%20Working%20Papers%20for%20PFC%20-%20MHLD.xlsx!HB%20Position!R2C2:R29C6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702DFC3A-ECE1-8AFC-FF83-DD05E0DE74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1F355E"/>
              </a:solidFill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319207" y="1394269"/>
            <a:ext cx="11391011" cy="112063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Performance &amp; Finance Committee</a:t>
            </a: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Month 4 July 2026</a:t>
            </a:r>
            <a:endParaRPr sz="3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4" y="3176868"/>
            <a:ext cx="8656005" cy="110781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Primary Care &amp; Community Service Group</a:t>
            </a:r>
            <a:endParaRPr sz="3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4" y="4436706"/>
            <a:ext cx="8656005" cy="39794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2600" b="1" dirty="0">
                <a:solidFill>
                  <a:schemeClr val="bg1"/>
                </a:solidFill>
                <a:latin typeface="Arial Black" panose="020B0604020202020204" pitchFamily="34" charset="0"/>
              </a:rPr>
              <a:t>Date  25</a:t>
            </a:r>
            <a:r>
              <a:rPr lang="en-GB" sz="2600" b="1" baseline="30000" dirty="0">
                <a:solidFill>
                  <a:schemeClr val="bg1"/>
                </a:solidFill>
                <a:latin typeface="Arial Black" panose="020B0604020202020204" pitchFamily="34" charset="0"/>
              </a:rPr>
              <a:t>th</a:t>
            </a:r>
            <a:r>
              <a:rPr lang="en-GB" sz="2600" b="1" dirty="0">
                <a:solidFill>
                  <a:schemeClr val="bg1"/>
                </a:solidFill>
                <a:latin typeface="Arial Black" panose="020B0604020202020204" pitchFamily="34" charset="0"/>
              </a:rPr>
              <a:t> August 2026</a:t>
            </a:r>
            <a:endParaRPr sz="2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D03CCB-ACEE-D2B7-2909-3C2188E6C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8FC589A-5CC0-C5AC-C9BB-51B008044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AE89B88A-D179-B7DF-7C36-9B92E4062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1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8DFE2F-D8F0-8DA3-CFE5-3FFED8255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3F34EB94-1BA2-570F-6265-A323AE02E3EA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Summary: Income, Pay, Non-Pay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AAE399-A8AB-D9C5-E579-22C93DFDA4CD}"/>
              </a:ext>
            </a:extLst>
          </p:cNvPr>
          <p:cNvSpPr txBox="1"/>
          <p:nvPr/>
        </p:nvSpPr>
        <p:spPr>
          <a:xfrm>
            <a:off x="233553" y="506138"/>
            <a:ext cx="4481238" cy="6278642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DC46C4-C117-B939-FFCD-86C9067C7FD2}"/>
              </a:ext>
            </a:extLst>
          </p:cNvPr>
          <p:cNvSpPr txBox="1"/>
          <p:nvPr/>
        </p:nvSpPr>
        <p:spPr>
          <a:xfrm>
            <a:off x="287999" y="732850"/>
            <a:ext cx="4481237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Variances:</a:t>
            </a:r>
          </a:p>
          <a:p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– M4 - £111k shortfall, £501k ytd:</a:t>
            </a:r>
          </a:p>
          <a:p>
            <a:pPr marL="360000" lvl="1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Shortfall on Dental PCR income (£122k in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mth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£497k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continues to be the key area of under achievement of income.</a:t>
            </a:r>
          </a:p>
          <a:p>
            <a:pPr marL="360000" lvl="1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being off by monthly variation across other budgets</a:t>
            </a:r>
          </a:p>
          <a:p>
            <a:pPr marL="360000" lvl="1" indent="-180000"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– M4-£290k under, £1,047k under ytd</a:t>
            </a:r>
          </a:p>
          <a:p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Vacancies across all staff groups are contributing to the underspend in Pay.  However there remains key areas of overspend:</a:t>
            </a:r>
          </a:p>
          <a:p>
            <a:pPr marL="360000" indent="-18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Nursing  - M4  £56k over, £259k over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Gorseinon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Ward 3 - M4 £39k over, £141k over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Palliative Care Nursing – M4- £25k over, £120k over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Pay - £4,499k over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Overspend here includes the unachieved CIP:</a:t>
            </a:r>
          </a:p>
          <a:p>
            <a:pPr marL="360000" indent="-18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2026-27 CIP - £913k</a:t>
            </a: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2025-26 CIP -   £2,447k</a:t>
            </a: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M4 identified NR CIP was brought into the financial position improving the in month position and the forecast for 2026-27</a:t>
            </a:r>
          </a:p>
          <a:p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also several key areas contributing to the overspend on non-pay (excl.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cip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CHC - £844k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Looked After Children  - £362k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Equipment Store - £96k (contract value increases in year)</a:t>
            </a: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Nursing - £115k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1800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 Contract - £90k </a:t>
            </a:r>
            <a:r>
              <a:rPr lang="en-GB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(Common Ailments Drugs)</a:t>
            </a:r>
          </a:p>
          <a:p>
            <a:endParaRPr lang="en-GB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3BA46-BAC4-C7AC-EEB6-53E3C207A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905" y="506138"/>
            <a:ext cx="3811602" cy="2991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A5432B-5248-1998-ED52-BECFD5273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241" y="506137"/>
            <a:ext cx="3761179" cy="31103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F9D278-C34D-6EAA-4E1E-9A2E7DD1E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1039" y="3609921"/>
            <a:ext cx="3813313" cy="2888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1EF85CE-E5F0-EBAD-DD7F-EEFF650D03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6155" y="3616505"/>
            <a:ext cx="3371769" cy="281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9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Pay Summary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FE4FAA5-F3A2-E660-14D5-4C544892B5DA}"/>
              </a:ext>
            </a:extLst>
          </p:cNvPr>
          <p:cNvSpPr/>
          <p:nvPr/>
        </p:nvSpPr>
        <p:spPr>
          <a:xfrm>
            <a:off x="6300858" y="1872000"/>
            <a:ext cx="5722113" cy="4627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was an increase in expenditure on variable pay in P04 (£202k) compared to P03 (£173k) This was due to increases in Registered and Non-registered Nursing Bank.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increase spend on variable pay was offset by a reduction in spend on substantive staff .  The net impact of these changes was an overall reduction in pay spend in M4 compared to M3 of £136k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Compared to the same period in 2025-26  the total spend at P02 has reduced from £659k in 2025-26 compared to £427k in 2026-27 (35% reduction).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F5A17-926B-34B3-7557-D68CE1BFC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29" y="1933100"/>
            <a:ext cx="5679111" cy="4819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7E481B-5786-4751-EA9D-17FEB5F4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" y="496897"/>
            <a:ext cx="12192000" cy="12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38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FB4CA4-EA89-69C2-B905-87C7E959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5AF15BE5-5D9C-7E87-ACCE-6A2BCB9AD1F1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Savings</a:t>
            </a:r>
            <a:endParaRPr kumimoji="0" lang="en-GB" sz="1800" b="1" i="0" u="none" strike="noStrike" kern="1200" cap="sm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A4EA4-EDBB-105F-F57C-5D3A27B59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33" y="336188"/>
            <a:ext cx="11871632" cy="23892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86FEC1-3653-9AEC-0BA5-EA1D097F5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42" y="2959128"/>
            <a:ext cx="6414218" cy="3228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C0B74A-66CB-7F77-5261-B53388A0F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9932" y="2959128"/>
            <a:ext cx="5249826" cy="322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97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400F5-BB4F-38EA-B8A6-DC929CAC4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FA8A092C-7922-C1A1-7A5D-69024B3959F1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Savings</a:t>
            </a:r>
            <a:endParaRPr kumimoji="0" lang="en-GB" sz="1800" b="1" i="0" u="none" strike="noStrike" kern="1200" cap="sm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48D2EA-BDC1-5655-9871-0B67F043A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54" y="708712"/>
            <a:ext cx="11719218" cy="501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65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59BA1-13B2-FB28-1746-7107F5E54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87E128D2-0B7E-E6D5-854C-C01FA543A24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FD18F736-72AA-B2FC-EADE-E2A4FB970E82}"/>
              </a:ext>
            </a:extLst>
          </p:cNvPr>
          <p:cNvSpPr txBox="1"/>
          <p:nvPr/>
        </p:nvSpPr>
        <p:spPr>
          <a:xfrm>
            <a:off x="437195" y="2643468"/>
            <a:ext cx="9358738" cy="112063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Part D: Budget Holder Performance</a:t>
            </a:r>
          </a:p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972F30-3196-B0D3-1DFF-5635394D5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8F8F04C-1B82-69A0-7631-D1E0A3D11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BC3559C-30DF-B3EC-3CBF-A80675EF4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08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F1207-B97D-F5C5-3A1E-078A3791E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540DCF0A-E011-2FF2-A14D-F5D2712AE266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Accountability Letters: Variance By Budget Holder 	</a:t>
            </a:r>
            <a:endParaRPr kumimoji="0" lang="en-GB" sz="1800" b="1" i="0" u="none" strike="noStrike" kern="1200" cap="sm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0B378-13A8-9C5C-816A-E7355BCE9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F4AA82A-635E-B1DA-7507-114780B42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43D1C1-E233-FEFB-D7D1-BB9536891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847725"/>
            <a:ext cx="1110615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3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11B701-772F-0EBA-12D7-04989C4E8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029872D8-26F6-40C2-5471-F11B961E710E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Accountability Letters: Replies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18849E-59D6-A82E-36F3-7E2D261C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1575D3DD-8200-FA64-0FFB-F34CAF369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F176BD-9C20-80BF-2A01-272AF58F5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9" y="1771053"/>
            <a:ext cx="12000216" cy="336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5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DF428-C0B2-35CB-CF89-7CCC7259F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E1801774-B26C-87C3-EF6D-13FD34213095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Accountability Letters: Training Record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51A41-1607-E02C-9B4F-AE7331881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C929F87-E0D0-9609-01B6-84E3F09C7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DB3A8C-9B1C-F0DE-C236-20134DA16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2" y="832206"/>
            <a:ext cx="11645393" cy="37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57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AE3E5-35A0-2C29-6344-BEB95DE7C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7BECE5F4-8DEE-C04C-F98A-C5F7DDC1D02F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Accountability Letters: </a:t>
            </a:r>
            <a:r>
              <a:rPr kumimoji="0" lang="en-GB" sz="1800" b="1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Qliksense</a:t>
            </a: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Usage Stats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159186-382B-831C-3DFD-61675040A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F2C760F-19F4-8DE7-1A5F-DB86893E0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B54C0B-8466-65F2-497F-061EA62FA6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" y="1585912"/>
            <a:ext cx="116586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36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3BFE9-976C-A0D9-7018-FB66472B5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936D0EE9-59F8-F5EE-55D6-047A19D321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086B43AD-8D4C-2261-3609-945A629971AB}"/>
              </a:ext>
            </a:extLst>
          </p:cNvPr>
          <p:cNvSpPr txBox="1"/>
          <p:nvPr/>
        </p:nvSpPr>
        <p:spPr>
          <a:xfrm>
            <a:off x="437195" y="2643468"/>
            <a:ext cx="9358738" cy="112063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Part A: Priority Areas &amp; Key Actions </a:t>
            </a:r>
          </a:p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04D7D6-924E-F309-6ECA-78FC87282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FF46485-8C04-19E5-030A-2ED3DECA8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A3DFBC1-087C-92CD-1454-D847B3DA9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2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BF3CC-7E4A-D843-9DE2-09F6D8EBA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C2D71874-1219-AC0D-14DF-131141076C0B}"/>
              </a:ext>
            </a:extLst>
          </p:cNvPr>
          <p:cNvSpPr txBox="1">
            <a:spLocks/>
          </p:cNvSpPr>
          <p:nvPr/>
        </p:nvSpPr>
        <p:spPr>
          <a:xfrm>
            <a:off x="-3718" y="-21780"/>
            <a:ext cx="12195717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Summary Actions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E36A934-E25F-922B-D0D9-FD940F720C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040027"/>
              </p:ext>
            </p:extLst>
          </p:nvPr>
        </p:nvGraphicFramePr>
        <p:xfrm>
          <a:off x="0" y="394020"/>
          <a:ext cx="12188284" cy="6463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894">
                  <a:extLst>
                    <a:ext uri="{9D8B030D-6E8A-4147-A177-3AD203B41FA5}">
                      <a16:colId xmlns:a16="http://schemas.microsoft.com/office/drawing/2014/main" val="1430198087"/>
                    </a:ext>
                  </a:extLst>
                </a:gridCol>
                <a:gridCol w="10780390">
                  <a:extLst>
                    <a:ext uri="{9D8B030D-6E8A-4147-A177-3AD203B41FA5}">
                      <a16:colId xmlns:a16="http://schemas.microsoft.com/office/drawing/2014/main" val="2237211877"/>
                    </a:ext>
                  </a:extLst>
                </a:gridCol>
              </a:tblGrid>
              <a:tr h="215466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 AREAS FOCUS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Progression of PIDs for Amber schemes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Decisions on Red schemes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 of PIDs for other recovery actions / develop new recovery actions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Clarity on PCT components of R&amp;S schemes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Recurrent Savings Schemes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730100"/>
                  </a:ext>
                </a:extLst>
              </a:tr>
              <a:tr h="215466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TOP ACTIONS FOR NEXT 4 WEEKS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of </a:t>
                      </a:r>
                      <a:r>
                        <a:rPr lang="en-GB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Gorseinon</a:t>
                      </a: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Ward 3 decision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Progressing amber schemes to green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 re: Frailty GMS Directed Supplementary Service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Implications of Planned Care funding request decision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Cluster engagement feedback and plan next steps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955620"/>
                  </a:ext>
                </a:extLst>
              </a:tr>
              <a:tr h="215466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TOP ACTIONS LAST 4 WEEKS &amp; UPDATE ON OUTCOME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Green CIP schemes by £4.7m and Amber schemes by 0.8m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Assessed impact of GP Out of Hour national negotiation request and input into Exec paper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assessment on GP OOH and UPCC scheme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Planned Care request re </a:t>
                      </a:r>
                      <a:r>
                        <a:rPr lang="en-GB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Opthalmology</a:t>
                      </a: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risk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Completed engagement exercise on reduction in the number of Clusters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Completed training for remaining budget holders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64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54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5D1E5-7FC8-0A3F-EBE5-26741555F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7C330D05-F135-928C-9C9A-289A426EE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6CF2BC9D-3196-64A0-28C6-DFAF5750A760}"/>
              </a:ext>
            </a:extLst>
          </p:cNvPr>
          <p:cNvSpPr txBox="1"/>
          <p:nvPr/>
        </p:nvSpPr>
        <p:spPr>
          <a:xfrm>
            <a:off x="437195" y="2643468"/>
            <a:ext cx="9358738" cy="112063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Part B: Look Forward</a:t>
            </a:r>
          </a:p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92FA3B-C657-0D31-8554-3D7F9F441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4108734-53A4-D39E-F0C9-A1D24DC54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A10DADA-162D-4513-276C-A951AA962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89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F77BB-C5DD-618D-70BA-1A5B5F42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5E4A97B4-1DD8-96AD-60D2-0A030F341E26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Forecast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7E83D-F9D3-322B-9D67-119462FD67F9}"/>
              </a:ext>
            </a:extLst>
          </p:cNvPr>
          <p:cNvSpPr txBox="1"/>
          <p:nvPr/>
        </p:nvSpPr>
        <p:spPr>
          <a:xfrm>
            <a:off x="74555" y="4136156"/>
            <a:ext cx="11963450" cy="2721844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Assumptions: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forecast based on M4 is in line with M3.  Whilst M4 saw a small improvement versus forecast the overall trend is in line with some offsetting movements.</a:t>
            </a:r>
            <a:endParaRPr lang="en-GB" sz="1400" dirty="0">
              <a:solidFill>
                <a:srgbClr val="00206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 is before further identified recovery actions of £0.8m, netting to £7.1m overspend, in line with M3.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increased travel has been included based on M2 year to date - £200k for the year additional costs backdated to Apr 26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Known external recruitment has been included, notably 3 Palliative Care doctors, 1 Restorative Dental consultant and 2 other dentists plus dental nurses, 1 Audiology and 16 Therapy graduates.  All other recruitment expects to net to zero except reductions related to CIPs / recovery actions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2026/27 Prevention and Early Years and CHC and drugs inflation reserve is forecast to be fully spent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 drugs budget is assumed to continue at M4 levels in line with spend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 funding is forecast to be fully spent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Contracts are forecast at break-even with the exception of Pharmacy which is £270k overspent in line with 25/26 out-turn</a:t>
            </a:r>
          </a:p>
          <a:p>
            <a:pPr lvl="0">
              <a:defRPr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36BA4-ED10-DF2E-9213-84FF32BA7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40" y="505974"/>
            <a:ext cx="4907189" cy="34071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F8DE25-0DC7-6CEA-A476-5D56ECAA8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810" y="505974"/>
            <a:ext cx="66865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61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2EA4-C5EB-AC3A-9FC9-1D09EA74A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A6B5BC1A-0115-A793-43CD-F9AA522FB07F}"/>
              </a:ext>
            </a:extLst>
          </p:cNvPr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Forecast [Cont</a:t>
            </a:r>
            <a:r>
              <a:rPr lang="en-GB" sz="1800" b="1" cap="small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inued</a:t>
            </a:r>
            <a:r>
              <a:rPr kumimoji="0" lang="en-GB" sz="1800" b="1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]</a:t>
            </a:r>
            <a:endParaRPr kumimoji="0" lang="en-GB" sz="1800" b="1" i="0" u="none" strike="noStrike" kern="1200" cap="sm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760568-EB26-923E-EB36-72CA6B4D6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64" y="644276"/>
            <a:ext cx="5118100" cy="5340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A6F46D-AD79-A439-0A27-F84011E90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282" y="644275"/>
            <a:ext cx="5888073" cy="191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91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Identification Opportunities &amp; Risk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0696B0E-46BA-CAA9-3009-EA94A35E8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699685"/>
              </p:ext>
            </p:extLst>
          </p:nvPr>
        </p:nvGraphicFramePr>
        <p:xfrm>
          <a:off x="-1" y="394020"/>
          <a:ext cx="12188283" cy="6463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0075">
                  <a:extLst>
                    <a:ext uri="{9D8B030D-6E8A-4147-A177-3AD203B41FA5}">
                      <a16:colId xmlns:a16="http://schemas.microsoft.com/office/drawing/2014/main" val="3700462790"/>
                    </a:ext>
                  </a:extLst>
                </a:gridCol>
                <a:gridCol w="7792039">
                  <a:extLst>
                    <a:ext uri="{9D8B030D-6E8A-4147-A177-3AD203B41FA5}">
                      <a16:colId xmlns:a16="http://schemas.microsoft.com/office/drawing/2014/main" val="4149969699"/>
                    </a:ext>
                  </a:extLst>
                </a:gridCol>
                <a:gridCol w="2736169">
                  <a:extLst>
                    <a:ext uri="{9D8B030D-6E8A-4147-A177-3AD203B41FA5}">
                      <a16:colId xmlns:a16="http://schemas.microsoft.com/office/drawing/2014/main" val="4009772451"/>
                    </a:ext>
                  </a:extLst>
                </a:gridCol>
              </a:tblGrid>
              <a:tr h="3231990">
                <a:tc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Further Opportunities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Further Notes / Comments</a:t>
                      </a:r>
                    </a:p>
                    <a:p>
                      <a:pPr algn="l"/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686784"/>
                  </a:ext>
                </a:extLst>
              </a:tr>
              <a:tr h="323199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Risks (Top 5)</a:t>
                      </a: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 Actions not on Tracker</a:t>
                      </a:r>
                    </a:p>
                    <a:p>
                      <a:pPr algn="ctr"/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87979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367267-0C0F-7B4F-77A0-D03CD2186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4304" y="394020"/>
            <a:ext cx="7737094" cy="2488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11D863-EF15-DABF-6793-6D509BF6F9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4304" y="2891753"/>
            <a:ext cx="7737094" cy="2065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F39E8C-464F-C407-6577-BD02467125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4304" y="4956978"/>
            <a:ext cx="7737094" cy="190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24172-4491-E001-CFB7-49DEAF7E3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306032A0-7668-4106-03D7-C294C485D2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3D9BC774-8FC0-39FA-4B0F-240A634E9238}"/>
              </a:ext>
            </a:extLst>
          </p:cNvPr>
          <p:cNvSpPr txBox="1"/>
          <p:nvPr/>
        </p:nvSpPr>
        <p:spPr>
          <a:xfrm>
            <a:off x="437195" y="2643468"/>
            <a:ext cx="9358738" cy="112063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Part C: Look Back</a:t>
            </a:r>
          </a:p>
          <a:p>
            <a:pPr marL="7701" marR="3081" lvl="0" indent="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B36DD5-C1D7-C873-4010-4026969F1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96093B9-3A28-AAAB-CE75-5AF8403BA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393B81AE-A13D-61A2-91CE-77BDEF651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22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93A44-CC84-1341-42F3-5D7F6B1F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859ABB4A-7D69-1A42-5232-1C29181F20ED}"/>
              </a:ext>
            </a:extLst>
          </p:cNvPr>
          <p:cNvSpPr txBox="1">
            <a:spLocks/>
          </p:cNvSpPr>
          <p:nvPr/>
        </p:nvSpPr>
        <p:spPr>
          <a:xfrm>
            <a:off x="0" y="-2531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2026/27 Health Board Position &amp; Service Area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68BA34-52A9-DE05-6623-25D56CF29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48411"/>
            <a:ext cx="1438102" cy="366575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E441E55-BF0E-9D43-644F-4A5230F5A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3" y="6308703"/>
            <a:ext cx="1380764" cy="4271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1C8BF9-821F-F787-FEC7-2C5BC5C8FEA4}"/>
              </a:ext>
            </a:extLst>
          </p:cNvPr>
          <p:cNvSpPr/>
          <p:nvPr/>
        </p:nvSpPr>
        <p:spPr>
          <a:xfrm>
            <a:off x="4331874" y="689626"/>
            <a:ext cx="1472577" cy="875342"/>
          </a:xfrm>
          <a:prstGeom prst="rect">
            <a:avLst/>
          </a:prstGeom>
          <a:solidFill>
            <a:srgbClr val="D0DBE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Variance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£3.95m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A1EA88-3597-F29E-A00E-893FE5BBE611}"/>
              </a:ext>
            </a:extLst>
          </p:cNvPr>
          <p:cNvSpPr/>
          <p:nvPr/>
        </p:nvSpPr>
        <p:spPr>
          <a:xfrm>
            <a:off x="6086680" y="686450"/>
            <a:ext cx="2000891" cy="875342"/>
          </a:xfrm>
          <a:prstGeom prst="rect">
            <a:avLst/>
          </a:prstGeom>
          <a:solidFill>
            <a:srgbClr val="D0DBE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Variance: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Current vs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Previous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Mth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7A28695B-97A3-8747-6769-E3198CA0E8D6}"/>
              </a:ext>
            </a:extLst>
          </p:cNvPr>
          <p:cNvSpPr/>
          <p:nvPr/>
        </p:nvSpPr>
        <p:spPr>
          <a:xfrm rot="10800000">
            <a:off x="7411588" y="839675"/>
            <a:ext cx="606287" cy="56889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3FAEE8-DF6C-0395-F86F-3B23BB0B08B8}"/>
              </a:ext>
            </a:extLst>
          </p:cNvPr>
          <p:cNvGraphicFramePr>
            <a:graphicFrameLocks noGrp="1"/>
          </p:cNvGraphicFramePr>
          <p:nvPr/>
        </p:nvGraphicFramePr>
        <p:xfrm>
          <a:off x="330943" y="1769165"/>
          <a:ext cx="11530114" cy="45395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5057">
                  <a:extLst>
                    <a:ext uri="{9D8B030D-6E8A-4147-A177-3AD203B41FA5}">
                      <a16:colId xmlns:a16="http://schemas.microsoft.com/office/drawing/2014/main" val="3037782686"/>
                    </a:ext>
                  </a:extLst>
                </a:gridCol>
                <a:gridCol w="5765057">
                  <a:extLst>
                    <a:ext uri="{9D8B030D-6E8A-4147-A177-3AD203B41FA5}">
                      <a16:colId xmlns:a16="http://schemas.microsoft.com/office/drawing/2014/main" val="2333270956"/>
                    </a:ext>
                  </a:extLst>
                </a:gridCol>
              </a:tblGrid>
              <a:tr h="45395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ACTUAL &amp; FORECAST VARIANCE TREND</a:t>
                      </a:r>
                    </a:p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IN YEAR PERFORMANCE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31516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5DF91A1-FB40-685C-3EBF-9CD6DC7D0491}"/>
              </a:ext>
            </a:extLst>
          </p:cNvPr>
          <p:cNvSpPr/>
          <p:nvPr/>
        </p:nvSpPr>
        <p:spPr>
          <a:xfrm>
            <a:off x="414893" y="666202"/>
            <a:ext cx="1832114" cy="898766"/>
          </a:xfrm>
          <a:prstGeom prst="rect">
            <a:avLst/>
          </a:prstGeom>
          <a:solidFill>
            <a:srgbClr val="D0DBE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VARIANCE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A1DFAD-6C38-63A3-62EB-0F478DBA9B9F}"/>
              </a:ext>
            </a:extLst>
          </p:cNvPr>
          <p:cNvSpPr/>
          <p:nvPr/>
        </p:nvSpPr>
        <p:spPr>
          <a:xfrm>
            <a:off x="2474452" y="686450"/>
            <a:ext cx="1629978" cy="878518"/>
          </a:xfrm>
          <a:prstGeom prst="rect">
            <a:avLst/>
          </a:prstGeom>
          <a:solidFill>
            <a:srgbClr val="D0DBE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In-Month Variance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£.150m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D703F-3033-B9A5-EDAD-9CE2F1FBD87B}"/>
              </a:ext>
            </a:extLst>
          </p:cNvPr>
          <p:cNvSpPr/>
          <p:nvPr/>
        </p:nvSpPr>
        <p:spPr>
          <a:xfrm>
            <a:off x="8342337" y="705906"/>
            <a:ext cx="2524585" cy="855886"/>
          </a:xfrm>
          <a:prstGeom prst="rect">
            <a:avLst/>
          </a:prstGeom>
          <a:solidFill>
            <a:srgbClr val="D0DBE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Forecast Variance: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In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Mth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Actual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6F0E72D8-E02A-F34E-D85E-8E6FD4B4F2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0496" y="2090013"/>
          <a:ext cx="4960904" cy="4174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6393343" imgH="5379510" progId="Excel.Sheet.12">
                  <p:link updateAutomatic="1"/>
                </p:oleObj>
              </mc:Choice>
              <mc:Fallback>
                <p:oleObj name="Worksheet" r:id="rId5" imgW="6393343" imgH="5379510" progId="Excel.Sheet.12">
                  <p:link updateAutomatic="1"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6F0E72D8-E02A-F34E-D85E-8E6FD4B4F2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40496" y="2090013"/>
                        <a:ext cx="4960904" cy="4174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4228E99-01A2-5756-12F1-76446290E6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9821" y="856606"/>
            <a:ext cx="603706" cy="5519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E96045-BC0D-8F98-1BA8-E4F5ACDB71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747" y="2334946"/>
            <a:ext cx="5710253" cy="34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63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1A275B-AF09-4E04-BE75-71DAA2E43A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5A49B4-D647-44EA-BE41-380F6081D2DC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44db3db7-1523-4826-83fd-741d9b44169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EAF9DCC-DF22-477C-94A2-F386DEF8DC37}"/>
</file>

<file path=docProps/app.xml><?xml version="1.0" encoding="utf-8"?>
<Properties xmlns="http://schemas.openxmlformats.org/officeDocument/2006/extended-properties" xmlns:vt="http://schemas.openxmlformats.org/officeDocument/2006/docPropsVTypes">
  <TotalTime>56728</TotalTime>
  <Words>826</Words>
  <Application>Microsoft Office PowerPoint</Application>
  <PresentationFormat>Widescreen</PresentationFormat>
  <Paragraphs>134</Paragraphs>
  <Slides>18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Arial Black</vt:lpstr>
      <vt:lpstr>Calibri</vt:lpstr>
      <vt:lpstr>Calibri Light</vt:lpstr>
      <vt:lpstr>Office Theme</vt:lpstr>
      <vt:lpstr>1_Custom Design</vt:lpstr>
      <vt:lpstr>file:///\\cymru.nhs.uk\abm_ulhb\group\glan_fs1\FINANCE\MHLD%20Delivery%20Unit\Month%20End\Month%20End%202026-27\Reports%20Master\PFC\MASTER%20-%20Working%20Papers%20for%20PFC%20-%20MHLD.xlsx!HB%20Position!R2C2:R29C6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Mountford (Swansea Bay UHB - Finance )</dc:creator>
  <cp:lastModifiedBy>Samantha Moss (Swansea Bay UHB - Finance)</cp:lastModifiedBy>
  <cp:revision>345</cp:revision>
  <dcterms:created xsi:type="dcterms:W3CDTF">2024-04-17T08:36:36Z</dcterms:created>
  <dcterms:modified xsi:type="dcterms:W3CDTF">2026-08-17T09:35:16Z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