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25"/>
  </p:notesMasterIdLst>
  <p:sldIdLst>
    <p:sldId id="257" r:id="rId6"/>
    <p:sldId id="310" r:id="rId7"/>
    <p:sldId id="313" r:id="rId8"/>
    <p:sldId id="311" r:id="rId9"/>
    <p:sldId id="314" r:id="rId10"/>
    <p:sldId id="323" r:id="rId11"/>
    <p:sldId id="283" r:id="rId12"/>
    <p:sldId id="312" r:id="rId13"/>
    <p:sldId id="322" r:id="rId14"/>
    <p:sldId id="309" r:id="rId15"/>
    <p:sldId id="291" r:id="rId16"/>
    <p:sldId id="308" r:id="rId17"/>
    <p:sldId id="321" r:id="rId18"/>
    <p:sldId id="324" r:id="rId19"/>
    <p:sldId id="319" r:id="rId20"/>
    <p:sldId id="320" r:id="rId21"/>
    <p:sldId id="316" r:id="rId22"/>
    <p:sldId id="317" r:id="rId23"/>
    <p:sldId id="318"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7CBE5EA-C5E6-24CE-86D9-5CE555207943}" name="Sally Killian (Swansea Bay UHB - Finance)" initials="SK" userId="S::Sally.Killian@wales.nhs.uk::5eb0687f-c3ea-42fc-ac53-971dc347676b"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Samantha Moss (Swansea Bay UHB - Finance)" initials="SM(BU-F" lastIdx="1" clrIdx="0">
    <p:extLst>
      <p:ext uri="{19B8F6BF-5375-455C-9EA6-DF929625EA0E}">
        <p15:presenceInfo xmlns:p15="http://schemas.microsoft.com/office/powerpoint/2012/main" userId="S-1-5-21-978635462-3828570294-627434887-1048523" providerId="AD"/>
      </p:ext>
    </p:extLst>
  </p:cmAuthor>
  <p:cmAuthor id="2" name="Ceri Gimblett (Swansea Bay UHB - Neath Port Talbot and Singleton Service Group)" initials="CG(BU-NPTaSSG" lastIdx="8" clrIdx="1">
    <p:extLst>
      <p:ext uri="{19B8F6BF-5375-455C-9EA6-DF929625EA0E}">
        <p15:presenceInfo xmlns:p15="http://schemas.microsoft.com/office/powerpoint/2012/main" userId="S-1-5-21-978635462-3828570294-627434887-268152" providerId="AD"/>
      </p:ext>
    </p:extLst>
  </p:cmAuthor>
  <p:cmAuthor id="3" name="Tomos Williams (Swansea Bay UHB - Finance)" initials="TW" lastIdx="10" clrIdx="2">
    <p:extLst>
      <p:ext uri="{19B8F6BF-5375-455C-9EA6-DF929625EA0E}">
        <p15:presenceInfo xmlns:p15="http://schemas.microsoft.com/office/powerpoint/2012/main" userId="S::Tomos.Williams8@wales.nhs.uk::d7ff7a98-0519-4ae8-8cd2-d4875c04e0b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5B9BD5"/>
    <a:srgbClr val="FFFCF3"/>
    <a:srgbClr val="FFF9E7"/>
    <a:srgbClr val="FFF6D9"/>
    <a:srgbClr val="FFF3CD"/>
    <a:srgbClr val="FFEBAB"/>
    <a:srgbClr val="FFE38B"/>
    <a:srgbClr val="FFF2C9"/>
    <a:srgbClr val="FFECA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9831" autoAdjust="0"/>
  </p:normalViewPr>
  <p:slideViewPr>
    <p:cSldViewPr snapToGrid="0">
      <p:cViewPr varScale="1">
        <p:scale>
          <a:sx n="95" d="100"/>
          <a:sy n="95" d="100"/>
        </p:scale>
        <p:origin x="1194"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presProps" Target="presProps.xml"/><Relationship Id="rId3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https://sbushare.cymru.nhs.uk/sites/Finance/Corp/Resources/Reporting/05%20Performance%20and%20Finance/Committee/26-27/Month%2004/Service%20Group%20Submissions/MHLD/M04%20-%20Working%20Papers%20for%20PFC%20-%20MHLD.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GB"/>
              <a:t>Saving Performance YTD and Future Months </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GB"/>
        </a:p>
      </c:txPr>
    </c:title>
    <c:autoTitleDeleted val="0"/>
    <c:plotArea>
      <c:layout/>
      <c:barChart>
        <c:barDir val="col"/>
        <c:grouping val="stacked"/>
        <c:varyColors val="0"/>
        <c:ser>
          <c:idx val="0"/>
          <c:order val="0"/>
          <c:tx>
            <c:strRef>
              <c:f>'Savings '!$B$60</c:f>
              <c:strCache>
                <c:ptCount val="1"/>
                <c:pt idx="0">
                  <c:v>Green</c:v>
                </c:pt>
              </c:strCache>
            </c:strRef>
          </c:tx>
          <c:spPr>
            <a:solidFill>
              <a:srgbClr val="00B050"/>
            </a:solidFill>
            <a:ln>
              <a:noFill/>
            </a:ln>
            <a:effectLst/>
          </c:spPr>
          <c:invertIfNegative val="0"/>
          <c:cat>
            <c:strRef>
              <c:f>'Savings '!$C$59:$N$59</c:f>
              <c:strCache>
                <c:ptCount val="12"/>
                <c:pt idx="0">
                  <c:v>Month 1</c:v>
                </c:pt>
                <c:pt idx="1">
                  <c:v>Month 2</c:v>
                </c:pt>
                <c:pt idx="2">
                  <c:v>Month 3 </c:v>
                </c:pt>
                <c:pt idx="3">
                  <c:v>Month 4</c:v>
                </c:pt>
                <c:pt idx="4">
                  <c:v>Month 5</c:v>
                </c:pt>
                <c:pt idx="5">
                  <c:v>Month 6</c:v>
                </c:pt>
                <c:pt idx="6">
                  <c:v>Month 7</c:v>
                </c:pt>
                <c:pt idx="7">
                  <c:v>Month 8</c:v>
                </c:pt>
                <c:pt idx="8">
                  <c:v>Month 9</c:v>
                </c:pt>
                <c:pt idx="9">
                  <c:v>Month 10</c:v>
                </c:pt>
                <c:pt idx="10">
                  <c:v>Month 11</c:v>
                </c:pt>
                <c:pt idx="11">
                  <c:v>Month 12</c:v>
                </c:pt>
              </c:strCache>
            </c:strRef>
          </c:cat>
          <c:val>
            <c:numRef>
              <c:f>'Savings '!$C$60:$N$60</c:f>
              <c:numCache>
                <c:formatCode>_(* #,##0.00_);_(* \(#,##0.00\);_(* "-"??_);_(@_)</c:formatCode>
                <c:ptCount val="12"/>
                <c:pt idx="0">
                  <c:v>47.93</c:v>
                </c:pt>
                <c:pt idx="1">
                  <c:v>50.382000000000005</c:v>
                </c:pt>
                <c:pt idx="2">
                  <c:v>65.412000000000006</c:v>
                </c:pt>
                <c:pt idx="3">
                  <c:v>93.381999999999991</c:v>
                </c:pt>
                <c:pt idx="4">
                  <c:v>183.34199999999998</c:v>
                </c:pt>
                <c:pt idx="5">
                  <c:v>181.10199999999998</c:v>
                </c:pt>
                <c:pt idx="6">
                  <c:v>187.77199999999999</c:v>
                </c:pt>
                <c:pt idx="7">
                  <c:v>185.53199999999998</c:v>
                </c:pt>
                <c:pt idx="8">
                  <c:v>187.77199999999999</c:v>
                </c:pt>
                <c:pt idx="9">
                  <c:v>187.77199999999999</c:v>
                </c:pt>
                <c:pt idx="10">
                  <c:v>181.05200000000002</c:v>
                </c:pt>
                <c:pt idx="11">
                  <c:v>187.72</c:v>
                </c:pt>
              </c:numCache>
            </c:numRef>
          </c:val>
          <c:extLst>
            <c:ext xmlns:c16="http://schemas.microsoft.com/office/drawing/2014/chart" uri="{C3380CC4-5D6E-409C-BE32-E72D297353CC}">
              <c16:uniqueId val="{00000000-8F32-4ADF-8AAA-2104403C92EE}"/>
            </c:ext>
          </c:extLst>
        </c:ser>
        <c:ser>
          <c:idx val="1"/>
          <c:order val="1"/>
          <c:tx>
            <c:strRef>
              <c:f>'Savings '!$B$61</c:f>
              <c:strCache>
                <c:ptCount val="1"/>
                <c:pt idx="0">
                  <c:v>Amber</c:v>
                </c:pt>
              </c:strCache>
            </c:strRef>
          </c:tx>
          <c:spPr>
            <a:solidFill>
              <a:schemeClr val="accent2"/>
            </a:solidFill>
            <a:ln>
              <a:noFill/>
            </a:ln>
            <a:effectLst/>
          </c:spPr>
          <c:invertIfNegative val="0"/>
          <c:cat>
            <c:strRef>
              <c:f>'Savings '!$C$59:$N$59</c:f>
              <c:strCache>
                <c:ptCount val="12"/>
                <c:pt idx="0">
                  <c:v>Month 1</c:v>
                </c:pt>
                <c:pt idx="1">
                  <c:v>Month 2</c:v>
                </c:pt>
                <c:pt idx="2">
                  <c:v>Month 3 </c:v>
                </c:pt>
                <c:pt idx="3">
                  <c:v>Month 4</c:v>
                </c:pt>
                <c:pt idx="4">
                  <c:v>Month 5</c:v>
                </c:pt>
                <c:pt idx="5">
                  <c:v>Month 6</c:v>
                </c:pt>
                <c:pt idx="6">
                  <c:v>Month 7</c:v>
                </c:pt>
                <c:pt idx="7">
                  <c:v>Month 8</c:v>
                </c:pt>
                <c:pt idx="8">
                  <c:v>Month 9</c:v>
                </c:pt>
                <c:pt idx="9">
                  <c:v>Month 10</c:v>
                </c:pt>
                <c:pt idx="10">
                  <c:v>Month 11</c:v>
                </c:pt>
                <c:pt idx="11">
                  <c:v>Month 12</c:v>
                </c:pt>
              </c:strCache>
            </c:strRef>
          </c:cat>
          <c:val>
            <c:numRef>
              <c:f>'Savings '!$C$61:$N$61</c:f>
              <c:numCache>
                <c:formatCode>General</c:formatCode>
                <c:ptCount val="12"/>
                <c:pt idx="3" formatCode="_(* #,##0.00_);_(* \(#,##0.00\);_(* &quot;-&quot;??_);_(@_)">
                  <c:v>4</c:v>
                </c:pt>
                <c:pt idx="4" formatCode="_(* #,##0.00_);_(* \(#,##0.00\);_(* &quot;-&quot;??_);_(@_)">
                  <c:v>8.94</c:v>
                </c:pt>
                <c:pt idx="5" formatCode="_(* #,##0.00_);_(* \(#,##0.00\);_(* &quot;-&quot;??_);_(@_)">
                  <c:v>12.94</c:v>
                </c:pt>
                <c:pt idx="6" formatCode="_(* #,##0.00_);_(* \(#,##0.00\);_(* &quot;-&quot;??_);_(@_)">
                  <c:v>16.940000000000001</c:v>
                </c:pt>
                <c:pt idx="7" formatCode="_(* #,##0.00_);_(* \(#,##0.00\);_(* &quot;-&quot;??_);_(@_)">
                  <c:v>20.94</c:v>
                </c:pt>
                <c:pt idx="8" formatCode="_(* #,##0.00_);_(* \(#,##0.00\);_(* &quot;-&quot;??_);_(@_)">
                  <c:v>24.94</c:v>
                </c:pt>
                <c:pt idx="9" formatCode="_(* #,##0.00_);_(* \(#,##0.00\);_(* &quot;-&quot;??_);_(@_)">
                  <c:v>28.94</c:v>
                </c:pt>
                <c:pt idx="10" formatCode="_(* #,##0.00_);_(* \(#,##0.00\);_(* &quot;-&quot;??_);_(@_)">
                  <c:v>39.200000000000003</c:v>
                </c:pt>
                <c:pt idx="11" formatCode="_(* #,##0.00_);_(* \(#,##0.00\);_(* &quot;-&quot;??_);_(@_)">
                  <c:v>39.18</c:v>
                </c:pt>
              </c:numCache>
            </c:numRef>
          </c:val>
          <c:extLst>
            <c:ext xmlns:c16="http://schemas.microsoft.com/office/drawing/2014/chart" uri="{C3380CC4-5D6E-409C-BE32-E72D297353CC}">
              <c16:uniqueId val="{00000001-8F32-4ADF-8AAA-2104403C92EE}"/>
            </c:ext>
          </c:extLst>
        </c:ser>
        <c:ser>
          <c:idx val="2"/>
          <c:order val="2"/>
          <c:tx>
            <c:strRef>
              <c:f>'Savings '!$B$62</c:f>
              <c:strCache>
                <c:ptCount val="1"/>
                <c:pt idx="0">
                  <c:v>Red</c:v>
                </c:pt>
              </c:strCache>
            </c:strRef>
          </c:tx>
          <c:spPr>
            <a:solidFill>
              <a:srgbClr val="FF0000"/>
            </a:solidFill>
            <a:ln>
              <a:noFill/>
            </a:ln>
            <a:effectLst/>
          </c:spPr>
          <c:invertIfNegative val="0"/>
          <c:cat>
            <c:strRef>
              <c:f>'Savings '!$C$59:$N$59</c:f>
              <c:strCache>
                <c:ptCount val="12"/>
                <c:pt idx="0">
                  <c:v>Month 1</c:v>
                </c:pt>
                <c:pt idx="1">
                  <c:v>Month 2</c:v>
                </c:pt>
                <c:pt idx="2">
                  <c:v>Month 3 </c:v>
                </c:pt>
                <c:pt idx="3">
                  <c:v>Month 4</c:v>
                </c:pt>
                <c:pt idx="4">
                  <c:v>Month 5</c:v>
                </c:pt>
                <c:pt idx="5">
                  <c:v>Month 6</c:v>
                </c:pt>
                <c:pt idx="6">
                  <c:v>Month 7</c:v>
                </c:pt>
                <c:pt idx="7">
                  <c:v>Month 8</c:v>
                </c:pt>
                <c:pt idx="8">
                  <c:v>Month 9</c:v>
                </c:pt>
                <c:pt idx="9">
                  <c:v>Month 10</c:v>
                </c:pt>
                <c:pt idx="10">
                  <c:v>Month 11</c:v>
                </c:pt>
                <c:pt idx="11">
                  <c:v>Month 12</c:v>
                </c:pt>
              </c:strCache>
            </c:strRef>
          </c:cat>
          <c:val>
            <c:numRef>
              <c:f>'Savings '!$C$62:$N$62</c:f>
              <c:numCache>
                <c:formatCode>General</c:formatCode>
                <c:ptCount val="12"/>
                <c:pt idx="4" formatCode="_-* #,##0_-;\-* #,##0_-;_-* &quot;-&quot;??_-;_-@_-">
                  <c:v>0</c:v>
                </c:pt>
                <c:pt idx="5" formatCode="_-* #,##0_-;\-* #,##0_-;_-* &quot;-&quot;??_-;_-@_-">
                  <c:v>0</c:v>
                </c:pt>
                <c:pt idx="6" formatCode="_-* #,##0_-;\-* #,##0_-;_-* &quot;-&quot;??_-;_-@_-">
                  <c:v>0</c:v>
                </c:pt>
                <c:pt idx="7" formatCode="_-* #,##0_-;\-* #,##0_-;_-* &quot;-&quot;??_-;_-@_-">
                  <c:v>0</c:v>
                </c:pt>
                <c:pt idx="8" formatCode="_-* #,##0_-;\-* #,##0_-;_-* &quot;-&quot;??_-;_-@_-">
                  <c:v>0</c:v>
                </c:pt>
                <c:pt idx="9" formatCode="_-* #,##0_-;\-* #,##0_-;_-* &quot;-&quot;??_-;_-@_-">
                  <c:v>73.33</c:v>
                </c:pt>
                <c:pt idx="10" formatCode="_-* #,##0_-;\-* #,##0_-;_-* &quot;-&quot;??_-;_-@_-">
                  <c:v>80</c:v>
                </c:pt>
                <c:pt idx="11" formatCode="_-* #,##0_-;\-* #,##0_-;_-* &quot;-&quot;??_-;_-@_-">
                  <c:v>80.010000000000005</c:v>
                </c:pt>
              </c:numCache>
            </c:numRef>
          </c:val>
          <c:extLst>
            <c:ext xmlns:c16="http://schemas.microsoft.com/office/drawing/2014/chart" uri="{C3380CC4-5D6E-409C-BE32-E72D297353CC}">
              <c16:uniqueId val="{00000002-8F32-4ADF-8AAA-2104403C92EE}"/>
            </c:ext>
          </c:extLst>
        </c:ser>
        <c:ser>
          <c:idx val="3"/>
          <c:order val="3"/>
          <c:tx>
            <c:strRef>
              <c:f>'Savings '!$B$63</c:f>
              <c:strCache>
                <c:ptCount val="1"/>
                <c:pt idx="0">
                  <c:v>Gap</c:v>
                </c:pt>
              </c:strCache>
            </c:strRef>
          </c:tx>
          <c:spPr>
            <a:solidFill>
              <a:srgbClr val="7030A0"/>
            </a:solidFill>
            <a:ln>
              <a:noFill/>
            </a:ln>
            <a:effectLst/>
          </c:spPr>
          <c:invertIfNegative val="0"/>
          <c:cat>
            <c:strRef>
              <c:f>'Savings '!$C$59:$N$59</c:f>
              <c:strCache>
                <c:ptCount val="12"/>
                <c:pt idx="0">
                  <c:v>Month 1</c:v>
                </c:pt>
                <c:pt idx="1">
                  <c:v>Month 2</c:v>
                </c:pt>
                <c:pt idx="2">
                  <c:v>Month 3 </c:v>
                </c:pt>
                <c:pt idx="3">
                  <c:v>Month 4</c:v>
                </c:pt>
                <c:pt idx="4">
                  <c:v>Month 5</c:v>
                </c:pt>
                <c:pt idx="5">
                  <c:v>Month 6</c:v>
                </c:pt>
                <c:pt idx="6">
                  <c:v>Month 7</c:v>
                </c:pt>
                <c:pt idx="7">
                  <c:v>Month 8</c:v>
                </c:pt>
                <c:pt idx="8">
                  <c:v>Month 9</c:v>
                </c:pt>
                <c:pt idx="9">
                  <c:v>Month 10</c:v>
                </c:pt>
                <c:pt idx="10">
                  <c:v>Month 11</c:v>
                </c:pt>
                <c:pt idx="11">
                  <c:v>Month 12</c:v>
                </c:pt>
              </c:strCache>
            </c:strRef>
          </c:cat>
          <c:val>
            <c:numRef>
              <c:f>'Savings '!$C$63:$N$63</c:f>
              <c:numCache>
                <c:formatCode>General</c:formatCode>
                <c:ptCount val="12"/>
                <c:pt idx="4" formatCode="_(* #,##0.00_);_(* \(#,##0.00\);_(* &quot;-&quot;??_);_(@_)">
                  <c:v>426.05478530784228</c:v>
                </c:pt>
                <c:pt idx="5" formatCode="_(* #,##0.00_);_(* \(#,##0.00\);_(* &quot;-&quot;??_);_(@_)">
                  <c:v>426.05478530784228</c:v>
                </c:pt>
                <c:pt idx="6" formatCode="_(* #,##0.00_);_(* \(#,##0.00\);_(* &quot;-&quot;??_);_(@_)">
                  <c:v>426.05478530784228</c:v>
                </c:pt>
                <c:pt idx="7" formatCode="_(* #,##0.00_);_(* \(#,##0.00\);_(* &quot;-&quot;??_);_(@_)">
                  <c:v>426.05478530784228</c:v>
                </c:pt>
                <c:pt idx="8" formatCode="_(* #,##0.00_);_(* \(#,##0.00\);_(* &quot;-&quot;??_);_(@_)">
                  <c:v>426.05478530784228</c:v>
                </c:pt>
                <c:pt idx="9" formatCode="_(* #,##0.00_);_(* \(#,##0.00\);_(* &quot;-&quot;??_);_(@_)">
                  <c:v>426.05478530784228</c:v>
                </c:pt>
                <c:pt idx="10" formatCode="_(* #,##0.00_);_(* \(#,##0.00\);_(* &quot;-&quot;??_);_(@_)">
                  <c:v>426.05478530784228</c:v>
                </c:pt>
                <c:pt idx="11" formatCode="_(* #,##0.00_);_(* \(#,##0.00\);_(* &quot;-&quot;??_);_(@_)">
                  <c:v>426.05478530784228</c:v>
                </c:pt>
              </c:numCache>
            </c:numRef>
          </c:val>
          <c:extLst>
            <c:ext xmlns:c16="http://schemas.microsoft.com/office/drawing/2014/chart" uri="{C3380CC4-5D6E-409C-BE32-E72D297353CC}">
              <c16:uniqueId val="{00000003-8F32-4ADF-8AAA-2104403C92EE}"/>
            </c:ext>
          </c:extLst>
        </c:ser>
        <c:dLbls>
          <c:showLegendKey val="0"/>
          <c:showVal val="0"/>
          <c:showCatName val="0"/>
          <c:showSerName val="0"/>
          <c:showPercent val="0"/>
          <c:showBubbleSize val="0"/>
        </c:dLbls>
        <c:gapWidth val="150"/>
        <c:overlap val="100"/>
        <c:axId val="1830204431"/>
        <c:axId val="1830209231"/>
      </c:barChart>
      <c:lineChart>
        <c:grouping val="stacked"/>
        <c:varyColors val="0"/>
        <c:ser>
          <c:idx val="4"/>
          <c:order val="4"/>
          <c:tx>
            <c:strRef>
              <c:f>'Savings '!$B$64</c:f>
              <c:strCache>
                <c:ptCount val="1"/>
                <c:pt idx="0">
                  <c:v>Total</c:v>
                </c:pt>
              </c:strCache>
            </c:strRef>
          </c:tx>
          <c:spPr>
            <a:ln w="28575" cap="rnd">
              <a:solidFill>
                <a:schemeClr val="accent5"/>
              </a:solidFill>
              <a:round/>
            </a:ln>
            <a:effectLst/>
          </c:spPr>
          <c:marker>
            <c:symbol val="circle"/>
            <c:size val="5"/>
            <c:spPr>
              <a:solidFill>
                <a:schemeClr val="accent5"/>
              </a:solidFill>
              <a:ln w="9525">
                <a:solidFill>
                  <a:schemeClr val="accent5"/>
                </a:solidFill>
              </a:ln>
              <a:effectLst/>
            </c:spPr>
          </c:marker>
          <c:cat>
            <c:strRef>
              <c:f>'Savings '!$C$59:$N$59</c:f>
              <c:strCache>
                <c:ptCount val="12"/>
                <c:pt idx="0">
                  <c:v>Month 1</c:v>
                </c:pt>
                <c:pt idx="1">
                  <c:v>Month 2</c:v>
                </c:pt>
                <c:pt idx="2">
                  <c:v>Month 3 </c:v>
                </c:pt>
                <c:pt idx="3">
                  <c:v>Month 4</c:v>
                </c:pt>
                <c:pt idx="4">
                  <c:v>Month 5</c:v>
                </c:pt>
                <c:pt idx="5">
                  <c:v>Month 6</c:v>
                </c:pt>
                <c:pt idx="6">
                  <c:v>Month 7</c:v>
                </c:pt>
                <c:pt idx="7">
                  <c:v>Month 8</c:v>
                </c:pt>
                <c:pt idx="8">
                  <c:v>Month 9</c:v>
                </c:pt>
                <c:pt idx="9">
                  <c:v>Month 10</c:v>
                </c:pt>
                <c:pt idx="10">
                  <c:v>Month 11</c:v>
                </c:pt>
                <c:pt idx="11">
                  <c:v>Month 12</c:v>
                </c:pt>
              </c:strCache>
            </c:strRef>
          </c:cat>
          <c:val>
            <c:numRef>
              <c:f>'Savings '!$C$64:$N$64</c:f>
              <c:numCache>
                <c:formatCode>_(* #,##0.00_);_(* \(#,##0.00\);_(* "-"??_);_(@_)</c:formatCode>
                <c:ptCount val="12"/>
                <c:pt idx="0">
                  <c:v>47.93</c:v>
                </c:pt>
                <c:pt idx="1">
                  <c:v>98.312000000000012</c:v>
                </c:pt>
                <c:pt idx="2">
                  <c:v>163.72400000000002</c:v>
                </c:pt>
                <c:pt idx="3">
                  <c:v>261.10599999999999</c:v>
                </c:pt>
                <c:pt idx="4">
                  <c:v>879.44278530784231</c:v>
                </c:pt>
                <c:pt idx="5">
                  <c:v>1499.5395706156846</c:v>
                </c:pt>
                <c:pt idx="6">
                  <c:v>2130.306355923527</c:v>
                </c:pt>
                <c:pt idx="7">
                  <c:v>2762.8331412313692</c:v>
                </c:pt>
                <c:pt idx="8">
                  <c:v>3401.5999265392115</c:v>
                </c:pt>
                <c:pt idx="9">
                  <c:v>4117.6967118470538</c:v>
                </c:pt>
                <c:pt idx="10">
                  <c:v>4844.0034971548957</c:v>
                </c:pt>
                <c:pt idx="11">
                  <c:v>5576.968282462738</c:v>
                </c:pt>
              </c:numCache>
            </c:numRef>
          </c:val>
          <c:smooth val="0"/>
          <c:extLst>
            <c:ext xmlns:c16="http://schemas.microsoft.com/office/drawing/2014/chart" uri="{C3380CC4-5D6E-409C-BE32-E72D297353CC}">
              <c16:uniqueId val="{00000004-8F32-4ADF-8AAA-2104403C92EE}"/>
            </c:ext>
          </c:extLst>
        </c:ser>
        <c:dLbls>
          <c:showLegendKey val="0"/>
          <c:showVal val="0"/>
          <c:showCatName val="0"/>
          <c:showSerName val="0"/>
          <c:showPercent val="0"/>
          <c:showBubbleSize val="0"/>
        </c:dLbls>
        <c:marker val="1"/>
        <c:smooth val="0"/>
        <c:axId val="272104479"/>
        <c:axId val="272107359"/>
      </c:lineChart>
      <c:catAx>
        <c:axId val="1830204431"/>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830209231"/>
        <c:crosses val="autoZero"/>
        <c:auto val="1"/>
        <c:lblAlgn val="ctr"/>
        <c:lblOffset val="100"/>
        <c:noMultiLvlLbl val="0"/>
      </c:catAx>
      <c:valAx>
        <c:axId val="1830209231"/>
        <c:scaling>
          <c:orientation val="minMax"/>
        </c:scaling>
        <c:delete val="0"/>
        <c:axPos val="l"/>
        <c:majorGridlines>
          <c:spPr>
            <a:ln w="9525" cap="flat" cmpd="sng" algn="ctr">
              <a:solidFill>
                <a:schemeClr val="tx1">
                  <a:lumMod val="15000"/>
                  <a:lumOff val="85000"/>
                </a:schemeClr>
              </a:solidFill>
              <a:round/>
            </a:ln>
            <a:effectLst/>
          </c:spPr>
        </c:majorGridlines>
        <c:numFmt formatCode="_(* #,##0_);_(* \(#,##0\);_(* &quot;-&quot;_);_(@_)"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830204431"/>
        <c:crosses val="autoZero"/>
        <c:crossBetween val="between"/>
      </c:valAx>
      <c:valAx>
        <c:axId val="272107359"/>
        <c:scaling>
          <c:orientation val="minMax"/>
          <c:max val="6000"/>
        </c:scaling>
        <c:delete val="0"/>
        <c:axPos val="r"/>
        <c:numFmt formatCode="_(* #,##0_);_(* \(#,##0\);_(* &quot;-&quot;_);_(@_)" sourceLinked="0"/>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272104479"/>
        <c:crosses val="max"/>
        <c:crossBetween val="between"/>
        <c:majorUnit val="1000"/>
      </c:valAx>
      <c:catAx>
        <c:axId val="272104479"/>
        <c:scaling>
          <c:orientation val="minMax"/>
        </c:scaling>
        <c:delete val="1"/>
        <c:axPos val="b"/>
        <c:numFmt formatCode="General" sourceLinked="1"/>
        <c:majorTickMark val="out"/>
        <c:minorTickMark val="none"/>
        <c:tickLblPos val="nextTo"/>
        <c:crossAx val="272107359"/>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latin typeface="Arial" panose="020B0604020202020204" pitchFamily="34" charset="0"/>
          <a:cs typeface="Arial" panose="020B0604020202020204" pitchFamily="34"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B822C4-4A66-4EC6-AE02-C65254CAF206}" type="datetimeFigureOut">
              <a:rPr lang="en-GB" smtClean="0"/>
              <a:t>14/08/2026</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75F47BD-4C1F-4C15-AD61-3AB144D69E2A}" type="slidenum">
              <a:rPr lang="en-GB" smtClean="0"/>
              <a:t>‹#›</a:t>
            </a:fld>
            <a:endParaRPr lang="en-GB" dirty="0"/>
          </a:p>
        </p:txBody>
      </p:sp>
    </p:spTree>
    <p:extLst>
      <p:ext uri="{BB962C8B-B14F-4D97-AF65-F5344CB8AC3E}">
        <p14:creationId xmlns:p14="http://schemas.microsoft.com/office/powerpoint/2010/main" val="22113031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75F47BD-4C1F-4C15-AD61-3AB144D69E2A}" type="slidenum">
              <a:rPr lang="en-GB" smtClean="0"/>
              <a:t>1</a:t>
            </a:fld>
            <a:endParaRPr lang="en-GB" dirty="0"/>
          </a:p>
        </p:txBody>
      </p:sp>
    </p:spTree>
    <p:extLst>
      <p:ext uri="{BB962C8B-B14F-4D97-AF65-F5344CB8AC3E}">
        <p14:creationId xmlns:p14="http://schemas.microsoft.com/office/powerpoint/2010/main" val="29442584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10AEF9-45CF-FCDE-DBA9-04BBBD2CC1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3BF250-7AB5-E0A5-0C37-DF09C08FD2E3}"/>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35247875-D9C4-F664-5992-FE3C835E2BBD}"/>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D33B821C-FB68-0A9D-E436-29E5153DA2E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5F47BD-4C1F-4C15-AD61-3AB144D69E2A}"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544174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F1E9D5-9BEB-5D16-9D00-04529E8909E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904F51-B05A-23A9-73B4-A3B83E3BD64D}"/>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829B0737-92ED-9A98-E247-9A6ADE8E1B80}"/>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B0653E84-3E3C-0359-21DE-8DD03FFCF07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5F47BD-4C1F-4C15-AD61-3AB144D69E2A}"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628863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7A38BF-BBD3-CDA4-8A60-821DE4F7C0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737697-E72D-2B32-5ABF-16D855DD86D9}"/>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9A547876-93B4-EF12-2ACB-5E30631D1CEA}"/>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64D01F5-BB8E-C306-23B4-1E8478C0A53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5F47BD-4C1F-4C15-AD61-3AB144D69E2A}"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482835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EF1EA1-419D-19A8-5857-824514A32D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7EEE6C-1929-BBB8-08B8-C48F1B74135B}"/>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EA7A41A3-9B0D-51C1-9BBD-E33485FEDFE1}"/>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15B03CB-C549-610B-5379-E70F5CC13CA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5F47BD-4C1F-4C15-AD61-3AB144D69E2A}"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202422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A829CC-37D4-DEF0-FAFD-8FAEE9FAFB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BC4680-BD91-CF76-ADE7-8F8473E04FC9}"/>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37E6CBA4-F28D-DBE9-A8AB-E3B93A98650A}"/>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F405FADB-A532-D418-8ADB-F0E778F5208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5F47BD-4C1F-4C15-AD61-3AB144D69E2A}"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337297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65A0F1-FDB5-8867-8C01-D49E82B0D2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C04313-5688-E42E-05B2-5D92CECF8E08}"/>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4E3B32B2-86DA-8775-FFAA-D6CB2A7A24F2}"/>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D9033BBA-DA76-D52A-9792-F98942A8F75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5F47BD-4C1F-4C15-AD61-3AB144D69E2A}"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773151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89C39A-F24A-B3F2-9B2C-5A545D64C0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7A100B3-D51E-5EE0-7A01-037B97618D78}"/>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026FB03B-3BCA-DE32-49E3-5EF7138A7354}"/>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A5D68BF-3860-DBC2-8470-F9B5E8C1F6B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5F47BD-4C1F-4C15-AD61-3AB144D69E2A}"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659717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4F6283-DDC6-0008-444A-28DC1BCF8D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CE6BE7-CBD2-9789-9E0F-A908B2AA1A9E}"/>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1350947C-96EC-1BDB-0D34-1C8BEA620C01}"/>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D355E0A6-3AB2-4D72-BB33-FF744E884C1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5F47BD-4C1F-4C15-AD61-3AB144D69E2A}"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680323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7D8DFB-1CEF-3958-36D8-0DF7E26E7F1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F05B08-9A4D-3409-7060-1F03E905AA2D}"/>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CC315AD7-A3E4-E574-5035-A1F6BA353BCA}"/>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07E93D0B-E3D4-0A40-0946-672159F0B42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5F47BD-4C1F-4C15-AD61-3AB144D69E2A}"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444129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56BBF3-C25F-0E24-2635-8B6C2AB269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B9EC4E-45F4-4A7B-CAC6-E2A7FC7777F4}"/>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29A2F735-5751-74F6-418A-2B099828847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4C62ADCC-732B-866C-C528-3D32273A9FE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5F47BD-4C1F-4C15-AD61-3AB144D69E2A}"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271934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481C25-1530-D9BC-79A8-BE55AA85CC8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7BC065-A285-918C-912E-7891834A26F7}"/>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FC15BB98-7098-1E9D-9802-6E44570A68E6}"/>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667D3D5B-D89A-07F9-1E55-FDF92359E5B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5F47BD-4C1F-4C15-AD61-3AB144D69E2A}"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857024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75F47BD-4C1F-4C15-AD61-3AB144D69E2A}" type="slidenum">
              <a:rPr lang="en-GB" smtClean="0"/>
              <a:t>7</a:t>
            </a:fld>
            <a:endParaRPr lang="en-GB" dirty="0"/>
          </a:p>
        </p:txBody>
      </p:sp>
    </p:spTree>
    <p:extLst>
      <p:ext uri="{BB962C8B-B14F-4D97-AF65-F5344CB8AC3E}">
        <p14:creationId xmlns:p14="http://schemas.microsoft.com/office/powerpoint/2010/main" val="14512685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AE0BDE-1EAE-A00E-0438-09FDE6BC06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4AA0C92-37FF-C5D4-E920-B9A94B481A3D}"/>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5A5E7891-AC84-280B-003F-FD65F503C4DF}"/>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6FD30B9E-D752-AE17-7FC5-BECDA8A044E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5F47BD-4C1F-4C15-AD61-3AB144D69E2A}"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533254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4AB4EB-94A7-E52E-EF04-2EE3C6DC71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4F8E2F-822E-5A77-9451-BEFEE7ECC612}"/>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43C648E2-8734-5B94-43DF-8643121E486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FF00B47D-ED85-9140-1AD5-931921FDC52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5F47BD-4C1F-4C15-AD61-3AB144D69E2A}"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168489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09B7F23A-03EA-4B31-B44C-62643CAF2B3E}" type="datetimeFigureOut">
              <a:rPr lang="en-GB" smtClean="0"/>
              <a:t>14/08/2026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33585321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9B7F23A-03EA-4B31-B44C-62643CAF2B3E}" type="datetimeFigureOut">
              <a:rPr lang="en-GB" smtClean="0"/>
              <a:t>14/08/2026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36721188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9B7F23A-03EA-4B31-B44C-62643CAF2B3E}" type="datetimeFigureOut">
              <a:rPr lang="en-GB" smtClean="0"/>
              <a:t>14/08/2026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30042242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D9BE24-B2B4-C543-B213-8D21F7D691B6}"/>
              </a:ext>
            </a:extLst>
          </p:cNvPr>
          <p:cNvSpPr>
            <a:spLocks noGrp="1"/>
          </p:cNvSpPr>
          <p:nvPr>
            <p:ph type="ctrTitle"/>
          </p:nvPr>
        </p:nvSpPr>
        <p:spPr>
          <a:xfrm>
            <a:off x="1524000" y="1122363"/>
            <a:ext cx="6505575"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0419ADEF-578A-C7CE-1FA1-16D28C4F9BEF}"/>
              </a:ext>
            </a:extLst>
          </p:cNvPr>
          <p:cNvSpPr>
            <a:spLocks noGrp="1"/>
          </p:cNvSpPr>
          <p:nvPr>
            <p:ph type="subTitle" idx="1"/>
          </p:nvPr>
        </p:nvSpPr>
        <p:spPr>
          <a:xfrm>
            <a:off x="1524000" y="3602038"/>
            <a:ext cx="6505575"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B360C83C-5555-23CF-0411-569524EFE195}"/>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14/08/2026</a:t>
            </a:fld>
            <a:endParaRPr lang="en-GB" dirty="0"/>
          </a:p>
        </p:txBody>
      </p:sp>
      <p:sp>
        <p:nvSpPr>
          <p:cNvPr id="5" name="Footer Placeholder 4">
            <a:extLst>
              <a:ext uri="{FF2B5EF4-FFF2-40B4-BE49-F238E27FC236}">
                <a16:creationId xmlns:a16="http://schemas.microsoft.com/office/drawing/2014/main" id="{6A8F8AEE-B074-D45E-5FDD-A88951FF35A0}"/>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6" name="Slide Number Placeholder 5">
            <a:extLst>
              <a:ext uri="{FF2B5EF4-FFF2-40B4-BE49-F238E27FC236}">
                <a16:creationId xmlns:a16="http://schemas.microsoft.com/office/drawing/2014/main" id="{B3C141B6-949B-BA75-4930-FC6581037C76}"/>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29028439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3679DE-9DA7-5FA8-5CCF-F6D0978BFB4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E8B5599-2139-450D-6805-8F084676500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59D561B-81AC-5200-5264-D6BC87C5C052}"/>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14/08/2026</a:t>
            </a:fld>
            <a:endParaRPr lang="en-GB" dirty="0"/>
          </a:p>
        </p:txBody>
      </p:sp>
      <p:sp>
        <p:nvSpPr>
          <p:cNvPr id="5" name="Footer Placeholder 4">
            <a:extLst>
              <a:ext uri="{FF2B5EF4-FFF2-40B4-BE49-F238E27FC236}">
                <a16:creationId xmlns:a16="http://schemas.microsoft.com/office/drawing/2014/main" id="{1AD56B86-02F4-D320-437D-9F21211602FE}"/>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6" name="Slide Number Placeholder 5">
            <a:extLst>
              <a:ext uri="{FF2B5EF4-FFF2-40B4-BE49-F238E27FC236}">
                <a16:creationId xmlns:a16="http://schemas.microsoft.com/office/drawing/2014/main" id="{E59EE714-12E3-C69C-A555-89734D1C928D}"/>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37513495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CFD2DE-EC28-B34A-83E3-3D497DF74DF1}"/>
              </a:ext>
            </a:extLst>
          </p:cNvPr>
          <p:cNvSpPr>
            <a:spLocks noGrp="1"/>
          </p:cNvSpPr>
          <p:nvPr>
            <p:ph type="title"/>
          </p:nvPr>
        </p:nvSpPr>
        <p:spPr>
          <a:xfrm>
            <a:off x="831850" y="1709738"/>
            <a:ext cx="7040563"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8AFFAA81-78B2-53E1-A48F-4096F8B0222B}"/>
              </a:ext>
            </a:extLst>
          </p:cNvPr>
          <p:cNvSpPr>
            <a:spLocks noGrp="1"/>
          </p:cNvSpPr>
          <p:nvPr>
            <p:ph type="body" idx="1"/>
          </p:nvPr>
        </p:nvSpPr>
        <p:spPr>
          <a:xfrm>
            <a:off x="831850" y="4589463"/>
            <a:ext cx="7040563"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08D28AE-7A64-AAA9-F1D5-A72E1A8A1688}"/>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14/08/2026</a:t>
            </a:fld>
            <a:endParaRPr lang="en-GB" dirty="0"/>
          </a:p>
        </p:txBody>
      </p:sp>
      <p:sp>
        <p:nvSpPr>
          <p:cNvPr id="5" name="Footer Placeholder 4">
            <a:extLst>
              <a:ext uri="{FF2B5EF4-FFF2-40B4-BE49-F238E27FC236}">
                <a16:creationId xmlns:a16="http://schemas.microsoft.com/office/drawing/2014/main" id="{EACF4D4E-478D-8C05-44E0-C770FB9DAF5A}"/>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6" name="Slide Number Placeholder 5">
            <a:extLst>
              <a:ext uri="{FF2B5EF4-FFF2-40B4-BE49-F238E27FC236}">
                <a16:creationId xmlns:a16="http://schemas.microsoft.com/office/drawing/2014/main" id="{A2C018A4-FDC8-0AB7-58E6-333A8E6453F2}"/>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14397521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52D401-AA60-4856-368F-CBF2D276A91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AAE9F23-B82C-8DEF-1F6B-A0C464D8D45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331DD9C9-4987-E3EB-B77C-8BAEFBC3FAD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88311561-9F60-D69B-A925-7D2995570BDB}"/>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14/08/2026</a:t>
            </a:fld>
            <a:endParaRPr lang="en-GB" dirty="0"/>
          </a:p>
        </p:txBody>
      </p:sp>
      <p:sp>
        <p:nvSpPr>
          <p:cNvPr id="6" name="Footer Placeholder 5">
            <a:extLst>
              <a:ext uri="{FF2B5EF4-FFF2-40B4-BE49-F238E27FC236}">
                <a16:creationId xmlns:a16="http://schemas.microsoft.com/office/drawing/2014/main" id="{62BA2591-E8DF-CFD8-E627-933F0FC6EAA2}"/>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7" name="Slide Number Placeholder 6">
            <a:extLst>
              <a:ext uri="{FF2B5EF4-FFF2-40B4-BE49-F238E27FC236}">
                <a16:creationId xmlns:a16="http://schemas.microsoft.com/office/drawing/2014/main" id="{940BF4B6-C0ED-AC58-B324-7FE337B1C7EA}"/>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14686864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5E0C08-B945-5A7B-0E3F-17025154320B}"/>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9AB34F7-BEB3-BC87-6AEF-521C2ABB412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A3C188A-6651-32A0-6D2A-1D49EF9B19E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C9B99535-801F-C9E2-B0CF-1E26CAF0B11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48352E1-FF09-79F0-1E79-31348CA6ED2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465EBD5-6AAF-D287-389B-C69C3EC4A71B}"/>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14/08/2026</a:t>
            </a:fld>
            <a:endParaRPr lang="en-GB" dirty="0"/>
          </a:p>
        </p:txBody>
      </p:sp>
      <p:sp>
        <p:nvSpPr>
          <p:cNvPr id="8" name="Footer Placeholder 7">
            <a:extLst>
              <a:ext uri="{FF2B5EF4-FFF2-40B4-BE49-F238E27FC236}">
                <a16:creationId xmlns:a16="http://schemas.microsoft.com/office/drawing/2014/main" id="{B880BCF2-46DA-D70F-F038-521DAA63544E}"/>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9" name="Slide Number Placeholder 8">
            <a:extLst>
              <a:ext uri="{FF2B5EF4-FFF2-40B4-BE49-F238E27FC236}">
                <a16:creationId xmlns:a16="http://schemas.microsoft.com/office/drawing/2014/main" id="{5C5F022F-70CD-3BC9-D667-F159FD91B19E}"/>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17026736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B906A-9B29-677D-1CA1-95DFFF55566C}"/>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CAAE907B-5980-D27A-62E9-B76083292FDD}"/>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14/08/2026</a:t>
            </a:fld>
            <a:endParaRPr lang="en-GB" dirty="0"/>
          </a:p>
        </p:txBody>
      </p:sp>
      <p:sp>
        <p:nvSpPr>
          <p:cNvPr id="4" name="Footer Placeholder 3">
            <a:extLst>
              <a:ext uri="{FF2B5EF4-FFF2-40B4-BE49-F238E27FC236}">
                <a16:creationId xmlns:a16="http://schemas.microsoft.com/office/drawing/2014/main" id="{879641E3-569C-9B8F-D222-6F15449544D3}"/>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5" name="Slide Number Placeholder 4">
            <a:extLst>
              <a:ext uri="{FF2B5EF4-FFF2-40B4-BE49-F238E27FC236}">
                <a16:creationId xmlns:a16="http://schemas.microsoft.com/office/drawing/2014/main" id="{54064C71-4751-DCA6-FDAD-5F35BC97F769}"/>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19449163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34FF5EA-0CA4-8C0B-300B-9C737F64E14B}"/>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14/08/2026</a:t>
            </a:fld>
            <a:endParaRPr lang="en-GB" dirty="0"/>
          </a:p>
        </p:txBody>
      </p:sp>
      <p:sp>
        <p:nvSpPr>
          <p:cNvPr id="3" name="Footer Placeholder 2">
            <a:extLst>
              <a:ext uri="{FF2B5EF4-FFF2-40B4-BE49-F238E27FC236}">
                <a16:creationId xmlns:a16="http://schemas.microsoft.com/office/drawing/2014/main" id="{4CB75DC5-7652-9D0D-9F7E-FC41D6FFAFBE}"/>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4" name="Slide Number Placeholder 3">
            <a:extLst>
              <a:ext uri="{FF2B5EF4-FFF2-40B4-BE49-F238E27FC236}">
                <a16:creationId xmlns:a16="http://schemas.microsoft.com/office/drawing/2014/main" id="{034CBC1C-E290-F214-B837-57B79FB41C2E}"/>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24681608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D2B4DA-39EA-C576-21F8-9FBA55074A9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2E38E73D-FAEA-CE3D-1C69-BA86BF3D1B1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534FD5C9-F79E-1565-59E4-8629B6A470C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7AA6D20-9F85-5802-DFF7-40AB14AEC972}"/>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14/08/2026</a:t>
            </a:fld>
            <a:endParaRPr lang="en-GB" dirty="0"/>
          </a:p>
        </p:txBody>
      </p:sp>
      <p:sp>
        <p:nvSpPr>
          <p:cNvPr id="6" name="Footer Placeholder 5">
            <a:extLst>
              <a:ext uri="{FF2B5EF4-FFF2-40B4-BE49-F238E27FC236}">
                <a16:creationId xmlns:a16="http://schemas.microsoft.com/office/drawing/2014/main" id="{42D0556F-3B9C-A66D-C0D2-5F0E1978A6E8}"/>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7" name="Slide Number Placeholder 6">
            <a:extLst>
              <a:ext uri="{FF2B5EF4-FFF2-40B4-BE49-F238E27FC236}">
                <a16:creationId xmlns:a16="http://schemas.microsoft.com/office/drawing/2014/main" id="{8B3248C0-422D-9003-FB18-E69A776147C8}"/>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18948448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9B7F23A-03EA-4B31-B44C-62643CAF2B3E}" type="datetimeFigureOut">
              <a:rPr lang="en-GB" smtClean="0"/>
              <a:t>14/08/2026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57589116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78B9AA-946B-7EE3-5371-E37F4F92764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DED74389-B698-90D3-EBF2-E296CFE1748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a:extLst>
              <a:ext uri="{FF2B5EF4-FFF2-40B4-BE49-F238E27FC236}">
                <a16:creationId xmlns:a16="http://schemas.microsoft.com/office/drawing/2014/main" id="{9B2ECF22-5F38-98B5-01E7-7FC48E69E38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3DE8051-063E-5C6C-3524-FF6AA906DC9D}"/>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14/08/2026</a:t>
            </a:fld>
            <a:endParaRPr lang="en-GB" dirty="0"/>
          </a:p>
        </p:txBody>
      </p:sp>
      <p:sp>
        <p:nvSpPr>
          <p:cNvPr id="6" name="Footer Placeholder 5">
            <a:extLst>
              <a:ext uri="{FF2B5EF4-FFF2-40B4-BE49-F238E27FC236}">
                <a16:creationId xmlns:a16="http://schemas.microsoft.com/office/drawing/2014/main" id="{12B92D9B-00B6-E1A1-6CF7-A6AD720B0087}"/>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7" name="Slide Number Placeholder 6">
            <a:extLst>
              <a:ext uri="{FF2B5EF4-FFF2-40B4-BE49-F238E27FC236}">
                <a16:creationId xmlns:a16="http://schemas.microsoft.com/office/drawing/2014/main" id="{68726AAC-2052-7532-284B-C60F0719766B}"/>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45747664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0EE2D2-F140-C10E-6708-57F38EFBCCC4}"/>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0DA3AB9-088F-B055-9326-F569B5607D0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39CB1D9-2D20-2F4B-006F-25160C6EC3A4}"/>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14/08/2026</a:t>
            </a:fld>
            <a:endParaRPr lang="en-GB" dirty="0"/>
          </a:p>
        </p:txBody>
      </p:sp>
      <p:sp>
        <p:nvSpPr>
          <p:cNvPr id="5" name="Footer Placeholder 4">
            <a:extLst>
              <a:ext uri="{FF2B5EF4-FFF2-40B4-BE49-F238E27FC236}">
                <a16:creationId xmlns:a16="http://schemas.microsoft.com/office/drawing/2014/main" id="{FC6EA219-618D-6617-B576-12CAAE689233}"/>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6" name="Slide Number Placeholder 5">
            <a:extLst>
              <a:ext uri="{FF2B5EF4-FFF2-40B4-BE49-F238E27FC236}">
                <a16:creationId xmlns:a16="http://schemas.microsoft.com/office/drawing/2014/main" id="{646465AD-5526-6E22-B706-A9A179E1FD08}"/>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15167707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48ABB26-56E1-9196-604E-351AEF51948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B14C218-631B-B7EB-DE03-83D327A1BEE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774F324-B271-5DC9-72F0-9D5EF969C153}"/>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14/08/2026</a:t>
            </a:fld>
            <a:endParaRPr lang="en-GB" dirty="0"/>
          </a:p>
        </p:txBody>
      </p:sp>
      <p:sp>
        <p:nvSpPr>
          <p:cNvPr id="5" name="Footer Placeholder 4">
            <a:extLst>
              <a:ext uri="{FF2B5EF4-FFF2-40B4-BE49-F238E27FC236}">
                <a16:creationId xmlns:a16="http://schemas.microsoft.com/office/drawing/2014/main" id="{62708C6E-F87D-B066-1E2F-D422DF20F179}"/>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6" name="Slide Number Placeholder 5">
            <a:extLst>
              <a:ext uri="{FF2B5EF4-FFF2-40B4-BE49-F238E27FC236}">
                <a16:creationId xmlns:a16="http://schemas.microsoft.com/office/drawing/2014/main" id="{04F36A6E-A7F2-B024-3E17-FCE9EEE838C7}"/>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24828580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9B7F23A-03EA-4B31-B44C-62643CAF2B3E}" type="datetimeFigureOut">
              <a:rPr lang="en-GB" smtClean="0"/>
              <a:t>14/08/2026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13035739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09B7F23A-03EA-4B31-B44C-62643CAF2B3E}" type="datetimeFigureOut">
              <a:rPr lang="en-GB" smtClean="0"/>
              <a:t>14/08/2026</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14409460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09B7F23A-03EA-4B31-B44C-62643CAF2B3E}" type="datetimeFigureOut">
              <a:rPr lang="en-GB" smtClean="0"/>
              <a:t>14/08/2026</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42612527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09B7F23A-03EA-4B31-B44C-62643CAF2B3E}" type="datetimeFigureOut">
              <a:rPr lang="en-GB" smtClean="0"/>
              <a:t>14/08/2026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4375542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9B7F23A-03EA-4B31-B44C-62643CAF2B3E}" type="datetimeFigureOut">
              <a:rPr lang="en-GB" smtClean="0"/>
              <a:t>14/08/2026</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3727832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9B7F23A-03EA-4B31-B44C-62643CAF2B3E}" type="datetimeFigureOut">
              <a:rPr lang="en-GB" smtClean="0"/>
              <a:t>14/08/2026</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9861963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9B7F23A-03EA-4B31-B44C-62643CAF2B3E}" type="datetimeFigureOut">
              <a:rPr lang="en-GB" smtClean="0"/>
              <a:t>14/08/2026</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32420120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3.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B7F23A-03EA-4B31-B44C-62643CAF2B3E}" type="datetimeFigureOut">
              <a:rPr lang="en-GB" smtClean="0"/>
              <a:t>14/08/2026</a:t>
            </a:fld>
            <a:endParaRPr lang="en-GB"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BD55D11-4E84-453C-BF27-7B61301F371F}" type="slidenum">
              <a:rPr lang="en-GB" smtClean="0"/>
              <a:t>‹#›</a:t>
            </a:fld>
            <a:endParaRPr lang="en-GB" dirty="0"/>
          </a:p>
        </p:txBody>
      </p:sp>
    </p:spTree>
    <p:extLst>
      <p:ext uri="{BB962C8B-B14F-4D97-AF65-F5344CB8AC3E}">
        <p14:creationId xmlns:p14="http://schemas.microsoft.com/office/powerpoint/2010/main" val="35606542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39C3302-B742-EEF4-5D92-A16C51810871}"/>
              </a:ext>
            </a:extLst>
          </p:cNvPr>
          <p:cNvSpPr>
            <a:spLocks noGrp="1"/>
          </p:cNvSpPr>
          <p:nvPr>
            <p:ph type="title"/>
          </p:nvPr>
        </p:nvSpPr>
        <p:spPr>
          <a:xfrm>
            <a:off x="838200" y="365125"/>
            <a:ext cx="6979176" cy="1325563"/>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FE3CD66D-56B7-D18C-49E7-011BC3B144CB}"/>
              </a:ext>
            </a:extLst>
          </p:cNvPr>
          <p:cNvSpPr>
            <a:spLocks noGrp="1"/>
          </p:cNvSpPr>
          <p:nvPr>
            <p:ph type="body" idx="1"/>
          </p:nvPr>
        </p:nvSpPr>
        <p:spPr>
          <a:xfrm>
            <a:off x="838200" y="1825625"/>
            <a:ext cx="6979176"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15" name="Picture 14" descr="A map of a road&#10;&#10;Description automatically generated">
            <a:extLst>
              <a:ext uri="{FF2B5EF4-FFF2-40B4-BE49-F238E27FC236}">
                <a16:creationId xmlns:a16="http://schemas.microsoft.com/office/drawing/2014/main" id="{C3E7E686-D522-9A3E-13E9-8998F89452A2}"/>
              </a:ext>
            </a:extLst>
          </p:cNvPr>
          <p:cNvPicPr>
            <a:picLocks noChangeAspect="1"/>
          </p:cNvPicPr>
          <p:nvPr userDrawn="1"/>
        </p:nvPicPr>
        <p:blipFill>
          <a:blip r:embed="rId13"/>
          <a:stretch>
            <a:fillRect/>
          </a:stretch>
        </p:blipFill>
        <p:spPr>
          <a:xfrm>
            <a:off x="7919909" y="5282128"/>
            <a:ext cx="4270804" cy="1576258"/>
          </a:xfrm>
          <a:prstGeom prst="rect">
            <a:avLst/>
          </a:prstGeom>
        </p:spPr>
      </p:pic>
      <p:sp>
        <p:nvSpPr>
          <p:cNvPr id="14" name="Freeform: Shape 32">
            <a:extLst>
              <a:ext uri="{FF2B5EF4-FFF2-40B4-BE49-F238E27FC236}">
                <a16:creationId xmlns:a16="http://schemas.microsoft.com/office/drawing/2014/main" id="{A5E3FCF5-40AB-A12F-DF75-8A1CC3C55B53}"/>
              </a:ext>
              <a:ext uri="{C183D7F6-B498-43B3-948B-1728B52AA6E4}">
                <adec:decorative xmlns:adec="http://schemas.microsoft.com/office/drawing/2017/decorative" val="1"/>
              </a:ext>
            </a:extLst>
          </p:cNvPr>
          <p:cNvSpPr/>
          <p:nvPr userDrawn="1"/>
        </p:nvSpPr>
        <p:spPr>
          <a:xfrm>
            <a:off x="3108194" y="0"/>
            <a:ext cx="6164729" cy="6858000"/>
          </a:xfrm>
          <a:custGeom>
            <a:avLst/>
            <a:gdLst>
              <a:gd name="connsiteX0" fmla="*/ 0 w 6164729"/>
              <a:gd name="connsiteY0" fmla="*/ 6857542 h 6858000"/>
              <a:gd name="connsiteX1" fmla="*/ 199783 w 6164729"/>
              <a:gd name="connsiteY1" fmla="*/ 6857542 h 6858000"/>
              <a:gd name="connsiteX2" fmla="*/ 199783 w 6164729"/>
              <a:gd name="connsiteY2" fmla="*/ 6858000 h 6858000"/>
              <a:gd name="connsiteX3" fmla="*/ 0 w 6164729"/>
              <a:gd name="connsiteY3" fmla="*/ 6858000 h 6858000"/>
              <a:gd name="connsiteX4" fmla="*/ 4818273 w 6164729"/>
              <a:gd name="connsiteY4" fmla="*/ 0 h 6858000"/>
              <a:gd name="connsiteX5" fmla="*/ 5018056 w 6164729"/>
              <a:gd name="connsiteY5" fmla="*/ 0 h 6858000"/>
              <a:gd name="connsiteX6" fmla="*/ 5030703 w 6164729"/>
              <a:gd name="connsiteY6" fmla="*/ 31774 h 6858000"/>
              <a:gd name="connsiteX7" fmla="*/ 6085711 w 6164729"/>
              <a:gd name="connsiteY7" fmla="*/ 2682457 h 6858000"/>
              <a:gd name="connsiteX8" fmla="*/ 6085711 w 6164729"/>
              <a:gd name="connsiteY8" fmla="*/ 3752208 h 6858000"/>
              <a:gd name="connsiteX9" fmla="*/ 4928207 w 6164729"/>
              <a:gd name="connsiteY9" fmla="*/ 6660411 h 6858000"/>
              <a:gd name="connsiteX10" fmla="*/ 4849745 w 6164729"/>
              <a:gd name="connsiteY10" fmla="*/ 6857542 h 6858000"/>
              <a:gd name="connsiteX11" fmla="*/ 4649962 w 6164729"/>
              <a:gd name="connsiteY11" fmla="*/ 6857542 h 6858000"/>
              <a:gd name="connsiteX12" fmla="*/ 4728424 w 6164729"/>
              <a:gd name="connsiteY12" fmla="*/ 6660411 h 6858000"/>
              <a:gd name="connsiteX13" fmla="*/ 5885928 w 6164729"/>
              <a:gd name="connsiteY13" fmla="*/ 3752208 h 6858000"/>
              <a:gd name="connsiteX14" fmla="*/ 5885928 w 6164729"/>
              <a:gd name="connsiteY14" fmla="*/ 2682457 h 6858000"/>
              <a:gd name="connsiteX15" fmla="*/ 4830920 w 6164729"/>
              <a:gd name="connsiteY15" fmla="*/ 3177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164729" h="6858000">
                <a:moveTo>
                  <a:pt x="0" y="6857542"/>
                </a:moveTo>
                <a:lnTo>
                  <a:pt x="199783" y="6857542"/>
                </a:lnTo>
                <a:lnTo>
                  <a:pt x="199783" y="6858000"/>
                </a:lnTo>
                <a:lnTo>
                  <a:pt x="0" y="6858000"/>
                </a:lnTo>
                <a:close/>
                <a:moveTo>
                  <a:pt x="4818273" y="0"/>
                </a:moveTo>
                <a:lnTo>
                  <a:pt x="5018056" y="0"/>
                </a:lnTo>
                <a:lnTo>
                  <a:pt x="5030703" y="31774"/>
                </a:lnTo>
                <a:cubicBezTo>
                  <a:pt x="6085711" y="2682457"/>
                  <a:pt x="6085711" y="2682457"/>
                  <a:pt x="6085711" y="2682457"/>
                </a:cubicBezTo>
                <a:cubicBezTo>
                  <a:pt x="6191069" y="2988100"/>
                  <a:pt x="6191069" y="3446565"/>
                  <a:pt x="6085711" y="3752208"/>
                </a:cubicBezTo>
                <a:cubicBezTo>
                  <a:pt x="5601723" y="4968215"/>
                  <a:pt x="5223609" y="5918220"/>
                  <a:pt x="4928207" y="6660411"/>
                </a:cubicBezTo>
                <a:lnTo>
                  <a:pt x="4849745" y="6857542"/>
                </a:lnTo>
                <a:lnTo>
                  <a:pt x="4649962" y="6857542"/>
                </a:lnTo>
                <a:lnTo>
                  <a:pt x="4728424" y="6660411"/>
                </a:lnTo>
                <a:cubicBezTo>
                  <a:pt x="5023826" y="5918220"/>
                  <a:pt x="5401940" y="4968215"/>
                  <a:pt x="5885928" y="3752208"/>
                </a:cubicBezTo>
                <a:cubicBezTo>
                  <a:pt x="5991286" y="3446565"/>
                  <a:pt x="5991286" y="2988100"/>
                  <a:pt x="5885928" y="2682457"/>
                </a:cubicBezTo>
                <a:cubicBezTo>
                  <a:pt x="5885928" y="2682457"/>
                  <a:pt x="5885928" y="2682457"/>
                  <a:pt x="4830920" y="31774"/>
                </a:cubicBezTo>
                <a:close/>
              </a:path>
            </a:pathLst>
          </a:custGeom>
          <a:solidFill>
            <a:srgbClr val="1F355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GB"/>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pic>
        <p:nvPicPr>
          <p:cNvPr id="20" name="Picture 19" descr="A black and blue logo&#10;&#10;Description automatically generated">
            <a:extLst>
              <a:ext uri="{FF2B5EF4-FFF2-40B4-BE49-F238E27FC236}">
                <a16:creationId xmlns:a16="http://schemas.microsoft.com/office/drawing/2014/main" id="{330980B2-8B98-03DF-F857-D6FE6C70C85E}"/>
              </a:ext>
            </a:extLst>
          </p:cNvPr>
          <p:cNvPicPr>
            <a:picLocks/>
          </p:cNvPicPr>
          <p:nvPr userDrawn="1"/>
        </p:nvPicPr>
        <p:blipFill>
          <a:blip r:embed="rId14"/>
          <a:stretch>
            <a:fillRect/>
          </a:stretch>
        </p:blipFill>
        <p:spPr>
          <a:xfrm>
            <a:off x="9275379" y="178924"/>
            <a:ext cx="2553595" cy="646421"/>
          </a:xfrm>
          <a:prstGeom prst="rect">
            <a:avLst/>
          </a:prstGeom>
        </p:spPr>
      </p:pic>
      <p:grpSp>
        <p:nvGrpSpPr>
          <p:cNvPr id="21" name="Group 20">
            <a:extLst>
              <a:ext uri="{FF2B5EF4-FFF2-40B4-BE49-F238E27FC236}">
                <a16:creationId xmlns:a16="http://schemas.microsoft.com/office/drawing/2014/main" id="{F5896C0E-7F7F-E808-E857-484D5BF64C5C}"/>
              </a:ext>
            </a:extLst>
          </p:cNvPr>
          <p:cNvGrpSpPr/>
          <p:nvPr userDrawn="1"/>
        </p:nvGrpSpPr>
        <p:grpSpPr>
          <a:xfrm>
            <a:off x="9160561" y="1423846"/>
            <a:ext cx="2217714" cy="2777599"/>
            <a:chOff x="9160561" y="1423846"/>
            <a:chExt cx="2217714" cy="2777599"/>
          </a:xfrm>
        </p:grpSpPr>
        <p:sp>
          <p:nvSpPr>
            <p:cNvPr id="22" name="Freeform 5">
              <a:extLst>
                <a:ext uri="{FF2B5EF4-FFF2-40B4-BE49-F238E27FC236}">
                  <a16:creationId xmlns:a16="http://schemas.microsoft.com/office/drawing/2014/main" id="{EB168C84-B58D-D330-0F65-59FBD20881DD}"/>
                </a:ext>
                <a:ext uri="{C183D7F6-B498-43B3-948B-1728B52AA6E4}">
                  <adec:decorative xmlns:adec="http://schemas.microsoft.com/office/drawing/2017/decorative" val="1"/>
                </a:ext>
              </a:extLst>
            </p:cNvPr>
            <p:cNvSpPr>
              <a:spLocks/>
            </p:cNvSpPr>
            <p:nvPr userDrawn="1">
              <p:extLst>
                <p:ext uri="{386F3935-93C4-4BCD-93E2-E3B085C9AB24}">
                  <p16:designElem xmlns:p16="http://schemas.microsoft.com/office/powerpoint/2015/main" val="1"/>
                </p:ext>
              </p:extLst>
            </p:nvPr>
          </p:nvSpPr>
          <p:spPr bwMode="auto">
            <a:xfrm>
              <a:off x="9160561" y="1423846"/>
              <a:ext cx="935037" cy="8243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rgbClr val="7CB0DD"/>
              </a:solidFill>
            </a:ln>
          </p:spPr>
          <p:txBody>
            <a:bodyPr vert="horz" wrap="square" lIns="91440" tIns="45720" rIns="91440" bIns="45720" numCol="1" anchor="t" anchorCtr="0" compatLnSpc="1">
              <a:prstTxWarp prst="textNoShape">
                <a:avLst/>
              </a:prstTxWarp>
            </a:bodyPr>
            <a:lstStyle/>
            <a:p>
              <a:endParaRPr lang="en-US" dirty="0"/>
            </a:p>
          </p:txBody>
        </p:sp>
        <p:sp>
          <p:nvSpPr>
            <p:cNvPr id="23" name="Freeform 5">
              <a:extLst>
                <a:ext uri="{FF2B5EF4-FFF2-40B4-BE49-F238E27FC236}">
                  <a16:creationId xmlns:a16="http://schemas.microsoft.com/office/drawing/2014/main" id="{4663ACA6-12F2-FC6F-7543-13126732CDEC}"/>
                </a:ext>
                <a:ext uri="{C183D7F6-B498-43B3-948B-1728B52AA6E4}">
                  <adec:decorative xmlns:adec="http://schemas.microsoft.com/office/drawing/2017/decorative" val="1"/>
                </a:ext>
              </a:extLst>
            </p:cNvPr>
            <p:cNvSpPr>
              <a:spLocks/>
            </p:cNvSpPr>
            <p:nvPr userDrawn="1">
              <p:extLst>
                <p:ext uri="{386F3935-93C4-4BCD-93E2-E3B085C9AB24}">
                  <p16:designElem xmlns:p16="http://schemas.microsoft.com/office/powerpoint/2015/main" val="1"/>
                </p:ext>
              </p:extLst>
            </p:nvPr>
          </p:nvSpPr>
          <p:spPr bwMode="auto">
            <a:xfrm>
              <a:off x="10616108" y="2255015"/>
              <a:ext cx="762167" cy="6719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rgbClr val="00BD61"/>
              </a:solidFill>
            </a:ln>
          </p:spPr>
          <p:txBody>
            <a:bodyPr vert="horz" wrap="square" lIns="91440" tIns="45720" rIns="91440" bIns="45720" numCol="1" anchor="t" anchorCtr="0" compatLnSpc="1">
              <a:prstTxWarp prst="textNoShape">
                <a:avLst/>
              </a:prstTxWarp>
            </a:bodyPr>
            <a:lstStyle/>
            <a:p>
              <a:endParaRPr lang="en-US" dirty="0"/>
            </a:p>
          </p:txBody>
        </p:sp>
        <p:sp>
          <p:nvSpPr>
            <p:cNvPr id="24" name="Freeform 5">
              <a:extLst>
                <a:ext uri="{FF2B5EF4-FFF2-40B4-BE49-F238E27FC236}">
                  <a16:creationId xmlns:a16="http://schemas.microsoft.com/office/drawing/2014/main" id="{46B3BFDD-A929-FC55-41B8-6CDA3EA68189}"/>
                </a:ext>
                <a:ext uri="{C183D7F6-B498-43B3-948B-1728B52AA6E4}">
                  <adec:decorative xmlns:adec="http://schemas.microsoft.com/office/drawing/2017/decorative" val="1"/>
                </a:ext>
              </a:extLst>
            </p:cNvPr>
            <p:cNvSpPr>
              <a:spLocks/>
            </p:cNvSpPr>
            <p:nvPr userDrawn="1">
              <p:extLst>
                <p:ext uri="{386F3935-93C4-4BCD-93E2-E3B085C9AB24}">
                  <p16:designElem xmlns:p16="http://schemas.microsoft.com/office/powerpoint/2015/main" val="1"/>
                </p:ext>
              </p:extLst>
            </p:nvPr>
          </p:nvSpPr>
          <p:spPr bwMode="auto">
            <a:xfrm>
              <a:off x="9970293" y="1895168"/>
              <a:ext cx="762167" cy="6719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rgbClr val="9D4ECD"/>
              </a:solidFill>
            </a:ln>
          </p:spPr>
          <p:txBody>
            <a:bodyPr vert="horz" wrap="square" lIns="91440" tIns="45720" rIns="91440" bIns="45720" numCol="1" anchor="t" anchorCtr="0" compatLnSpc="1">
              <a:prstTxWarp prst="textNoShape">
                <a:avLst/>
              </a:prstTxWarp>
            </a:bodyPr>
            <a:lstStyle/>
            <a:p>
              <a:endParaRPr lang="en-US" dirty="0"/>
            </a:p>
          </p:txBody>
        </p:sp>
        <p:sp>
          <p:nvSpPr>
            <p:cNvPr id="25" name="Freeform 5">
              <a:extLst>
                <a:ext uri="{FF2B5EF4-FFF2-40B4-BE49-F238E27FC236}">
                  <a16:creationId xmlns:a16="http://schemas.microsoft.com/office/drawing/2014/main" id="{22A2881D-B710-7D47-113B-41CE4758C0E2}"/>
                </a:ext>
                <a:ext uri="{C183D7F6-B498-43B3-948B-1728B52AA6E4}">
                  <adec:decorative xmlns:adec="http://schemas.microsoft.com/office/drawing/2017/decorative" val="1"/>
                </a:ext>
              </a:extLst>
            </p:cNvPr>
            <p:cNvSpPr>
              <a:spLocks/>
            </p:cNvSpPr>
            <p:nvPr userDrawn="1">
              <p:extLst>
                <p:ext uri="{386F3935-93C4-4BCD-93E2-E3B085C9AB24}">
                  <p16:designElem xmlns:p16="http://schemas.microsoft.com/office/powerpoint/2015/main" val="1"/>
                </p:ext>
              </p:extLst>
            </p:nvPr>
          </p:nvSpPr>
          <p:spPr bwMode="auto">
            <a:xfrm rot="10800000">
              <a:off x="9910530" y="3377130"/>
              <a:ext cx="935037" cy="8243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rgbClr val="CC3735"/>
              </a:solidFill>
            </a:ln>
          </p:spPr>
          <p:txBody>
            <a:bodyPr vert="horz" wrap="square" lIns="91440" tIns="45720" rIns="91440" bIns="45720" numCol="1" anchor="t" anchorCtr="0" compatLnSpc="1">
              <a:prstTxWarp prst="textNoShape">
                <a:avLst/>
              </a:prstTxWarp>
            </a:bodyPr>
            <a:lstStyle/>
            <a:p>
              <a:endParaRPr lang="en-US" dirty="0"/>
            </a:p>
          </p:txBody>
        </p:sp>
        <p:sp>
          <p:nvSpPr>
            <p:cNvPr id="26" name="Freeform 5">
              <a:extLst>
                <a:ext uri="{FF2B5EF4-FFF2-40B4-BE49-F238E27FC236}">
                  <a16:creationId xmlns:a16="http://schemas.microsoft.com/office/drawing/2014/main" id="{5F823667-7DD0-95EE-B7A6-672799260209}"/>
                </a:ext>
                <a:ext uri="{C183D7F6-B498-43B3-948B-1728B52AA6E4}">
                  <adec:decorative xmlns:adec="http://schemas.microsoft.com/office/drawing/2017/decorative" val="1"/>
                </a:ext>
              </a:extLst>
            </p:cNvPr>
            <p:cNvSpPr>
              <a:spLocks/>
            </p:cNvSpPr>
            <p:nvPr userDrawn="1">
              <p:extLst>
                <p:ext uri="{386F3935-93C4-4BCD-93E2-E3B085C9AB24}">
                  <p16:designElem xmlns:p16="http://schemas.microsoft.com/office/powerpoint/2015/main" val="1"/>
                </p:ext>
              </p:extLst>
            </p:nvPr>
          </p:nvSpPr>
          <p:spPr bwMode="auto">
            <a:xfrm rot="10800000">
              <a:off x="9976336" y="2623374"/>
              <a:ext cx="762167" cy="6719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rgbClr val="FFD54D"/>
              </a:solidFill>
            </a:ln>
          </p:spPr>
          <p:txBody>
            <a:bodyPr vert="horz" wrap="square" lIns="91440" tIns="45720" rIns="91440" bIns="45720" numCol="1" anchor="t" anchorCtr="0" compatLnSpc="1">
              <a:prstTxWarp prst="textNoShape">
                <a:avLst/>
              </a:prstTxWarp>
            </a:bodyPr>
            <a:lstStyle/>
            <a:p>
              <a:endParaRPr lang="en-US" dirty="0"/>
            </a:p>
          </p:txBody>
        </p:sp>
      </p:grpSp>
      <p:pic>
        <p:nvPicPr>
          <p:cNvPr id="16" name="Picture 15"/>
          <p:cNvPicPr/>
          <p:nvPr userDrawn="1"/>
        </p:nvPicPr>
        <p:blipFill rotWithShape="1">
          <a:blip r:embed="rId15" cstate="print">
            <a:clrChange>
              <a:clrFrom>
                <a:srgbClr val="FFFFFF"/>
              </a:clrFrom>
              <a:clrTo>
                <a:srgbClr val="FFFFFF">
                  <a:alpha val="0"/>
                </a:srgbClr>
              </a:clrTo>
            </a:clrChange>
            <a:extLst>
              <a:ext uri="{28A0092B-C50C-407E-A947-70E740481C1C}">
                <a14:useLocalDpi xmlns:a14="http://schemas.microsoft.com/office/drawing/2010/main" val="0"/>
              </a:ext>
            </a:extLst>
          </a:blip>
          <a:srcRect l="21923" t="24965" r="37813" b="13132"/>
          <a:stretch/>
        </p:blipFill>
        <p:spPr bwMode="auto">
          <a:xfrm>
            <a:off x="69490" y="5903707"/>
            <a:ext cx="974409" cy="80499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54149960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rgbClr val="1F355E"/>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F355E"/>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1F355E"/>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1F355E"/>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1F355E"/>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1F355E"/>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8" Type="http://schemas.openxmlformats.org/officeDocument/2006/relationships/image" Target="../media/image18.emf"/><Relationship Id="rId3" Type="http://schemas.openxmlformats.org/officeDocument/2006/relationships/oleObject" Target="file:///\\cymru.nhs.uk\abm_ulhb\group\glan_fs1\FINANCE\MHLD%20Delivery%20Unit\Month%20End\Month%20End%202026-27\Reports%20Master\PFC\MASTER%20-%20Working%20Papers%20for%20PFC%20-%20MHLD.xlsx!Income.%20Pay.%20N%20Pay!%5bMASTER%20-%20Working%20Papers%20for%20PFC%20-%20MHLD.xlsx%5dIncome.%20Pay.%20N%20Pay%20Chart%203" TargetMode="External"/><Relationship Id="rId7" Type="http://schemas.openxmlformats.org/officeDocument/2006/relationships/oleObject" Target="file:///\\cymru.nhs.uk\abm_ulhb\group\glan_fs1\FINANCE\MHLD%20Delivery%20Unit\Month%20End\Month%20End%202026-27\Reports%20Master\PFC\MASTER%20-%20Working%20Papers%20for%20PFC%20-%20MHLD.xlsx!Income.%20Pay.%20N%20Pay!%5bMASTER%20-%20Working%20Papers%20for%20PFC%20-%20MHLD.xlsx%5dIncome.%20Pay.%20N%20Pay%20Chart%202"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7.emf"/><Relationship Id="rId5" Type="http://schemas.openxmlformats.org/officeDocument/2006/relationships/oleObject" Target="file:///\\cymru.nhs.uk\abm_ulhb\group\glan_fs1\FINANCE\MHLD%20Delivery%20Unit\Month%20End\Month%20End%202026-27\Reports%20Master\PFC\MASTER%20-%20Working%20Papers%20for%20PFC%20-%20MHLD.xlsx!Income.%20Pay.%20N%20Pay!%5bMASTER%20-%20Working%20Papers%20for%20PFC%20-%20MHLD.xlsx%5dIncome.%20Pay.%20N%20Pay%20Chart%201" TargetMode="External"/><Relationship Id="rId10" Type="http://schemas.openxmlformats.org/officeDocument/2006/relationships/image" Target="../media/image19.emf"/><Relationship Id="rId4" Type="http://schemas.openxmlformats.org/officeDocument/2006/relationships/image" Target="../media/image16.emf"/><Relationship Id="rId9" Type="http://schemas.openxmlformats.org/officeDocument/2006/relationships/oleObject" Target="file:///\\cymru.nhs.uk\abm_ulhb\group\glan_fs1\FINANCE\MHLD%20Delivery%20Unit\Month%20End\Month%20End%202026-27\Reports%20Master\PFC\MASTER%20-%20Working%20Papers%20for%20PFC%20-%20MHLD.xlsx!Summary%20Var!R13C2:R18C5"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oleObject" Target="file:///\\cymru.nhs.uk\abm_ulhb\group\glan_fs1\FINANCE\MHLD%20Delivery%20Unit\Month%20End\Month%20End%202026-27\Reports%20Master\PFC\MASTER%20-%20Working%20Papers%20for%20PFC%20-%20MHLD.xlsx!Pay!%5bMASTER%20-%20Working%20Papers%20for%20PFC%20-%20MHLD.xlsx%5dPay%20Chart%201" TargetMode="External"/><Relationship Id="rId1" Type="http://schemas.openxmlformats.org/officeDocument/2006/relationships/slideLayout" Target="../slideLayouts/slideLayout2.xml"/><Relationship Id="rId4" Type="http://schemas.openxmlformats.org/officeDocument/2006/relationships/image" Target="../media/image21.emf"/></Relationships>
</file>

<file path=ppt/slides/_rels/slide12.xml.rels><?xml version="1.0" encoding="UTF-8" standalone="yes"?>
<Relationships xmlns="http://schemas.openxmlformats.org/package/2006/relationships"><Relationship Id="rId3" Type="http://schemas.openxmlformats.org/officeDocument/2006/relationships/image" Target="../media/image22.emf"/><Relationship Id="rId7" Type="http://schemas.openxmlformats.org/officeDocument/2006/relationships/image" Target="../media/image24.emf"/><Relationship Id="rId2" Type="http://schemas.openxmlformats.org/officeDocument/2006/relationships/oleObject" Target="file:///\\cymru.nhs.uk\abm_ulhb\group\glan_fs1\FINANCE\MHLD%20Delivery%20Unit\Month%20End\Month%20End%202026-27\Reports%20Master\PFC\MASTER%20-%20Working%20Papers%20for%20PFC%20-%20MHLD.xlsx!Savings%20!R15C2:R26C7" TargetMode="External"/><Relationship Id="rId1" Type="http://schemas.openxmlformats.org/officeDocument/2006/relationships/slideLayout" Target="../slideLayouts/slideLayout2.xml"/><Relationship Id="rId6" Type="http://schemas.openxmlformats.org/officeDocument/2006/relationships/oleObject" Target="file:///\\cymru.nhs.uk\abm_ulhb\group\glan_fs1\FINANCE\MHLD%20Delivery%20Unit\Month%20End\Month%20End%202026-27\Reports%20Master\PFC\MASTER%20-%20Working%20Papers%20for%20PFC%20-%20MHLD.xlsx!Savings%20!%5bMASTER%20-%20Working%20Papers%20for%20PFC%20-%20MHLD.xlsx%5dSavings%20%20Chart%201" TargetMode="External"/><Relationship Id="rId5" Type="http://schemas.openxmlformats.org/officeDocument/2006/relationships/image" Target="../media/image23.emf"/><Relationship Id="rId4" Type="http://schemas.openxmlformats.org/officeDocument/2006/relationships/oleObject" Target="file:///\\cymru.nhs.uk\abm_ulhb\group\glan_fs1\FINANCE\MHLD%20Delivery%20Unit\Month%20End\Month%20End%202026-27\Reports%20Master\PFC\MASTER%20-%20Working%20Papers%20for%20PFC%20-%20MHLD.xlsx!Savings%20!R17C19:R20C29" TargetMode="External"/></Relationships>
</file>

<file path=ppt/slides/_rels/slide1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27.emf"/><Relationship Id="rId4" Type="http://schemas.openxmlformats.org/officeDocument/2006/relationships/image" Target="../media/image11.png"/></Relationships>
</file>

<file path=ppt/slides/_rels/slide17.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28.emf"/><Relationship Id="rId4" Type="http://schemas.openxmlformats.org/officeDocument/2006/relationships/image" Target="../media/image11.png"/></Relationships>
</file>

<file path=ppt/slides/_rels/slide18.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29.emf"/><Relationship Id="rId4" Type="http://schemas.openxmlformats.org/officeDocument/2006/relationships/image" Target="../media/image11.png"/></Relationships>
</file>

<file path=ppt/slides/_rels/slide19.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31.emf"/><Relationship Id="rId5" Type="http://schemas.openxmlformats.org/officeDocument/2006/relationships/image" Target="../media/image30.emf"/><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8.emf"/></Relationships>
</file>

<file path=ppt/slides/_rels/slide6.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3.emf"/><Relationship Id="rId5" Type="http://schemas.openxmlformats.org/officeDocument/2006/relationships/image" Target="../media/image12.emf"/><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10.emf"/><Relationship Id="rId7"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4.emf"/><Relationship Id="rId5" Type="http://schemas.openxmlformats.org/officeDocument/2006/relationships/oleObject" Target="file:///\\cymru.nhs.uk\abm_ulhb\group\glan_fs1\FINANCE\MHLD%20Delivery%20Unit\Month%20End\Month%20End%202026-27\Reports%20Master\PFC\MASTER%20-%20Working%20Papers%20for%20PFC%20-%20MHLD.xlsx!HB%20Position!R2C2:R29C6" TargetMode="Externa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2">
            <a:extLst>
              <a:ext uri="{FF2B5EF4-FFF2-40B4-BE49-F238E27FC236}">
                <a16:creationId xmlns:a16="http://schemas.microsoft.com/office/drawing/2014/main" id="{702DFC3A-ECE1-8AFC-FF83-DD05E0DE7453}"/>
              </a:ext>
            </a:extLst>
          </p:cNvPr>
          <p:cNvSpPr/>
          <p:nvPr/>
        </p:nvSpPr>
        <p:spPr>
          <a:xfrm>
            <a:off x="0" y="0"/>
            <a:ext cx="12192000" cy="6858000"/>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dirty="0">
              <a:solidFill>
                <a:srgbClr val="1F355E"/>
              </a:solidFill>
            </a:endParaRPr>
          </a:p>
        </p:txBody>
      </p:sp>
      <p:sp>
        <p:nvSpPr>
          <p:cNvPr id="2" name="object 3">
            <a:extLst>
              <a:ext uri="{FF2B5EF4-FFF2-40B4-BE49-F238E27FC236}">
                <a16:creationId xmlns:a16="http://schemas.microsoft.com/office/drawing/2014/main" id="{F99FF89D-C401-B174-FDBF-40234EF16827}"/>
              </a:ext>
            </a:extLst>
          </p:cNvPr>
          <p:cNvSpPr txBox="1"/>
          <p:nvPr/>
        </p:nvSpPr>
        <p:spPr>
          <a:xfrm>
            <a:off x="460122" y="1394269"/>
            <a:ext cx="9217824" cy="548301"/>
          </a:xfrm>
          <a:prstGeom prst="rect">
            <a:avLst/>
          </a:prstGeom>
        </p:spPr>
        <p:txBody>
          <a:bodyPr vert="horz" wrap="square" lIns="0" tIns="6931" rIns="0" bIns="0" rtlCol="0">
            <a:spAutoFit/>
          </a:bodyPr>
          <a:lstStyle/>
          <a:p>
            <a:pPr marL="7701" marR="3081">
              <a:lnSpc>
                <a:spcPct val="100600"/>
              </a:lnSpc>
              <a:spcBef>
                <a:spcPts val="55"/>
              </a:spcBef>
            </a:pPr>
            <a:r>
              <a:rPr lang="en-GB" sz="3600" b="1" spc="9" dirty="0">
                <a:solidFill>
                  <a:schemeClr val="bg1"/>
                </a:solidFill>
                <a:latin typeface="Arial Black" panose="020B0604020202020204" pitchFamily="34" charset="0"/>
                <a:cs typeface="Arial Black" panose="020B0604020202020204" pitchFamily="34" charset="0"/>
              </a:rPr>
              <a:t>Performance &amp; Finance Committee</a:t>
            </a:r>
            <a:endParaRPr sz="3600" b="1" dirty="0">
              <a:solidFill>
                <a:schemeClr val="bg1"/>
              </a:solidFill>
              <a:latin typeface="Arial Black" panose="020B0604020202020204" pitchFamily="34" charset="0"/>
              <a:cs typeface="Arial Black" panose="020B0604020202020204" pitchFamily="34" charset="0"/>
            </a:endParaRPr>
          </a:p>
        </p:txBody>
      </p:sp>
      <p:sp>
        <p:nvSpPr>
          <p:cNvPr id="6" name="object 3">
            <a:extLst>
              <a:ext uri="{FF2B5EF4-FFF2-40B4-BE49-F238E27FC236}">
                <a16:creationId xmlns:a16="http://schemas.microsoft.com/office/drawing/2014/main" id="{F99FF89D-C401-B174-FDBF-40234EF16827}"/>
              </a:ext>
            </a:extLst>
          </p:cNvPr>
          <p:cNvSpPr txBox="1"/>
          <p:nvPr/>
        </p:nvSpPr>
        <p:spPr>
          <a:xfrm>
            <a:off x="460122" y="2491490"/>
            <a:ext cx="8656005" cy="548301"/>
          </a:xfrm>
          <a:prstGeom prst="rect">
            <a:avLst/>
          </a:prstGeom>
        </p:spPr>
        <p:txBody>
          <a:bodyPr vert="horz" wrap="square" lIns="0" tIns="6931" rIns="0" bIns="0" rtlCol="0">
            <a:spAutoFit/>
          </a:bodyPr>
          <a:lstStyle/>
          <a:p>
            <a:pPr marL="7701" marR="3081">
              <a:lnSpc>
                <a:spcPct val="100600"/>
              </a:lnSpc>
              <a:spcBef>
                <a:spcPts val="55"/>
              </a:spcBef>
            </a:pPr>
            <a:r>
              <a:rPr lang="en-GB" sz="3600" b="1" spc="9" dirty="0">
                <a:solidFill>
                  <a:schemeClr val="bg1"/>
                </a:solidFill>
                <a:latin typeface="Arial Black" panose="020B0604020202020204" pitchFamily="34" charset="0"/>
                <a:cs typeface="Arial Black" panose="020B0604020202020204" pitchFamily="34" charset="0"/>
              </a:rPr>
              <a:t>MHLD Service Group</a:t>
            </a:r>
            <a:endParaRPr sz="3600" b="1" dirty="0">
              <a:solidFill>
                <a:schemeClr val="bg1"/>
              </a:solidFill>
              <a:latin typeface="Arial Black" panose="020B0604020202020204" pitchFamily="34" charset="0"/>
              <a:cs typeface="Arial Black" panose="020B0604020202020204" pitchFamily="34" charset="0"/>
            </a:endParaRPr>
          </a:p>
        </p:txBody>
      </p:sp>
      <p:sp>
        <p:nvSpPr>
          <p:cNvPr id="7" name="object 3">
            <a:extLst>
              <a:ext uri="{FF2B5EF4-FFF2-40B4-BE49-F238E27FC236}">
                <a16:creationId xmlns:a16="http://schemas.microsoft.com/office/drawing/2014/main" id="{F99FF89D-C401-B174-FDBF-40234EF16827}"/>
              </a:ext>
            </a:extLst>
          </p:cNvPr>
          <p:cNvSpPr txBox="1"/>
          <p:nvPr/>
        </p:nvSpPr>
        <p:spPr>
          <a:xfrm>
            <a:off x="460122" y="3613136"/>
            <a:ext cx="8656005" cy="397940"/>
          </a:xfrm>
          <a:prstGeom prst="rect">
            <a:avLst/>
          </a:prstGeom>
        </p:spPr>
        <p:txBody>
          <a:bodyPr vert="horz" wrap="square" lIns="0" tIns="6931" rIns="0" bIns="0" rtlCol="0">
            <a:spAutoFit/>
          </a:bodyPr>
          <a:lstStyle/>
          <a:p>
            <a:pPr marL="7701" marR="3081">
              <a:lnSpc>
                <a:spcPct val="100600"/>
              </a:lnSpc>
              <a:spcBef>
                <a:spcPts val="55"/>
              </a:spcBef>
            </a:pPr>
            <a:r>
              <a:rPr lang="en-GB" sz="2600" b="1" dirty="0">
                <a:solidFill>
                  <a:schemeClr val="bg1"/>
                </a:solidFill>
                <a:latin typeface="Arial Black" panose="020B0604020202020204" pitchFamily="34" charset="0"/>
              </a:rPr>
              <a:t>Date: 25 August 2026</a:t>
            </a:r>
            <a:endParaRPr sz="2600" b="1" dirty="0">
              <a:solidFill>
                <a:schemeClr val="bg1"/>
              </a:solidFill>
              <a:latin typeface="Arial Black" panose="020B0604020202020204" pitchFamily="34" charset="0"/>
              <a:cs typeface="Arial Black" panose="020B0604020202020204" pitchFamily="34" charset="0"/>
            </a:endParaRPr>
          </a:p>
        </p:txBody>
      </p:sp>
      <p:pic>
        <p:nvPicPr>
          <p:cNvPr id="9" name="Picture 8">
            <a:extLst>
              <a:ext uri="{FF2B5EF4-FFF2-40B4-BE49-F238E27FC236}">
                <a16:creationId xmlns:a16="http://schemas.microsoft.com/office/drawing/2014/main" id="{A9D03CCB-ACEE-D2B7-2909-3C2188E6C3BA}"/>
              </a:ext>
            </a:extLst>
          </p:cNvPr>
          <p:cNvPicPr>
            <a:picLocks noChangeAspect="1"/>
          </p:cNvPicPr>
          <p:nvPr/>
        </p:nvPicPr>
        <p:blipFill>
          <a:blip r:embed="rId3"/>
          <a:stretch>
            <a:fillRect/>
          </a:stretch>
        </p:blipFill>
        <p:spPr>
          <a:xfrm>
            <a:off x="460122" y="552165"/>
            <a:ext cx="2082113" cy="530735"/>
          </a:xfrm>
          <a:prstGeom prst="rect">
            <a:avLst/>
          </a:prstGeom>
        </p:spPr>
      </p:pic>
      <p:pic>
        <p:nvPicPr>
          <p:cNvPr id="10" name="Content Placeholder 9" descr="A black background with white text&#10;&#10;Description automatically generated">
            <a:extLst>
              <a:ext uri="{FF2B5EF4-FFF2-40B4-BE49-F238E27FC236}">
                <a16:creationId xmlns:a16="http://schemas.microsoft.com/office/drawing/2014/main" id="{58FC589A-5CC0-C5AC-C9BB-51B0080446A3}"/>
              </a:ext>
            </a:extLst>
          </p:cNvPr>
          <p:cNvPicPr>
            <a:picLocks noChangeAspect="1"/>
          </p:cNvPicPr>
          <p:nvPr/>
        </p:nvPicPr>
        <p:blipFill>
          <a:blip r:embed="rId4"/>
          <a:stretch>
            <a:fillRect/>
          </a:stretch>
        </p:blipFill>
        <p:spPr>
          <a:xfrm>
            <a:off x="193587" y="6079583"/>
            <a:ext cx="1818526" cy="562583"/>
          </a:xfrm>
          <a:prstGeom prst="rect">
            <a:avLst/>
          </a:prstGeom>
        </p:spPr>
      </p:pic>
      <p:pic>
        <p:nvPicPr>
          <p:cNvPr id="11" name="Picture 10" descr="A rainbow colored lines on a black background&#10;&#10;Description automatically generated">
            <a:extLst>
              <a:ext uri="{FF2B5EF4-FFF2-40B4-BE49-F238E27FC236}">
                <a16:creationId xmlns:a16="http://schemas.microsoft.com/office/drawing/2014/main" id="{AE89B88A-D179-B7DF-7C36-9B92E4062AC4}"/>
              </a:ext>
            </a:extLst>
          </p:cNvPr>
          <p:cNvPicPr>
            <a:picLocks noChangeAspect="1"/>
          </p:cNvPicPr>
          <p:nvPr/>
        </p:nvPicPr>
        <p:blipFill>
          <a:blip r:embed="rId5"/>
          <a:stretch>
            <a:fillRect/>
          </a:stretch>
        </p:blipFill>
        <p:spPr>
          <a:xfrm rot="8886303">
            <a:off x="6605314" y="2785870"/>
            <a:ext cx="8407629" cy="6864041"/>
          </a:xfrm>
          <a:prstGeom prst="rect">
            <a:avLst/>
          </a:prstGeom>
        </p:spPr>
      </p:pic>
    </p:spTree>
    <p:extLst>
      <p:ext uri="{BB962C8B-B14F-4D97-AF65-F5344CB8AC3E}">
        <p14:creationId xmlns:p14="http://schemas.microsoft.com/office/powerpoint/2010/main" val="29047174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C8DFE2F-D8F0-8DA3-CFE5-3FFED8255BEB}"/>
            </a:ext>
          </a:extLst>
        </p:cNvPr>
        <p:cNvGrpSpPr/>
        <p:nvPr/>
      </p:nvGrpSpPr>
      <p:grpSpPr>
        <a:xfrm>
          <a:off x="0" y="0"/>
          <a:ext cx="0" cy="0"/>
          <a:chOff x="0" y="0"/>
          <a:chExt cx="0" cy="0"/>
        </a:xfrm>
      </p:grpSpPr>
      <p:sp>
        <p:nvSpPr>
          <p:cNvPr id="7" name="Subtitle 2">
            <a:extLst>
              <a:ext uri="{FF2B5EF4-FFF2-40B4-BE49-F238E27FC236}">
                <a16:creationId xmlns:a16="http://schemas.microsoft.com/office/drawing/2014/main" id="{3F34EB94-1BA2-570F-6265-A323AE02E3EA}"/>
              </a:ext>
            </a:extLst>
          </p:cNvPr>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1" i="0" u="none" strike="noStrike" kern="1200" cap="small" spc="0" normalizeH="0" baseline="0" noProof="0" dirty="0">
                <a:ln>
                  <a:noFill/>
                </a:ln>
                <a:solidFill>
                  <a:prstClr val="white"/>
                </a:solidFill>
                <a:effectLst/>
                <a:uLnTx/>
                <a:uFillTx/>
                <a:latin typeface="Arial" panose="020B0604020202020204" pitchFamily="34" charset="0"/>
                <a:ea typeface="Verdana" panose="020B0604030504040204" pitchFamily="34" charset="0"/>
                <a:cs typeface="Arial" panose="020B0604020202020204" pitchFamily="34" charset="0"/>
              </a:rPr>
              <a:t>Summary: Income, Pay, Non-Pay</a:t>
            </a:r>
          </a:p>
        </p:txBody>
      </p:sp>
      <p:sp>
        <p:nvSpPr>
          <p:cNvPr id="16" name="TextBox 15">
            <a:extLst>
              <a:ext uri="{FF2B5EF4-FFF2-40B4-BE49-F238E27FC236}">
                <a16:creationId xmlns:a16="http://schemas.microsoft.com/office/drawing/2014/main" id="{4EAAE399-A8AB-D9C5-E579-22C93DFDA4CD}"/>
              </a:ext>
            </a:extLst>
          </p:cNvPr>
          <p:cNvSpPr txBox="1"/>
          <p:nvPr/>
        </p:nvSpPr>
        <p:spPr>
          <a:xfrm>
            <a:off x="97801" y="477078"/>
            <a:ext cx="4200735" cy="6261652"/>
          </a:xfrm>
          <a:prstGeom prst="roundRect">
            <a:avLst/>
          </a:prstGeom>
          <a:solidFill>
            <a:schemeClr val="bg1"/>
          </a:solidFill>
          <a:ln>
            <a:solidFill>
              <a:srgbClr val="002060"/>
            </a:solidFill>
          </a:ln>
        </p:spPr>
        <p:txBody>
          <a:bodyPr wrap="square" rtlCol="0" anchor="ctr">
            <a:normAutofit/>
          </a:bodyPr>
          <a:lstStyle/>
          <a:p>
            <a:pPr marL="0" marR="0" lvl="0" indent="0" algn="l" defTabSz="914400" rtl="0" eaLnBrk="1" fontAlgn="auto" latinLnBrk="0" hangingPunct="1">
              <a:lnSpc>
                <a:spcPct val="100000"/>
              </a:lnSpc>
              <a:spcBef>
                <a:spcPts val="0"/>
              </a:spcBef>
              <a:spcAft>
                <a:spcPts val="1200"/>
              </a:spcAft>
              <a:buClrTx/>
              <a:buSzTx/>
              <a:buFontTx/>
              <a:buNone/>
              <a:tabLst/>
              <a:defRPr/>
            </a:pPr>
            <a:endParaRPr kumimoji="0" lang="en-GB" sz="12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endParaRPr>
          </a:p>
        </p:txBody>
      </p:sp>
      <p:sp>
        <p:nvSpPr>
          <p:cNvPr id="2" name="TextBox 1">
            <a:extLst>
              <a:ext uri="{FF2B5EF4-FFF2-40B4-BE49-F238E27FC236}">
                <a16:creationId xmlns:a16="http://schemas.microsoft.com/office/drawing/2014/main" id="{0B98AA54-D447-4D30-4AC2-65FDDB51B289}"/>
              </a:ext>
            </a:extLst>
          </p:cNvPr>
          <p:cNvSpPr txBox="1"/>
          <p:nvPr/>
        </p:nvSpPr>
        <p:spPr>
          <a:xfrm>
            <a:off x="146703" y="410081"/>
            <a:ext cx="4200734" cy="6447919"/>
          </a:xfrm>
          <a:prstGeom prst="rect">
            <a:avLst/>
          </a:prstGeom>
          <a:noFill/>
        </p:spPr>
        <p:txBody>
          <a:bodyPr wrap="square" rtlCol="0">
            <a:spAutoFit/>
          </a:bodyPr>
          <a:lstStyle/>
          <a:p>
            <a:pPr lvl="0" algn="ctr">
              <a:spcAft>
                <a:spcPts val="1200"/>
              </a:spcAft>
              <a:defRPr/>
            </a:pPr>
            <a:r>
              <a:rPr lang="en-GB" sz="1100" b="1" dirty="0">
                <a:solidFill>
                  <a:srgbClr val="002060"/>
                </a:solidFill>
                <a:latin typeface="Arial" panose="020B0604020202020204" pitchFamily="34" charset="0"/>
                <a:cs typeface="Arial" panose="020B0604020202020204" pitchFamily="34" charset="0"/>
              </a:rPr>
              <a:t>Key Points</a:t>
            </a:r>
          </a:p>
          <a:p>
            <a:pPr lvl="0">
              <a:spcAft>
                <a:spcPts val="1200"/>
              </a:spcAft>
              <a:defRPr/>
            </a:pPr>
            <a:r>
              <a:rPr lang="en-GB" sz="1200" b="1" dirty="0">
                <a:solidFill>
                  <a:srgbClr val="002060"/>
                </a:solidFill>
                <a:latin typeface="Calibri" panose="020F0502020204030204" pitchFamily="34" charset="0"/>
                <a:ea typeface="Aptos" panose="020B0004020202020204" pitchFamily="34" charset="0"/>
                <a:cs typeface="Aptos" panose="020B0004020202020204" pitchFamily="34" charset="0"/>
              </a:rPr>
              <a:t>Overall - £1.741m </a:t>
            </a:r>
            <a:r>
              <a:rPr lang="en-GB" sz="1200" dirty="0">
                <a:solidFill>
                  <a:srgbClr val="002060"/>
                </a:solidFill>
                <a:latin typeface="Calibri" panose="020F0502020204030204" pitchFamily="34" charset="0"/>
                <a:ea typeface="Aptos" panose="020B0004020202020204" pitchFamily="34" charset="0"/>
                <a:cs typeface="Aptos" panose="020B0004020202020204" pitchFamily="34" charset="0"/>
              </a:rPr>
              <a:t>overspent in month (month 03, £1.665m) and </a:t>
            </a:r>
            <a:r>
              <a:rPr lang="en-GB" sz="1200" b="1" dirty="0">
                <a:solidFill>
                  <a:srgbClr val="002060"/>
                </a:solidFill>
                <a:latin typeface="Calibri" panose="020F0502020204030204" pitchFamily="34" charset="0"/>
                <a:ea typeface="Aptos" panose="020B0004020202020204" pitchFamily="34" charset="0"/>
                <a:cs typeface="Aptos" panose="020B0004020202020204" pitchFamily="34" charset="0"/>
              </a:rPr>
              <a:t>£6.091m</a:t>
            </a:r>
            <a:r>
              <a:rPr lang="en-GB" sz="1200" dirty="0">
                <a:solidFill>
                  <a:srgbClr val="002060"/>
                </a:solidFill>
                <a:latin typeface="Calibri" panose="020F0502020204030204" pitchFamily="34" charset="0"/>
                <a:ea typeface="Aptos" panose="020B0004020202020204" pitchFamily="34" charset="0"/>
                <a:cs typeface="Aptos" panose="020B0004020202020204" pitchFamily="34" charset="0"/>
              </a:rPr>
              <a:t> to date. </a:t>
            </a:r>
            <a:endParaRPr lang="en-GB" sz="1200" b="1" dirty="0">
              <a:solidFill>
                <a:srgbClr val="002060"/>
              </a:solidFill>
              <a:latin typeface="Calibri" panose="020F0502020204030204" pitchFamily="34" charset="0"/>
              <a:ea typeface="Aptos" panose="020B0004020202020204" pitchFamily="34" charset="0"/>
              <a:cs typeface="Aptos" panose="020B0004020202020204" pitchFamily="34" charset="0"/>
            </a:endParaRPr>
          </a:p>
          <a:p>
            <a:pPr>
              <a:buNone/>
            </a:pPr>
            <a:r>
              <a:rPr lang="en-GB" sz="1200" b="1" dirty="0">
                <a:solidFill>
                  <a:srgbClr val="002060"/>
                </a:solidFill>
                <a:latin typeface="Calibri" panose="020F0502020204030204" pitchFamily="34" charset="0"/>
                <a:ea typeface="Aptos" panose="020B0004020202020204" pitchFamily="34" charset="0"/>
                <a:cs typeface="Aptos" panose="020B0004020202020204" pitchFamily="34" charset="0"/>
              </a:rPr>
              <a:t>Income</a:t>
            </a:r>
            <a:r>
              <a:rPr lang="en-GB" sz="1200" dirty="0">
                <a:solidFill>
                  <a:srgbClr val="002060"/>
                </a:solidFill>
                <a:latin typeface="Calibri" panose="020F0502020204030204" pitchFamily="34" charset="0"/>
                <a:ea typeface="Aptos" panose="020B0004020202020204" pitchFamily="34" charset="0"/>
                <a:cs typeface="Aptos" panose="020B0004020202020204" pitchFamily="34" charset="0"/>
              </a:rPr>
              <a:t> - £0.03m over in month and £0.08m year to date</a:t>
            </a:r>
            <a:endParaRPr lang="en-GB" sz="1200" dirty="0">
              <a:solidFill>
                <a:srgbClr val="002060"/>
              </a:solidFill>
              <a:latin typeface="Aptos" panose="020B0004020202020204" pitchFamily="34" charset="0"/>
              <a:ea typeface="Aptos" panose="020B0004020202020204" pitchFamily="34" charset="0"/>
              <a:cs typeface="Aptos" panose="020B0004020202020204" pitchFamily="34" charset="0"/>
            </a:endParaRPr>
          </a:p>
          <a:p>
            <a:pPr marL="342900" lvl="0" indent="-342900">
              <a:buFont typeface="Symbol" panose="05050102010706020507" pitchFamily="18" charset="2"/>
              <a:buChar char=""/>
            </a:pPr>
            <a:r>
              <a:rPr lang="en-GB" sz="1200" dirty="0">
                <a:solidFill>
                  <a:srgbClr val="002060"/>
                </a:solidFill>
                <a:latin typeface="Calibri" panose="020F0502020204030204" pitchFamily="34" charset="0"/>
                <a:ea typeface="Times New Roman" panose="02020603050405020304" pitchFamily="18" charset="0"/>
                <a:cs typeface="Aptos" panose="020B0004020202020204" pitchFamily="34" charset="0"/>
              </a:rPr>
              <a:t>Continued SLA income target cost pressure and reduced training income.</a:t>
            </a:r>
            <a:endParaRPr lang="en-GB" sz="1200" dirty="0">
              <a:solidFill>
                <a:srgbClr val="002060"/>
              </a:solidFill>
              <a:latin typeface="Aptos" panose="020B0004020202020204" pitchFamily="34" charset="0"/>
              <a:ea typeface="Aptos" panose="020B0004020202020204" pitchFamily="34" charset="0"/>
              <a:cs typeface="Aptos" panose="020B0004020202020204" pitchFamily="34" charset="0"/>
            </a:endParaRPr>
          </a:p>
          <a:p>
            <a:pPr>
              <a:buNone/>
            </a:pPr>
            <a:r>
              <a:rPr lang="en-GB" sz="1200" dirty="0">
                <a:solidFill>
                  <a:srgbClr val="002060"/>
                </a:solidFill>
                <a:latin typeface="Calibri" panose="020F0502020204030204" pitchFamily="34" charset="0"/>
                <a:ea typeface="Aptos" panose="020B0004020202020204" pitchFamily="34" charset="0"/>
                <a:cs typeface="Aptos" panose="020B0004020202020204" pitchFamily="34" charset="0"/>
              </a:rPr>
              <a:t> </a:t>
            </a:r>
            <a:endParaRPr lang="en-GB" sz="1200" dirty="0">
              <a:solidFill>
                <a:srgbClr val="002060"/>
              </a:solidFill>
              <a:latin typeface="Aptos" panose="020B0004020202020204" pitchFamily="34" charset="0"/>
              <a:ea typeface="Aptos" panose="020B0004020202020204" pitchFamily="34" charset="0"/>
              <a:cs typeface="Aptos" panose="020B0004020202020204" pitchFamily="34" charset="0"/>
            </a:endParaRPr>
          </a:p>
          <a:p>
            <a:pPr>
              <a:buNone/>
            </a:pPr>
            <a:r>
              <a:rPr lang="en-GB" sz="1200" b="1" dirty="0">
                <a:solidFill>
                  <a:srgbClr val="002060"/>
                </a:solidFill>
                <a:latin typeface="Calibri" panose="020F0502020204030204" pitchFamily="34" charset="0"/>
                <a:ea typeface="Aptos" panose="020B0004020202020204" pitchFamily="34" charset="0"/>
                <a:cs typeface="Aptos" panose="020B0004020202020204" pitchFamily="34" charset="0"/>
              </a:rPr>
              <a:t>Pay</a:t>
            </a:r>
            <a:r>
              <a:rPr lang="en-GB" sz="1200" dirty="0">
                <a:solidFill>
                  <a:srgbClr val="002060"/>
                </a:solidFill>
                <a:latin typeface="Calibri" panose="020F0502020204030204" pitchFamily="34" charset="0"/>
                <a:ea typeface="Aptos" panose="020B0004020202020204" pitchFamily="34" charset="0"/>
                <a:cs typeface="Aptos" panose="020B0004020202020204" pitchFamily="34" charset="0"/>
              </a:rPr>
              <a:t> - £0.423m in month and £1.548m to date</a:t>
            </a:r>
            <a:endParaRPr lang="en-GB" sz="1200" dirty="0">
              <a:solidFill>
                <a:srgbClr val="002060"/>
              </a:solidFill>
              <a:latin typeface="Aptos" panose="020B0004020202020204" pitchFamily="34" charset="0"/>
              <a:ea typeface="Aptos" panose="020B0004020202020204" pitchFamily="34" charset="0"/>
              <a:cs typeface="Aptos" panose="020B0004020202020204" pitchFamily="34" charset="0"/>
            </a:endParaRPr>
          </a:p>
          <a:p>
            <a:pPr marL="342900" lvl="0" indent="-342900">
              <a:buFont typeface="Symbol" panose="05050102010706020507" pitchFamily="18" charset="2"/>
              <a:buChar char=""/>
            </a:pPr>
            <a:r>
              <a:rPr lang="en-GB" sz="1200" dirty="0">
                <a:solidFill>
                  <a:srgbClr val="002060"/>
                </a:solidFill>
                <a:latin typeface="Calibri" panose="020F0502020204030204" pitchFamily="34" charset="0"/>
                <a:ea typeface="Times New Roman" panose="02020603050405020304" pitchFamily="18" charset="0"/>
                <a:cs typeface="Aptos" panose="020B0004020202020204" pitchFamily="34" charset="0"/>
              </a:rPr>
              <a:t>Continued high variable pay in month and increased month-on-month in medical and nurse staffing</a:t>
            </a:r>
            <a:endParaRPr lang="en-GB" sz="1200" dirty="0">
              <a:solidFill>
                <a:srgbClr val="002060"/>
              </a:solidFill>
              <a:latin typeface="Aptos" panose="020B0004020202020204" pitchFamily="34" charset="0"/>
              <a:ea typeface="Aptos" panose="020B0004020202020204" pitchFamily="34" charset="0"/>
              <a:cs typeface="Aptos" panose="020B0004020202020204" pitchFamily="34" charset="0"/>
            </a:endParaRPr>
          </a:p>
          <a:p>
            <a:pPr marL="342900" lvl="0" indent="-342900">
              <a:buFont typeface="Symbol" panose="05050102010706020507" pitchFamily="18" charset="2"/>
              <a:buChar char=""/>
            </a:pPr>
            <a:r>
              <a:rPr lang="en-GB" sz="1200" dirty="0">
                <a:solidFill>
                  <a:srgbClr val="002060"/>
                </a:solidFill>
                <a:latin typeface="Calibri" panose="020F0502020204030204" pitchFamily="34" charset="0"/>
                <a:ea typeface="Times New Roman" panose="02020603050405020304" pitchFamily="18" charset="0"/>
                <a:cs typeface="Aptos" panose="020B0004020202020204" pitchFamily="34" charset="0"/>
              </a:rPr>
              <a:t>In month net vacancy as part of budget setting has been removed from budget and this is being used to fund variable pay.</a:t>
            </a:r>
            <a:endParaRPr lang="en-GB" sz="1200" dirty="0">
              <a:solidFill>
                <a:srgbClr val="002060"/>
              </a:solidFill>
              <a:latin typeface="Aptos" panose="020B0004020202020204" pitchFamily="34" charset="0"/>
              <a:ea typeface="Aptos" panose="020B0004020202020204" pitchFamily="34" charset="0"/>
              <a:cs typeface="Aptos" panose="020B0004020202020204" pitchFamily="34" charset="0"/>
            </a:endParaRPr>
          </a:p>
          <a:p>
            <a:pPr marL="342900" lvl="0" indent="-342900">
              <a:buFont typeface="Symbol" panose="05050102010706020507" pitchFamily="18" charset="2"/>
              <a:buChar char=""/>
            </a:pPr>
            <a:r>
              <a:rPr lang="en-GB" sz="1200" dirty="0">
                <a:solidFill>
                  <a:srgbClr val="002060"/>
                </a:solidFill>
                <a:latin typeface="Calibri" panose="020F0502020204030204" pitchFamily="34" charset="0"/>
                <a:ea typeface="Times New Roman" panose="02020603050405020304" pitchFamily="18" charset="0"/>
                <a:cs typeface="Aptos" panose="020B0004020202020204" pitchFamily="34" charset="0"/>
              </a:rPr>
              <a:t>There is continued underspending in Psychology and A&amp;C, but this is reduced in month for both due to the removal of vacancy.</a:t>
            </a:r>
            <a:endParaRPr lang="en-GB" sz="1200" dirty="0">
              <a:solidFill>
                <a:srgbClr val="002060"/>
              </a:solidFill>
              <a:latin typeface="Aptos" panose="020B0004020202020204" pitchFamily="34" charset="0"/>
              <a:ea typeface="Aptos" panose="020B0004020202020204" pitchFamily="34" charset="0"/>
              <a:cs typeface="Aptos" panose="020B0004020202020204" pitchFamily="34" charset="0"/>
            </a:endParaRPr>
          </a:p>
          <a:p>
            <a:pPr>
              <a:buNone/>
            </a:pPr>
            <a:r>
              <a:rPr lang="en-GB" sz="1200" dirty="0">
                <a:solidFill>
                  <a:srgbClr val="002060"/>
                </a:solidFill>
                <a:latin typeface="Calibri" panose="020F0502020204030204" pitchFamily="34" charset="0"/>
                <a:ea typeface="Aptos" panose="020B0004020202020204" pitchFamily="34" charset="0"/>
                <a:cs typeface="Aptos" panose="020B0004020202020204" pitchFamily="34" charset="0"/>
              </a:rPr>
              <a:t> </a:t>
            </a:r>
            <a:endParaRPr lang="en-GB" sz="1200" dirty="0">
              <a:solidFill>
                <a:srgbClr val="002060"/>
              </a:solidFill>
              <a:latin typeface="Aptos" panose="020B0004020202020204" pitchFamily="34" charset="0"/>
              <a:ea typeface="Aptos" panose="020B0004020202020204" pitchFamily="34" charset="0"/>
              <a:cs typeface="Aptos" panose="020B0004020202020204" pitchFamily="34" charset="0"/>
            </a:endParaRPr>
          </a:p>
          <a:p>
            <a:pPr>
              <a:buNone/>
            </a:pPr>
            <a:r>
              <a:rPr lang="en-GB" sz="1200" b="1" dirty="0">
                <a:solidFill>
                  <a:srgbClr val="002060"/>
                </a:solidFill>
                <a:latin typeface="Calibri" panose="020F0502020204030204" pitchFamily="34" charset="0"/>
                <a:ea typeface="Aptos" panose="020B0004020202020204" pitchFamily="34" charset="0"/>
                <a:cs typeface="Aptos" panose="020B0004020202020204" pitchFamily="34" charset="0"/>
              </a:rPr>
              <a:t>Non-Pay</a:t>
            </a:r>
            <a:r>
              <a:rPr lang="en-GB" sz="1200" dirty="0">
                <a:solidFill>
                  <a:srgbClr val="002060"/>
                </a:solidFill>
                <a:latin typeface="Calibri" panose="020F0502020204030204" pitchFamily="34" charset="0"/>
                <a:ea typeface="Aptos" panose="020B0004020202020204" pitchFamily="34" charset="0"/>
                <a:cs typeface="Aptos" panose="020B0004020202020204" pitchFamily="34" charset="0"/>
              </a:rPr>
              <a:t> – £1.287m in month and £4.461m to date</a:t>
            </a:r>
            <a:endParaRPr lang="en-GB" sz="1200" dirty="0">
              <a:solidFill>
                <a:srgbClr val="002060"/>
              </a:solidFill>
              <a:latin typeface="Aptos" panose="020B0004020202020204" pitchFamily="34" charset="0"/>
              <a:ea typeface="Aptos" panose="020B0004020202020204" pitchFamily="34" charset="0"/>
              <a:cs typeface="Aptos" panose="020B0004020202020204" pitchFamily="34" charset="0"/>
            </a:endParaRPr>
          </a:p>
          <a:p>
            <a:pPr marL="342900" lvl="0" indent="-342900">
              <a:buFont typeface="Symbol" panose="05050102010706020507" pitchFamily="18" charset="2"/>
              <a:buChar char=""/>
            </a:pPr>
            <a:r>
              <a:rPr lang="en-GB" sz="1200" dirty="0">
                <a:solidFill>
                  <a:srgbClr val="002060"/>
                </a:solidFill>
                <a:latin typeface="Calibri" panose="020F0502020204030204" pitchFamily="34" charset="0"/>
                <a:ea typeface="Times New Roman" panose="02020603050405020304" pitchFamily="18" charset="0"/>
                <a:cs typeface="Aptos" panose="020B0004020202020204" pitchFamily="34" charset="0"/>
              </a:rPr>
              <a:t>The overspending continuing to be driven by CHC, the adult MH cases, and savings delivery gap against target.</a:t>
            </a:r>
            <a:endParaRPr lang="en-GB" sz="1200" dirty="0">
              <a:solidFill>
                <a:srgbClr val="002060"/>
              </a:solidFill>
              <a:latin typeface="Aptos" panose="020B0004020202020204" pitchFamily="34" charset="0"/>
              <a:ea typeface="Aptos" panose="020B0004020202020204" pitchFamily="34" charset="0"/>
              <a:cs typeface="Aptos" panose="020B0004020202020204" pitchFamily="34" charset="0"/>
            </a:endParaRPr>
          </a:p>
          <a:p>
            <a:pPr marL="342900" lvl="0" indent="-342900">
              <a:buFont typeface="Symbol" panose="05050102010706020507" pitchFamily="18" charset="2"/>
              <a:buChar char=""/>
            </a:pPr>
            <a:r>
              <a:rPr lang="en-GB" sz="1200" dirty="0">
                <a:solidFill>
                  <a:srgbClr val="002060"/>
                </a:solidFill>
                <a:latin typeface="Calibri" panose="020F0502020204030204" pitchFamily="34" charset="0"/>
                <a:ea typeface="Times New Roman" panose="02020603050405020304" pitchFamily="18" charset="0"/>
                <a:cs typeface="Aptos" panose="020B0004020202020204" pitchFamily="34" charset="0"/>
              </a:rPr>
              <a:t>The CHC overspending is increased to £0.447m (from £0.288m in month 03). The increase due largely to the cost of additional observations</a:t>
            </a:r>
            <a:endParaRPr lang="en-GB" sz="1200" dirty="0">
              <a:solidFill>
                <a:srgbClr val="002060"/>
              </a:solidFill>
              <a:latin typeface="Aptos" panose="020B0004020202020204" pitchFamily="34" charset="0"/>
              <a:ea typeface="Aptos" panose="020B0004020202020204" pitchFamily="34" charset="0"/>
              <a:cs typeface="Aptos" panose="020B0004020202020204" pitchFamily="34" charset="0"/>
            </a:endParaRPr>
          </a:p>
          <a:p>
            <a:pPr marL="342900" lvl="0" indent="-342900">
              <a:buFont typeface="Symbol" panose="05050102010706020507" pitchFamily="18" charset="2"/>
              <a:buChar char=""/>
            </a:pPr>
            <a:r>
              <a:rPr lang="en-GB" sz="1200" dirty="0">
                <a:solidFill>
                  <a:srgbClr val="002060"/>
                </a:solidFill>
                <a:latin typeface="Calibri" panose="020F0502020204030204" pitchFamily="34" charset="0"/>
                <a:ea typeface="Times New Roman" panose="02020603050405020304" pitchFamily="18" charset="0"/>
                <a:cs typeface="Aptos" panose="020B0004020202020204" pitchFamily="34" charset="0"/>
              </a:rPr>
              <a:t>The costs of the adult MH cases is at a similar level to that at month 03 and is at £0.472m in month (month 03, £0.480m). The actual number of cases has increased. There has also been retrospective additional observation costs in month 03. </a:t>
            </a:r>
          </a:p>
          <a:p>
            <a:pPr marL="342900" lvl="0" indent="-342900">
              <a:buFont typeface="Symbol" panose="05050102010706020507" pitchFamily="18" charset="2"/>
              <a:buChar char=""/>
            </a:pPr>
            <a:r>
              <a:rPr lang="en-GB" sz="1200" dirty="0">
                <a:solidFill>
                  <a:srgbClr val="002060"/>
                </a:solidFill>
                <a:latin typeface="Calibri" panose="020F0502020204030204" pitchFamily="34" charset="0"/>
                <a:ea typeface="Times New Roman" panose="02020603050405020304" pitchFamily="18" charset="0"/>
                <a:cs typeface="Aptos" panose="020B0004020202020204" pitchFamily="34" charset="0"/>
              </a:rPr>
              <a:t>The charge in the position for the unmet savings delivery is £0.365m, there is some improvement from over-delivery against the CHC workstream target.</a:t>
            </a:r>
            <a:endParaRPr lang="en-GB" sz="1200" dirty="0">
              <a:solidFill>
                <a:srgbClr val="002060"/>
              </a:solidFill>
              <a:latin typeface="Aptos" panose="020B0004020202020204" pitchFamily="34" charset="0"/>
              <a:ea typeface="Aptos" panose="020B0004020202020204" pitchFamily="34" charset="0"/>
              <a:cs typeface="Aptos" panose="020B0004020202020204" pitchFamily="34" charset="0"/>
            </a:endParaRPr>
          </a:p>
          <a:p>
            <a:pPr marL="342900" lvl="0" indent="-342900">
              <a:buFont typeface="Symbol" panose="05050102010706020507" pitchFamily="18" charset="2"/>
              <a:buChar char=""/>
            </a:pPr>
            <a:r>
              <a:rPr lang="en-GB" sz="1200" dirty="0">
                <a:solidFill>
                  <a:srgbClr val="002060"/>
                </a:solidFill>
                <a:latin typeface="Calibri" panose="020F0502020204030204" pitchFamily="34" charset="0"/>
                <a:ea typeface="Times New Roman" panose="02020603050405020304" pitchFamily="18" charset="0"/>
                <a:cs typeface="Aptos" panose="020B0004020202020204" pitchFamily="34" charset="0"/>
              </a:rPr>
              <a:t>There is overall improvement across other non-pay lines.</a:t>
            </a:r>
            <a:endParaRPr lang="en-GB" sz="1200" dirty="0">
              <a:solidFill>
                <a:srgbClr val="002060"/>
              </a:solidFill>
              <a:latin typeface="Aptos" panose="020B0004020202020204" pitchFamily="34" charset="0"/>
              <a:ea typeface="Aptos" panose="020B0004020202020204" pitchFamily="34" charset="0"/>
              <a:cs typeface="Aptos" panose="020B0004020202020204" pitchFamily="34" charset="0"/>
            </a:endParaRPr>
          </a:p>
        </p:txBody>
      </p:sp>
      <p:graphicFrame>
        <p:nvGraphicFramePr>
          <p:cNvPr id="3" name="Object 2">
            <a:extLst>
              <a:ext uri="{FF2B5EF4-FFF2-40B4-BE49-F238E27FC236}">
                <a16:creationId xmlns:a16="http://schemas.microsoft.com/office/drawing/2014/main" id="{5239EDD6-7227-1941-EEB8-22C35DA440AC}"/>
              </a:ext>
            </a:extLst>
          </p:cNvPr>
          <p:cNvGraphicFramePr>
            <a:graphicFrameLocks noChangeAspect="1"/>
          </p:cNvGraphicFramePr>
          <p:nvPr>
            <p:extLst>
              <p:ext uri="{D42A27DB-BD31-4B8C-83A1-F6EECF244321}">
                <p14:modId xmlns:p14="http://schemas.microsoft.com/office/powerpoint/2010/main" val="11666071"/>
              </p:ext>
            </p:extLst>
          </p:nvPr>
        </p:nvGraphicFramePr>
        <p:xfrm>
          <a:off x="4461602" y="638367"/>
          <a:ext cx="3597505" cy="2064640"/>
        </p:xfrm>
        <a:graphic>
          <a:graphicData uri="http://schemas.openxmlformats.org/presentationml/2006/ole">
            <mc:AlternateContent xmlns:mc="http://schemas.openxmlformats.org/markup-compatibility/2006">
              <mc:Choice xmlns:v="urn:schemas-microsoft-com:vml" Requires="v">
                <p:oleObj name="Worksheet" r:id="rId3" imgW="4084675" imgH="2339760" progId="Excel.Sheet.12">
                  <p:link updateAutomatic="1"/>
                </p:oleObj>
              </mc:Choice>
              <mc:Fallback>
                <p:oleObj name="Worksheet" r:id="rId3" imgW="4084675" imgH="2339760" progId="Excel.Sheet.12">
                  <p:link updateAutomatic="1"/>
                  <p:pic>
                    <p:nvPicPr>
                      <p:cNvPr id="3" name="Object 2">
                        <a:extLst>
                          <a:ext uri="{FF2B5EF4-FFF2-40B4-BE49-F238E27FC236}">
                            <a16:creationId xmlns:a16="http://schemas.microsoft.com/office/drawing/2014/main" id="{5239EDD6-7227-1941-EEB8-22C35DA440AC}"/>
                          </a:ext>
                        </a:extLst>
                      </p:cNvPr>
                      <p:cNvPicPr/>
                      <p:nvPr/>
                    </p:nvPicPr>
                    <p:blipFill>
                      <a:blip r:embed="rId4"/>
                      <a:stretch>
                        <a:fillRect/>
                      </a:stretch>
                    </p:blipFill>
                    <p:spPr>
                      <a:xfrm>
                        <a:off x="4461602" y="638367"/>
                        <a:ext cx="3597505" cy="2064640"/>
                      </a:xfrm>
                      <a:prstGeom prst="rect">
                        <a:avLst/>
                      </a:prstGeom>
                    </p:spPr>
                  </p:pic>
                </p:oleObj>
              </mc:Fallback>
            </mc:AlternateContent>
          </a:graphicData>
        </a:graphic>
      </p:graphicFrame>
      <p:graphicFrame>
        <p:nvGraphicFramePr>
          <p:cNvPr id="5" name="Object 4">
            <a:extLst>
              <a:ext uri="{FF2B5EF4-FFF2-40B4-BE49-F238E27FC236}">
                <a16:creationId xmlns:a16="http://schemas.microsoft.com/office/drawing/2014/main" id="{8982A52C-0CDA-0B5F-B240-6DD0A56076F3}"/>
              </a:ext>
            </a:extLst>
          </p:cNvPr>
          <p:cNvGraphicFramePr>
            <a:graphicFrameLocks noChangeAspect="1"/>
          </p:cNvGraphicFramePr>
          <p:nvPr>
            <p:extLst>
              <p:ext uri="{D42A27DB-BD31-4B8C-83A1-F6EECF244321}">
                <p14:modId xmlns:p14="http://schemas.microsoft.com/office/powerpoint/2010/main" val="2266319599"/>
              </p:ext>
            </p:extLst>
          </p:nvPr>
        </p:nvGraphicFramePr>
        <p:xfrm>
          <a:off x="8133966" y="639954"/>
          <a:ext cx="3606122" cy="2063053"/>
        </p:xfrm>
        <a:graphic>
          <a:graphicData uri="http://schemas.openxmlformats.org/presentationml/2006/ole">
            <mc:AlternateContent xmlns:mc="http://schemas.openxmlformats.org/markup-compatibility/2006">
              <mc:Choice xmlns:v="urn:schemas-microsoft-com:vml" Requires="v">
                <p:oleObj name="Worksheet" r:id="rId5" imgW="4092251" imgH="2339760" progId="Excel.Sheet.12">
                  <p:link updateAutomatic="1"/>
                </p:oleObj>
              </mc:Choice>
              <mc:Fallback>
                <p:oleObj name="Worksheet" r:id="rId5" imgW="4092251" imgH="2339760" progId="Excel.Sheet.12">
                  <p:link updateAutomatic="1"/>
                  <p:pic>
                    <p:nvPicPr>
                      <p:cNvPr id="5" name="Object 4">
                        <a:extLst>
                          <a:ext uri="{FF2B5EF4-FFF2-40B4-BE49-F238E27FC236}">
                            <a16:creationId xmlns:a16="http://schemas.microsoft.com/office/drawing/2014/main" id="{8982A52C-0CDA-0B5F-B240-6DD0A56076F3}"/>
                          </a:ext>
                        </a:extLst>
                      </p:cNvPr>
                      <p:cNvPicPr/>
                      <p:nvPr/>
                    </p:nvPicPr>
                    <p:blipFill>
                      <a:blip r:embed="rId6"/>
                      <a:stretch>
                        <a:fillRect/>
                      </a:stretch>
                    </p:blipFill>
                    <p:spPr>
                      <a:xfrm>
                        <a:off x="8133966" y="639954"/>
                        <a:ext cx="3606122" cy="2063053"/>
                      </a:xfrm>
                      <a:prstGeom prst="rect">
                        <a:avLst/>
                      </a:prstGeom>
                    </p:spPr>
                  </p:pic>
                </p:oleObj>
              </mc:Fallback>
            </mc:AlternateContent>
          </a:graphicData>
        </a:graphic>
      </p:graphicFrame>
      <p:graphicFrame>
        <p:nvGraphicFramePr>
          <p:cNvPr id="8" name="Object 7">
            <a:extLst>
              <a:ext uri="{FF2B5EF4-FFF2-40B4-BE49-F238E27FC236}">
                <a16:creationId xmlns:a16="http://schemas.microsoft.com/office/drawing/2014/main" id="{B2A80886-3BC5-4BE3-46AE-CC48992726F6}"/>
              </a:ext>
            </a:extLst>
          </p:cNvPr>
          <p:cNvGraphicFramePr>
            <a:graphicFrameLocks noChangeAspect="1"/>
          </p:cNvGraphicFramePr>
          <p:nvPr>
            <p:extLst>
              <p:ext uri="{D42A27DB-BD31-4B8C-83A1-F6EECF244321}">
                <p14:modId xmlns:p14="http://schemas.microsoft.com/office/powerpoint/2010/main" val="174871162"/>
              </p:ext>
            </p:extLst>
          </p:nvPr>
        </p:nvGraphicFramePr>
        <p:xfrm>
          <a:off x="4461603" y="2981142"/>
          <a:ext cx="3602138" cy="2064640"/>
        </p:xfrm>
        <a:graphic>
          <a:graphicData uri="http://schemas.openxmlformats.org/presentationml/2006/ole">
            <mc:AlternateContent xmlns:mc="http://schemas.openxmlformats.org/markup-compatibility/2006">
              <mc:Choice xmlns:v="urn:schemas-microsoft-com:vml" Requires="v">
                <p:oleObj name="Worksheet" r:id="rId7" imgW="4084675" imgH="2339760" progId="Excel.Sheet.12">
                  <p:link updateAutomatic="1"/>
                </p:oleObj>
              </mc:Choice>
              <mc:Fallback>
                <p:oleObj name="Worksheet" r:id="rId7" imgW="4084675" imgH="2339760" progId="Excel.Sheet.12">
                  <p:link updateAutomatic="1"/>
                  <p:pic>
                    <p:nvPicPr>
                      <p:cNvPr id="8" name="Object 7">
                        <a:extLst>
                          <a:ext uri="{FF2B5EF4-FFF2-40B4-BE49-F238E27FC236}">
                            <a16:creationId xmlns:a16="http://schemas.microsoft.com/office/drawing/2014/main" id="{B2A80886-3BC5-4BE3-46AE-CC48992726F6}"/>
                          </a:ext>
                        </a:extLst>
                      </p:cNvPr>
                      <p:cNvPicPr/>
                      <p:nvPr/>
                    </p:nvPicPr>
                    <p:blipFill>
                      <a:blip r:embed="rId8"/>
                      <a:stretch>
                        <a:fillRect/>
                      </a:stretch>
                    </p:blipFill>
                    <p:spPr>
                      <a:xfrm>
                        <a:off x="4461603" y="2981142"/>
                        <a:ext cx="3602138" cy="2064640"/>
                      </a:xfrm>
                      <a:prstGeom prst="rect">
                        <a:avLst/>
                      </a:prstGeom>
                    </p:spPr>
                  </p:pic>
                </p:oleObj>
              </mc:Fallback>
            </mc:AlternateContent>
          </a:graphicData>
        </a:graphic>
      </p:graphicFrame>
      <p:graphicFrame>
        <p:nvGraphicFramePr>
          <p:cNvPr id="6" name="Object 5">
            <a:extLst>
              <a:ext uri="{FF2B5EF4-FFF2-40B4-BE49-F238E27FC236}">
                <a16:creationId xmlns:a16="http://schemas.microsoft.com/office/drawing/2014/main" id="{C451974F-7AF0-A3DB-CADE-978D266CC6DC}"/>
              </a:ext>
            </a:extLst>
          </p:cNvPr>
          <p:cNvGraphicFramePr>
            <a:graphicFrameLocks noChangeAspect="1"/>
          </p:cNvGraphicFramePr>
          <p:nvPr>
            <p:extLst>
              <p:ext uri="{D42A27DB-BD31-4B8C-83A1-F6EECF244321}">
                <p14:modId xmlns:p14="http://schemas.microsoft.com/office/powerpoint/2010/main" val="1850995767"/>
              </p:ext>
            </p:extLst>
          </p:nvPr>
        </p:nvGraphicFramePr>
        <p:xfrm>
          <a:off x="8133966" y="3008231"/>
          <a:ext cx="3937624" cy="1117514"/>
        </p:xfrm>
        <a:graphic>
          <a:graphicData uri="http://schemas.openxmlformats.org/presentationml/2006/ole">
            <mc:AlternateContent xmlns:mc="http://schemas.openxmlformats.org/markup-compatibility/2006">
              <mc:Choice xmlns:v="urn:schemas-microsoft-com:vml" Requires="v">
                <p:oleObj name="Worksheet" r:id="rId9" imgW="5341753" imgH="1516327" progId="Excel.Sheet.12">
                  <p:link updateAutomatic="1"/>
                </p:oleObj>
              </mc:Choice>
              <mc:Fallback>
                <p:oleObj name="Worksheet" r:id="rId9" imgW="5341753" imgH="1516327" progId="Excel.Sheet.12">
                  <p:link updateAutomatic="1"/>
                  <p:pic>
                    <p:nvPicPr>
                      <p:cNvPr id="6" name="Object 5">
                        <a:extLst>
                          <a:ext uri="{FF2B5EF4-FFF2-40B4-BE49-F238E27FC236}">
                            <a16:creationId xmlns:a16="http://schemas.microsoft.com/office/drawing/2014/main" id="{C451974F-7AF0-A3DB-CADE-978D266CC6DC}"/>
                          </a:ext>
                        </a:extLst>
                      </p:cNvPr>
                      <p:cNvPicPr/>
                      <p:nvPr/>
                    </p:nvPicPr>
                    <p:blipFill>
                      <a:blip r:embed="rId10"/>
                      <a:stretch>
                        <a:fillRect/>
                      </a:stretch>
                    </p:blipFill>
                    <p:spPr>
                      <a:xfrm>
                        <a:off x="8133966" y="3008231"/>
                        <a:ext cx="3937624" cy="1117514"/>
                      </a:xfrm>
                      <a:prstGeom prst="rect">
                        <a:avLst/>
                      </a:prstGeom>
                    </p:spPr>
                  </p:pic>
                </p:oleObj>
              </mc:Fallback>
            </mc:AlternateContent>
          </a:graphicData>
        </a:graphic>
      </p:graphicFrame>
    </p:spTree>
    <p:extLst>
      <p:ext uri="{BB962C8B-B14F-4D97-AF65-F5344CB8AC3E}">
        <p14:creationId xmlns:p14="http://schemas.microsoft.com/office/powerpoint/2010/main" val="32959986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Pay Summary</a:t>
            </a:r>
          </a:p>
        </p:txBody>
      </p:sp>
      <p:sp>
        <p:nvSpPr>
          <p:cNvPr id="10" name="Rounded Rectangle 9">
            <a:extLst>
              <a:ext uri="{FF2B5EF4-FFF2-40B4-BE49-F238E27FC236}">
                <a16:creationId xmlns:a16="http://schemas.microsoft.com/office/drawing/2014/main" id="{CFE4FAA5-F3A2-E660-14D5-4C544892B5DA}"/>
              </a:ext>
            </a:extLst>
          </p:cNvPr>
          <p:cNvSpPr/>
          <p:nvPr/>
        </p:nvSpPr>
        <p:spPr>
          <a:xfrm>
            <a:off x="6929344" y="1818476"/>
            <a:ext cx="5024386" cy="4740454"/>
          </a:xfrm>
          <a:prstGeom prst="roundRect">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r>
              <a:rPr lang="en-GB" sz="1200" b="1" dirty="0">
                <a:solidFill>
                  <a:srgbClr val="002060"/>
                </a:solidFill>
                <a:latin typeface="Arial" panose="020B0604020202020204" pitchFamily="34" charset="0"/>
                <a:cs typeface="Arial" panose="020B0604020202020204" pitchFamily="34" charset="0"/>
              </a:rPr>
              <a:t>Key Points</a:t>
            </a:r>
          </a:p>
          <a:p>
            <a:pPr marL="285750" indent="-285750">
              <a:buFont typeface="Arial" panose="020B0604020202020204" pitchFamily="34" charset="0"/>
              <a:buChar char="•"/>
            </a:pPr>
            <a:endParaRPr lang="en-GB" sz="1200" dirty="0">
              <a:solidFill>
                <a:srgbClr val="002060"/>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GB" sz="1200" dirty="0">
                <a:solidFill>
                  <a:srgbClr val="002060"/>
                </a:solidFill>
                <a:latin typeface="Calibri" panose="020F0502020204030204" pitchFamily="34" charset="0"/>
                <a:ea typeface="Aptos" panose="020B0004020202020204" pitchFamily="34" charset="0"/>
                <a:cs typeface="Aptos" panose="020B0004020202020204" pitchFamily="34" charset="0"/>
              </a:rPr>
              <a:t>There is continued high medical and nursing variable pay. The overall variable pay is increased by £0.182m from last month to £1.073m in month 04, the highest it has been in the last 12 months.</a:t>
            </a:r>
          </a:p>
          <a:p>
            <a:pPr marL="171450" indent="-171450">
              <a:buFont typeface="Arial" panose="020B0604020202020204" pitchFamily="34" charset="0"/>
              <a:buChar char="•"/>
            </a:pPr>
            <a:endParaRPr lang="en-GB" sz="1200" dirty="0">
              <a:solidFill>
                <a:srgbClr val="002060"/>
              </a:solidFill>
              <a:latin typeface="Calibri" panose="020F0502020204030204" pitchFamily="34" charset="0"/>
              <a:ea typeface="Aptos" panose="020B0004020202020204" pitchFamily="34" charset="0"/>
              <a:cs typeface="Aptos" panose="020B0004020202020204" pitchFamily="34" charset="0"/>
            </a:endParaRPr>
          </a:p>
          <a:p>
            <a:pPr marL="171450" indent="-171450">
              <a:buFont typeface="Arial" panose="020B0604020202020204" pitchFamily="34" charset="0"/>
              <a:buChar char="•"/>
            </a:pPr>
            <a:r>
              <a:rPr lang="en-GB" sz="1200" dirty="0">
                <a:solidFill>
                  <a:srgbClr val="002060"/>
                </a:solidFill>
                <a:latin typeface="Calibri" panose="020F0502020204030204" pitchFamily="34" charset="0"/>
                <a:ea typeface="Aptos" panose="020B0004020202020204" pitchFamily="34" charset="0"/>
                <a:cs typeface="Aptos" panose="020B0004020202020204" pitchFamily="34" charset="0"/>
              </a:rPr>
              <a:t>Medical variable pay is increased by £0.034m, the increase all in agency. This has come from new agency doctors for maternity leave cover earlier than planned and cover for a doctor not currently working clinically. The ADH expenditure continues to include the unfunded middle grade for Fendrod ward.</a:t>
            </a:r>
          </a:p>
          <a:p>
            <a:pPr marL="171450" indent="-171450">
              <a:buFont typeface="Arial" panose="020B0604020202020204" pitchFamily="34" charset="0"/>
              <a:buChar char="•"/>
            </a:pPr>
            <a:endParaRPr lang="en-GB" sz="1200" dirty="0">
              <a:solidFill>
                <a:srgbClr val="002060"/>
              </a:solidFill>
              <a:latin typeface="Calibri" panose="020F0502020204030204" pitchFamily="34" charset="0"/>
              <a:ea typeface="Aptos" panose="020B0004020202020204" pitchFamily="34" charset="0"/>
              <a:cs typeface="Aptos" panose="020B0004020202020204" pitchFamily="34" charset="0"/>
            </a:endParaRPr>
          </a:p>
          <a:p>
            <a:pPr marL="171450" indent="-171450">
              <a:buFont typeface="Arial" panose="020B0604020202020204" pitchFamily="34" charset="0"/>
              <a:buChar char="•"/>
            </a:pPr>
            <a:r>
              <a:rPr lang="en-GB" sz="1200" dirty="0">
                <a:solidFill>
                  <a:srgbClr val="002060"/>
                </a:solidFill>
                <a:latin typeface="Calibri" panose="020F0502020204030204" pitchFamily="34" charset="0"/>
                <a:ea typeface="Aptos" panose="020B0004020202020204" pitchFamily="34" charset="0"/>
                <a:cs typeface="Aptos" panose="020B0004020202020204" pitchFamily="34" charset="0"/>
              </a:rPr>
              <a:t>Nursing variable pay is increased by £0.134m to £0.842m in month, RNs up £0.043m, HCSWs up £0.090m. And overall bank up £0.065m and agency £0.069m. The average usage in June was 171.69wte and this is increased to 183.75wte through July. The forecast was based on usage at the start of the month but there has been increase throughout the month and this is due to increased cover for acuity across the MH and LD divisions. But also noting that cover for sickness absence remains high.</a:t>
            </a:r>
          </a:p>
          <a:p>
            <a:pPr marL="171450" indent="-171450">
              <a:buFont typeface="Arial" panose="020B0604020202020204" pitchFamily="34" charset="0"/>
              <a:buChar char="•"/>
            </a:pPr>
            <a:endParaRPr lang="en-GB" sz="1200" dirty="0">
              <a:solidFill>
                <a:srgbClr val="002060"/>
              </a:solidFill>
              <a:latin typeface="Calibri" panose="020F0502020204030204" pitchFamily="34" charset="0"/>
              <a:ea typeface="Aptos" panose="020B0004020202020204" pitchFamily="34" charset="0"/>
              <a:cs typeface="Aptos" panose="020B0004020202020204" pitchFamily="34" charset="0"/>
            </a:endParaRPr>
          </a:p>
          <a:p>
            <a:pPr marL="171450" indent="-171450">
              <a:buFont typeface="Arial" panose="020B0604020202020204" pitchFamily="34" charset="0"/>
              <a:buChar char="•"/>
            </a:pPr>
            <a:r>
              <a:rPr lang="en-GB" sz="1200" dirty="0">
                <a:solidFill>
                  <a:srgbClr val="002060"/>
                </a:solidFill>
              </a:rPr>
              <a:t>Agency non-medical has also included A&amp;C and ancillary staffing. There is no A&amp;C agency expenditure in the month and the ancillary is £0.018m.</a:t>
            </a:r>
          </a:p>
          <a:p>
            <a:pPr marL="285750" indent="-285750">
              <a:buFont typeface="Arial" panose="020B0604020202020204" pitchFamily="34" charset="0"/>
              <a:buChar char="•"/>
            </a:pPr>
            <a:endParaRPr lang="en-GB" sz="1200" dirty="0">
              <a:solidFill>
                <a:srgbClr val="00206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sz="1200" dirty="0">
              <a:solidFill>
                <a:srgbClr val="002060"/>
              </a:solidFill>
              <a:latin typeface="Arial" panose="020B0604020202020204" pitchFamily="34" charset="0"/>
              <a:cs typeface="Arial" panose="020B0604020202020204" pitchFamily="34" charset="0"/>
            </a:endParaRPr>
          </a:p>
        </p:txBody>
      </p:sp>
      <p:graphicFrame>
        <p:nvGraphicFramePr>
          <p:cNvPr id="2" name="Object 1">
            <a:extLst>
              <a:ext uri="{FF2B5EF4-FFF2-40B4-BE49-F238E27FC236}">
                <a16:creationId xmlns:a16="http://schemas.microsoft.com/office/drawing/2014/main" id="{9EB220A9-FCE3-AD49-BA4A-60504ED6E1AF}"/>
              </a:ext>
            </a:extLst>
          </p:cNvPr>
          <p:cNvGraphicFramePr>
            <a:graphicFrameLocks noChangeAspect="1"/>
          </p:cNvGraphicFramePr>
          <p:nvPr>
            <p:extLst>
              <p:ext uri="{D42A27DB-BD31-4B8C-83A1-F6EECF244321}">
                <p14:modId xmlns:p14="http://schemas.microsoft.com/office/powerpoint/2010/main" val="818602034"/>
              </p:ext>
            </p:extLst>
          </p:nvPr>
        </p:nvGraphicFramePr>
        <p:xfrm>
          <a:off x="382344" y="1818476"/>
          <a:ext cx="6120684" cy="3748311"/>
        </p:xfrm>
        <a:graphic>
          <a:graphicData uri="http://schemas.openxmlformats.org/presentationml/2006/ole">
            <mc:AlternateContent xmlns:mc="http://schemas.openxmlformats.org/markup-compatibility/2006">
              <mc:Choice xmlns:v="urn:schemas-microsoft-com:vml" Requires="v">
                <p:oleObj name="Worksheet" r:id="rId2" imgW="4915152" imgH="3009953" progId="Excel.Sheet.12">
                  <p:link updateAutomatic="1"/>
                </p:oleObj>
              </mc:Choice>
              <mc:Fallback>
                <p:oleObj name="Worksheet" r:id="rId2" imgW="4915152" imgH="3009953" progId="Excel.Sheet.12">
                  <p:link updateAutomatic="1"/>
                  <p:pic>
                    <p:nvPicPr>
                      <p:cNvPr id="2" name="Object 1">
                        <a:extLst>
                          <a:ext uri="{FF2B5EF4-FFF2-40B4-BE49-F238E27FC236}">
                            <a16:creationId xmlns:a16="http://schemas.microsoft.com/office/drawing/2014/main" id="{9EB220A9-FCE3-AD49-BA4A-60504ED6E1AF}"/>
                          </a:ext>
                        </a:extLst>
                      </p:cNvPr>
                      <p:cNvPicPr/>
                      <p:nvPr/>
                    </p:nvPicPr>
                    <p:blipFill>
                      <a:blip r:embed="rId3"/>
                      <a:stretch>
                        <a:fillRect/>
                      </a:stretch>
                    </p:blipFill>
                    <p:spPr>
                      <a:xfrm>
                        <a:off x="382344" y="1818476"/>
                        <a:ext cx="6120684" cy="3748311"/>
                      </a:xfrm>
                      <a:prstGeom prst="rect">
                        <a:avLst/>
                      </a:prstGeom>
                    </p:spPr>
                  </p:pic>
                </p:oleObj>
              </mc:Fallback>
            </mc:AlternateContent>
          </a:graphicData>
        </a:graphic>
      </p:graphicFrame>
      <p:pic>
        <p:nvPicPr>
          <p:cNvPr id="6" name="Picture 5">
            <a:extLst>
              <a:ext uri="{FF2B5EF4-FFF2-40B4-BE49-F238E27FC236}">
                <a16:creationId xmlns:a16="http://schemas.microsoft.com/office/drawing/2014/main" id="{F6F24129-3D54-C510-E689-F39A875A6293}"/>
              </a:ext>
            </a:extLst>
          </p:cNvPr>
          <p:cNvPicPr>
            <a:picLocks noChangeAspect="1"/>
          </p:cNvPicPr>
          <p:nvPr/>
        </p:nvPicPr>
        <p:blipFill>
          <a:blip r:embed="rId4"/>
          <a:stretch>
            <a:fillRect/>
          </a:stretch>
        </p:blipFill>
        <p:spPr>
          <a:xfrm>
            <a:off x="329553" y="652334"/>
            <a:ext cx="11525459" cy="907827"/>
          </a:xfrm>
          <a:prstGeom prst="rect">
            <a:avLst/>
          </a:prstGeom>
        </p:spPr>
      </p:pic>
    </p:spTree>
    <p:extLst>
      <p:ext uri="{BB962C8B-B14F-4D97-AF65-F5344CB8AC3E}">
        <p14:creationId xmlns:p14="http://schemas.microsoft.com/office/powerpoint/2010/main" val="28996383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9FB4CA4-EA89-69C2-B905-87C7E9598769}"/>
            </a:ext>
          </a:extLst>
        </p:cNvPr>
        <p:cNvGrpSpPr/>
        <p:nvPr/>
      </p:nvGrpSpPr>
      <p:grpSpPr>
        <a:xfrm>
          <a:off x="0" y="0"/>
          <a:ext cx="0" cy="0"/>
          <a:chOff x="0" y="0"/>
          <a:chExt cx="0" cy="0"/>
        </a:xfrm>
      </p:grpSpPr>
      <p:sp>
        <p:nvSpPr>
          <p:cNvPr id="7" name="Subtitle 2">
            <a:extLst>
              <a:ext uri="{FF2B5EF4-FFF2-40B4-BE49-F238E27FC236}">
                <a16:creationId xmlns:a16="http://schemas.microsoft.com/office/drawing/2014/main" id="{5AF15BE5-5D9C-7E87-ACCE-6A2BCB9AD1F1}"/>
              </a:ext>
            </a:extLst>
          </p:cNvPr>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1" i="0" u="none" strike="noStrike" kern="1200" cap="small" spc="0" normalizeH="0" baseline="0" noProof="0">
                <a:ln>
                  <a:noFill/>
                </a:ln>
                <a:solidFill>
                  <a:prstClr val="white"/>
                </a:solidFill>
                <a:effectLst/>
                <a:uLnTx/>
                <a:uFillTx/>
                <a:latin typeface="Arial" panose="020B0604020202020204" pitchFamily="34" charset="0"/>
                <a:ea typeface="Verdana" panose="020B0604030504040204" pitchFamily="34" charset="0"/>
                <a:cs typeface="Arial" panose="020B0604020202020204" pitchFamily="34" charset="0"/>
              </a:rPr>
              <a:t>Savings</a:t>
            </a:r>
            <a:endParaRPr kumimoji="0" lang="en-GB" sz="1800" b="1" i="0" u="none" strike="noStrike" kern="1200" cap="small" spc="0" normalizeH="0" baseline="0" noProof="0" dirty="0">
              <a:ln>
                <a:noFill/>
              </a:ln>
              <a:solidFill>
                <a:prstClr val="white"/>
              </a:solidFill>
              <a:effectLst/>
              <a:uLnTx/>
              <a:uFillTx/>
              <a:latin typeface="Arial" panose="020B0604020202020204" pitchFamily="34" charset="0"/>
              <a:ea typeface="Verdana" panose="020B0604030504040204" pitchFamily="34" charset="0"/>
              <a:cs typeface="Arial" panose="020B0604020202020204" pitchFamily="34" charset="0"/>
            </a:endParaRPr>
          </a:p>
        </p:txBody>
      </p:sp>
      <p:graphicFrame>
        <p:nvGraphicFramePr>
          <p:cNvPr id="2" name="Object 1">
            <a:extLst>
              <a:ext uri="{FF2B5EF4-FFF2-40B4-BE49-F238E27FC236}">
                <a16:creationId xmlns:a16="http://schemas.microsoft.com/office/drawing/2014/main" id="{4F0A0E6E-54C9-294F-43F7-5E1D4CD7EF26}"/>
              </a:ext>
            </a:extLst>
          </p:cNvPr>
          <p:cNvGraphicFramePr>
            <a:graphicFrameLocks noChangeAspect="1"/>
          </p:cNvGraphicFramePr>
          <p:nvPr>
            <p:extLst>
              <p:ext uri="{D42A27DB-BD31-4B8C-83A1-F6EECF244321}">
                <p14:modId xmlns:p14="http://schemas.microsoft.com/office/powerpoint/2010/main" val="2413470227"/>
              </p:ext>
            </p:extLst>
          </p:nvPr>
        </p:nvGraphicFramePr>
        <p:xfrm>
          <a:off x="394590" y="2838450"/>
          <a:ext cx="5989637" cy="2354262"/>
        </p:xfrm>
        <a:graphic>
          <a:graphicData uri="http://schemas.openxmlformats.org/presentationml/2006/ole">
            <mc:AlternateContent xmlns:mc="http://schemas.openxmlformats.org/markup-compatibility/2006">
              <mc:Choice xmlns:v="urn:schemas-microsoft-com:vml" Requires="v">
                <p:oleObj name="Worksheet" r:id="rId2" imgW="5989468" imgH="2354422" progId="Excel.Sheet.12">
                  <p:link updateAutomatic="1"/>
                </p:oleObj>
              </mc:Choice>
              <mc:Fallback>
                <p:oleObj name="Worksheet" r:id="rId2" imgW="5989468" imgH="2354422" progId="Excel.Sheet.12">
                  <p:link updateAutomatic="1"/>
                  <p:pic>
                    <p:nvPicPr>
                      <p:cNvPr id="2" name="Object 1">
                        <a:extLst>
                          <a:ext uri="{FF2B5EF4-FFF2-40B4-BE49-F238E27FC236}">
                            <a16:creationId xmlns:a16="http://schemas.microsoft.com/office/drawing/2014/main" id="{4F0A0E6E-54C9-294F-43F7-5E1D4CD7EF26}"/>
                          </a:ext>
                        </a:extLst>
                      </p:cNvPr>
                      <p:cNvPicPr/>
                      <p:nvPr/>
                    </p:nvPicPr>
                    <p:blipFill>
                      <a:blip r:embed="rId3"/>
                      <a:stretch>
                        <a:fillRect/>
                      </a:stretch>
                    </p:blipFill>
                    <p:spPr>
                      <a:xfrm>
                        <a:off x="394590" y="2838450"/>
                        <a:ext cx="5989637" cy="2354262"/>
                      </a:xfrm>
                      <a:prstGeom prst="rect">
                        <a:avLst/>
                      </a:prstGeom>
                    </p:spPr>
                  </p:pic>
                </p:oleObj>
              </mc:Fallback>
            </mc:AlternateContent>
          </a:graphicData>
        </a:graphic>
      </p:graphicFrame>
      <p:graphicFrame>
        <p:nvGraphicFramePr>
          <p:cNvPr id="3" name="Object 2">
            <a:extLst>
              <a:ext uri="{FF2B5EF4-FFF2-40B4-BE49-F238E27FC236}">
                <a16:creationId xmlns:a16="http://schemas.microsoft.com/office/drawing/2014/main" id="{41821B3F-CB45-C437-263E-34191A3DB462}"/>
              </a:ext>
            </a:extLst>
          </p:cNvPr>
          <p:cNvGraphicFramePr>
            <a:graphicFrameLocks noChangeAspect="1"/>
          </p:cNvGraphicFramePr>
          <p:nvPr>
            <p:extLst>
              <p:ext uri="{D42A27DB-BD31-4B8C-83A1-F6EECF244321}">
                <p14:modId xmlns:p14="http://schemas.microsoft.com/office/powerpoint/2010/main" val="3330785368"/>
              </p:ext>
            </p:extLst>
          </p:nvPr>
        </p:nvGraphicFramePr>
        <p:xfrm>
          <a:off x="1437810" y="657347"/>
          <a:ext cx="9308946" cy="1385261"/>
        </p:xfrm>
        <a:graphic>
          <a:graphicData uri="http://schemas.openxmlformats.org/presentationml/2006/ole">
            <mc:AlternateContent xmlns:mc="http://schemas.openxmlformats.org/markup-compatibility/2006">
              <mc:Choice xmlns:v="urn:schemas-microsoft-com:vml" Requires="v">
                <p:oleObj name="Worksheet" r:id="rId4" imgW="5067137" imgH="754380" progId="Excel.Sheet.12">
                  <p:link updateAutomatic="1"/>
                </p:oleObj>
              </mc:Choice>
              <mc:Fallback>
                <p:oleObj name="Worksheet" r:id="rId4" imgW="5067137" imgH="754380" progId="Excel.Sheet.12">
                  <p:link updateAutomatic="1"/>
                  <p:pic>
                    <p:nvPicPr>
                      <p:cNvPr id="3" name="Object 2">
                        <a:extLst>
                          <a:ext uri="{FF2B5EF4-FFF2-40B4-BE49-F238E27FC236}">
                            <a16:creationId xmlns:a16="http://schemas.microsoft.com/office/drawing/2014/main" id="{41821B3F-CB45-C437-263E-34191A3DB462}"/>
                          </a:ext>
                        </a:extLst>
                      </p:cNvPr>
                      <p:cNvPicPr/>
                      <p:nvPr/>
                    </p:nvPicPr>
                    <p:blipFill>
                      <a:blip r:embed="rId5"/>
                      <a:stretch>
                        <a:fillRect/>
                      </a:stretch>
                    </p:blipFill>
                    <p:spPr>
                      <a:xfrm>
                        <a:off x="1437810" y="657347"/>
                        <a:ext cx="9308946" cy="1385261"/>
                      </a:xfrm>
                      <a:prstGeom prst="rect">
                        <a:avLst/>
                      </a:prstGeom>
                    </p:spPr>
                  </p:pic>
                </p:oleObj>
              </mc:Fallback>
            </mc:AlternateContent>
          </a:graphicData>
        </a:graphic>
      </p:graphicFrame>
      <p:graphicFrame>
        <p:nvGraphicFramePr>
          <p:cNvPr id="5" name="Object 4">
            <a:extLst>
              <a:ext uri="{FF2B5EF4-FFF2-40B4-BE49-F238E27FC236}">
                <a16:creationId xmlns:a16="http://schemas.microsoft.com/office/drawing/2014/main" id="{672ED665-E994-059C-A863-670FCF8B66D1}"/>
              </a:ext>
            </a:extLst>
          </p:cNvPr>
          <p:cNvGraphicFramePr>
            <a:graphicFrameLocks noChangeAspect="1"/>
          </p:cNvGraphicFramePr>
          <p:nvPr>
            <p:extLst>
              <p:ext uri="{D42A27DB-BD31-4B8C-83A1-F6EECF244321}">
                <p14:modId xmlns:p14="http://schemas.microsoft.com/office/powerpoint/2010/main" val="1118386225"/>
              </p:ext>
            </p:extLst>
          </p:nvPr>
        </p:nvGraphicFramePr>
        <p:xfrm>
          <a:off x="6808788" y="2838450"/>
          <a:ext cx="4694237" cy="2819400"/>
        </p:xfrm>
        <a:graphic>
          <a:graphicData uri="http://schemas.openxmlformats.org/presentationml/2006/ole">
            <mc:AlternateContent xmlns:mc="http://schemas.openxmlformats.org/markup-compatibility/2006">
              <mc:Choice xmlns:v="urn:schemas-microsoft-com:vml" Requires="v">
                <p:oleObj name="Worksheet" r:id="rId6" imgW="4694038" imgH="2819820" progId="Excel.Sheet.12">
                  <p:link updateAutomatic="1"/>
                </p:oleObj>
              </mc:Choice>
              <mc:Fallback>
                <p:oleObj name="Worksheet" r:id="rId6" imgW="4694038" imgH="2819820" progId="Excel.Sheet.12">
                  <p:link updateAutomatic="1"/>
                  <p:pic>
                    <p:nvPicPr>
                      <p:cNvPr id="5" name="Object 4">
                        <a:extLst>
                          <a:ext uri="{FF2B5EF4-FFF2-40B4-BE49-F238E27FC236}">
                            <a16:creationId xmlns:a16="http://schemas.microsoft.com/office/drawing/2014/main" id="{672ED665-E994-059C-A863-670FCF8B66D1}"/>
                          </a:ext>
                        </a:extLst>
                      </p:cNvPr>
                      <p:cNvPicPr/>
                      <p:nvPr/>
                    </p:nvPicPr>
                    <p:blipFill>
                      <a:blip r:embed="rId7"/>
                      <a:stretch>
                        <a:fillRect/>
                      </a:stretch>
                    </p:blipFill>
                    <p:spPr>
                      <a:xfrm>
                        <a:off x="6808788" y="2838450"/>
                        <a:ext cx="4694237" cy="2819400"/>
                      </a:xfrm>
                      <a:prstGeom prst="rect">
                        <a:avLst/>
                      </a:prstGeom>
                    </p:spPr>
                  </p:pic>
                </p:oleObj>
              </mc:Fallback>
            </mc:AlternateContent>
          </a:graphicData>
        </a:graphic>
      </p:graphicFrame>
    </p:spTree>
    <p:extLst>
      <p:ext uri="{BB962C8B-B14F-4D97-AF65-F5344CB8AC3E}">
        <p14:creationId xmlns:p14="http://schemas.microsoft.com/office/powerpoint/2010/main" val="17529977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56400F5-BB4F-38EA-B8A6-DC929CAC4FD4}"/>
            </a:ext>
          </a:extLst>
        </p:cNvPr>
        <p:cNvGrpSpPr/>
        <p:nvPr/>
      </p:nvGrpSpPr>
      <p:grpSpPr>
        <a:xfrm>
          <a:off x="0" y="0"/>
          <a:ext cx="0" cy="0"/>
          <a:chOff x="0" y="0"/>
          <a:chExt cx="0" cy="0"/>
        </a:xfrm>
      </p:grpSpPr>
      <p:sp>
        <p:nvSpPr>
          <p:cNvPr id="7" name="Subtitle 2">
            <a:extLst>
              <a:ext uri="{FF2B5EF4-FFF2-40B4-BE49-F238E27FC236}">
                <a16:creationId xmlns:a16="http://schemas.microsoft.com/office/drawing/2014/main" id="{FA8A092C-7922-C1A1-7A5D-69024B3959F1}"/>
              </a:ext>
            </a:extLst>
          </p:cNvPr>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1" i="0" u="none" strike="noStrike" kern="1200" cap="small" spc="0" normalizeH="0" baseline="0" noProof="0">
                <a:ln>
                  <a:noFill/>
                </a:ln>
                <a:solidFill>
                  <a:prstClr val="white"/>
                </a:solidFill>
                <a:effectLst/>
                <a:uLnTx/>
                <a:uFillTx/>
                <a:latin typeface="Arial" panose="020B0604020202020204" pitchFamily="34" charset="0"/>
                <a:ea typeface="Verdana" panose="020B0604030504040204" pitchFamily="34" charset="0"/>
                <a:cs typeface="Arial" panose="020B0604020202020204" pitchFamily="34" charset="0"/>
              </a:rPr>
              <a:t>Savings</a:t>
            </a:r>
            <a:endParaRPr kumimoji="0" lang="en-GB" sz="1800" b="1" i="0" u="none" strike="noStrike" kern="1200" cap="small" spc="0" normalizeH="0" baseline="0" noProof="0" dirty="0">
              <a:ln>
                <a:noFill/>
              </a:ln>
              <a:solidFill>
                <a:prstClr val="white"/>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5" name="TextBox 4">
            <a:extLst>
              <a:ext uri="{FF2B5EF4-FFF2-40B4-BE49-F238E27FC236}">
                <a16:creationId xmlns:a16="http://schemas.microsoft.com/office/drawing/2014/main" id="{F3C62D27-BD23-C1AE-F320-AF0457121FDD}"/>
              </a:ext>
            </a:extLst>
          </p:cNvPr>
          <p:cNvSpPr txBox="1"/>
          <p:nvPr/>
        </p:nvSpPr>
        <p:spPr>
          <a:xfrm>
            <a:off x="1164088" y="5775158"/>
            <a:ext cx="9262059" cy="276999"/>
          </a:xfrm>
          <a:prstGeom prst="rect">
            <a:avLst/>
          </a:prstGeom>
          <a:noFill/>
        </p:spPr>
        <p:txBody>
          <a:bodyPr wrap="square" rtlCol="0">
            <a:spAutoFit/>
          </a:bodyPr>
          <a:lstStyle/>
          <a:p>
            <a:r>
              <a:rPr lang="en-GB" sz="1200" b="1" i="1" dirty="0">
                <a:solidFill>
                  <a:srgbClr val="002060"/>
                </a:solidFill>
                <a:latin typeface="Arial" panose="020B0604020202020204" pitchFamily="34" charset="0"/>
                <a:cs typeface="Arial" panose="020B0604020202020204" pitchFamily="34" charset="0"/>
              </a:rPr>
              <a:t>Note</a:t>
            </a:r>
            <a:r>
              <a:rPr lang="en-GB" sz="1200" i="1" dirty="0">
                <a:solidFill>
                  <a:srgbClr val="002060"/>
                </a:solidFill>
                <a:latin typeface="Arial" panose="020B0604020202020204" pitchFamily="34" charset="0"/>
                <a:cs typeface="Arial" panose="020B0604020202020204" pitchFamily="34" charset="0"/>
              </a:rPr>
              <a:t>: All figures in £’000s, the monthly profiling against the Y-axis on the LHS and the cumulative totalling against the axis on the RHS</a:t>
            </a:r>
          </a:p>
        </p:txBody>
      </p:sp>
      <p:graphicFrame>
        <p:nvGraphicFramePr>
          <p:cNvPr id="3" name="Chart 2">
            <a:extLst>
              <a:ext uri="{FF2B5EF4-FFF2-40B4-BE49-F238E27FC236}">
                <a16:creationId xmlns:a16="http://schemas.microsoft.com/office/drawing/2014/main" id="{8E177DC9-AD20-6CF5-0F1A-62AB4D280C18}"/>
              </a:ext>
            </a:extLst>
          </p:cNvPr>
          <p:cNvGraphicFramePr>
            <a:graphicFrameLocks/>
          </p:cNvGraphicFramePr>
          <p:nvPr/>
        </p:nvGraphicFramePr>
        <p:xfrm>
          <a:off x="1207266" y="1129132"/>
          <a:ext cx="9777468" cy="459973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6371650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BDEED84-1765-247C-9F85-738C92A9B73B}"/>
            </a:ext>
          </a:extLst>
        </p:cNvPr>
        <p:cNvGrpSpPr/>
        <p:nvPr/>
      </p:nvGrpSpPr>
      <p:grpSpPr>
        <a:xfrm>
          <a:off x="0" y="0"/>
          <a:ext cx="0" cy="0"/>
          <a:chOff x="0" y="0"/>
          <a:chExt cx="0" cy="0"/>
        </a:xfrm>
      </p:grpSpPr>
      <p:sp>
        <p:nvSpPr>
          <p:cNvPr id="7" name="Subtitle 2">
            <a:extLst>
              <a:ext uri="{FF2B5EF4-FFF2-40B4-BE49-F238E27FC236}">
                <a16:creationId xmlns:a16="http://schemas.microsoft.com/office/drawing/2014/main" id="{53DD59D6-E148-9A22-FE39-A9AD58D39B13}"/>
              </a:ext>
            </a:extLst>
          </p:cNvPr>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1" i="0" u="none" strike="noStrike" kern="1200" cap="small" spc="0" normalizeH="0" baseline="0" noProof="0" dirty="0">
                <a:ln>
                  <a:noFill/>
                </a:ln>
                <a:solidFill>
                  <a:prstClr val="white"/>
                </a:solidFill>
                <a:effectLst/>
                <a:uLnTx/>
                <a:uFillTx/>
                <a:latin typeface="Arial" panose="020B0604020202020204" pitchFamily="34" charset="0"/>
                <a:ea typeface="Verdana" panose="020B0604030504040204" pitchFamily="34" charset="0"/>
                <a:cs typeface="Arial" panose="020B0604020202020204" pitchFamily="34" charset="0"/>
              </a:rPr>
              <a:t>Adult MH Nursing – Inpatient Establishments</a:t>
            </a:r>
          </a:p>
        </p:txBody>
      </p:sp>
      <p:pic>
        <p:nvPicPr>
          <p:cNvPr id="3" name="Picture 2">
            <a:extLst>
              <a:ext uri="{FF2B5EF4-FFF2-40B4-BE49-F238E27FC236}">
                <a16:creationId xmlns:a16="http://schemas.microsoft.com/office/drawing/2014/main" id="{2F4F3F77-68EE-8BAC-3FF3-BF2F88937116}"/>
              </a:ext>
            </a:extLst>
          </p:cNvPr>
          <p:cNvPicPr>
            <a:picLocks noChangeAspect="1"/>
          </p:cNvPicPr>
          <p:nvPr/>
        </p:nvPicPr>
        <p:blipFill>
          <a:blip r:embed="rId2"/>
          <a:stretch>
            <a:fillRect/>
          </a:stretch>
        </p:blipFill>
        <p:spPr>
          <a:xfrm>
            <a:off x="623163" y="1463936"/>
            <a:ext cx="9435237" cy="1592962"/>
          </a:xfrm>
          <a:prstGeom prst="rect">
            <a:avLst/>
          </a:prstGeom>
        </p:spPr>
      </p:pic>
      <p:sp>
        <p:nvSpPr>
          <p:cNvPr id="6" name="TextBox 5">
            <a:extLst>
              <a:ext uri="{FF2B5EF4-FFF2-40B4-BE49-F238E27FC236}">
                <a16:creationId xmlns:a16="http://schemas.microsoft.com/office/drawing/2014/main" id="{D5B8BB66-E739-48BD-B023-8BE21BA42C3D}"/>
              </a:ext>
            </a:extLst>
          </p:cNvPr>
          <p:cNvSpPr txBox="1"/>
          <p:nvPr/>
        </p:nvSpPr>
        <p:spPr>
          <a:xfrm>
            <a:off x="529945" y="421146"/>
            <a:ext cx="10121308" cy="1015663"/>
          </a:xfrm>
          <a:prstGeom prst="rect">
            <a:avLst/>
          </a:prstGeom>
          <a:noFill/>
        </p:spPr>
        <p:txBody>
          <a:bodyPr wrap="square" rtlCol="0">
            <a:spAutoFit/>
          </a:bodyPr>
          <a:lstStyle/>
          <a:p>
            <a:pPr marL="171450" indent="-171450">
              <a:buFont typeface="Arial" panose="020B0604020202020204" pitchFamily="34" charset="0"/>
              <a:buChar char="•"/>
            </a:pPr>
            <a:r>
              <a:rPr lang="en-GB" sz="1200" dirty="0"/>
              <a:t>Approval was given at the July PFC meeting to increase the establishments for adult MH, and some rehabilitation and OPMHS, following a process of scrutiny against the NSA principles with the Executive Nursing Director team. The rehabilitation at Gwelfor and the OPMHS at Ysbryd y Coed, YYC.</a:t>
            </a:r>
          </a:p>
          <a:p>
            <a:pPr marL="171450" indent="-171450">
              <a:buFont typeface="Arial" panose="020B0604020202020204" pitchFamily="34" charset="0"/>
              <a:buChar char="•"/>
            </a:pPr>
            <a:r>
              <a:rPr lang="en-GB" sz="1200" dirty="0"/>
              <a:t>The recruitment plan by wte together with the cost profile is set out below. The cost profile ging the cost of the additional substantive staff from recruitment and the reduction in the cost of the temporary staffing. </a:t>
            </a:r>
          </a:p>
          <a:p>
            <a:pPr marL="171450" indent="-171450">
              <a:buFont typeface="Arial" panose="020B0604020202020204" pitchFamily="34" charset="0"/>
              <a:buChar char="•"/>
            </a:pPr>
            <a:r>
              <a:rPr lang="en-GB" sz="1200" dirty="0"/>
              <a:t>Monitoring against both is to be provided at future meetings of the PFC.</a:t>
            </a:r>
          </a:p>
        </p:txBody>
      </p:sp>
      <p:pic>
        <p:nvPicPr>
          <p:cNvPr id="11" name="Picture 10">
            <a:extLst>
              <a:ext uri="{FF2B5EF4-FFF2-40B4-BE49-F238E27FC236}">
                <a16:creationId xmlns:a16="http://schemas.microsoft.com/office/drawing/2014/main" id="{D503C9AF-22BA-4ECF-DDD5-D5E50DADDC9E}"/>
              </a:ext>
            </a:extLst>
          </p:cNvPr>
          <p:cNvPicPr>
            <a:picLocks noChangeAspect="1"/>
          </p:cNvPicPr>
          <p:nvPr/>
        </p:nvPicPr>
        <p:blipFill>
          <a:blip r:embed="rId3"/>
          <a:stretch>
            <a:fillRect/>
          </a:stretch>
        </p:blipFill>
        <p:spPr>
          <a:xfrm>
            <a:off x="623163" y="3177182"/>
            <a:ext cx="10945673" cy="3532009"/>
          </a:xfrm>
          <a:prstGeom prst="rect">
            <a:avLst/>
          </a:prstGeom>
        </p:spPr>
      </p:pic>
    </p:spTree>
    <p:extLst>
      <p:ext uri="{BB962C8B-B14F-4D97-AF65-F5344CB8AC3E}">
        <p14:creationId xmlns:p14="http://schemas.microsoft.com/office/powerpoint/2010/main" val="24137444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359BA1-13B2-FB28-1746-7107F5E54832}"/>
            </a:ext>
          </a:extLst>
        </p:cNvPr>
        <p:cNvGrpSpPr/>
        <p:nvPr/>
      </p:nvGrpSpPr>
      <p:grpSpPr>
        <a:xfrm>
          <a:off x="0" y="0"/>
          <a:ext cx="0" cy="0"/>
          <a:chOff x="0" y="0"/>
          <a:chExt cx="0" cy="0"/>
        </a:xfrm>
      </p:grpSpPr>
      <p:sp>
        <p:nvSpPr>
          <p:cNvPr id="8" name="object 2">
            <a:extLst>
              <a:ext uri="{FF2B5EF4-FFF2-40B4-BE49-F238E27FC236}">
                <a16:creationId xmlns:a16="http://schemas.microsoft.com/office/drawing/2014/main" id="{87E128D2-0B7E-E6D5-854C-C01FA543A24C}"/>
              </a:ext>
            </a:extLst>
          </p:cNvPr>
          <p:cNvSpPr/>
          <p:nvPr/>
        </p:nvSpPr>
        <p:spPr>
          <a:xfrm>
            <a:off x="0" y="0"/>
            <a:ext cx="12192000" cy="6858000"/>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srgbClr val="1F355E"/>
              </a:solidFill>
              <a:effectLst/>
              <a:uLnTx/>
              <a:uFillTx/>
              <a:latin typeface="Calibri" panose="020F0502020204030204"/>
              <a:ea typeface="+mn-ea"/>
              <a:cs typeface="+mn-cs"/>
            </a:endParaRPr>
          </a:p>
        </p:txBody>
      </p:sp>
      <p:sp>
        <p:nvSpPr>
          <p:cNvPr id="2" name="object 3">
            <a:extLst>
              <a:ext uri="{FF2B5EF4-FFF2-40B4-BE49-F238E27FC236}">
                <a16:creationId xmlns:a16="http://schemas.microsoft.com/office/drawing/2014/main" id="{FD18F736-72AA-B2FC-EADE-E2A4FB970E82}"/>
              </a:ext>
            </a:extLst>
          </p:cNvPr>
          <p:cNvSpPr txBox="1"/>
          <p:nvPr/>
        </p:nvSpPr>
        <p:spPr>
          <a:xfrm>
            <a:off x="437195" y="2643468"/>
            <a:ext cx="9358738" cy="1120637"/>
          </a:xfrm>
          <a:prstGeom prst="rect">
            <a:avLst/>
          </a:prstGeom>
        </p:spPr>
        <p:txBody>
          <a:bodyPr vert="horz" wrap="square" lIns="0" tIns="6931" rIns="0" bIns="0" rtlCol="0">
            <a:spAutoFit/>
          </a:bodyPr>
          <a:lstStyle/>
          <a:p>
            <a:pPr marL="7701" marR="3081" lvl="0" indent="0" algn="l" defTabSz="914400" rtl="0" eaLnBrk="1" fontAlgn="auto" latinLnBrk="0" hangingPunct="1">
              <a:lnSpc>
                <a:spcPct val="100600"/>
              </a:lnSpc>
              <a:spcBef>
                <a:spcPts val="55"/>
              </a:spcBef>
              <a:spcAft>
                <a:spcPts val="0"/>
              </a:spcAft>
              <a:buClrTx/>
              <a:buSzTx/>
              <a:buFontTx/>
              <a:buNone/>
              <a:tabLst/>
              <a:defRPr/>
            </a:pPr>
            <a:r>
              <a:rPr kumimoji="0" lang="en-GB" sz="3600" b="1" i="0" u="none" strike="noStrike" kern="1200" cap="none" spc="9" normalizeH="0" baseline="0" noProof="0" dirty="0">
                <a:ln>
                  <a:noFill/>
                </a:ln>
                <a:solidFill>
                  <a:prstClr val="white"/>
                </a:solidFill>
                <a:effectLst/>
                <a:uLnTx/>
                <a:uFillTx/>
                <a:latin typeface="Arial Black" panose="020B0604020202020204" pitchFamily="34" charset="0"/>
                <a:ea typeface="+mn-ea"/>
                <a:cs typeface="Arial Black" panose="020B0604020202020204" pitchFamily="34" charset="0"/>
              </a:rPr>
              <a:t>Part D: Budget Holder Performance</a:t>
            </a:r>
          </a:p>
          <a:p>
            <a:pPr marL="7701" marR="3081" lvl="0" indent="0" algn="l" defTabSz="914400" rtl="0" eaLnBrk="1" fontAlgn="auto" latinLnBrk="0" hangingPunct="1">
              <a:lnSpc>
                <a:spcPct val="100600"/>
              </a:lnSpc>
              <a:spcBef>
                <a:spcPts val="55"/>
              </a:spcBef>
              <a:spcAft>
                <a:spcPts val="0"/>
              </a:spcAft>
              <a:buClrTx/>
              <a:buSzTx/>
              <a:buFontTx/>
              <a:buNone/>
              <a:tabLst/>
              <a:defRPr/>
            </a:pPr>
            <a:endParaRPr kumimoji="0" sz="3600" b="1" i="0" u="none" strike="noStrike" kern="1200" cap="none" spc="0" normalizeH="0" baseline="0" noProof="0" dirty="0">
              <a:ln>
                <a:noFill/>
              </a:ln>
              <a:solidFill>
                <a:prstClr val="white"/>
              </a:solidFill>
              <a:effectLst/>
              <a:uLnTx/>
              <a:uFillTx/>
              <a:latin typeface="Arial Black" panose="020B0604020202020204" pitchFamily="34" charset="0"/>
              <a:ea typeface="+mn-ea"/>
              <a:cs typeface="Arial Black" panose="020B0604020202020204" pitchFamily="34" charset="0"/>
            </a:endParaRPr>
          </a:p>
        </p:txBody>
      </p:sp>
      <p:pic>
        <p:nvPicPr>
          <p:cNvPr id="9" name="Picture 8">
            <a:extLst>
              <a:ext uri="{FF2B5EF4-FFF2-40B4-BE49-F238E27FC236}">
                <a16:creationId xmlns:a16="http://schemas.microsoft.com/office/drawing/2014/main" id="{C8972F30-3196-B0D3-1DFF-5635394D5070}"/>
              </a:ext>
            </a:extLst>
          </p:cNvPr>
          <p:cNvPicPr>
            <a:picLocks noChangeAspect="1"/>
          </p:cNvPicPr>
          <p:nvPr/>
        </p:nvPicPr>
        <p:blipFill>
          <a:blip r:embed="rId3"/>
          <a:stretch>
            <a:fillRect/>
          </a:stretch>
        </p:blipFill>
        <p:spPr>
          <a:xfrm>
            <a:off x="460122" y="552165"/>
            <a:ext cx="2082113" cy="530735"/>
          </a:xfrm>
          <a:prstGeom prst="rect">
            <a:avLst/>
          </a:prstGeom>
        </p:spPr>
      </p:pic>
      <p:pic>
        <p:nvPicPr>
          <p:cNvPr id="10" name="Content Placeholder 9" descr="A black background with white text&#10;&#10;Description automatically generated">
            <a:extLst>
              <a:ext uri="{FF2B5EF4-FFF2-40B4-BE49-F238E27FC236}">
                <a16:creationId xmlns:a16="http://schemas.microsoft.com/office/drawing/2014/main" id="{08F8F04C-1B82-69A0-7631-D1E0A3D11068}"/>
              </a:ext>
            </a:extLst>
          </p:cNvPr>
          <p:cNvPicPr>
            <a:picLocks noChangeAspect="1"/>
          </p:cNvPicPr>
          <p:nvPr/>
        </p:nvPicPr>
        <p:blipFill>
          <a:blip r:embed="rId4"/>
          <a:stretch>
            <a:fillRect/>
          </a:stretch>
        </p:blipFill>
        <p:spPr>
          <a:xfrm>
            <a:off x="193587" y="6079583"/>
            <a:ext cx="1818526" cy="562583"/>
          </a:xfrm>
          <a:prstGeom prst="rect">
            <a:avLst/>
          </a:prstGeom>
        </p:spPr>
      </p:pic>
      <p:pic>
        <p:nvPicPr>
          <p:cNvPr id="11" name="Picture 10" descr="A rainbow colored lines on a black background&#10;&#10;Description automatically generated">
            <a:extLst>
              <a:ext uri="{FF2B5EF4-FFF2-40B4-BE49-F238E27FC236}">
                <a16:creationId xmlns:a16="http://schemas.microsoft.com/office/drawing/2014/main" id="{FBC3559C-30DF-B3EC-3CBF-A80675EF4B75}"/>
              </a:ext>
            </a:extLst>
          </p:cNvPr>
          <p:cNvPicPr>
            <a:picLocks noChangeAspect="1"/>
          </p:cNvPicPr>
          <p:nvPr/>
        </p:nvPicPr>
        <p:blipFill>
          <a:blip r:embed="rId5"/>
          <a:stretch>
            <a:fillRect/>
          </a:stretch>
        </p:blipFill>
        <p:spPr>
          <a:xfrm rot="8886303">
            <a:off x="6605314" y="2785870"/>
            <a:ext cx="8407629" cy="6864041"/>
          </a:xfrm>
          <a:prstGeom prst="rect">
            <a:avLst/>
          </a:prstGeom>
        </p:spPr>
      </p:pic>
    </p:spTree>
    <p:extLst>
      <p:ext uri="{BB962C8B-B14F-4D97-AF65-F5344CB8AC3E}">
        <p14:creationId xmlns:p14="http://schemas.microsoft.com/office/powerpoint/2010/main" val="41590088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17F1207-B97D-F5C5-3A1E-078A3791E26B}"/>
            </a:ext>
          </a:extLst>
        </p:cNvPr>
        <p:cNvGrpSpPr/>
        <p:nvPr/>
      </p:nvGrpSpPr>
      <p:grpSpPr>
        <a:xfrm>
          <a:off x="0" y="0"/>
          <a:ext cx="0" cy="0"/>
          <a:chOff x="0" y="0"/>
          <a:chExt cx="0" cy="0"/>
        </a:xfrm>
      </p:grpSpPr>
      <p:sp>
        <p:nvSpPr>
          <p:cNvPr id="7" name="Subtitle 2">
            <a:extLst>
              <a:ext uri="{FF2B5EF4-FFF2-40B4-BE49-F238E27FC236}">
                <a16:creationId xmlns:a16="http://schemas.microsoft.com/office/drawing/2014/main" id="{540DCF0A-E011-2FF2-A14D-F5D2712AE266}"/>
              </a:ext>
            </a:extLst>
          </p:cNvPr>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1" i="0" u="none" strike="noStrike" kern="1200" cap="small" spc="0" normalizeH="0" baseline="0" noProof="0" dirty="0">
                <a:ln>
                  <a:noFill/>
                </a:ln>
                <a:solidFill>
                  <a:prstClr val="white"/>
                </a:solidFill>
                <a:effectLst/>
                <a:uLnTx/>
                <a:uFillTx/>
                <a:latin typeface="Arial" panose="020B0604020202020204" pitchFamily="34" charset="0"/>
                <a:ea typeface="Verdana" panose="020B0604030504040204" pitchFamily="34" charset="0"/>
                <a:cs typeface="Arial" panose="020B0604020202020204" pitchFamily="34" charset="0"/>
              </a:rPr>
              <a:t>Accountability Letters: Variance By Budget Holder</a:t>
            </a:r>
          </a:p>
        </p:txBody>
      </p:sp>
      <p:pic>
        <p:nvPicPr>
          <p:cNvPr id="5" name="Picture 4">
            <a:extLst>
              <a:ext uri="{FF2B5EF4-FFF2-40B4-BE49-F238E27FC236}">
                <a16:creationId xmlns:a16="http://schemas.microsoft.com/office/drawing/2014/main" id="{EFF0B378-13A8-9C5C-816A-E7355BCE9F67}"/>
              </a:ext>
            </a:extLst>
          </p:cNvPr>
          <p:cNvPicPr>
            <a:picLocks noChangeAspect="1"/>
          </p:cNvPicPr>
          <p:nvPr/>
        </p:nvPicPr>
        <p:blipFill>
          <a:blip r:embed="rId3"/>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BF4AA82A-635E-B1DA-7507-114780B42F2D}"/>
              </a:ext>
            </a:extLst>
          </p:cNvPr>
          <p:cNvPicPr>
            <a:picLocks noChangeAspect="1"/>
          </p:cNvPicPr>
          <p:nvPr/>
        </p:nvPicPr>
        <p:blipFill>
          <a:blip r:embed="rId4"/>
          <a:stretch>
            <a:fillRect/>
          </a:stretch>
        </p:blipFill>
        <p:spPr>
          <a:xfrm>
            <a:off x="177872" y="6043498"/>
            <a:ext cx="2238027" cy="692361"/>
          </a:xfrm>
          <a:prstGeom prst="rect">
            <a:avLst/>
          </a:prstGeom>
        </p:spPr>
      </p:pic>
      <p:pic>
        <p:nvPicPr>
          <p:cNvPr id="3" name="Picture 2">
            <a:extLst>
              <a:ext uri="{FF2B5EF4-FFF2-40B4-BE49-F238E27FC236}">
                <a16:creationId xmlns:a16="http://schemas.microsoft.com/office/drawing/2014/main" id="{4FE6F8AD-64FC-4A03-F787-459238403E5E}"/>
              </a:ext>
            </a:extLst>
          </p:cNvPr>
          <p:cNvPicPr>
            <a:picLocks noChangeAspect="1"/>
          </p:cNvPicPr>
          <p:nvPr/>
        </p:nvPicPr>
        <p:blipFill>
          <a:blip r:embed="rId5"/>
          <a:stretch>
            <a:fillRect/>
          </a:stretch>
        </p:blipFill>
        <p:spPr>
          <a:xfrm>
            <a:off x="0" y="1590206"/>
            <a:ext cx="12188283" cy="2611405"/>
          </a:xfrm>
          <a:prstGeom prst="rect">
            <a:avLst/>
          </a:prstGeom>
        </p:spPr>
      </p:pic>
    </p:spTree>
    <p:extLst>
      <p:ext uri="{BB962C8B-B14F-4D97-AF65-F5344CB8AC3E}">
        <p14:creationId xmlns:p14="http://schemas.microsoft.com/office/powerpoint/2010/main" val="3958430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D11B701-772F-0EBA-12D7-04989C4E8462}"/>
            </a:ext>
          </a:extLst>
        </p:cNvPr>
        <p:cNvGrpSpPr/>
        <p:nvPr/>
      </p:nvGrpSpPr>
      <p:grpSpPr>
        <a:xfrm>
          <a:off x="0" y="0"/>
          <a:ext cx="0" cy="0"/>
          <a:chOff x="0" y="0"/>
          <a:chExt cx="0" cy="0"/>
        </a:xfrm>
      </p:grpSpPr>
      <p:sp>
        <p:nvSpPr>
          <p:cNvPr id="7" name="Subtitle 2">
            <a:extLst>
              <a:ext uri="{FF2B5EF4-FFF2-40B4-BE49-F238E27FC236}">
                <a16:creationId xmlns:a16="http://schemas.microsoft.com/office/drawing/2014/main" id="{029872D8-26F6-40C2-5471-F11B961E710E}"/>
              </a:ext>
            </a:extLst>
          </p:cNvPr>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1" i="0" u="none" strike="noStrike" kern="1200" cap="small" spc="0" normalizeH="0" baseline="0" noProof="0" dirty="0">
                <a:ln>
                  <a:noFill/>
                </a:ln>
                <a:solidFill>
                  <a:prstClr val="white"/>
                </a:solidFill>
                <a:effectLst/>
                <a:uLnTx/>
                <a:uFillTx/>
                <a:latin typeface="Arial" panose="020B0604020202020204" pitchFamily="34" charset="0"/>
                <a:ea typeface="Verdana" panose="020B0604030504040204" pitchFamily="34" charset="0"/>
                <a:cs typeface="Arial" panose="020B0604020202020204" pitchFamily="34" charset="0"/>
              </a:rPr>
              <a:t>Accountability Letters: Replies</a:t>
            </a:r>
          </a:p>
        </p:txBody>
      </p:sp>
      <p:pic>
        <p:nvPicPr>
          <p:cNvPr id="5" name="Picture 4">
            <a:extLst>
              <a:ext uri="{FF2B5EF4-FFF2-40B4-BE49-F238E27FC236}">
                <a16:creationId xmlns:a16="http://schemas.microsoft.com/office/drawing/2014/main" id="{C318849E-59D6-A82E-36F3-7E2D261C8B4B}"/>
              </a:ext>
            </a:extLst>
          </p:cNvPr>
          <p:cNvPicPr>
            <a:picLocks noChangeAspect="1"/>
          </p:cNvPicPr>
          <p:nvPr/>
        </p:nvPicPr>
        <p:blipFill>
          <a:blip r:embed="rId3"/>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1575D3DD-8200-FA64-0FFB-F34CAF369D90}"/>
              </a:ext>
            </a:extLst>
          </p:cNvPr>
          <p:cNvPicPr>
            <a:picLocks noChangeAspect="1"/>
          </p:cNvPicPr>
          <p:nvPr/>
        </p:nvPicPr>
        <p:blipFill>
          <a:blip r:embed="rId4"/>
          <a:stretch>
            <a:fillRect/>
          </a:stretch>
        </p:blipFill>
        <p:spPr>
          <a:xfrm>
            <a:off x="177872" y="6043498"/>
            <a:ext cx="2238027" cy="692361"/>
          </a:xfrm>
          <a:prstGeom prst="rect">
            <a:avLst/>
          </a:prstGeom>
        </p:spPr>
      </p:pic>
      <p:pic>
        <p:nvPicPr>
          <p:cNvPr id="3" name="Picture 2">
            <a:extLst>
              <a:ext uri="{FF2B5EF4-FFF2-40B4-BE49-F238E27FC236}">
                <a16:creationId xmlns:a16="http://schemas.microsoft.com/office/drawing/2014/main" id="{E0CD7F93-E227-008A-C128-1A4D6EEF50E9}"/>
              </a:ext>
            </a:extLst>
          </p:cNvPr>
          <p:cNvPicPr>
            <a:picLocks noChangeAspect="1"/>
          </p:cNvPicPr>
          <p:nvPr/>
        </p:nvPicPr>
        <p:blipFill>
          <a:blip r:embed="rId5"/>
          <a:stretch>
            <a:fillRect/>
          </a:stretch>
        </p:blipFill>
        <p:spPr>
          <a:xfrm>
            <a:off x="-3717" y="1555458"/>
            <a:ext cx="12192000" cy="2876225"/>
          </a:xfrm>
          <a:prstGeom prst="rect">
            <a:avLst/>
          </a:prstGeom>
        </p:spPr>
      </p:pic>
    </p:spTree>
    <p:extLst>
      <p:ext uri="{BB962C8B-B14F-4D97-AF65-F5344CB8AC3E}">
        <p14:creationId xmlns:p14="http://schemas.microsoft.com/office/powerpoint/2010/main" val="1604652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DDDF428-C0B2-35CB-CF89-7CCC7259F331}"/>
            </a:ext>
          </a:extLst>
        </p:cNvPr>
        <p:cNvGrpSpPr/>
        <p:nvPr/>
      </p:nvGrpSpPr>
      <p:grpSpPr>
        <a:xfrm>
          <a:off x="0" y="0"/>
          <a:ext cx="0" cy="0"/>
          <a:chOff x="0" y="0"/>
          <a:chExt cx="0" cy="0"/>
        </a:xfrm>
      </p:grpSpPr>
      <p:sp>
        <p:nvSpPr>
          <p:cNvPr id="7" name="Subtitle 2">
            <a:extLst>
              <a:ext uri="{FF2B5EF4-FFF2-40B4-BE49-F238E27FC236}">
                <a16:creationId xmlns:a16="http://schemas.microsoft.com/office/drawing/2014/main" id="{E1801774-B26C-87C3-EF6D-13FD34213095}"/>
              </a:ext>
            </a:extLst>
          </p:cNvPr>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1" i="0" u="none" strike="noStrike" kern="1200" cap="small" spc="0" normalizeH="0" baseline="0" noProof="0" dirty="0">
                <a:ln>
                  <a:noFill/>
                </a:ln>
                <a:solidFill>
                  <a:prstClr val="white"/>
                </a:solidFill>
                <a:effectLst/>
                <a:uLnTx/>
                <a:uFillTx/>
                <a:latin typeface="Arial" panose="020B0604020202020204" pitchFamily="34" charset="0"/>
                <a:ea typeface="Verdana" panose="020B0604030504040204" pitchFamily="34" charset="0"/>
                <a:cs typeface="Arial" panose="020B0604020202020204" pitchFamily="34" charset="0"/>
              </a:rPr>
              <a:t>Accountability Letters: Training Record</a:t>
            </a:r>
          </a:p>
        </p:txBody>
      </p:sp>
      <p:pic>
        <p:nvPicPr>
          <p:cNvPr id="5" name="Picture 4">
            <a:extLst>
              <a:ext uri="{FF2B5EF4-FFF2-40B4-BE49-F238E27FC236}">
                <a16:creationId xmlns:a16="http://schemas.microsoft.com/office/drawing/2014/main" id="{10851A41-1607-E02C-9B4F-AE73318815E5}"/>
              </a:ext>
            </a:extLst>
          </p:cNvPr>
          <p:cNvPicPr>
            <a:picLocks noChangeAspect="1"/>
          </p:cNvPicPr>
          <p:nvPr/>
        </p:nvPicPr>
        <p:blipFill>
          <a:blip r:embed="rId3"/>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7C929F87-E0D0-9609-01B6-84E3F09C7817}"/>
              </a:ext>
            </a:extLst>
          </p:cNvPr>
          <p:cNvPicPr>
            <a:picLocks noChangeAspect="1"/>
          </p:cNvPicPr>
          <p:nvPr/>
        </p:nvPicPr>
        <p:blipFill>
          <a:blip r:embed="rId4"/>
          <a:stretch>
            <a:fillRect/>
          </a:stretch>
        </p:blipFill>
        <p:spPr>
          <a:xfrm>
            <a:off x="177872" y="6043498"/>
            <a:ext cx="2238027" cy="692361"/>
          </a:xfrm>
          <a:prstGeom prst="rect">
            <a:avLst/>
          </a:prstGeom>
        </p:spPr>
      </p:pic>
      <p:pic>
        <p:nvPicPr>
          <p:cNvPr id="3" name="Picture 2">
            <a:extLst>
              <a:ext uri="{FF2B5EF4-FFF2-40B4-BE49-F238E27FC236}">
                <a16:creationId xmlns:a16="http://schemas.microsoft.com/office/drawing/2014/main" id="{D958297E-0596-5488-97EB-C59C4AF84B3E}"/>
              </a:ext>
            </a:extLst>
          </p:cNvPr>
          <p:cNvPicPr>
            <a:picLocks noChangeAspect="1"/>
          </p:cNvPicPr>
          <p:nvPr/>
        </p:nvPicPr>
        <p:blipFill>
          <a:blip r:embed="rId5"/>
          <a:stretch>
            <a:fillRect/>
          </a:stretch>
        </p:blipFill>
        <p:spPr>
          <a:xfrm>
            <a:off x="0" y="1756675"/>
            <a:ext cx="12192000" cy="2452022"/>
          </a:xfrm>
          <a:prstGeom prst="rect">
            <a:avLst/>
          </a:prstGeom>
        </p:spPr>
      </p:pic>
    </p:spTree>
    <p:extLst>
      <p:ext uri="{BB962C8B-B14F-4D97-AF65-F5344CB8AC3E}">
        <p14:creationId xmlns:p14="http://schemas.microsoft.com/office/powerpoint/2010/main" val="30816572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25AE3E5-35A0-2C29-6344-BEB95DE7C2A3}"/>
            </a:ext>
          </a:extLst>
        </p:cNvPr>
        <p:cNvGrpSpPr/>
        <p:nvPr/>
      </p:nvGrpSpPr>
      <p:grpSpPr>
        <a:xfrm>
          <a:off x="0" y="0"/>
          <a:ext cx="0" cy="0"/>
          <a:chOff x="0" y="0"/>
          <a:chExt cx="0" cy="0"/>
        </a:xfrm>
      </p:grpSpPr>
      <p:sp>
        <p:nvSpPr>
          <p:cNvPr id="7" name="Subtitle 2">
            <a:extLst>
              <a:ext uri="{FF2B5EF4-FFF2-40B4-BE49-F238E27FC236}">
                <a16:creationId xmlns:a16="http://schemas.microsoft.com/office/drawing/2014/main" id="{7BECE5F4-8DEE-C04C-F98A-C5F7DDC1D02F}"/>
              </a:ext>
            </a:extLst>
          </p:cNvPr>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1" i="0" u="none" strike="noStrike" kern="1200" cap="small" spc="0" normalizeH="0" baseline="0" noProof="0" dirty="0">
                <a:ln>
                  <a:noFill/>
                </a:ln>
                <a:solidFill>
                  <a:prstClr val="white"/>
                </a:solidFill>
                <a:effectLst/>
                <a:uLnTx/>
                <a:uFillTx/>
                <a:latin typeface="Arial" panose="020B0604020202020204" pitchFamily="34" charset="0"/>
                <a:ea typeface="Verdana" panose="020B0604030504040204" pitchFamily="34" charset="0"/>
                <a:cs typeface="Arial" panose="020B0604020202020204" pitchFamily="34" charset="0"/>
              </a:rPr>
              <a:t>Accountability Letters: </a:t>
            </a:r>
            <a:r>
              <a:rPr kumimoji="0" lang="en-GB" sz="1800" b="1" i="0" u="none" strike="noStrike" kern="1200" cap="small" spc="0" normalizeH="0" baseline="0" noProof="0" dirty="0" err="1">
                <a:ln>
                  <a:noFill/>
                </a:ln>
                <a:solidFill>
                  <a:prstClr val="white"/>
                </a:solidFill>
                <a:effectLst/>
                <a:uLnTx/>
                <a:uFillTx/>
                <a:latin typeface="Arial" panose="020B0604020202020204" pitchFamily="34" charset="0"/>
                <a:ea typeface="Verdana" panose="020B0604030504040204" pitchFamily="34" charset="0"/>
                <a:cs typeface="Arial" panose="020B0604020202020204" pitchFamily="34" charset="0"/>
              </a:rPr>
              <a:t>Qliksense</a:t>
            </a:r>
            <a:r>
              <a:rPr kumimoji="0" lang="en-GB" sz="1800" b="1" i="0" u="none" strike="noStrike" kern="1200" cap="small" spc="0" normalizeH="0" baseline="0" noProof="0" dirty="0">
                <a:ln>
                  <a:noFill/>
                </a:ln>
                <a:solidFill>
                  <a:prstClr val="white"/>
                </a:solidFill>
                <a:effectLst/>
                <a:uLnTx/>
                <a:uFillTx/>
                <a:latin typeface="Arial" panose="020B0604020202020204" pitchFamily="34" charset="0"/>
                <a:ea typeface="Verdana" panose="020B0604030504040204" pitchFamily="34" charset="0"/>
                <a:cs typeface="Arial" panose="020B0604020202020204" pitchFamily="34" charset="0"/>
              </a:rPr>
              <a:t> Usage Stats</a:t>
            </a:r>
          </a:p>
        </p:txBody>
      </p:sp>
      <p:pic>
        <p:nvPicPr>
          <p:cNvPr id="5" name="Picture 4">
            <a:extLst>
              <a:ext uri="{FF2B5EF4-FFF2-40B4-BE49-F238E27FC236}">
                <a16:creationId xmlns:a16="http://schemas.microsoft.com/office/drawing/2014/main" id="{C9159186-382B-831C-3DFD-61675040A4E8}"/>
              </a:ext>
            </a:extLst>
          </p:cNvPr>
          <p:cNvPicPr>
            <a:picLocks noChangeAspect="1"/>
          </p:cNvPicPr>
          <p:nvPr/>
        </p:nvPicPr>
        <p:blipFill>
          <a:blip r:embed="rId3"/>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6F2C760F-19F4-8DE7-1A5F-DB86893E00F4}"/>
              </a:ext>
            </a:extLst>
          </p:cNvPr>
          <p:cNvPicPr>
            <a:picLocks noChangeAspect="1"/>
          </p:cNvPicPr>
          <p:nvPr/>
        </p:nvPicPr>
        <p:blipFill>
          <a:blip r:embed="rId4"/>
          <a:stretch>
            <a:fillRect/>
          </a:stretch>
        </p:blipFill>
        <p:spPr>
          <a:xfrm>
            <a:off x="177872" y="6043498"/>
            <a:ext cx="2238027" cy="692361"/>
          </a:xfrm>
          <a:prstGeom prst="rect">
            <a:avLst/>
          </a:prstGeom>
        </p:spPr>
      </p:pic>
      <p:pic>
        <p:nvPicPr>
          <p:cNvPr id="4" name="Picture 3">
            <a:extLst>
              <a:ext uri="{FF2B5EF4-FFF2-40B4-BE49-F238E27FC236}">
                <a16:creationId xmlns:a16="http://schemas.microsoft.com/office/drawing/2014/main" id="{F8023108-0CF6-6DC8-AFA3-1439FA4AB8B1}"/>
              </a:ext>
            </a:extLst>
          </p:cNvPr>
          <p:cNvPicPr>
            <a:picLocks noChangeAspect="1"/>
          </p:cNvPicPr>
          <p:nvPr/>
        </p:nvPicPr>
        <p:blipFill>
          <a:blip r:embed="rId5"/>
          <a:stretch>
            <a:fillRect/>
          </a:stretch>
        </p:blipFill>
        <p:spPr>
          <a:xfrm>
            <a:off x="-3717" y="965847"/>
            <a:ext cx="12192000" cy="1891325"/>
          </a:xfrm>
          <a:prstGeom prst="rect">
            <a:avLst/>
          </a:prstGeom>
        </p:spPr>
      </p:pic>
      <p:pic>
        <p:nvPicPr>
          <p:cNvPr id="10" name="Picture 9">
            <a:extLst>
              <a:ext uri="{FF2B5EF4-FFF2-40B4-BE49-F238E27FC236}">
                <a16:creationId xmlns:a16="http://schemas.microsoft.com/office/drawing/2014/main" id="{C1B6D11E-7052-DB1A-7CE6-4D8419645F37}"/>
              </a:ext>
            </a:extLst>
          </p:cNvPr>
          <p:cNvPicPr>
            <a:picLocks noChangeAspect="1"/>
          </p:cNvPicPr>
          <p:nvPr/>
        </p:nvPicPr>
        <p:blipFill>
          <a:blip r:embed="rId6"/>
          <a:stretch>
            <a:fillRect/>
          </a:stretch>
        </p:blipFill>
        <p:spPr>
          <a:xfrm>
            <a:off x="0" y="3429000"/>
            <a:ext cx="12192000" cy="1484876"/>
          </a:xfrm>
          <a:prstGeom prst="rect">
            <a:avLst/>
          </a:prstGeom>
        </p:spPr>
      </p:pic>
    </p:spTree>
    <p:extLst>
      <p:ext uri="{BB962C8B-B14F-4D97-AF65-F5344CB8AC3E}">
        <p14:creationId xmlns:p14="http://schemas.microsoft.com/office/powerpoint/2010/main" val="39194360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B3BFE9-976C-A0D9-7018-FB66472B56FC}"/>
            </a:ext>
          </a:extLst>
        </p:cNvPr>
        <p:cNvGrpSpPr/>
        <p:nvPr/>
      </p:nvGrpSpPr>
      <p:grpSpPr>
        <a:xfrm>
          <a:off x="0" y="0"/>
          <a:ext cx="0" cy="0"/>
          <a:chOff x="0" y="0"/>
          <a:chExt cx="0" cy="0"/>
        </a:xfrm>
      </p:grpSpPr>
      <p:sp>
        <p:nvSpPr>
          <p:cNvPr id="8" name="object 2">
            <a:extLst>
              <a:ext uri="{FF2B5EF4-FFF2-40B4-BE49-F238E27FC236}">
                <a16:creationId xmlns:a16="http://schemas.microsoft.com/office/drawing/2014/main" id="{936D0EE9-59F8-F5EE-55D6-047A19D321FE}"/>
              </a:ext>
            </a:extLst>
          </p:cNvPr>
          <p:cNvSpPr/>
          <p:nvPr/>
        </p:nvSpPr>
        <p:spPr>
          <a:xfrm>
            <a:off x="0" y="0"/>
            <a:ext cx="12192000" cy="6858000"/>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srgbClr val="1F355E"/>
              </a:solidFill>
              <a:effectLst/>
              <a:uLnTx/>
              <a:uFillTx/>
              <a:latin typeface="Calibri" panose="020F0502020204030204"/>
              <a:ea typeface="+mn-ea"/>
              <a:cs typeface="+mn-cs"/>
            </a:endParaRPr>
          </a:p>
        </p:txBody>
      </p:sp>
      <p:sp>
        <p:nvSpPr>
          <p:cNvPr id="2" name="object 3">
            <a:extLst>
              <a:ext uri="{FF2B5EF4-FFF2-40B4-BE49-F238E27FC236}">
                <a16:creationId xmlns:a16="http://schemas.microsoft.com/office/drawing/2014/main" id="{086B43AD-8D4C-2261-3609-945A629971AB}"/>
              </a:ext>
            </a:extLst>
          </p:cNvPr>
          <p:cNvSpPr txBox="1"/>
          <p:nvPr/>
        </p:nvSpPr>
        <p:spPr>
          <a:xfrm>
            <a:off x="437195" y="2643468"/>
            <a:ext cx="9358738" cy="1120637"/>
          </a:xfrm>
          <a:prstGeom prst="rect">
            <a:avLst/>
          </a:prstGeom>
        </p:spPr>
        <p:txBody>
          <a:bodyPr vert="horz" wrap="square" lIns="0" tIns="6931" rIns="0" bIns="0" rtlCol="0">
            <a:spAutoFit/>
          </a:bodyPr>
          <a:lstStyle/>
          <a:p>
            <a:pPr marL="7701" marR="3081" lvl="0" indent="0" algn="l" defTabSz="914400" rtl="0" eaLnBrk="1" fontAlgn="auto" latinLnBrk="0" hangingPunct="1">
              <a:lnSpc>
                <a:spcPct val="100600"/>
              </a:lnSpc>
              <a:spcBef>
                <a:spcPts val="55"/>
              </a:spcBef>
              <a:spcAft>
                <a:spcPts val="0"/>
              </a:spcAft>
              <a:buClrTx/>
              <a:buSzTx/>
              <a:buFontTx/>
              <a:buNone/>
              <a:tabLst/>
              <a:defRPr/>
            </a:pPr>
            <a:r>
              <a:rPr kumimoji="0" lang="en-GB" sz="3600" b="1" i="0" u="none" strike="noStrike" kern="1200" cap="none" spc="9" normalizeH="0" baseline="0" noProof="0" dirty="0">
                <a:ln>
                  <a:noFill/>
                </a:ln>
                <a:solidFill>
                  <a:prstClr val="white"/>
                </a:solidFill>
                <a:effectLst/>
                <a:uLnTx/>
                <a:uFillTx/>
                <a:latin typeface="Arial Black" panose="020B0604020202020204" pitchFamily="34" charset="0"/>
                <a:ea typeface="+mn-ea"/>
                <a:cs typeface="Arial Black" panose="020B0604020202020204" pitchFamily="34" charset="0"/>
              </a:rPr>
              <a:t>Part A: Priority Areas &amp; Key Actions </a:t>
            </a:r>
          </a:p>
          <a:p>
            <a:pPr marL="7701" marR="3081" lvl="0" indent="0" algn="l" defTabSz="914400" rtl="0" eaLnBrk="1" fontAlgn="auto" latinLnBrk="0" hangingPunct="1">
              <a:lnSpc>
                <a:spcPct val="100600"/>
              </a:lnSpc>
              <a:spcBef>
                <a:spcPts val="55"/>
              </a:spcBef>
              <a:spcAft>
                <a:spcPts val="0"/>
              </a:spcAft>
              <a:buClrTx/>
              <a:buSzTx/>
              <a:buFontTx/>
              <a:buNone/>
              <a:tabLst/>
              <a:defRPr/>
            </a:pPr>
            <a:endParaRPr kumimoji="0" sz="3600" b="1" i="0" u="none" strike="noStrike" kern="1200" cap="none" spc="0" normalizeH="0" baseline="0" noProof="0" dirty="0">
              <a:ln>
                <a:noFill/>
              </a:ln>
              <a:solidFill>
                <a:prstClr val="white"/>
              </a:solidFill>
              <a:effectLst/>
              <a:uLnTx/>
              <a:uFillTx/>
              <a:latin typeface="Arial Black" panose="020B0604020202020204" pitchFamily="34" charset="0"/>
              <a:ea typeface="+mn-ea"/>
              <a:cs typeface="Arial Black" panose="020B0604020202020204" pitchFamily="34" charset="0"/>
            </a:endParaRPr>
          </a:p>
        </p:txBody>
      </p:sp>
      <p:pic>
        <p:nvPicPr>
          <p:cNvPr id="9" name="Picture 8">
            <a:extLst>
              <a:ext uri="{FF2B5EF4-FFF2-40B4-BE49-F238E27FC236}">
                <a16:creationId xmlns:a16="http://schemas.microsoft.com/office/drawing/2014/main" id="{2804D7D6-924E-F309-6ECA-78FC87282A0B}"/>
              </a:ext>
            </a:extLst>
          </p:cNvPr>
          <p:cNvPicPr>
            <a:picLocks noChangeAspect="1"/>
          </p:cNvPicPr>
          <p:nvPr/>
        </p:nvPicPr>
        <p:blipFill>
          <a:blip r:embed="rId3"/>
          <a:stretch>
            <a:fillRect/>
          </a:stretch>
        </p:blipFill>
        <p:spPr>
          <a:xfrm>
            <a:off x="460122" y="552165"/>
            <a:ext cx="2082113" cy="530735"/>
          </a:xfrm>
          <a:prstGeom prst="rect">
            <a:avLst/>
          </a:prstGeom>
        </p:spPr>
      </p:pic>
      <p:pic>
        <p:nvPicPr>
          <p:cNvPr id="10" name="Content Placeholder 9" descr="A black background with white text&#10;&#10;Description automatically generated">
            <a:extLst>
              <a:ext uri="{FF2B5EF4-FFF2-40B4-BE49-F238E27FC236}">
                <a16:creationId xmlns:a16="http://schemas.microsoft.com/office/drawing/2014/main" id="{CFF46485-8C04-19E5-030A-2ED3DECA8336}"/>
              </a:ext>
            </a:extLst>
          </p:cNvPr>
          <p:cNvPicPr>
            <a:picLocks noChangeAspect="1"/>
          </p:cNvPicPr>
          <p:nvPr/>
        </p:nvPicPr>
        <p:blipFill>
          <a:blip r:embed="rId4"/>
          <a:stretch>
            <a:fillRect/>
          </a:stretch>
        </p:blipFill>
        <p:spPr>
          <a:xfrm>
            <a:off x="193587" y="6079583"/>
            <a:ext cx="1818526" cy="562583"/>
          </a:xfrm>
          <a:prstGeom prst="rect">
            <a:avLst/>
          </a:prstGeom>
        </p:spPr>
      </p:pic>
      <p:pic>
        <p:nvPicPr>
          <p:cNvPr id="11" name="Picture 10" descr="A rainbow colored lines on a black background&#10;&#10;Description automatically generated">
            <a:extLst>
              <a:ext uri="{FF2B5EF4-FFF2-40B4-BE49-F238E27FC236}">
                <a16:creationId xmlns:a16="http://schemas.microsoft.com/office/drawing/2014/main" id="{4A3DFBC1-087C-92CD-1454-D847B3DA9CE7}"/>
              </a:ext>
            </a:extLst>
          </p:cNvPr>
          <p:cNvPicPr>
            <a:picLocks noChangeAspect="1"/>
          </p:cNvPicPr>
          <p:nvPr/>
        </p:nvPicPr>
        <p:blipFill>
          <a:blip r:embed="rId5"/>
          <a:stretch>
            <a:fillRect/>
          </a:stretch>
        </p:blipFill>
        <p:spPr>
          <a:xfrm rot="8886303">
            <a:off x="6605314" y="2785870"/>
            <a:ext cx="8407629" cy="6864041"/>
          </a:xfrm>
          <a:prstGeom prst="rect">
            <a:avLst/>
          </a:prstGeom>
        </p:spPr>
      </p:pic>
    </p:spTree>
    <p:extLst>
      <p:ext uri="{BB962C8B-B14F-4D97-AF65-F5344CB8AC3E}">
        <p14:creationId xmlns:p14="http://schemas.microsoft.com/office/powerpoint/2010/main" val="20661262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A1BF3CC-7E4A-D843-9DE2-09F6D8EBAC2D}"/>
            </a:ext>
          </a:extLst>
        </p:cNvPr>
        <p:cNvGrpSpPr/>
        <p:nvPr/>
      </p:nvGrpSpPr>
      <p:grpSpPr>
        <a:xfrm>
          <a:off x="0" y="0"/>
          <a:ext cx="0" cy="0"/>
          <a:chOff x="0" y="0"/>
          <a:chExt cx="0" cy="0"/>
        </a:xfrm>
      </p:grpSpPr>
      <p:sp>
        <p:nvSpPr>
          <p:cNvPr id="7" name="Subtitle 2">
            <a:extLst>
              <a:ext uri="{FF2B5EF4-FFF2-40B4-BE49-F238E27FC236}">
                <a16:creationId xmlns:a16="http://schemas.microsoft.com/office/drawing/2014/main" id="{C2D71874-1219-AC0D-14DF-131141076C0B}"/>
              </a:ext>
            </a:extLst>
          </p:cNvPr>
          <p:cNvSpPr txBox="1">
            <a:spLocks/>
          </p:cNvSpPr>
          <p:nvPr/>
        </p:nvSpPr>
        <p:spPr>
          <a:xfrm>
            <a:off x="-3718" y="-21780"/>
            <a:ext cx="12195717"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1" i="0" u="none" strike="noStrike" kern="1200" cap="small" spc="0" normalizeH="0" baseline="0" noProof="0" dirty="0">
                <a:ln>
                  <a:noFill/>
                </a:ln>
                <a:solidFill>
                  <a:prstClr val="white"/>
                </a:solidFill>
                <a:effectLst/>
                <a:uLnTx/>
                <a:uFillTx/>
                <a:latin typeface="Arial" panose="020B0604020202020204" pitchFamily="34" charset="0"/>
                <a:ea typeface="Verdana" panose="020B0604030504040204" pitchFamily="34" charset="0"/>
                <a:cs typeface="Arial" panose="020B0604020202020204" pitchFamily="34" charset="0"/>
              </a:rPr>
              <a:t>Summary Actions</a:t>
            </a:r>
          </a:p>
        </p:txBody>
      </p:sp>
      <p:graphicFrame>
        <p:nvGraphicFramePr>
          <p:cNvPr id="8" name="Table 7">
            <a:extLst>
              <a:ext uri="{FF2B5EF4-FFF2-40B4-BE49-F238E27FC236}">
                <a16:creationId xmlns:a16="http://schemas.microsoft.com/office/drawing/2014/main" id="{EE36A934-E25F-922B-D0D9-FD940F720C5C}"/>
              </a:ext>
            </a:extLst>
          </p:cNvPr>
          <p:cNvGraphicFramePr>
            <a:graphicFrameLocks noGrp="1"/>
          </p:cNvGraphicFramePr>
          <p:nvPr>
            <p:extLst>
              <p:ext uri="{D42A27DB-BD31-4B8C-83A1-F6EECF244321}">
                <p14:modId xmlns:p14="http://schemas.microsoft.com/office/powerpoint/2010/main" val="3532606275"/>
              </p:ext>
            </p:extLst>
          </p:nvPr>
        </p:nvGraphicFramePr>
        <p:xfrm>
          <a:off x="0" y="394020"/>
          <a:ext cx="12188284" cy="6463980"/>
        </p:xfrm>
        <a:graphic>
          <a:graphicData uri="http://schemas.openxmlformats.org/drawingml/2006/table">
            <a:tbl>
              <a:tblPr firstRow="1" bandRow="1">
                <a:tableStyleId>{2D5ABB26-0587-4C30-8999-92F81FD0307C}</a:tableStyleId>
              </a:tblPr>
              <a:tblGrid>
                <a:gridCol w="1407894">
                  <a:extLst>
                    <a:ext uri="{9D8B030D-6E8A-4147-A177-3AD203B41FA5}">
                      <a16:colId xmlns:a16="http://schemas.microsoft.com/office/drawing/2014/main" val="1430198087"/>
                    </a:ext>
                  </a:extLst>
                </a:gridCol>
                <a:gridCol w="10780390">
                  <a:extLst>
                    <a:ext uri="{9D8B030D-6E8A-4147-A177-3AD203B41FA5}">
                      <a16:colId xmlns:a16="http://schemas.microsoft.com/office/drawing/2014/main" val="2237211877"/>
                    </a:ext>
                  </a:extLst>
                </a:gridCol>
              </a:tblGrid>
              <a:tr h="2154660">
                <a:tc>
                  <a:txBody>
                    <a:bodyPr/>
                    <a:lstStyle/>
                    <a:p>
                      <a:pPr algn="ctr"/>
                      <a:r>
                        <a:rPr lang="en-GB" sz="1600" b="1" dirty="0">
                          <a:latin typeface="Arial" panose="020B0604020202020204" pitchFamily="34" charset="0"/>
                          <a:cs typeface="Arial" panose="020B0604020202020204" pitchFamily="34" charset="0"/>
                        </a:rPr>
                        <a:t>PRIORITY AREAS FOCUS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Nurse staffing variable pay and sickness absence</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Medical staffing variable pay</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New year CHC growth and growth mitigation</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Adult MH cases commissioned in the private sector</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Savings delivery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755730100"/>
                  </a:ext>
                </a:extLst>
              </a:tr>
              <a:tr h="2154660">
                <a:tc>
                  <a:txBody>
                    <a:bodyPr/>
                    <a:lstStyle/>
                    <a:p>
                      <a:pPr algn="ctr"/>
                      <a:r>
                        <a:rPr lang="en-GB" sz="1600" b="1" dirty="0">
                          <a:latin typeface="Arial" panose="020B0604020202020204" pitchFamily="34" charset="0"/>
                          <a:cs typeface="Arial" panose="020B0604020202020204" pitchFamily="34" charset="0"/>
                        </a:rPr>
                        <a:t>5 TOP ACTIONS FOR NEXT 4 WEEKS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tc>
                  <a:txBody>
                    <a:bodyPr/>
                    <a:lstStyle/>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Improving flow to reduce the number of the adult MH cases</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Reduction of sickness absence and management of sickness absence to policy</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Continued scrutiny on new CHC cases</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Continuation of review, rightsizing and repatriation to mitigate the cost of growth</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Continued development of plans to meet housekeeping savings target</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Contribution to the medical and nursing workforce savings workstreams and identification of other savings opportunities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val="1185955620"/>
                  </a:ext>
                </a:extLst>
              </a:tr>
              <a:tr h="2154660">
                <a:tc>
                  <a:txBody>
                    <a:bodyPr/>
                    <a:lstStyle/>
                    <a:p>
                      <a:pPr algn="ctr"/>
                      <a:r>
                        <a:rPr lang="en-GB" sz="1600" b="1" dirty="0">
                          <a:latin typeface="Arial" panose="020B0604020202020204" pitchFamily="34" charset="0"/>
                          <a:cs typeface="Arial" panose="020B0604020202020204" pitchFamily="34" charset="0"/>
                        </a:rPr>
                        <a:t>5 TOP ACTIONS LAST 4 WEEKS &amp; UPDATE ON OUTCOME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Inclusion of additional CHC costs reduction cases in savings plan, leading to over-performance against the CHC workstream target, and closing the overall savings gap.</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Discharge of two patients from high-cost packages of care during the month in relation to the above.</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Inclusion of additional income from JCC in savings plan relating to the strengthening of perinatal services that had already been funded from MHLD Service Group resource.</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Removal of net vacancy from budget as part of budget setting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56464054"/>
                  </a:ext>
                </a:extLst>
              </a:tr>
            </a:tbl>
          </a:graphicData>
        </a:graphic>
      </p:graphicFrame>
    </p:spTree>
    <p:extLst>
      <p:ext uri="{BB962C8B-B14F-4D97-AF65-F5344CB8AC3E}">
        <p14:creationId xmlns:p14="http://schemas.microsoft.com/office/powerpoint/2010/main" val="37875443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25D1E5-7FC8-0A3F-EBE5-26741555FEAD}"/>
            </a:ext>
          </a:extLst>
        </p:cNvPr>
        <p:cNvGrpSpPr/>
        <p:nvPr/>
      </p:nvGrpSpPr>
      <p:grpSpPr>
        <a:xfrm>
          <a:off x="0" y="0"/>
          <a:ext cx="0" cy="0"/>
          <a:chOff x="0" y="0"/>
          <a:chExt cx="0" cy="0"/>
        </a:xfrm>
      </p:grpSpPr>
      <p:sp>
        <p:nvSpPr>
          <p:cNvPr id="8" name="object 2">
            <a:extLst>
              <a:ext uri="{FF2B5EF4-FFF2-40B4-BE49-F238E27FC236}">
                <a16:creationId xmlns:a16="http://schemas.microsoft.com/office/drawing/2014/main" id="{7C330D05-F135-928C-9C9A-289A426EEC78}"/>
              </a:ext>
            </a:extLst>
          </p:cNvPr>
          <p:cNvSpPr/>
          <p:nvPr/>
        </p:nvSpPr>
        <p:spPr>
          <a:xfrm>
            <a:off x="0" y="0"/>
            <a:ext cx="12192000" cy="6858000"/>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srgbClr val="1F355E"/>
              </a:solidFill>
              <a:effectLst/>
              <a:uLnTx/>
              <a:uFillTx/>
              <a:latin typeface="Calibri" panose="020F0502020204030204"/>
              <a:ea typeface="+mn-ea"/>
              <a:cs typeface="+mn-cs"/>
            </a:endParaRPr>
          </a:p>
        </p:txBody>
      </p:sp>
      <p:sp>
        <p:nvSpPr>
          <p:cNvPr id="2" name="object 3">
            <a:extLst>
              <a:ext uri="{FF2B5EF4-FFF2-40B4-BE49-F238E27FC236}">
                <a16:creationId xmlns:a16="http://schemas.microsoft.com/office/drawing/2014/main" id="{6CF2BC9D-3196-64A0-28C6-DFAF5750A760}"/>
              </a:ext>
            </a:extLst>
          </p:cNvPr>
          <p:cNvSpPr txBox="1"/>
          <p:nvPr/>
        </p:nvSpPr>
        <p:spPr>
          <a:xfrm>
            <a:off x="437195" y="2643468"/>
            <a:ext cx="9358738" cy="1120637"/>
          </a:xfrm>
          <a:prstGeom prst="rect">
            <a:avLst/>
          </a:prstGeom>
        </p:spPr>
        <p:txBody>
          <a:bodyPr vert="horz" wrap="square" lIns="0" tIns="6931" rIns="0" bIns="0" rtlCol="0">
            <a:spAutoFit/>
          </a:bodyPr>
          <a:lstStyle/>
          <a:p>
            <a:pPr marL="7701" marR="3081" lvl="0" indent="0" algn="l" defTabSz="914400" rtl="0" eaLnBrk="1" fontAlgn="auto" latinLnBrk="0" hangingPunct="1">
              <a:lnSpc>
                <a:spcPct val="100600"/>
              </a:lnSpc>
              <a:spcBef>
                <a:spcPts val="55"/>
              </a:spcBef>
              <a:spcAft>
                <a:spcPts val="0"/>
              </a:spcAft>
              <a:buClrTx/>
              <a:buSzTx/>
              <a:buFontTx/>
              <a:buNone/>
              <a:tabLst/>
              <a:defRPr/>
            </a:pPr>
            <a:r>
              <a:rPr kumimoji="0" lang="en-GB" sz="3600" b="1" i="0" u="none" strike="noStrike" kern="1200" cap="none" spc="9" normalizeH="0" baseline="0" noProof="0" dirty="0">
                <a:ln>
                  <a:noFill/>
                </a:ln>
                <a:solidFill>
                  <a:prstClr val="white"/>
                </a:solidFill>
                <a:effectLst/>
                <a:uLnTx/>
                <a:uFillTx/>
                <a:latin typeface="Arial Black" panose="020B0604020202020204" pitchFamily="34" charset="0"/>
                <a:ea typeface="+mn-ea"/>
                <a:cs typeface="Arial Black" panose="020B0604020202020204" pitchFamily="34" charset="0"/>
              </a:rPr>
              <a:t>Part B: Look Forward</a:t>
            </a:r>
          </a:p>
          <a:p>
            <a:pPr marL="7701" marR="3081" lvl="0" indent="0" algn="l" defTabSz="914400" rtl="0" eaLnBrk="1" fontAlgn="auto" latinLnBrk="0" hangingPunct="1">
              <a:lnSpc>
                <a:spcPct val="100600"/>
              </a:lnSpc>
              <a:spcBef>
                <a:spcPts val="55"/>
              </a:spcBef>
              <a:spcAft>
                <a:spcPts val="0"/>
              </a:spcAft>
              <a:buClrTx/>
              <a:buSzTx/>
              <a:buFontTx/>
              <a:buNone/>
              <a:tabLst/>
              <a:defRPr/>
            </a:pPr>
            <a:endParaRPr kumimoji="0" sz="3600" b="1" i="0" u="none" strike="noStrike" kern="1200" cap="none" spc="0" normalizeH="0" baseline="0" noProof="0" dirty="0">
              <a:ln>
                <a:noFill/>
              </a:ln>
              <a:solidFill>
                <a:prstClr val="white"/>
              </a:solidFill>
              <a:effectLst/>
              <a:uLnTx/>
              <a:uFillTx/>
              <a:latin typeface="Arial Black" panose="020B0604020202020204" pitchFamily="34" charset="0"/>
              <a:ea typeface="+mn-ea"/>
              <a:cs typeface="Arial Black" panose="020B0604020202020204" pitchFamily="34" charset="0"/>
            </a:endParaRPr>
          </a:p>
        </p:txBody>
      </p:sp>
      <p:pic>
        <p:nvPicPr>
          <p:cNvPr id="9" name="Picture 8">
            <a:extLst>
              <a:ext uri="{FF2B5EF4-FFF2-40B4-BE49-F238E27FC236}">
                <a16:creationId xmlns:a16="http://schemas.microsoft.com/office/drawing/2014/main" id="{AA92FA3B-C657-0D31-8554-3D7F9F441E9D}"/>
              </a:ext>
            </a:extLst>
          </p:cNvPr>
          <p:cNvPicPr>
            <a:picLocks noChangeAspect="1"/>
          </p:cNvPicPr>
          <p:nvPr/>
        </p:nvPicPr>
        <p:blipFill>
          <a:blip r:embed="rId3"/>
          <a:stretch>
            <a:fillRect/>
          </a:stretch>
        </p:blipFill>
        <p:spPr>
          <a:xfrm>
            <a:off x="460122" y="552165"/>
            <a:ext cx="2082113" cy="530735"/>
          </a:xfrm>
          <a:prstGeom prst="rect">
            <a:avLst/>
          </a:prstGeom>
        </p:spPr>
      </p:pic>
      <p:pic>
        <p:nvPicPr>
          <p:cNvPr id="10" name="Content Placeholder 9" descr="A black background with white text&#10;&#10;Description automatically generated">
            <a:extLst>
              <a:ext uri="{FF2B5EF4-FFF2-40B4-BE49-F238E27FC236}">
                <a16:creationId xmlns:a16="http://schemas.microsoft.com/office/drawing/2014/main" id="{A4108734-53A4-D39E-F0C9-A1D24DC54B92}"/>
              </a:ext>
            </a:extLst>
          </p:cNvPr>
          <p:cNvPicPr>
            <a:picLocks noChangeAspect="1"/>
          </p:cNvPicPr>
          <p:nvPr/>
        </p:nvPicPr>
        <p:blipFill>
          <a:blip r:embed="rId4"/>
          <a:stretch>
            <a:fillRect/>
          </a:stretch>
        </p:blipFill>
        <p:spPr>
          <a:xfrm>
            <a:off x="193587" y="6079583"/>
            <a:ext cx="1818526" cy="562583"/>
          </a:xfrm>
          <a:prstGeom prst="rect">
            <a:avLst/>
          </a:prstGeom>
        </p:spPr>
      </p:pic>
      <p:pic>
        <p:nvPicPr>
          <p:cNvPr id="11" name="Picture 10" descr="A rainbow colored lines on a black background&#10;&#10;Description automatically generated">
            <a:extLst>
              <a:ext uri="{FF2B5EF4-FFF2-40B4-BE49-F238E27FC236}">
                <a16:creationId xmlns:a16="http://schemas.microsoft.com/office/drawing/2014/main" id="{4A10DADA-162D-4513-276C-A951AA9622A5}"/>
              </a:ext>
            </a:extLst>
          </p:cNvPr>
          <p:cNvPicPr>
            <a:picLocks noChangeAspect="1"/>
          </p:cNvPicPr>
          <p:nvPr/>
        </p:nvPicPr>
        <p:blipFill>
          <a:blip r:embed="rId5"/>
          <a:stretch>
            <a:fillRect/>
          </a:stretch>
        </p:blipFill>
        <p:spPr>
          <a:xfrm rot="8886303">
            <a:off x="6605314" y="2785870"/>
            <a:ext cx="8407629" cy="6864041"/>
          </a:xfrm>
          <a:prstGeom prst="rect">
            <a:avLst/>
          </a:prstGeom>
        </p:spPr>
      </p:pic>
    </p:spTree>
    <p:extLst>
      <p:ext uri="{BB962C8B-B14F-4D97-AF65-F5344CB8AC3E}">
        <p14:creationId xmlns:p14="http://schemas.microsoft.com/office/powerpoint/2010/main" val="29924893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AC37579-3A07-E806-7DBB-A11074BCEB4A}"/>
            </a:ext>
          </a:extLst>
        </p:cNvPr>
        <p:cNvGrpSpPr/>
        <p:nvPr/>
      </p:nvGrpSpPr>
      <p:grpSpPr>
        <a:xfrm>
          <a:off x="0" y="0"/>
          <a:ext cx="0" cy="0"/>
          <a:chOff x="0" y="0"/>
          <a:chExt cx="0" cy="0"/>
        </a:xfrm>
      </p:grpSpPr>
      <p:sp>
        <p:nvSpPr>
          <p:cNvPr id="7" name="Subtitle 2">
            <a:extLst>
              <a:ext uri="{FF2B5EF4-FFF2-40B4-BE49-F238E27FC236}">
                <a16:creationId xmlns:a16="http://schemas.microsoft.com/office/drawing/2014/main" id="{85EAF231-100A-437E-A9B4-7228645769FC}"/>
              </a:ext>
            </a:extLst>
          </p:cNvPr>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1" i="0" u="none" strike="noStrike" kern="1200" cap="small" spc="0" normalizeH="0" baseline="0" noProof="0" dirty="0">
                <a:ln>
                  <a:noFill/>
                </a:ln>
                <a:solidFill>
                  <a:prstClr val="white"/>
                </a:solidFill>
                <a:effectLst/>
                <a:uLnTx/>
                <a:uFillTx/>
                <a:latin typeface="Arial" panose="020B0604020202020204" pitchFamily="34" charset="0"/>
                <a:ea typeface="Verdana" panose="020B0604030504040204" pitchFamily="34" charset="0"/>
                <a:cs typeface="Arial" panose="020B0604020202020204" pitchFamily="34" charset="0"/>
              </a:rPr>
              <a:t>Forecast</a:t>
            </a:r>
          </a:p>
        </p:txBody>
      </p:sp>
      <p:sp>
        <p:nvSpPr>
          <p:cNvPr id="8" name="TextBox 7">
            <a:extLst>
              <a:ext uri="{FF2B5EF4-FFF2-40B4-BE49-F238E27FC236}">
                <a16:creationId xmlns:a16="http://schemas.microsoft.com/office/drawing/2014/main" id="{25E917F3-4142-D5D1-010F-0F72CA7201AF}"/>
              </a:ext>
            </a:extLst>
          </p:cNvPr>
          <p:cNvSpPr txBox="1"/>
          <p:nvPr/>
        </p:nvSpPr>
        <p:spPr>
          <a:xfrm>
            <a:off x="207620" y="4206240"/>
            <a:ext cx="11900961" cy="2492942"/>
          </a:xfrm>
          <a:prstGeom prst="roundRect">
            <a:avLst/>
          </a:prstGeom>
          <a:solidFill>
            <a:schemeClr val="bg1"/>
          </a:solidFill>
          <a:ln>
            <a:solidFill>
              <a:srgbClr val="002060"/>
            </a:solidFill>
          </a:ln>
        </p:spPr>
        <p:txBody>
          <a:bodyPr wrap="square" rtlCol="0">
            <a:normAutofit/>
          </a:bodyPr>
          <a:lstStyle/>
          <a:p>
            <a:pPr marL="0" marR="0" lvl="0" indent="0" algn="l" defTabSz="914400" rtl="0" eaLnBrk="1" fontAlgn="auto" latinLnBrk="0" hangingPunct="1">
              <a:lnSpc>
                <a:spcPct val="100000"/>
              </a:lnSpc>
              <a:spcBef>
                <a:spcPts val="0"/>
              </a:spcBef>
              <a:spcAft>
                <a:spcPts val="1200"/>
              </a:spcAft>
              <a:buClrTx/>
              <a:buSzTx/>
              <a:buFontTx/>
              <a:buNone/>
              <a:tabLst/>
              <a:defRPr/>
            </a:pPr>
            <a:endParaRPr kumimoji="0" lang="en-GB" sz="10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1200"/>
              </a:spcAft>
              <a:buClrTx/>
              <a:buSzTx/>
              <a:buFontTx/>
              <a:buNone/>
              <a:tabLst/>
              <a:defRPr/>
            </a:pPr>
            <a:endParaRPr kumimoji="0" lang="en-GB" sz="10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endParaRPr>
          </a:p>
        </p:txBody>
      </p:sp>
      <p:graphicFrame>
        <p:nvGraphicFramePr>
          <p:cNvPr id="9" name="Table 8">
            <a:extLst>
              <a:ext uri="{FF2B5EF4-FFF2-40B4-BE49-F238E27FC236}">
                <a16:creationId xmlns:a16="http://schemas.microsoft.com/office/drawing/2014/main" id="{2CF5A25B-F0F8-283F-0EDF-DE3BBF3B27EF}"/>
              </a:ext>
            </a:extLst>
          </p:cNvPr>
          <p:cNvGraphicFramePr>
            <a:graphicFrameLocks noGrp="1"/>
          </p:cNvGraphicFramePr>
          <p:nvPr>
            <p:extLst>
              <p:ext uri="{D42A27DB-BD31-4B8C-83A1-F6EECF244321}">
                <p14:modId xmlns:p14="http://schemas.microsoft.com/office/powerpoint/2010/main" val="3483370107"/>
              </p:ext>
            </p:extLst>
          </p:nvPr>
        </p:nvGraphicFramePr>
        <p:xfrm>
          <a:off x="725304" y="4705070"/>
          <a:ext cx="9182100" cy="1855470"/>
        </p:xfrm>
        <a:graphic>
          <a:graphicData uri="http://schemas.openxmlformats.org/drawingml/2006/table">
            <a:tbl>
              <a:tblPr/>
              <a:tblGrid>
                <a:gridCol w="9182100">
                  <a:extLst>
                    <a:ext uri="{9D8B030D-6E8A-4147-A177-3AD203B41FA5}">
                      <a16:colId xmlns:a16="http://schemas.microsoft.com/office/drawing/2014/main" val="2180662483"/>
                    </a:ext>
                  </a:extLst>
                </a:gridCol>
              </a:tblGrid>
              <a:tr h="113148">
                <a:tc>
                  <a:txBody>
                    <a:bodyPr/>
                    <a:lstStyle/>
                    <a:p>
                      <a:pPr marL="171450" indent="-171450" algn="l" fontAlgn="b">
                        <a:buFont typeface="Arial" panose="020B0604020202020204" pitchFamily="34" charset="0"/>
                        <a:buChar char="•"/>
                      </a:pPr>
                      <a:r>
                        <a:rPr lang="en-GB" sz="1100" b="0" i="0" u="none" strike="noStrike">
                          <a:solidFill>
                            <a:srgbClr val="002060"/>
                          </a:solidFill>
                          <a:effectLst/>
                          <a:latin typeface="Arial" panose="020B0604020202020204" pitchFamily="34" charset="0"/>
                        </a:rPr>
                        <a:t>Any active recruitment offset by turnover or displacement of temporary staffing, pending detailed analysis.</a:t>
                      </a:r>
                    </a:p>
                  </a:txBody>
                  <a:tcPr marL="9525" marR="9525" marT="9525" marB="0" anchor="b">
                    <a:lnL>
                      <a:noFill/>
                    </a:lnL>
                    <a:lnR>
                      <a:noFill/>
                    </a:lnR>
                    <a:lnT>
                      <a:noFill/>
                    </a:lnT>
                    <a:lnB>
                      <a:noFill/>
                    </a:lnB>
                    <a:solidFill>
                      <a:srgbClr val="FFFFFF"/>
                    </a:solidFill>
                  </a:tcPr>
                </a:tc>
                <a:extLst>
                  <a:ext uri="{0D108BD9-81ED-4DB2-BD59-A6C34878D82A}">
                    <a16:rowId xmlns:a16="http://schemas.microsoft.com/office/drawing/2014/main" val="1376585845"/>
                  </a:ext>
                </a:extLst>
              </a:tr>
              <a:tr h="190500">
                <a:tc>
                  <a:txBody>
                    <a:bodyPr/>
                    <a:lstStyle/>
                    <a:p>
                      <a:pPr marL="171450" indent="-171450" algn="l" fontAlgn="b">
                        <a:buFont typeface="Arial" panose="020B0604020202020204" pitchFamily="34" charset="0"/>
                        <a:buChar char="•"/>
                      </a:pPr>
                      <a:r>
                        <a:rPr lang="en-GB" sz="1100" b="0" i="0" u="none" strike="noStrike">
                          <a:solidFill>
                            <a:srgbClr val="002060"/>
                          </a:solidFill>
                          <a:effectLst/>
                          <a:latin typeface="Arial" panose="020B0604020202020204" pitchFamily="34" charset="0"/>
                        </a:rPr>
                        <a:t>Variable pay based on level of temporary staffing at the start of August 2026.</a:t>
                      </a:r>
                    </a:p>
                  </a:txBody>
                  <a:tcPr marL="9525" marR="9525" marT="9525" marB="0" anchor="b">
                    <a:lnL>
                      <a:noFill/>
                    </a:lnL>
                    <a:lnR>
                      <a:noFill/>
                    </a:lnR>
                    <a:lnT>
                      <a:noFill/>
                    </a:lnT>
                    <a:lnB>
                      <a:noFill/>
                    </a:lnB>
                    <a:solidFill>
                      <a:srgbClr val="FFFFFF"/>
                    </a:solidFill>
                  </a:tcPr>
                </a:tc>
                <a:extLst>
                  <a:ext uri="{0D108BD9-81ED-4DB2-BD59-A6C34878D82A}">
                    <a16:rowId xmlns:a16="http://schemas.microsoft.com/office/drawing/2014/main" val="1794294652"/>
                  </a:ext>
                </a:extLst>
              </a:tr>
              <a:tr h="190500">
                <a:tc>
                  <a:txBody>
                    <a:bodyPr/>
                    <a:lstStyle/>
                    <a:p>
                      <a:pPr marL="171450" indent="-171450" algn="l" fontAlgn="b">
                        <a:buFont typeface="Arial" panose="020B0604020202020204" pitchFamily="34" charset="0"/>
                        <a:buChar char="•"/>
                      </a:pPr>
                      <a:r>
                        <a:rPr lang="en-GB" sz="1100" b="0" i="0" u="none" strike="noStrike">
                          <a:solidFill>
                            <a:srgbClr val="002060"/>
                          </a:solidFill>
                          <a:effectLst/>
                          <a:latin typeface="Arial" panose="020B0604020202020204" pitchFamily="34" charset="0"/>
                        </a:rPr>
                        <a:t>Investment in clinical staffing for Home Treatment Team to reduce the cost of the adult MH cases.</a:t>
                      </a:r>
                    </a:p>
                  </a:txBody>
                  <a:tcPr marL="9525" marR="9525" marT="9525" marB="0" anchor="b">
                    <a:lnL>
                      <a:noFill/>
                    </a:lnL>
                    <a:lnR>
                      <a:noFill/>
                    </a:lnR>
                    <a:lnT>
                      <a:noFill/>
                    </a:lnT>
                    <a:lnB>
                      <a:noFill/>
                    </a:lnB>
                    <a:solidFill>
                      <a:srgbClr val="FFFFFF"/>
                    </a:solidFill>
                  </a:tcPr>
                </a:tc>
                <a:extLst>
                  <a:ext uri="{0D108BD9-81ED-4DB2-BD59-A6C34878D82A}">
                    <a16:rowId xmlns:a16="http://schemas.microsoft.com/office/drawing/2014/main" val="1518234530"/>
                  </a:ext>
                </a:extLst>
              </a:tr>
              <a:tr h="190500">
                <a:tc>
                  <a:txBody>
                    <a:bodyPr/>
                    <a:lstStyle/>
                    <a:p>
                      <a:pPr marL="171450" indent="-171450" algn="l" fontAlgn="b">
                        <a:buFont typeface="Arial" panose="020B0604020202020204" pitchFamily="34" charset="0"/>
                        <a:buChar char="•"/>
                      </a:pPr>
                      <a:r>
                        <a:rPr lang="en-GB" sz="1100" b="0" i="0" u="none" strike="noStrike">
                          <a:solidFill>
                            <a:srgbClr val="002060"/>
                          </a:solidFill>
                          <a:effectLst/>
                          <a:latin typeface="Arial" panose="020B0604020202020204" pitchFamily="34" charset="0"/>
                        </a:rPr>
                        <a:t>Investment in NSA staffing levels for adult MH services, noting there is no funding for this investment.</a:t>
                      </a:r>
                    </a:p>
                  </a:txBody>
                  <a:tcPr marL="9525" marR="9525" marT="9525" marB="0" anchor="b">
                    <a:lnL>
                      <a:noFill/>
                    </a:lnL>
                    <a:lnR>
                      <a:noFill/>
                    </a:lnR>
                    <a:lnT>
                      <a:noFill/>
                    </a:lnT>
                    <a:lnB>
                      <a:noFill/>
                    </a:lnB>
                    <a:solidFill>
                      <a:srgbClr val="FFFFFF"/>
                    </a:solidFill>
                  </a:tcPr>
                </a:tc>
                <a:extLst>
                  <a:ext uri="{0D108BD9-81ED-4DB2-BD59-A6C34878D82A}">
                    <a16:rowId xmlns:a16="http://schemas.microsoft.com/office/drawing/2014/main" val="208533967"/>
                  </a:ext>
                </a:extLst>
              </a:tr>
              <a:tr h="190500">
                <a:tc>
                  <a:txBody>
                    <a:bodyPr/>
                    <a:lstStyle/>
                    <a:p>
                      <a:pPr marL="171450" indent="-171450" algn="l" fontAlgn="b">
                        <a:buFont typeface="Arial" panose="020B0604020202020204" pitchFamily="34" charset="0"/>
                        <a:buChar char="•"/>
                      </a:pPr>
                      <a:r>
                        <a:rPr lang="en-GB" sz="1100" b="0" i="0" u="none" strike="noStrike">
                          <a:solidFill>
                            <a:srgbClr val="002060"/>
                          </a:solidFill>
                          <a:effectLst/>
                          <a:latin typeface="Arial" panose="020B0604020202020204" pitchFamily="34" charset="0"/>
                        </a:rPr>
                        <a:t>Assessment of the impact of recruitment from student streamlining is now included in forecast.</a:t>
                      </a:r>
                    </a:p>
                  </a:txBody>
                  <a:tcPr marL="9525" marR="9525" marT="9525" marB="0" anchor="b">
                    <a:lnL>
                      <a:noFill/>
                    </a:lnL>
                    <a:lnR>
                      <a:noFill/>
                    </a:lnR>
                    <a:lnT>
                      <a:noFill/>
                    </a:lnT>
                    <a:lnB>
                      <a:noFill/>
                    </a:lnB>
                    <a:solidFill>
                      <a:srgbClr val="FFFFFF"/>
                    </a:solidFill>
                  </a:tcPr>
                </a:tc>
                <a:extLst>
                  <a:ext uri="{0D108BD9-81ED-4DB2-BD59-A6C34878D82A}">
                    <a16:rowId xmlns:a16="http://schemas.microsoft.com/office/drawing/2014/main" val="4097476563"/>
                  </a:ext>
                </a:extLst>
              </a:tr>
              <a:tr h="190500">
                <a:tc>
                  <a:txBody>
                    <a:bodyPr/>
                    <a:lstStyle/>
                    <a:p>
                      <a:pPr marL="171450" indent="-171450" algn="l" fontAlgn="b">
                        <a:buFont typeface="Arial" panose="020B0604020202020204" pitchFamily="34" charset="0"/>
                        <a:buChar char="•"/>
                      </a:pPr>
                      <a:r>
                        <a:rPr lang="en-GB" sz="1100" b="0" i="0" u="none" strike="noStrike">
                          <a:solidFill>
                            <a:srgbClr val="002060"/>
                          </a:solidFill>
                          <a:effectLst/>
                          <a:latin typeface="Arial" panose="020B0604020202020204" pitchFamily="34" charset="0"/>
                        </a:rPr>
                        <a:t>CHC growth in future months at rate of growth in months 01,02 and 04, not at rate in month 03, there had been very high growth in month 03.</a:t>
                      </a:r>
                    </a:p>
                  </a:txBody>
                  <a:tcPr marL="9525" marR="9525" marT="9525" marB="0" anchor="b">
                    <a:lnL>
                      <a:noFill/>
                    </a:lnL>
                    <a:lnR>
                      <a:noFill/>
                    </a:lnR>
                    <a:lnT>
                      <a:noFill/>
                    </a:lnT>
                    <a:lnB>
                      <a:noFill/>
                    </a:lnB>
                    <a:solidFill>
                      <a:srgbClr val="FFFFFF"/>
                    </a:solidFill>
                  </a:tcPr>
                </a:tc>
                <a:extLst>
                  <a:ext uri="{0D108BD9-81ED-4DB2-BD59-A6C34878D82A}">
                    <a16:rowId xmlns:a16="http://schemas.microsoft.com/office/drawing/2014/main" val="2464833651"/>
                  </a:ext>
                </a:extLst>
              </a:tr>
              <a:tr h="190500">
                <a:tc>
                  <a:txBody>
                    <a:bodyPr/>
                    <a:lstStyle/>
                    <a:p>
                      <a:pPr marL="171450" indent="-171450" algn="l" fontAlgn="b">
                        <a:buFont typeface="Arial" panose="020B0604020202020204" pitchFamily="34" charset="0"/>
                        <a:buChar char="•"/>
                      </a:pPr>
                      <a:r>
                        <a:rPr lang="en-GB" sz="1100" b="0" i="0" u="none" strike="noStrike">
                          <a:solidFill>
                            <a:srgbClr val="002060"/>
                          </a:solidFill>
                          <a:effectLst/>
                          <a:latin typeface="Arial" panose="020B0604020202020204" pitchFamily="34" charset="0"/>
                        </a:rPr>
                        <a:t>CHC growth mitigation in future months at same rate as in the year to date.</a:t>
                      </a:r>
                    </a:p>
                  </a:txBody>
                  <a:tcPr marL="9525" marR="9525" marT="9525" marB="0" anchor="b">
                    <a:lnL>
                      <a:noFill/>
                    </a:lnL>
                    <a:lnR>
                      <a:noFill/>
                    </a:lnR>
                    <a:lnT>
                      <a:noFill/>
                    </a:lnT>
                    <a:lnB>
                      <a:noFill/>
                    </a:lnB>
                    <a:solidFill>
                      <a:srgbClr val="FFFFFF"/>
                    </a:solidFill>
                  </a:tcPr>
                </a:tc>
                <a:extLst>
                  <a:ext uri="{0D108BD9-81ED-4DB2-BD59-A6C34878D82A}">
                    <a16:rowId xmlns:a16="http://schemas.microsoft.com/office/drawing/2014/main" val="4091707556"/>
                  </a:ext>
                </a:extLst>
              </a:tr>
              <a:tr h="190500">
                <a:tc>
                  <a:txBody>
                    <a:bodyPr/>
                    <a:lstStyle/>
                    <a:p>
                      <a:pPr marL="171450" indent="-171450" algn="l" fontAlgn="b">
                        <a:buFont typeface="Arial" panose="020B0604020202020204" pitchFamily="34" charset="0"/>
                        <a:buChar char="•"/>
                      </a:pPr>
                      <a:r>
                        <a:rPr lang="en-GB" sz="1100" b="0" i="0" u="none" strike="noStrike">
                          <a:solidFill>
                            <a:srgbClr val="002060"/>
                          </a:solidFill>
                          <a:effectLst/>
                          <a:latin typeface="Arial" panose="020B0604020202020204" pitchFamily="34" charset="0"/>
                        </a:rPr>
                        <a:t>Reduction in the cost of the adult MH cases to 11 by the end of the financial year, being the WG target. The reduction had been to zero in previous forecast.</a:t>
                      </a:r>
                    </a:p>
                  </a:txBody>
                  <a:tcPr marL="9525" marR="9525" marT="9525" marB="0" anchor="b">
                    <a:lnL>
                      <a:noFill/>
                    </a:lnL>
                    <a:lnR>
                      <a:noFill/>
                    </a:lnR>
                    <a:lnT>
                      <a:noFill/>
                    </a:lnT>
                    <a:lnB>
                      <a:noFill/>
                    </a:lnB>
                    <a:solidFill>
                      <a:srgbClr val="FFFFFF"/>
                    </a:solidFill>
                  </a:tcPr>
                </a:tc>
                <a:extLst>
                  <a:ext uri="{0D108BD9-81ED-4DB2-BD59-A6C34878D82A}">
                    <a16:rowId xmlns:a16="http://schemas.microsoft.com/office/drawing/2014/main" val="3570324453"/>
                  </a:ext>
                </a:extLst>
              </a:tr>
              <a:tr h="190500">
                <a:tc>
                  <a:txBody>
                    <a:bodyPr/>
                    <a:lstStyle/>
                    <a:p>
                      <a:pPr marL="171450" indent="-171450" algn="l" fontAlgn="b">
                        <a:buFont typeface="Arial" panose="020B0604020202020204" pitchFamily="34" charset="0"/>
                        <a:buChar char="•"/>
                      </a:pPr>
                      <a:r>
                        <a:rPr lang="en-GB" sz="1100" b="0" i="0" u="none" strike="noStrike" dirty="0">
                          <a:solidFill>
                            <a:srgbClr val="002060"/>
                          </a:solidFill>
                          <a:effectLst/>
                          <a:latin typeface="Arial" panose="020B0604020202020204" pitchFamily="34" charset="0"/>
                        </a:rPr>
                        <a:t>Delivery of all green and amber RAG rated saving schemes.</a:t>
                      </a:r>
                    </a:p>
                  </a:txBody>
                  <a:tcPr marL="9525" marR="9525" marT="9525" marB="0" anchor="b">
                    <a:lnL>
                      <a:noFill/>
                    </a:lnL>
                    <a:lnR>
                      <a:noFill/>
                    </a:lnR>
                    <a:lnT>
                      <a:noFill/>
                    </a:lnT>
                    <a:lnB>
                      <a:noFill/>
                    </a:lnB>
                    <a:solidFill>
                      <a:srgbClr val="FFFFFF"/>
                    </a:solidFill>
                  </a:tcPr>
                </a:tc>
                <a:extLst>
                  <a:ext uri="{0D108BD9-81ED-4DB2-BD59-A6C34878D82A}">
                    <a16:rowId xmlns:a16="http://schemas.microsoft.com/office/drawing/2014/main" val="2108037904"/>
                  </a:ext>
                </a:extLst>
              </a:tr>
            </a:tbl>
          </a:graphicData>
        </a:graphic>
      </p:graphicFrame>
      <p:sp>
        <p:nvSpPr>
          <p:cNvPr id="10" name="TextBox 9">
            <a:extLst>
              <a:ext uri="{FF2B5EF4-FFF2-40B4-BE49-F238E27FC236}">
                <a16:creationId xmlns:a16="http://schemas.microsoft.com/office/drawing/2014/main" id="{07D7E649-77E8-D272-5323-40D7244AC074}"/>
              </a:ext>
            </a:extLst>
          </p:cNvPr>
          <p:cNvSpPr txBox="1"/>
          <p:nvPr/>
        </p:nvSpPr>
        <p:spPr>
          <a:xfrm>
            <a:off x="657927" y="4336440"/>
            <a:ext cx="2088682" cy="276999"/>
          </a:xfrm>
          <a:prstGeom prst="rect">
            <a:avLst/>
          </a:prstGeom>
          <a:noFill/>
        </p:spPr>
        <p:txBody>
          <a:bodyPr wrap="square" rtlCol="0">
            <a:spAutoFit/>
          </a:bodyPr>
          <a:lstStyle/>
          <a:p>
            <a:r>
              <a:rPr lang="en-GB" sz="1200" b="1" dirty="0">
                <a:solidFill>
                  <a:srgbClr val="002060"/>
                </a:solidFill>
                <a:latin typeface="Arial" panose="020B0604020202020204" pitchFamily="34" charset="0"/>
                <a:cs typeface="Arial" panose="020B0604020202020204" pitchFamily="34" charset="0"/>
              </a:rPr>
              <a:t>Key Assumptions</a:t>
            </a:r>
          </a:p>
        </p:txBody>
      </p:sp>
      <p:pic>
        <p:nvPicPr>
          <p:cNvPr id="3" name="Picture 2">
            <a:extLst>
              <a:ext uri="{FF2B5EF4-FFF2-40B4-BE49-F238E27FC236}">
                <a16:creationId xmlns:a16="http://schemas.microsoft.com/office/drawing/2014/main" id="{C125926A-0662-6DA5-E23E-4210F58CF37E}"/>
              </a:ext>
            </a:extLst>
          </p:cNvPr>
          <p:cNvPicPr>
            <a:picLocks noChangeAspect="1"/>
          </p:cNvPicPr>
          <p:nvPr/>
        </p:nvPicPr>
        <p:blipFill>
          <a:blip r:embed="rId3"/>
          <a:stretch>
            <a:fillRect/>
          </a:stretch>
        </p:blipFill>
        <p:spPr>
          <a:xfrm>
            <a:off x="268854" y="601130"/>
            <a:ext cx="4845757" cy="3406076"/>
          </a:xfrm>
          <a:prstGeom prst="rect">
            <a:avLst/>
          </a:prstGeom>
        </p:spPr>
      </p:pic>
      <p:pic>
        <p:nvPicPr>
          <p:cNvPr id="5" name="Picture 4">
            <a:extLst>
              <a:ext uri="{FF2B5EF4-FFF2-40B4-BE49-F238E27FC236}">
                <a16:creationId xmlns:a16="http://schemas.microsoft.com/office/drawing/2014/main" id="{D9A95DC8-2081-2753-7DC5-F9F71655BEB1}"/>
              </a:ext>
            </a:extLst>
          </p:cNvPr>
          <p:cNvPicPr>
            <a:picLocks noChangeAspect="1"/>
          </p:cNvPicPr>
          <p:nvPr/>
        </p:nvPicPr>
        <p:blipFill>
          <a:blip r:embed="rId4"/>
          <a:stretch>
            <a:fillRect/>
          </a:stretch>
        </p:blipFill>
        <p:spPr>
          <a:xfrm>
            <a:off x="5237704" y="601130"/>
            <a:ext cx="6685442" cy="2969332"/>
          </a:xfrm>
          <a:prstGeom prst="rect">
            <a:avLst/>
          </a:prstGeom>
        </p:spPr>
      </p:pic>
    </p:spTree>
    <p:extLst>
      <p:ext uri="{BB962C8B-B14F-4D97-AF65-F5344CB8AC3E}">
        <p14:creationId xmlns:p14="http://schemas.microsoft.com/office/powerpoint/2010/main" val="29704377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A372EA4-C5EB-AC3A-9FC9-1D09EA74A160}"/>
            </a:ext>
          </a:extLst>
        </p:cNvPr>
        <p:cNvGrpSpPr/>
        <p:nvPr/>
      </p:nvGrpSpPr>
      <p:grpSpPr>
        <a:xfrm>
          <a:off x="0" y="0"/>
          <a:ext cx="0" cy="0"/>
          <a:chOff x="0" y="0"/>
          <a:chExt cx="0" cy="0"/>
        </a:xfrm>
      </p:grpSpPr>
      <p:sp>
        <p:nvSpPr>
          <p:cNvPr id="7" name="Subtitle 2">
            <a:extLst>
              <a:ext uri="{FF2B5EF4-FFF2-40B4-BE49-F238E27FC236}">
                <a16:creationId xmlns:a16="http://schemas.microsoft.com/office/drawing/2014/main" id="{A6B5BC1A-0115-A793-43CD-F9AA522FB07F}"/>
              </a:ext>
            </a:extLst>
          </p:cNvPr>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1" i="0" u="none" strike="noStrike" kern="1200" cap="small" spc="0" normalizeH="0" baseline="0" noProof="0" dirty="0">
                <a:ln>
                  <a:noFill/>
                </a:ln>
                <a:solidFill>
                  <a:prstClr val="white"/>
                </a:solidFill>
                <a:effectLst/>
                <a:uLnTx/>
                <a:uFillTx/>
                <a:latin typeface="Arial" panose="020B0604020202020204" pitchFamily="34" charset="0"/>
                <a:ea typeface="Verdana" panose="020B0604030504040204" pitchFamily="34" charset="0"/>
                <a:cs typeface="Arial" panose="020B0604020202020204" pitchFamily="34" charset="0"/>
              </a:rPr>
              <a:t>Forecast [</a:t>
            </a:r>
            <a:r>
              <a:rPr kumimoji="0" lang="en-GB" sz="1800" b="1" i="0" u="none" strike="noStrike" kern="1200" cap="small" spc="0" normalizeH="0" baseline="0" noProof="0" dirty="0" err="1">
                <a:ln>
                  <a:noFill/>
                </a:ln>
                <a:solidFill>
                  <a:prstClr val="white"/>
                </a:solidFill>
                <a:effectLst/>
                <a:uLnTx/>
                <a:uFillTx/>
                <a:latin typeface="Arial" panose="020B0604020202020204" pitchFamily="34" charset="0"/>
                <a:ea typeface="Verdana" panose="020B0604030504040204" pitchFamily="34" charset="0"/>
                <a:cs typeface="Arial" panose="020B0604020202020204" pitchFamily="34" charset="0"/>
              </a:rPr>
              <a:t>Cont</a:t>
            </a:r>
            <a:r>
              <a:rPr kumimoji="0" lang="en-GB" sz="1800" b="1" i="0" u="none" strike="noStrike" kern="1200" cap="small" spc="0" normalizeH="0" baseline="0" noProof="0" dirty="0">
                <a:ln>
                  <a:noFill/>
                </a:ln>
                <a:solidFill>
                  <a:prstClr val="white"/>
                </a:solidFill>
                <a:effectLst/>
                <a:uLnTx/>
                <a:uFillTx/>
                <a:latin typeface="Arial" panose="020B0604020202020204" pitchFamily="34" charset="0"/>
                <a:ea typeface="Verdana" panose="020B0604030504040204" pitchFamily="34" charset="0"/>
                <a:cs typeface="Arial" panose="020B0604020202020204" pitchFamily="34" charset="0"/>
              </a:rPr>
              <a:t>]</a:t>
            </a:r>
          </a:p>
        </p:txBody>
      </p:sp>
      <p:pic>
        <p:nvPicPr>
          <p:cNvPr id="3" name="Picture 2">
            <a:extLst>
              <a:ext uri="{FF2B5EF4-FFF2-40B4-BE49-F238E27FC236}">
                <a16:creationId xmlns:a16="http://schemas.microsoft.com/office/drawing/2014/main" id="{43F6CB8C-CB39-B89C-42D6-843E4B9BC208}"/>
              </a:ext>
            </a:extLst>
          </p:cNvPr>
          <p:cNvPicPr>
            <a:picLocks noChangeAspect="1"/>
          </p:cNvPicPr>
          <p:nvPr/>
        </p:nvPicPr>
        <p:blipFill>
          <a:blip r:embed="rId3"/>
          <a:stretch>
            <a:fillRect/>
          </a:stretch>
        </p:blipFill>
        <p:spPr>
          <a:xfrm>
            <a:off x="350174" y="606878"/>
            <a:ext cx="8296275" cy="4076700"/>
          </a:xfrm>
          <a:prstGeom prst="rect">
            <a:avLst/>
          </a:prstGeom>
        </p:spPr>
      </p:pic>
    </p:spTree>
    <p:extLst>
      <p:ext uri="{BB962C8B-B14F-4D97-AF65-F5344CB8AC3E}">
        <p14:creationId xmlns:p14="http://schemas.microsoft.com/office/powerpoint/2010/main" val="18503910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Identification Opportunities &amp; Risk</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3"/>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4"/>
          <a:stretch>
            <a:fillRect/>
          </a:stretch>
        </p:blipFill>
        <p:spPr>
          <a:xfrm>
            <a:off x="177872" y="6043498"/>
            <a:ext cx="2238027" cy="692361"/>
          </a:xfrm>
          <a:prstGeom prst="rect">
            <a:avLst/>
          </a:prstGeom>
        </p:spPr>
      </p:pic>
      <p:graphicFrame>
        <p:nvGraphicFramePr>
          <p:cNvPr id="19" name="Table 18">
            <a:extLst>
              <a:ext uri="{FF2B5EF4-FFF2-40B4-BE49-F238E27FC236}">
                <a16:creationId xmlns:a16="http://schemas.microsoft.com/office/drawing/2014/main" id="{30696B0E-46BA-CAA9-3009-EA94A35E8EF7}"/>
              </a:ext>
            </a:extLst>
          </p:cNvPr>
          <p:cNvGraphicFramePr>
            <a:graphicFrameLocks noGrp="1"/>
          </p:cNvGraphicFramePr>
          <p:nvPr>
            <p:extLst>
              <p:ext uri="{D42A27DB-BD31-4B8C-83A1-F6EECF244321}">
                <p14:modId xmlns:p14="http://schemas.microsoft.com/office/powerpoint/2010/main" val="1180786154"/>
              </p:ext>
            </p:extLst>
          </p:nvPr>
        </p:nvGraphicFramePr>
        <p:xfrm>
          <a:off x="-1" y="394020"/>
          <a:ext cx="12188283" cy="6463980"/>
        </p:xfrm>
        <a:graphic>
          <a:graphicData uri="http://schemas.openxmlformats.org/drawingml/2006/table">
            <a:tbl>
              <a:tblPr firstRow="1" bandRow="1">
                <a:tableStyleId>{2D5ABB26-0587-4C30-8999-92F81FD0307C}</a:tableStyleId>
              </a:tblPr>
              <a:tblGrid>
                <a:gridCol w="1660075">
                  <a:extLst>
                    <a:ext uri="{9D8B030D-6E8A-4147-A177-3AD203B41FA5}">
                      <a16:colId xmlns:a16="http://schemas.microsoft.com/office/drawing/2014/main" val="3700462790"/>
                    </a:ext>
                  </a:extLst>
                </a:gridCol>
                <a:gridCol w="7792039">
                  <a:extLst>
                    <a:ext uri="{9D8B030D-6E8A-4147-A177-3AD203B41FA5}">
                      <a16:colId xmlns:a16="http://schemas.microsoft.com/office/drawing/2014/main" val="4149969699"/>
                    </a:ext>
                  </a:extLst>
                </a:gridCol>
                <a:gridCol w="2736169">
                  <a:extLst>
                    <a:ext uri="{9D8B030D-6E8A-4147-A177-3AD203B41FA5}">
                      <a16:colId xmlns:a16="http://schemas.microsoft.com/office/drawing/2014/main" val="4009772451"/>
                    </a:ext>
                  </a:extLst>
                </a:gridCol>
              </a:tblGrid>
              <a:tr h="3231990">
                <a:tc>
                  <a:txBody>
                    <a:bodyPr/>
                    <a:lstStyle/>
                    <a:p>
                      <a:pPr algn="ctr"/>
                      <a:endParaRPr lang="en-GB" sz="1600" b="1" dirty="0">
                        <a:latin typeface="Arial" panose="020B0604020202020204" pitchFamily="34" charset="0"/>
                        <a:cs typeface="Arial" panose="020B0604020202020204" pitchFamily="34" charset="0"/>
                      </a:endParaRPr>
                    </a:p>
                    <a:p>
                      <a:pPr algn="ctr"/>
                      <a:endParaRPr lang="en-GB" sz="1600" b="1" dirty="0">
                        <a:latin typeface="Arial" panose="020B0604020202020204" pitchFamily="34" charset="0"/>
                        <a:cs typeface="Arial" panose="020B0604020202020204" pitchFamily="34" charset="0"/>
                      </a:endParaRPr>
                    </a:p>
                    <a:p>
                      <a:pPr algn="ctr"/>
                      <a:endParaRPr lang="en-GB" sz="1600" b="1" dirty="0">
                        <a:latin typeface="Arial" panose="020B0604020202020204" pitchFamily="34" charset="0"/>
                        <a:cs typeface="Arial" panose="020B0604020202020204" pitchFamily="34" charset="0"/>
                      </a:endParaRPr>
                    </a:p>
                    <a:p>
                      <a:pPr algn="ctr"/>
                      <a:endParaRPr lang="en-GB" sz="1600" b="1" dirty="0">
                        <a:latin typeface="Arial" panose="020B0604020202020204" pitchFamily="34" charset="0"/>
                        <a:cs typeface="Arial" panose="020B0604020202020204" pitchFamily="34" charset="0"/>
                      </a:endParaRPr>
                    </a:p>
                    <a:p>
                      <a:pPr algn="ctr"/>
                      <a:r>
                        <a:rPr lang="en-GB" sz="1600" b="1" dirty="0">
                          <a:latin typeface="Arial" panose="020B0604020202020204" pitchFamily="34" charset="0"/>
                          <a:cs typeface="Arial" panose="020B0604020202020204" pitchFamily="34" charset="0"/>
                        </a:rPr>
                        <a:t>Further Opportunities</a:t>
                      </a:r>
                    </a:p>
                    <a:p>
                      <a:pPr algn="ctr"/>
                      <a:r>
                        <a:rPr lang="en-GB" sz="1600" b="1" dirty="0">
                          <a:latin typeface="Arial" panose="020B0604020202020204" pitchFamily="34" charset="0"/>
                          <a:cs typeface="Arial" panose="020B0604020202020204" pitchFamily="34" charset="0"/>
                        </a:rPr>
                        <a:t>Above £65m </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endParaRPr lang="en-GB" sz="16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rowSpan="2">
                  <a:txBody>
                    <a:bodyPr/>
                    <a:lstStyle/>
                    <a:p>
                      <a:pPr algn="ctr"/>
                      <a:r>
                        <a:rPr lang="en-GB" sz="1600" dirty="0">
                          <a:latin typeface="Arial" panose="020B0604020202020204" pitchFamily="34" charset="0"/>
                          <a:cs typeface="Arial" panose="020B0604020202020204" pitchFamily="34" charset="0"/>
                        </a:rPr>
                        <a:t>Further Notes / Comments</a:t>
                      </a:r>
                    </a:p>
                    <a:p>
                      <a:pPr algn="l"/>
                      <a:endParaRPr lang="en-GB" sz="1600" dirty="0">
                        <a:latin typeface="Arial" panose="020B0604020202020204" pitchFamily="34" charset="0"/>
                        <a:cs typeface="Arial" panose="020B0604020202020204" pitchFamily="34" charset="0"/>
                      </a:endParaRPr>
                    </a:p>
                    <a:p>
                      <a:pPr algn="l"/>
                      <a:r>
                        <a:rPr lang="en-GB" sz="1200" dirty="0">
                          <a:latin typeface="Arial" panose="020B0604020202020204" pitchFamily="34" charset="0"/>
                          <a:cs typeface="Arial" panose="020B0604020202020204" pitchFamily="34" charset="0"/>
                        </a:rPr>
                        <a:t>The opportunities are opportunities to improve the level of the forecast and do include some cost reduction against existing savings target, being the nursing variable pay and the housekeeping savings and balance sheet review.</a:t>
                      </a:r>
                    </a:p>
                    <a:p>
                      <a:pPr algn="l"/>
                      <a:r>
                        <a:rPr lang="en-GB" sz="1200" dirty="0">
                          <a:latin typeface="Arial" panose="020B0604020202020204" pitchFamily="34" charset="0"/>
                          <a:cs typeface="Arial" panose="020B0604020202020204" pitchFamily="34" charset="0"/>
                        </a:rPr>
                        <a:t>The adult MH cases relates to reducing the number of cases that have been included for value in the forecast</a:t>
                      </a:r>
                    </a:p>
                    <a:p>
                      <a:pPr algn="l"/>
                      <a:endParaRPr lang="en-GB" sz="1200" dirty="0">
                        <a:latin typeface="Arial" panose="020B0604020202020204" pitchFamily="34" charset="0"/>
                        <a:cs typeface="Arial" panose="020B0604020202020204" pitchFamily="34" charset="0"/>
                      </a:endParaRPr>
                    </a:p>
                    <a:p>
                      <a:pPr algn="l"/>
                      <a:endParaRPr lang="en-GB"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extLst>
                  <a:ext uri="{0D108BD9-81ED-4DB2-BD59-A6C34878D82A}">
                    <a16:rowId xmlns:a16="http://schemas.microsoft.com/office/drawing/2014/main" val="3195686784"/>
                  </a:ext>
                </a:extLst>
              </a:tr>
              <a:tr h="3231990">
                <a:tc>
                  <a:txBody>
                    <a:bodyPr/>
                    <a:lstStyle/>
                    <a:p>
                      <a:pPr algn="ctr"/>
                      <a:endParaRPr lang="en-GB" sz="1600" b="1" dirty="0">
                        <a:latin typeface="Arial" panose="020B0604020202020204" pitchFamily="34" charset="0"/>
                        <a:cs typeface="Arial" panose="020B0604020202020204" pitchFamily="34" charset="0"/>
                      </a:endParaRPr>
                    </a:p>
                    <a:p>
                      <a:pPr algn="ctr"/>
                      <a:endParaRPr lang="en-GB" sz="1600" b="1" dirty="0">
                        <a:latin typeface="Arial" panose="020B0604020202020204" pitchFamily="34" charset="0"/>
                        <a:cs typeface="Arial" panose="020B0604020202020204" pitchFamily="34" charset="0"/>
                      </a:endParaRPr>
                    </a:p>
                    <a:p>
                      <a:pPr algn="ctr"/>
                      <a:endParaRPr lang="en-GB" sz="1600" b="1" dirty="0">
                        <a:latin typeface="Arial" panose="020B0604020202020204" pitchFamily="34" charset="0"/>
                        <a:cs typeface="Arial" panose="020B0604020202020204" pitchFamily="34" charset="0"/>
                      </a:endParaRPr>
                    </a:p>
                    <a:p>
                      <a:pPr algn="ctr"/>
                      <a:endParaRPr lang="en-GB" sz="1600" b="1" dirty="0">
                        <a:latin typeface="Arial" panose="020B0604020202020204" pitchFamily="34" charset="0"/>
                        <a:cs typeface="Arial" panose="020B0604020202020204" pitchFamily="34" charset="0"/>
                      </a:endParaRPr>
                    </a:p>
                    <a:p>
                      <a:pPr algn="ctr"/>
                      <a:endParaRPr lang="en-GB" sz="1600" b="1" dirty="0">
                        <a:latin typeface="Arial" panose="020B0604020202020204" pitchFamily="34" charset="0"/>
                        <a:cs typeface="Arial" panose="020B0604020202020204" pitchFamily="34" charset="0"/>
                      </a:endParaRPr>
                    </a:p>
                    <a:p>
                      <a:pPr algn="ctr"/>
                      <a:r>
                        <a:rPr lang="en-GB" sz="1600" b="1" dirty="0">
                          <a:latin typeface="Arial" panose="020B0604020202020204" pitchFamily="34" charset="0"/>
                          <a:cs typeface="Arial" panose="020B0604020202020204" pitchFamily="34" charset="0"/>
                        </a:rPr>
                        <a:t>Risks (Top 5)</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endParaRPr lang="en-GB" sz="16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vMerge="1">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val="1454879797"/>
                  </a:ext>
                </a:extLst>
              </a:tr>
            </a:tbl>
          </a:graphicData>
        </a:graphic>
      </p:graphicFrame>
      <p:pic>
        <p:nvPicPr>
          <p:cNvPr id="3" name="Picture 2">
            <a:extLst>
              <a:ext uri="{FF2B5EF4-FFF2-40B4-BE49-F238E27FC236}">
                <a16:creationId xmlns:a16="http://schemas.microsoft.com/office/drawing/2014/main" id="{72DEA387-9A94-0C54-904C-344D2B5CBF34}"/>
              </a:ext>
            </a:extLst>
          </p:cNvPr>
          <p:cNvPicPr>
            <a:picLocks noChangeAspect="1"/>
          </p:cNvPicPr>
          <p:nvPr/>
        </p:nvPicPr>
        <p:blipFill>
          <a:blip r:embed="rId5"/>
          <a:stretch>
            <a:fillRect/>
          </a:stretch>
        </p:blipFill>
        <p:spPr>
          <a:xfrm>
            <a:off x="1885870" y="1117920"/>
            <a:ext cx="7210425" cy="1866900"/>
          </a:xfrm>
          <a:prstGeom prst="rect">
            <a:avLst/>
          </a:prstGeom>
        </p:spPr>
      </p:pic>
      <p:pic>
        <p:nvPicPr>
          <p:cNvPr id="9" name="Picture 8">
            <a:extLst>
              <a:ext uri="{FF2B5EF4-FFF2-40B4-BE49-F238E27FC236}">
                <a16:creationId xmlns:a16="http://schemas.microsoft.com/office/drawing/2014/main" id="{F9779CE4-060C-E4E6-D69A-A4755ED486A1}"/>
              </a:ext>
            </a:extLst>
          </p:cNvPr>
          <p:cNvPicPr>
            <a:picLocks noChangeAspect="1"/>
          </p:cNvPicPr>
          <p:nvPr/>
        </p:nvPicPr>
        <p:blipFill>
          <a:blip r:embed="rId6"/>
          <a:stretch>
            <a:fillRect/>
          </a:stretch>
        </p:blipFill>
        <p:spPr>
          <a:xfrm>
            <a:off x="1885870" y="3573569"/>
            <a:ext cx="7419975" cy="2590800"/>
          </a:xfrm>
          <a:prstGeom prst="rect">
            <a:avLst/>
          </a:prstGeom>
        </p:spPr>
      </p:pic>
    </p:spTree>
    <p:extLst>
      <p:ext uri="{BB962C8B-B14F-4D97-AF65-F5344CB8AC3E}">
        <p14:creationId xmlns:p14="http://schemas.microsoft.com/office/powerpoint/2010/main" val="1457563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A24172-4491-E001-CFB7-49DEAF7E3E70}"/>
            </a:ext>
          </a:extLst>
        </p:cNvPr>
        <p:cNvGrpSpPr/>
        <p:nvPr/>
      </p:nvGrpSpPr>
      <p:grpSpPr>
        <a:xfrm>
          <a:off x="0" y="0"/>
          <a:ext cx="0" cy="0"/>
          <a:chOff x="0" y="0"/>
          <a:chExt cx="0" cy="0"/>
        </a:xfrm>
      </p:grpSpPr>
      <p:sp>
        <p:nvSpPr>
          <p:cNvPr id="8" name="object 2">
            <a:extLst>
              <a:ext uri="{FF2B5EF4-FFF2-40B4-BE49-F238E27FC236}">
                <a16:creationId xmlns:a16="http://schemas.microsoft.com/office/drawing/2014/main" id="{306032A0-7668-4106-03D7-C294C485D2BB}"/>
              </a:ext>
            </a:extLst>
          </p:cNvPr>
          <p:cNvSpPr/>
          <p:nvPr/>
        </p:nvSpPr>
        <p:spPr>
          <a:xfrm>
            <a:off x="0" y="0"/>
            <a:ext cx="12192000" cy="6858000"/>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srgbClr val="1F355E"/>
              </a:solidFill>
              <a:effectLst/>
              <a:uLnTx/>
              <a:uFillTx/>
              <a:latin typeface="Calibri" panose="020F0502020204030204"/>
              <a:ea typeface="+mn-ea"/>
              <a:cs typeface="+mn-cs"/>
            </a:endParaRPr>
          </a:p>
        </p:txBody>
      </p:sp>
      <p:sp>
        <p:nvSpPr>
          <p:cNvPr id="2" name="object 3">
            <a:extLst>
              <a:ext uri="{FF2B5EF4-FFF2-40B4-BE49-F238E27FC236}">
                <a16:creationId xmlns:a16="http://schemas.microsoft.com/office/drawing/2014/main" id="{3D9BC774-8FC0-39FA-4B0F-240A634E9238}"/>
              </a:ext>
            </a:extLst>
          </p:cNvPr>
          <p:cNvSpPr txBox="1"/>
          <p:nvPr/>
        </p:nvSpPr>
        <p:spPr>
          <a:xfrm>
            <a:off x="437195" y="2643468"/>
            <a:ext cx="9358738" cy="1120637"/>
          </a:xfrm>
          <a:prstGeom prst="rect">
            <a:avLst/>
          </a:prstGeom>
        </p:spPr>
        <p:txBody>
          <a:bodyPr vert="horz" wrap="square" lIns="0" tIns="6931" rIns="0" bIns="0" rtlCol="0">
            <a:spAutoFit/>
          </a:bodyPr>
          <a:lstStyle/>
          <a:p>
            <a:pPr marL="7701" marR="3081" lvl="0" indent="0" algn="l" defTabSz="914400" rtl="0" eaLnBrk="1" fontAlgn="auto" latinLnBrk="0" hangingPunct="1">
              <a:lnSpc>
                <a:spcPct val="100600"/>
              </a:lnSpc>
              <a:spcBef>
                <a:spcPts val="55"/>
              </a:spcBef>
              <a:spcAft>
                <a:spcPts val="0"/>
              </a:spcAft>
              <a:buClrTx/>
              <a:buSzTx/>
              <a:buFontTx/>
              <a:buNone/>
              <a:tabLst/>
              <a:defRPr/>
            </a:pPr>
            <a:r>
              <a:rPr kumimoji="0" lang="en-GB" sz="3600" b="1" i="0" u="none" strike="noStrike" kern="1200" cap="none" spc="9" normalizeH="0" baseline="0" noProof="0" dirty="0">
                <a:ln>
                  <a:noFill/>
                </a:ln>
                <a:solidFill>
                  <a:prstClr val="white"/>
                </a:solidFill>
                <a:effectLst/>
                <a:uLnTx/>
                <a:uFillTx/>
                <a:latin typeface="Arial Black" panose="020B0604020202020204" pitchFamily="34" charset="0"/>
                <a:ea typeface="+mn-ea"/>
                <a:cs typeface="Arial Black" panose="020B0604020202020204" pitchFamily="34" charset="0"/>
              </a:rPr>
              <a:t>Part C: Look Back</a:t>
            </a:r>
          </a:p>
          <a:p>
            <a:pPr marL="7701" marR="3081" lvl="0" indent="0" algn="l" defTabSz="914400" rtl="0" eaLnBrk="1" fontAlgn="auto" latinLnBrk="0" hangingPunct="1">
              <a:lnSpc>
                <a:spcPct val="100600"/>
              </a:lnSpc>
              <a:spcBef>
                <a:spcPts val="55"/>
              </a:spcBef>
              <a:spcAft>
                <a:spcPts val="0"/>
              </a:spcAft>
              <a:buClrTx/>
              <a:buSzTx/>
              <a:buFontTx/>
              <a:buNone/>
              <a:tabLst/>
              <a:defRPr/>
            </a:pPr>
            <a:endParaRPr kumimoji="0" sz="3600" b="1" i="0" u="none" strike="noStrike" kern="1200" cap="none" spc="0" normalizeH="0" baseline="0" noProof="0" dirty="0">
              <a:ln>
                <a:noFill/>
              </a:ln>
              <a:solidFill>
                <a:prstClr val="white"/>
              </a:solidFill>
              <a:effectLst/>
              <a:uLnTx/>
              <a:uFillTx/>
              <a:latin typeface="Arial Black" panose="020B0604020202020204" pitchFamily="34" charset="0"/>
              <a:ea typeface="+mn-ea"/>
              <a:cs typeface="Arial Black" panose="020B0604020202020204" pitchFamily="34" charset="0"/>
            </a:endParaRPr>
          </a:p>
        </p:txBody>
      </p:sp>
      <p:pic>
        <p:nvPicPr>
          <p:cNvPr id="9" name="Picture 8">
            <a:extLst>
              <a:ext uri="{FF2B5EF4-FFF2-40B4-BE49-F238E27FC236}">
                <a16:creationId xmlns:a16="http://schemas.microsoft.com/office/drawing/2014/main" id="{5EB36DD5-C1D7-C873-4010-4026969F1E7F}"/>
              </a:ext>
            </a:extLst>
          </p:cNvPr>
          <p:cNvPicPr>
            <a:picLocks noChangeAspect="1"/>
          </p:cNvPicPr>
          <p:nvPr/>
        </p:nvPicPr>
        <p:blipFill>
          <a:blip r:embed="rId3"/>
          <a:stretch>
            <a:fillRect/>
          </a:stretch>
        </p:blipFill>
        <p:spPr>
          <a:xfrm>
            <a:off x="460122" y="552165"/>
            <a:ext cx="2082113" cy="530735"/>
          </a:xfrm>
          <a:prstGeom prst="rect">
            <a:avLst/>
          </a:prstGeom>
        </p:spPr>
      </p:pic>
      <p:pic>
        <p:nvPicPr>
          <p:cNvPr id="10" name="Content Placeholder 9" descr="A black background with white text&#10;&#10;Description automatically generated">
            <a:extLst>
              <a:ext uri="{FF2B5EF4-FFF2-40B4-BE49-F238E27FC236}">
                <a16:creationId xmlns:a16="http://schemas.microsoft.com/office/drawing/2014/main" id="{796093B9-3A28-AAAB-CE75-5AF8403BAF7B}"/>
              </a:ext>
            </a:extLst>
          </p:cNvPr>
          <p:cNvPicPr>
            <a:picLocks noChangeAspect="1"/>
          </p:cNvPicPr>
          <p:nvPr/>
        </p:nvPicPr>
        <p:blipFill>
          <a:blip r:embed="rId4"/>
          <a:stretch>
            <a:fillRect/>
          </a:stretch>
        </p:blipFill>
        <p:spPr>
          <a:xfrm>
            <a:off x="193587" y="6079583"/>
            <a:ext cx="1818526" cy="562583"/>
          </a:xfrm>
          <a:prstGeom prst="rect">
            <a:avLst/>
          </a:prstGeom>
        </p:spPr>
      </p:pic>
      <p:pic>
        <p:nvPicPr>
          <p:cNvPr id="11" name="Picture 10" descr="A rainbow colored lines on a black background&#10;&#10;Description automatically generated">
            <a:extLst>
              <a:ext uri="{FF2B5EF4-FFF2-40B4-BE49-F238E27FC236}">
                <a16:creationId xmlns:a16="http://schemas.microsoft.com/office/drawing/2014/main" id="{393B81AE-A13D-61A2-91CE-77BDEF651B39}"/>
              </a:ext>
            </a:extLst>
          </p:cNvPr>
          <p:cNvPicPr>
            <a:picLocks noChangeAspect="1"/>
          </p:cNvPicPr>
          <p:nvPr/>
        </p:nvPicPr>
        <p:blipFill>
          <a:blip r:embed="rId5"/>
          <a:stretch>
            <a:fillRect/>
          </a:stretch>
        </p:blipFill>
        <p:spPr>
          <a:xfrm rot="8886303">
            <a:off x="6605314" y="2785870"/>
            <a:ext cx="8407629" cy="6864041"/>
          </a:xfrm>
          <a:prstGeom prst="rect">
            <a:avLst/>
          </a:prstGeom>
        </p:spPr>
      </p:pic>
    </p:spTree>
    <p:extLst>
      <p:ext uri="{BB962C8B-B14F-4D97-AF65-F5344CB8AC3E}">
        <p14:creationId xmlns:p14="http://schemas.microsoft.com/office/powerpoint/2010/main" val="36850222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B93A44-CC84-1341-42F3-5D7F6B1FF406}"/>
            </a:ext>
          </a:extLst>
        </p:cNvPr>
        <p:cNvGrpSpPr/>
        <p:nvPr/>
      </p:nvGrpSpPr>
      <p:grpSpPr>
        <a:xfrm>
          <a:off x="0" y="0"/>
          <a:ext cx="0" cy="0"/>
          <a:chOff x="0" y="0"/>
          <a:chExt cx="0" cy="0"/>
        </a:xfrm>
      </p:grpSpPr>
      <p:sp>
        <p:nvSpPr>
          <p:cNvPr id="7" name="Subtitle 2">
            <a:extLst>
              <a:ext uri="{FF2B5EF4-FFF2-40B4-BE49-F238E27FC236}">
                <a16:creationId xmlns:a16="http://schemas.microsoft.com/office/drawing/2014/main" id="{859ABB4A-7D69-1A42-5232-1C29181F20ED}"/>
              </a:ext>
            </a:extLst>
          </p:cNvPr>
          <p:cNvSpPr txBox="1">
            <a:spLocks/>
          </p:cNvSpPr>
          <p:nvPr/>
        </p:nvSpPr>
        <p:spPr>
          <a:xfrm>
            <a:off x="0" y="-2531"/>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1" i="0" u="none" strike="noStrike" kern="1200" cap="small" spc="0" normalizeH="0" baseline="0" noProof="0" dirty="0">
                <a:ln>
                  <a:noFill/>
                </a:ln>
                <a:solidFill>
                  <a:prstClr val="white"/>
                </a:solidFill>
                <a:effectLst/>
                <a:uLnTx/>
                <a:uFillTx/>
                <a:latin typeface="Arial" panose="020B0604020202020204" pitchFamily="34" charset="0"/>
                <a:ea typeface="Verdana" panose="020B0604030504040204" pitchFamily="34" charset="0"/>
                <a:cs typeface="Arial" panose="020B0604020202020204" pitchFamily="34" charset="0"/>
              </a:rPr>
              <a:t>2026/27 Health Board Position &amp; Service Area</a:t>
            </a:r>
          </a:p>
        </p:txBody>
      </p:sp>
      <p:pic>
        <p:nvPicPr>
          <p:cNvPr id="5" name="Picture 4">
            <a:extLst>
              <a:ext uri="{FF2B5EF4-FFF2-40B4-BE49-F238E27FC236}">
                <a16:creationId xmlns:a16="http://schemas.microsoft.com/office/drawing/2014/main" id="{4B68BA34-52A9-DE05-6623-25D56CF2943B}"/>
              </a:ext>
            </a:extLst>
          </p:cNvPr>
          <p:cNvPicPr>
            <a:picLocks noChangeAspect="1"/>
          </p:cNvPicPr>
          <p:nvPr/>
        </p:nvPicPr>
        <p:blipFill>
          <a:blip r:embed="rId3"/>
          <a:stretch>
            <a:fillRect/>
          </a:stretch>
        </p:blipFill>
        <p:spPr>
          <a:xfrm>
            <a:off x="10515600" y="6248411"/>
            <a:ext cx="1438102" cy="366575"/>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2E441E55-BF0E-9D43-644F-4A5230F5AB63}"/>
              </a:ext>
            </a:extLst>
          </p:cNvPr>
          <p:cNvPicPr>
            <a:picLocks noChangeAspect="1"/>
          </p:cNvPicPr>
          <p:nvPr/>
        </p:nvPicPr>
        <p:blipFill>
          <a:blip r:embed="rId4"/>
          <a:stretch>
            <a:fillRect/>
          </a:stretch>
        </p:blipFill>
        <p:spPr>
          <a:xfrm>
            <a:off x="177873" y="6308703"/>
            <a:ext cx="1380764" cy="427156"/>
          </a:xfrm>
          <a:prstGeom prst="rect">
            <a:avLst/>
          </a:prstGeom>
        </p:spPr>
      </p:pic>
      <p:sp>
        <p:nvSpPr>
          <p:cNvPr id="11" name="Rectangle 10">
            <a:extLst>
              <a:ext uri="{FF2B5EF4-FFF2-40B4-BE49-F238E27FC236}">
                <a16:creationId xmlns:a16="http://schemas.microsoft.com/office/drawing/2014/main" id="{061C8BF9-821F-F787-FEC7-2C5BC5C8FEA4}"/>
              </a:ext>
            </a:extLst>
          </p:cNvPr>
          <p:cNvSpPr/>
          <p:nvPr/>
        </p:nvSpPr>
        <p:spPr>
          <a:xfrm>
            <a:off x="4331874" y="689626"/>
            <a:ext cx="1472577" cy="875342"/>
          </a:xfrm>
          <a:prstGeom prst="rect">
            <a:avLst/>
          </a:prstGeom>
          <a:solidFill>
            <a:srgbClr val="D0DBE8"/>
          </a:solidFill>
          <a:ln>
            <a:noFill/>
          </a:ln>
          <a:effectLst>
            <a:outerShdw blurRad="107950" dist="12700" dir="5400000" algn="ctr">
              <a:srgbClr val="000000"/>
            </a:outerShdw>
          </a:effectLst>
        </p:spPr>
        <p:style>
          <a:lnRef idx="2">
            <a:schemeClr val="accent1">
              <a:shade val="15000"/>
            </a:schemeClr>
          </a:lnRef>
          <a:fillRef idx="1">
            <a:schemeClr val="accent1"/>
          </a:fillRef>
          <a:effectRef idx="0">
            <a:schemeClr val="accent1"/>
          </a:effectRef>
          <a:fontRef idx="minor">
            <a:schemeClr val="lt1"/>
          </a:fontRef>
        </p:style>
        <p:txBody>
          <a:bodyPr tIns="0" bIns="0" rtlCol="0" anchor="t"/>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500" b="0" i="0" u="none" strike="noStrike" kern="1200" cap="none" spc="0" normalizeH="0" baseline="0" noProof="0" dirty="0">
              <a:ln>
                <a:noFill/>
              </a:ln>
              <a:solidFill>
                <a:srgbClr val="002060"/>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002060"/>
                </a:solidFill>
                <a:effectLst/>
                <a:uLnTx/>
                <a:uFillTx/>
                <a:latin typeface="Arial"/>
                <a:ea typeface="+mn-ea"/>
                <a:cs typeface="+mn-cs"/>
              </a:rPr>
              <a:t>YTD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002060"/>
                </a:solidFill>
                <a:effectLst/>
                <a:uLnTx/>
                <a:uFillTx/>
                <a:latin typeface="Arial"/>
                <a:ea typeface="+mn-ea"/>
                <a:cs typeface="+mn-cs"/>
              </a:rPr>
              <a:t>Variance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002060"/>
                </a:solidFill>
                <a:effectLst/>
                <a:uLnTx/>
                <a:uFillTx/>
                <a:latin typeface="Arial"/>
                <a:ea typeface="+mn-ea"/>
                <a:cs typeface="+mn-cs"/>
              </a:rPr>
              <a:t>£6.091m</a:t>
            </a: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1100" b="1" i="0" u="none" strike="noStrike" kern="1200" cap="none" spc="0" normalizeH="0" baseline="0" noProof="0" dirty="0">
              <a:ln>
                <a:noFill/>
              </a:ln>
              <a:solidFill>
                <a:srgbClr val="002060"/>
              </a:solidFill>
              <a:effectLst/>
              <a:uLnTx/>
              <a:uFillTx/>
              <a:latin typeface="Arial"/>
              <a:ea typeface="+mn-ea"/>
              <a:cs typeface="+mn-cs"/>
            </a:endParaRP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1800" b="1" i="0" u="none" strike="noStrike" kern="1200" cap="none" spc="0" normalizeH="0" baseline="0" noProof="0" dirty="0">
              <a:ln>
                <a:noFill/>
              </a:ln>
              <a:solidFill>
                <a:srgbClr val="002060"/>
              </a:solidFill>
              <a:effectLst/>
              <a:uLnTx/>
              <a:uFillTx/>
              <a:latin typeface="Arial"/>
              <a:ea typeface="+mn-ea"/>
              <a:cs typeface="+mn-cs"/>
            </a:endParaRP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500" b="1" i="0" u="none" strike="noStrike" kern="1200" cap="none" spc="0" normalizeH="0" baseline="0" noProof="0" dirty="0">
              <a:ln>
                <a:noFill/>
              </a:ln>
              <a:solidFill>
                <a:srgbClr val="002060"/>
              </a:solidFill>
              <a:effectLst/>
              <a:uLnTx/>
              <a:uFillTx/>
              <a:latin typeface="Arial"/>
              <a:ea typeface="+mn-ea"/>
              <a:cs typeface="+mn-cs"/>
            </a:endParaRPr>
          </a:p>
        </p:txBody>
      </p:sp>
      <p:sp>
        <p:nvSpPr>
          <p:cNvPr id="12" name="Rectangle 11">
            <a:extLst>
              <a:ext uri="{FF2B5EF4-FFF2-40B4-BE49-F238E27FC236}">
                <a16:creationId xmlns:a16="http://schemas.microsoft.com/office/drawing/2014/main" id="{EAA1EA88-3597-F29E-A00E-893FE5BBE611}"/>
              </a:ext>
            </a:extLst>
          </p:cNvPr>
          <p:cNvSpPr/>
          <p:nvPr/>
        </p:nvSpPr>
        <p:spPr>
          <a:xfrm>
            <a:off x="6086680" y="686450"/>
            <a:ext cx="2000891" cy="875342"/>
          </a:xfrm>
          <a:prstGeom prst="rect">
            <a:avLst/>
          </a:prstGeom>
          <a:solidFill>
            <a:srgbClr val="D0DBE8"/>
          </a:solidFill>
          <a:ln>
            <a:noFill/>
          </a:ln>
          <a:effectLst>
            <a:outerShdw blurRad="107950" dist="12700" dir="5400000" algn="ctr">
              <a:srgbClr val="000000"/>
            </a:outerShdw>
          </a:effectLst>
        </p:spPr>
        <p:style>
          <a:lnRef idx="2">
            <a:schemeClr val="accent1">
              <a:shade val="15000"/>
            </a:schemeClr>
          </a:lnRef>
          <a:fillRef idx="1">
            <a:schemeClr val="accent1"/>
          </a:fillRef>
          <a:effectRef idx="0">
            <a:schemeClr val="accent1"/>
          </a:effectRef>
          <a:fontRef idx="minor">
            <a:schemeClr val="lt1"/>
          </a:fontRef>
        </p:style>
        <p:txBody>
          <a:bodyPr tIns="0" bIns="0" rtlCol="0" anchor="t"/>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500" b="0" i="0" u="none" strike="noStrike" kern="1200" cap="none" spc="0" normalizeH="0" baseline="0" noProof="0" dirty="0">
              <a:ln>
                <a:noFill/>
              </a:ln>
              <a:solidFill>
                <a:srgbClr val="002060"/>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002060"/>
                </a:solidFill>
                <a:effectLst/>
                <a:uLnTx/>
                <a:uFillTx/>
                <a:latin typeface="Arial"/>
                <a:ea typeface="+mn-ea"/>
                <a:cs typeface="+mn-cs"/>
              </a:rPr>
              <a:t>  Variance: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002060"/>
                </a:solidFill>
                <a:effectLst/>
                <a:uLnTx/>
                <a:uFillTx/>
                <a:latin typeface="Arial"/>
                <a:ea typeface="+mn-ea"/>
                <a:cs typeface="+mn-cs"/>
              </a:rPr>
              <a:t>  Current vs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002060"/>
                </a:solidFill>
                <a:effectLst/>
                <a:uLnTx/>
                <a:uFillTx/>
                <a:latin typeface="Arial"/>
                <a:ea typeface="+mn-ea"/>
                <a:cs typeface="+mn-cs"/>
              </a:rPr>
              <a:t> Previous </a:t>
            </a:r>
            <a:r>
              <a:rPr kumimoji="0" lang="en-GB" sz="1400" b="1" i="0" u="none" strike="noStrike" kern="1200" cap="none" spc="0" normalizeH="0" baseline="0" noProof="0" dirty="0" err="1">
                <a:ln>
                  <a:noFill/>
                </a:ln>
                <a:solidFill>
                  <a:srgbClr val="002060"/>
                </a:solidFill>
                <a:effectLst/>
                <a:uLnTx/>
                <a:uFillTx/>
                <a:latin typeface="Arial"/>
                <a:ea typeface="+mn-ea"/>
                <a:cs typeface="+mn-cs"/>
              </a:rPr>
              <a:t>Mth</a:t>
            </a:r>
            <a:r>
              <a:rPr kumimoji="0" lang="en-GB" sz="1400" b="1" i="0" u="none" strike="noStrike" kern="1200" cap="none" spc="0" normalizeH="0" baseline="0" noProof="0" dirty="0">
                <a:ln>
                  <a:noFill/>
                </a:ln>
                <a:solidFill>
                  <a:srgbClr val="002060"/>
                </a:solidFill>
                <a:effectLst/>
                <a:uLnTx/>
                <a:uFillTx/>
                <a:latin typeface="Arial"/>
                <a:ea typeface="+mn-ea"/>
                <a:cs typeface="+mn-cs"/>
              </a:rPr>
              <a:t>  </a:t>
            </a: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1100" b="1" i="0" u="none" strike="noStrike" kern="1200" cap="none" spc="0" normalizeH="0" baseline="0" noProof="0" dirty="0">
              <a:ln>
                <a:noFill/>
              </a:ln>
              <a:solidFill>
                <a:srgbClr val="002060"/>
              </a:solidFill>
              <a:effectLst/>
              <a:uLnTx/>
              <a:uFillTx/>
              <a:latin typeface="Arial"/>
              <a:ea typeface="+mn-ea"/>
              <a:cs typeface="+mn-cs"/>
            </a:endParaRP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1800" b="1" i="0" u="none" strike="noStrike" kern="1200" cap="none" spc="0" normalizeH="0" baseline="0" noProof="0" dirty="0">
              <a:ln>
                <a:noFill/>
              </a:ln>
              <a:solidFill>
                <a:srgbClr val="002060"/>
              </a:solidFill>
              <a:effectLst/>
              <a:uLnTx/>
              <a:uFillTx/>
              <a:latin typeface="Arial"/>
              <a:ea typeface="+mn-ea"/>
              <a:cs typeface="+mn-cs"/>
            </a:endParaRP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500" b="1" i="0" u="none" strike="noStrike" kern="1200" cap="none" spc="0" normalizeH="0" baseline="0" noProof="0" dirty="0">
              <a:ln>
                <a:noFill/>
              </a:ln>
              <a:solidFill>
                <a:srgbClr val="002060"/>
              </a:solidFill>
              <a:effectLst/>
              <a:uLnTx/>
              <a:uFillTx/>
              <a:latin typeface="Arial"/>
              <a:ea typeface="+mn-ea"/>
              <a:cs typeface="+mn-cs"/>
            </a:endParaRPr>
          </a:p>
        </p:txBody>
      </p:sp>
      <p:sp>
        <p:nvSpPr>
          <p:cNvPr id="13" name="Arrow: Up 12">
            <a:extLst>
              <a:ext uri="{FF2B5EF4-FFF2-40B4-BE49-F238E27FC236}">
                <a16:creationId xmlns:a16="http://schemas.microsoft.com/office/drawing/2014/main" id="{7A28695B-97A3-8747-6769-E3198CA0E8D6}"/>
              </a:ext>
            </a:extLst>
          </p:cNvPr>
          <p:cNvSpPr/>
          <p:nvPr/>
        </p:nvSpPr>
        <p:spPr>
          <a:xfrm>
            <a:off x="7411588" y="839675"/>
            <a:ext cx="606287" cy="568891"/>
          </a:xfrm>
          <a:prstGeom prst="up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2" name="Table 1">
            <a:extLst>
              <a:ext uri="{FF2B5EF4-FFF2-40B4-BE49-F238E27FC236}">
                <a16:creationId xmlns:a16="http://schemas.microsoft.com/office/drawing/2014/main" id="{903FAEE8-DF6C-0395-F86F-3B23BB0B08B8}"/>
              </a:ext>
            </a:extLst>
          </p:cNvPr>
          <p:cNvGraphicFramePr>
            <a:graphicFrameLocks noGrp="1"/>
          </p:cNvGraphicFramePr>
          <p:nvPr>
            <p:extLst>
              <p:ext uri="{D42A27DB-BD31-4B8C-83A1-F6EECF244321}">
                <p14:modId xmlns:p14="http://schemas.microsoft.com/office/powerpoint/2010/main" val="2851087261"/>
              </p:ext>
            </p:extLst>
          </p:nvPr>
        </p:nvGraphicFramePr>
        <p:xfrm>
          <a:off x="330943" y="1769165"/>
          <a:ext cx="11530114" cy="4539538"/>
        </p:xfrm>
        <a:graphic>
          <a:graphicData uri="http://schemas.openxmlformats.org/drawingml/2006/table">
            <a:tbl>
              <a:tblPr firstRow="1" bandRow="1">
                <a:tableStyleId>{2D5ABB26-0587-4C30-8999-92F81FD0307C}</a:tableStyleId>
              </a:tblPr>
              <a:tblGrid>
                <a:gridCol w="5765057">
                  <a:extLst>
                    <a:ext uri="{9D8B030D-6E8A-4147-A177-3AD203B41FA5}">
                      <a16:colId xmlns:a16="http://schemas.microsoft.com/office/drawing/2014/main" val="3037782686"/>
                    </a:ext>
                  </a:extLst>
                </a:gridCol>
                <a:gridCol w="5765057">
                  <a:extLst>
                    <a:ext uri="{9D8B030D-6E8A-4147-A177-3AD203B41FA5}">
                      <a16:colId xmlns:a16="http://schemas.microsoft.com/office/drawing/2014/main" val="2333270956"/>
                    </a:ext>
                  </a:extLst>
                </a:gridCol>
              </a:tblGrid>
              <a:tr h="453953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800" dirty="0">
                          <a:latin typeface="Arial" panose="020B0604020202020204" pitchFamily="34" charset="0"/>
                          <a:cs typeface="Arial" panose="020B0604020202020204" pitchFamily="34" charset="0"/>
                        </a:rPr>
                        <a:t>ACTUAL &amp; FORECAST VARIANCE TREND</a:t>
                      </a:r>
                    </a:p>
                    <a:p>
                      <a:pPr algn="ctr"/>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t>IN YEAR PERFORMANCE</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dirty="0"/>
                    </a:p>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24315167"/>
                  </a:ext>
                </a:extLst>
              </a:tr>
            </a:tbl>
          </a:graphicData>
        </a:graphic>
      </p:graphicFrame>
      <p:sp>
        <p:nvSpPr>
          <p:cNvPr id="8" name="Rectangle 7">
            <a:extLst>
              <a:ext uri="{FF2B5EF4-FFF2-40B4-BE49-F238E27FC236}">
                <a16:creationId xmlns:a16="http://schemas.microsoft.com/office/drawing/2014/main" id="{45DF91A1-FB40-685C-3EBF-9CD6DC7D0491}"/>
              </a:ext>
            </a:extLst>
          </p:cNvPr>
          <p:cNvSpPr/>
          <p:nvPr/>
        </p:nvSpPr>
        <p:spPr>
          <a:xfrm>
            <a:off x="414893" y="666202"/>
            <a:ext cx="1832114" cy="898766"/>
          </a:xfrm>
          <a:prstGeom prst="rect">
            <a:avLst/>
          </a:prstGeom>
          <a:solidFill>
            <a:srgbClr val="D0DBE8"/>
          </a:solidFill>
          <a:ln>
            <a:noFill/>
          </a:ln>
          <a:effectLst>
            <a:outerShdw blurRad="107950" dist="12700" dir="5400000" algn="ctr">
              <a:srgbClr val="000000"/>
            </a:outerShdw>
          </a:effectLst>
        </p:spPr>
        <p:style>
          <a:lnRef idx="2">
            <a:schemeClr val="accent1">
              <a:shade val="15000"/>
            </a:schemeClr>
          </a:lnRef>
          <a:fillRef idx="1">
            <a:schemeClr val="accent1"/>
          </a:fillRef>
          <a:effectRef idx="0">
            <a:schemeClr val="accent1"/>
          </a:effectRef>
          <a:fontRef idx="minor">
            <a:schemeClr val="lt1"/>
          </a:fontRef>
        </p:style>
        <p:txBody>
          <a:bodyPr tIns="0" bIns="0" rtlCol="0" anchor="t"/>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dirty="0">
              <a:ln>
                <a:noFill/>
              </a:ln>
              <a:solidFill>
                <a:srgbClr val="002060"/>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002060"/>
                </a:solidFill>
                <a:effectLst/>
                <a:uLnTx/>
                <a:uFillTx/>
                <a:latin typeface="Arial"/>
                <a:ea typeface="+mn-ea"/>
                <a:cs typeface="+mn-cs"/>
              </a:rPr>
              <a:t>SUMMARY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002060"/>
                </a:solidFill>
                <a:effectLst/>
                <a:uLnTx/>
                <a:uFillTx/>
                <a:latin typeface="Arial"/>
                <a:ea typeface="+mn-ea"/>
                <a:cs typeface="+mn-cs"/>
              </a:rPr>
              <a:t>VARIANCE</a:t>
            </a: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1100" b="1" i="0" u="none" strike="noStrike" kern="1200" cap="none" spc="0" normalizeH="0" baseline="0" noProof="0" dirty="0">
              <a:ln>
                <a:noFill/>
              </a:ln>
              <a:solidFill>
                <a:srgbClr val="002060"/>
              </a:solidFill>
              <a:effectLst/>
              <a:uLnTx/>
              <a:uFillTx/>
              <a:latin typeface="Arial"/>
              <a:ea typeface="+mn-ea"/>
              <a:cs typeface="+mn-cs"/>
            </a:endParaRP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1800" b="1" i="0" u="none" strike="noStrike" kern="1200" cap="none" spc="0" normalizeH="0" baseline="0" noProof="0" dirty="0">
              <a:ln>
                <a:noFill/>
              </a:ln>
              <a:solidFill>
                <a:srgbClr val="002060"/>
              </a:solidFill>
              <a:effectLst/>
              <a:uLnTx/>
              <a:uFillTx/>
              <a:latin typeface="Arial"/>
              <a:ea typeface="+mn-ea"/>
              <a:cs typeface="+mn-cs"/>
            </a:endParaRP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500" b="1" i="0" u="none" strike="noStrike" kern="1200" cap="none" spc="0" normalizeH="0" baseline="0" noProof="0" dirty="0">
              <a:ln>
                <a:noFill/>
              </a:ln>
              <a:solidFill>
                <a:srgbClr val="002060"/>
              </a:solidFill>
              <a:effectLst/>
              <a:uLnTx/>
              <a:uFillTx/>
              <a:latin typeface="Arial"/>
              <a:ea typeface="+mn-ea"/>
              <a:cs typeface="+mn-cs"/>
            </a:endParaRPr>
          </a:p>
        </p:txBody>
      </p:sp>
      <p:sp>
        <p:nvSpPr>
          <p:cNvPr id="14" name="Rectangle 13">
            <a:extLst>
              <a:ext uri="{FF2B5EF4-FFF2-40B4-BE49-F238E27FC236}">
                <a16:creationId xmlns:a16="http://schemas.microsoft.com/office/drawing/2014/main" id="{B3A1DFAD-6C38-63A3-62EB-0F478DBA9B9F}"/>
              </a:ext>
            </a:extLst>
          </p:cNvPr>
          <p:cNvSpPr/>
          <p:nvPr/>
        </p:nvSpPr>
        <p:spPr>
          <a:xfrm>
            <a:off x="2474452" y="686450"/>
            <a:ext cx="1629978" cy="878518"/>
          </a:xfrm>
          <a:prstGeom prst="rect">
            <a:avLst/>
          </a:prstGeom>
          <a:solidFill>
            <a:srgbClr val="D0DBE8"/>
          </a:solidFill>
          <a:ln>
            <a:noFill/>
          </a:ln>
          <a:effectLst>
            <a:outerShdw blurRad="107950" dist="12700" dir="5400000" algn="ctr">
              <a:srgbClr val="000000"/>
            </a:outerShdw>
          </a:effectLst>
        </p:spPr>
        <p:style>
          <a:lnRef idx="2">
            <a:schemeClr val="accent1">
              <a:shade val="15000"/>
            </a:schemeClr>
          </a:lnRef>
          <a:fillRef idx="1">
            <a:schemeClr val="accent1"/>
          </a:fillRef>
          <a:effectRef idx="0">
            <a:schemeClr val="accent1"/>
          </a:effectRef>
          <a:fontRef idx="minor">
            <a:schemeClr val="lt1"/>
          </a:fontRef>
        </p:style>
        <p:txBody>
          <a:bodyPr tIns="0" bIns="0" rtlCol="0" anchor="t"/>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500" b="0" i="0" u="none" strike="noStrike" kern="1200" cap="none" spc="0" normalizeH="0" baseline="0" noProof="0" dirty="0">
              <a:ln>
                <a:noFill/>
              </a:ln>
              <a:solidFill>
                <a:srgbClr val="002060"/>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002060"/>
                </a:solidFill>
                <a:effectLst/>
                <a:uLnTx/>
                <a:uFillTx/>
                <a:latin typeface="Arial"/>
                <a:ea typeface="+mn-ea"/>
                <a:cs typeface="+mn-cs"/>
              </a:rPr>
              <a:t>In-Month Variance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002060"/>
                </a:solidFill>
                <a:effectLst/>
                <a:uLnTx/>
                <a:uFillTx/>
                <a:latin typeface="Arial"/>
                <a:ea typeface="+mn-ea"/>
                <a:cs typeface="+mn-cs"/>
              </a:rPr>
              <a:t>£</a:t>
            </a:r>
            <a:r>
              <a:rPr lang="en-GB" sz="1400" b="1" dirty="0">
                <a:solidFill>
                  <a:srgbClr val="002060"/>
                </a:solidFill>
                <a:latin typeface="Arial"/>
              </a:rPr>
              <a:t>1.665</a:t>
            </a:r>
            <a:r>
              <a:rPr kumimoji="0" lang="en-GB" sz="1400" b="1" i="0" u="none" strike="noStrike" kern="1200" cap="none" spc="0" normalizeH="0" baseline="0" noProof="0" dirty="0">
                <a:ln>
                  <a:noFill/>
                </a:ln>
                <a:solidFill>
                  <a:srgbClr val="002060"/>
                </a:solidFill>
                <a:effectLst/>
                <a:uLnTx/>
                <a:uFillTx/>
                <a:latin typeface="Arial"/>
                <a:ea typeface="+mn-ea"/>
                <a:cs typeface="+mn-cs"/>
              </a:rPr>
              <a:t>m</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dirty="0">
              <a:ln>
                <a:noFill/>
              </a:ln>
              <a:solidFill>
                <a:srgbClr val="002060"/>
              </a:solidFill>
              <a:effectLst/>
              <a:uLnTx/>
              <a:uFillTx/>
              <a:latin typeface="Arial"/>
              <a:ea typeface="+mn-ea"/>
              <a:cs typeface="+mn-cs"/>
            </a:endParaRP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1100" b="1" i="0" u="none" strike="noStrike" kern="1200" cap="none" spc="0" normalizeH="0" baseline="0" noProof="0" dirty="0">
              <a:ln>
                <a:noFill/>
              </a:ln>
              <a:solidFill>
                <a:srgbClr val="002060"/>
              </a:solidFill>
              <a:effectLst/>
              <a:uLnTx/>
              <a:uFillTx/>
              <a:latin typeface="Arial"/>
              <a:ea typeface="+mn-ea"/>
              <a:cs typeface="+mn-cs"/>
            </a:endParaRP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1800" b="1" i="0" u="none" strike="noStrike" kern="1200" cap="none" spc="0" normalizeH="0" baseline="0" noProof="0" dirty="0">
              <a:ln>
                <a:noFill/>
              </a:ln>
              <a:solidFill>
                <a:srgbClr val="002060"/>
              </a:solidFill>
              <a:effectLst/>
              <a:uLnTx/>
              <a:uFillTx/>
              <a:latin typeface="Arial"/>
              <a:ea typeface="+mn-ea"/>
              <a:cs typeface="+mn-cs"/>
            </a:endParaRP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500" b="1" i="0" u="none" strike="noStrike" kern="1200" cap="none" spc="0" normalizeH="0" baseline="0" noProof="0" dirty="0">
              <a:ln>
                <a:noFill/>
              </a:ln>
              <a:solidFill>
                <a:srgbClr val="002060"/>
              </a:solidFill>
              <a:effectLst/>
              <a:uLnTx/>
              <a:uFillTx/>
              <a:latin typeface="Arial"/>
              <a:ea typeface="+mn-ea"/>
              <a:cs typeface="+mn-cs"/>
            </a:endParaRPr>
          </a:p>
        </p:txBody>
      </p:sp>
      <p:sp>
        <p:nvSpPr>
          <p:cNvPr id="17" name="Rectangle 16">
            <a:extLst>
              <a:ext uri="{FF2B5EF4-FFF2-40B4-BE49-F238E27FC236}">
                <a16:creationId xmlns:a16="http://schemas.microsoft.com/office/drawing/2014/main" id="{1E5D703F-3033-B9A5-EDAD-9CE2F1FBD87B}"/>
              </a:ext>
            </a:extLst>
          </p:cNvPr>
          <p:cNvSpPr/>
          <p:nvPr/>
        </p:nvSpPr>
        <p:spPr>
          <a:xfrm>
            <a:off x="8342337" y="705906"/>
            <a:ext cx="2000891" cy="875342"/>
          </a:xfrm>
          <a:prstGeom prst="rect">
            <a:avLst/>
          </a:prstGeom>
          <a:solidFill>
            <a:srgbClr val="D0DBE8"/>
          </a:solidFill>
          <a:ln>
            <a:noFill/>
          </a:ln>
          <a:effectLst>
            <a:outerShdw blurRad="107950" dist="12700" dir="5400000" algn="ctr">
              <a:srgbClr val="000000"/>
            </a:outerShdw>
          </a:effectLst>
        </p:spPr>
        <p:style>
          <a:lnRef idx="2">
            <a:schemeClr val="accent1">
              <a:shade val="15000"/>
            </a:schemeClr>
          </a:lnRef>
          <a:fillRef idx="1">
            <a:schemeClr val="accent1"/>
          </a:fillRef>
          <a:effectRef idx="0">
            <a:schemeClr val="accent1"/>
          </a:effectRef>
          <a:fontRef idx="minor">
            <a:schemeClr val="lt1"/>
          </a:fontRef>
        </p:style>
        <p:txBody>
          <a:bodyPr t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500" b="0" i="0" u="none" strike="noStrike" kern="1200" cap="none" spc="0" normalizeH="0" baseline="0" noProof="0" dirty="0">
              <a:ln>
                <a:noFill/>
              </a:ln>
              <a:solidFill>
                <a:srgbClr val="002060"/>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002060"/>
                </a:solidFill>
                <a:effectLst/>
                <a:uLnTx/>
                <a:uFillTx/>
                <a:latin typeface="Arial"/>
                <a:ea typeface="+mn-ea"/>
                <a:cs typeface="+mn-cs"/>
              </a:rPr>
              <a:t>Forecast Variance: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002060"/>
                </a:solidFill>
                <a:effectLst/>
                <a:uLnTx/>
                <a:uFillTx/>
                <a:latin typeface="Arial"/>
                <a:ea typeface="+mn-ea"/>
                <a:cs typeface="+mn-cs"/>
              </a:rPr>
              <a:t>  In </a:t>
            </a:r>
            <a:r>
              <a:rPr kumimoji="0" lang="en-GB" sz="1400" b="1" i="0" u="none" strike="noStrike" kern="1200" cap="none" spc="0" normalizeH="0" baseline="0" noProof="0" dirty="0" err="1">
                <a:ln>
                  <a:noFill/>
                </a:ln>
                <a:solidFill>
                  <a:srgbClr val="002060"/>
                </a:solidFill>
                <a:effectLst/>
                <a:uLnTx/>
                <a:uFillTx/>
                <a:latin typeface="Arial"/>
                <a:ea typeface="+mn-ea"/>
                <a:cs typeface="+mn-cs"/>
              </a:rPr>
              <a:t>Mth</a:t>
            </a:r>
            <a:r>
              <a:rPr kumimoji="0" lang="en-GB" sz="1400" b="1" i="0" u="none" strike="noStrike" kern="1200" cap="none" spc="0" normalizeH="0" baseline="0" noProof="0" dirty="0">
                <a:ln>
                  <a:noFill/>
                </a:ln>
                <a:solidFill>
                  <a:srgbClr val="002060"/>
                </a:solidFill>
                <a:effectLst/>
                <a:uLnTx/>
                <a:uFillTx/>
                <a:latin typeface="Arial"/>
                <a:ea typeface="+mn-ea"/>
                <a:cs typeface="+mn-cs"/>
              </a:rPr>
              <a:t> vs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002060"/>
                </a:solidFill>
                <a:effectLst/>
                <a:uLnTx/>
                <a:uFillTx/>
                <a:latin typeface="Arial"/>
                <a:ea typeface="+mn-ea"/>
                <a:cs typeface="+mn-cs"/>
              </a:rPr>
              <a:t>     Actual  </a:t>
            </a: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1100" b="1" i="0" u="none" strike="noStrike" kern="1200" cap="none" spc="0" normalizeH="0" baseline="0" noProof="0" dirty="0">
              <a:ln>
                <a:noFill/>
              </a:ln>
              <a:solidFill>
                <a:srgbClr val="002060"/>
              </a:solidFill>
              <a:effectLst/>
              <a:uLnTx/>
              <a:uFillTx/>
              <a:latin typeface="Arial"/>
              <a:ea typeface="+mn-ea"/>
              <a:cs typeface="+mn-cs"/>
            </a:endParaRP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1800" b="1" i="0" u="none" strike="noStrike" kern="1200" cap="none" spc="0" normalizeH="0" baseline="0" noProof="0" dirty="0">
              <a:ln>
                <a:noFill/>
              </a:ln>
              <a:solidFill>
                <a:srgbClr val="002060"/>
              </a:solidFill>
              <a:effectLst/>
              <a:uLnTx/>
              <a:uFillTx/>
              <a:latin typeface="Arial"/>
              <a:ea typeface="+mn-ea"/>
              <a:cs typeface="+mn-cs"/>
            </a:endParaRP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500" b="1" i="0" u="none" strike="noStrike" kern="1200" cap="none" spc="0" normalizeH="0" baseline="0" noProof="0" dirty="0">
              <a:ln>
                <a:noFill/>
              </a:ln>
              <a:solidFill>
                <a:srgbClr val="002060"/>
              </a:solidFill>
              <a:effectLst/>
              <a:uLnTx/>
              <a:uFillTx/>
              <a:latin typeface="Arial"/>
              <a:ea typeface="+mn-ea"/>
              <a:cs typeface="+mn-cs"/>
            </a:endParaRPr>
          </a:p>
        </p:txBody>
      </p:sp>
      <p:sp>
        <p:nvSpPr>
          <p:cNvPr id="18" name="Arrow: Up 17">
            <a:extLst>
              <a:ext uri="{FF2B5EF4-FFF2-40B4-BE49-F238E27FC236}">
                <a16:creationId xmlns:a16="http://schemas.microsoft.com/office/drawing/2014/main" id="{A5C233F3-D39F-D78E-D254-407B044B2C8C}"/>
              </a:ext>
            </a:extLst>
          </p:cNvPr>
          <p:cNvSpPr/>
          <p:nvPr/>
        </p:nvSpPr>
        <p:spPr>
          <a:xfrm>
            <a:off x="9766677" y="941490"/>
            <a:ext cx="606287" cy="568891"/>
          </a:xfrm>
          <a:prstGeom prst="up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19" name="Object 18">
            <a:extLst>
              <a:ext uri="{FF2B5EF4-FFF2-40B4-BE49-F238E27FC236}">
                <a16:creationId xmlns:a16="http://schemas.microsoft.com/office/drawing/2014/main" id="{6F0E72D8-E02A-F34E-D85E-8E6FD4B4F256}"/>
              </a:ext>
            </a:extLst>
          </p:cNvPr>
          <p:cNvGraphicFramePr>
            <a:graphicFrameLocks noChangeAspect="1"/>
          </p:cNvGraphicFramePr>
          <p:nvPr>
            <p:extLst>
              <p:ext uri="{D42A27DB-BD31-4B8C-83A1-F6EECF244321}">
                <p14:modId xmlns:p14="http://schemas.microsoft.com/office/powerpoint/2010/main" val="731460382"/>
              </p:ext>
            </p:extLst>
          </p:nvPr>
        </p:nvGraphicFramePr>
        <p:xfrm>
          <a:off x="6240496" y="2090013"/>
          <a:ext cx="4960904" cy="4174945"/>
        </p:xfrm>
        <a:graphic>
          <a:graphicData uri="http://schemas.openxmlformats.org/presentationml/2006/ole">
            <mc:AlternateContent xmlns:mc="http://schemas.openxmlformats.org/markup-compatibility/2006">
              <mc:Choice xmlns:v="urn:schemas-microsoft-com:vml" Requires="v">
                <p:oleObj name="Worksheet" r:id="rId5" imgW="6393343" imgH="5379510" progId="Excel.Sheet.12">
                  <p:link updateAutomatic="1"/>
                </p:oleObj>
              </mc:Choice>
              <mc:Fallback>
                <p:oleObj name="Worksheet" r:id="rId5" imgW="6393343" imgH="5379510" progId="Excel.Sheet.12">
                  <p:link updateAutomatic="1"/>
                  <p:pic>
                    <p:nvPicPr>
                      <p:cNvPr id="19" name="Object 18">
                        <a:extLst>
                          <a:ext uri="{FF2B5EF4-FFF2-40B4-BE49-F238E27FC236}">
                            <a16:creationId xmlns:a16="http://schemas.microsoft.com/office/drawing/2014/main" id="{6F0E72D8-E02A-F34E-D85E-8E6FD4B4F256}"/>
                          </a:ext>
                        </a:extLst>
                      </p:cNvPr>
                      <p:cNvPicPr/>
                      <p:nvPr/>
                    </p:nvPicPr>
                    <p:blipFill>
                      <a:blip r:embed="rId6"/>
                      <a:stretch>
                        <a:fillRect/>
                      </a:stretch>
                    </p:blipFill>
                    <p:spPr>
                      <a:xfrm>
                        <a:off x="6240496" y="2090013"/>
                        <a:ext cx="4960904" cy="4174945"/>
                      </a:xfrm>
                      <a:prstGeom prst="rect">
                        <a:avLst/>
                      </a:prstGeom>
                    </p:spPr>
                  </p:pic>
                </p:oleObj>
              </mc:Fallback>
            </mc:AlternateContent>
          </a:graphicData>
        </a:graphic>
      </p:graphicFrame>
      <p:pic>
        <p:nvPicPr>
          <p:cNvPr id="4" name="Picture 3">
            <a:extLst>
              <a:ext uri="{FF2B5EF4-FFF2-40B4-BE49-F238E27FC236}">
                <a16:creationId xmlns:a16="http://schemas.microsoft.com/office/drawing/2014/main" id="{12D4A9BD-4B42-528D-6603-EF7C2A2FE42E}"/>
              </a:ext>
            </a:extLst>
          </p:cNvPr>
          <p:cNvPicPr>
            <a:picLocks noChangeAspect="1"/>
          </p:cNvPicPr>
          <p:nvPr/>
        </p:nvPicPr>
        <p:blipFill>
          <a:blip r:embed="rId7"/>
          <a:stretch>
            <a:fillRect/>
          </a:stretch>
        </p:blipFill>
        <p:spPr>
          <a:xfrm>
            <a:off x="556756" y="2423296"/>
            <a:ext cx="5344702" cy="3304264"/>
          </a:xfrm>
          <a:prstGeom prst="rect">
            <a:avLst/>
          </a:prstGeom>
        </p:spPr>
      </p:pic>
    </p:spTree>
    <p:extLst>
      <p:ext uri="{BB962C8B-B14F-4D97-AF65-F5344CB8AC3E}">
        <p14:creationId xmlns:p14="http://schemas.microsoft.com/office/powerpoint/2010/main" val="343426325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lcf76f155ced4ddcb4097134ff3c332f xmlns="60b0568e-e574-4342-a9c0-c22c6fec6509">
      <Terms xmlns="http://schemas.microsoft.com/office/infopath/2007/PartnerControls"/>
    </lcf76f155ced4ddcb4097134ff3c332f>
    <TaxCatchAll xmlns="fdfaf355-f7ae-47f3-8f93-739a60756710"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01C022EFBB18C64ABE3B9933434D2554" ma:contentTypeVersion="15" ma:contentTypeDescription="Create a new document." ma:contentTypeScope="" ma:versionID="2b64952811415c62d0d0df39f3d34ba2">
  <xsd:schema xmlns:xsd="http://www.w3.org/2001/XMLSchema" xmlns:xs="http://www.w3.org/2001/XMLSchema" xmlns:p="http://schemas.microsoft.com/office/2006/metadata/properties" xmlns:ns1="http://schemas.microsoft.com/sharepoint/v3" xmlns:ns2="60b0568e-e574-4342-a9c0-c22c6fec6509" xmlns:ns3="fdfaf355-f7ae-47f3-8f93-739a60756710" targetNamespace="http://schemas.microsoft.com/office/2006/metadata/properties" ma:root="true" ma:fieldsID="b85015dbfa83b7beca0f1d5edc8036d9" ns1:_="" ns2:_="" ns3:_="">
    <xsd:import namespace="http://schemas.microsoft.com/sharepoint/v3"/>
    <xsd:import namespace="60b0568e-e574-4342-a9c0-c22c6fec6509"/>
    <xsd:import namespace="fdfaf355-f7ae-47f3-8f93-739a6075671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Location" minOccurs="0"/>
                <xsd:element ref="ns2:MediaServiceBillingMetadata" minOccurs="0"/>
                <xsd:element ref="ns1:_ip_UnifiedCompliancePolicyProperties" minOccurs="0"/>
                <xsd:element ref="ns1:_ip_UnifiedCompliancePolicyUIActio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7" nillable="true" ma:displayName="Unified Compliance Policy Properties" ma:hidden="true" ma:internalName="_ip_UnifiedCompliancePolicyProperties">
      <xsd:simpleType>
        <xsd:restriction base="dms:Note"/>
      </xsd:simpleType>
    </xsd:element>
    <xsd:element name="_ip_UnifiedCompliancePolicyUIAction" ma:index="1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0b0568e-e574-4342-a9c0-c22c6fec650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Location" ma:index="15" nillable="true" ma:displayName="Location" ma:indexed="true" ma:internalName="MediaServiceLocation" ma:readOnly="true">
      <xsd:simpleType>
        <xsd:restriction base="dms:Text"/>
      </xsd:simpleType>
    </xsd:element>
    <xsd:element name="MediaServiceBillingMetadata" ma:index="16" nillable="true" ma:displayName="MediaServiceBillingMetadata" ma:hidden="true" ma:internalName="MediaServiceBillingMetadata" ma:readOnly="true">
      <xsd:simpleType>
        <xsd:restriction base="dms:Note"/>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cefaef41-70dc-4075-804e-d4e4dbdaeee0" ma:termSetId="09814cd3-568e-fe90-9814-8d621ff8fb84" ma:anchorId="fba54fb3-c3e1-fe81-a776-ca4b69148c4d" ma:open="true" ma:isKeyword="false">
      <xsd:complexType>
        <xsd:sequence>
          <xsd:element ref="pc:Terms" minOccurs="0" maxOccurs="1"/>
        </xsd:sequence>
      </xsd:complexType>
    </xsd:element>
    <xsd:element name="MediaServiceOCR" ma:index="22"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faf355-f7ae-47f3-8f93-739a60756710"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2c2f2e62-4dc6-41ef-ad8c-e640d42d75ed}" ma:internalName="TaxCatchAll" ma:showField="CatchAllData" ma:web="fdfaf355-f7ae-47f3-8f93-739a6075671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05A49B4-D647-44EA-BE41-380F6081D2DC}">
  <ds:schemaRefs>
    <ds:schemaRef ds:uri="http://www.w3.org/XML/1998/namespace"/>
    <ds:schemaRef ds:uri="http://purl.org/dc/dcmitype/"/>
    <ds:schemaRef ds:uri="http://purl.org/dc/elements/1.1/"/>
    <ds:schemaRef ds:uri="http://schemas.microsoft.com/office/infopath/2007/PartnerControls"/>
    <ds:schemaRef ds:uri="http://schemas.microsoft.com/office/2006/documentManagement/types"/>
    <ds:schemaRef ds:uri="http://schemas.microsoft.com/office/2006/metadata/properties"/>
    <ds:schemaRef ds:uri="44db3db7-1523-4826-83fd-741d9b441697"/>
    <ds:schemaRef ds:uri="http://schemas.openxmlformats.org/package/2006/metadata/core-properties"/>
    <ds:schemaRef ds:uri="http://purl.org/dc/terms/"/>
  </ds:schemaRefs>
</ds:datastoreItem>
</file>

<file path=customXml/itemProps2.xml><?xml version="1.0" encoding="utf-8"?>
<ds:datastoreItem xmlns:ds="http://schemas.openxmlformats.org/officeDocument/2006/customXml" ds:itemID="{4B9F959F-FEB6-4E06-8999-68362AD43169}"/>
</file>

<file path=customXml/itemProps3.xml><?xml version="1.0" encoding="utf-8"?>
<ds:datastoreItem xmlns:ds="http://schemas.openxmlformats.org/officeDocument/2006/customXml" ds:itemID="{4C1A275B-AF09-4E04-BE75-71DAA2E43AB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56709</TotalTime>
  <Words>1216</Words>
  <Application>Microsoft Office PowerPoint</Application>
  <PresentationFormat>Widescreen</PresentationFormat>
  <Paragraphs>136</Paragraphs>
  <Slides>19</Slides>
  <Notes>15</Notes>
  <HiddenSlides>0</HiddenSlides>
  <MMClips>0</MMClips>
  <ScaleCrop>false</ScaleCrop>
  <HeadingPairs>
    <vt:vector size="8" baseType="variant">
      <vt:variant>
        <vt:lpstr>Fonts Used</vt:lpstr>
      </vt:variant>
      <vt:variant>
        <vt:i4>6</vt:i4>
      </vt:variant>
      <vt:variant>
        <vt:lpstr>Theme</vt:lpstr>
      </vt:variant>
      <vt:variant>
        <vt:i4>2</vt:i4>
      </vt:variant>
      <vt:variant>
        <vt:lpstr>Links</vt:lpstr>
      </vt:variant>
      <vt:variant>
        <vt:i4>9</vt:i4>
      </vt:variant>
      <vt:variant>
        <vt:lpstr>Slide Titles</vt:lpstr>
      </vt:variant>
      <vt:variant>
        <vt:i4>19</vt:i4>
      </vt:variant>
    </vt:vector>
  </HeadingPairs>
  <TitlesOfParts>
    <vt:vector size="36" baseType="lpstr">
      <vt:lpstr>Aptos</vt:lpstr>
      <vt:lpstr>Arial</vt:lpstr>
      <vt:lpstr>Arial Black</vt:lpstr>
      <vt:lpstr>Calibri</vt:lpstr>
      <vt:lpstr>Calibri Light</vt:lpstr>
      <vt:lpstr>Symbol</vt:lpstr>
      <vt:lpstr>Office Theme</vt:lpstr>
      <vt:lpstr>1_Custom Design</vt:lpstr>
      <vt:lpstr>file:///\\cymru.nhs.uk\abm_ulhb\group\glan_fs1\FINANCE\MHLD%20Delivery%20Unit\Month%20End\Month%20End%202026-27\Reports%20Master\PFC\MASTER%20-%20Working%20Papers%20for%20PFC%20-%20MHLD.xlsx!HB%20Position!R2C2:R29C6</vt:lpstr>
      <vt:lpstr>file:///\\cymru.nhs.uk\abm_ulhb\group\glan_fs1\FINANCE\MHLD%20Delivery%20Unit\Month%20End\Month%20End%202026-27\Reports%20Master\PFC\MASTER%20-%20Working%20Papers%20for%20PFC%20-%20MHLD.xlsx!Income.%20Pay.%20N%20Pay!%5bMASTER%20-%20Working%20Papers%20for%20PFC%20-%20MHLD.xlsx%5dIncome.%20Pay.%20N%20Pay%20Chart%203</vt:lpstr>
      <vt:lpstr>file:///\\cymru.nhs.uk\abm_ulhb\group\glan_fs1\FINANCE\MHLD%20Delivery%20Unit\Month%20End\Month%20End%202026-27\Reports%20Master\PFC\MASTER%20-%20Working%20Papers%20for%20PFC%20-%20MHLD.xlsx!Income.%20Pay.%20N%20Pay!%5bMASTER%20-%20Working%20Papers%20for%20PFC%20-%20MHLD.xlsx%5dIncome.%20Pay.%20N%20Pay%20Chart%201</vt:lpstr>
      <vt:lpstr>file:///\\cymru.nhs.uk\abm_ulhb\group\glan_fs1\FINANCE\MHLD%20Delivery%20Unit\Month%20End\Month%20End%202026-27\Reports%20Master\PFC\MASTER%20-%20Working%20Papers%20for%20PFC%20-%20MHLD.xlsx!Income.%20Pay.%20N%20Pay!%5bMASTER%20-%20Working%20Papers%20for%20PFC%20-%20MHLD.xlsx%5dIncome.%20Pay.%20N%20Pay%20Chart%202</vt:lpstr>
      <vt:lpstr>file:///\\cymru.nhs.uk\abm_ulhb\group\glan_fs1\FINANCE\MHLD%20Delivery%20Unit\Month%20End\Month%20End%202026-27\Reports%20Master\PFC\MASTER%20-%20Working%20Papers%20for%20PFC%20-%20MHLD.xlsx!Summary%20Var!R13C2:R18C5</vt:lpstr>
      <vt:lpstr>file:///\\cymru.nhs.uk\abm_ulhb\group\glan_fs1\FINANCE\MHLD%20Delivery%20Unit\Month%20End\Month%20End%202026-27\Reports%20Master\PFC\MASTER%20-%20Working%20Papers%20for%20PFC%20-%20MHLD.xlsx!Pay!%5bMASTER%20-%20Working%20Papers%20for%20PFC%20-%20MHLD.xlsx%5dPay%20Chart%201</vt:lpstr>
      <vt:lpstr>file:///\\cymru.nhs.uk\abm_ulhb\group\glan_fs1\FINANCE\MHLD%20Delivery%20Unit\Month%20End\Month%20End%202026-27\Reports%20Master\PFC\MASTER%20-%20Working%20Papers%20for%20PFC%20-%20MHLD.xlsx!Savings%20!R15C2:R26C7</vt:lpstr>
      <vt:lpstr>file:///\\cymru.nhs.uk\abm_ulhb\group\glan_fs1\FINANCE\MHLD%20Delivery%20Unit\Month%20End\Month%20End%202026-27\Reports%20Master\PFC\MASTER%20-%20Working%20Papers%20for%20PFC%20-%20MHLD.xlsx!Savings%20!R17C19:R20C29</vt:lpstr>
      <vt:lpstr>file:///\\cymru.nhs.uk\abm_ulhb\group\glan_fs1\FINANCE\MHLD%20Delivery%20Unit\Month%20End\Month%20End%202026-27\Reports%20Master\PFC\MASTER%20-%20Working%20Papers%20for%20PFC%20-%20MHLD.xlsx!Savings%20!%5bMASTER%20-%20Working%20Papers%20for%20PFC%20-%20MHLD.xlsx%5dSavings%20%20Chart%201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ABMU LHB</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Helen Mountford (Swansea Bay UHB - Finance )</dc:creator>
  <cp:lastModifiedBy>Samantha Moss (Swansea Bay UHB - Finance)</cp:lastModifiedBy>
  <cp:revision>332</cp:revision>
  <dcterms:created xsi:type="dcterms:W3CDTF">2024-04-17T08:36:36Z</dcterms:created>
  <dcterms:modified xsi:type="dcterms:W3CDTF">2026-08-14T10:05:20Z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0x01010001C022EFBB18C64ABE3B9933434D2554</vt:lpwstr>
  </property>
</Properties>
</file>