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6.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 id="2147483759" r:id="rId8"/>
    <p:sldMasterId id="2147483782" r:id="rId9"/>
    <p:sldMasterId id="2147483795" r:id="rId10"/>
  </p:sldMasterIdLst>
  <p:notesMasterIdLst>
    <p:notesMasterId r:id="rId81"/>
  </p:notesMasterIdLst>
  <p:handoutMasterIdLst>
    <p:handoutMasterId r:id="rId82"/>
  </p:handoutMasterIdLst>
  <p:sldIdLst>
    <p:sldId id="309" r:id="rId11"/>
    <p:sldId id="327" r:id="rId12"/>
    <p:sldId id="311" r:id="rId13"/>
    <p:sldId id="2147482392" r:id="rId14"/>
    <p:sldId id="2147482393" r:id="rId15"/>
    <p:sldId id="2147482394" r:id="rId16"/>
    <p:sldId id="297" r:id="rId17"/>
    <p:sldId id="268" r:id="rId18"/>
    <p:sldId id="740" r:id="rId19"/>
    <p:sldId id="742" r:id="rId20"/>
    <p:sldId id="743" r:id="rId21"/>
    <p:sldId id="780" r:id="rId22"/>
    <p:sldId id="2141413475" r:id="rId23"/>
    <p:sldId id="2147482669" r:id="rId24"/>
    <p:sldId id="2147482670" r:id="rId25"/>
    <p:sldId id="2147482671" r:id="rId26"/>
    <p:sldId id="761" r:id="rId27"/>
    <p:sldId id="2147482351" r:id="rId28"/>
    <p:sldId id="2141413476" r:id="rId29"/>
    <p:sldId id="2147482407" r:id="rId30"/>
    <p:sldId id="765" r:id="rId31"/>
    <p:sldId id="767" r:id="rId32"/>
    <p:sldId id="2147482672" r:id="rId33"/>
    <p:sldId id="2147482409" r:id="rId34"/>
    <p:sldId id="2147482651" r:id="rId35"/>
    <p:sldId id="2147482650" r:id="rId36"/>
    <p:sldId id="770" r:id="rId37"/>
    <p:sldId id="2147482406" r:id="rId38"/>
    <p:sldId id="2147482673" r:id="rId39"/>
    <p:sldId id="782" r:id="rId40"/>
    <p:sldId id="783" r:id="rId41"/>
    <p:sldId id="784" r:id="rId42"/>
    <p:sldId id="2141413477" r:id="rId43"/>
    <p:sldId id="2147482397" r:id="rId44"/>
    <p:sldId id="2147482398" r:id="rId45"/>
    <p:sldId id="764" r:id="rId46"/>
    <p:sldId id="779" r:id="rId47"/>
    <p:sldId id="2147482659" r:id="rId48"/>
    <p:sldId id="485" r:id="rId49"/>
    <p:sldId id="2147482660" r:id="rId50"/>
    <p:sldId id="778" r:id="rId51"/>
    <p:sldId id="2147482661" r:id="rId52"/>
    <p:sldId id="2147482662" r:id="rId53"/>
    <p:sldId id="2147482664" r:id="rId54"/>
    <p:sldId id="794" r:id="rId55"/>
    <p:sldId id="796" r:id="rId56"/>
    <p:sldId id="797" r:id="rId57"/>
    <p:sldId id="2147482328" r:id="rId58"/>
    <p:sldId id="2147482404" r:id="rId59"/>
    <p:sldId id="2147482405" r:id="rId60"/>
    <p:sldId id="2147482652" r:id="rId61"/>
    <p:sldId id="2147482653" r:id="rId62"/>
    <p:sldId id="2147482654" r:id="rId63"/>
    <p:sldId id="2147482666" r:id="rId64"/>
    <p:sldId id="2147482667" r:id="rId65"/>
    <p:sldId id="2147482416" r:id="rId66"/>
    <p:sldId id="2147482417" r:id="rId67"/>
    <p:sldId id="2147482418" r:id="rId68"/>
    <p:sldId id="757" r:id="rId69"/>
    <p:sldId id="758" r:id="rId70"/>
    <p:sldId id="2147482399" r:id="rId71"/>
    <p:sldId id="759" r:id="rId72"/>
    <p:sldId id="760" r:id="rId73"/>
    <p:sldId id="788" r:id="rId74"/>
    <p:sldId id="2147482403" r:id="rId75"/>
    <p:sldId id="2147482655" r:id="rId76"/>
    <p:sldId id="2147482656" r:id="rId77"/>
    <p:sldId id="2147482657" r:id="rId78"/>
    <p:sldId id="2147482658" r:id="rId79"/>
    <p:sldId id="2147482665" r:id="rId80"/>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B0DE"/>
    <a:srgbClr val="00BC62"/>
    <a:srgbClr val="1F355E"/>
    <a:srgbClr val="CE3636"/>
    <a:srgbClr val="181924"/>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59" autoAdjust="0"/>
    <p:restoredTop sz="91168" autoAdjust="0"/>
  </p:normalViewPr>
  <p:slideViewPr>
    <p:cSldViewPr>
      <p:cViewPr>
        <p:scale>
          <a:sx n="50" d="100"/>
          <a:sy n="50" d="100"/>
        </p:scale>
        <p:origin x="1764" y="480"/>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viewProps" Target="viewProps.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2.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61" Type="http://schemas.openxmlformats.org/officeDocument/2006/relationships/slide" Target="slides/slide51.xml"/><Relationship Id="rId8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6-2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Sheet2!$B$3</c:f>
              <c:strCache>
                <c:ptCount val="1"/>
                <c:pt idx="0">
                  <c:v>% within 62 days of suspicion (unadjusted)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pt idx="18">
                  <c:v>0.55000000000000004</c:v>
                </c:pt>
                <c:pt idx="19">
                  <c:v>0.46</c:v>
                </c:pt>
              </c:numCache>
            </c:numRef>
          </c:val>
          <c:extLst>
            <c:ext xmlns:c16="http://schemas.microsoft.com/office/drawing/2014/chart" uri="{C3380CC4-5D6E-409C-BE32-E72D297353CC}">
              <c16:uniqueId val="{00000000-39D1-41FE-9A5A-35E63BB50978}"/>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25/26 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39D1-41FE-9A5A-35E63BB50978}"/>
            </c:ext>
          </c:extLst>
        </c:ser>
        <c:ser>
          <c:idx val="2"/>
          <c:order val="2"/>
          <c:tx>
            <c:strRef>
              <c:f>Sheet2!$D$3</c:f>
              <c:strCache>
                <c:ptCount val="1"/>
                <c:pt idx="0">
                  <c:v>26/27 HB Trajectory</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General</c:formatCode>
                <c:ptCount val="21"/>
              </c:numCache>
            </c:numRef>
          </c:val>
          <c:smooth val="0"/>
          <c:extLst>
            <c:ext xmlns:c16="http://schemas.microsoft.com/office/drawing/2014/chart" uri="{C3380CC4-5D6E-409C-BE32-E72D297353CC}">
              <c16:uniqueId val="{00000002-39D1-41FE-9A5A-35E63BB50978}"/>
            </c:ext>
          </c:extLst>
        </c:ser>
        <c:ser>
          <c:idx val="3"/>
          <c:order val="3"/>
          <c:tx>
            <c:strRef>
              <c:f>Sheet2!$E$3</c:f>
              <c:strCache>
                <c:ptCount val="1"/>
                <c:pt idx="0">
                  <c:v>WG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3-39D1-41FE-9A5A-35E63BB50978}"/>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465338289150784E-2"/>
          <c:y val="7.3616502652106855E-2"/>
          <c:w val="0.93146227332766762"/>
          <c:h val="0.7751902086637712"/>
        </c:manualLayout>
      </c:layout>
      <c:areaChart>
        <c:grouping val="standard"/>
        <c:varyColors val="0"/>
        <c:ser>
          <c:idx val="59"/>
          <c:order val="59"/>
          <c:tx>
            <c:strRef>
              <c:f>'Table for graphs 25-27'!$A$61</c:f>
              <c:strCache>
                <c:ptCount val="1"/>
                <c:pt idx="0">
                  <c:v>Trajectory 26/27 Backlog All Sites</c:v>
                </c:pt>
              </c:strCache>
            </c:strRef>
          </c:tx>
          <c:spPr>
            <a:solidFill>
              <a:schemeClr val="accent2">
                <a:lumMod val="40000"/>
                <a:lumOff val="60000"/>
              </a:schemeClr>
            </a:solidFill>
            <a:ln>
              <a:noFill/>
            </a:ln>
            <a:effectLst/>
          </c:spPr>
          <c:cat>
            <c:numRef>
              <c:f>'Table for graphs 25-27'!$B$1:$FA$1</c:f>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f>'Table for graphs 25-27'!$B$61:$FA$61</c:f>
              <c:numCache>
                <c:formatCode>General</c:formatCode>
                <c:ptCount val="156"/>
                <c:pt idx="104" formatCode="0">
                  <c:v>313</c:v>
                </c:pt>
                <c:pt idx="105" formatCode="0">
                  <c:v>312</c:v>
                </c:pt>
                <c:pt idx="106" formatCode="0">
                  <c:v>311</c:v>
                </c:pt>
                <c:pt idx="107" formatCode="0">
                  <c:v>305</c:v>
                </c:pt>
                <c:pt idx="108" formatCode="0">
                  <c:v>300</c:v>
                </c:pt>
                <c:pt idx="109" formatCode="0">
                  <c:v>301</c:v>
                </c:pt>
                <c:pt idx="110" formatCode="0">
                  <c:v>293</c:v>
                </c:pt>
                <c:pt idx="111" formatCode="0">
                  <c:v>289</c:v>
                </c:pt>
                <c:pt idx="112" formatCode="0">
                  <c:v>289</c:v>
                </c:pt>
                <c:pt idx="113" formatCode="0">
                  <c:v>284</c:v>
                </c:pt>
                <c:pt idx="114" formatCode="0">
                  <c:v>276</c:v>
                </c:pt>
                <c:pt idx="115" formatCode="0">
                  <c:v>273</c:v>
                </c:pt>
                <c:pt idx="116" formatCode="0">
                  <c:v>267</c:v>
                </c:pt>
                <c:pt idx="117" formatCode="0">
                  <c:v>258</c:v>
                </c:pt>
                <c:pt idx="118" formatCode="0">
                  <c:v>257</c:v>
                </c:pt>
                <c:pt idx="119" formatCode="0">
                  <c:v>249</c:v>
                </c:pt>
                <c:pt idx="120" formatCode="0">
                  <c:v>250</c:v>
                </c:pt>
                <c:pt idx="121" formatCode="0">
                  <c:v>254</c:v>
                </c:pt>
                <c:pt idx="122" formatCode="0">
                  <c:v>253</c:v>
                </c:pt>
                <c:pt idx="123" formatCode="0">
                  <c:v>255</c:v>
                </c:pt>
                <c:pt idx="124" formatCode="0">
                  <c:v>255</c:v>
                </c:pt>
                <c:pt idx="125" formatCode="0">
                  <c:v>259</c:v>
                </c:pt>
                <c:pt idx="126" formatCode="0">
                  <c:v>253</c:v>
                </c:pt>
                <c:pt idx="127" formatCode="0">
                  <c:v>248</c:v>
                </c:pt>
                <c:pt idx="128" formatCode="0">
                  <c:v>246</c:v>
                </c:pt>
                <c:pt idx="129" formatCode="0">
                  <c:v>244</c:v>
                </c:pt>
                <c:pt idx="130" formatCode="0">
                  <c:v>235</c:v>
                </c:pt>
                <c:pt idx="131" formatCode="0">
                  <c:v>232</c:v>
                </c:pt>
                <c:pt idx="132" formatCode="0">
                  <c:v>228</c:v>
                </c:pt>
                <c:pt idx="133" formatCode="0">
                  <c:v>225</c:v>
                </c:pt>
                <c:pt idx="134" formatCode="0">
                  <c:v>225</c:v>
                </c:pt>
                <c:pt idx="135" formatCode="0">
                  <c:v>218</c:v>
                </c:pt>
                <c:pt idx="136" formatCode="0">
                  <c:v>216</c:v>
                </c:pt>
                <c:pt idx="137" formatCode="0">
                  <c:v>217</c:v>
                </c:pt>
                <c:pt idx="138" formatCode="0">
                  <c:v>217</c:v>
                </c:pt>
                <c:pt idx="139" formatCode="0">
                  <c:v>213</c:v>
                </c:pt>
                <c:pt idx="140" formatCode="0">
                  <c:v>211</c:v>
                </c:pt>
                <c:pt idx="141" formatCode="0">
                  <c:v>222</c:v>
                </c:pt>
                <c:pt idx="142" formatCode="0">
                  <c:v>234</c:v>
                </c:pt>
                <c:pt idx="143" formatCode="0">
                  <c:v>246</c:v>
                </c:pt>
                <c:pt idx="144" formatCode="0">
                  <c:v>244</c:v>
                </c:pt>
                <c:pt idx="145" formatCode="0">
                  <c:v>231</c:v>
                </c:pt>
                <c:pt idx="146" formatCode="0">
                  <c:v>225</c:v>
                </c:pt>
                <c:pt idx="147" formatCode="0">
                  <c:v>211</c:v>
                </c:pt>
                <c:pt idx="148" formatCode="0">
                  <c:v>206</c:v>
                </c:pt>
                <c:pt idx="149" formatCode="0">
                  <c:v>202</c:v>
                </c:pt>
                <c:pt idx="150" formatCode="0">
                  <c:v>201</c:v>
                </c:pt>
                <c:pt idx="151" formatCode="0">
                  <c:v>199</c:v>
                </c:pt>
                <c:pt idx="152" formatCode="0">
                  <c:v>196</c:v>
                </c:pt>
                <c:pt idx="153" formatCode="0">
                  <c:v>191</c:v>
                </c:pt>
                <c:pt idx="154" formatCode="0">
                  <c:v>186</c:v>
                </c:pt>
                <c:pt idx="155" formatCode="0">
                  <c:v>185</c:v>
                </c:pt>
              </c:numCache>
            </c:numRef>
          </c:val>
          <c:extLst xmlns:c15="http://schemas.microsoft.com/office/drawing/2012/chart">
            <c:ext xmlns:c16="http://schemas.microsoft.com/office/drawing/2014/chart" uri="{C3380CC4-5D6E-409C-BE32-E72D297353CC}">
              <c16:uniqueId val="{00000000-4C01-4381-9874-374E1597C4A7}"/>
            </c:ext>
          </c:extLst>
        </c:ser>
        <c:ser>
          <c:idx val="44"/>
          <c:order val="44"/>
          <c:tx>
            <c:strRef>
              <c:f>'Table for graphs 25-27'!$A$46</c:f>
              <c:strCache>
                <c:ptCount val="1"/>
                <c:pt idx="0">
                  <c:v>Trajectory 25/26 Backlog All Sites</c:v>
                </c:pt>
              </c:strCache>
            </c:strRef>
          </c:tx>
          <c:spPr>
            <a:solidFill>
              <a:schemeClr val="accent2">
                <a:lumMod val="20000"/>
                <a:lumOff val="80000"/>
              </a:schemeClr>
            </a:solidFill>
            <a:ln>
              <a:solidFill>
                <a:schemeClr val="accent2">
                  <a:lumMod val="20000"/>
                  <a:lumOff val="80000"/>
                </a:schemeClr>
              </a:solidFill>
            </a:ln>
            <a:effectLst/>
          </c:spPr>
          <c:cat>
            <c:numRef>
              <c:f>'Table for graphs 25-27'!$B$1:$FA$1</c:f>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f>'Table for graphs 25-27'!$B$46:$FA$46</c:f>
              <c:numCache>
                <c:formatCode>General</c:formatCode>
                <c:ptCount val="156"/>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extLst>
            <c:ext xmlns:c16="http://schemas.microsoft.com/office/drawing/2014/chart" uri="{C3380CC4-5D6E-409C-BE32-E72D297353CC}">
              <c16:uniqueId val="{00000001-4C01-4381-9874-374E1597C4A7}"/>
            </c:ext>
          </c:extLst>
        </c:ser>
        <c:dLbls>
          <c:showLegendKey val="0"/>
          <c:showVal val="0"/>
          <c:showCatName val="0"/>
          <c:showSerName val="0"/>
          <c:showPercent val="0"/>
          <c:showBubbleSize val="0"/>
        </c:dLbls>
        <c:axId val="545995631"/>
        <c:axId val="545998543"/>
        <c:extLst>
          <c:ext xmlns:c15="http://schemas.microsoft.com/office/drawing/2012/chart" uri="{02D57815-91ED-43cb-92C2-25804820EDAC}">
            <c15:filteredAreaSeries>
              <c15:ser>
                <c:idx val="0"/>
                <c:order val="0"/>
                <c:tx>
                  <c:strRef>
                    <c:extLst>
                      <c:ext uri="{02D57815-91ED-43cb-92C2-25804820EDAC}">
                        <c15:formulaRef>
                          <c15:sqref>'Table for graphs 25-27'!$A$2</c15:sqref>
                        </c15:formulaRef>
                      </c:ext>
                    </c:extLst>
                    <c:strCache>
                      <c:ptCount val="1"/>
                      <c:pt idx="0">
                        <c:v>Acute Leukaemia - Trajectory 63- 103 days</c:v>
                      </c:pt>
                    </c:strCache>
                  </c:strRef>
                </c:tx>
                <c:spPr>
                  <a:solidFill>
                    <a:schemeClr val="accent1"/>
                  </a:solidFill>
                  <a:ln>
                    <a:noFill/>
                  </a:ln>
                  <a:effectLst/>
                </c:spPr>
                <c:cat>
                  <c:numRef>
                    <c:extLst>
                      <c:ex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c:ext uri="{02D57815-91ED-43cb-92C2-25804820EDAC}">
                        <c15:formulaRef>
                          <c15:sqref>'Table for graphs 25-27'!$B$2:$FA$2</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c:ext xmlns:c16="http://schemas.microsoft.com/office/drawing/2014/chart" uri="{C3380CC4-5D6E-409C-BE32-E72D297353CC}">
                    <c16:uniqueId val="{00000003-4C01-4381-9874-374E1597C4A7}"/>
                  </c:ext>
                </c:extLst>
              </c15:ser>
            </c15:filteredAreaSeries>
            <c15:filteredAreaSeries>
              <c15:ser>
                <c:idx val="1"/>
                <c:order val="1"/>
                <c:tx>
                  <c:strRef>
                    <c:extLst xmlns:c15="http://schemas.microsoft.com/office/drawing/2012/chart">
                      <c:ext xmlns:c15="http://schemas.microsoft.com/office/drawing/2012/chart" uri="{02D57815-91ED-43cb-92C2-25804820EDAC}">
                        <c15:formulaRef>
                          <c15:sqref>'Table for graphs 25-27'!$A$3</c15:sqref>
                        </c15:formulaRef>
                      </c:ext>
                    </c:extLst>
                    <c:strCache>
                      <c:ptCount val="1"/>
                      <c:pt idx="0">
                        <c:v>Brain/CNS - Trajectory 63- 103 days</c:v>
                      </c:pt>
                    </c:strCache>
                  </c:strRef>
                </c:tx>
                <c:spPr>
                  <a:solidFill>
                    <a:schemeClr val="accent2"/>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25-27'!$B$3:$FA$3</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04-4C01-4381-9874-374E1597C4A7}"/>
                  </c:ext>
                </c:extLst>
              </c15:ser>
            </c15:filteredAreaSeries>
            <c15:filteredAreaSeries>
              <c15:ser>
                <c:idx val="2"/>
                <c:order val="2"/>
                <c:tx>
                  <c:strRef>
                    <c:extLst xmlns:c15="http://schemas.microsoft.com/office/drawing/2012/chart">
                      <c:ext xmlns:c15="http://schemas.microsoft.com/office/drawing/2012/chart" uri="{02D57815-91ED-43cb-92C2-25804820EDAC}">
                        <c15:formulaRef>
                          <c15:sqref>'Table for graphs 25-27'!$A$4</c15:sqref>
                        </c15:formulaRef>
                      </c:ext>
                    </c:extLst>
                    <c:strCache>
                      <c:ptCount val="1"/>
                      <c:pt idx="0">
                        <c:v>Breast - Trajectory 63- 103 days</c:v>
                      </c:pt>
                    </c:strCache>
                  </c:strRef>
                </c:tx>
                <c:spPr>
                  <a:solidFill>
                    <a:schemeClr val="accent3"/>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25-27'!$B$4:$FA$4</c15:sqref>
                        </c15:formulaRef>
                      </c:ext>
                    </c:extLst>
                    <c:numCache>
                      <c:formatCode>General</c:formatCode>
                      <c:ptCount val="156"/>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extLst xmlns:c15="http://schemas.microsoft.com/office/drawing/2012/chart">
                  <c:ext xmlns:c16="http://schemas.microsoft.com/office/drawing/2014/chart" uri="{C3380CC4-5D6E-409C-BE32-E72D297353CC}">
                    <c16:uniqueId val="{00000005-4C01-4381-9874-374E1597C4A7}"/>
                  </c:ext>
                </c:extLst>
              </c15:ser>
            </c15:filteredAreaSeries>
            <c15:filteredAreaSeries>
              <c15:ser>
                <c:idx val="3"/>
                <c:order val="3"/>
                <c:tx>
                  <c:strRef>
                    <c:extLst xmlns:c15="http://schemas.microsoft.com/office/drawing/2012/chart">
                      <c:ext xmlns:c15="http://schemas.microsoft.com/office/drawing/2012/chart" uri="{02D57815-91ED-43cb-92C2-25804820EDAC}">
                        <c15:formulaRef>
                          <c15:sqref>'Table for graphs 25-27'!$A$5</c15:sqref>
                        </c15:formulaRef>
                      </c:ext>
                    </c:extLst>
                    <c:strCache>
                      <c:ptCount val="1"/>
                      <c:pt idx="0">
                        <c:v>Children's cancer - Trajectory 63- 103 days</c:v>
                      </c:pt>
                    </c:strCache>
                  </c:strRef>
                </c:tx>
                <c:spPr>
                  <a:solidFill>
                    <a:schemeClr val="accent4"/>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25-27'!$B$5:$FA$5</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06-4C01-4381-9874-374E1597C4A7}"/>
                  </c:ext>
                </c:extLst>
              </c15:ser>
            </c15:filteredAreaSeries>
            <c15:filteredAreaSeries>
              <c15:ser>
                <c:idx val="4"/>
                <c:order val="4"/>
                <c:tx>
                  <c:strRef>
                    <c:extLst xmlns:c15="http://schemas.microsoft.com/office/drawing/2012/chart">
                      <c:ext xmlns:c15="http://schemas.microsoft.com/office/drawing/2012/chart" uri="{02D57815-91ED-43cb-92C2-25804820EDAC}">
                        <c15:formulaRef>
                          <c15:sqref>'Table for graphs 25-27'!$A$6</c15:sqref>
                        </c15:formulaRef>
                      </c:ext>
                    </c:extLst>
                    <c:strCache>
                      <c:ptCount val="1"/>
                      <c:pt idx="0">
                        <c:v>Gynaecological - Trajectory 63- 103 days</c:v>
                      </c:pt>
                    </c:strCache>
                  </c:strRef>
                </c:tx>
                <c:spPr>
                  <a:solidFill>
                    <a:schemeClr val="accent5"/>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25-27'!$B$6:$FA$6</c15:sqref>
                        </c15:formulaRef>
                      </c:ext>
                    </c:extLst>
                    <c:numCache>
                      <c:formatCode>General</c:formatCode>
                      <c:ptCount val="156"/>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extLst xmlns:c15="http://schemas.microsoft.com/office/drawing/2012/chart">
                  <c:ext xmlns:c16="http://schemas.microsoft.com/office/drawing/2014/chart" uri="{C3380CC4-5D6E-409C-BE32-E72D297353CC}">
                    <c16:uniqueId val="{00000007-4C01-4381-9874-374E1597C4A7}"/>
                  </c:ext>
                </c:extLst>
              </c15:ser>
            </c15:filteredAreaSeries>
            <c15:filteredAreaSeries>
              <c15:ser>
                <c:idx val="5"/>
                <c:order val="5"/>
                <c:tx>
                  <c:strRef>
                    <c:extLst xmlns:c15="http://schemas.microsoft.com/office/drawing/2012/chart">
                      <c:ext xmlns:c15="http://schemas.microsoft.com/office/drawing/2012/chart" uri="{02D57815-91ED-43cb-92C2-25804820EDAC}">
                        <c15:formulaRef>
                          <c15:sqref>'Table for graphs 25-27'!$A$7</c15:sqref>
                        </c15:formulaRef>
                      </c:ext>
                    </c:extLst>
                    <c:strCache>
                      <c:ptCount val="1"/>
                      <c:pt idx="0">
                        <c:v>Haematological - Trajectory 63- 103 days</c:v>
                      </c:pt>
                    </c:strCache>
                  </c:strRef>
                </c:tx>
                <c:spPr>
                  <a:solidFill>
                    <a:schemeClr val="accent6"/>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25-27'!$B$7:$FA$7</c15:sqref>
                        </c15:formulaRef>
                      </c:ext>
                    </c:extLst>
                    <c:numCache>
                      <c:formatCode>General</c:formatCode>
                      <c:ptCount val="156"/>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extLst xmlns:c15="http://schemas.microsoft.com/office/drawing/2012/chart">
                  <c:ext xmlns:c16="http://schemas.microsoft.com/office/drawing/2014/chart" uri="{C3380CC4-5D6E-409C-BE32-E72D297353CC}">
                    <c16:uniqueId val="{00000008-4C01-4381-9874-374E1597C4A7}"/>
                  </c:ext>
                </c:extLst>
              </c15:ser>
            </c15:filteredAreaSeries>
            <c15:filteredAreaSeries>
              <c15:ser>
                <c:idx val="6"/>
                <c:order val="6"/>
                <c:tx>
                  <c:strRef>
                    <c:extLst xmlns:c15="http://schemas.microsoft.com/office/drawing/2012/chart">
                      <c:ext xmlns:c15="http://schemas.microsoft.com/office/drawing/2012/chart" uri="{02D57815-91ED-43cb-92C2-25804820EDAC}">
                        <c15:formulaRef>
                          <c15:sqref>'Table for graphs 25-27'!$A$8</c15:sqref>
                        </c15:formulaRef>
                      </c:ext>
                    </c:extLst>
                    <c:strCache>
                      <c:ptCount val="1"/>
                      <c:pt idx="0">
                        <c:v>Head and neck - Trajectory 63- 103 days</c:v>
                      </c:pt>
                    </c:strCache>
                  </c:strRef>
                </c:tx>
                <c:spPr>
                  <a:solidFill>
                    <a:schemeClr val="accent1">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25-27'!$B$8:$FA$8</c15:sqref>
                        </c15:formulaRef>
                      </c:ext>
                    </c:extLst>
                    <c:numCache>
                      <c:formatCode>General</c:formatCode>
                      <c:ptCount val="156"/>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extLst xmlns:c15="http://schemas.microsoft.com/office/drawing/2012/chart">
                  <c:ext xmlns:c16="http://schemas.microsoft.com/office/drawing/2014/chart" uri="{C3380CC4-5D6E-409C-BE32-E72D297353CC}">
                    <c16:uniqueId val="{00000009-4C01-4381-9874-374E1597C4A7}"/>
                  </c:ext>
                </c:extLst>
              </c15:ser>
            </c15:filteredAreaSeries>
            <c15:filteredAreaSeries>
              <c15:ser>
                <c:idx val="7"/>
                <c:order val="7"/>
                <c:tx>
                  <c:strRef>
                    <c:extLst xmlns:c15="http://schemas.microsoft.com/office/drawing/2012/chart">
                      <c:ext xmlns:c15="http://schemas.microsoft.com/office/drawing/2012/chart" uri="{02D57815-91ED-43cb-92C2-25804820EDAC}">
                        <c15:formulaRef>
                          <c15:sqref>'Table for graphs 25-27'!$A$9</c15:sqref>
                        </c15:formulaRef>
                      </c:ext>
                    </c:extLst>
                    <c:strCache>
                      <c:ptCount val="1"/>
                      <c:pt idx="0">
                        <c:v>Lower Gastrointestinal - Trajectory 63- 103 days</c:v>
                      </c:pt>
                    </c:strCache>
                  </c:strRef>
                </c:tx>
                <c:spPr>
                  <a:solidFill>
                    <a:schemeClr val="accent2">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25-27'!$B$9:$FA$9</c15:sqref>
                        </c15:formulaRef>
                      </c:ext>
                    </c:extLst>
                    <c:numCache>
                      <c:formatCode>General</c:formatCode>
                      <c:ptCount val="156"/>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extLst xmlns:c15="http://schemas.microsoft.com/office/drawing/2012/chart">
                  <c:ext xmlns:c16="http://schemas.microsoft.com/office/drawing/2014/chart" uri="{C3380CC4-5D6E-409C-BE32-E72D297353CC}">
                    <c16:uniqueId val="{0000000A-4C01-4381-9874-374E1597C4A7}"/>
                  </c:ext>
                </c:extLst>
              </c15:ser>
            </c15:filteredAreaSeries>
            <c15:filteredAreaSeries>
              <c15:ser>
                <c:idx val="8"/>
                <c:order val="8"/>
                <c:tx>
                  <c:strRef>
                    <c:extLst xmlns:c15="http://schemas.microsoft.com/office/drawing/2012/chart">
                      <c:ext xmlns:c15="http://schemas.microsoft.com/office/drawing/2012/chart" uri="{02D57815-91ED-43cb-92C2-25804820EDAC}">
                        <c15:formulaRef>
                          <c15:sqref>'Table for graphs 25-27'!$A$10</c15:sqref>
                        </c15:formulaRef>
                      </c:ext>
                    </c:extLst>
                    <c:strCache>
                      <c:ptCount val="1"/>
                      <c:pt idx="0">
                        <c:v>Lung - Trajectory 63- 103 days</c:v>
                      </c:pt>
                    </c:strCache>
                  </c:strRef>
                </c:tx>
                <c:spPr>
                  <a:solidFill>
                    <a:schemeClr val="accent3">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25-27'!$B$10:$FA$10</c15:sqref>
                        </c15:formulaRef>
                      </c:ext>
                    </c:extLst>
                    <c:numCache>
                      <c:formatCode>General</c:formatCode>
                      <c:ptCount val="156"/>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extLst xmlns:c15="http://schemas.microsoft.com/office/drawing/2012/chart">
                  <c:ext xmlns:c16="http://schemas.microsoft.com/office/drawing/2014/chart" uri="{C3380CC4-5D6E-409C-BE32-E72D297353CC}">
                    <c16:uniqueId val="{0000000B-4C01-4381-9874-374E1597C4A7}"/>
                  </c:ext>
                </c:extLst>
              </c15:ser>
            </c15:filteredAreaSeries>
            <c15:filteredAreaSeries>
              <c15:ser>
                <c:idx val="9"/>
                <c:order val="9"/>
                <c:tx>
                  <c:strRef>
                    <c:extLst xmlns:c15="http://schemas.microsoft.com/office/drawing/2012/chart">
                      <c:ext xmlns:c15="http://schemas.microsoft.com/office/drawing/2012/chart" uri="{02D57815-91ED-43cb-92C2-25804820EDAC}">
                        <c15:formulaRef>
                          <c15:sqref>'Table for graphs 25-27'!$A$11</c15:sqref>
                        </c15:formulaRef>
                      </c:ext>
                    </c:extLst>
                    <c:strCache>
                      <c:ptCount val="1"/>
                      <c:pt idx="0">
                        <c:v>Other - Trajectory 63- 103 days</c:v>
                      </c:pt>
                    </c:strCache>
                  </c:strRef>
                </c:tx>
                <c:spPr>
                  <a:solidFill>
                    <a:schemeClr val="accent4">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25-27'!$B$11:$FA$11</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extLst xmlns:c15="http://schemas.microsoft.com/office/drawing/2012/chart">
                  <c:ext xmlns:c16="http://schemas.microsoft.com/office/drawing/2014/chart" uri="{C3380CC4-5D6E-409C-BE32-E72D297353CC}">
                    <c16:uniqueId val="{0000000C-4C01-4381-9874-374E1597C4A7}"/>
                  </c:ext>
                </c:extLst>
              </c15:ser>
            </c15:filteredAreaSeries>
            <c15:filteredAreaSeries>
              <c15:ser>
                <c:idx val="10"/>
                <c:order val="10"/>
                <c:tx>
                  <c:strRef>
                    <c:extLst xmlns:c15="http://schemas.microsoft.com/office/drawing/2012/chart">
                      <c:ext xmlns:c15="http://schemas.microsoft.com/office/drawing/2012/chart" uri="{02D57815-91ED-43cb-92C2-25804820EDAC}">
                        <c15:formulaRef>
                          <c15:sqref>'Table for graphs 25-27'!$A$12</c15:sqref>
                        </c15:formulaRef>
                      </c:ext>
                    </c:extLst>
                    <c:strCache>
                      <c:ptCount val="1"/>
                      <c:pt idx="0">
                        <c:v>Sarcoma - Trajectory 63- 103 days</c:v>
                      </c:pt>
                    </c:strCache>
                  </c:strRef>
                </c:tx>
                <c:spPr>
                  <a:solidFill>
                    <a:schemeClr val="accent5">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25-27'!$B$12:$FA$12</c15:sqref>
                        </c15:formulaRef>
                      </c:ext>
                    </c:extLst>
                    <c:numCache>
                      <c:formatCode>General</c:formatCode>
                      <c:ptCount val="156"/>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extLst xmlns:c15="http://schemas.microsoft.com/office/drawing/2012/chart">
                  <c:ext xmlns:c16="http://schemas.microsoft.com/office/drawing/2014/chart" uri="{C3380CC4-5D6E-409C-BE32-E72D297353CC}">
                    <c16:uniqueId val="{0000000D-4C01-4381-9874-374E1597C4A7}"/>
                  </c:ext>
                </c:extLst>
              </c15:ser>
            </c15:filteredAreaSeries>
            <c15:filteredAreaSeries>
              <c15:ser>
                <c:idx val="11"/>
                <c:order val="11"/>
                <c:tx>
                  <c:strRef>
                    <c:extLst xmlns:c15="http://schemas.microsoft.com/office/drawing/2012/chart">
                      <c:ext xmlns:c15="http://schemas.microsoft.com/office/drawing/2012/chart" uri="{02D57815-91ED-43cb-92C2-25804820EDAC}">
                        <c15:formulaRef>
                          <c15:sqref>'Table for graphs 25-27'!$A$13</c15:sqref>
                        </c15:formulaRef>
                      </c:ext>
                    </c:extLst>
                    <c:strCache>
                      <c:ptCount val="1"/>
                      <c:pt idx="0">
                        <c:v>Skin - Trajectory 63- 103 days</c:v>
                      </c:pt>
                    </c:strCache>
                  </c:strRef>
                </c:tx>
                <c:spPr>
                  <a:solidFill>
                    <a:schemeClr val="accent6">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25-27'!$B$13:$FA$13</c15:sqref>
                        </c15:formulaRef>
                      </c:ext>
                    </c:extLst>
                    <c:numCache>
                      <c:formatCode>General</c:formatCode>
                      <c:ptCount val="156"/>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extLst xmlns:c15="http://schemas.microsoft.com/office/drawing/2012/chart">
                  <c:ext xmlns:c16="http://schemas.microsoft.com/office/drawing/2014/chart" uri="{C3380CC4-5D6E-409C-BE32-E72D297353CC}">
                    <c16:uniqueId val="{0000000E-4C01-4381-9874-374E1597C4A7}"/>
                  </c:ext>
                </c:extLst>
              </c15:ser>
            </c15:filteredAreaSeries>
            <c15:filteredAreaSeries>
              <c15:ser>
                <c:idx val="12"/>
                <c:order val="12"/>
                <c:tx>
                  <c:strRef>
                    <c:extLst xmlns:c15="http://schemas.microsoft.com/office/drawing/2012/chart">
                      <c:ext xmlns:c15="http://schemas.microsoft.com/office/drawing/2012/chart" uri="{02D57815-91ED-43cb-92C2-25804820EDAC}">
                        <c15:formulaRef>
                          <c15:sqref>'Table for graphs 25-27'!$A$14</c15:sqref>
                        </c15:formulaRef>
                      </c:ext>
                    </c:extLst>
                    <c:strCache>
                      <c:ptCount val="1"/>
                      <c:pt idx="0">
                        <c:v>Upper Gastrointestinal - Trajectory 63- 103 days</c:v>
                      </c:pt>
                    </c:strCache>
                  </c:strRef>
                </c:tx>
                <c:spPr>
                  <a:solidFill>
                    <a:schemeClr val="accent1">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25-27'!$B$14:$FA$14</c15:sqref>
                        </c15:formulaRef>
                      </c:ext>
                    </c:extLst>
                    <c:numCache>
                      <c:formatCode>General</c:formatCode>
                      <c:ptCount val="156"/>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extLst xmlns:c15="http://schemas.microsoft.com/office/drawing/2012/chart">
                  <c:ext xmlns:c16="http://schemas.microsoft.com/office/drawing/2014/chart" uri="{C3380CC4-5D6E-409C-BE32-E72D297353CC}">
                    <c16:uniqueId val="{0000000F-4C01-4381-9874-374E1597C4A7}"/>
                  </c:ext>
                </c:extLst>
              </c15:ser>
            </c15:filteredAreaSeries>
            <c15:filteredAreaSeries>
              <c15:ser>
                <c:idx val="13"/>
                <c:order val="13"/>
                <c:tx>
                  <c:strRef>
                    <c:extLst xmlns:c15="http://schemas.microsoft.com/office/drawing/2012/chart">
                      <c:ext xmlns:c15="http://schemas.microsoft.com/office/drawing/2012/chart" uri="{02D57815-91ED-43cb-92C2-25804820EDAC}">
                        <c15:formulaRef>
                          <c15:sqref>'Table for graphs 25-27'!$A$15</c15:sqref>
                        </c15:formulaRef>
                      </c:ext>
                    </c:extLst>
                    <c:strCache>
                      <c:ptCount val="1"/>
                      <c:pt idx="0">
                        <c:v>Urological - Trajectory 63- 103 days</c:v>
                      </c:pt>
                    </c:strCache>
                  </c:strRef>
                </c:tx>
                <c:spPr>
                  <a:solidFill>
                    <a:schemeClr val="accent2">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25-27'!$B$15:$FA$15</c15:sqref>
                        </c15:formulaRef>
                      </c:ext>
                    </c:extLst>
                    <c:numCache>
                      <c:formatCode>General</c:formatCode>
                      <c:ptCount val="156"/>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extLst xmlns:c15="http://schemas.microsoft.com/office/drawing/2012/chart">
                  <c:ext xmlns:c16="http://schemas.microsoft.com/office/drawing/2014/chart" uri="{C3380CC4-5D6E-409C-BE32-E72D297353CC}">
                    <c16:uniqueId val="{00000010-4C01-4381-9874-374E1597C4A7}"/>
                  </c:ext>
                </c:extLst>
              </c15:ser>
            </c15:filteredAreaSeries>
            <c15:filteredAreaSeries>
              <c15:ser>
                <c:idx val="14"/>
                <c:order val="14"/>
                <c:tx>
                  <c:strRef>
                    <c:extLst xmlns:c15="http://schemas.microsoft.com/office/drawing/2012/chart">
                      <c:ext xmlns:c15="http://schemas.microsoft.com/office/drawing/2012/chart" uri="{02D57815-91ED-43cb-92C2-25804820EDAC}">
                        <c15:formulaRef>
                          <c15:sqref>'Table for graphs 25-27'!$A$16</c15:sqref>
                        </c15:formulaRef>
                      </c:ext>
                    </c:extLst>
                    <c:strCache>
                      <c:ptCount val="1"/>
                      <c:pt idx="0">
                        <c:v>Trajectory 63 - 103 days All Sites</c:v>
                      </c:pt>
                    </c:strCache>
                  </c:strRef>
                </c:tx>
                <c:spPr>
                  <a:solidFill>
                    <a:schemeClr val="accent3">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25-27'!$B$16:$FA$16</c15:sqref>
                        </c15:formulaRef>
                      </c:ext>
                    </c:extLst>
                    <c:numCache>
                      <c:formatCode>General</c:formatCode>
                      <c:ptCount val="156"/>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extLst xmlns:c15="http://schemas.microsoft.com/office/drawing/2012/chart">
                  <c:ext xmlns:c16="http://schemas.microsoft.com/office/drawing/2014/chart" uri="{C3380CC4-5D6E-409C-BE32-E72D297353CC}">
                    <c16:uniqueId val="{00000011-4C01-4381-9874-374E1597C4A7}"/>
                  </c:ext>
                </c:extLst>
              </c15:ser>
            </c15:filteredAreaSeries>
            <c15:filteredAreaSeries>
              <c15:ser>
                <c:idx val="15"/>
                <c:order val="15"/>
                <c:tx>
                  <c:strRef>
                    <c:extLst xmlns:c15="http://schemas.microsoft.com/office/drawing/2012/chart">
                      <c:ext xmlns:c15="http://schemas.microsoft.com/office/drawing/2012/chart" uri="{02D57815-91ED-43cb-92C2-25804820EDAC}">
                        <c15:formulaRef>
                          <c15:sqref>'Table for graphs 25-27'!$A$17</c15:sqref>
                        </c15:formulaRef>
                      </c:ext>
                    </c:extLst>
                    <c:strCache>
                      <c:ptCount val="1"/>
                      <c:pt idx="0">
                        <c:v>Acute Leukaemia - Trajectory &gt;103 days</c:v>
                      </c:pt>
                    </c:strCache>
                  </c:strRef>
                </c:tx>
                <c:spPr>
                  <a:solidFill>
                    <a:schemeClr val="accent4">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25-27'!$B$17:$FA$17</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2-4C01-4381-9874-374E1597C4A7}"/>
                  </c:ext>
                </c:extLst>
              </c15:ser>
            </c15:filteredAreaSeries>
            <c15:filteredAreaSeries>
              <c15:ser>
                <c:idx val="16"/>
                <c:order val="16"/>
                <c:tx>
                  <c:strRef>
                    <c:extLst xmlns:c15="http://schemas.microsoft.com/office/drawing/2012/chart">
                      <c:ext xmlns:c15="http://schemas.microsoft.com/office/drawing/2012/chart" uri="{02D57815-91ED-43cb-92C2-25804820EDAC}">
                        <c15:formulaRef>
                          <c15:sqref>'Table for graphs 25-27'!$A$18</c15:sqref>
                        </c15:formulaRef>
                      </c:ext>
                    </c:extLst>
                    <c:strCache>
                      <c:ptCount val="1"/>
                      <c:pt idx="0">
                        <c:v>Brain/CNS - Trajectory &gt;103 days</c:v>
                      </c:pt>
                    </c:strCache>
                  </c:strRef>
                </c:tx>
                <c:spPr>
                  <a:solidFill>
                    <a:schemeClr val="accent5">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25-27'!$B$18:$FA$18</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3-4C01-4381-9874-374E1597C4A7}"/>
                  </c:ext>
                </c:extLst>
              </c15:ser>
            </c15:filteredAreaSeries>
            <c15:filteredAreaSeries>
              <c15:ser>
                <c:idx val="17"/>
                <c:order val="17"/>
                <c:tx>
                  <c:strRef>
                    <c:extLst xmlns:c15="http://schemas.microsoft.com/office/drawing/2012/chart">
                      <c:ext xmlns:c15="http://schemas.microsoft.com/office/drawing/2012/chart" uri="{02D57815-91ED-43cb-92C2-25804820EDAC}">
                        <c15:formulaRef>
                          <c15:sqref>'Table for graphs 25-27'!$A$19</c15:sqref>
                        </c15:formulaRef>
                      </c:ext>
                    </c:extLst>
                    <c:strCache>
                      <c:ptCount val="1"/>
                      <c:pt idx="0">
                        <c:v>Breast - Trajectory &gt;103 days</c:v>
                      </c:pt>
                    </c:strCache>
                  </c:strRef>
                </c:tx>
                <c:spPr>
                  <a:solidFill>
                    <a:schemeClr val="accent6">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25-27'!$B$19:$FA$19</c15:sqref>
                        </c15:formulaRef>
                      </c:ext>
                    </c:extLst>
                    <c:numCache>
                      <c:formatCode>General</c:formatCode>
                      <c:ptCount val="156"/>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4-4C01-4381-9874-374E1597C4A7}"/>
                  </c:ext>
                </c:extLst>
              </c15:ser>
            </c15:filteredAreaSeries>
            <c15:filteredAreaSeries>
              <c15:ser>
                <c:idx val="18"/>
                <c:order val="18"/>
                <c:tx>
                  <c:strRef>
                    <c:extLst xmlns:c15="http://schemas.microsoft.com/office/drawing/2012/chart">
                      <c:ext xmlns:c15="http://schemas.microsoft.com/office/drawing/2012/chart" uri="{02D57815-91ED-43cb-92C2-25804820EDAC}">
                        <c15:formulaRef>
                          <c15:sqref>'Table for graphs 25-27'!$A$20</c15:sqref>
                        </c15:formulaRef>
                      </c:ext>
                    </c:extLst>
                    <c:strCache>
                      <c:ptCount val="1"/>
                      <c:pt idx="0">
                        <c:v>Children's cancer - Trajectory &gt;103 days</c:v>
                      </c:pt>
                    </c:strCache>
                  </c:strRef>
                </c:tx>
                <c:spPr>
                  <a:solidFill>
                    <a:schemeClr val="accent1">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25-27'!$B$20:$FA$20</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5-4C01-4381-9874-374E1597C4A7}"/>
                  </c:ext>
                </c:extLst>
              </c15:ser>
            </c15:filteredAreaSeries>
            <c15:filteredAreaSeries>
              <c15:ser>
                <c:idx val="19"/>
                <c:order val="19"/>
                <c:tx>
                  <c:strRef>
                    <c:extLst xmlns:c15="http://schemas.microsoft.com/office/drawing/2012/chart">
                      <c:ext xmlns:c15="http://schemas.microsoft.com/office/drawing/2012/chart" uri="{02D57815-91ED-43cb-92C2-25804820EDAC}">
                        <c15:formulaRef>
                          <c15:sqref>'Table for graphs 25-27'!$A$21</c15:sqref>
                        </c15:formulaRef>
                      </c:ext>
                    </c:extLst>
                    <c:strCache>
                      <c:ptCount val="1"/>
                      <c:pt idx="0">
                        <c:v>Gynaecological - Trajectory &gt;103 days</c:v>
                      </c:pt>
                    </c:strCache>
                  </c:strRef>
                </c:tx>
                <c:spPr>
                  <a:solidFill>
                    <a:schemeClr val="accent2">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25-27'!$B$21:$FA$21</c15:sqref>
                        </c15:formulaRef>
                      </c:ext>
                    </c:extLst>
                    <c:numCache>
                      <c:formatCode>General</c:formatCode>
                      <c:ptCount val="156"/>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extLst xmlns:c15="http://schemas.microsoft.com/office/drawing/2012/chart">
                  <c:ext xmlns:c16="http://schemas.microsoft.com/office/drawing/2014/chart" uri="{C3380CC4-5D6E-409C-BE32-E72D297353CC}">
                    <c16:uniqueId val="{00000016-4C01-4381-9874-374E1597C4A7}"/>
                  </c:ext>
                </c:extLst>
              </c15:ser>
            </c15:filteredAreaSeries>
            <c15:filteredAreaSeries>
              <c15:ser>
                <c:idx val="20"/>
                <c:order val="20"/>
                <c:tx>
                  <c:strRef>
                    <c:extLst xmlns:c15="http://schemas.microsoft.com/office/drawing/2012/chart">
                      <c:ext xmlns:c15="http://schemas.microsoft.com/office/drawing/2012/chart" uri="{02D57815-91ED-43cb-92C2-25804820EDAC}">
                        <c15:formulaRef>
                          <c15:sqref>'Table for graphs 25-27'!$A$22</c15:sqref>
                        </c15:formulaRef>
                      </c:ext>
                    </c:extLst>
                    <c:strCache>
                      <c:ptCount val="1"/>
                      <c:pt idx="0">
                        <c:v>Haematological - Trajectory &gt;103 days</c:v>
                      </c:pt>
                    </c:strCache>
                  </c:strRef>
                </c:tx>
                <c:spPr>
                  <a:solidFill>
                    <a:schemeClr val="accent3">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25-27'!$B$22:$FA$22</c15:sqref>
                        </c15:formulaRef>
                      </c:ext>
                    </c:extLst>
                    <c:numCache>
                      <c:formatCode>General</c:formatCode>
                      <c:ptCount val="156"/>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extLst xmlns:c15="http://schemas.microsoft.com/office/drawing/2012/chart">
                  <c:ext xmlns:c16="http://schemas.microsoft.com/office/drawing/2014/chart" uri="{C3380CC4-5D6E-409C-BE32-E72D297353CC}">
                    <c16:uniqueId val="{00000017-4C01-4381-9874-374E1597C4A7}"/>
                  </c:ext>
                </c:extLst>
              </c15:ser>
            </c15:filteredAreaSeries>
            <c15:filteredAreaSeries>
              <c15:ser>
                <c:idx val="21"/>
                <c:order val="21"/>
                <c:tx>
                  <c:strRef>
                    <c:extLst xmlns:c15="http://schemas.microsoft.com/office/drawing/2012/chart">
                      <c:ext xmlns:c15="http://schemas.microsoft.com/office/drawing/2012/chart" uri="{02D57815-91ED-43cb-92C2-25804820EDAC}">
                        <c15:formulaRef>
                          <c15:sqref>'Table for graphs 25-27'!$A$23</c15:sqref>
                        </c15:formulaRef>
                      </c:ext>
                    </c:extLst>
                    <c:strCache>
                      <c:ptCount val="1"/>
                      <c:pt idx="0">
                        <c:v>Head and neck - Trajectory &gt;103 days</c:v>
                      </c:pt>
                    </c:strCache>
                  </c:strRef>
                </c:tx>
                <c:spPr>
                  <a:solidFill>
                    <a:schemeClr val="accent4">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25-27'!$B$23:$FA$23</c15:sqref>
                        </c15:formulaRef>
                      </c:ext>
                    </c:extLst>
                    <c:numCache>
                      <c:formatCode>General</c:formatCode>
                      <c:ptCount val="156"/>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extLst xmlns:c15="http://schemas.microsoft.com/office/drawing/2012/chart">
                  <c:ext xmlns:c16="http://schemas.microsoft.com/office/drawing/2014/chart" uri="{C3380CC4-5D6E-409C-BE32-E72D297353CC}">
                    <c16:uniqueId val="{00000018-4C01-4381-9874-374E1597C4A7}"/>
                  </c:ext>
                </c:extLst>
              </c15:ser>
            </c15:filteredAreaSeries>
            <c15:filteredAreaSeries>
              <c15:ser>
                <c:idx val="22"/>
                <c:order val="22"/>
                <c:tx>
                  <c:strRef>
                    <c:extLst xmlns:c15="http://schemas.microsoft.com/office/drawing/2012/chart">
                      <c:ext xmlns:c15="http://schemas.microsoft.com/office/drawing/2012/chart" uri="{02D57815-91ED-43cb-92C2-25804820EDAC}">
                        <c15:formulaRef>
                          <c15:sqref>'Table for graphs 25-27'!$A$24</c15:sqref>
                        </c15:formulaRef>
                      </c:ext>
                    </c:extLst>
                    <c:strCache>
                      <c:ptCount val="1"/>
                      <c:pt idx="0">
                        <c:v>Lower Gastrointestinal - Trajectory &gt;103 days</c:v>
                      </c:pt>
                    </c:strCache>
                  </c:strRef>
                </c:tx>
                <c:spPr>
                  <a:solidFill>
                    <a:schemeClr val="accent5">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25-27'!$B$24:$FA$24</c15:sqref>
                        </c15:formulaRef>
                      </c:ext>
                    </c:extLst>
                    <c:numCache>
                      <c:formatCode>General</c:formatCode>
                      <c:ptCount val="156"/>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extLst xmlns:c15="http://schemas.microsoft.com/office/drawing/2012/chart">
                  <c:ext xmlns:c16="http://schemas.microsoft.com/office/drawing/2014/chart" uri="{C3380CC4-5D6E-409C-BE32-E72D297353CC}">
                    <c16:uniqueId val="{00000019-4C01-4381-9874-374E1597C4A7}"/>
                  </c:ext>
                </c:extLst>
              </c15:ser>
            </c15:filteredAreaSeries>
            <c15:filteredAreaSeries>
              <c15:ser>
                <c:idx val="23"/>
                <c:order val="23"/>
                <c:tx>
                  <c:strRef>
                    <c:extLst xmlns:c15="http://schemas.microsoft.com/office/drawing/2012/chart">
                      <c:ext xmlns:c15="http://schemas.microsoft.com/office/drawing/2012/chart" uri="{02D57815-91ED-43cb-92C2-25804820EDAC}">
                        <c15:formulaRef>
                          <c15:sqref>'Table for graphs 25-27'!$A$25</c15:sqref>
                        </c15:formulaRef>
                      </c:ext>
                    </c:extLst>
                    <c:strCache>
                      <c:ptCount val="1"/>
                      <c:pt idx="0">
                        <c:v>Lung - Trajectory &gt;103 days</c:v>
                      </c:pt>
                    </c:strCache>
                  </c:strRef>
                </c:tx>
                <c:spPr>
                  <a:solidFill>
                    <a:schemeClr val="accent6">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25-27'!$B$25:$FA$25</c15:sqref>
                        </c15:formulaRef>
                      </c:ext>
                    </c:extLst>
                    <c:numCache>
                      <c:formatCode>General</c:formatCode>
                      <c:ptCount val="156"/>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extLst xmlns:c15="http://schemas.microsoft.com/office/drawing/2012/chart">
                  <c:ext xmlns:c16="http://schemas.microsoft.com/office/drawing/2014/chart" uri="{C3380CC4-5D6E-409C-BE32-E72D297353CC}">
                    <c16:uniqueId val="{0000001A-4C01-4381-9874-374E1597C4A7}"/>
                  </c:ext>
                </c:extLst>
              </c15:ser>
            </c15:filteredAreaSeries>
            <c15:filteredAreaSeries>
              <c15:ser>
                <c:idx val="24"/>
                <c:order val="24"/>
                <c:tx>
                  <c:strRef>
                    <c:extLst xmlns:c15="http://schemas.microsoft.com/office/drawing/2012/chart">
                      <c:ext xmlns:c15="http://schemas.microsoft.com/office/drawing/2012/chart" uri="{02D57815-91ED-43cb-92C2-25804820EDAC}">
                        <c15:formulaRef>
                          <c15:sqref>'Table for graphs 25-27'!$A$26</c15:sqref>
                        </c15:formulaRef>
                      </c:ext>
                    </c:extLst>
                    <c:strCache>
                      <c:ptCount val="1"/>
                      <c:pt idx="0">
                        <c:v>Other - Trajectory &gt;103 days</c:v>
                      </c:pt>
                    </c:strCache>
                  </c:strRef>
                </c:tx>
                <c:spPr>
                  <a:solidFill>
                    <a:schemeClr val="accent1">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25-27'!$B$26:$FA$26</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extLst xmlns:c15="http://schemas.microsoft.com/office/drawing/2012/chart">
                  <c:ext xmlns:c16="http://schemas.microsoft.com/office/drawing/2014/chart" uri="{C3380CC4-5D6E-409C-BE32-E72D297353CC}">
                    <c16:uniqueId val="{0000001B-4C01-4381-9874-374E1597C4A7}"/>
                  </c:ext>
                </c:extLst>
              </c15:ser>
            </c15:filteredAreaSeries>
            <c15:filteredAreaSeries>
              <c15:ser>
                <c:idx val="25"/>
                <c:order val="25"/>
                <c:tx>
                  <c:strRef>
                    <c:extLst xmlns:c15="http://schemas.microsoft.com/office/drawing/2012/chart">
                      <c:ext xmlns:c15="http://schemas.microsoft.com/office/drawing/2012/chart" uri="{02D57815-91ED-43cb-92C2-25804820EDAC}">
                        <c15:formulaRef>
                          <c15:sqref>'Table for graphs 25-27'!$A$27</c15:sqref>
                        </c15:formulaRef>
                      </c:ext>
                    </c:extLst>
                    <c:strCache>
                      <c:ptCount val="1"/>
                      <c:pt idx="0">
                        <c:v>Sarcoma - Trajectory &gt;103 days</c:v>
                      </c:pt>
                    </c:strCache>
                  </c:strRef>
                </c:tx>
                <c:spPr>
                  <a:solidFill>
                    <a:schemeClr val="accent2">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25-27'!$B$27:$FA$27</c15:sqref>
                        </c15:formulaRef>
                      </c:ext>
                    </c:extLst>
                    <c:numCache>
                      <c:formatCode>General</c:formatCode>
                      <c:ptCount val="156"/>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1C-4C01-4381-9874-374E1597C4A7}"/>
                  </c:ext>
                </c:extLst>
              </c15:ser>
            </c15:filteredAreaSeries>
            <c15:filteredAreaSeries>
              <c15:ser>
                <c:idx val="26"/>
                <c:order val="26"/>
                <c:tx>
                  <c:strRef>
                    <c:extLst xmlns:c15="http://schemas.microsoft.com/office/drawing/2012/chart">
                      <c:ext xmlns:c15="http://schemas.microsoft.com/office/drawing/2012/chart" uri="{02D57815-91ED-43cb-92C2-25804820EDAC}">
                        <c15:formulaRef>
                          <c15:sqref>'Table for graphs 25-27'!$A$28</c15:sqref>
                        </c15:formulaRef>
                      </c:ext>
                    </c:extLst>
                    <c:strCache>
                      <c:ptCount val="1"/>
                      <c:pt idx="0">
                        <c:v>Skin - Trajectory &gt;103 days</c:v>
                      </c:pt>
                    </c:strCache>
                  </c:strRef>
                </c:tx>
                <c:spPr>
                  <a:solidFill>
                    <a:schemeClr val="accent3">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25-27'!$B$28:$FA$28</c15:sqref>
                        </c15:formulaRef>
                      </c:ext>
                    </c:extLst>
                    <c:numCache>
                      <c:formatCode>General</c:formatCode>
                      <c:ptCount val="156"/>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extLst xmlns:c15="http://schemas.microsoft.com/office/drawing/2012/chart">
                  <c:ext xmlns:c16="http://schemas.microsoft.com/office/drawing/2014/chart" uri="{C3380CC4-5D6E-409C-BE32-E72D297353CC}">
                    <c16:uniqueId val="{0000001D-4C01-4381-9874-374E1597C4A7}"/>
                  </c:ext>
                </c:extLst>
              </c15:ser>
            </c15:filteredAreaSeries>
            <c15:filteredAreaSeries>
              <c15:ser>
                <c:idx val="27"/>
                <c:order val="27"/>
                <c:tx>
                  <c:strRef>
                    <c:extLst xmlns:c15="http://schemas.microsoft.com/office/drawing/2012/chart">
                      <c:ext xmlns:c15="http://schemas.microsoft.com/office/drawing/2012/chart" uri="{02D57815-91ED-43cb-92C2-25804820EDAC}">
                        <c15:formulaRef>
                          <c15:sqref>'Table for graphs 25-27'!$A$29</c15:sqref>
                        </c15:formulaRef>
                      </c:ext>
                    </c:extLst>
                    <c:strCache>
                      <c:ptCount val="1"/>
                      <c:pt idx="0">
                        <c:v>Upper Gastrointestinal - Trajectory &gt;103 days</c:v>
                      </c:pt>
                    </c:strCache>
                  </c:strRef>
                </c:tx>
                <c:spPr>
                  <a:solidFill>
                    <a:schemeClr val="accent4">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25-27'!$B$29:$FA$29</c15:sqref>
                        </c15:formulaRef>
                      </c:ext>
                    </c:extLst>
                    <c:numCache>
                      <c:formatCode>General</c:formatCode>
                      <c:ptCount val="156"/>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extLst xmlns:c15="http://schemas.microsoft.com/office/drawing/2012/chart">
                  <c:ext xmlns:c16="http://schemas.microsoft.com/office/drawing/2014/chart" uri="{C3380CC4-5D6E-409C-BE32-E72D297353CC}">
                    <c16:uniqueId val="{0000001E-4C01-4381-9874-374E1597C4A7}"/>
                  </c:ext>
                </c:extLst>
              </c15:ser>
            </c15:filteredAreaSeries>
            <c15:filteredAreaSeries>
              <c15:ser>
                <c:idx val="28"/>
                <c:order val="28"/>
                <c:tx>
                  <c:strRef>
                    <c:extLst xmlns:c15="http://schemas.microsoft.com/office/drawing/2012/chart">
                      <c:ext xmlns:c15="http://schemas.microsoft.com/office/drawing/2012/chart" uri="{02D57815-91ED-43cb-92C2-25804820EDAC}">
                        <c15:formulaRef>
                          <c15:sqref>'Table for graphs 25-27'!$A$30</c15:sqref>
                        </c15:formulaRef>
                      </c:ext>
                    </c:extLst>
                    <c:strCache>
                      <c:ptCount val="1"/>
                      <c:pt idx="0">
                        <c:v>Urological - Trajectory &gt;103 days</c:v>
                      </c:pt>
                    </c:strCache>
                  </c:strRef>
                </c:tx>
                <c:spPr>
                  <a:solidFill>
                    <a:schemeClr val="accent5">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25-27'!$B$30:$FA$30</c15:sqref>
                        </c15:formulaRef>
                      </c:ext>
                    </c:extLst>
                    <c:numCache>
                      <c:formatCode>General</c:formatCode>
                      <c:ptCount val="156"/>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extLst xmlns:c15="http://schemas.microsoft.com/office/drawing/2012/chart">
                  <c:ext xmlns:c16="http://schemas.microsoft.com/office/drawing/2014/chart" uri="{C3380CC4-5D6E-409C-BE32-E72D297353CC}">
                    <c16:uniqueId val="{0000001F-4C01-4381-9874-374E1597C4A7}"/>
                  </c:ext>
                </c:extLst>
              </c15:ser>
            </c15:filteredAreaSeries>
            <c15:filteredAreaSeries>
              <c15:ser>
                <c:idx val="29"/>
                <c:order val="29"/>
                <c:tx>
                  <c:strRef>
                    <c:extLst xmlns:c15="http://schemas.microsoft.com/office/drawing/2012/chart">
                      <c:ext xmlns:c15="http://schemas.microsoft.com/office/drawing/2012/chart" uri="{02D57815-91ED-43cb-92C2-25804820EDAC}">
                        <c15:formulaRef>
                          <c15:sqref>'Table for graphs 25-27'!$A$31</c15:sqref>
                        </c15:formulaRef>
                      </c:ext>
                    </c:extLst>
                    <c:strCache>
                      <c:ptCount val="1"/>
                      <c:pt idx="0">
                        <c:v>Trajectory &gt;103 days All Sites</c:v>
                      </c:pt>
                    </c:strCache>
                  </c:strRef>
                </c:tx>
                <c:spPr>
                  <a:solidFill>
                    <a:schemeClr val="accent6">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25-27'!$B$31:$FA$31</c15:sqref>
                        </c15:formulaRef>
                      </c:ext>
                    </c:extLst>
                    <c:numCache>
                      <c:formatCode>General</c:formatCode>
                      <c:ptCount val="156"/>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extLst xmlns:c15="http://schemas.microsoft.com/office/drawing/2012/chart">
                  <c:ext xmlns:c16="http://schemas.microsoft.com/office/drawing/2014/chart" uri="{C3380CC4-5D6E-409C-BE32-E72D297353CC}">
                    <c16:uniqueId val="{00000020-4C01-4381-9874-374E1597C4A7}"/>
                  </c:ext>
                </c:extLst>
              </c15:ser>
            </c15:filteredAreaSeries>
            <c15:filteredAreaSeries>
              <c15:ser>
                <c:idx val="30"/>
                <c:order val="30"/>
                <c:tx>
                  <c:strRef>
                    <c:extLst xmlns:c15="http://schemas.microsoft.com/office/drawing/2012/chart">
                      <c:ext xmlns:c15="http://schemas.microsoft.com/office/drawing/2012/chart" uri="{02D57815-91ED-43cb-92C2-25804820EDAC}">
                        <c15:formulaRef>
                          <c15:sqref>'Table for graphs 25-27'!$A$32</c15:sqref>
                        </c15:formulaRef>
                      </c:ext>
                    </c:extLst>
                    <c:strCache>
                      <c:ptCount val="1"/>
                      <c:pt idx="0">
                        <c:v>Acute Leukaemia - Trajectory 25/26</c:v>
                      </c:pt>
                    </c:strCache>
                  </c:strRef>
                </c:tx>
                <c:spPr>
                  <a:solidFill>
                    <a:schemeClr val="accent1">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25-27'!$B$32:$FA$32</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21-4C01-4381-9874-374E1597C4A7}"/>
                  </c:ext>
                </c:extLst>
              </c15:ser>
            </c15:filteredAreaSeries>
            <c15:filteredAreaSeries>
              <c15:ser>
                <c:idx val="31"/>
                <c:order val="31"/>
                <c:tx>
                  <c:strRef>
                    <c:extLst xmlns:c15="http://schemas.microsoft.com/office/drawing/2012/chart">
                      <c:ext xmlns:c15="http://schemas.microsoft.com/office/drawing/2012/chart" uri="{02D57815-91ED-43cb-92C2-25804820EDAC}">
                        <c15:formulaRef>
                          <c15:sqref>'Table for graphs 25-27'!$A$33</c15:sqref>
                        </c15:formulaRef>
                      </c:ext>
                    </c:extLst>
                    <c:strCache>
                      <c:ptCount val="1"/>
                      <c:pt idx="0">
                        <c:v>Brain/CNS - Trajectory 25/26</c:v>
                      </c:pt>
                    </c:strCache>
                  </c:strRef>
                </c:tx>
                <c:spPr>
                  <a:solidFill>
                    <a:schemeClr val="accent2">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25-27'!$B$33:$FA$33</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22-4C01-4381-9874-374E1597C4A7}"/>
                  </c:ext>
                </c:extLst>
              </c15:ser>
            </c15:filteredAreaSeries>
            <c15:filteredAreaSeries>
              <c15:ser>
                <c:idx val="32"/>
                <c:order val="32"/>
                <c:tx>
                  <c:strRef>
                    <c:extLst xmlns:c15="http://schemas.microsoft.com/office/drawing/2012/chart">
                      <c:ext xmlns:c15="http://schemas.microsoft.com/office/drawing/2012/chart" uri="{02D57815-91ED-43cb-92C2-25804820EDAC}">
                        <c15:formulaRef>
                          <c15:sqref>'Table for graphs 25-27'!$A$34</c15:sqref>
                        </c15:formulaRef>
                      </c:ext>
                    </c:extLst>
                    <c:strCache>
                      <c:ptCount val="1"/>
                      <c:pt idx="0">
                        <c:v>Breast - Trajectory 25/26</c:v>
                      </c:pt>
                    </c:strCache>
                  </c:strRef>
                </c:tx>
                <c:spPr>
                  <a:solidFill>
                    <a:schemeClr val="accent3">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25-27'!$B$34:$FA$34</c15:sqref>
                        </c15:formulaRef>
                      </c:ext>
                    </c:extLst>
                    <c:numCache>
                      <c:formatCode>General</c:formatCode>
                      <c:ptCount val="156"/>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extLst xmlns:c15="http://schemas.microsoft.com/office/drawing/2012/chart">
                  <c:ext xmlns:c16="http://schemas.microsoft.com/office/drawing/2014/chart" uri="{C3380CC4-5D6E-409C-BE32-E72D297353CC}">
                    <c16:uniqueId val="{00000023-4C01-4381-9874-374E1597C4A7}"/>
                  </c:ext>
                </c:extLst>
              </c15:ser>
            </c15:filteredAreaSeries>
            <c15:filteredAreaSeries>
              <c15:ser>
                <c:idx val="33"/>
                <c:order val="33"/>
                <c:tx>
                  <c:strRef>
                    <c:extLst xmlns:c15="http://schemas.microsoft.com/office/drawing/2012/chart">
                      <c:ext xmlns:c15="http://schemas.microsoft.com/office/drawing/2012/chart" uri="{02D57815-91ED-43cb-92C2-25804820EDAC}">
                        <c15:formulaRef>
                          <c15:sqref>'Table for graphs 25-27'!$A$35</c15:sqref>
                        </c15:formulaRef>
                      </c:ext>
                    </c:extLst>
                    <c:strCache>
                      <c:ptCount val="1"/>
                      <c:pt idx="0">
                        <c:v>Children's cancer - Trajectory 25/26</c:v>
                      </c:pt>
                    </c:strCache>
                  </c:strRef>
                </c:tx>
                <c:spPr>
                  <a:solidFill>
                    <a:schemeClr val="accent4">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25-27'!$B$35:$FA$35</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extLst xmlns:c15="http://schemas.microsoft.com/office/drawing/2012/chart">
                  <c:ext xmlns:c16="http://schemas.microsoft.com/office/drawing/2014/chart" uri="{C3380CC4-5D6E-409C-BE32-E72D297353CC}">
                    <c16:uniqueId val="{00000024-4C01-4381-9874-374E1597C4A7}"/>
                  </c:ext>
                </c:extLst>
              </c15:ser>
            </c15:filteredAreaSeries>
            <c15:filteredAreaSeries>
              <c15:ser>
                <c:idx val="34"/>
                <c:order val="34"/>
                <c:tx>
                  <c:strRef>
                    <c:extLst xmlns:c15="http://schemas.microsoft.com/office/drawing/2012/chart">
                      <c:ext xmlns:c15="http://schemas.microsoft.com/office/drawing/2012/chart" uri="{02D57815-91ED-43cb-92C2-25804820EDAC}">
                        <c15:formulaRef>
                          <c15:sqref>'Table for graphs 25-27'!$A$36</c15:sqref>
                        </c15:formulaRef>
                      </c:ext>
                    </c:extLst>
                    <c:strCache>
                      <c:ptCount val="1"/>
                      <c:pt idx="0">
                        <c:v>Gynaecological - Trajectory 25/26</c:v>
                      </c:pt>
                    </c:strCache>
                  </c:strRef>
                </c:tx>
                <c:spPr>
                  <a:solidFill>
                    <a:schemeClr val="accent5">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25-27'!$B$36:$FA$36</c15:sqref>
                        </c15:formulaRef>
                      </c:ext>
                    </c:extLst>
                    <c:numCache>
                      <c:formatCode>General</c:formatCode>
                      <c:ptCount val="156"/>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extLst xmlns:c15="http://schemas.microsoft.com/office/drawing/2012/chart">
                  <c:ext xmlns:c16="http://schemas.microsoft.com/office/drawing/2014/chart" uri="{C3380CC4-5D6E-409C-BE32-E72D297353CC}">
                    <c16:uniqueId val="{00000025-4C01-4381-9874-374E1597C4A7}"/>
                  </c:ext>
                </c:extLst>
              </c15:ser>
            </c15:filteredAreaSeries>
            <c15:filteredAreaSeries>
              <c15:ser>
                <c:idx val="35"/>
                <c:order val="35"/>
                <c:tx>
                  <c:strRef>
                    <c:extLst xmlns:c15="http://schemas.microsoft.com/office/drawing/2012/chart">
                      <c:ext xmlns:c15="http://schemas.microsoft.com/office/drawing/2012/chart" uri="{02D57815-91ED-43cb-92C2-25804820EDAC}">
                        <c15:formulaRef>
                          <c15:sqref>'Table for graphs 25-27'!$A$37</c15:sqref>
                        </c15:formulaRef>
                      </c:ext>
                    </c:extLst>
                    <c:strCache>
                      <c:ptCount val="1"/>
                      <c:pt idx="0">
                        <c:v>Haematological - Trajectory 25/26</c:v>
                      </c:pt>
                    </c:strCache>
                  </c:strRef>
                </c:tx>
                <c:spPr>
                  <a:solidFill>
                    <a:schemeClr val="accent6">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25-27'!$B$37:$FA$37</c15:sqref>
                        </c15:formulaRef>
                      </c:ext>
                    </c:extLst>
                    <c:numCache>
                      <c:formatCode>General</c:formatCode>
                      <c:ptCount val="156"/>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extLst xmlns:c15="http://schemas.microsoft.com/office/drawing/2012/chart">
                  <c:ext xmlns:c16="http://schemas.microsoft.com/office/drawing/2014/chart" uri="{C3380CC4-5D6E-409C-BE32-E72D297353CC}">
                    <c16:uniqueId val="{00000026-4C01-4381-9874-374E1597C4A7}"/>
                  </c:ext>
                </c:extLst>
              </c15:ser>
            </c15:filteredAreaSeries>
            <c15:filteredAreaSeries>
              <c15:ser>
                <c:idx val="36"/>
                <c:order val="36"/>
                <c:tx>
                  <c:strRef>
                    <c:extLst xmlns:c15="http://schemas.microsoft.com/office/drawing/2012/chart">
                      <c:ext xmlns:c15="http://schemas.microsoft.com/office/drawing/2012/chart" uri="{02D57815-91ED-43cb-92C2-25804820EDAC}">
                        <c15:formulaRef>
                          <c15:sqref>'Table for graphs 25-27'!$A$38</c15:sqref>
                        </c15:formulaRef>
                      </c:ext>
                    </c:extLst>
                    <c:strCache>
                      <c:ptCount val="1"/>
                      <c:pt idx="0">
                        <c:v>Head and neck - Trajectory 25/26</c:v>
                      </c:pt>
                    </c:strCache>
                  </c:strRef>
                </c:tx>
                <c:spPr>
                  <a:solidFill>
                    <a:schemeClr val="accent1">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25-27'!$B$38:$FA$38</c15:sqref>
                        </c15:formulaRef>
                      </c:ext>
                    </c:extLst>
                    <c:numCache>
                      <c:formatCode>General</c:formatCode>
                      <c:ptCount val="156"/>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extLst xmlns:c15="http://schemas.microsoft.com/office/drawing/2012/chart">
                  <c:ext xmlns:c16="http://schemas.microsoft.com/office/drawing/2014/chart" uri="{C3380CC4-5D6E-409C-BE32-E72D297353CC}">
                    <c16:uniqueId val="{00000027-4C01-4381-9874-374E1597C4A7}"/>
                  </c:ext>
                </c:extLst>
              </c15:ser>
            </c15:filteredAreaSeries>
            <c15:filteredAreaSeries>
              <c15:ser>
                <c:idx val="37"/>
                <c:order val="37"/>
                <c:tx>
                  <c:strRef>
                    <c:extLst xmlns:c15="http://schemas.microsoft.com/office/drawing/2012/chart">
                      <c:ext xmlns:c15="http://schemas.microsoft.com/office/drawing/2012/chart" uri="{02D57815-91ED-43cb-92C2-25804820EDAC}">
                        <c15:formulaRef>
                          <c15:sqref>'Table for graphs 25-27'!$A$39</c15:sqref>
                        </c15:formulaRef>
                      </c:ext>
                    </c:extLst>
                    <c:strCache>
                      <c:ptCount val="1"/>
                      <c:pt idx="0">
                        <c:v>Lower Gastrointestinal - Trajectory 25/26</c:v>
                      </c:pt>
                    </c:strCache>
                  </c:strRef>
                </c:tx>
                <c:spPr>
                  <a:solidFill>
                    <a:schemeClr val="accent2">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25-27'!$B$39:$FA$39</c15:sqref>
                        </c15:formulaRef>
                      </c:ext>
                    </c:extLst>
                    <c:numCache>
                      <c:formatCode>General</c:formatCode>
                      <c:ptCount val="156"/>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extLst xmlns:c15="http://schemas.microsoft.com/office/drawing/2012/chart">
                  <c:ext xmlns:c16="http://schemas.microsoft.com/office/drawing/2014/chart" uri="{C3380CC4-5D6E-409C-BE32-E72D297353CC}">
                    <c16:uniqueId val="{00000028-4C01-4381-9874-374E1597C4A7}"/>
                  </c:ext>
                </c:extLst>
              </c15:ser>
            </c15:filteredAreaSeries>
            <c15:filteredAreaSeries>
              <c15:ser>
                <c:idx val="38"/>
                <c:order val="38"/>
                <c:tx>
                  <c:strRef>
                    <c:extLst xmlns:c15="http://schemas.microsoft.com/office/drawing/2012/chart">
                      <c:ext xmlns:c15="http://schemas.microsoft.com/office/drawing/2012/chart" uri="{02D57815-91ED-43cb-92C2-25804820EDAC}">
                        <c15:formulaRef>
                          <c15:sqref>'Table for graphs 25-27'!$A$40</c15:sqref>
                        </c15:formulaRef>
                      </c:ext>
                    </c:extLst>
                    <c:strCache>
                      <c:ptCount val="1"/>
                      <c:pt idx="0">
                        <c:v>Lung - Trajectory 25/26</c:v>
                      </c:pt>
                    </c:strCache>
                  </c:strRef>
                </c:tx>
                <c:spPr>
                  <a:solidFill>
                    <a:schemeClr val="accent3">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25-27'!$B$40:$FA$40</c15:sqref>
                        </c15:formulaRef>
                      </c:ext>
                    </c:extLst>
                    <c:numCache>
                      <c:formatCode>General</c:formatCode>
                      <c:ptCount val="156"/>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extLst xmlns:c15="http://schemas.microsoft.com/office/drawing/2012/chart">
                  <c:ext xmlns:c16="http://schemas.microsoft.com/office/drawing/2014/chart" uri="{C3380CC4-5D6E-409C-BE32-E72D297353CC}">
                    <c16:uniqueId val="{00000029-4C01-4381-9874-374E1597C4A7}"/>
                  </c:ext>
                </c:extLst>
              </c15:ser>
            </c15:filteredAreaSeries>
            <c15:filteredAreaSeries>
              <c15:ser>
                <c:idx val="39"/>
                <c:order val="39"/>
                <c:tx>
                  <c:strRef>
                    <c:extLst xmlns:c15="http://schemas.microsoft.com/office/drawing/2012/chart">
                      <c:ext xmlns:c15="http://schemas.microsoft.com/office/drawing/2012/chart" uri="{02D57815-91ED-43cb-92C2-25804820EDAC}">
                        <c15:formulaRef>
                          <c15:sqref>'Table for graphs 25-27'!$A$41</c15:sqref>
                        </c15:formulaRef>
                      </c:ext>
                    </c:extLst>
                    <c:strCache>
                      <c:ptCount val="1"/>
                      <c:pt idx="0">
                        <c:v>Other - Trajectory 25/26</c:v>
                      </c:pt>
                    </c:strCache>
                  </c:strRef>
                </c:tx>
                <c:spPr>
                  <a:solidFill>
                    <a:schemeClr val="accent4">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25-27'!$B$41:$FA$41</c15:sqref>
                        </c15:formulaRef>
                      </c:ext>
                    </c:extLst>
                    <c:numCache>
                      <c:formatCode>General</c:formatCode>
                      <c:ptCount val="156"/>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extLst xmlns:c15="http://schemas.microsoft.com/office/drawing/2012/chart">
                  <c:ext xmlns:c16="http://schemas.microsoft.com/office/drawing/2014/chart" uri="{C3380CC4-5D6E-409C-BE32-E72D297353CC}">
                    <c16:uniqueId val="{0000002A-4C01-4381-9874-374E1597C4A7}"/>
                  </c:ext>
                </c:extLst>
              </c15:ser>
            </c15:filteredAreaSeries>
            <c15:filteredAreaSeries>
              <c15:ser>
                <c:idx val="40"/>
                <c:order val="40"/>
                <c:tx>
                  <c:strRef>
                    <c:extLst xmlns:c15="http://schemas.microsoft.com/office/drawing/2012/chart">
                      <c:ext xmlns:c15="http://schemas.microsoft.com/office/drawing/2012/chart" uri="{02D57815-91ED-43cb-92C2-25804820EDAC}">
                        <c15:formulaRef>
                          <c15:sqref>'Table for graphs 25-27'!$A$42</c15:sqref>
                        </c15:formulaRef>
                      </c:ext>
                    </c:extLst>
                    <c:strCache>
                      <c:ptCount val="1"/>
                      <c:pt idx="0">
                        <c:v>Sarcoma - Trajectory 25/26</c:v>
                      </c:pt>
                    </c:strCache>
                  </c:strRef>
                </c:tx>
                <c:spPr>
                  <a:solidFill>
                    <a:schemeClr val="accent5">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25-27'!$B$42:$FA$42</c15:sqref>
                        </c15:formulaRef>
                      </c:ext>
                    </c:extLst>
                    <c:numCache>
                      <c:formatCode>General</c:formatCode>
                      <c:ptCount val="156"/>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extLst xmlns:c15="http://schemas.microsoft.com/office/drawing/2012/chart">
                  <c:ext xmlns:c16="http://schemas.microsoft.com/office/drawing/2014/chart" uri="{C3380CC4-5D6E-409C-BE32-E72D297353CC}">
                    <c16:uniqueId val="{0000002B-4C01-4381-9874-374E1597C4A7}"/>
                  </c:ext>
                </c:extLst>
              </c15:ser>
            </c15:filteredAreaSeries>
            <c15:filteredAreaSeries>
              <c15:ser>
                <c:idx val="41"/>
                <c:order val="41"/>
                <c:tx>
                  <c:strRef>
                    <c:extLst xmlns:c15="http://schemas.microsoft.com/office/drawing/2012/chart">
                      <c:ext xmlns:c15="http://schemas.microsoft.com/office/drawing/2012/chart" uri="{02D57815-91ED-43cb-92C2-25804820EDAC}">
                        <c15:formulaRef>
                          <c15:sqref>'Table for graphs 25-27'!$A$43</c15:sqref>
                        </c15:formulaRef>
                      </c:ext>
                    </c:extLst>
                    <c:strCache>
                      <c:ptCount val="1"/>
                      <c:pt idx="0">
                        <c:v>Skin - Trajectory 25/26</c:v>
                      </c:pt>
                    </c:strCache>
                  </c:strRef>
                </c:tx>
                <c:spPr>
                  <a:solidFill>
                    <a:schemeClr val="accent6">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25-27'!$B$43:$FA$43</c15:sqref>
                        </c15:formulaRef>
                      </c:ext>
                    </c:extLst>
                    <c:numCache>
                      <c:formatCode>General</c:formatCode>
                      <c:ptCount val="156"/>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extLst xmlns:c15="http://schemas.microsoft.com/office/drawing/2012/chart">
                  <c:ext xmlns:c16="http://schemas.microsoft.com/office/drawing/2014/chart" uri="{C3380CC4-5D6E-409C-BE32-E72D297353CC}">
                    <c16:uniqueId val="{0000002C-4C01-4381-9874-374E1597C4A7}"/>
                  </c:ext>
                </c:extLst>
              </c15:ser>
            </c15:filteredAreaSeries>
            <c15:filteredAreaSeries>
              <c15:ser>
                <c:idx val="42"/>
                <c:order val="42"/>
                <c:tx>
                  <c:strRef>
                    <c:extLst xmlns:c15="http://schemas.microsoft.com/office/drawing/2012/chart">
                      <c:ext xmlns:c15="http://schemas.microsoft.com/office/drawing/2012/chart" uri="{02D57815-91ED-43cb-92C2-25804820EDAC}">
                        <c15:formulaRef>
                          <c15:sqref>'Table for graphs 25-27'!$A$44</c15:sqref>
                        </c15:formulaRef>
                      </c:ext>
                    </c:extLst>
                    <c:strCache>
                      <c:ptCount val="1"/>
                      <c:pt idx="0">
                        <c:v>Upper Gastrointestinal - Trajectory 25/26</c:v>
                      </c:pt>
                    </c:strCache>
                  </c:strRef>
                </c:tx>
                <c:spPr>
                  <a:solidFill>
                    <a:schemeClr val="accent1">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25-27'!$B$44:$FA$44</c15:sqref>
                        </c15:formulaRef>
                      </c:ext>
                    </c:extLst>
                    <c:numCache>
                      <c:formatCode>General</c:formatCode>
                      <c:ptCount val="156"/>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extLst xmlns:c15="http://schemas.microsoft.com/office/drawing/2012/chart">
                  <c:ext xmlns:c16="http://schemas.microsoft.com/office/drawing/2014/chart" uri="{C3380CC4-5D6E-409C-BE32-E72D297353CC}">
                    <c16:uniqueId val="{0000002D-4C01-4381-9874-374E1597C4A7}"/>
                  </c:ext>
                </c:extLst>
              </c15:ser>
            </c15:filteredAreaSeries>
            <c15:filteredAreaSeries>
              <c15:ser>
                <c:idx val="43"/>
                <c:order val="43"/>
                <c:tx>
                  <c:strRef>
                    <c:extLst xmlns:c15="http://schemas.microsoft.com/office/drawing/2012/chart">
                      <c:ext xmlns:c15="http://schemas.microsoft.com/office/drawing/2012/chart" uri="{02D57815-91ED-43cb-92C2-25804820EDAC}">
                        <c15:formulaRef>
                          <c15:sqref>'Table for graphs 25-27'!$A$45</c15:sqref>
                        </c15:formulaRef>
                      </c:ext>
                    </c:extLst>
                    <c:strCache>
                      <c:ptCount val="1"/>
                      <c:pt idx="0">
                        <c:v>Urological - Trajectory 25/26</c:v>
                      </c:pt>
                    </c:strCache>
                  </c:strRef>
                </c:tx>
                <c:spPr>
                  <a:solidFill>
                    <a:schemeClr val="accent2">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25-27'!$B$45:$FA$45</c15:sqref>
                        </c15:formulaRef>
                      </c:ext>
                    </c:extLst>
                    <c:numCache>
                      <c:formatCode>General</c:formatCode>
                      <c:ptCount val="156"/>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extLst xmlns:c15="http://schemas.microsoft.com/office/drawing/2012/chart">
                  <c:ext xmlns:c16="http://schemas.microsoft.com/office/drawing/2014/chart" uri="{C3380CC4-5D6E-409C-BE32-E72D297353CC}">
                    <c16:uniqueId val="{0000002E-4C01-4381-9874-374E1597C4A7}"/>
                  </c:ext>
                </c:extLst>
              </c15:ser>
            </c15:filteredAreaSeries>
            <c15:filteredAreaSeries>
              <c15:ser>
                <c:idx val="45"/>
                <c:order val="45"/>
                <c:tx>
                  <c:strRef>
                    <c:extLst xmlns:c15="http://schemas.microsoft.com/office/drawing/2012/chart">
                      <c:ext xmlns:c15="http://schemas.microsoft.com/office/drawing/2012/chart" uri="{02D57815-91ED-43cb-92C2-25804820EDAC}">
                        <c15:formulaRef>
                          <c15:sqref>'Table for graphs 25-27'!$A$47</c15:sqref>
                        </c15:formulaRef>
                      </c:ext>
                    </c:extLst>
                    <c:strCache>
                      <c:ptCount val="1"/>
                      <c:pt idx="0">
                        <c:v>Acute Leukaemia - Trajectory 26/27</c:v>
                      </c:pt>
                    </c:strCache>
                  </c:strRef>
                </c:tx>
                <c:spPr>
                  <a:solidFill>
                    <a:schemeClr val="accent4">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25-27'!$B$47:$FA$47</c15:sqref>
                        </c15:formulaRef>
                      </c:ext>
                    </c:extLst>
                    <c:numCache>
                      <c:formatCode>General</c:formatCode>
                      <c:ptCount val="156"/>
                      <c:pt idx="104" formatCode="0">
                        <c:v>0</c:v>
                      </c:pt>
                      <c:pt idx="105" formatCode="0">
                        <c:v>0</c:v>
                      </c:pt>
                      <c:pt idx="106" formatCode="0">
                        <c:v>0</c:v>
                      </c:pt>
                      <c:pt idx="107" formatCode="0">
                        <c:v>0</c:v>
                      </c:pt>
                      <c:pt idx="108" formatCode="0">
                        <c:v>0</c:v>
                      </c:pt>
                      <c:pt idx="109" formatCode="0">
                        <c:v>0</c:v>
                      </c:pt>
                      <c:pt idx="110" formatCode="0">
                        <c:v>0</c:v>
                      </c:pt>
                      <c:pt idx="111" formatCode="0">
                        <c:v>0</c:v>
                      </c:pt>
                      <c:pt idx="112" formatCode="0">
                        <c:v>0</c:v>
                      </c:pt>
                      <c:pt idx="113" formatCode="0">
                        <c:v>0</c:v>
                      </c:pt>
                      <c:pt idx="114" formatCode="0">
                        <c:v>0</c:v>
                      </c:pt>
                      <c:pt idx="115" formatCode="0">
                        <c:v>0</c:v>
                      </c:pt>
                      <c:pt idx="116" formatCode="0">
                        <c:v>0</c:v>
                      </c:pt>
                      <c:pt idx="117" formatCode="0">
                        <c:v>0</c:v>
                      </c:pt>
                      <c:pt idx="118" formatCode="0">
                        <c:v>0</c:v>
                      </c:pt>
                      <c:pt idx="119" formatCode="0">
                        <c:v>0</c:v>
                      </c:pt>
                      <c:pt idx="120" formatCode="0">
                        <c:v>0</c:v>
                      </c:pt>
                      <c:pt idx="121" formatCode="0">
                        <c:v>0</c:v>
                      </c:pt>
                      <c:pt idx="122" formatCode="0">
                        <c:v>0</c:v>
                      </c:pt>
                      <c:pt idx="123" formatCode="0">
                        <c:v>0</c:v>
                      </c:pt>
                      <c:pt idx="124" formatCode="0">
                        <c:v>0</c:v>
                      </c:pt>
                      <c:pt idx="125" formatCode="0">
                        <c:v>0</c:v>
                      </c:pt>
                      <c:pt idx="126" formatCode="0">
                        <c:v>0</c:v>
                      </c:pt>
                      <c:pt idx="127" formatCode="0">
                        <c:v>0</c:v>
                      </c:pt>
                      <c:pt idx="128" formatCode="0">
                        <c:v>0</c:v>
                      </c:pt>
                      <c:pt idx="129" formatCode="0">
                        <c:v>0</c:v>
                      </c:pt>
                      <c:pt idx="130" formatCode="0">
                        <c:v>0</c:v>
                      </c:pt>
                      <c:pt idx="131" formatCode="0">
                        <c:v>0</c:v>
                      </c:pt>
                      <c:pt idx="132" formatCode="0">
                        <c:v>0</c:v>
                      </c:pt>
                      <c:pt idx="133" formatCode="0">
                        <c:v>0</c:v>
                      </c:pt>
                      <c:pt idx="134" formatCode="0">
                        <c:v>0</c:v>
                      </c:pt>
                      <c:pt idx="135" formatCode="0">
                        <c:v>0</c:v>
                      </c:pt>
                      <c:pt idx="136" formatCode="0">
                        <c:v>0</c:v>
                      </c:pt>
                      <c:pt idx="137" formatCode="0">
                        <c:v>0</c:v>
                      </c:pt>
                      <c:pt idx="138" formatCode="0">
                        <c:v>0</c:v>
                      </c:pt>
                      <c:pt idx="139" formatCode="0">
                        <c:v>0</c:v>
                      </c:pt>
                      <c:pt idx="140" formatCode="0">
                        <c:v>0</c:v>
                      </c:pt>
                      <c:pt idx="141" formatCode="0">
                        <c:v>0</c:v>
                      </c:pt>
                      <c:pt idx="142" formatCode="0">
                        <c:v>0</c:v>
                      </c:pt>
                      <c:pt idx="143" formatCode="0">
                        <c:v>0</c:v>
                      </c:pt>
                      <c:pt idx="144" formatCode="0">
                        <c:v>0</c:v>
                      </c:pt>
                      <c:pt idx="145" formatCode="0">
                        <c:v>0</c:v>
                      </c:pt>
                      <c:pt idx="146" formatCode="0">
                        <c:v>0</c:v>
                      </c:pt>
                      <c:pt idx="147" formatCode="0">
                        <c:v>0</c:v>
                      </c:pt>
                      <c:pt idx="148" formatCode="0">
                        <c:v>0</c:v>
                      </c:pt>
                      <c:pt idx="149" formatCode="0">
                        <c:v>0</c:v>
                      </c:pt>
                      <c:pt idx="150" formatCode="0">
                        <c:v>0</c:v>
                      </c:pt>
                      <c:pt idx="151" formatCode="0">
                        <c:v>0</c:v>
                      </c:pt>
                      <c:pt idx="152" formatCode="0">
                        <c:v>0</c:v>
                      </c:pt>
                      <c:pt idx="153" formatCode="0">
                        <c:v>0</c:v>
                      </c:pt>
                      <c:pt idx="154" formatCode="0">
                        <c:v>0</c:v>
                      </c:pt>
                      <c:pt idx="155" formatCode="0">
                        <c:v>0</c:v>
                      </c:pt>
                    </c:numCache>
                  </c:numRef>
                </c:val>
                <c:extLst xmlns:c15="http://schemas.microsoft.com/office/drawing/2012/chart">
                  <c:ext xmlns:c16="http://schemas.microsoft.com/office/drawing/2014/chart" uri="{C3380CC4-5D6E-409C-BE32-E72D297353CC}">
                    <c16:uniqueId val="{0000002F-4C01-4381-9874-374E1597C4A7}"/>
                  </c:ext>
                </c:extLst>
              </c15:ser>
            </c15:filteredAreaSeries>
            <c15:filteredAreaSeries>
              <c15:ser>
                <c:idx val="46"/>
                <c:order val="46"/>
                <c:tx>
                  <c:strRef>
                    <c:extLst xmlns:c15="http://schemas.microsoft.com/office/drawing/2012/chart">
                      <c:ext xmlns:c15="http://schemas.microsoft.com/office/drawing/2012/chart" uri="{02D57815-91ED-43cb-92C2-25804820EDAC}">
                        <c15:formulaRef>
                          <c15:sqref>'Table for graphs 25-27'!$A$48</c15:sqref>
                        </c15:formulaRef>
                      </c:ext>
                    </c:extLst>
                    <c:strCache>
                      <c:ptCount val="1"/>
                      <c:pt idx="0">
                        <c:v>Brain/CNS - Trajectory 26/27</c:v>
                      </c:pt>
                    </c:strCache>
                  </c:strRef>
                </c:tx>
                <c:spPr>
                  <a:solidFill>
                    <a:schemeClr val="accent5">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25-27'!$B$48:$FA$48</c15:sqref>
                        </c15:formulaRef>
                      </c:ext>
                    </c:extLst>
                    <c:numCache>
                      <c:formatCode>General</c:formatCode>
                      <c:ptCount val="156"/>
                      <c:pt idx="104" formatCode="0">
                        <c:v>0</c:v>
                      </c:pt>
                      <c:pt idx="105" formatCode="0">
                        <c:v>0</c:v>
                      </c:pt>
                      <c:pt idx="106" formatCode="0">
                        <c:v>0</c:v>
                      </c:pt>
                      <c:pt idx="107" formatCode="0">
                        <c:v>0</c:v>
                      </c:pt>
                      <c:pt idx="108" formatCode="0">
                        <c:v>0</c:v>
                      </c:pt>
                      <c:pt idx="109" formatCode="0">
                        <c:v>0</c:v>
                      </c:pt>
                      <c:pt idx="110" formatCode="0">
                        <c:v>0</c:v>
                      </c:pt>
                      <c:pt idx="111" formatCode="0">
                        <c:v>0</c:v>
                      </c:pt>
                      <c:pt idx="112" formatCode="0">
                        <c:v>0</c:v>
                      </c:pt>
                      <c:pt idx="113" formatCode="0">
                        <c:v>0</c:v>
                      </c:pt>
                      <c:pt idx="114" formatCode="0">
                        <c:v>0</c:v>
                      </c:pt>
                      <c:pt idx="115" formatCode="0">
                        <c:v>0</c:v>
                      </c:pt>
                      <c:pt idx="116" formatCode="0">
                        <c:v>0</c:v>
                      </c:pt>
                      <c:pt idx="117" formatCode="0">
                        <c:v>0</c:v>
                      </c:pt>
                      <c:pt idx="118" formatCode="0">
                        <c:v>0</c:v>
                      </c:pt>
                      <c:pt idx="119" formatCode="0">
                        <c:v>0</c:v>
                      </c:pt>
                      <c:pt idx="120" formatCode="0">
                        <c:v>0</c:v>
                      </c:pt>
                      <c:pt idx="121" formatCode="0">
                        <c:v>0</c:v>
                      </c:pt>
                      <c:pt idx="122" formatCode="0">
                        <c:v>0</c:v>
                      </c:pt>
                      <c:pt idx="123" formatCode="0">
                        <c:v>0</c:v>
                      </c:pt>
                      <c:pt idx="124" formatCode="0">
                        <c:v>0</c:v>
                      </c:pt>
                      <c:pt idx="125" formatCode="0">
                        <c:v>0</c:v>
                      </c:pt>
                      <c:pt idx="126" formatCode="0">
                        <c:v>0</c:v>
                      </c:pt>
                      <c:pt idx="127" formatCode="0">
                        <c:v>0</c:v>
                      </c:pt>
                      <c:pt idx="128" formatCode="0">
                        <c:v>0</c:v>
                      </c:pt>
                      <c:pt idx="129" formatCode="0">
                        <c:v>0</c:v>
                      </c:pt>
                      <c:pt idx="130" formatCode="0">
                        <c:v>0</c:v>
                      </c:pt>
                      <c:pt idx="131" formatCode="0">
                        <c:v>0</c:v>
                      </c:pt>
                      <c:pt idx="132" formatCode="0">
                        <c:v>0</c:v>
                      </c:pt>
                      <c:pt idx="133" formatCode="0">
                        <c:v>0</c:v>
                      </c:pt>
                      <c:pt idx="134" formatCode="0">
                        <c:v>0</c:v>
                      </c:pt>
                      <c:pt idx="135" formatCode="0">
                        <c:v>0</c:v>
                      </c:pt>
                      <c:pt idx="136" formatCode="0">
                        <c:v>0</c:v>
                      </c:pt>
                      <c:pt idx="137" formatCode="0">
                        <c:v>0</c:v>
                      </c:pt>
                      <c:pt idx="138" formatCode="0">
                        <c:v>0</c:v>
                      </c:pt>
                      <c:pt idx="139" formatCode="0">
                        <c:v>0</c:v>
                      </c:pt>
                      <c:pt idx="140" formatCode="0">
                        <c:v>0</c:v>
                      </c:pt>
                      <c:pt idx="141" formatCode="0">
                        <c:v>0</c:v>
                      </c:pt>
                      <c:pt idx="142" formatCode="0">
                        <c:v>0</c:v>
                      </c:pt>
                      <c:pt idx="143" formatCode="0">
                        <c:v>0</c:v>
                      </c:pt>
                      <c:pt idx="144" formatCode="0">
                        <c:v>0</c:v>
                      </c:pt>
                      <c:pt idx="145" formatCode="0">
                        <c:v>0</c:v>
                      </c:pt>
                      <c:pt idx="146" formatCode="0">
                        <c:v>0</c:v>
                      </c:pt>
                      <c:pt idx="147" formatCode="0">
                        <c:v>0</c:v>
                      </c:pt>
                      <c:pt idx="148" formatCode="0">
                        <c:v>0</c:v>
                      </c:pt>
                      <c:pt idx="149" formatCode="0">
                        <c:v>0</c:v>
                      </c:pt>
                      <c:pt idx="150" formatCode="0">
                        <c:v>0</c:v>
                      </c:pt>
                      <c:pt idx="151" formatCode="0">
                        <c:v>0</c:v>
                      </c:pt>
                      <c:pt idx="152" formatCode="0">
                        <c:v>0</c:v>
                      </c:pt>
                      <c:pt idx="153" formatCode="0">
                        <c:v>0</c:v>
                      </c:pt>
                      <c:pt idx="154" formatCode="0">
                        <c:v>0</c:v>
                      </c:pt>
                      <c:pt idx="155" formatCode="0">
                        <c:v>0</c:v>
                      </c:pt>
                    </c:numCache>
                  </c:numRef>
                </c:val>
                <c:extLst xmlns:c15="http://schemas.microsoft.com/office/drawing/2012/chart">
                  <c:ext xmlns:c16="http://schemas.microsoft.com/office/drawing/2014/chart" uri="{C3380CC4-5D6E-409C-BE32-E72D297353CC}">
                    <c16:uniqueId val="{00000030-4C01-4381-9874-374E1597C4A7}"/>
                  </c:ext>
                </c:extLst>
              </c15:ser>
            </c15:filteredAreaSeries>
            <c15:filteredAreaSeries>
              <c15:ser>
                <c:idx val="47"/>
                <c:order val="47"/>
                <c:tx>
                  <c:strRef>
                    <c:extLst xmlns:c15="http://schemas.microsoft.com/office/drawing/2012/chart">
                      <c:ext xmlns:c15="http://schemas.microsoft.com/office/drawing/2012/chart" uri="{02D57815-91ED-43cb-92C2-25804820EDAC}">
                        <c15:formulaRef>
                          <c15:sqref>'Table for graphs 25-27'!$A$49</c15:sqref>
                        </c15:formulaRef>
                      </c:ext>
                    </c:extLst>
                    <c:strCache>
                      <c:ptCount val="1"/>
                      <c:pt idx="0">
                        <c:v>Breast - Trajectory 26/27</c:v>
                      </c:pt>
                    </c:strCache>
                  </c:strRef>
                </c:tx>
                <c:spPr>
                  <a:solidFill>
                    <a:schemeClr val="accent6">
                      <a:lumMod val="7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25-27'!$B$49:$FA$49</c15:sqref>
                        </c15:formulaRef>
                      </c:ext>
                    </c:extLst>
                    <c:numCache>
                      <c:formatCode>General</c:formatCode>
                      <c:ptCount val="156"/>
                      <c:pt idx="104" formatCode="0">
                        <c:v>7</c:v>
                      </c:pt>
                      <c:pt idx="105" formatCode="0">
                        <c:v>7</c:v>
                      </c:pt>
                      <c:pt idx="106" formatCode="0">
                        <c:v>8</c:v>
                      </c:pt>
                      <c:pt idx="107" formatCode="0">
                        <c:v>8</c:v>
                      </c:pt>
                      <c:pt idx="108" formatCode="0">
                        <c:v>8</c:v>
                      </c:pt>
                      <c:pt idx="109" formatCode="0">
                        <c:v>7</c:v>
                      </c:pt>
                      <c:pt idx="110" formatCode="0">
                        <c:v>7</c:v>
                      </c:pt>
                      <c:pt idx="111" formatCode="0">
                        <c:v>7</c:v>
                      </c:pt>
                      <c:pt idx="112" formatCode="0">
                        <c:v>7</c:v>
                      </c:pt>
                      <c:pt idx="113" formatCode="0">
                        <c:v>6</c:v>
                      </c:pt>
                      <c:pt idx="114" formatCode="0">
                        <c:v>6</c:v>
                      </c:pt>
                      <c:pt idx="115" formatCode="0">
                        <c:v>6</c:v>
                      </c:pt>
                      <c:pt idx="116" formatCode="0">
                        <c:v>6</c:v>
                      </c:pt>
                      <c:pt idx="117" formatCode="0">
                        <c:v>6</c:v>
                      </c:pt>
                      <c:pt idx="118" formatCode="0">
                        <c:v>6</c:v>
                      </c:pt>
                      <c:pt idx="119" formatCode="0">
                        <c:v>6</c:v>
                      </c:pt>
                      <c:pt idx="120" formatCode="0">
                        <c:v>6</c:v>
                      </c:pt>
                      <c:pt idx="121" formatCode="0">
                        <c:v>7</c:v>
                      </c:pt>
                      <c:pt idx="122" formatCode="0">
                        <c:v>7</c:v>
                      </c:pt>
                      <c:pt idx="123" formatCode="0">
                        <c:v>7</c:v>
                      </c:pt>
                      <c:pt idx="124" formatCode="0">
                        <c:v>7</c:v>
                      </c:pt>
                      <c:pt idx="125" formatCode="0">
                        <c:v>7</c:v>
                      </c:pt>
                      <c:pt idx="126" formatCode="0">
                        <c:v>7</c:v>
                      </c:pt>
                      <c:pt idx="127" formatCode="0">
                        <c:v>6</c:v>
                      </c:pt>
                      <c:pt idx="128" formatCode="0">
                        <c:v>6</c:v>
                      </c:pt>
                      <c:pt idx="129" formatCode="0">
                        <c:v>6</c:v>
                      </c:pt>
                      <c:pt idx="130" formatCode="0">
                        <c:v>6</c:v>
                      </c:pt>
                      <c:pt idx="131" formatCode="0">
                        <c:v>6</c:v>
                      </c:pt>
                      <c:pt idx="132" formatCode="0">
                        <c:v>5</c:v>
                      </c:pt>
                      <c:pt idx="133" formatCode="0">
                        <c:v>5</c:v>
                      </c:pt>
                      <c:pt idx="134" formatCode="0">
                        <c:v>5</c:v>
                      </c:pt>
                      <c:pt idx="135" formatCode="0">
                        <c:v>5</c:v>
                      </c:pt>
                      <c:pt idx="136" formatCode="0">
                        <c:v>5</c:v>
                      </c:pt>
                      <c:pt idx="137" formatCode="0">
                        <c:v>5</c:v>
                      </c:pt>
                      <c:pt idx="138" formatCode="0">
                        <c:v>5</c:v>
                      </c:pt>
                      <c:pt idx="139" formatCode="0">
                        <c:v>6</c:v>
                      </c:pt>
                      <c:pt idx="140" formatCode="0">
                        <c:v>8</c:v>
                      </c:pt>
                      <c:pt idx="141" formatCode="0">
                        <c:v>10</c:v>
                      </c:pt>
                      <c:pt idx="142" formatCode="0">
                        <c:v>12</c:v>
                      </c:pt>
                      <c:pt idx="143" formatCode="0">
                        <c:v>13</c:v>
                      </c:pt>
                      <c:pt idx="144" formatCode="0">
                        <c:v>12</c:v>
                      </c:pt>
                      <c:pt idx="145" formatCode="0">
                        <c:v>11</c:v>
                      </c:pt>
                      <c:pt idx="146" formatCode="0">
                        <c:v>11</c:v>
                      </c:pt>
                      <c:pt idx="147" formatCode="0">
                        <c:v>9</c:v>
                      </c:pt>
                      <c:pt idx="148" formatCode="0">
                        <c:v>9</c:v>
                      </c:pt>
                      <c:pt idx="149" formatCode="0">
                        <c:v>8</c:v>
                      </c:pt>
                      <c:pt idx="150" formatCode="0">
                        <c:v>8</c:v>
                      </c:pt>
                      <c:pt idx="151" formatCode="0">
                        <c:v>7</c:v>
                      </c:pt>
                      <c:pt idx="152" formatCode="0">
                        <c:v>6</c:v>
                      </c:pt>
                      <c:pt idx="153" formatCode="0">
                        <c:v>5</c:v>
                      </c:pt>
                      <c:pt idx="154" formatCode="0">
                        <c:v>5</c:v>
                      </c:pt>
                      <c:pt idx="155" formatCode="0">
                        <c:v>5</c:v>
                      </c:pt>
                    </c:numCache>
                  </c:numRef>
                </c:val>
                <c:extLst xmlns:c15="http://schemas.microsoft.com/office/drawing/2012/chart">
                  <c:ext xmlns:c16="http://schemas.microsoft.com/office/drawing/2014/chart" uri="{C3380CC4-5D6E-409C-BE32-E72D297353CC}">
                    <c16:uniqueId val="{00000031-4C01-4381-9874-374E1597C4A7}"/>
                  </c:ext>
                </c:extLst>
              </c15:ser>
            </c15:filteredAreaSeries>
            <c15:filteredAreaSeries>
              <c15:ser>
                <c:idx val="48"/>
                <c:order val="48"/>
                <c:tx>
                  <c:strRef>
                    <c:extLst xmlns:c15="http://schemas.microsoft.com/office/drawing/2012/chart">
                      <c:ext xmlns:c15="http://schemas.microsoft.com/office/drawing/2012/chart" uri="{02D57815-91ED-43cb-92C2-25804820EDAC}">
                        <c15:formulaRef>
                          <c15:sqref>'Table for graphs 25-27'!$A$50</c15:sqref>
                        </c15:formulaRef>
                      </c:ext>
                    </c:extLst>
                    <c:strCache>
                      <c:ptCount val="1"/>
                      <c:pt idx="0">
                        <c:v>Children's cancer - Trajectory 26/27</c:v>
                      </c:pt>
                    </c:strCache>
                  </c:strRef>
                </c:tx>
                <c:spPr>
                  <a:solidFill>
                    <a:schemeClr val="accent1">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25-27'!$B$50:$FA$50</c15:sqref>
                        </c15:formulaRef>
                      </c:ext>
                    </c:extLst>
                    <c:numCache>
                      <c:formatCode>General</c:formatCode>
                      <c:ptCount val="156"/>
                      <c:pt idx="104" formatCode="0">
                        <c:v>0</c:v>
                      </c:pt>
                      <c:pt idx="105" formatCode="0">
                        <c:v>0</c:v>
                      </c:pt>
                      <c:pt idx="106" formatCode="0">
                        <c:v>0</c:v>
                      </c:pt>
                      <c:pt idx="107" formatCode="0">
                        <c:v>0</c:v>
                      </c:pt>
                      <c:pt idx="108" formatCode="0">
                        <c:v>0</c:v>
                      </c:pt>
                      <c:pt idx="109" formatCode="0">
                        <c:v>0</c:v>
                      </c:pt>
                      <c:pt idx="110" formatCode="0">
                        <c:v>0</c:v>
                      </c:pt>
                      <c:pt idx="111" formatCode="0">
                        <c:v>0</c:v>
                      </c:pt>
                      <c:pt idx="112" formatCode="0">
                        <c:v>0</c:v>
                      </c:pt>
                      <c:pt idx="113" formatCode="0">
                        <c:v>0</c:v>
                      </c:pt>
                      <c:pt idx="114" formatCode="0">
                        <c:v>0</c:v>
                      </c:pt>
                      <c:pt idx="115" formatCode="0">
                        <c:v>0</c:v>
                      </c:pt>
                      <c:pt idx="116" formatCode="0">
                        <c:v>0</c:v>
                      </c:pt>
                      <c:pt idx="117" formatCode="0">
                        <c:v>0</c:v>
                      </c:pt>
                      <c:pt idx="118" formatCode="0">
                        <c:v>0</c:v>
                      </c:pt>
                      <c:pt idx="119" formatCode="0">
                        <c:v>0</c:v>
                      </c:pt>
                      <c:pt idx="120" formatCode="0">
                        <c:v>0</c:v>
                      </c:pt>
                      <c:pt idx="121" formatCode="0">
                        <c:v>0</c:v>
                      </c:pt>
                      <c:pt idx="122" formatCode="0">
                        <c:v>0</c:v>
                      </c:pt>
                      <c:pt idx="123" formatCode="0">
                        <c:v>0</c:v>
                      </c:pt>
                      <c:pt idx="124" formatCode="0">
                        <c:v>0</c:v>
                      </c:pt>
                      <c:pt idx="125" formatCode="0">
                        <c:v>0</c:v>
                      </c:pt>
                      <c:pt idx="126" formatCode="0">
                        <c:v>0</c:v>
                      </c:pt>
                      <c:pt idx="127" formatCode="0">
                        <c:v>0</c:v>
                      </c:pt>
                      <c:pt idx="128" formatCode="0">
                        <c:v>0</c:v>
                      </c:pt>
                      <c:pt idx="129" formatCode="0">
                        <c:v>0</c:v>
                      </c:pt>
                      <c:pt idx="130" formatCode="0">
                        <c:v>0</c:v>
                      </c:pt>
                      <c:pt idx="131" formatCode="0">
                        <c:v>0</c:v>
                      </c:pt>
                      <c:pt idx="132" formatCode="0">
                        <c:v>0</c:v>
                      </c:pt>
                      <c:pt idx="133" formatCode="0">
                        <c:v>0</c:v>
                      </c:pt>
                      <c:pt idx="134" formatCode="0">
                        <c:v>0</c:v>
                      </c:pt>
                      <c:pt idx="135" formatCode="0">
                        <c:v>0</c:v>
                      </c:pt>
                      <c:pt idx="136" formatCode="0">
                        <c:v>0</c:v>
                      </c:pt>
                      <c:pt idx="137" formatCode="0">
                        <c:v>0</c:v>
                      </c:pt>
                      <c:pt idx="138" formatCode="0">
                        <c:v>0</c:v>
                      </c:pt>
                      <c:pt idx="139" formatCode="0">
                        <c:v>0</c:v>
                      </c:pt>
                      <c:pt idx="140" formatCode="0">
                        <c:v>0</c:v>
                      </c:pt>
                      <c:pt idx="141" formatCode="0">
                        <c:v>0</c:v>
                      </c:pt>
                      <c:pt idx="142" formatCode="0">
                        <c:v>0</c:v>
                      </c:pt>
                      <c:pt idx="143" formatCode="0">
                        <c:v>0</c:v>
                      </c:pt>
                      <c:pt idx="144" formatCode="0">
                        <c:v>0</c:v>
                      </c:pt>
                      <c:pt idx="145" formatCode="0">
                        <c:v>0</c:v>
                      </c:pt>
                      <c:pt idx="146" formatCode="0">
                        <c:v>0</c:v>
                      </c:pt>
                      <c:pt idx="147" formatCode="0">
                        <c:v>0</c:v>
                      </c:pt>
                      <c:pt idx="148" formatCode="0">
                        <c:v>0</c:v>
                      </c:pt>
                      <c:pt idx="149" formatCode="0">
                        <c:v>0</c:v>
                      </c:pt>
                      <c:pt idx="150" formatCode="0">
                        <c:v>0</c:v>
                      </c:pt>
                      <c:pt idx="151" formatCode="0">
                        <c:v>0</c:v>
                      </c:pt>
                      <c:pt idx="152" formatCode="0">
                        <c:v>0</c:v>
                      </c:pt>
                      <c:pt idx="153" formatCode="0">
                        <c:v>0</c:v>
                      </c:pt>
                      <c:pt idx="154" formatCode="0">
                        <c:v>0</c:v>
                      </c:pt>
                      <c:pt idx="155" formatCode="0">
                        <c:v>0</c:v>
                      </c:pt>
                    </c:numCache>
                  </c:numRef>
                </c:val>
                <c:extLst xmlns:c15="http://schemas.microsoft.com/office/drawing/2012/chart">
                  <c:ext xmlns:c16="http://schemas.microsoft.com/office/drawing/2014/chart" uri="{C3380CC4-5D6E-409C-BE32-E72D297353CC}">
                    <c16:uniqueId val="{00000032-4C01-4381-9874-374E1597C4A7}"/>
                  </c:ext>
                </c:extLst>
              </c15:ser>
            </c15:filteredAreaSeries>
            <c15:filteredAreaSeries>
              <c15:ser>
                <c:idx val="49"/>
                <c:order val="49"/>
                <c:tx>
                  <c:strRef>
                    <c:extLst xmlns:c15="http://schemas.microsoft.com/office/drawing/2012/chart">
                      <c:ext xmlns:c15="http://schemas.microsoft.com/office/drawing/2012/chart" uri="{02D57815-91ED-43cb-92C2-25804820EDAC}">
                        <c15:formulaRef>
                          <c15:sqref>'Table for graphs 25-27'!$A$51</c15:sqref>
                        </c15:formulaRef>
                      </c:ext>
                    </c:extLst>
                    <c:strCache>
                      <c:ptCount val="1"/>
                      <c:pt idx="0">
                        <c:v>Gynaecological - Trajectory 26/27</c:v>
                      </c:pt>
                    </c:strCache>
                  </c:strRef>
                </c:tx>
                <c:spPr>
                  <a:solidFill>
                    <a:schemeClr val="accent2">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25-27'!$B$51:$FA$51</c15:sqref>
                        </c15:formulaRef>
                      </c:ext>
                    </c:extLst>
                    <c:numCache>
                      <c:formatCode>General</c:formatCode>
                      <c:ptCount val="156"/>
                      <c:pt idx="104" formatCode="0">
                        <c:v>43</c:v>
                      </c:pt>
                      <c:pt idx="105" formatCode="0">
                        <c:v>43</c:v>
                      </c:pt>
                      <c:pt idx="106" formatCode="0">
                        <c:v>42</c:v>
                      </c:pt>
                      <c:pt idx="107" formatCode="0">
                        <c:v>42</c:v>
                      </c:pt>
                      <c:pt idx="108" formatCode="0">
                        <c:v>41</c:v>
                      </c:pt>
                      <c:pt idx="109" formatCode="0">
                        <c:v>41</c:v>
                      </c:pt>
                      <c:pt idx="110" formatCode="0">
                        <c:v>41</c:v>
                      </c:pt>
                      <c:pt idx="111" formatCode="0">
                        <c:v>40</c:v>
                      </c:pt>
                      <c:pt idx="112" formatCode="0">
                        <c:v>40</c:v>
                      </c:pt>
                      <c:pt idx="113" formatCode="0">
                        <c:v>39</c:v>
                      </c:pt>
                      <c:pt idx="114" formatCode="0">
                        <c:v>39</c:v>
                      </c:pt>
                      <c:pt idx="115" formatCode="0">
                        <c:v>38</c:v>
                      </c:pt>
                      <c:pt idx="116" formatCode="0">
                        <c:v>38</c:v>
                      </c:pt>
                      <c:pt idx="117" formatCode="0">
                        <c:v>37</c:v>
                      </c:pt>
                      <c:pt idx="118" formatCode="0">
                        <c:v>37</c:v>
                      </c:pt>
                      <c:pt idx="119" formatCode="0">
                        <c:v>36</c:v>
                      </c:pt>
                      <c:pt idx="120" formatCode="0">
                        <c:v>36</c:v>
                      </c:pt>
                      <c:pt idx="121" formatCode="0">
                        <c:v>36</c:v>
                      </c:pt>
                      <c:pt idx="122" formatCode="0">
                        <c:v>35</c:v>
                      </c:pt>
                      <c:pt idx="123" formatCode="0">
                        <c:v>35</c:v>
                      </c:pt>
                      <c:pt idx="124" formatCode="0">
                        <c:v>34</c:v>
                      </c:pt>
                      <c:pt idx="125" formatCode="0">
                        <c:v>34</c:v>
                      </c:pt>
                      <c:pt idx="126" formatCode="0">
                        <c:v>33</c:v>
                      </c:pt>
                      <c:pt idx="127" formatCode="0">
                        <c:v>33</c:v>
                      </c:pt>
                      <c:pt idx="128" formatCode="0">
                        <c:v>32</c:v>
                      </c:pt>
                      <c:pt idx="129" formatCode="0">
                        <c:v>32</c:v>
                      </c:pt>
                      <c:pt idx="130" formatCode="0">
                        <c:v>31</c:v>
                      </c:pt>
                      <c:pt idx="131" formatCode="0">
                        <c:v>31</c:v>
                      </c:pt>
                      <c:pt idx="132" formatCode="0">
                        <c:v>30</c:v>
                      </c:pt>
                      <c:pt idx="133" formatCode="0">
                        <c:v>30</c:v>
                      </c:pt>
                      <c:pt idx="134" formatCode="0">
                        <c:v>30</c:v>
                      </c:pt>
                      <c:pt idx="135" formatCode="0">
                        <c:v>29</c:v>
                      </c:pt>
                      <c:pt idx="136" formatCode="0">
                        <c:v>29</c:v>
                      </c:pt>
                      <c:pt idx="137" formatCode="0">
                        <c:v>28</c:v>
                      </c:pt>
                      <c:pt idx="138" formatCode="0">
                        <c:v>28</c:v>
                      </c:pt>
                      <c:pt idx="139" formatCode="0">
                        <c:v>27</c:v>
                      </c:pt>
                      <c:pt idx="140" formatCode="0">
                        <c:v>27</c:v>
                      </c:pt>
                      <c:pt idx="141" formatCode="0">
                        <c:v>29</c:v>
                      </c:pt>
                      <c:pt idx="142" formatCode="0">
                        <c:v>30</c:v>
                      </c:pt>
                      <c:pt idx="143" formatCode="0">
                        <c:v>32</c:v>
                      </c:pt>
                      <c:pt idx="144" formatCode="0">
                        <c:v>30</c:v>
                      </c:pt>
                      <c:pt idx="145" formatCode="0">
                        <c:v>28</c:v>
                      </c:pt>
                      <c:pt idx="146" formatCode="0">
                        <c:v>26</c:v>
                      </c:pt>
                      <c:pt idx="147" formatCode="0">
                        <c:v>24</c:v>
                      </c:pt>
                      <c:pt idx="148" formatCode="0">
                        <c:v>23</c:v>
                      </c:pt>
                      <c:pt idx="149" formatCode="0">
                        <c:v>23</c:v>
                      </c:pt>
                      <c:pt idx="150" formatCode="0">
                        <c:v>22</c:v>
                      </c:pt>
                      <c:pt idx="151" formatCode="0">
                        <c:v>22</c:v>
                      </c:pt>
                      <c:pt idx="152" formatCode="0">
                        <c:v>21</c:v>
                      </c:pt>
                      <c:pt idx="153" formatCode="0">
                        <c:v>21</c:v>
                      </c:pt>
                      <c:pt idx="154" formatCode="0">
                        <c:v>20</c:v>
                      </c:pt>
                      <c:pt idx="155" formatCode="0">
                        <c:v>20</c:v>
                      </c:pt>
                    </c:numCache>
                  </c:numRef>
                </c:val>
                <c:extLst xmlns:c15="http://schemas.microsoft.com/office/drawing/2012/chart">
                  <c:ext xmlns:c16="http://schemas.microsoft.com/office/drawing/2014/chart" uri="{C3380CC4-5D6E-409C-BE32-E72D297353CC}">
                    <c16:uniqueId val="{00000033-4C01-4381-9874-374E1597C4A7}"/>
                  </c:ext>
                </c:extLst>
              </c15:ser>
            </c15:filteredAreaSeries>
            <c15:filteredAreaSeries>
              <c15:ser>
                <c:idx val="50"/>
                <c:order val="50"/>
                <c:tx>
                  <c:strRef>
                    <c:extLst xmlns:c15="http://schemas.microsoft.com/office/drawing/2012/chart">
                      <c:ext xmlns:c15="http://schemas.microsoft.com/office/drawing/2012/chart" uri="{02D57815-91ED-43cb-92C2-25804820EDAC}">
                        <c15:formulaRef>
                          <c15:sqref>'Table for graphs 25-27'!$A$52</c15:sqref>
                        </c15:formulaRef>
                      </c:ext>
                    </c:extLst>
                    <c:strCache>
                      <c:ptCount val="1"/>
                      <c:pt idx="0">
                        <c:v>Haematological - Trajectory 26/27</c:v>
                      </c:pt>
                    </c:strCache>
                  </c:strRef>
                </c:tx>
                <c:spPr>
                  <a:solidFill>
                    <a:schemeClr val="accent3">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25-27'!$B$52:$FA$52</c15:sqref>
                        </c15:formulaRef>
                      </c:ext>
                    </c:extLst>
                    <c:numCache>
                      <c:formatCode>General</c:formatCode>
                      <c:ptCount val="156"/>
                      <c:pt idx="104" formatCode="0">
                        <c:v>9</c:v>
                      </c:pt>
                      <c:pt idx="105" formatCode="0">
                        <c:v>10</c:v>
                      </c:pt>
                      <c:pt idx="106" formatCode="0">
                        <c:v>11</c:v>
                      </c:pt>
                      <c:pt idx="107" formatCode="0">
                        <c:v>12</c:v>
                      </c:pt>
                      <c:pt idx="108" formatCode="0">
                        <c:v>11</c:v>
                      </c:pt>
                      <c:pt idx="109" formatCode="0">
                        <c:v>12</c:v>
                      </c:pt>
                      <c:pt idx="110" formatCode="0">
                        <c:v>10</c:v>
                      </c:pt>
                      <c:pt idx="111" formatCode="0">
                        <c:v>9</c:v>
                      </c:pt>
                      <c:pt idx="112" formatCode="0">
                        <c:v>11</c:v>
                      </c:pt>
                      <c:pt idx="113" formatCode="0">
                        <c:v>10</c:v>
                      </c:pt>
                      <c:pt idx="114" formatCode="0">
                        <c:v>10</c:v>
                      </c:pt>
                      <c:pt idx="115" formatCode="0">
                        <c:v>10</c:v>
                      </c:pt>
                      <c:pt idx="116" formatCode="0">
                        <c:v>9</c:v>
                      </c:pt>
                      <c:pt idx="117" formatCode="0">
                        <c:v>9</c:v>
                      </c:pt>
                      <c:pt idx="118" formatCode="0">
                        <c:v>9</c:v>
                      </c:pt>
                      <c:pt idx="119" formatCode="0">
                        <c:v>9</c:v>
                      </c:pt>
                      <c:pt idx="120" formatCode="0">
                        <c:v>9</c:v>
                      </c:pt>
                      <c:pt idx="121" formatCode="0">
                        <c:v>8</c:v>
                      </c:pt>
                      <c:pt idx="122" formatCode="0">
                        <c:v>8</c:v>
                      </c:pt>
                      <c:pt idx="123" formatCode="0">
                        <c:v>8</c:v>
                      </c:pt>
                      <c:pt idx="124" formatCode="0">
                        <c:v>8</c:v>
                      </c:pt>
                      <c:pt idx="125" formatCode="0">
                        <c:v>9</c:v>
                      </c:pt>
                      <c:pt idx="126" formatCode="0">
                        <c:v>10</c:v>
                      </c:pt>
                      <c:pt idx="127" formatCode="0">
                        <c:v>9</c:v>
                      </c:pt>
                      <c:pt idx="128" formatCode="0">
                        <c:v>10</c:v>
                      </c:pt>
                      <c:pt idx="129" formatCode="0">
                        <c:v>9</c:v>
                      </c:pt>
                      <c:pt idx="130" formatCode="0">
                        <c:v>8</c:v>
                      </c:pt>
                      <c:pt idx="131" formatCode="0">
                        <c:v>8</c:v>
                      </c:pt>
                      <c:pt idx="132" formatCode="0">
                        <c:v>8</c:v>
                      </c:pt>
                      <c:pt idx="133" formatCode="0">
                        <c:v>7</c:v>
                      </c:pt>
                      <c:pt idx="134" formatCode="0">
                        <c:v>7</c:v>
                      </c:pt>
                      <c:pt idx="135" formatCode="0">
                        <c:v>7</c:v>
                      </c:pt>
                      <c:pt idx="136" formatCode="0">
                        <c:v>7</c:v>
                      </c:pt>
                      <c:pt idx="137" formatCode="0">
                        <c:v>8</c:v>
                      </c:pt>
                      <c:pt idx="138" formatCode="0">
                        <c:v>8</c:v>
                      </c:pt>
                      <c:pt idx="139" formatCode="0">
                        <c:v>7</c:v>
                      </c:pt>
                      <c:pt idx="140" formatCode="0">
                        <c:v>7</c:v>
                      </c:pt>
                      <c:pt idx="141" formatCode="0">
                        <c:v>8</c:v>
                      </c:pt>
                      <c:pt idx="142" formatCode="0">
                        <c:v>9</c:v>
                      </c:pt>
                      <c:pt idx="143" formatCode="0">
                        <c:v>10</c:v>
                      </c:pt>
                      <c:pt idx="144" formatCode="0">
                        <c:v>11</c:v>
                      </c:pt>
                      <c:pt idx="145" formatCode="0">
                        <c:v>10</c:v>
                      </c:pt>
                      <c:pt idx="146" formatCode="0">
                        <c:v>8</c:v>
                      </c:pt>
                      <c:pt idx="147" formatCode="0">
                        <c:v>8</c:v>
                      </c:pt>
                      <c:pt idx="148" formatCode="0">
                        <c:v>8</c:v>
                      </c:pt>
                      <c:pt idx="149" formatCode="0">
                        <c:v>7</c:v>
                      </c:pt>
                      <c:pt idx="150" formatCode="0">
                        <c:v>7</c:v>
                      </c:pt>
                      <c:pt idx="151" formatCode="0">
                        <c:v>7</c:v>
                      </c:pt>
                      <c:pt idx="152" formatCode="0">
                        <c:v>8</c:v>
                      </c:pt>
                      <c:pt idx="153" formatCode="0">
                        <c:v>8</c:v>
                      </c:pt>
                      <c:pt idx="154" formatCode="0">
                        <c:v>8</c:v>
                      </c:pt>
                      <c:pt idx="155" formatCode="0">
                        <c:v>8</c:v>
                      </c:pt>
                    </c:numCache>
                  </c:numRef>
                </c:val>
                <c:extLst xmlns:c15="http://schemas.microsoft.com/office/drawing/2012/chart">
                  <c:ext xmlns:c16="http://schemas.microsoft.com/office/drawing/2014/chart" uri="{C3380CC4-5D6E-409C-BE32-E72D297353CC}">
                    <c16:uniqueId val="{00000034-4C01-4381-9874-374E1597C4A7}"/>
                  </c:ext>
                </c:extLst>
              </c15:ser>
            </c15:filteredAreaSeries>
            <c15:filteredAreaSeries>
              <c15:ser>
                <c:idx val="51"/>
                <c:order val="51"/>
                <c:tx>
                  <c:strRef>
                    <c:extLst xmlns:c15="http://schemas.microsoft.com/office/drawing/2012/chart">
                      <c:ext xmlns:c15="http://schemas.microsoft.com/office/drawing/2012/chart" uri="{02D57815-91ED-43cb-92C2-25804820EDAC}">
                        <c15:formulaRef>
                          <c15:sqref>'Table for graphs 25-27'!$A$53</c15:sqref>
                        </c15:formulaRef>
                      </c:ext>
                    </c:extLst>
                    <c:strCache>
                      <c:ptCount val="1"/>
                      <c:pt idx="0">
                        <c:v>Head and neck - Trajectory 26/27</c:v>
                      </c:pt>
                    </c:strCache>
                  </c:strRef>
                </c:tx>
                <c:spPr>
                  <a:solidFill>
                    <a:schemeClr val="accent4">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25-27'!$B$53:$FA$53</c15:sqref>
                        </c15:formulaRef>
                      </c:ext>
                    </c:extLst>
                    <c:numCache>
                      <c:formatCode>General</c:formatCode>
                      <c:ptCount val="156"/>
                      <c:pt idx="104" formatCode="0">
                        <c:v>32</c:v>
                      </c:pt>
                      <c:pt idx="105" formatCode="0">
                        <c:v>32</c:v>
                      </c:pt>
                      <c:pt idx="106" formatCode="0">
                        <c:v>30</c:v>
                      </c:pt>
                      <c:pt idx="107" formatCode="0">
                        <c:v>30</c:v>
                      </c:pt>
                      <c:pt idx="108" formatCode="0">
                        <c:v>29</c:v>
                      </c:pt>
                      <c:pt idx="109" formatCode="0">
                        <c:v>29</c:v>
                      </c:pt>
                      <c:pt idx="110" formatCode="0">
                        <c:v>28</c:v>
                      </c:pt>
                      <c:pt idx="111" formatCode="0">
                        <c:v>28</c:v>
                      </c:pt>
                      <c:pt idx="112" formatCode="0">
                        <c:v>28</c:v>
                      </c:pt>
                      <c:pt idx="113" formatCode="0">
                        <c:v>28</c:v>
                      </c:pt>
                      <c:pt idx="114" formatCode="0">
                        <c:v>25</c:v>
                      </c:pt>
                      <c:pt idx="115" formatCode="0">
                        <c:v>24</c:v>
                      </c:pt>
                      <c:pt idx="116" formatCode="0">
                        <c:v>22</c:v>
                      </c:pt>
                      <c:pt idx="117" formatCode="0">
                        <c:v>19</c:v>
                      </c:pt>
                      <c:pt idx="118" formatCode="0">
                        <c:v>19</c:v>
                      </c:pt>
                      <c:pt idx="119" formatCode="0">
                        <c:v>17</c:v>
                      </c:pt>
                      <c:pt idx="120" formatCode="0">
                        <c:v>17</c:v>
                      </c:pt>
                      <c:pt idx="121" formatCode="0">
                        <c:v>18</c:v>
                      </c:pt>
                      <c:pt idx="122" formatCode="0">
                        <c:v>18</c:v>
                      </c:pt>
                      <c:pt idx="123" formatCode="0">
                        <c:v>19</c:v>
                      </c:pt>
                      <c:pt idx="124" formatCode="0">
                        <c:v>19</c:v>
                      </c:pt>
                      <c:pt idx="125" formatCode="0">
                        <c:v>19</c:v>
                      </c:pt>
                      <c:pt idx="126" formatCode="0">
                        <c:v>18</c:v>
                      </c:pt>
                      <c:pt idx="127" formatCode="0">
                        <c:v>17</c:v>
                      </c:pt>
                      <c:pt idx="128" formatCode="0">
                        <c:v>16</c:v>
                      </c:pt>
                      <c:pt idx="129" formatCode="0">
                        <c:v>16</c:v>
                      </c:pt>
                      <c:pt idx="130" formatCode="0">
                        <c:v>14</c:v>
                      </c:pt>
                      <c:pt idx="131" formatCode="0">
                        <c:v>14</c:v>
                      </c:pt>
                      <c:pt idx="132" formatCode="0">
                        <c:v>14</c:v>
                      </c:pt>
                      <c:pt idx="133" formatCode="0">
                        <c:v>13</c:v>
                      </c:pt>
                      <c:pt idx="134" formatCode="0">
                        <c:v>13</c:v>
                      </c:pt>
                      <c:pt idx="135" formatCode="0">
                        <c:v>13</c:v>
                      </c:pt>
                      <c:pt idx="136" formatCode="0">
                        <c:v>12</c:v>
                      </c:pt>
                      <c:pt idx="137" formatCode="0">
                        <c:v>12</c:v>
                      </c:pt>
                      <c:pt idx="138" formatCode="0">
                        <c:v>13</c:v>
                      </c:pt>
                      <c:pt idx="139" formatCode="0">
                        <c:v>13</c:v>
                      </c:pt>
                      <c:pt idx="140" formatCode="0">
                        <c:v>12</c:v>
                      </c:pt>
                      <c:pt idx="141" formatCode="0">
                        <c:v>12</c:v>
                      </c:pt>
                      <c:pt idx="142" formatCode="0">
                        <c:v>14</c:v>
                      </c:pt>
                      <c:pt idx="143" formatCode="0">
                        <c:v>16</c:v>
                      </c:pt>
                      <c:pt idx="144" formatCode="0">
                        <c:v>16</c:v>
                      </c:pt>
                      <c:pt idx="145" formatCode="0">
                        <c:v>15</c:v>
                      </c:pt>
                      <c:pt idx="146" formatCode="0">
                        <c:v>14</c:v>
                      </c:pt>
                      <c:pt idx="147" formatCode="0">
                        <c:v>14</c:v>
                      </c:pt>
                      <c:pt idx="148" formatCode="0">
                        <c:v>14</c:v>
                      </c:pt>
                      <c:pt idx="149" formatCode="0">
                        <c:v>13</c:v>
                      </c:pt>
                      <c:pt idx="150" formatCode="0">
                        <c:v>13</c:v>
                      </c:pt>
                      <c:pt idx="151" formatCode="0">
                        <c:v>13</c:v>
                      </c:pt>
                      <c:pt idx="152" formatCode="0">
                        <c:v>12</c:v>
                      </c:pt>
                      <c:pt idx="153" formatCode="0">
                        <c:v>12</c:v>
                      </c:pt>
                      <c:pt idx="154" formatCode="0">
                        <c:v>12</c:v>
                      </c:pt>
                      <c:pt idx="155" formatCode="0">
                        <c:v>11</c:v>
                      </c:pt>
                    </c:numCache>
                  </c:numRef>
                </c:val>
                <c:extLst xmlns:c15="http://schemas.microsoft.com/office/drawing/2012/chart">
                  <c:ext xmlns:c16="http://schemas.microsoft.com/office/drawing/2014/chart" uri="{C3380CC4-5D6E-409C-BE32-E72D297353CC}">
                    <c16:uniqueId val="{00000035-4C01-4381-9874-374E1597C4A7}"/>
                  </c:ext>
                </c:extLst>
              </c15:ser>
            </c15:filteredAreaSeries>
            <c15:filteredAreaSeries>
              <c15:ser>
                <c:idx val="52"/>
                <c:order val="52"/>
                <c:tx>
                  <c:strRef>
                    <c:extLst xmlns:c15="http://schemas.microsoft.com/office/drawing/2012/chart">
                      <c:ext xmlns:c15="http://schemas.microsoft.com/office/drawing/2012/chart" uri="{02D57815-91ED-43cb-92C2-25804820EDAC}">
                        <c15:formulaRef>
                          <c15:sqref>'Table for graphs 25-27'!$A$54</c15:sqref>
                        </c15:formulaRef>
                      </c:ext>
                    </c:extLst>
                    <c:strCache>
                      <c:ptCount val="1"/>
                      <c:pt idx="0">
                        <c:v>Lower Gastrointestinal - Trajectory 26/27</c:v>
                      </c:pt>
                    </c:strCache>
                  </c:strRef>
                </c:tx>
                <c:spPr>
                  <a:solidFill>
                    <a:schemeClr val="accent5">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25-27'!$B$54:$FA$54</c15:sqref>
                        </c15:formulaRef>
                      </c:ext>
                    </c:extLst>
                    <c:numCache>
                      <c:formatCode>General</c:formatCode>
                      <c:ptCount val="156"/>
                      <c:pt idx="104" formatCode="0">
                        <c:v>66</c:v>
                      </c:pt>
                      <c:pt idx="105" formatCode="0">
                        <c:v>66</c:v>
                      </c:pt>
                      <c:pt idx="106" formatCode="0">
                        <c:v>65</c:v>
                      </c:pt>
                      <c:pt idx="107" formatCode="0">
                        <c:v>65</c:v>
                      </c:pt>
                      <c:pt idx="108" formatCode="0">
                        <c:v>66</c:v>
                      </c:pt>
                      <c:pt idx="109" formatCode="0">
                        <c:v>66</c:v>
                      </c:pt>
                      <c:pt idx="110" formatCode="0">
                        <c:v>65</c:v>
                      </c:pt>
                      <c:pt idx="111" formatCode="0">
                        <c:v>66</c:v>
                      </c:pt>
                      <c:pt idx="112" formatCode="0">
                        <c:v>66</c:v>
                      </c:pt>
                      <c:pt idx="113" formatCode="0">
                        <c:v>65</c:v>
                      </c:pt>
                      <c:pt idx="114" formatCode="0">
                        <c:v>63</c:v>
                      </c:pt>
                      <c:pt idx="115" formatCode="0">
                        <c:v>62</c:v>
                      </c:pt>
                      <c:pt idx="116" formatCode="0">
                        <c:v>62</c:v>
                      </c:pt>
                      <c:pt idx="117" formatCode="0">
                        <c:v>61</c:v>
                      </c:pt>
                      <c:pt idx="118" formatCode="0">
                        <c:v>60</c:v>
                      </c:pt>
                      <c:pt idx="119" formatCode="0">
                        <c:v>59</c:v>
                      </c:pt>
                      <c:pt idx="120" formatCode="0">
                        <c:v>58</c:v>
                      </c:pt>
                      <c:pt idx="121" formatCode="0">
                        <c:v>59</c:v>
                      </c:pt>
                      <c:pt idx="122" formatCode="0">
                        <c:v>59</c:v>
                      </c:pt>
                      <c:pt idx="123" formatCode="0">
                        <c:v>59</c:v>
                      </c:pt>
                      <c:pt idx="124" formatCode="0">
                        <c:v>60</c:v>
                      </c:pt>
                      <c:pt idx="125" formatCode="0">
                        <c:v>60</c:v>
                      </c:pt>
                      <c:pt idx="126" formatCode="0">
                        <c:v>56</c:v>
                      </c:pt>
                      <c:pt idx="127" formatCode="0">
                        <c:v>55</c:v>
                      </c:pt>
                      <c:pt idx="128" formatCode="0">
                        <c:v>54</c:v>
                      </c:pt>
                      <c:pt idx="129" formatCode="0">
                        <c:v>53</c:v>
                      </c:pt>
                      <c:pt idx="130" formatCode="0">
                        <c:v>52</c:v>
                      </c:pt>
                      <c:pt idx="131" formatCode="0">
                        <c:v>52</c:v>
                      </c:pt>
                      <c:pt idx="132" formatCode="0">
                        <c:v>51</c:v>
                      </c:pt>
                      <c:pt idx="133" formatCode="0">
                        <c:v>51</c:v>
                      </c:pt>
                      <c:pt idx="134" formatCode="0">
                        <c:v>51</c:v>
                      </c:pt>
                      <c:pt idx="135" formatCode="0">
                        <c:v>50</c:v>
                      </c:pt>
                      <c:pt idx="136" formatCode="0">
                        <c:v>50</c:v>
                      </c:pt>
                      <c:pt idx="137" formatCode="0">
                        <c:v>50</c:v>
                      </c:pt>
                      <c:pt idx="138" formatCode="0">
                        <c:v>50</c:v>
                      </c:pt>
                      <c:pt idx="139" formatCode="0">
                        <c:v>51</c:v>
                      </c:pt>
                      <c:pt idx="140" formatCode="0">
                        <c:v>51</c:v>
                      </c:pt>
                      <c:pt idx="141" formatCode="0">
                        <c:v>52</c:v>
                      </c:pt>
                      <c:pt idx="142" formatCode="0">
                        <c:v>52</c:v>
                      </c:pt>
                      <c:pt idx="143" formatCode="0">
                        <c:v>54</c:v>
                      </c:pt>
                      <c:pt idx="144" formatCode="0">
                        <c:v>55</c:v>
                      </c:pt>
                      <c:pt idx="145" formatCode="0">
                        <c:v>54</c:v>
                      </c:pt>
                      <c:pt idx="146" formatCode="0">
                        <c:v>54</c:v>
                      </c:pt>
                      <c:pt idx="147" formatCode="0">
                        <c:v>48</c:v>
                      </c:pt>
                      <c:pt idx="148" formatCode="0">
                        <c:v>47</c:v>
                      </c:pt>
                      <c:pt idx="149" formatCode="0">
                        <c:v>47</c:v>
                      </c:pt>
                      <c:pt idx="150" formatCode="0">
                        <c:v>47</c:v>
                      </c:pt>
                      <c:pt idx="151" formatCode="0">
                        <c:v>46</c:v>
                      </c:pt>
                      <c:pt idx="152" formatCode="0">
                        <c:v>46</c:v>
                      </c:pt>
                      <c:pt idx="153" formatCode="0">
                        <c:v>46</c:v>
                      </c:pt>
                      <c:pt idx="154" formatCode="0">
                        <c:v>45</c:v>
                      </c:pt>
                      <c:pt idx="155" formatCode="0">
                        <c:v>45</c:v>
                      </c:pt>
                    </c:numCache>
                  </c:numRef>
                </c:val>
                <c:extLst xmlns:c15="http://schemas.microsoft.com/office/drawing/2012/chart">
                  <c:ext xmlns:c16="http://schemas.microsoft.com/office/drawing/2014/chart" uri="{C3380CC4-5D6E-409C-BE32-E72D297353CC}">
                    <c16:uniqueId val="{00000036-4C01-4381-9874-374E1597C4A7}"/>
                  </c:ext>
                </c:extLst>
              </c15:ser>
            </c15:filteredAreaSeries>
            <c15:filteredAreaSeries>
              <c15:ser>
                <c:idx val="53"/>
                <c:order val="53"/>
                <c:tx>
                  <c:strRef>
                    <c:extLst xmlns:c15="http://schemas.microsoft.com/office/drawing/2012/chart">
                      <c:ext xmlns:c15="http://schemas.microsoft.com/office/drawing/2012/chart" uri="{02D57815-91ED-43cb-92C2-25804820EDAC}">
                        <c15:formulaRef>
                          <c15:sqref>'Table for graphs 25-27'!$A$55</c15:sqref>
                        </c15:formulaRef>
                      </c:ext>
                    </c:extLst>
                    <c:strCache>
                      <c:ptCount val="1"/>
                      <c:pt idx="0">
                        <c:v>Lung - Trajectory 26/27</c:v>
                      </c:pt>
                    </c:strCache>
                  </c:strRef>
                </c:tx>
                <c:spPr>
                  <a:solidFill>
                    <a:schemeClr val="accent6">
                      <a:lumMod val="50000"/>
                      <a:lumOff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25-27'!$B$55:$FA$55</c15:sqref>
                        </c15:formulaRef>
                      </c:ext>
                    </c:extLst>
                    <c:numCache>
                      <c:formatCode>General</c:formatCode>
                      <c:ptCount val="156"/>
                      <c:pt idx="104" formatCode="0">
                        <c:v>18</c:v>
                      </c:pt>
                      <c:pt idx="105" formatCode="0">
                        <c:v>18</c:v>
                      </c:pt>
                      <c:pt idx="106" formatCode="0">
                        <c:v>18</c:v>
                      </c:pt>
                      <c:pt idx="107" formatCode="0">
                        <c:v>19</c:v>
                      </c:pt>
                      <c:pt idx="108" formatCode="0">
                        <c:v>19</c:v>
                      </c:pt>
                      <c:pt idx="109" formatCode="0">
                        <c:v>20</c:v>
                      </c:pt>
                      <c:pt idx="110" formatCode="0">
                        <c:v>19</c:v>
                      </c:pt>
                      <c:pt idx="111" formatCode="0">
                        <c:v>18</c:v>
                      </c:pt>
                      <c:pt idx="112" formatCode="0">
                        <c:v>18</c:v>
                      </c:pt>
                      <c:pt idx="113" formatCode="0">
                        <c:v>19</c:v>
                      </c:pt>
                      <c:pt idx="114" formatCode="0">
                        <c:v>18</c:v>
                      </c:pt>
                      <c:pt idx="115" formatCode="0">
                        <c:v>18</c:v>
                      </c:pt>
                      <c:pt idx="116" formatCode="0">
                        <c:v>17</c:v>
                      </c:pt>
                      <c:pt idx="117" formatCode="0">
                        <c:v>15</c:v>
                      </c:pt>
                      <c:pt idx="118" formatCode="0">
                        <c:v>16</c:v>
                      </c:pt>
                      <c:pt idx="119" formatCode="0">
                        <c:v>14</c:v>
                      </c:pt>
                      <c:pt idx="120" formatCode="0">
                        <c:v>15</c:v>
                      </c:pt>
                      <c:pt idx="121" formatCode="0">
                        <c:v>17</c:v>
                      </c:pt>
                      <c:pt idx="122" formatCode="0">
                        <c:v>17</c:v>
                      </c:pt>
                      <c:pt idx="123" formatCode="0">
                        <c:v>16</c:v>
                      </c:pt>
                      <c:pt idx="124" formatCode="0">
                        <c:v>16</c:v>
                      </c:pt>
                      <c:pt idx="125" formatCode="0">
                        <c:v>16</c:v>
                      </c:pt>
                      <c:pt idx="126" formatCode="0">
                        <c:v>16</c:v>
                      </c:pt>
                      <c:pt idx="127" formatCode="0">
                        <c:v>16</c:v>
                      </c:pt>
                      <c:pt idx="128" formatCode="0">
                        <c:v>16</c:v>
                      </c:pt>
                      <c:pt idx="129" formatCode="0">
                        <c:v>16</c:v>
                      </c:pt>
                      <c:pt idx="130" formatCode="0">
                        <c:v>16</c:v>
                      </c:pt>
                      <c:pt idx="131" formatCode="0">
                        <c:v>16</c:v>
                      </c:pt>
                      <c:pt idx="132" formatCode="0">
                        <c:v>16</c:v>
                      </c:pt>
                      <c:pt idx="133" formatCode="0">
                        <c:v>16</c:v>
                      </c:pt>
                      <c:pt idx="134" formatCode="0">
                        <c:v>15</c:v>
                      </c:pt>
                      <c:pt idx="135" formatCode="0">
                        <c:v>15</c:v>
                      </c:pt>
                      <c:pt idx="136" formatCode="0">
                        <c:v>15</c:v>
                      </c:pt>
                      <c:pt idx="137" formatCode="0">
                        <c:v>15</c:v>
                      </c:pt>
                      <c:pt idx="138" formatCode="0">
                        <c:v>15</c:v>
                      </c:pt>
                      <c:pt idx="139" formatCode="0">
                        <c:v>15</c:v>
                      </c:pt>
                      <c:pt idx="140" formatCode="0">
                        <c:v>15</c:v>
                      </c:pt>
                      <c:pt idx="141" formatCode="0">
                        <c:v>15</c:v>
                      </c:pt>
                      <c:pt idx="142" formatCode="0">
                        <c:v>15</c:v>
                      </c:pt>
                      <c:pt idx="143" formatCode="0">
                        <c:v>14</c:v>
                      </c:pt>
                      <c:pt idx="144" formatCode="0">
                        <c:v>14</c:v>
                      </c:pt>
                      <c:pt idx="145" formatCode="0">
                        <c:v>14</c:v>
                      </c:pt>
                      <c:pt idx="146" formatCode="0">
                        <c:v>14</c:v>
                      </c:pt>
                      <c:pt idx="147" formatCode="0">
                        <c:v>14</c:v>
                      </c:pt>
                      <c:pt idx="148" formatCode="0">
                        <c:v>14</c:v>
                      </c:pt>
                      <c:pt idx="149" formatCode="0">
                        <c:v>14</c:v>
                      </c:pt>
                      <c:pt idx="150" formatCode="0">
                        <c:v>14</c:v>
                      </c:pt>
                      <c:pt idx="151" formatCode="0">
                        <c:v>14</c:v>
                      </c:pt>
                      <c:pt idx="152" formatCode="0">
                        <c:v>14</c:v>
                      </c:pt>
                      <c:pt idx="153" formatCode="0">
                        <c:v>14</c:v>
                      </c:pt>
                      <c:pt idx="154" formatCode="0">
                        <c:v>13</c:v>
                      </c:pt>
                      <c:pt idx="155" formatCode="0">
                        <c:v>13</c:v>
                      </c:pt>
                    </c:numCache>
                  </c:numRef>
                </c:val>
                <c:extLst xmlns:c15="http://schemas.microsoft.com/office/drawing/2012/chart">
                  <c:ext xmlns:c16="http://schemas.microsoft.com/office/drawing/2014/chart" uri="{C3380CC4-5D6E-409C-BE32-E72D297353CC}">
                    <c16:uniqueId val="{00000037-4C01-4381-9874-374E1597C4A7}"/>
                  </c:ext>
                </c:extLst>
              </c15:ser>
            </c15:filteredAreaSeries>
            <c15:filteredAreaSeries>
              <c15:ser>
                <c:idx val="54"/>
                <c:order val="54"/>
                <c:tx>
                  <c:strRef>
                    <c:extLst xmlns:c15="http://schemas.microsoft.com/office/drawing/2012/chart">
                      <c:ext xmlns:c15="http://schemas.microsoft.com/office/drawing/2012/chart" uri="{02D57815-91ED-43cb-92C2-25804820EDAC}">
                        <c15:formulaRef>
                          <c15:sqref>'Table for graphs 25-27'!$A$56</c15:sqref>
                        </c15:formulaRef>
                      </c:ext>
                    </c:extLst>
                    <c:strCache>
                      <c:ptCount val="1"/>
                      <c:pt idx="0">
                        <c:v>Other - Trajectory 26/27</c:v>
                      </c:pt>
                    </c:strCache>
                  </c:strRef>
                </c:tx>
                <c:spPr>
                  <a:solidFill>
                    <a:schemeClr val="accent1"/>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25-27'!$B$56:$FA$56</c15:sqref>
                        </c15:formulaRef>
                      </c:ext>
                    </c:extLst>
                    <c:numCache>
                      <c:formatCode>General</c:formatCode>
                      <c:ptCount val="156"/>
                      <c:pt idx="104" formatCode="0">
                        <c:v>0</c:v>
                      </c:pt>
                      <c:pt idx="105" formatCode="0">
                        <c:v>0</c:v>
                      </c:pt>
                      <c:pt idx="106" formatCode="0">
                        <c:v>1</c:v>
                      </c:pt>
                      <c:pt idx="107" formatCode="0">
                        <c:v>3</c:v>
                      </c:pt>
                      <c:pt idx="108" formatCode="0">
                        <c:v>2</c:v>
                      </c:pt>
                      <c:pt idx="109" formatCode="0">
                        <c:v>3</c:v>
                      </c:pt>
                      <c:pt idx="110" formatCode="0">
                        <c:v>1</c:v>
                      </c:pt>
                      <c:pt idx="111" formatCode="0">
                        <c:v>2</c:v>
                      </c:pt>
                      <c:pt idx="112" formatCode="0">
                        <c:v>1</c:v>
                      </c:pt>
                      <c:pt idx="113" formatCode="0">
                        <c:v>0</c:v>
                      </c:pt>
                      <c:pt idx="114" formatCode="0">
                        <c:v>0</c:v>
                      </c:pt>
                      <c:pt idx="115" formatCode="0">
                        <c:v>0</c:v>
                      </c:pt>
                      <c:pt idx="116" formatCode="0">
                        <c:v>1</c:v>
                      </c:pt>
                      <c:pt idx="117" formatCode="0">
                        <c:v>0</c:v>
                      </c:pt>
                      <c:pt idx="118" formatCode="0">
                        <c:v>0</c:v>
                      </c:pt>
                      <c:pt idx="119" formatCode="0">
                        <c:v>0</c:v>
                      </c:pt>
                      <c:pt idx="120" formatCode="0">
                        <c:v>1</c:v>
                      </c:pt>
                      <c:pt idx="121" formatCode="0">
                        <c:v>2</c:v>
                      </c:pt>
                      <c:pt idx="122" formatCode="0">
                        <c:v>2</c:v>
                      </c:pt>
                      <c:pt idx="123" formatCode="0">
                        <c:v>2</c:v>
                      </c:pt>
                      <c:pt idx="124" formatCode="0">
                        <c:v>2</c:v>
                      </c:pt>
                      <c:pt idx="125" formatCode="0">
                        <c:v>3</c:v>
                      </c:pt>
                      <c:pt idx="126" formatCode="0">
                        <c:v>1</c:v>
                      </c:pt>
                      <c:pt idx="127" formatCode="0">
                        <c:v>2</c:v>
                      </c:pt>
                      <c:pt idx="128" formatCode="0">
                        <c:v>2</c:v>
                      </c:pt>
                      <c:pt idx="129" formatCode="0">
                        <c:v>2</c:v>
                      </c:pt>
                      <c:pt idx="130" formatCode="0">
                        <c:v>1</c:v>
                      </c:pt>
                      <c:pt idx="131" formatCode="0">
                        <c:v>0</c:v>
                      </c:pt>
                      <c:pt idx="132" formatCode="0">
                        <c:v>0</c:v>
                      </c:pt>
                      <c:pt idx="133" formatCode="0">
                        <c:v>0</c:v>
                      </c:pt>
                      <c:pt idx="134" formatCode="0">
                        <c:v>2</c:v>
                      </c:pt>
                      <c:pt idx="135" formatCode="0">
                        <c:v>0</c:v>
                      </c:pt>
                      <c:pt idx="136" formatCode="0">
                        <c:v>0</c:v>
                      </c:pt>
                      <c:pt idx="137" formatCode="0">
                        <c:v>1</c:v>
                      </c:pt>
                      <c:pt idx="138" formatCode="0">
                        <c:v>3</c:v>
                      </c:pt>
                      <c:pt idx="139" formatCode="0">
                        <c:v>2</c:v>
                      </c:pt>
                      <c:pt idx="140" formatCode="0">
                        <c:v>1</c:v>
                      </c:pt>
                      <c:pt idx="141" formatCode="0">
                        <c:v>2</c:v>
                      </c:pt>
                      <c:pt idx="142" formatCode="0">
                        <c:v>3</c:v>
                      </c:pt>
                      <c:pt idx="143" formatCode="0">
                        <c:v>3</c:v>
                      </c:pt>
                      <c:pt idx="144" formatCode="0">
                        <c:v>4</c:v>
                      </c:pt>
                      <c:pt idx="145" formatCode="0">
                        <c:v>3</c:v>
                      </c:pt>
                      <c:pt idx="146" formatCode="0">
                        <c:v>3</c:v>
                      </c:pt>
                      <c:pt idx="147" formatCode="0">
                        <c:v>2</c:v>
                      </c:pt>
                      <c:pt idx="148" formatCode="0">
                        <c:v>0</c:v>
                      </c:pt>
                      <c:pt idx="149" formatCode="0">
                        <c:v>0</c:v>
                      </c:pt>
                      <c:pt idx="150" formatCode="0">
                        <c:v>0</c:v>
                      </c:pt>
                      <c:pt idx="151" formatCode="0">
                        <c:v>1</c:v>
                      </c:pt>
                      <c:pt idx="152" formatCode="0">
                        <c:v>2</c:v>
                      </c:pt>
                      <c:pt idx="153" formatCode="0">
                        <c:v>1</c:v>
                      </c:pt>
                      <c:pt idx="154" formatCode="0">
                        <c:v>1</c:v>
                      </c:pt>
                      <c:pt idx="155" formatCode="0">
                        <c:v>2</c:v>
                      </c:pt>
                    </c:numCache>
                  </c:numRef>
                </c:val>
                <c:extLst xmlns:c15="http://schemas.microsoft.com/office/drawing/2012/chart">
                  <c:ext xmlns:c16="http://schemas.microsoft.com/office/drawing/2014/chart" uri="{C3380CC4-5D6E-409C-BE32-E72D297353CC}">
                    <c16:uniqueId val="{00000038-4C01-4381-9874-374E1597C4A7}"/>
                  </c:ext>
                </c:extLst>
              </c15:ser>
            </c15:filteredAreaSeries>
            <c15:filteredAreaSeries>
              <c15:ser>
                <c:idx val="55"/>
                <c:order val="55"/>
                <c:tx>
                  <c:strRef>
                    <c:extLst xmlns:c15="http://schemas.microsoft.com/office/drawing/2012/chart">
                      <c:ext xmlns:c15="http://schemas.microsoft.com/office/drawing/2012/chart" uri="{02D57815-91ED-43cb-92C2-25804820EDAC}">
                        <c15:formulaRef>
                          <c15:sqref>'Table for graphs 25-27'!$A$57</c15:sqref>
                        </c15:formulaRef>
                      </c:ext>
                    </c:extLst>
                    <c:strCache>
                      <c:ptCount val="1"/>
                      <c:pt idx="0">
                        <c:v>Sarcoma - Trajectory 26/27</c:v>
                      </c:pt>
                    </c:strCache>
                  </c:strRef>
                </c:tx>
                <c:spPr>
                  <a:solidFill>
                    <a:schemeClr val="accent2"/>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25-27'!$B$57:$FA$57</c15:sqref>
                        </c15:formulaRef>
                      </c:ext>
                    </c:extLst>
                    <c:numCache>
                      <c:formatCode>General</c:formatCode>
                      <c:ptCount val="156"/>
                      <c:pt idx="104" formatCode="0">
                        <c:v>4</c:v>
                      </c:pt>
                      <c:pt idx="105" formatCode="0">
                        <c:v>4</c:v>
                      </c:pt>
                      <c:pt idx="106" formatCode="0">
                        <c:v>5</c:v>
                      </c:pt>
                      <c:pt idx="107" formatCode="0">
                        <c:v>5</c:v>
                      </c:pt>
                      <c:pt idx="108" formatCode="0">
                        <c:v>4</c:v>
                      </c:pt>
                      <c:pt idx="109" formatCode="0">
                        <c:v>4</c:v>
                      </c:pt>
                      <c:pt idx="110" formatCode="0">
                        <c:v>4</c:v>
                      </c:pt>
                      <c:pt idx="111" formatCode="0">
                        <c:v>3</c:v>
                      </c:pt>
                      <c:pt idx="112" formatCode="0">
                        <c:v>3</c:v>
                      </c:pt>
                      <c:pt idx="113" formatCode="0">
                        <c:v>3</c:v>
                      </c:pt>
                      <c:pt idx="114" formatCode="0">
                        <c:v>3</c:v>
                      </c:pt>
                      <c:pt idx="115" formatCode="0">
                        <c:v>3</c:v>
                      </c:pt>
                      <c:pt idx="116" formatCode="0">
                        <c:v>2</c:v>
                      </c:pt>
                      <c:pt idx="117" formatCode="0">
                        <c:v>2</c:v>
                      </c:pt>
                      <c:pt idx="118" formatCode="0">
                        <c:v>2</c:v>
                      </c:pt>
                      <c:pt idx="119" formatCode="0">
                        <c:v>2</c:v>
                      </c:pt>
                      <c:pt idx="120" formatCode="0">
                        <c:v>3</c:v>
                      </c:pt>
                      <c:pt idx="121" formatCode="0">
                        <c:v>3</c:v>
                      </c:pt>
                      <c:pt idx="122" formatCode="0">
                        <c:v>3</c:v>
                      </c:pt>
                      <c:pt idx="123" formatCode="0">
                        <c:v>4</c:v>
                      </c:pt>
                      <c:pt idx="124" formatCode="0">
                        <c:v>4</c:v>
                      </c:pt>
                      <c:pt idx="125" formatCode="0">
                        <c:v>4</c:v>
                      </c:pt>
                      <c:pt idx="126" formatCode="0">
                        <c:v>4</c:v>
                      </c:pt>
                      <c:pt idx="127" formatCode="0">
                        <c:v>3</c:v>
                      </c:pt>
                      <c:pt idx="128" formatCode="0">
                        <c:v>3</c:v>
                      </c:pt>
                      <c:pt idx="129" formatCode="0">
                        <c:v>3</c:v>
                      </c:pt>
                      <c:pt idx="130" formatCode="0">
                        <c:v>2</c:v>
                      </c:pt>
                      <c:pt idx="131" formatCode="0">
                        <c:v>2</c:v>
                      </c:pt>
                      <c:pt idx="132" formatCode="0">
                        <c:v>2</c:v>
                      </c:pt>
                      <c:pt idx="133" formatCode="0">
                        <c:v>3</c:v>
                      </c:pt>
                      <c:pt idx="134" formatCode="0">
                        <c:v>3</c:v>
                      </c:pt>
                      <c:pt idx="135" formatCode="0">
                        <c:v>3</c:v>
                      </c:pt>
                      <c:pt idx="136" formatCode="0">
                        <c:v>3</c:v>
                      </c:pt>
                      <c:pt idx="137" formatCode="0">
                        <c:v>4</c:v>
                      </c:pt>
                      <c:pt idx="138" formatCode="0">
                        <c:v>4</c:v>
                      </c:pt>
                      <c:pt idx="139" formatCode="0">
                        <c:v>3</c:v>
                      </c:pt>
                      <c:pt idx="140" formatCode="0">
                        <c:v>3</c:v>
                      </c:pt>
                      <c:pt idx="141" formatCode="0">
                        <c:v>4</c:v>
                      </c:pt>
                      <c:pt idx="142" formatCode="0">
                        <c:v>5</c:v>
                      </c:pt>
                      <c:pt idx="143" formatCode="0">
                        <c:v>6</c:v>
                      </c:pt>
                      <c:pt idx="144" formatCode="0">
                        <c:v>6</c:v>
                      </c:pt>
                      <c:pt idx="145" formatCode="0">
                        <c:v>5</c:v>
                      </c:pt>
                      <c:pt idx="146" formatCode="0">
                        <c:v>5</c:v>
                      </c:pt>
                      <c:pt idx="147" formatCode="0">
                        <c:v>4</c:v>
                      </c:pt>
                      <c:pt idx="148" formatCode="0">
                        <c:v>3</c:v>
                      </c:pt>
                      <c:pt idx="149" formatCode="0">
                        <c:v>3</c:v>
                      </c:pt>
                      <c:pt idx="150" formatCode="0">
                        <c:v>4</c:v>
                      </c:pt>
                      <c:pt idx="151" formatCode="0">
                        <c:v>4</c:v>
                      </c:pt>
                      <c:pt idx="152" formatCode="0">
                        <c:v>4</c:v>
                      </c:pt>
                      <c:pt idx="153" formatCode="0">
                        <c:v>3</c:v>
                      </c:pt>
                      <c:pt idx="154" formatCode="0">
                        <c:v>3</c:v>
                      </c:pt>
                      <c:pt idx="155" formatCode="0">
                        <c:v>3</c:v>
                      </c:pt>
                    </c:numCache>
                  </c:numRef>
                </c:val>
                <c:extLst xmlns:c15="http://schemas.microsoft.com/office/drawing/2012/chart">
                  <c:ext xmlns:c16="http://schemas.microsoft.com/office/drawing/2014/chart" uri="{C3380CC4-5D6E-409C-BE32-E72D297353CC}">
                    <c16:uniqueId val="{00000039-4C01-4381-9874-374E1597C4A7}"/>
                  </c:ext>
                </c:extLst>
              </c15:ser>
            </c15:filteredAreaSeries>
            <c15:filteredAreaSeries>
              <c15:ser>
                <c:idx val="56"/>
                <c:order val="56"/>
                <c:tx>
                  <c:strRef>
                    <c:extLst xmlns:c15="http://schemas.microsoft.com/office/drawing/2012/chart">
                      <c:ext xmlns:c15="http://schemas.microsoft.com/office/drawing/2012/chart" uri="{02D57815-91ED-43cb-92C2-25804820EDAC}">
                        <c15:formulaRef>
                          <c15:sqref>'Table for graphs 25-27'!$A$58</c15:sqref>
                        </c15:formulaRef>
                      </c:ext>
                    </c:extLst>
                    <c:strCache>
                      <c:ptCount val="1"/>
                      <c:pt idx="0">
                        <c:v>Skin - Trajectory 26/27</c:v>
                      </c:pt>
                    </c:strCache>
                  </c:strRef>
                </c:tx>
                <c:spPr>
                  <a:solidFill>
                    <a:schemeClr val="accent3"/>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25-27'!$B$58:$FA$58</c15:sqref>
                        </c15:formulaRef>
                      </c:ext>
                    </c:extLst>
                    <c:numCache>
                      <c:formatCode>General</c:formatCode>
                      <c:ptCount val="156"/>
                      <c:pt idx="104" formatCode="0">
                        <c:v>38</c:v>
                      </c:pt>
                      <c:pt idx="105" formatCode="0">
                        <c:v>37</c:v>
                      </c:pt>
                      <c:pt idx="106" formatCode="0">
                        <c:v>36</c:v>
                      </c:pt>
                      <c:pt idx="107" formatCode="0">
                        <c:v>35</c:v>
                      </c:pt>
                      <c:pt idx="108" formatCode="0">
                        <c:v>34</c:v>
                      </c:pt>
                      <c:pt idx="109" formatCode="0">
                        <c:v>34</c:v>
                      </c:pt>
                      <c:pt idx="110" formatCode="0">
                        <c:v>33</c:v>
                      </c:pt>
                      <c:pt idx="111" formatCode="0">
                        <c:v>32</c:v>
                      </c:pt>
                      <c:pt idx="112" formatCode="0">
                        <c:v>31</c:v>
                      </c:pt>
                      <c:pt idx="113" formatCode="0">
                        <c:v>30</c:v>
                      </c:pt>
                      <c:pt idx="114" formatCode="0">
                        <c:v>29</c:v>
                      </c:pt>
                      <c:pt idx="115" formatCode="0">
                        <c:v>29</c:v>
                      </c:pt>
                      <c:pt idx="116" formatCode="0">
                        <c:v>28</c:v>
                      </c:pt>
                      <c:pt idx="117" formatCode="0">
                        <c:v>27</c:v>
                      </c:pt>
                      <c:pt idx="118" formatCode="0">
                        <c:v>26</c:v>
                      </c:pt>
                      <c:pt idx="119" formatCode="0">
                        <c:v>25</c:v>
                      </c:pt>
                      <c:pt idx="120" formatCode="0">
                        <c:v>24</c:v>
                      </c:pt>
                      <c:pt idx="121" formatCode="0">
                        <c:v>23</c:v>
                      </c:pt>
                      <c:pt idx="122" formatCode="0">
                        <c:v>23</c:v>
                      </c:pt>
                      <c:pt idx="123" formatCode="0">
                        <c:v>24</c:v>
                      </c:pt>
                      <c:pt idx="124" formatCode="0">
                        <c:v>24</c:v>
                      </c:pt>
                      <c:pt idx="125" formatCode="0">
                        <c:v>25</c:v>
                      </c:pt>
                      <c:pt idx="126" formatCode="0">
                        <c:v>25</c:v>
                      </c:pt>
                      <c:pt idx="127" formatCode="0">
                        <c:v>26</c:v>
                      </c:pt>
                      <c:pt idx="128" formatCode="0">
                        <c:v>26</c:v>
                      </c:pt>
                      <c:pt idx="129" formatCode="0">
                        <c:v>27</c:v>
                      </c:pt>
                      <c:pt idx="130" formatCode="0">
                        <c:v>26</c:v>
                      </c:pt>
                      <c:pt idx="131" formatCode="0">
                        <c:v>25</c:v>
                      </c:pt>
                      <c:pt idx="132" formatCode="0">
                        <c:v>24</c:v>
                      </c:pt>
                      <c:pt idx="133" formatCode="0">
                        <c:v>23</c:v>
                      </c:pt>
                      <c:pt idx="134" formatCode="0">
                        <c:v>22</c:v>
                      </c:pt>
                      <c:pt idx="135" formatCode="0">
                        <c:v>20</c:v>
                      </c:pt>
                      <c:pt idx="136" formatCode="0">
                        <c:v>20</c:v>
                      </c:pt>
                      <c:pt idx="137" formatCode="0">
                        <c:v>20</c:v>
                      </c:pt>
                      <c:pt idx="138" formatCode="0">
                        <c:v>19</c:v>
                      </c:pt>
                      <c:pt idx="139" formatCode="0">
                        <c:v>19</c:v>
                      </c:pt>
                      <c:pt idx="140" formatCode="0">
                        <c:v>20</c:v>
                      </c:pt>
                      <c:pt idx="141" formatCode="0">
                        <c:v>20</c:v>
                      </c:pt>
                      <c:pt idx="142" formatCode="0">
                        <c:v>22</c:v>
                      </c:pt>
                      <c:pt idx="143" formatCode="0">
                        <c:v>24</c:v>
                      </c:pt>
                      <c:pt idx="144" formatCode="0">
                        <c:v>22</c:v>
                      </c:pt>
                      <c:pt idx="145" formatCode="0">
                        <c:v>21</c:v>
                      </c:pt>
                      <c:pt idx="146" formatCode="0">
                        <c:v>21</c:v>
                      </c:pt>
                      <c:pt idx="147" formatCode="0">
                        <c:v>20</c:v>
                      </c:pt>
                      <c:pt idx="148" formatCode="0">
                        <c:v>20</c:v>
                      </c:pt>
                      <c:pt idx="149" formatCode="0">
                        <c:v>20</c:v>
                      </c:pt>
                      <c:pt idx="150" formatCode="0">
                        <c:v>20</c:v>
                      </c:pt>
                      <c:pt idx="151" formatCode="0">
                        <c:v>20</c:v>
                      </c:pt>
                      <c:pt idx="152" formatCode="0">
                        <c:v>20</c:v>
                      </c:pt>
                      <c:pt idx="153" formatCode="0">
                        <c:v>19</c:v>
                      </c:pt>
                      <c:pt idx="154" formatCode="0">
                        <c:v>19</c:v>
                      </c:pt>
                      <c:pt idx="155" formatCode="0">
                        <c:v>19</c:v>
                      </c:pt>
                    </c:numCache>
                  </c:numRef>
                </c:val>
                <c:extLst xmlns:c15="http://schemas.microsoft.com/office/drawing/2012/chart">
                  <c:ext xmlns:c16="http://schemas.microsoft.com/office/drawing/2014/chart" uri="{C3380CC4-5D6E-409C-BE32-E72D297353CC}">
                    <c16:uniqueId val="{0000003A-4C01-4381-9874-374E1597C4A7}"/>
                  </c:ext>
                </c:extLst>
              </c15:ser>
            </c15:filteredAreaSeries>
            <c15:filteredAreaSeries>
              <c15:ser>
                <c:idx val="57"/>
                <c:order val="57"/>
                <c:tx>
                  <c:strRef>
                    <c:extLst xmlns:c15="http://schemas.microsoft.com/office/drawing/2012/chart">
                      <c:ext xmlns:c15="http://schemas.microsoft.com/office/drawing/2012/chart" uri="{02D57815-91ED-43cb-92C2-25804820EDAC}">
                        <c15:formulaRef>
                          <c15:sqref>'Table for graphs 25-27'!$A$59</c15:sqref>
                        </c15:formulaRef>
                      </c:ext>
                    </c:extLst>
                    <c:strCache>
                      <c:ptCount val="1"/>
                      <c:pt idx="0">
                        <c:v>Upper Gastrointestinal - Trajectory 26/27</c:v>
                      </c:pt>
                    </c:strCache>
                  </c:strRef>
                </c:tx>
                <c:spPr>
                  <a:solidFill>
                    <a:schemeClr val="accent4"/>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25-27'!$B$59:$FA$59</c15:sqref>
                        </c15:formulaRef>
                      </c:ext>
                    </c:extLst>
                    <c:numCache>
                      <c:formatCode>General</c:formatCode>
                      <c:ptCount val="156"/>
                      <c:pt idx="104" formatCode="0">
                        <c:v>26</c:v>
                      </c:pt>
                      <c:pt idx="105" formatCode="0">
                        <c:v>26</c:v>
                      </c:pt>
                      <c:pt idx="106" formatCode="0">
                        <c:v>26</c:v>
                      </c:pt>
                      <c:pt idx="107" formatCode="0">
                        <c:v>26</c:v>
                      </c:pt>
                      <c:pt idx="108" formatCode="0">
                        <c:v>26</c:v>
                      </c:pt>
                      <c:pt idx="109" formatCode="0">
                        <c:v>25</c:v>
                      </c:pt>
                      <c:pt idx="110" formatCode="0">
                        <c:v>25</c:v>
                      </c:pt>
                      <c:pt idx="111" formatCode="0">
                        <c:v>25</c:v>
                      </c:pt>
                      <c:pt idx="112" formatCode="0">
                        <c:v>25</c:v>
                      </c:pt>
                      <c:pt idx="113" formatCode="0">
                        <c:v>25</c:v>
                      </c:pt>
                      <c:pt idx="114" formatCode="0">
                        <c:v>25</c:v>
                      </c:pt>
                      <c:pt idx="115" formatCode="0">
                        <c:v>25</c:v>
                      </c:pt>
                      <c:pt idx="116" formatCode="0">
                        <c:v>24</c:v>
                      </c:pt>
                      <c:pt idx="117" formatCode="0">
                        <c:v>24</c:v>
                      </c:pt>
                      <c:pt idx="118" formatCode="0">
                        <c:v>24</c:v>
                      </c:pt>
                      <c:pt idx="119" formatCode="0">
                        <c:v>24</c:v>
                      </c:pt>
                      <c:pt idx="120" formatCode="0">
                        <c:v>24</c:v>
                      </c:pt>
                      <c:pt idx="121" formatCode="0">
                        <c:v>24</c:v>
                      </c:pt>
                      <c:pt idx="122" formatCode="0">
                        <c:v>24</c:v>
                      </c:pt>
                      <c:pt idx="123" formatCode="0">
                        <c:v>23</c:v>
                      </c:pt>
                      <c:pt idx="124" formatCode="0">
                        <c:v>23</c:v>
                      </c:pt>
                      <c:pt idx="125" formatCode="0">
                        <c:v>23</c:v>
                      </c:pt>
                      <c:pt idx="126" formatCode="0">
                        <c:v>23</c:v>
                      </c:pt>
                      <c:pt idx="127" formatCode="0">
                        <c:v>23</c:v>
                      </c:pt>
                      <c:pt idx="128" formatCode="0">
                        <c:v>23</c:v>
                      </c:pt>
                      <c:pt idx="129" formatCode="0">
                        <c:v>23</c:v>
                      </c:pt>
                      <c:pt idx="130" formatCode="0">
                        <c:v>22</c:v>
                      </c:pt>
                      <c:pt idx="131" formatCode="0">
                        <c:v>22</c:v>
                      </c:pt>
                      <c:pt idx="132" formatCode="0">
                        <c:v>22</c:v>
                      </c:pt>
                      <c:pt idx="133" formatCode="0">
                        <c:v>22</c:v>
                      </c:pt>
                      <c:pt idx="134" formatCode="0">
                        <c:v>22</c:v>
                      </c:pt>
                      <c:pt idx="135" formatCode="0">
                        <c:v>22</c:v>
                      </c:pt>
                      <c:pt idx="136" formatCode="0">
                        <c:v>22</c:v>
                      </c:pt>
                      <c:pt idx="137" formatCode="0">
                        <c:v>21</c:v>
                      </c:pt>
                      <c:pt idx="138" formatCode="0">
                        <c:v>21</c:v>
                      </c:pt>
                      <c:pt idx="139" formatCode="0">
                        <c:v>21</c:v>
                      </c:pt>
                      <c:pt idx="140" formatCode="0">
                        <c:v>21</c:v>
                      </c:pt>
                      <c:pt idx="141" formatCode="0">
                        <c:v>21</c:v>
                      </c:pt>
                      <c:pt idx="142" formatCode="0">
                        <c:v>22</c:v>
                      </c:pt>
                      <c:pt idx="143" formatCode="0">
                        <c:v>22</c:v>
                      </c:pt>
                      <c:pt idx="144" formatCode="0">
                        <c:v>21</c:v>
                      </c:pt>
                      <c:pt idx="145" formatCode="0">
                        <c:v>20</c:v>
                      </c:pt>
                      <c:pt idx="146" formatCode="0">
                        <c:v>20</c:v>
                      </c:pt>
                      <c:pt idx="147" formatCode="0">
                        <c:v>20</c:v>
                      </c:pt>
                      <c:pt idx="148" formatCode="0">
                        <c:v>20</c:v>
                      </c:pt>
                      <c:pt idx="149" formatCode="0">
                        <c:v>20</c:v>
                      </c:pt>
                      <c:pt idx="150" formatCode="0">
                        <c:v>20</c:v>
                      </c:pt>
                      <c:pt idx="151" formatCode="0">
                        <c:v>19</c:v>
                      </c:pt>
                      <c:pt idx="152" formatCode="0">
                        <c:v>19</c:v>
                      </c:pt>
                      <c:pt idx="153" formatCode="0">
                        <c:v>19</c:v>
                      </c:pt>
                      <c:pt idx="154" formatCode="0">
                        <c:v>18</c:v>
                      </c:pt>
                      <c:pt idx="155" formatCode="0">
                        <c:v>18</c:v>
                      </c:pt>
                    </c:numCache>
                  </c:numRef>
                </c:val>
                <c:extLst xmlns:c15="http://schemas.microsoft.com/office/drawing/2012/chart">
                  <c:ext xmlns:c16="http://schemas.microsoft.com/office/drawing/2014/chart" uri="{C3380CC4-5D6E-409C-BE32-E72D297353CC}">
                    <c16:uniqueId val="{0000003B-4C01-4381-9874-374E1597C4A7}"/>
                  </c:ext>
                </c:extLst>
              </c15:ser>
            </c15:filteredAreaSeries>
            <c15:filteredAreaSeries>
              <c15:ser>
                <c:idx val="58"/>
                <c:order val="58"/>
                <c:tx>
                  <c:strRef>
                    <c:extLst xmlns:c15="http://schemas.microsoft.com/office/drawing/2012/chart">
                      <c:ext xmlns:c15="http://schemas.microsoft.com/office/drawing/2012/chart" uri="{02D57815-91ED-43cb-92C2-25804820EDAC}">
                        <c15:formulaRef>
                          <c15:sqref>'Table for graphs 25-27'!$A$60</c15:sqref>
                        </c15:formulaRef>
                      </c:ext>
                    </c:extLst>
                    <c:strCache>
                      <c:ptCount val="1"/>
                      <c:pt idx="0">
                        <c:v>Urological - Trajectory 26/27</c:v>
                      </c:pt>
                    </c:strCache>
                  </c:strRef>
                </c:tx>
                <c:spPr>
                  <a:solidFill>
                    <a:schemeClr val="accent5"/>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25-27'!$B$60:$FA$60</c15:sqref>
                        </c15:formulaRef>
                      </c:ext>
                    </c:extLst>
                    <c:numCache>
                      <c:formatCode>General</c:formatCode>
                      <c:ptCount val="156"/>
                      <c:pt idx="104" formatCode="0">
                        <c:v>70</c:v>
                      </c:pt>
                      <c:pt idx="105" formatCode="0">
                        <c:v>69</c:v>
                      </c:pt>
                      <c:pt idx="106" formatCode="0">
                        <c:v>69</c:v>
                      </c:pt>
                      <c:pt idx="107" formatCode="0">
                        <c:v>60</c:v>
                      </c:pt>
                      <c:pt idx="108" formatCode="0">
                        <c:v>60</c:v>
                      </c:pt>
                      <c:pt idx="109" formatCode="0">
                        <c:v>60</c:v>
                      </c:pt>
                      <c:pt idx="110" formatCode="0">
                        <c:v>60</c:v>
                      </c:pt>
                      <c:pt idx="111" formatCode="0">
                        <c:v>59</c:v>
                      </c:pt>
                      <c:pt idx="112" formatCode="0">
                        <c:v>59</c:v>
                      </c:pt>
                      <c:pt idx="113" formatCode="0">
                        <c:v>59</c:v>
                      </c:pt>
                      <c:pt idx="114" formatCode="0">
                        <c:v>58</c:v>
                      </c:pt>
                      <c:pt idx="115" formatCode="0">
                        <c:v>58</c:v>
                      </c:pt>
                      <c:pt idx="116" formatCode="0">
                        <c:v>58</c:v>
                      </c:pt>
                      <c:pt idx="117" formatCode="0">
                        <c:v>58</c:v>
                      </c:pt>
                      <c:pt idx="118" formatCode="0">
                        <c:v>58</c:v>
                      </c:pt>
                      <c:pt idx="119" formatCode="0">
                        <c:v>57</c:v>
                      </c:pt>
                      <c:pt idx="120" formatCode="0">
                        <c:v>57</c:v>
                      </c:pt>
                      <c:pt idx="121" formatCode="0">
                        <c:v>57</c:v>
                      </c:pt>
                      <c:pt idx="122" formatCode="0">
                        <c:v>57</c:v>
                      </c:pt>
                      <c:pt idx="123" formatCode="0">
                        <c:v>58</c:v>
                      </c:pt>
                      <c:pt idx="124" formatCode="0">
                        <c:v>58</c:v>
                      </c:pt>
                      <c:pt idx="125" formatCode="0">
                        <c:v>59</c:v>
                      </c:pt>
                      <c:pt idx="126" formatCode="0">
                        <c:v>60</c:v>
                      </c:pt>
                      <c:pt idx="127" formatCode="0">
                        <c:v>58</c:v>
                      </c:pt>
                      <c:pt idx="128" formatCode="0">
                        <c:v>58</c:v>
                      </c:pt>
                      <c:pt idx="129" formatCode="0">
                        <c:v>57</c:v>
                      </c:pt>
                      <c:pt idx="130" formatCode="0">
                        <c:v>57</c:v>
                      </c:pt>
                      <c:pt idx="131" formatCode="0">
                        <c:v>56</c:v>
                      </c:pt>
                      <c:pt idx="132" formatCode="0">
                        <c:v>56</c:v>
                      </c:pt>
                      <c:pt idx="133" formatCode="0">
                        <c:v>55</c:v>
                      </c:pt>
                      <c:pt idx="134" formatCode="0">
                        <c:v>55</c:v>
                      </c:pt>
                      <c:pt idx="135" formatCode="0">
                        <c:v>54</c:v>
                      </c:pt>
                      <c:pt idx="136" formatCode="0">
                        <c:v>53</c:v>
                      </c:pt>
                      <c:pt idx="137" formatCode="0">
                        <c:v>53</c:v>
                      </c:pt>
                      <c:pt idx="138" formatCode="0">
                        <c:v>51</c:v>
                      </c:pt>
                      <c:pt idx="139" formatCode="0">
                        <c:v>49</c:v>
                      </c:pt>
                      <c:pt idx="140" formatCode="0">
                        <c:v>46</c:v>
                      </c:pt>
                      <c:pt idx="141" formatCode="0">
                        <c:v>49</c:v>
                      </c:pt>
                      <c:pt idx="142" formatCode="0">
                        <c:v>50</c:v>
                      </c:pt>
                      <c:pt idx="143" formatCode="0">
                        <c:v>52</c:v>
                      </c:pt>
                      <c:pt idx="144" formatCode="0">
                        <c:v>53</c:v>
                      </c:pt>
                      <c:pt idx="145" formatCode="0">
                        <c:v>50</c:v>
                      </c:pt>
                      <c:pt idx="146" formatCode="0">
                        <c:v>49</c:v>
                      </c:pt>
                      <c:pt idx="147" formatCode="0">
                        <c:v>48</c:v>
                      </c:pt>
                      <c:pt idx="148" formatCode="0">
                        <c:v>48</c:v>
                      </c:pt>
                      <c:pt idx="149" formatCode="0">
                        <c:v>47</c:v>
                      </c:pt>
                      <c:pt idx="150" formatCode="0">
                        <c:v>46</c:v>
                      </c:pt>
                      <c:pt idx="151" formatCode="0">
                        <c:v>46</c:v>
                      </c:pt>
                      <c:pt idx="152" formatCode="0">
                        <c:v>44</c:v>
                      </c:pt>
                      <c:pt idx="153" formatCode="0">
                        <c:v>43</c:v>
                      </c:pt>
                      <c:pt idx="154" formatCode="0">
                        <c:v>42</c:v>
                      </c:pt>
                      <c:pt idx="155" formatCode="0">
                        <c:v>41</c:v>
                      </c:pt>
                    </c:numCache>
                  </c:numRef>
                </c:val>
                <c:extLst xmlns:c15="http://schemas.microsoft.com/office/drawing/2012/chart">
                  <c:ext xmlns:c16="http://schemas.microsoft.com/office/drawing/2014/chart" uri="{C3380CC4-5D6E-409C-BE32-E72D297353CC}">
                    <c16:uniqueId val="{0000003C-4C01-4381-9874-374E1597C4A7}"/>
                  </c:ext>
                </c:extLst>
              </c15:ser>
            </c15:filteredAreaSeries>
            <c15:filteredAreaSeries>
              <c15:ser>
                <c:idx val="60"/>
                <c:order val="60"/>
                <c:tx>
                  <c:strRef>
                    <c:extLst xmlns:c15="http://schemas.microsoft.com/office/drawing/2012/chart">
                      <c:ext xmlns:c15="http://schemas.microsoft.com/office/drawing/2012/chart" uri="{02D57815-91ED-43cb-92C2-25804820EDAC}">
                        <c15:formulaRef>
                          <c15:sqref>'Table for graphs 25-27'!$A$62</c15:sqref>
                        </c15:formulaRef>
                      </c:ext>
                    </c:extLst>
                    <c:strCache>
                      <c:ptCount val="1"/>
                      <c:pt idx="0">
                        <c:v>Acute Leukaemia - Reported 63 - 103 days</c:v>
                      </c:pt>
                    </c:strCache>
                  </c:strRef>
                </c:tx>
                <c:spPr>
                  <a:solidFill>
                    <a:schemeClr val="accent1">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25-27'!$B$62:$FA$62</c15:sqref>
                        </c15:formulaRef>
                      </c:ext>
                    </c:extLst>
                    <c:numCache>
                      <c:formatCode>0</c:formatCode>
                      <c:ptCount val="156"/>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pt idx="101" formatCode="General">
                        <c:v>0</c:v>
                      </c:pt>
                      <c:pt idx="102" formatCode="General">
                        <c:v>0</c:v>
                      </c:pt>
                      <c:pt idx="103" formatCode="General">
                        <c:v>0</c:v>
                      </c:pt>
                      <c:pt idx="104" formatCode="General">
                        <c:v>0</c:v>
                      </c:pt>
                    </c:numCache>
                  </c:numRef>
                </c:val>
                <c:extLst xmlns:c15="http://schemas.microsoft.com/office/drawing/2012/chart">
                  <c:ext xmlns:c16="http://schemas.microsoft.com/office/drawing/2014/chart" uri="{C3380CC4-5D6E-409C-BE32-E72D297353CC}">
                    <c16:uniqueId val="{0000003D-4C01-4381-9874-374E1597C4A7}"/>
                  </c:ext>
                </c:extLst>
              </c15:ser>
            </c15:filteredAreaSeries>
            <c15:filteredAreaSeries>
              <c15:ser>
                <c:idx val="61"/>
                <c:order val="61"/>
                <c:tx>
                  <c:strRef>
                    <c:extLst xmlns:c15="http://schemas.microsoft.com/office/drawing/2012/chart">
                      <c:ext xmlns:c15="http://schemas.microsoft.com/office/drawing/2012/chart" uri="{02D57815-91ED-43cb-92C2-25804820EDAC}">
                        <c15:formulaRef>
                          <c15:sqref>'Table for graphs 25-27'!$A$63</c15:sqref>
                        </c15:formulaRef>
                      </c:ext>
                    </c:extLst>
                    <c:strCache>
                      <c:ptCount val="1"/>
                      <c:pt idx="0">
                        <c:v>Brain/CNS - Reported 63 - 103 days</c:v>
                      </c:pt>
                    </c:strCache>
                  </c:strRef>
                </c:tx>
                <c:spPr>
                  <a:solidFill>
                    <a:schemeClr val="accent2">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25-27'!$B$63:$FA$63</c15:sqref>
                        </c15:formulaRef>
                      </c:ext>
                    </c:extLst>
                    <c:numCache>
                      <c:formatCode>0</c:formatCode>
                      <c:ptCount val="156"/>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pt idx="101" formatCode="General">
                        <c:v>1</c:v>
                      </c:pt>
                      <c:pt idx="102" formatCode="General">
                        <c:v>0</c:v>
                      </c:pt>
                      <c:pt idx="103" formatCode="General">
                        <c:v>1</c:v>
                      </c:pt>
                      <c:pt idx="104" formatCode="General">
                        <c:v>0</c:v>
                      </c:pt>
                    </c:numCache>
                  </c:numRef>
                </c:val>
                <c:extLst xmlns:c15="http://schemas.microsoft.com/office/drawing/2012/chart">
                  <c:ext xmlns:c16="http://schemas.microsoft.com/office/drawing/2014/chart" uri="{C3380CC4-5D6E-409C-BE32-E72D297353CC}">
                    <c16:uniqueId val="{0000003E-4C01-4381-9874-374E1597C4A7}"/>
                  </c:ext>
                </c:extLst>
              </c15:ser>
            </c15:filteredAreaSeries>
            <c15:filteredAreaSeries>
              <c15:ser>
                <c:idx val="62"/>
                <c:order val="62"/>
                <c:tx>
                  <c:strRef>
                    <c:extLst xmlns:c15="http://schemas.microsoft.com/office/drawing/2012/chart">
                      <c:ext xmlns:c15="http://schemas.microsoft.com/office/drawing/2012/chart" uri="{02D57815-91ED-43cb-92C2-25804820EDAC}">
                        <c15:formulaRef>
                          <c15:sqref>'Table for graphs 25-27'!$A$64</c15:sqref>
                        </c15:formulaRef>
                      </c:ext>
                    </c:extLst>
                    <c:strCache>
                      <c:ptCount val="1"/>
                      <c:pt idx="0">
                        <c:v>Breast - Reported 63 - 103 days</c:v>
                      </c:pt>
                    </c:strCache>
                  </c:strRef>
                </c:tx>
                <c:spPr>
                  <a:solidFill>
                    <a:schemeClr val="accent3">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25-27'!$B$64:$FA$64</c15:sqref>
                        </c15:formulaRef>
                      </c:ext>
                    </c:extLst>
                    <c:numCache>
                      <c:formatCode>0</c:formatCode>
                      <c:ptCount val="156"/>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pt idx="92" formatCode="General">
                        <c:v>6</c:v>
                      </c:pt>
                      <c:pt idx="93" formatCode="General">
                        <c:v>6</c:v>
                      </c:pt>
                      <c:pt idx="94" formatCode="General">
                        <c:v>3</c:v>
                      </c:pt>
                      <c:pt idx="95" formatCode="General">
                        <c:v>7</c:v>
                      </c:pt>
                      <c:pt idx="96" formatCode="General">
                        <c:v>7</c:v>
                      </c:pt>
                      <c:pt idx="97" formatCode="General">
                        <c:v>5</c:v>
                      </c:pt>
                      <c:pt idx="98" formatCode="General">
                        <c:v>9</c:v>
                      </c:pt>
                      <c:pt idx="99" formatCode="General">
                        <c:v>8</c:v>
                      </c:pt>
                      <c:pt idx="100" formatCode="General">
                        <c:v>9</c:v>
                      </c:pt>
                      <c:pt idx="101" formatCode="General">
                        <c:v>10</c:v>
                      </c:pt>
                      <c:pt idx="102" formatCode="General">
                        <c:v>7</c:v>
                      </c:pt>
                      <c:pt idx="103" formatCode="General">
                        <c:v>6</c:v>
                      </c:pt>
                      <c:pt idx="104" formatCode="General">
                        <c:v>10</c:v>
                      </c:pt>
                    </c:numCache>
                  </c:numRef>
                </c:val>
                <c:extLst xmlns:c15="http://schemas.microsoft.com/office/drawing/2012/chart">
                  <c:ext xmlns:c16="http://schemas.microsoft.com/office/drawing/2014/chart" uri="{C3380CC4-5D6E-409C-BE32-E72D297353CC}">
                    <c16:uniqueId val="{0000003F-4C01-4381-9874-374E1597C4A7}"/>
                  </c:ext>
                </c:extLst>
              </c15:ser>
            </c15:filteredAreaSeries>
            <c15:filteredAreaSeries>
              <c15:ser>
                <c:idx val="63"/>
                <c:order val="63"/>
                <c:tx>
                  <c:strRef>
                    <c:extLst xmlns:c15="http://schemas.microsoft.com/office/drawing/2012/chart">
                      <c:ext xmlns:c15="http://schemas.microsoft.com/office/drawing/2012/chart" uri="{02D57815-91ED-43cb-92C2-25804820EDAC}">
                        <c15:formulaRef>
                          <c15:sqref>'Table for graphs 25-27'!$A$65</c15:sqref>
                        </c15:formulaRef>
                      </c:ext>
                    </c:extLst>
                    <c:strCache>
                      <c:ptCount val="1"/>
                      <c:pt idx="0">
                        <c:v>Children's cancer - Reported 63 - 103 days</c:v>
                      </c:pt>
                    </c:strCache>
                  </c:strRef>
                </c:tx>
                <c:spPr>
                  <a:solidFill>
                    <a:schemeClr val="accent4">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25-27'!$B$65:$FA$65</c15:sqref>
                        </c15:formulaRef>
                      </c:ext>
                    </c:extLst>
                    <c:numCache>
                      <c:formatCode>0</c:formatCode>
                      <c:ptCount val="156"/>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0</c:v>
                      </c:pt>
                      <c:pt idx="96" formatCode="General">
                        <c:v>0</c:v>
                      </c:pt>
                      <c:pt idx="97" formatCode="General">
                        <c:v>0</c:v>
                      </c:pt>
                      <c:pt idx="98" formatCode="General">
                        <c:v>0</c:v>
                      </c:pt>
                      <c:pt idx="99" formatCode="General">
                        <c:v>0</c:v>
                      </c:pt>
                      <c:pt idx="100" formatCode="General">
                        <c:v>0</c:v>
                      </c:pt>
                      <c:pt idx="101" formatCode="General">
                        <c:v>0</c:v>
                      </c:pt>
                      <c:pt idx="102" formatCode="General">
                        <c:v>0</c:v>
                      </c:pt>
                      <c:pt idx="103" formatCode="General">
                        <c:v>0</c:v>
                      </c:pt>
                      <c:pt idx="104" formatCode="General">
                        <c:v>0</c:v>
                      </c:pt>
                    </c:numCache>
                  </c:numRef>
                </c:val>
                <c:extLst xmlns:c15="http://schemas.microsoft.com/office/drawing/2012/chart">
                  <c:ext xmlns:c16="http://schemas.microsoft.com/office/drawing/2014/chart" uri="{C3380CC4-5D6E-409C-BE32-E72D297353CC}">
                    <c16:uniqueId val="{00000040-4C01-4381-9874-374E1597C4A7}"/>
                  </c:ext>
                </c:extLst>
              </c15:ser>
            </c15:filteredAreaSeries>
            <c15:filteredAreaSeries>
              <c15:ser>
                <c:idx val="64"/>
                <c:order val="64"/>
                <c:tx>
                  <c:strRef>
                    <c:extLst xmlns:c15="http://schemas.microsoft.com/office/drawing/2012/chart">
                      <c:ext xmlns:c15="http://schemas.microsoft.com/office/drawing/2012/chart" uri="{02D57815-91ED-43cb-92C2-25804820EDAC}">
                        <c15:formulaRef>
                          <c15:sqref>'Table for graphs 25-27'!$A$66</c15:sqref>
                        </c15:formulaRef>
                      </c:ext>
                    </c:extLst>
                    <c:strCache>
                      <c:ptCount val="1"/>
                      <c:pt idx="0">
                        <c:v>Gynaecological - Reported 63 - 103 days</c:v>
                      </c:pt>
                    </c:strCache>
                  </c:strRef>
                </c:tx>
                <c:spPr>
                  <a:solidFill>
                    <a:schemeClr val="accent5">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25-27'!$B$66:$FA$66</c15:sqref>
                        </c15:formulaRef>
                      </c:ext>
                    </c:extLst>
                    <c:numCache>
                      <c:formatCode>0</c:formatCode>
                      <c:ptCount val="156"/>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pt idx="92" formatCode="General">
                        <c:v>32</c:v>
                      </c:pt>
                      <c:pt idx="93" formatCode="General">
                        <c:v>31</c:v>
                      </c:pt>
                      <c:pt idx="94" formatCode="General">
                        <c:v>35</c:v>
                      </c:pt>
                      <c:pt idx="95" formatCode="General">
                        <c:v>25</c:v>
                      </c:pt>
                      <c:pt idx="96" formatCode="General">
                        <c:v>24</c:v>
                      </c:pt>
                      <c:pt idx="97" formatCode="General">
                        <c:v>36</c:v>
                      </c:pt>
                      <c:pt idx="98" formatCode="General">
                        <c:v>35</c:v>
                      </c:pt>
                      <c:pt idx="99" formatCode="General">
                        <c:v>38</c:v>
                      </c:pt>
                      <c:pt idx="100" formatCode="General">
                        <c:v>41</c:v>
                      </c:pt>
                      <c:pt idx="101" formatCode="General">
                        <c:v>47</c:v>
                      </c:pt>
                      <c:pt idx="102" formatCode="General">
                        <c:v>55</c:v>
                      </c:pt>
                      <c:pt idx="103" formatCode="General">
                        <c:v>68</c:v>
                      </c:pt>
                      <c:pt idx="104" formatCode="General">
                        <c:v>70</c:v>
                      </c:pt>
                    </c:numCache>
                  </c:numRef>
                </c:val>
                <c:extLst xmlns:c15="http://schemas.microsoft.com/office/drawing/2012/chart">
                  <c:ext xmlns:c16="http://schemas.microsoft.com/office/drawing/2014/chart" uri="{C3380CC4-5D6E-409C-BE32-E72D297353CC}">
                    <c16:uniqueId val="{00000041-4C01-4381-9874-374E1597C4A7}"/>
                  </c:ext>
                </c:extLst>
              </c15:ser>
            </c15:filteredAreaSeries>
            <c15:filteredAreaSeries>
              <c15:ser>
                <c:idx val="65"/>
                <c:order val="65"/>
                <c:tx>
                  <c:strRef>
                    <c:extLst xmlns:c15="http://schemas.microsoft.com/office/drawing/2012/chart">
                      <c:ext xmlns:c15="http://schemas.microsoft.com/office/drawing/2012/chart" uri="{02D57815-91ED-43cb-92C2-25804820EDAC}">
                        <c15:formulaRef>
                          <c15:sqref>'Table for graphs 25-27'!$A$67</c15:sqref>
                        </c15:formulaRef>
                      </c:ext>
                    </c:extLst>
                    <c:strCache>
                      <c:ptCount val="1"/>
                      <c:pt idx="0">
                        <c:v>Haematological - Reported 63 - 103 days</c:v>
                      </c:pt>
                    </c:strCache>
                  </c:strRef>
                </c:tx>
                <c:spPr>
                  <a:solidFill>
                    <a:schemeClr val="accent6">
                      <a:lumMod val="6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25-27'!$B$67:$FA$67</c15:sqref>
                        </c15:formulaRef>
                      </c:ext>
                    </c:extLst>
                    <c:numCache>
                      <c:formatCode>0</c:formatCode>
                      <c:ptCount val="156"/>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pt idx="92" formatCode="General">
                        <c:v>5</c:v>
                      </c:pt>
                      <c:pt idx="93" formatCode="General">
                        <c:v>6</c:v>
                      </c:pt>
                      <c:pt idx="94" formatCode="General">
                        <c:v>6</c:v>
                      </c:pt>
                      <c:pt idx="95" formatCode="General">
                        <c:v>4</c:v>
                      </c:pt>
                      <c:pt idx="96" formatCode="General">
                        <c:v>5</c:v>
                      </c:pt>
                      <c:pt idx="97" formatCode="General">
                        <c:v>3</c:v>
                      </c:pt>
                      <c:pt idx="98" formatCode="General">
                        <c:v>6</c:v>
                      </c:pt>
                      <c:pt idx="99" formatCode="General">
                        <c:v>7</c:v>
                      </c:pt>
                      <c:pt idx="100" formatCode="General">
                        <c:v>7</c:v>
                      </c:pt>
                      <c:pt idx="101" formatCode="General">
                        <c:v>6</c:v>
                      </c:pt>
                      <c:pt idx="102" formatCode="General">
                        <c:v>5</c:v>
                      </c:pt>
                      <c:pt idx="103" formatCode="General">
                        <c:v>7</c:v>
                      </c:pt>
                      <c:pt idx="104" formatCode="General">
                        <c:v>4</c:v>
                      </c:pt>
                    </c:numCache>
                  </c:numRef>
                </c:val>
                <c:extLst xmlns:c15="http://schemas.microsoft.com/office/drawing/2012/chart">
                  <c:ext xmlns:c16="http://schemas.microsoft.com/office/drawing/2014/chart" uri="{C3380CC4-5D6E-409C-BE32-E72D297353CC}">
                    <c16:uniqueId val="{00000042-4C01-4381-9874-374E1597C4A7}"/>
                  </c:ext>
                </c:extLst>
              </c15:ser>
            </c15:filteredAreaSeries>
            <c15:filteredAreaSeries>
              <c15:ser>
                <c:idx val="66"/>
                <c:order val="66"/>
                <c:tx>
                  <c:strRef>
                    <c:extLst xmlns:c15="http://schemas.microsoft.com/office/drawing/2012/chart">
                      <c:ext xmlns:c15="http://schemas.microsoft.com/office/drawing/2012/chart" uri="{02D57815-91ED-43cb-92C2-25804820EDAC}">
                        <c15:formulaRef>
                          <c15:sqref>'Table for graphs 25-27'!$A$68</c15:sqref>
                        </c15:formulaRef>
                      </c:ext>
                    </c:extLst>
                    <c:strCache>
                      <c:ptCount val="1"/>
                      <c:pt idx="0">
                        <c:v>Head and neck - Reported 63 - 103 days</c:v>
                      </c:pt>
                    </c:strCache>
                  </c:strRef>
                </c:tx>
                <c:spPr>
                  <a:solidFill>
                    <a:schemeClr val="accent1">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25-27'!$B$68:$FA$68</c15:sqref>
                        </c15:formulaRef>
                      </c:ext>
                    </c:extLst>
                    <c:numCache>
                      <c:formatCode>0</c:formatCode>
                      <c:ptCount val="156"/>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pt idx="92" formatCode="General">
                        <c:v>12</c:v>
                      </c:pt>
                      <c:pt idx="93" formatCode="General">
                        <c:v>16</c:v>
                      </c:pt>
                      <c:pt idx="94" formatCode="General">
                        <c:v>12</c:v>
                      </c:pt>
                      <c:pt idx="95" formatCode="General">
                        <c:v>14</c:v>
                      </c:pt>
                      <c:pt idx="96" formatCode="General">
                        <c:v>23</c:v>
                      </c:pt>
                      <c:pt idx="97" formatCode="General">
                        <c:v>21</c:v>
                      </c:pt>
                      <c:pt idx="98" formatCode="General">
                        <c:v>26</c:v>
                      </c:pt>
                      <c:pt idx="99" formatCode="General">
                        <c:v>23</c:v>
                      </c:pt>
                      <c:pt idx="100" formatCode="General">
                        <c:v>23</c:v>
                      </c:pt>
                      <c:pt idx="101" formatCode="General">
                        <c:v>18</c:v>
                      </c:pt>
                      <c:pt idx="102" formatCode="General">
                        <c:v>20</c:v>
                      </c:pt>
                      <c:pt idx="103" formatCode="General">
                        <c:v>20</c:v>
                      </c:pt>
                      <c:pt idx="104" formatCode="General">
                        <c:v>25</c:v>
                      </c:pt>
                    </c:numCache>
                  </c:numRef>
                </c:val>
                <c:extLst xmlns:c15="http://schemas.microsoft.com/office/drawing/2012/chart">
                  <c:ext xmlns:c16="http://schemas.microsoft.com/office/drawing/2014/chart" uri="{C3380CC4-5D6E-409C-BE32-E72D297353CC}">
                    <c16:uniqueId val="{00000043-4C01-4381-9874-374E1597C4A7}"/>
                  </c:ext>
                </c:extLst>
              </c15:ser>
            </c15:filteredAreaSeries>
            <c15:filteredAreaSeries>
              <c15:ser>
                <c:idx val="67"/>
                <c:order val="67"/>
                <c:tx>
                  <c:strRef>
                    <c:extLst xmlns:c15="http://schemas.microsoft.com/office/drawing/2012/chart">
                      <c:ext xmlns:c15="http://schemas.microsoft.com/office/drawing/2012/chart" uri="{02D57815-91ED-43cb-92C2-25804820EDAC}">
                        <c15:formulaRef>
                          <c15:sqref>'Table for graphs 25-27'!$A$69</c15:sqref>
                        </c15:formulaRef>
                      </c:ext>
                    </c:extLst>
                    <c:strCache>
                      <c:ptCount val="1"/>
                      <c:pt idx="0">
                        <c:v>Lower Gastrointestinal - Reported 63 - 103 days</c:v>
                      </c:pt>
                    </c:strCache>
                  </c:strRef>
                </c:tx>
                <c:spPr>
                  <a:solidFill>
                    <a:schemeClr val="accent2">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25-27'!$B$69:$FA$69</c15:sqref>
                        </c15:formulaRef>
                      </c:ext>
                    </c:extLst>
                    <c:numCache>
                      <c:formatCode>0</c:formatCode>
                      <c:ptCount val="156"/>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pt idx="92" formatCode="General">
                        <c:v>70</c:v>
                      </c:pt>
                      <c:pt idx="93" formatCode="General">
                        <c:v>58</c:v>
                      </c:pt>
                      <c:pt idx="94" formatCode="General">
                        <c:v>59</c:v>
                      </c:pt>
                      <c:pt idx="95" formatCode="General">
                        <c:v>43</c:v>
                      </c:pt>
                      <c:pt idx="96" formatCode="General">
                        <c:v>37</c:v>
                      </c:pt>
                      <c:pt idx="97" formatCode="General">
                        <c:v>43</c:v>
                      </c:pt>
                      <c:pt idx="98" formatCode="General">
                        <c:v>35</c:v>
                      </c:pt>
                      <c:pt idx="99" formatCode="General">
                        <c:v>30</c:v>
                      </c:pt>
                      <c:pt idx="100" formatCode="General">
                        <c:v>27</c:v>
                      </c:pt>
                      <c:pt idx="101" formatCode="General">
                        <c:v>30</c:v>
                      </c:pt>
                      <c:pt idx="102" formatCode="General">
                        <c:v>25</c:v>
                      </c:pt>
                      <c:pt idx="103" formatCode="General">
                        <c:v>32</c:v>
                      </c:pt>
                      <c:pt idx="104" formatCode="General">
                        <c:v>37</c:v>
                      </c:pt>
                    </c:numCache>
                  </c:numRef>
                </c:val>
                <c:extLst xmlns:c15="http://schemas.microsoft.com/office/drawing/2012/chart">
                  <c:ext xmlns:c16="http://schemas.microsoft.com/office/drawing/2014/chart" uri="{C3380CC4-5D6E-409C-BE32-E72D297353CC}">
                    <c16:uniqueId val="{00000044-4C01-4381-9874-374E1597C4A7}"/>
                  </c:ext>
                </c:extLst>
              </c15:ser>
            </c15:filteredAreaSeries>
            <c15:filteredAreaSeries>
              <c15:ser>
                <c:idx val="68"/>
                <c:order val="68"/>
                <c:tx>
                  <c:strRef>
                    <c:extLst xmlns:c15="http://schemas.microsoft.com/office/drawing/2012/chart">
                      <c:ext xmlns:c15="http://schemas.microsoft.com/office/drawing/2012/chart" uri="{02D57815-91ED-43cb-92C2-25804820EDAC}">
                        <c15:formulaRef>
                          <c15:sqref>'Table for graphs 25-27'!$A$70</c15:sqref>
                        </c15:formulaRef>
                      </c:ext>
                    </c:extLst>
                    <c:strCache>
                      <c:ptCount val="1"/>
                      <c:pt idx="0">
                        <c:v>Lung - Reported 63 - 103 days</c:v>
                      </c:pt>
                    </c:strCache>
                  </c:strRef>
                </c:tx>
                <c:spPr>
                  <a:solidFill>
                    <a:schemeClr val="accent3">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25-27'!$B$70:$FA$70</c15:sqref>
                        </c15:formulaRef>
                      </c:ext>
                    </c:extLst>
                    <c:numCache>
                      <c:formatCode>0</c:formatCode>
                      <c:ptCount val="156"/>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pt idx="92" formatCode="General">
                        <c:v>10</c:v>
                      </c:pt>
                      <c:pt idx="93" formatCode="General">
                        <c:v>9</c:v>
                      </c:pt>
                      <c:pt idx="94" formatCode="General">
                        <c:v>10</c:v>
                      </c:pt>
                      <c:pt idx="95" formatCode="General">
                        <c:v>12</c:v>
                      </c:pt>
                      <c:pt idx="96" formatCode="General">
                        <c:v>13</c:v>
                      </c:pt>
                      <c:pt idx="97" formatCode="General">
                        <c:v>14</c:v>
                      </c:pt>
                      <c:pt idx="98" formatCode="General">
                        <c:v>15</c:v>
                      </c:pt>
                      <c:pt idx="99" formatCode="General">
                        <c:v>14</c:v>
                      </c:pt>
                      <c:pt idx="100" formatCode="General">
                        <c:v>9</c:v>
                      </c:pt>
                      <c:pt idx="101" formatCode="General">
                        <c:v>8</c:v>
                      </c:pt>
                      <c:pt idx="102" formatCode="General">
                        <c:v>9</c:v>
                      </c:pt>
                      <c:pt idx="103" formatCode="General">
                        <c:v>15</c:v>
                      </c:pt>
                      <c:pt idx="104" formatCode="General">
                        <c:v>15</c:v>
                      </c:pt>
                    </c:numCache>
                  </c:numRef>
                </c:val>
                <c:extLst xmlns:c15="http://schemas.microsoft.com/office/drawing/2012/chart">
                  <c:ext xmlns:c16="http://schemas.microsoft.com/office/drawing/2014/chart" uri="{C3380CC4-5D6E-409C-BE32-E72D297353CC}">
                    <c16:uniqueId val="{00000045-4C01-4381-9874-374E1597C4A7}"/>
                  </c:ext>
                </c:extLst>
              </c15:ser>
            </c15:filteredAreaSeries>
            <c15:filteredAreaSeries>
              <c15:ser>
                <c:idx val="69"/>
                <c:order val="69"/>
                <c:tx>
                  <c:strRef>
                    <c:extLst xmlns:c15="http://schemas.microsoft.com/office/drawing/2012/chart">
                      <c:ext xmlns:c15="http://schemas.microsoft.com/office/drawing/2012/chart" uri="{02D57815-91ED-43cb-92C2-25804820EDAC}">
                        <c15:formulaRef>
                          <c15:sqref>'Table for graphs 25-27'!$A$71</c15:sqref>
                        </c15:formulaRef>
                      </c:ext>
                    </c:extLst>
                    <c:strCache>
                      <c:ptCount val="1"/>
                      <c:pt idx="0">
                        <c:v>Other - Reported 63 - 103 days</c:v>
                      </c:pt>
                    </c:strCache>
                  </c:strRef>
                </c:tx>
                <c:spPr>
                  <a:solidFill>
                    <a:schemeClr val="accent4">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25-27'!$B$71:$FA$71</c15:sqref>
                        </c15:formulaRef>
                      </c:ext>
                    </c:extLst>
                    <c:numCache>
                      <c:formatCode>0</c:formatCode>
                      <c:ptCount val="156"/>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pt idx="92" formatCode="General">
                        <c:v>4</c:v>
                      </c:pt>
                      <c:pt idx="93" formatCode="General">
                        <c:v>4</c:v>
                      </c:pt>
                      <c:pt idx="94" formatCode="General">
                        <c:v>5</c:v>
                      </c:pt>
                      <c:pt idx="95" formatCode="General">
                        <c:v>4</c:v>
                      </c:pt>
                      <c:pt idx="96" formatCode="General">
                        <c:v>4</c:v>
                      </c:pt>
                      <c:pt idx="97" formatCode="General">
                        <c:v>5</c:v>
                      </c:pt>
                      <c:pt idx="98" formatCode="General">
                        <c:v>2</c:v>
                      </c:pt>
                      <c:pt idx="99" formatCode="General">
                        <c:v>2</c:v>
                      </c:pt>
                      <c:pt idx="100" formatCode="General">
                        <c:v>6</c:v>
                      </c:pt>
                      <c:pt idx="101" formatCode="General">
                        <c:v>4</c:v>
                      </c:pt>
                      <c:pt idx="102" formatCode="General">
                        <c:v>4</c:v>
                      </c:pt>
                      <c:pt idx="103" formatCode="General">
                        <c:v>3</c:v>
                      </c:pt>
                      <c:pt idx="104" formatCode="General">
                        <c:v>2</c:v>
                      </c:pt>
                    </c:numCache>
                  </c:numRef>
                </c:val>
                <c:extLst xmlns:c15="http://schemas.microsoft.com/office/drawing/2012/chart">
                  <c:ext xmlns:c16="http://schemas.microsoft.com/office/drawing/2014/chart" uri="{C3380CC4-5D6E-409C-BE32-E72D297353CC}">
                    <c16:uniqueId val="{00000046-4C01-4381-9874-374E1597C4A7}"/>
                  </c:ext>
                </c:extLst>
              </c15:ser>
            </c15:filteredAreaSeries>
            <c15:filteredAreaSeries>
              <c15:ser>
                <c:idx val="70"/>
                <c:order val="70"/>
                <c:tx>
                  <c:strRef>
                    <c:extLst xmlns:c15="http://schemas.microsoft.com/office/drawing/2012/chart">
                      <c:ext xmlns:c15="http://schemas.microsoft.com/office/drawing/2012/chart" uri="{02D57815-91ED-43cb-92C2-25804820EDAC}">
                        <c15:formulaRef>
                          <c15:sqref>'Table for graphs 25-27'!$A$72</c15:sqref>
                        </c15:formulaRef>
                      </c:ext>
                    </c:extLst>
                    <c:strCache>
                      <c:ptCount val="1"/>
                      <c:pt idx="0">
                        <c:v>Sarcoma - Reported 63 - 103 days</c:v>
                      </c:pt>
                    </c:strCache>
                  </c:strRef>
                </c:tx>
                <c:spPr>
                  <a:solidFill>
                    <a:schemeClr val="accent5">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25-27'!$B$72:$FA$72</c15:sqref>
                        </c15:formulaRef>
                      </c:ext>
                    </c:extLst>
                    <c:numCache>
                      <c:formatCode>0</c:formatCode>
                      <c:ptCount val="156"/>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pt idx="92" formatCode="General">
                        <c:v>2</c:v>
                      </c:pt>
                      <c:pt idx="93" formatCode="General">
                        <c:v>2</c:v>
                      </c:pt>
                      <c:pt idx="94" formatCode="General">
                        <c:v>1</c:v>
                      </c:pt>
                      <c:pt idx="95" formatCode="General">
                        <c:v>4</c:v>
                      </c:pt>
                      <c:pt idx="96" formatCode="General">
                        <c:v>4</c:v>
                      </c:pt>
                      <c:pt idx="97" formatCode="General">
                        <c:v>4</c:v>
                      </c:pt>
                      <c:pt idx="98" formatCode="General">
                        <c:v>2</c:v>
                      </c:pt>
                      <c:pt idx="99" formatCode="General">
                        <c:v>2</c:v>
                      </c:pt>
                      <c:pt idx="100" formatCode="General">
                        <c:v>4</c:v>
                      </c:pt>
                      <c:pt idx="101" formatCode="General">
                        <c:v>3</c:v>
                      </c:pt>
                      <c:pt idx="102" formatCode="General">
                        <c:v>4</c:v>
                      </c:pt>
                      <c:pt idx="103" formatCode="General">
                        <c:v>2</c:v>
                      </c:pt>
                      <c:pt idx="104" formatCode="General">
                        <c:v>6</c:v>
                      </c:pt>
                    </c:numCache>
                  </c:numRef>
                </c:val>
                <c:extLst xmlns:c15="http://schemas.microsoft.com/office/drawing/2012/chart">
                  <c:ext xmlns:c16="http://schemas.microsoft.com/office/drawing/2014/chart" uri="{C3380CC4-5D6E-409C-BE32-E72D297353CC}">
                    <c16:uniqueId val="{00000047-4C01-4381-9874-374E1597C4A7}"/>
                  </c:ext>
                </c:extLst>
              </c15:ser>
            </c15:filteredAreaSeries>
            <c15:filteredAreaSeries>
              <c15:ser>
                <c:idx val="71"/>
                <c:order val="71"/>
                <c:tx>
                  <c:strRef>
                    <c:extLst xmlns:c15="http://schemas.microsoft.com/office/drawing/2012/chart">
                      <c:ext xmlns:c15="http://schemas.microsoft.com/office/drawing/2012/chart" uri="{02D57815-91ED-43cb-92C2-25804820EDAC}">
                        <c15:formulaRef>
                          <c15:sqref>'Table for graphs 25-27'!$A$73</c15:sqref>
                        </c15:formulaRef>
                      </c:ext>
                    </c:extLst>
                    <c:strCache>
                      <c:ptCount val="1"/>
                      <c:pt idx="0">
                        <c:v>Skin - Reported 63 - 103 days</c:v>
                      </c:pt>
                    </c:strCache>
                  </c:strRef>
                </c:tx>
                <c:spPr>
                  <a:solidFill>
                    <a:schemeClr val="accent6">
                      <a:lumMod val="80000"/>
                      <a:lumOff val="2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25-27'!$B$73:$FA$73</c15:sqref>
                        </c15:formulaRef>
                      </c:ext>
                    </c:extLst>
                    <c:numCache>
                      <c:formatCode>0</c:formatCode>
                      <c:ptCount val="156"/>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pt idx="92" formatCode="General">
                        <c:v>50</c:v>
                      </c:pt>
                      <c:pt idx="93" formatCode="General">
                        <c:v>43</c:v>
                      </c:pt>
                      <c:pt idx="94" formatCode="General">
                        <c:v>37</c:v>
                      </c:pt>
                      <c:pt idx="95" formatCode="General">
                        <c:v>42</c:v>
                      </c:pt>
                      <c:pt idx="96" formatCode="General">
                        <c:v>39</c:v>
                      </c:pt>
                      <c:pt idx="97" formatCode="General">
                        <c:v>36</c:v>
                      </c:pt>
                      <c:pt idx="98" formatCode="General">
                        <c:v>32</c:v>
                      </c:pt>
                      <c:pt idx="99" formatCode="General">
                        <c:v>22</c:v>
                      </c:pt>
                      <c:pt idx="100" formatCode="General">
                        <c:v>23</c:v>
                      </c:pt>
                      <c:pt idx="101" formatCode="General">
                        <c:v>24</c:v>
                      </c:pt>
                      <c:pt idx="102" formatCode="General">
                        <c:v>33</c:v>
                      </c:pt>
                      <c:pt idx="103" formatCode="General">
                        <c:v>41</c:v>
                      </c:pt>
                      <c:pt idx="104" formatCode="General">
                        <c:v>54</c:v>
                      </c:pt>
                    </c:numCache>
                  </c:numRef>
                </c:val>
                <c:extLst xmlns:c15="http://schemas.microsoft.com/office/drawing/2012/chart">
                  <c:ext xmlns:c16="http://schemas.microsoft.com/office/drawing/2014/chart" uri="{C3380CC4-5D6E-409C-BE32-E72D297353CC}">
                    <c16:uniqueId val="{00000048-4C01-4381-9874-374E1597C4A7}"/>
                  </c:ext>
                </c:extLst>
              </c15:ser>
            </c15:filteredAreaSeries>
            <c15:filteredAreaSeries>
              <c15:ser>
                <c:idx val="72"/>
                <c:order val="72"/>
                <c:tx>
                  <c:strRef>
                    <c:extLst xmlns:c15="http://schemas.microsoft.com/office/drawing/2012/chart">
                      <c:ext xmlns:c15="http://schemas.microsoft.com/office/drawing/2012/chart" uri="{02D57815-91ED-43cb-92C2-25804820EDAC}">
                        <c15:formulaRef>
                          <c15:sqref>'Table for graphs 25-27'!$A$74</c15:sqref>
                        </c15:formulaRef>
                      </c:ext>
                    </c:extLst>
                    <c:strCache>
                      <c:ptCount val="1"/>
                      <c:pt idx="0">
                        <c:v>Upper Gastrointestinal - Reported 63 - 103 days</c:v>
                      </c:pt>
                    </c:strCache>
                  </c:strRef>
                </c:tx>
                <c:spPr>
                  <a:solidFill>
                    <a:schemeClr val="accent1">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25-27'!$B$74:$FA$74</c15:sqref>
                        </c15:formulaRef>
                      </c:ext>
                    </c:extLst>
                    <c:numCache>
                      <c:formatCode>0</c:formatCode>
                      <c:ptCount val="156"/>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pt idx="92" formatCode="General">
                        <c:v>16</c:v>
                      </c:pt>
                      <c:pt idx="93" formatCode="General">
                        <c:v>19</c:v>
                      </c:pt>
                      <c:pt idx="94" formatCode="General">
                        <c:v>14</c:v>
                      </c:pt>
                      <c:pt idx="95" formatCode="General">
                        <c:v>14</c:v>
                      </c:pt>
                      <c:pt idx="96" formatCode="General">
                        <c:v>22</c:v>
                      </c:pt>
                      <c:pt idx="97" formatCode="General">
                        <c:v>20</c:v>
                      </c:pt>
                      <c:pt idx="98" formatCode="General">
                        <c:v>16</c:v>
                      </c:pt>
                      <c:pt idx="99" formatCode="General">
                        <c:v>11</c:v>
                      </c:pt>
                      <c:pt idx="100" formatCode="General">
                        <c:v>9</c:v>
                      </c:pt>
                      <c:pt idx="101" formatCode="General">
                        <c:v>10</c:v>
                      </c:pt>
                      <c:pt idx="102" formatCode="General">
                        <c:v>10</c:v>
                      </c:pt>
                      <c:pt idx="103" formatCode="General">
                        <c:v>15</c:v>
                      </c:pt>
                      <c:pt idx="104" formatCode="General">
                        <c:v>16</c:v>
                      </c:pt>
                    </c:numCache>
                  </c:numRef>
                </c:val>
                <c:extLst xmlns:c15="http://schemas.microsoft.com/office/drawing/2012/chart">
                  <c:ext xmlns:c16="http://schemas.microsoft.com/office/drawing/2014/chart" uri="{C3380CC4-5D6E-409C-BE32-E72D297353CC}">
                    <c16:uniqueId val="{00000049-4C01-4381-9874-374E1597C4A7}"/>
                  </c:ext>
                </c:extLst>
              </c15:ser>
            </c15:filteredAreaSeries>
            <c15:filteredAreaSeries>
              <c15:ser>
                <c:idx val="73"/>
                <c:order val="73"/>
                <c:tx>
                  <c:strRef>
                    <c:extLst xmlns:c15="http://schemas.microsoft.com/office/drawing/2012/chart">
                      <c:ext xmlns:c15="http://schemas.microsoft.com/office/drawing/2012/chart" uri="{02D57815-91ED-43cb-92C2-25804820EDAC}">
                        <c15:formulaRef>
                          <c15:sqref>'Table for graphs 25-27'!$A$75</c15:sqref>
                        </c15:formulaRef>
                      </c:ext>
                    </c:extLst>
                    <c:strCache>
                      <c:ptCount val="1"/>
                      <c:pt idx="0">
                        <c:v>Urological - Reported 63 - 103 days</c:v>
                      </c:pt>
                    </c:strCache>
                  </c:strRef>
                </c:tx>
                <c:spPr>
                  <a:solidFill>
                    <a:schemeClr val="accent2">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25-27'!$B$75:$FA$75</c15:sqref>
                        </c15:formulaRef>
                      </c:ext>
                    </c:extLst>
                    <c:numCache>
                      <c:formatCode>0</c:formatCode>
                      <c:ptCount val="156"/>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pt idx="92" formatCode="General">
                        <c:v>35</c:v>
                      </c:pt>
                      <c:pt idx="93" formatCode="General">
                        <c:v>31</c:v>
                      </c:pt>
                      <c:pt idx="94" formatCode="General">
                        <c:v>41</c:v>
                      </c:pt>
                      <c:pt idx="95" formatCode="General">
                        <c:v>36</c:v>
                      </c:pt>
                      <c:pt idx="96" formatCode="General">
                        <c:v>46</c:v>
                      </c:pt>
                      <c:pt idx="97" formatCode="General">
                        <c:v>46</c:v>
                      </c:pt>
                      <c:pt idx="98" formatCode="General">
                        <c:v>48</c:v>
                      </c:pt>
                      <c:pt idx="99" formatCode="General">
                        <c:v>48</c:v>
                      </c:pt>
                      <c:pt idx="100" formatCode="General">
                        <c:v>38</c:v>
                      </c:pt>
                      <c:pt idx="101" formatCode="General">
                        <c:v>43</c:v>
                      </c:pt>
                      <c:pt idx="102" formatCode="General">
                        <c:v>41</c:v>
                      </c:pt>
                      <c:pt idx="103" formatCode="General">
                        <c:v>46</c:v>
                      </c:pt>
                      <c:pt idx="104" formatCode="General">
                        <c:v>45</c:v>
                      </c:pt>
                    </c:numCache>
                  </c:numRef>
                </c:val>
                <c:extLst xmlns:c15="http://schemas.microsoft.com/office/drawing/2012/chart">
                  <c:ext xmlns:c16="http://schemas.microsoft.com/office/drawing/2014/chart" uri="{C3380CC4-5D6E-409C-BE32-E72D297353CC}">
                    <c16:uniqueId val="{0000004A-4C01-4381-9874-374E1597C4A7}"/>
                  </c:ext>
                </c:extLst>
              </c15:ser>
            </c15:filteredAreaSeries>
            <c15:filteredAreaSeries>
              <c15:ser>
                <c:idx val="74"/>
                <c:order val="74"/>
                <c:tx>
                  <c:strRef>
                    <c:extLst xmlns:c15="http://schemas.microsoft.com/office/drawing/2012/chart">
                      <c:ext xmlns:c15="http://schemas.microsoft.com/office/drawing/2012/chart" uri="{02D57815-91ED-43cb-92C2-25804820EDAC}">
                        <c15:formulaRef>
                          <c15:sqref>'Table for graphs 25-27'!$A$76</c15:sqref>
                        </c15:formulaRef>
                      </c:ext>
                    </c:extLst>
                    <c:strCache>
                      <c:ptCount val="1"/>
                      <c:pt idx="0">
                        <c:v>- Reported 63 - 103 days All Sites</c:v>
                      </c:pt>
                    </c:strCache>
                  </c:strRef>
                </c:tx>
                <c:spPr>
                  <a:solidFill>
                    <a:schemeClr val="accent3">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25-27'!$B$76:$FA$76</c15:sqref>
                        </c15:formulaRef>
                      </c:ext>
                    </c:extLst>
                    <c:numCache>
                      <c:formatCode>0</c:formatCode>
                      <c:ptCount val="156"/>
                      <c:pt idx="0">
                        <c:v>129</c:v>
                      </c:pt>
                      <c:pt idx="1">
                        <c:v>140</c:v>
                      </c:pt>
                      <c:pt idx="2">
                        <c:v>147</c:v>
                      </c:pt>
                      <c:pt idx="3">
                        <c:v>136</c:v>
                      </c:pt>
                      <c:pt idx="4">
                        <c:v>161</c:v>
                      </c:pt>
                      <c:pt idx="5">
                        <c:v>171</c:v>
                      </c:pt>
                      <c:pt idx="6">
                        <c:v>153</c:v>
                      </c:pt>
                      <c:pt idx="7">
                        <c:v>168</c:v>
                      </c:pt>
                      <c:pt idx="8">
                        <c:v>154</c:v>
                      </c:pt>
                      <c:pt idx="9">
                        <c:v>154</c:v>
                      </c:pt>
                      <c:pt idx="10">
                        <c:v>138</c:v>
                      </c:pt>
                      <c:pt idx="11">
                        <c:v>151</c:v>
                      </c:pt>
                      <c:pt idx="12">
                        <c:v>154</c:v>
                      </c:pt>
                      <c:pt idx="13">
                        <c:v>174</c:v>
                      </c:pt>
                      <c:pt idx="14">
                        <c:v>185</c:v>
                      </c:pt>
                      <c:pt idx="15">
                        <c:v>172</c:v>
                      </c:pt>
                      <c:pt idx="16">
                        <c:v>198</c:v>
                      </c:pt>
                      <c:pt idx="17">
                        <c:v>174</c:v>
                      </c:pt>
                      <c:pt idx="18">
                        <c:v>178</c:v>
                      </c:pt>
                      <c:pt idx="19">
                        <c:v>180</c:v>
                      </c:pt>
                      <c:pt idx="20">
                        <c:v>194</c:v>
                      </c:pt>
                      <c:pt idx="21">
                        <c:v>221</c:v>
                      </c:pt>
                      <c:pt idx="22">
                        <c:v>235</c:v>
                      </c:pt>
                      <c:pt idx="23">
                        <c:v>254</c:v>
                      </c:pt>
                      <c:pt idx="24">
                        <c:v>259</c:v>
                      </c:pt>
                      <c:pt idx="25">
                        <c:v>255</c:v>
                      </c:pt>
                      <c:pt idx="26">
                        <c:v>258</c:v>
                      </c:pt>
                      <c:pt idx="27">
                        <c:v>222</c:v>
                      </c:pt>
                      <c:pt idx="28">
                        <c:v>210</c:v>
                      </c:pt>
                      <c:pt idx="29">
                        <c:v>242</c:v>
                      </c:pt>
                      <c:pt idx="30">
                        <c:v>229</c:v>
                      </c:pt>
                      <c:pt idx="31">
                        <c:v>232</c:v>
                      </c:pt>
                      <c:pt idx="32">
                        <c:v>179</c:v>
                      </c:pt>
                      <c:pt idx="33">
                        <c:v>193</c:v>
                      </c:pt>
                      <c:pt idx="34">
                        <c:v>201</c:v>
                      </c:pt>
                      <c:pt idx="35">
                        <c:v>214</c:v>
                      </c:pt>
                      <c:pt idx="36">
                        <c:v>192</c:v>
                      </c:pt>
                      <c:pt idx="37">
                        <c:v>236</c:v>
                      </c:pt>
                      <c:pt idx="38">
                        <c:v>268</c:v>
                      </c:pt>
                      <c:pt idx="39">
                        <c:v>285</c:v>
                      </c:pt>
                      <c:pt idx="40">
                        <c:v>255</c:v>
                      </c:pt>
                      <c:pt idx="41">
                        <c:v>194</c:v>
                      </c:pt>
                      <c:pt idx="42">
                        <c:v>191</c:v>
                      </c:pt>
                      <c:pt idx="43">
                        <c:v>171</c:v>
                      </c:pt>
                      <c:pt idx="44">
                        <c:v>156</c:v>
                      </c:pt>
                      <c:pt idx="45">
                        <c:v>147</c:v>
                      </c:pt>
                      <c:pt idx="46">
                        <c:v>147</c:v>
                      </c:pt>
                      <c:pt idx="47">
                        <c:v>124</c:v>
                      </c:pt>
                      <c:pt idx="48">
                        <c:v>112</c:v>
                      </c:pt>
                      <c:pt idx="49">
                        <c:v>126</c:v>
                      </c:pt>
                      <c:pt idx="50">
                        <c:v>129</c:v>
                      </c:pt>
                      <c:pt idx="51">
                        <c:v>135</c:v>
                      </c:pt>
                      <c:pt idx="52">
                        <c:v>125</c:v>
                      </c:pt>
                      <c:pt idx="53">
                        <c:v>143</c:v>
                      </c:pt>
                      <c:pt idx="54">
                        <c:v>170</c:v>
                      </c:pt>
                      <c:pt idx="55">
                        <c:v>230</c:v>
                      </c:pt>
                      <c:pt idx="56">
                        <c:v>214</c:v>
                      </c:pt>
                      <c:pt idx="57">
                        <c:v>187</c:v>
                      </c:pt>
                      <c:pt idx="58">
                        <c:v>210</c:v>
                      </c:pt>
                      <c:pt idx="59">
                        <c:v>213</c:v>
                      </c:pt>
                      <c:pt idx="60">
                        <c:v>207</c:v>
                      </c:pt>
                      <c:pt idx="61">
                        <c:v>197</c:v>
                      </c:pt>
                      <c:pt idx="62">
                        <c:v>198</c:v>
                      </c:pt>
                      <c:pt idx="63">
                        <c:v>177</c:v>
                      </c:pt>
                      <c:pt idx="64">
                        <c:v>170</c:v>
                      </c:pt>
                      <c:pt idx="65">
                        <c:v>191</c:v>
                      </c:pt>
                      <c:pt idx="66">
                        <c:v>168</c:v>
                      </c:pt>
                      <c:pt idx="67">
                        <c:v>182</c:v>
                      </c:pt>
                      <c:pt idx="68">
                        <c:v>173</c:v>
                      </c:pt>
                      <c:pt idx="69">
                        <c:v>200</c:v>
                      </c:pt>
                      <c:pt idx="70">
                        <c:v>187</c:v>
                      </c:pt>
                      <c:pt idx="71">
                        <c:v>198</c:v>
                      </c:pt>
                      <c:pt idx="72">
                        <c:v>196</c:v>
                      </c:pt>
                      <c:pt idx="73">
                        <c:v>212</c:v>
                      </c:pt>
                      <c:pt idx="74">
                        <c:v>246</c:v>
                      </c:pt>
                      <c:pt idx="75">
                        <c:v>254</c:v>
                      </c:pt>
                      <c:pt idx="76">
                        <c:v>254</c:v>
                      </c:pt>
                      <c:pt idx="77">
                        <c:v>239</c:v>
                      </c:pt>
                      <c:pt idx="78">
                        <c:v>260</c:v>
                      </c:pt>
                      <c:pt idx="79">
                        <c:v>275</c:v>
                      </c:pt>
                      <c:pt idx="80">
                        <c:v>258</c:v>
                      </c:pt>
                      <c:pt idx="81">
                        <c:v>269</c:v>
                      </c:pt>
                      <c:pt idx="82">
                        <c:v>249</c:v>
                      </c:pt>
                      <c:pt idx="83">
                        <c:v>235</c:v>
                      </c:pt>
                      <c:pt idx="84">
                        <c:v>220</c:v>
                      </c:pt>
                      <c:pt idx="85">
                        <c:v>198</c:v>
                      </c:pt>
                      <c:pt idx="86">
                        <c:v>206</c:v>
                      </c:pt>
                      <c:pt idx="87">
                        <c:v>203</c:v>
                      </c:pt>
                      <c:pt idx="88">
                        <c:v>211</c:v>
                      </c:pt>
                      <c:pt idx="89">
                        <c:v>195</c:v>
                      </c:pt>
                      <c:pt idx="90">
                        <c:v>231</c:v>
                      </c:pt>
                      <c:pt idx="91">
                        <c:v>254</c:v>
                      </c:pt>
                      <c:pt idx="92">
                        <c:v>243</c:v>
                      </c:pt>
                      <c:pt idx="93">
                        <c:v>229</c:v>
                      </c:pt>
                      <c:pt idx="94">
                        <c:v>225</c:v>
                      </c:pt>
                      <c:pt idx="95">
                        <c:v>205</c:v>
                      </c:pt>
                      <c:pt idx="96">
                        <c:v>224</c:v>
                      </c:pt>
                      <c:pt idx="97">
                        <c:v>233</c:v>
                      </c:pt>
                      <c:pt idx="98">
                        <c:v>227</c:v>
                      </c:pt>
                      <c:pt idx="99">
                        <c:v>206</c:v>
                      </c:pt>
                      <c:pt idx="100">
                        <c:v>197</c:v>
                      </c:pt>
                      <c:pt idx="101">
                        <c:v>204</c:v>
                      </c:pt>
                      <c:pt idx="102">
                        <c:v>213</c:v>
                      </c:pt>
                      <c:pt idx="103">
                        <c:v>256</c:v>
                      </c:pt>
                      <c:pt idx="104">
                        <c:v>284</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numCache>
                  </c:numRef>
                </c:val>
                <c:extLst xmlns:c15="http://schemas.microsoft.com/office/drawing/2012/chart">
                  <c:ext xmlns:c16="http://schemas.microsoft.com/office/drawing/2014/chart" uri="{C3380CC4-5D6E-409C-BE32-E72D297353CC}">
                    <c16:uniqueId val="{0000004B-4C01-4381-9874-374E1597C4A7}"/>
                  </c:ext>
                </c:extLst>
              </c15:ser>
            </c15:filteredAreaSeries>
            <c15:filteredAreaSeries>
              <c15:ser>
                <c:idx val="75"/>
                <c:order val="75"/>
                <c:tx>
                  <c:strRef>
                    <c:extLst xmlns:c15="http://schemas.microsoft.com/office/drawing/2012/chart">
                      <c:ext xmlns:c15="http://schemas.microsoft.com/office/drawing/2012/chart" uri="{02D57815-91ED-43cb-92C2-25804820EDAC}">
                        <c15:formulaRef>
                          <c15:sqref>'Table for graphs 25-27'!$A$77</c15:sqref>
                        </c15:formulaRef>
                      </c:ext>
                    </c:extLst>
                    <c:strCache>
                      <c:ptCount val="1"/>
                      <c:pt idx="0">
                        <c:v>Acute Leukaemia - Reported &gt;103 days</c:v>
                      </c:pt>
                    </c:strCache>
                  </c:strRef>
                </c:tx>
                <c:spPr>
                  <a:solidFill>
                    <a:schemeClr val="accent4">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25-27'!$B$77:$FA$77</c15:sqref>
                        </c15:formulaRef>
                      </c:ext>
                    </c:extLst>
                    <c:numCache>
                      <c:formatCode>General</c:formatCode>
                      <c:ptCount val="156"/>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numCache>
                  </c:numRef>
                </c:val>
                <c:extLst xmlns:c15="http://schemas.microsoft.com/office/drawing/2012/chart">
                  <c:ext xmlns:c16="http://schemas.microsoft.com/office/drawing/2014/chart" uri="{C3380CC4-5D6E-409C-BE32-E72D297353CC}">
                    <c16:uniqueId val="{0000004C-4C01-4381-9874-374E1597C4A7}"/>
                  </c:ext>
                </c:extLst>
              </c15:ser>
            </c15:filteredAreaSeries>
            <c15:filteredAreaSeries>
              <c15:ser>
                <c:idx val="76"/>
                <c:order val="76"/>
                <c:tx>
                  <c:strRef>
                    <c:extLst xmlns:c15="http://schemas.microsoft.com/office/drawing/2012/chart">
                      <c:ext xmlns:c15="http://schemas.microsoft.com/office/drawing/2012/chart" uri="{02D57815-91ED-43cb-92C2-25804820EDAC}">
                        <c15:formulaRef>
                          <c15:sqref>'Table for graphs 25-27'!$A$78</c15:sqref>
                        </c15:formulaRef>
                      </c:ext>
                    </c:extLst>
                    <c:strCache>
                      <c:ptCount val="1"/>
                      <c:pt idx="0">
                        <c:v>Brain/CNS - Reported &gt;103 days</c:v>
                      </c:pt>
                    </c:strCache>
                  </c:strRef>
                </c:tx>
                <c:spPr>
                  <a:solidFill>
                    <a:schemeClr val="accent5">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25-27'!$B$78:$FA$78</c15:sqref>
                        </c15:formulaRef>
                      </c:ext>
                    </c:extLst>
                    <c:numCache>
                      <c:formatCode>General</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1</c:v>
                      </c:pt>
                    </c:numCache>
                  </c:numRef>
                </c:val>
                <c:extLst xmlns:c15="http://schemas.microsoft.com/office/drawing/2012/chart">
                  <c:ext xmlns:c16="http://schemas.microsoft.com/office/drawing/2014/chart" uri="{C3380CC4-5D6E-409C-BE32-E72D297353CC}">
                    <c16:uniqueId val="{0000004D-4C01-4381-9874-374E1597C4A7}"/>
                  </c:ext>
                </c:extLst>
              </c15:ser>
            </c15:filteredAreaSeries>
            <c15:filteredAreaSeries>
              <c15:ser>
                <c:idx val="77"/>
                <c:order val="77"/>
                <c:tx>
                  <c:strRef>
                    <c:extLst xmlns:c15="http://schemas.microsoft.com/office/drawing/2012/chart">
                      <c:ext xmlns:c15="http://schemas.microsoft.com/office/drawing/2012/chart" uri="{02D57815-91ED-43cb-92C2-25804820EDAC}">
                        <c15:formulaRef>
                          <c15:sqref>'Table for graphs 25-27'!$A$79</c15:sqref>
                        </c15:formulaRef>
                      </c:ext>
                    </c:extLst>
                    <c:strCache>
                      <c:ptCount val="1"/>
                      <c:pt idx="0">
                        <c:v>Breast - Reported &gt;103 days</c:v>
                      </c:pt>
                    </c:strCache>
                  </c:strRef>
                </c:tx>
                <c:spPr>
                  <a:solidFill>
                    <a:schemeClr val="accent6">
                      <a:lumMod val="8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25-27'!$B$79:$FA$79</c15:sqref>
                        </c15:formulaRef>
                      </c:ext>
                    </c:extLst>
                    <c:numCache>
                      <c:formatCode>General</c:formatCode>
                      <c:ptCount val="156"/>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pt idx="92">
                        <c:v>2</c:v>
                      </c:pt>
                      <c:pt idx="93">
                        <c:v>2</c:v>
                      </c:pt>
                      <c:pt idx="94">
                        <c:v>1</c:v>
                      </c:pt>
                      <c:pt idx="95">
                        <c:v>0</c:v>
                      </c:pt>
                      <c:pt idx="96">
                        <c:v>1</c:v>
                      </c:pt>
                      <c:pt idx="97">
                        <c:v>2</c:v>
                      </c:pt>
                      <c:pt idx="98">
                        <c:v>0</c:v>
                      </c:pt>
                      <c:pt idx="99">
                        <c:v>0</c:v>
                      </c:pt>
                      <c:pt idx="100">
                        <c:v>0</c:v>
                      </c:pt>
                      <c:pt idx="101">
                        <c:v>1</c:v>
                      </c:pt>
                      <c:pt idx="102">
                        <c:v>2</c:v>
                      </c:pt>
                      <c:pt idx="103">
                        <c:v>1</c:v>
                      </c:pt>
                      <c:pt idx="104">
                        <c:v>1</c:v>
                      </c:pt>
                    </c:numCache>
                  </c:numRef>
                </c:val>
                <c:extLst xmlns:c15="http://schemas.microsoft.com/office/drawing/2012/chart">
                  <c:ext xmlns:c16="http://schemas.microsoft.com/office/drawing/2014/chart" uri="{C3380CC4-5D6E-409C-BE32-E72D297353CC}">
                    <c16:uniqueId val="{0000004E-4C01-4381-9874-374E1597C4A7}"/>
                  </c:ext>
                </c:extLst>
              </c15:ser>
            </c15:filteredAreaSeries>
            <c15:filteredAreaSeries>
              <c15:ser>
                <c:idx val="78"/>
                <c:order val="78"/>
                <c:tx>
                  <c:strRef>
                    <c:extLst xmlns:c15="http://schemas.microsoft.com/office/drawing/2012/chart">
                      <c:ext xmlns:c15="http://schemas.microsoft.com/office/drawing/2012/chart" uri="{02D57815-91ED-43cb-92C2-25804820EDAC}">
                        <c15:formulaRef>
                          <c15:sqref>'Table for graphs 25-27'!$A$80</c15:sqref>
                        </c15:formulaRef>
                      </c:ext>
                    </c:extLst>
                    <c:strCache>
                      <c:ptCount val="1"/>
                      <c:pt idx="0">
                        <c:v>Children's cancer - Reported &gt;103 days</c:v>
                      </c:pt>
                    </c:strCache>
                  </c:strRef>
                </c:tx>
                <c:spPr>
                  <a:solidFill>
                    <a:schemeClr val="accent1">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25-27'!$B$80:$FA$80</c15:sqref>
                        </c15:formulaRef>
                      </c:ext>
                    </c:extLst>
                    <c:numCache>
                      <c:formatCode>General</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pt idx="92">
                        <c:v>0</c:v>
                      </c:pt>
                      <c:pt idx="93">
                        <c:v>0</c:v>
                      </c:pt>
                      <c:pt idx="94">
                        <c:v>0</c:v>
                      </c:pt>
                      <c:pt idx="95">
                        <c:v>1</c:v>
                      </c:pt>
                      <c:pt idx="96">
                        <c:v>1</c:v>
                      </c:pt>
                      <c:pt idx="97">
                        <c:v>1</c:v>
                      </c:pt>
                      <c:pt idx="98">
                        <c:v>1</c:v>
                      </c:pt>
                      <c:pt idx="99">
                        <c:v>1</c:v>
                      </c:pt>
                      <c:pt idx="100">
                        <c:v>1</c:v>
                      </c:pt>
                      <c:pt idx="101">
                        <c:v>0</c:v>
                      </c:pt>
                      <c:pt idx="102">
                        <c:v>0</c:v>
                      </c:pt>
                      <c:pt idx="103">
                        <c:v>0</c:v>
                      </c:pt>
                      <c:pt idx="104">
                        <c:v>0</c:v>
                      </c:pt>
                    </c:numCache>
                  </c:numRef>
                </c:val>
                <c:extLst xmlns:c15="http://schemas.microsoft.com/office/drawing/2012/chart">
                  <c:ext xmlns:c16="http://schemas.microsoft.com/office/drawing/2014/chart" uri="{C3380CC4-5D6E-409C-BE32-E72D297353CC}">
                    <c16:uniqueId val="{0000004F-4C01-4381-9874-374E1597C4A7}"/>
                  </c:ext>
                </c:extLst>
              </c15:ser>
            </c15:filteredAreaSeries>
            <c15:filteredAreaSeries>
              <c15:ser>
                <c:idx val="79"/>
                <c:order val="79"/>
                <c:tx>
                  <c:strRef>
                    <c:extLst xmlns:c15="http://schemas.microsoft.com/office/drawing/2012/chart">
                      <c:ext xmlns:c15="http://schemas.microsoft.com/office/drawing/2012/chart" uri="{02D57815-91ED-43cb-92C2-25804820EDAC}">
                        <c15:formulaRef>
                          <c15:sqref>'Table for graphs 25-27'!$A$81</c15:sqref>
                        </c15:formulaRef>
                      </c:ext>
                    </c:extLst>
                    <c:strCache>
                      <c:ptCount val="1"/>
                      <c:pt idx="0">
                        <c:v>Gynaecological - Reported &gt;103 days</c:v>
                      </c:pt>
                    </c:strCache>
                  </c:strRef>
                </c:tx>
                <c:spPr>
                  <a:solidFill>
                    <a:schemeClr val="accent2">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25-27'!$B$81:$FA$81</c15:sqref>
                        </c15:formulaRef>
                      </c:ext>
                    </c:extLst>
                    <c:numCache>
                      <c:formatCode>General</c:formatCode>
                      <c:ptCount val="156"/>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pt idx="92">
                        <c:v>4</c:v>
                      </c:pt>
                      <c:pt idx="93">
                        <c:v>7</c:v>
                      </c:pt>
                      <c:pt idx="94">
                        <c:v>8</c:v>
                      </c:pt>
                      <c:pt idx="95">
                        <c:v>9</c:v>
                      </c:pt>
                      <c:pt idx="96">
                        <c:v>7</c:v>
                      </c:pt>
                      <c:pt idx="97">
                        <c:v>10</c:v>
                      </c:pt>
                      <c:pt idx="98">
                        <c:v>9</c:v>
                      </c:pt>
                      <c:pt idx="99">
                        <c:v>11</c:v>
                      </c:pt>
                      <c:pt idx="100">
                        <c:v>11</c:v>
                      </c:pt>
                      <c:pt idx="101">
                        <c:v>8</c:v>
                      </c:pt>
                      <c:pt idx="102">
                        <c:v>12</c:v>
                      </c:pt>
                      <c:pt idx="103">
                        <c:v>13</c:v>
                      </c:pt>
                      <c:pt idx="104">
                        <c:v>17</c:v>
                      </c:pt>
                    </c:numCache>
                  </c:numRef>
                </c:val>
                <c:extLst xmlns:c15="http://schemas.microsoft.com/office/drawing/2012/chart">
                  <c:ext xmlns:c16="http://schemas.microsoft.com/office/drawing/2014/chart" uri="{C3380CC4-5D6E-409C-BE32-E72D297353CC}">
                    <c16:uniqueId val="{00000050-4C01-4381-9874-374E1597C4A7}"/>
                  </c:ext>
                </c:extLst>
              </c15:ser>
            </c15:filteredAreaSeries>
            <c15:filteredAreaSeries>
              <c15:ser>
                <c:idx val="80"/>
                <c:order val="80"/>
                <c:tx>
                  <c:strRef>
                    <c:extLst xmlns:c15="http://schemas.microsoft.com/office/drawing/2012/chart">
                      <c:ext xmlns:c15="http://schemas.microsoft.com/office/drawing/2012/chart" uri="{02D57815-91ED-43cb-92C2-25804820EDAC}">
                        <c15:formulaRef>
                          <c15:sqref>'Table for graphs 25-27'!$A$82</c15:sqref>
                        </c15:formulaRef>
                      </c:ext>
                    </c:extLst>
                    <c:strCache>
                      <c:ptCount val="1"/>
                      <c:pt idx="0">
                        <c:v>Haematological - Reported &gt;103 days</c:v>
                      </c:pt>
                    </c:strCache>
                  </c:strRef>
                </c:tx>
                <c:spPr>
                  <a:solidFill>
                    <a:schemeClr val="accent3">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25-27'!$B$82:$FA$82</c15:sqref>
                        </c15:formulaRef>
                      </c:ext>
                    </c:extLst>
                    <c:numCache>
                      <c:formatCode>General</c:formatCode>
                      <c:ptCount val="156"/>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pt idx="92">
                        <c:v>3</c:v>
                      </c:pt>
                      <c:pt idx="93">
                        <c:v>4</c:v>
                      </c:pt>
                      <c:pt idx="94">
                        <c:v>5</c:v>
                      </c:pt>
                      <c:pt idx="95">
                        <c:v>5</c:v>
                      </c:pt>
                      <c:pt idx="96">
                        <c:v>4</c:v>
                      </c:pt>
                      <c:pt idx="97">
                        <c:v>4</c:v>
                      </c:pt>
                      <c:pt idx="98">
                        <c:v>4</c:v>
                      </c:pt>
                      <c:pt idx="99">
                        <c:v>6</c:v>
                      </c:pt>
                      <c:pt idx="100">
                        <c:v>6</c:v>
                      </c:pt>
                      <c:pt idx="101">
                        <c:v>5</c:v>
                      </c:pt>
                      <c:pt idx="102">
                        <c:v>6</c:v>
                      </c:pt>
                      <c:pt idx="103">
                        <c:v>5</c:v>
                      </c:pt>
                      <c:pt idx="104">
                        <c:v>6</c:v>
                      </c:pt>
                    </c:numCache>
                  </c:numRef>
                </c:val>
                <c:extLst xmlns:c15="http://schemas.microsoft.com/office/drawing/2012/chart">
                  <c:ext xmlns:c16="http://schemas.microsoft.com/office/drawing/2014/chart" uri="{C3380CC4-5D6E-409C-BE32-E72D297353CC}">
                    <c16:uniqueId val="{00000051-4C01-4381-9874-374E1597C4A7}"/>
                  </c:ext>
                </c:extLst>
              </c15:ser>
            </c15:filteredAreaSeries>
            <c15:filteredAreaSeries>
              <c15:ser>
                <c:idx val="81"/>
                <c:order val="81"/>
                <c:tx>
                  <c:strRef>
                    <c:extLst xmlns:c15="http://schemas.microsoft.com/office/drawing/2012/chart">
                      <c:ext xmlns:c15="http://schemas.microsoft.com/office/drawing/2012/chart" uri="{02D57815-91ED-43cb-92C2-25804820EDAC}">
                        <c15:formulaRef>
                          <c15:sqref>'Table for graphs 25-27'!$A$83</c15:sqref>
                        </c15:formulaRef>
                      </c:ext>
                    </c:extLst>
                    <c:strCache>
                      <c:ptCount val="1"/>
                      <c:pt idx="0">
                        <c:v>Head and neck - Reported &gt;103 days</c:v>
                      </c:pt>
                    </c:strCache>
                  </c:strRef>
                </c:tx>
                <c:spPr>
                  <a:solidFill>
                    <a:schemeClr val="accent4">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25-27'!$B$83:$FA$83</c15:sqref>
                        </c15:formulaRef>
                      </c:ext>
                    </c:extLst>
                    <c:numCache>
                      <c:formatCode>General</c:formatCode>
                      <c:ptCount val="156"/>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pt idx="92">
                        <c:v>3</c:v>
                      </c:pt>
                      <c:pt idx="93">
                        <c:v>4</c:v>
                      </c:pt>
                      <c:pt idx="94">
                        <c:v>4</c:v>
                      </c:pt>
                      <c:pt idx="95">
                        <c:v>5</c:v>
                      </c:pt>
                      <c:pt idx="96">
                        <c:v>3</c:v>
                      </c:pt>
                      <c:pt idx="97">
                        <c:v>5</c:v>
                      </c:pt>
                      <c:pt idx="98">
                        <c:v>5</c:v>
                      </c:pt>
                      <c:pt idx="99">
                        <c:v>4</c:v>
                      </c:pt>
                      <c:pt idx="100">
                        <c:v>5</c:v>
                      </c:pt>
                      <c:pt idx="101">
                        <c:v>5</c:v>
                      </c:pt>
                      <c:pt idx="102">
                        <c:v>11</c:v>
                      </c:pt>
                      <c:pt idx="103">
                        <c:v>7</c:v>
                      </c:pt>
                      <c:pt idx="104">
                        <c:v>11</c:v>
                      </c:pt>
                    </c:numCache>
                  </c:numRef>
                </c:val>
                <c:extLst xmlns:c15="http://schemas.microsoft.com/office/drawing/2012/chart">
                  <c:ext xmlns:c16="http://schemas.microsoft.com/office/drawing/2014/chart" uri="{C3380CC4-5D6E-409C-BE32-E72D297353CC}">
                    <c16:uniqueId val="{00000052-4C01-4381-9874-374E1597C4A7}"/>
                  </c:ext>
                </c:extLst>
              </c15:ser>
            </c15:filteredAreaSeries>
            <c15:filteredAreaSeries>
              <c15:ser>
                <c:idx val="82"/>
                <c:order val="82"/>
                <c:tx>
                  <c:strRef>
                    <c:extLst xmlns:c15="http://schemas.microsoft.com/office/drawing/2012/chart">
                      <c:ext xmlns:c15="http://schemas.microsoft.com/office/drawing/2012/chart" uri="{02D57815-91ED-43cb-92C2-25804820EDAC}">
                        <c15:formulaRef>
                          <c15:sqref>'Table for graphs 25-27'!$A$84</c15:sqref>
                        </c15:formulaRef>
                      </c:ext>
                    </c:extLst>
                    <c:strCache>
                      <c:ptCount val="1"/>
                      <c:pt idx="0">
                        <c:v>Lower Gastrointestinal - Reported &gt;103 days</c:v>
                      </c:pt>
                    </c:strCache>
                  </c:strRef>
                </c:tx>
                <c:spPr>
                  <a:solidFill>
                    <a:schemeClr val="accent5">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25-27'!$B$84:$FA$84</c15:sqref>
                        </c15:formulaRef>
                      </c:ext>
                    </c:extLst>
                    <c:numCache>
                      <c:formatCode>General</c:formatCode>
                      <c:ptCount val="156"/>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pt idx="92">
                        <c:v>39</c:v>
                      </c:pt>
                      <c:pt idx="93">
                        <c:v>35</c:v>
                      </c:pt>
                      <c:pt idx="94">
                        <c:v>30</c:v>
                      </c:pt>
                      <c:pt idx="95">
                        <c:v>31</c:v>
                      </c:pt>
                      <c:pt idx="96">
                        <c:v>33</c:v>
                      </c:pt>
                      <c:pt idx="97">
                        <c:v>33</c:v>
                      </c:pt>
                      <c:pt idx="98">
                        <c:v>26</c:v>
                      </c:pt>
                      <c:pt idx="99">
                        <c:v>29</c:v>
                      </c:pt>
                      <c:pt idx="100">
                        <c:v>28</c:v>
                      </c:pt>
                      <c:pt idx="101">
                        <c:v>26</c:v>
                      </c:pt>
                      <c:pt idx="102">
                        <c:v>22</c:v>
                      </c:pt>
                      <c:pt idx="103">
                        <c:v>19</c:v>
                      </c:pt>
                      <c:pt idx="104">
                        <c:v>17</c:v>
                      </c:pt>
                    </c:numCache>
                  </c:numRef>
                </c:val>
                <c:extLst xmlns:c15="http://schemas.microsoft.com/office/drawing/2012/chart">
                  <c:ext xmlns:c16="http://schemas.microsoft.com/office/drawing/2014/chart" uri="{C3380CC4-5D6E-409C-BE32-E72D297353CC}">
                    <c16:uniqueId val="{00000053-4C01-4381-9874-374E1597C4A7}"/>
                  </c:ext>
                </c:extLst>
              </c15:ser>
            </c15:filteredAreaSeries>
            <c15:filteredAreaSeries>
              <c15:ser>
                <c:idx val="83"/>
                <c:order val="83"/>
                <c:tx>
                  <c:strRef>
                    <c:extLst xmlns:c15="http://schemas.microsoft.com/office/drawing/2012/chart">
                      <c:ext xmlns:c15="http://schemas.microsoft.com/office/drawing/2012/chart" uri="{02D57815-91ED-43cb-92C2-25804820EDAC}">
                        <c15:formulaRef>
                          <c15:sqref>'Table for graphs 25-27'!$A$85</c15:sqref>
                        </c15:formulaRef>
                      </c:ext>
                    </c:extLst>
                    <c:strCache>
                      <c:ptCount val="1"/>
                      <c:pt idx="0">
                        <c:v>Lung - Reported &gt;103 days</c:v>
                      </c:pt>
                    </c:strCache>
                  </c:strRef>
                </c:tx>
                <c:spPr>
                  <a:solidFill>
                    <a:schemeClr val="accent6">
                      <a:lumMod val="60000"/>
                      <a:lumOff val="4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25-27'!$B$85:$FA$85</c15:sqref>
                        </c15:formulaRef>
                      </c:ext>
                    </c:extLst>
                    <c:numCache>
                      <c:formatCode>General</c:formatCode>
                      <c:ptCount val="156"/>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pt idx="92">
                        <c:v>8</c:v>
                      </c:pt>
                      <c:pt idx="93">
                        <c:v>9</c:v>
                      </c:pt>
                      <c:pt idx="94">
                        <c:v>9</c:v>
                      </c:pt>
                      <c:pt idx="95">
                        <c:v>7</c:v>
                      </c:pt>
                      <c:pt idx="96">
                        <c:v>5</c:v>
                      </c:pt>
                      <c:pt idx="97">
                        <c:v>5</c:v>
                      </c:pt>
                      <c:pt idx="98">
                        <c:v>4</c:v>
                      </c:pt>
                      <c:pt idx="99">
                        <c:v>4</c:v>
                      </c:pt>
                      <c:pt idx="100">
                        <c:v>4</c:v>
                      </c:pt>
                      <c:pt idx="101">
                        <c:v>5</c:v>
                      </c:pt>
                      <c:pt idx="102">
                        <c:v>5</c:v>
                      </c:pt>
                      <c:pt idx="103">
                        <c:v>6</c:v>
                      </c:pt>
                      <c:pt idx="104">
                        <c:v>3</c:v>
                      </c:pt>
                    </c:numCache>
                  </c:numRef>
                </c:val>
                <c:extLst xmlns:c15="http://schemas.microsoft.com/office/drawing/2012/chart">
                  <c:ext xmlns:c16="http://schemas.microsoft.com/office/drawing/2014/chart" uri="{C3380CC4-5D6E-409C-BE32-E72D297353CC}">
                    <c16:uniqueId val="{00000054-4C01-4381-9874-374E1597C4A7}"/>
                  </c:ext>
                </c:extLst>
              </c15:ser>
            </c15:filteredAreaSeries>
            <c15:filteredAreaSeries>
              <c15:ser>
                <c:idx val="84"/>
                <c:order val="84"/>
                <c:tx>
                  <c:strRef>
                    <c:extLst xmlns:c15="http://schemas.microsoft.com/office/drawing/2012/chart">
                      <c:ext xmlns:c15="http://schemas.microsoft.com/office/drawing/2012/chart" uri="{02D57815-91ED-43cb-92C2-25804820EDAC}">
                        <c15:formulaRef>
                          <c15:sqref>'Table for graphs 25-27'!$A$86</c15:sqref>
                        </c15:formulaRef>
                      </c:ext>
                    </c:extLst>
                    <c:strCache>
                      <c:ptCount val="1"/>
                      <c:pt idx="0">
                        <c:v>Other - Reported &gt;103 days</c:v>
                      </c:pt>
                    </c:strCache>
                  </c:strRef>
                </c:tx>
                <c:spPr>
                  <a:solidFill>
                    <a:schemeClr val="accent1">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25-27'!$B$86:$FA$86</c15:sqref>
                        </c15:formulaRef>
                      </c:ext>
                    </c:extLst>
                    <c:numCache>
                      <c:formatCode>General</c:formatCode>
                      <c:ptCount val="156"/>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pt idx="92">
                        <c:v>0</c:v>
                      </c:pt>
                      <c:pt idx="93">
                        <c:v>0</c:v>
                      </c:pt>
                      <c:pt idx="94">
                        <c:v>0</c:v>
                      </c:pt>
                      <c:pt idx="95">
                        <c:v>1</c:v>
                      </c:pt>
                      <c:pt idx="96">
                        <c:v>1</c:v>
                      </c:pt>
                      <c:pt idx="97">
                        <c:v>1</c:v>
                      </c:pt>
                      <c:pt idx="98">
                        <c:v>2</c:v>
                      </c:pt>
                      <c:pt idx="99">
                        <c:v>2</c:v>
                      </c:pt>
                      <c:pt idx="100">
                        <c:v>1</c:v>
                      </c:pt>
                      <c:pt idx="101">
                        <c:v>1</c:v>
                      </c:pt>
                      <c:pt idx="102">
                        <c:v>1</c:v>
                      </c:pt>
                      <c:pt idx="103">
                        <c:v>1</c:v>
                      </c:pt>
                      <c:pt idx="104">
                        <c:v>1</c:v>
                      </c:pt>
                    </c:numCache>
                  </c:numRef>
                </c:val>
                <c:extLst xmlns:c15="http://schemas.microsoft.com/office/drawing/2012/chart">
                  <c:ext xmlns:c16="http://schemas.microsoft.com/office/drawing/2014/chart" uri="{C3380CC4-5D6E-409C-BE32-E72D297353CC}">
                    <c16:uniqueId val="{00000055-4C01-4381-9874-374E1597C4A7}"/>
                  </c:ext>
                </c:extLst>
              </c15:ser>
            </c15:filteredAreaSeries>
            <c15:filteredAreaSeries>
              <c15:ser>
                <c:idx val="85"/>
                <c:order val="85"/>
                <c:tx>
                  <c:strRef>
                    <c:extLst xmlns:c15="http://schemas.microsoft.com/office/drawing/2012/chart">
                      <c:ext xmlns:c15="http://schemas.microsoft.com/office/drawing/2012/chart" uri="{02D57815-91ED-43cb-92C2-25804820EDAC}">
                        <c15:formulaRef>
                          <c15:sqref>'Table for graphs 25-27'!$A$87</c15:sqref>
                        </c15:formulaRef>
                      </c:ext>
                    </c:extLst>
                    <c:strCache>
                      <c:ptCount val="1"/>
                      <c:pt idx="0">
                        <c:v>Sarcoma - Reported &gt;103 days</c:v>
                      </c:pt>
                    </c:strCache>
                  </c:strRef>
                </c:tx>
                <c:spPr>
                  <a:solidFill>
                    <a:schemeClr val="accent2">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25-27'!$B$87:$FA$87</c15:sqref>
                        </c15:formulaRef>
                      </c:ext>
                    </c:extLst>
                    <c:numCache>
                      <c:formatCode>General</c:formatCode>
                      <c:ptCount val="156"/>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pt idx="92">
                        <c:v>3</c:v>
                      </c:pt>
                      <c:pt idx="93">
                        <c:v>4</c:v>
                      </c:pt>
                      <c:pt idx="94">
                        <c:v>2</c:v>
                      </c:pt>
                      <c:pt idx="95">
                        <c:v>0</c:v>
                      </c:pt>
                      <c:pt idx="96">
                        <c:v>0</c:v>
                      </c:pt>
                      <c:pt idx="97">
                        <c:v>0</c:v>
                      </c:pt>
                      <c:pt idx="98">
                        <c:v>1</c:v>
                      </c:pt>
                      <c:pt idx="99">
                        <c:v>1</c:v>
                      </c:pt>
                      <c:pt idx="100">
                        <c:v>2</c:v>
                      </c:pt>
                      <c:pt idx="101">
                        <c:v>3</c:v>
                      </c:pt>
                      <c:pt idx="102">
                        <c:v>2</c:v>
                      </c:pt>
                      <c:pt idx="103">
                        <c:v>1</c:v>
                      </c:pt>
                      <c:pt idx="104">
                        <c:v>2</c:v>
                      </c:pt>
                    </c:numCache>
                  </c:numRef>
                </c:val>
                <c:extLst xmlns:c15="http://schemas.microsoft.com/office/drawing/2012/chart">
                  <c:ext xmlns:c16="http://schemas.microsoft.com/office/drawing/2014/chart" uri="{C3380CC4-5D6E-409C-BE32-E72D297353CC}">
                    <c16:uniqueId val="{00000056-4C01-4381-9874-374E1597C4A7}"/>
                  </c:ext>
                </c:extLst>
              </c15:ser>
            </c15:filteredAreaSeries>
            <c15:filteredAreaSeries>
              <c15:ser>
                <c:idx val="86"/>
                <c:order val="86"/>
                <c:tx>
                  <c:strRef>
                    <c:extLst xmlns:c15="http://schemas.microsoft.com/office/drawing/2012/chart">
                      <c:ext xmlns:c15="http://schemas.microsoft.com/office/drawing/2012/chart" uri="{02D57815-91ED-43cb-92C2-25804820EDAC}">
                        <c15:formulaRef>
                          <c15:sqref>'Table for graphs 25-27'!$A$88</c15:sqref>
                        </c15:formulaRef>
                      </c:ext>
                    </c:extLst>
                    <c:strCache>
                      <c:ptCount val="1"/>
                      <c:pt idx="0">
                        <c:v>Skin - Reported &gt;103 days</c:v>
                      </c:pt>
                    </c:strCache>
                  </c:strRef>
                </c:tx>
                <c:spPr>
                  <a:solidFill>
                    <a:schemeClr val="accent3">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25-27'!$B$88:$FA$88</c15:sqref>
                        </c15:formulaRef>
                      </c:ext>
                    </c:extLst>
                    <c:numCache>
                      <c:formatCode>General</c:formatCode>
                      <c:ptCount val="156"/>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pt idx="92">
                        <c:v>7</c:v>
                      </c:pt>
                      <c:pt idx="93">
                        <c:v>10</c:v>
                      </c:pt>
                      <c:pt idx="94">
                        <c:v>9</c:v>
                      </c:pt>
                      <c:pt idx="95">
                        <c:v>8</c:v>
                      </c:pt>
                      <c:pt idx="96">
                        <c:v>7</c:v>
                      </c:pt>
                      <c:pt idx="97">
                        <c:v>7</c:v>
                      </c:pt>
                      <c:pt idx="98">
                        <c:v>8</c:v>
                      </c:pt>
                      <c:pt idx="99">
                        <c:v>12</c:v>
                      </c:pt>
                      <c:pt idx="100">
                        <c:v>13</c:v>
                      </c:pt>
                      <c:pt idx="101">
                        <c:v>13</c:v>
                      </c:pt>
                      <c:pt idx="102">
                        <c:v>11</c:v>
                      </c:pt>
                      <c:pt idx="103">
                        <c:v>8</c:v>
                      </c:pt>
                      <c:pt idx="104">
                        <c:v>12</c:v>
                      </c:pt>
                    </c:numCache>
                  </c:numRef>
                </c:val>
                <c:extLst xmlns:c15="http://schemas.microsoft.com/office/drawing/2012/chart">
                  <c:ext xmlns:c16="http://schemas.microsoft.com/office/drawing/2014/chart" uri="{C3380CC4-5D6E-409C-BE32-E72D297353CC}">
                    <c16:uniqueId val="{00000057-4C01-4381-9874-374E1597C4A7}"/>
                  </c:ext>
                </c:extLst>
              </c15:ser>
            </c15:filteredAreaSeries>
            <c15:filteredAreaSeries>
              <c15:ser>
                <c:idx val="87"/>
                <c:order val="87"/>
                <c:tx>
                  <c:strRef>
                    <c:extLst xmlns:c15="http://schemas.microsoft.com/office/drawing/2012/chart">
                      <c:ext xmlns:c15="http://schemas.microsoft.com/office/drawing/2012/chart" uri="{02D57815-91ED-43cb-92C2-25804820EDAC}">
                        <c15:formulaRef>
                          <c15:sqref>'Table for graphs 25-27'!$A$89</c15:sqref>
                        </c15:formulaRef>
                      </c:ext>
                    </c:extLst>
                    <c:strCache>
                      <c:ptCount val="1"/>
                      <c:pt idx="0">
                        <c:v>Upper Gastrointestinal - Reported &gt;103 days</c:v>
                      </c:pt>
                    </c:strCache>
                  </c:strRef>
                </c:tx>
                <c:spPr>
                  <a:solidFill>
                    <a:schemeClr val="accent4">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25-27'!$B$89:$FA$89</c15:sqref>
                        </c15:formulaRef>
                      </c:ext>
                    </c:extLst>
                    <c:numCache>
                      <c:formatCode>General</c:formatCode>
                      <c:ptCount val="156"/>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pt idx="92">
                        <c:v>15</c:v>
                      </c:pt>
                      <c:pt idx="93">
                        <c:v>14</c:v>
                      </c:pt>
                      <c:pt idx="94">
                        <c:v>14</c:v>
                      </c:pt>
                      <c:pt idx="95">
                        <c:v>13</c:v>
                      </c:pt>
                      <c:pt idx="96">
                        <c:v>10</c:v>
                      </c:pt>
                      <c:pt idx="97">
                        <c:v>7</c:v>
                      </c:pt>
                      <c:pt idx="98">
                        <c:v>9</c:v>
                      </c:pt>
                      <c:pt idx="99">
                        <c:v>11</c:v>
                      </c:pt>
                      <c:pt idx="100">
                        <c:v>11</c:v>
                      </c:pt>
                      <c:pt idx="101">
                        <c:v>8</c:v>
                      </c:pt>
                      <c:pt idx="102">
                        <c:v>6</c:v>
                      </c:pt>
                      <c:pt idx="103">
                        <c:v>9</c:v>
                      </c:pt>
                      <c:pt idx="104">
                        <c:v>8</c:v>
                      </c:pt>
                    </c:numCache>
                  </c:numRef>
                </c:val>
                <c:extLst xmlns:c15="http://schemas.microsoft.com/office/drawing/2012/chart">
                  <c:ext xmlns:c16="http://schemas.microsoft.com/office/drawing/2014/chart" uri="{C3380CC4-5D6E-409C-BE32-E72D297353CC}">
                    <c16:uniqueId val="{00000058-4C01-4381-9874-374E1597C4A7}"/>
                  </c:ext>
                </c:extLst>
              </c15:ser>
            </c15:filteredAreaSeries>
            <c15:filteredAreaSeries>
              <c15:ser>
                <c:idx val="88"/>
                <c:order val="88"/>
                <c:tx>
                  <c:strRef>
                    <c:extLst xmlns:c15="http://schemas.microsoft.com/office/drawing/2012/chart">
                      <c:ext xmlns:c15="http://schemas.microsoft.com/office/drawing/2012/chart" uri="{02D57815-91ED-43cb-92C2-25804820EDAC}">
                        <c15:formulaRef>
                          <c15:sqref>'Table for graphs 25-27'!$A$90</c15:sqref>
                        </c15:formulaRef>
                      </c:ext>
                    </c:extLst>
                    <c:strCache>
                      <c:ptCount val="1"/>
                      <c:pt idx="0">
                        <c:v>Urological - Reported &gt;103 days</c:v>
                      </c:pt>
                    </c:strCache>
                  </c:strRef>
                </c:tx>
                <c:spPr>
                  <a:solidFill>
                    <a:schemeClr val="accent5">
                      <a:lumMod val="5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25-27'!$B$90:$FA$90</c15:sqref>
                        </c15:formulaRef>
                      </c:ext>
                    </c:extLst>
                    <c:numCache>
                      <c:formatCode>General</c:formatCode>
                      <c:ptCount val="156"/>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pt idx="92">
                        <c:v>22</c:v>
                      </c:pt>
                      <c:pt idx="93">
                        <c:v>20</c:v>
                      </c:pt>
                      <c:pt idx="94">
                        <c:v>23</c:v>
                      </c:pt>
                      <c:pt idx="95">
                        <c:v>24</c:v>
                      </c:pt>
                      <c:pt idx="96">
                        <c:v>22</c:v>
                      </c:pt>
                      <c:pt idx="97">
                        <c:v>26</c:v>
                      </c:pt>
                      <c:pt idx="98">
                        <c:v>28</c:v>
                      </c:pt>
                      <c:pt idx="99">
                        <c:v>36</c:v>
                      </c:pt>
                      <c:pt idx="100">
                        <c:v>35</c:v>
                      </c:pt>
                      <c:pt idx="101">
                        <c:v>32</c:v>
                      </c:pt>
                      <c:pt idx="102">
                        <c:v>35</c:v>
                      </c:pt>
                      <c:pt idx="103">
                        <c:v>33</c:v>
                      </c:pt>
                      <c:pt idx="104">
                        <c:v>36</c:v>
                      </c:pt>
                    </c:numCache>
                  </c:numRef>
                </c:val>
                <c:extLst xmlns:c15="http://schemas.microsoft.com/office/drawing/2012/chart">
                  <c:ext xmlns:c16="http://schemas.microsoft.com/office/drawing/2014/chart" uri="{C3380CC4-5D6E-409C-BE32-E72D297353CC}">
                    <c16:uniqueId val="{00000059-4C01-4381-9874-374E1597C4A7}"/>
                  </c:ext>
                </c:extLst>
              </c15:ser>
            </c15:filteredAreaSeries>
            <c15:filteredAreaSeries>
              <c15:ser>
                <c:idx val="90"/>
                <c:order val="90"/>
                <c:tx>
                  <c:strRef>
                    <c:extLst xmlns:c15="http://schemas.microsoft.com/office/drawing/2012/chart">
                      <c:ext xmlns:c15="http://schemas.microsoft.com/office/drawing/2012/chart" uri="{02D57815-91ED-43cb-92C2-25804820EDAC}">
                        <c15:formulaRef>
                          <c15:sqref>'Table for graphs 25-27'!$A$92</c15:sqref>
                        </c15:formulaRef>
                      </c:ext>
                    </c:extLst>
                    <c:strCache>
                      <c:ptCount val="1"/>
                      <c:pt idx="0">
                        <c:v>Acute Leukaemia - Reported Backlog Total</c:v>
                      </c:pt>
                    </c:strCache>
                  </c:strRef>
                </c:tx>
                <c:spPr>
                  <a:solidFill>
                    <a:schemeClr val="accent1">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25-27'!$B$92:$FA$92</c15:sqref>
                        </c15:formulaRef>
                      </c:ext>
                    </c:extLst>
                    <c:numCache>
                      <c:formatCode>0</c:formatCode>
                      <c:ptCount val="156"/>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pt idx="101" formatCode="General">
                        <c:v>0</c:v>
                      </c:pt>
                      <c:pt idx="102" formatCode="General">
                        <c:v>0</c:v>
                      </c:pt>
                      <c:pt idx="103" formatCode="General">
                        <c:v>0</c:v>
                      </c:pt>
                      <c:pt idx="104" formatCode="General">
                        <c:v>0</c:v>
                      </c:pt>
                    </c:numCache>
                  </c:numRef>
                </c:val>
                <c:extLst xmlns:c15="http://schemas.microsoft.com/office/drawing/2012/chart">
                  <c:ext xmlns:c16="http://schemas.microsoft.com/office/drawing/2014/chart" uri="{C3380CC4-5D6E-409C-BE32-E72D297353CC}">
                    <c16:uniqueId val="{0000005B-4C01-4381-9874-374E1597C4A7}"/>
                  </c:ext>
                </c:extLst>
              </c15:ser>
            </c15:filteredAreaSeries>
            <c15:filteredAreaSeries>
              <c15:ser>
                <c:idx val="91"/>
                <c:order val="91"/>
                <c:tx>
                  <c:strRef>
                    <c:extLst xmlns:c15="http://schemas.microsoft.com/office/drawing/2012/chart">
                      <c:ext xmlns:c15="http://schemas.microsoft.com/office/drawing/2012/chart" uri="{02D57815-91ED-43cb-92C2-25804820EDAC}">
                        <c15:formulaRef>
                          <c15:sqref>'Table for graphs 25-27'!$A$93</c15:sqref>
                        </c15:formulaRef>
                      </c:ext>
                    </c:extLst>
                    <c:strCache>
                      <c:ptCount val="1"/>
                      <c:pt idx="0">
                        <c:v>Brain/CNS - Reported Backlog Total</c:v>
                      </c:pt>
                    </c:strCache>
                  </c:strRef>
                </c:tx>
                <c:spPr>
                  <a:solidFill>
                    <a:schemeClr val="accent2">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25-27'!$B$93:$FA$93</c15:sqref>
                        </c15:formulaRef>
                      </c:ext>
                    </c:extLst>
                    <c:numCache>
                      <c:formatCode>0</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pt idx="101" formatCode="General">
                        <c:v>1</c:v>
                      </c:pt>
                      <c:pt idx="102" formatCode="General">
                        <c:v>0</c:v>
                      </c:pt>
                      <c:pt idx="103" formatCode="General">
                        <c:v>1</c:v>
                      </c:pt>
                      <c:pt idx="104" formatCode="General">
                        <c:v>1</c:v>
                      </c:pt>
                    </c:numCache>
                  </c:numRef>
                </c:val>
                <c:extLst xmlns:c15="http://schemas.microsoft.com/office/drawing/2012/chart">
                  <c:ext xmlns:c16="http://schemas.microsoft.com/office/drawing/2014/chart" uri="{C3380CC4-5D6E-409C-BE32-E72D297353CC}">
                    <c16:uniqueId val="{0000005C-4C01-4381-9874-374E1597C4A7}"/>
                  </c:ext>
                </c:extLst>
              </c15:ser>
            </c15:filteredAreaSeries>
            <c15:filteredAreaSeries>
              <c15:ser>
                <c:idx val="92"/>
                <c:order val="92"/>
                <c:tx>
                  <c:strRef>
                    <c:extLst xmlns:c15="http://schemas.microsoft.com/office/drawing/2012/chart">
                      <c:ext xmlns:c15="http://schemas.microsoft.com/office/drawing/2012/chart" uri="{02D57815-91ED-43cb-92C2-25804820EDAC}">
                        <c15:formulaRef>
                          <c15:sqref>'Table for graphs 25-27'!$A$94</c15:sqref>
                        </c15:formulaRef>
                      </c:ext>
                    </c:extLst>
                    <c:strCache>
                      <c:ptCount val="1"/>
                      <c:pt idx="0">
                        <c:v>Breast - Reported Backlog Total</c:v>
                      </c:pt>
                    </c:strCache>
                  </c:strRef>
                </c:tx>
                <c:spPr>
                  <a:solidFill>
                    <a:schemeClr val="accent3">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25-27'!$B$94:$FA$94</c15:sqref>
                        </c15:formulaRef>
                      </c:ext>
                    </c:extLst>
                    <c:numCache>
                      <c:formatCode>0</c:formatCode>
                      <c:ptCount val="156"/>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pt idx="92" formatCode="General">
                        <c:v>8</c:v>
                      </c:pt>
                      <c:pt idx="93" formatCode="General">
                        <c:v>8</c:v>
                      </c:pt>
                      <c:pt idx="94" formatCode="General">
                        <c:v>4</c:v>
                      </c:pt>
                      <c:pt idx="95" formatCode="General">
                        <c:v>7</c:v>
                      </c:pt>
                      <c:pt idx="96" formatCode="General">
                        <c:v>8</c:v>
                      </c:pt>
                      <c:pt idx="97" formatCode="General">
                        <c:v>7</c:v>
                      </c:pt>
                      <c:pt idx="98" formatCode="General">
                        <c:v>9</c:v>
                      </c:pt>
                      <c:pt idx="99" formatCode="General">
                        <c:v>8</c:v>
                      </c:pt>
                      <c:pt idx="100" formatCode="General">
                        <c:v>9</c:v>
                      </c:pt>
                      <c:pt idx="101" formatCode="General">
                        <c:v>11</c:v>
                      </c:pt>
                      <c:pt idx="102" formatCode="General">
                        <c:v>9</c:v>
                      </c:pt>
                      <c:pt idx="103" formatCode="General">
                        <c:v>7</c:v>
                      </c:pt>
                      <c:pt idx="104" formatCode="General">
                        <c:v>11</c:v>
                      </c:pt>
                    </c:numCache>
                  </c:numRef>
                </c:val>
                <c:extLst xmlns:c15="http://schemas.microsoft.com/office/drawing/2012/chart">
                  <c:ext xmlns:c16="http://schemas.microsoft.com/office/drawing/2014/chart" uri="{C3380CC4-5D6E-409C-BE32-E72D297353CC}">
                    <c16:uniqueId val="{0000005D-4C01-4381-9874-374E1597C4A7}"/>
                  </c:ext>
                </c:extLst>
              </c15:ser>
            </c15:filteredAreaSeries>
            <c15:filteredAreaSeries>
              <c15:ser>
                <c:idx val="93"/>
                <c:order val="93"/>
                <c:tx>
                  <c:strRef>
                    <c:extLst xmlns:c15="http://schemas.microsoft.com/office/drawing/2012/chart">
                      <c:ext xmlns:c15="http://schemas.microsoft.com/office/drawing/2012/chart" uri="{02D57815-91ED-43cb-92C2-25804820EDAC}">
                        <c15:formulaRef>
                          <c15:sqref>'Table for graphs 25-27'!$A$95</c15:sqref>
                        </c15:formulaRef>
                      </c:ext>
                    </c:extLst>
                    <c:strCache>
                      <c:ptCount val="1"/>
                      <c:pt idx="0">
                        <c:v>Children's cancer - Reported Backlog Total</c:v>
                      </c:pt>
                    </c:strCache>
                  </c:strRef>
                </c:tx>
                <c:spPr>
                  <a:solidFill>
                    <a:schemeClr val="accent4">
                      <a:lumMod val="70000"/>
                      <a:lumOff val="30000"/>
                    </a:schemeClr>
                  </a:solidFill>
                  <a:ln>
                    <a:noFill/>
                  </a:ln>
                  <a:effectLst/>
                </c:spP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25-27'!$B$95:$FA$95</c15:sqref>
                        </c15:formulaRef>
                      </c:ext>
                    </c:extLst>
                    <c:numCache>
                      <c:formatCode>0</c:formatCode>
                      <c:ptCount val="156"/>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1</c:v>
                      </c:pt>
                      <c:pt idx="96" formatCode="General">
                        <c:v>1</c:v>
                      </c:pt>
                      <c:pt idx="97" formatCode="General">
                        <c:v>1</c:v>
                      </c:pt>
                      <c:pt idx="98" formatCode="General">
                        <c:v>1</c:v>
                      </c:pt>
                      <c:pt idx="99" formatCode="General">
                        <c:v>1</c:v>
                      </c:pt>
                      <c:pt idx="100" formatCode="General">
                        <c:v>1</c:v>
                      </c:pt>
                      <c:pt idx="101" formatCode="General">
                        <c:v>0</c:v>
                      </c:pt>
                      <c:pt idx="102" formatCode="General">
                        <c:v>0</c:v>
                      </c:pt>
                      <c:pt idx="103" formatCode="General">
                        <c:v>0</c:v>
                      </c:pt>
                      <c:pt idx="104" formatCode="General">
                        <c:v>0</c:v>
                      </c:pt>
                    </c:numCache>
                  </c:numRef>
                </c:val>
                <c:extLst xmlns:c15="http://schemas.microsoft.com/office/drawing/2012/chart">
                  <c:ext xmlns:c16="http://schemas.microsoft.com/office/drawing/2014/chart" uri="{C3380CC4-5D6E-409C-BE32-E72D297353CC}">
                    <c16:uniqueId val="{0000005E-4C01-4381-9874-374E1597C4A7}"/>
                  </c:ext>
                </c:extLst>
              </c15:ser>
            </c15:filteredAreaSeries>
          </c:ext>
        </c:extLst>
      </c:areaChart>
      <c:lineChart>
        <c:grouping val="standard"/>
        <c:varyColors val="0"/>
        <c:ser>
          <c:idx val="104"/>
          <c:order val="104"/>
          <c:tx>
            <c:strRef>
              <c:f>'Table for graphs 25-27'!$A$106</c:f>
              <c:strCache>
                <c:ptCount val="1"/>
                <c:pt idx="0">
                  <c:v>Total Reported Backlog All Sites</c:v>
                </c:pt>
              </c:strCache>
            </c:strRef>
          </c:tx>
          <c:spPr>
            <a:ln w="28575" cap="rnd">
              <a:solidFill>
                <a:schemeClr val="tx1">
                  <a:lumMod val="75000"/>
                  <a:lumOff val="25000"/>
                </a:schemeClr>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ysClr val="windowText" lastClr="00000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25-27'!$B$1:$FA$1</c:f>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f>'Table for graphs 25-27'!$B$106:$FA$106</c:f>
              <c:numCache>
                <c:formatCode>0</c:formatCode>
                <c:ptCount val="156"/>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pt idx="92">
                  <c:v>349</c:v>
                </c:pt>
                <c:pt idx="93">
                  <c:v>338</c:v>
                </c:pt>
                <c:pt idx="94">
                  <c:v>330</c:v>
                </c:pt>
                <c:pt idx="95">
                  <c:v>309</c:v>
                </c:pt>
                <c:pt idx="96">
                  <c:v>318</c:v>
                </c:pt>
                <c:pt idx="97">
                  <c:v>334</c:v>
                </c:pt>
                <c:pt idx="98">
                  <c:v>324</c:v>
                </c:pt>
                <c:pt idx="99">
                  <c:v>323</c:v>
                </c:pt>
                <c:pt idx="100">
                  <c:v>314</c:v>
                </c:pt>
                <c:pt idx="101">
                  <c:v>311</c:v>
                </c:pt>
                <c:pt idx="102">
                  <c:v>326</c:v>
                </c:pt>
                <c:pt idx="103">
                  <c:v>359</c:v>
                </c:pt>
                <c:pt idx="104">
                  <c:v>399</c:v>
                </c:pt>
              </c:numCache>
            </c:numRef>
          </c:val>
          <c:smooth val="0"/>
          <c:extLst>
            <c:ext xmlns:c16="http://schemas.microsoft.com/office/drawing/2014/chart" uri="{C3380CC4-5D6E-409C-BE32-E72D297353CC}">
              <c16:uniqueId val="{00000002-4C01-4381-9874-374E1597C4A7}"/>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89"/>
                <c:order val="89"/>
                <c:tx>
                  <c:strRef>
                    <c:extLst>
                      <c:ext uri="{02D57815-91ED-43cb-92C2-25804820EDAC}">
                        <c15:formulaRef>
                          <c15:sqref>'Table for graphs 25-27'!$A$91</c15:sqref>
                        </c15:formulaRef>
                      </c:ext>
                    </c:extLst>
                    <c:strCache>
                      <c:ptCount val="1"/>
                      <c:pt idx="0">
                        <c:v>Reported &gt;103 days All Sites</c:v>
                      </c:pt>
                    </c:strCache>
                  </c:strRef>
                </c:tx>
                <c:spPr>
                  <a:ln w="28575" cap="rnd">
                    <a:solidFill>
                      <a:schemeClr val="accent6">
                        <a:lumMod val="50000"/>
                      </a:schemeClr>
                    </a:solidFill>
                    <a:round/>
                  </a:ln>
                  <a:effectLst/>
                </c:spPr>
                <c:marker>
                  <c:symbol val="none"/>
                </c:marker>
                <c:cat>
                  <c:numRef>
                    <c:extLst>
                      <c:ex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c:ext uri="{02D57815-91ED-43cb-92C2-25804820EDAC}">
                        <c15:formulaRef>
                          <c15:sqref>'Table for graphs 25-27'!$B$91:$FA$91</c15:sqref>
                        </c15:formulaRef>
                      </c:ext>
                    </c:extLst>
                    <c:numCache>
                      <c:formatCode>0</c:formatCode>
                      <c:ptCount val="156"/>
                      <c:pt idx="0">
                        <c:v>74</c:v>
                      </c:pt>
                      <c:pt idx="1">
                        <c:v>68</c:v>
                      </c:pt>
                      <c:pt idx="2">
                        <c:v>63</c:v>
                      </c:pt>
                      <c:pt idx="3">
                        <c:v>66</c:v>
                      </c:pt>
                      <c:pt idx="4">
                        <c:v>68</c:v>
                      </c:pt>
                      <c:pt idx="5">
                        <c:v>75</c:v>
                      </c:pt>
                      <c:pt idx="6">
                        <c:v>67</c:v>
                      </c:pt>
                      <c:pt idx="7">
                        <c:v>76</c:v>
                      </c:pt>
                      <c:pt idx="8">
                        <c:v>83</c:v>
                      </c:pt>
                      <c:pt idx="9">
                        <c:v>86</c:v>
                      </c:pt>
                      <c:pt idx="10">
                        <c:v>81</c:v>
                      </c:pt>
                      <c:pt idx="11">
                        <c:v>76</c:v>
                      </c:pt>
                      <c:pt idx="12">
                        <c:v>75</c:v>
                      </c:pt>
                      <c:pt idx="13">
                        <c:v>71</c:v>
                      </c:pt>
                      <c:pt idx="14">
                        <c:v>64</c:v>
                      </c:pt>
                      <c:pt idx="15">
                        <c:v>75</c:v>
                      </c:pt>
                      <c:pt idx="16">
                        <c:v>75</c:v>
                      </c:pt>
                      <c:pt idx="17">
                        <c:v>74</c:v>
                      </c:pt>
                      <c:pt idx="18">
                        <c:v>79</c:v>
                      </c:pt>
                      <c:pt idx="19">
                        <c:v>78</c:v>
                      </c:pt>
                      <c:pt idx="20">
                        <c:v>78</c:v>
                      </c:pt>
                      <c:pt idx="21">
                        <c:v>84</c:v>
                      </c:pt>
                      <c:pt idx="22">
                        <c:v>77</c:v>
                      </c:pt>
                      <c:pt idx="23">
                        <c:v>77</c:v>
                      </c:pt>
                      <c:pt idx="24">
                        <c:v>72</c:v>
                      </c:pt>
                      <c:pt idx="25">
                        <c:v>85</c:v>
                      </c:pt>
                      <c:pt idx="26">
                        <c:v>76</c:v>
                      </c:pt>
                      <c:pt idx="27">
                        <c:v>68</c:v>
                      </c:pt>
                      <c:pt idx="28">
                        <c:v>75</c:v>
                      </c:pt>
                      <c:pt idx="29">
                        <c:v>80</c:v>
                      </c:pt>
                      <c:pt idx="30">
                        <c:v>75</c:v>
                      </c:pt>
                      <c:pt idx="31">
                        <c:v>67</c:v>
                      </c:pt>
                      <c:pt idx="32">
                        <c:v>60</c:v>
                      </c:pt>
                      <c:pt idx="33">
                        <c:v>62</c:v>
                      </c:pt>
                      <c:pt idx="34">
                        <c:v>65</c:v>
                      </c:pt>
                      <c:pt idx="35">
                        <c:v>66</c:v>
                      </c:pt>
                      <c:pt idx="36">
                        <c:v>68</c:v>
                      </c:pt>
                      <c:pt idx="37">
                        <c:v>61</c:v>
                      </c:pt>
                      <c:pt idx="38">
                        <c:v>71</c:v>
                      </c:pt>
                      <c:pt idx="39">
                        <c:v>76</c:v>
                      </c:pt>
                      <c:pt idx="40">
                        <c:v>81</c:v>
                      </c:pt>
                      <c:pt idx="41">
                        <c:v>85</c:v>
                      </c:pt>
                      <c:pt idx="42">
                        <c:v>81</c:v>
                      </c:pt>
                      <c:pt idx="43">
                        <c:v>77</c:v>
                      </c:pt>
                      <c:pt idx="44">
                        <c:v>77</c:v>
                      </c:pt>
                      <c:pt idx="45">
                        <c:v>77</c:v>
                      </c:pt>
                      <c:pt idx="46">
                        <c:v>80</c:v>
                      </c:pt>
                      <c:pt idx="47">
                        <c:v>79</c:v>
                      </c:pt>
                      <c:pt idx="48">
                        <c:v>80</c:v>
                      </c:pt>
                      <c:pt idx="49">
                        <c:v>69</c:v>
                      </c:pt>
                      <c:pt idx="50">
                        <c:v>64</c:v>
                      </c:pt>
                      <c:pt idx="51">
                        <c:v>71</c:v>
                      </c:pt>
                      <c:pt idx="52">
                        <c:v>71</c:v>
                      </c:pt>
                      <c:pt idx="53">
                        <c:v>64</c:v>
                      </c:pt>
                      <c:pt idx="54">
                        <c:v>65</c:v>
                      </c:pt>
                      <c:pt idx="55">
                        <c:v>75</c:v>
                      </c:pt>
                      <c:pt idx="56">
                        <c:v>71</c:v>
                      </c:pt>
                      <c:pt idx="57">
                        <c:v>78</c:v>
                      </c:pt>
                      <c:pt idx="58">
                        <c:v>75</c:v>
                      </c:pt>
                      <c:pt idx="59">
                        <c:v>77</c:v>
                      </c:pt>
                      <c:pt idx="60">
                        <c:v>64</c:v>
                      </c:pt>
                      <c:pt idx="61">
                        <c:v>64</c:v>
                      </c:pt>
                      <c:pt idx="62">
                        <c:v>66</c:v>
                      </c:pt>
                      <c:pt idx="63">
                        <c:v>70</c:v>
                      </c:pt>
                      <c:pt idx="64">
                        <c:v>83</c:v>
                      </c:pt>
                      <c:pt idx="65">
                        <c:v>82</c:v>
                      </c:pt>
                      <c:pt idx="66">
                        <c:v>82</c:v>
                      </c:pt>
                      <c:pt idx="67">
                        <c:v>73</c:v>
                      </c:pt>
                      <c:pt idx="68">
                        <c:v>78</c:v>
                      </c:pt>
                      <c:pt idx="69">
                        <c:v>75</c:v>
                      </c:pt>
                      <c:pt idx="70">
                        <c:v>85</c:v>
                      </c:pt>
                      <c:pt idx="71">
                        <c:v>91</c:v>
                      </c:pt>
                      <c:pt idx="72">
                        <c:v>99</c:v>
                      </c:pt>
                      <c:pt idx="73">
                        <c:v>111</c:v>
                      </c:pt>
                      <c:pt idx="74">
                        <c:v>109</c:v>
                      </c:pt>
                      <c:pt idx="75">
                        <c:v>103</c:v>
                      </c:pt>
                      <c:pt idx="76">
                        <c:v>107</c:v>
                      </c:pt>
                      <c:pt idx="77">
                        <c:v>92</c:v>
                      </c:pt>
                      <c:pt idx="78">
                        <c:v>83</c:v>
                      </c:pt>
                      <c:pt idx="79">
                        <c:v>85</c:v>
                      </c:pt>
                      <c:pt idx="80">
                        <c:v>97</c:v>
                      </c:pt>
                      <c:pt idx="81">
                        <c:v>94</c:v>
                      </c:pt>
                      <c:pt idx="82">
                        <c:v>103</c:v>
                      </c:pt>
                      <c:pt idx="83">
                        <c:v>107</c:v>
                      </c:pt>
                      <c:pt idx="84">
                        <c:v>104</c:v>
                      </c:pt>
                      <c:pt idx="85">
                        <c:v>105</c:v>
                      </c:pt>
                      <c:pt idx="86">
                        <c:v>107</c:v>
                      </c:pt>
                      <c:pt idx="87">
                        <c:v>109</c:v>
                      </c:pt>
                      <c:pt idx="88">
                        <c:v>101</c:v>
                      </c:pt>
                      <c:pt idx="89">
                        <c:v>103</c:v>
                      </c:pt>
                      <c:pt idx="90">
                        <c:v>104</c:v>
                      </c:pt>
                      <c:pt idx="91">
                        <c:v>104</c:v>
                      </c:pt>
                      <c:pt idx="92">
                        <c:v>106</c:v>
                      </c:pt>
                      <c:pt idx="93">
                        <c:v>109</c:v>
                      </c:pt>
                      <c:pt idx="94">
                        <c:v>105</c:v>
                      </c:pt>
                      <c:pt idx="95">
                        <c:v>104</c:v>
                      </c:pt>
                      <c:pt idx="96">
                        <c:v>94</c:v>
                      </c:pt>
                      <c:pt idx="97">
                        <c:v>101</c:v>
                      </c:pt>
                      <c:pt idx="98">
                        <c:v>97</c:v>
                      </c:pt>
                      <c:pt idx="99">
                        <c:v>117</c:v>
                      </c:pt>
                      <c:pt idx="100">
                        <c:v>117</c:v>
                      </c:pt>
                      <c:pt idx="101">
                        <c:v>107</c:v>
                      </c:pt>
                      <c:pt idx="102">
                        <c:v>113</c:v>
                      </c:pt>
                      <c:pt idx="103">
                        <c:v>103</c:v>
                      </c:pt>
                      <c:pt idx="104">
                        <c:v>115</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numCache>
                  </c:numRef>
                </c:val>
                <c:smooth val="0"/>
                <c:extLst>
                  <c:ext xmlns:c16="http://schemas.microsoft.com/office/drawing/2014/chart" uri="{C3380CC4-5D6E-409C-BE32-E72D297353CC}">
                    <c16:uniqueId val="{0000005A-4C01-4381-9874-374E1597C4A7}"/>
                  </c:ext>
                </c:extLst>
              </c15:ser>
            </c15:filteredLineSeries>
            <c15:filteredLineSeries>
              <c15:ser>
                <c:idx val="94"/>
                <c:order val="94"/>
                <c:tx>
                  <c:strRef>
                    <c:extLst xmlns:c15="http://schemas.microsoft.com/office/drawing/2012/chart">
                      <c:ext xmlns:c15="http://schemas.microsoft.com/office/drawing/2012/chart" uri="{02D57815-91ED-43cb-92C2-25804820EDAC}">
                        <c15:formulaRef>
                          <c15:sqref>'Table for graphs 25-27'!$A$96</c15:sqref>
                        </c15:formulaRef>
                      </c:ext>
                    </c:extLst>
                    <c:strCache>
                      <c:ptCount val="1"/>
                      <c:pt idx="0">
                        <c:v>Gynaecological - Reported Backlog Total</c:v>
                      </c:pt>
                    </c:strCache>
                  </c:strRef>
                </c:tx>
                <c:spPr>
                  <a:ln w="28575" cap="rnd">
                    <a:solidFill>
                      <a:schemeClr val="accent5">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25-27'!$B$96:$FA$96</c15:sqref>
                        </c15:formulaRef>
                      </c:ext>
                    </c:extLst>
                    <c:numCache>
                      <c:formatCode>0</c:formatCode>
                      <c:ptCount val="156"/>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pt idx="92" formatCode="General">
                        <c:v>36</c:v>
                      </c:pt>
                      <c:pt idx="93" formatCode="General">
                        <c:v>38</c:v>
                      </c:pt>
                      <c:pt idx="94" formatCode="General">
                        <c:v>43</c:v>
                      </c:pt>
                      <c:pt idx="95" formatCode="General">
                        <c:v>34</c:v>
                      </c:pt>
                      <c:pt idx="96" formatCode="General">
                        <c:v>31</c:v>
                      </c:pt>
                      <c:pt idx="97" formatCode="General">
                        <c:v>46</c:v>
                      </c:pt>
                      <c:pt idx="98" formatCode="General">
                        <c:v>44</c:v>
                      </c:pt>
                      <c:pt idx="99" formatCode="General">
                        <c:v>49</c:v>
                      </c:pt>
                      <c:pt idx="100" formatCode="General">
                        <c:v>52</c:v>
                      </c:pt>
                      <c:pt idx="101" formatCode="General">
                        <c:v>55</c:v>
                      </c:pt>
                      <c:pt idx="102" formatCode="General">
                        <c:v>67</c:v>
                      </c:pt>
                      <c:pt idx="103" formatCode="General">
                        <c:v>81</c:v>
                      </c:pt>
                      <c:pt idx="104" formatCode="General">
                        <c:v>87</c:v>
                      </c:pt>
                    </c:numCache>
                  </c:numRef>
                </c:val>
                <c:smooth val="0"/>
                <c:extLst xmlns:c15="http://schemas.microsoft.com/office/drawing/2012/chart">
                  <c:ext xmlns:c16="http://schemas.microsoft.com/office/drawing/2014/chart" uri="{C3380CC4-5D6E-409C-BE32-E72D297353CC}">
                    <c16:uniqueId val="{0000005F-4C01-4381-9874-374E1597C4A7}"/>
                  </c:ext>
                </c:extLst>
              </c15:ser>
            </c15:filteredLineSeries>
            <c15:filteredLineSeries>
              <c15:ser>
                <c:idx val="95"/>
                <c:order val="95"/>
                <c:tx>
                  <c:strRef>
                    <c:extLst xmlns:c15="http://schemas.microsoft.com/office/drawing/2012/chart">
                      <c:ext xmlns:c15="http://schemas.microsoft.com/office/drawing/2012/chart" uri="{02D57815-91ED-43cb-92C2-25804820EDAC}">
                        <c15:formulaRef>
                          <c15:sqref>'Table for graphs 25-27'!$A$97</c15:sqref>
                        </c15:formulaRef>
                      </c:ext>
                    </c:extLst>
                    <c:strCache>
                      <c:ptCount val="1"/>
                      <c:pt idx="0">
                        <c:v>Haematological - Reported Backlog Total</c:v>
                      </c:pt>
                    </c:strCache>
                  </c:strRef>
                </c:tx>
                <c:spPr>
                  <a:ln w="28575" cap="rnd">
                    <a:solidFill>
                      <a:schemeClr val="accent6">
                        <a:lumMod val="70000"/>
                        <a:lumOff val="3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25-27'!$B$97:$FA$97</c15:sqref>
                        </c15:formulaRef>
                      </c:ext>
                    </c:extLst>
                    <c:numCache>
                      <c:formatCode>0</c:formatCode>
                      <c:ptCount val="156"/>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pt idx="92" formatCode="General">
                        <c:v>8</c:v>
                      </c:pt>
                      <c:pt idx="93" formatCode="General">
                        <c:v>10</c:v>
                      </c:pt>
                      <c:pt idx="94" formatCode="General">
                        <c:v>11</c:v>
                      </c:pt>
                      <c:pt idx="95" formatCode="General">
                        <c:v>9</c:v>
                      </c:pt>
                      <c:pt idx="96" formatCode="General">
                        <c:v>9</c:v>
                      </c:pt>
                      <c:pt idx="97" formatCode="General">
                        <c:v>7</c:v>
                      </c:pt>
                      <c:pt idx="98" formatCode="General">
                        <c:v>10</c:v>
                      </c:pt>
                      <c:pt idx="99" formatCode="General">
                        <c:v>13</c:v>
                      </c:pt>
                      <c:pt idx="100" formatCode="General">
                        <c:v>13</c:v>
                      </c:pt>
                      <c:pt idx="101" formatCode="General">
                        <c:v>11</c:v>
                      </c:pt>
                      <c:pt idx="102" formatCode="General">
                        <c:v>11</c:v>
                      </c:pt>
                      <c:pt idx="103" formatCode="General">
                        <c:v>12</c:v>
                      </c:pt>
                      <c:pt idx="104" formatCode="General">
                        <c:v>10</c:v>
                      </c:pt>
                    </c:numCache>
                  </c:numRef>
                </c:val>
                <c:smooth val="0"/>
                <c:extLst xmlns:c15="http://schemas.microsoft.com/office/drawing/2012/chart">
                  <c:ext xmlns:c16="http://schemas.microsoft.com/office/drawing/2014/chart" uri="{C3380CC4-5D6E-409C-BE32-E72D297353CC}">
                    <c16:uniqueId val="{00000060-4C01-4381-9874-374E1597C4A7}"/>
                  </c:ext>
                </c:extLst>
              </c15:ser>
            </c15:filteredLineSeries>
            <c15:filteredLineSeries>
              <c15:ser>
                <c:idx val="96"/>
                <c:order val="96"/>
                <c:tx>
                  <c:strRef>
                    <c:extLst xmlns:c15="http://schemas.microsoft.com/office/drawing/2012/chart">
                      <c:ext xmlns:c15="http://schemas.microsoft.com/office/drawing/2012/chart" uri="{02D57815-91ED-43cb-92C2-25804820EDAC}">
                        <c15:formulaRef>
                          <c15:sqref>'Table for graphs 25-27'!$A$98</c15:sqref>
                        </c15:formulaRef>
                      </c:ext>
                    </c:extLst>
                    <c:strCache>
                      <c:ptCount val="1"/>
                      <c:pt idx="0">
                        <c:v>Head and neck - Reported Backlog Total</c:v>
                      </c:pt>
                    </c:strCache>
                  </c:strRef>
                </c:tx>
                <c:spPr>
                  <a:ln w="28575" cap="rnd">
                    <a:solidFill>
                      <a:schemeClr val="accent1">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25-27'!$B$98:$FA$98</c15:sqref>
                        </c15:formulaRef>
                      </c:ext>
                    </c:extLst>
                    <c:numCache>
                      <c:formatCode>0</c:formatCode>
                      <c:ptCount val="156"/>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pt idx="92" formatCode="General">
                        <c:v>15</c:v>
                      </c:pt>
                      <c:pt idx="93" formatCode="General">
                        <c:v>20</c:v>
                      </c:pt>
                      <c:pt idx="94" formatCode="General">
                        <c:v>16</c:v>
                      </c:pt>
                      <c:pt idx="95" formatCode="General">
                        <c:v>19</c:v>
                      </c:pt>
                      <c:pt idx="96" formatCode="General">
                        <c:v>26</c:v>
                      </c:pt>
                      <c:pt idx="97" formatCode="General">
                        <c:v>26</c:v>
                      </c:pt>
                      <c:pt idx="98" formatCode="General">
                        <c:v>31</c:v>
                      </c:pt>
                      <c:pt idx="99" formatCode="General">
                        <c:v>27</c:v>
                      </c:pt>
                      <c:pt idx="100" formatCode="General">
                        <c:v>28</c:v>
                      </c:pt>
                      <c:pt idx="101" formatCode="General">
                        <c:v>23</c:v>
                      </c:pt>
                      <c:pt idx="102" formatCode="General">
                        <c:v>31</c:v>
                      </c:pt>
                      <c:pt idx="103" formatCode="General">
                        <c:v>27</c:v>
                      </c:pt>
                      <c:pt idx="104" formatCode="General">
                        <c:v>36</c:v>
                      </c:pt>
                    </c:numCache>
                  </c:numRef>
                </c:val>
                <c:smooth val="0"/>
                <c:extLst xmlns:c15="http://schemas.microsoft.com/office/drawing/2012/chart">
                  <c:ext xmlns:c16="http://schemas.microsoft.com/office/drawing/2014/chart" uri="{C3380CC4-5D6E-409C-BE32-E72D297353CC}">
                    <c16:uniqueId val="{00000061-4C01-4381-9874-374E1597C4A7}"/>
                  </c:ext>
                </c:extLst>
              </c15:ser>
            </c15:filteredLineSeries>
            <c15:filteredLineSeries>
              <c15:ser>
                <c:idx val="97"/>
                <c:order val="97"/>
                <c:tx>
                  <c:strRef>
                    <c:extLst xmlns:c15="http://schemas.microsoft.com/office/drawing/2012/chart">
                      <c:ext xmlns:c15="http://schemas.microsoft.com/office/drawing/2012/chart" uri="{02D57815-91ED-43cb-92C2-25804820EDAC}">
                        <c15:formulaRef>
                          <c15:sqref>'Table for graphs 25-27'!$A$99</c15:sqref>
                        </c15:formulaRef>
                      </c:ext>
                    </c:extLst>
                    <c:strCache>
                      <c:ptCount val="1"/>
                      <c:pt idx="0">
                        <c:v>Lower Gastrointestinal - Reported Backlog Total</c:v>
                      </c:pt>
                    </c:strCache>
                  </c:strRef>
                </c:tx>
                <c:spPr>
                  <a:ln w="28575" cap="rnd">
                    <a:solidFill>
                      <a:schemeClr val="accent2">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25-27'!$B$99:$FA$99</c15:sqref>
                        </c15:formulaRef>
                      </c:ext>
                    </c:extLst>
                    <c:numCache>
                      <c:formatCode>0</c:formatCode>
                      <c:ptCount val="156"/>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pt idx="92" formatCode="General">
                        <c:v>109</c:v>
                      </c:pt>
                      <c:pt idx="93" formatCode="General">
                        <c:v>93</c:v>
                      </c:pt>
                      <c:pt idx="94" formatCode="General">
                        <c:v>89</c:v>
                      </c:pt>
                      <c:pt idx="95" formatCode="General">
                        <c:v>74</c:v>
                      </c:pt>
                      <c:pt idx="96" formatCode="General">
                        <c:v>70</c:v>
                      </c:pt>
                      <c:pt idx="97" formatCode="General">
                        <c:v>76</c:v>
                      </c:pt>
                      <c:pt idx="98" formatCode="General">
                        <c:v>61</c:v>
                      </c:pt>
                      <c:pt idx="99" formatCode="General">
                        <c:v>59</c:v>
                      </c:pt>
                      <c:pt idx="100" formatCode="General">
                        <c:v>55</c:v>
                      </c:pt>
                      <c:pt idx="101" formatCode="General">
                        <c:v>56</c:v>
                      </c:pt>
                      <c:pt idx="102" formatCode="General">
                        <c:v>47</c:v>
                      </c:pt>
                      <c:pt idx="103" formatCode="General">
                        <c:v>51</c:v>
                      </c:pt>
                      <c:pt idx="104" formatCode="General">
                        <c:v>54</c:v>
                      </c:pt>
                    </c:numCache>
                  </c:numRef>
                </c:val>
                <c:smooth val="0"/>
                <c:extLst xmlns:c15="http://schemas.microsoft.com/office/drawing/2012/chart">
                  <c:ext xmlns:c16="http://schemas.microsoft.com/office/drawing/2014/chart" uri="{C3380CC4-5D6E-409C-BE32-E72D297353CC}">
                    <c16:uniqueId val="{00000062-4C01-4381-9874-374E1597C4A7}"/>
                  </c:ext>
                </c:extLst>
              </c15:ser>
            </c15:filteredLineSeries>
            <c15:filteredLineSeries>
              <c15:ser>
                <c:idx val="98"/>
                <c:order val="98"/>
                <c:tx>
                  <c:strRef>
                    <c:extLst xmlns:c15="http://schemas.microsoft.com/office/drawing/2012/chart">
                      <c:ext xmlns:c15="http://schemas.microsoft.com/office/drawing/2012/chart" uri="{02D57815-91ED-43cb-92C2-25804820EDAC}">
                        <c15:formulaRef>
                          <c15:sqref>'Table for graphs 25-27'!$A$100</c15:sqref>
                        </c15:formulaRef>
                      </c:ext>
                    </c:extLst>
                    <c:strCache>
                      <c:ptCount val="1"/>
                      <c:pt idx="0">
                        <c:v>Lung - Reported Backlog Total</c:v>
                      </c:pt>
                    </c:strCache>
                  </c:strRef>
                </c:tx>
                <c:spPr>
                  <a:ln w="28575" cap="rnd">
                    <a:solidFill>
                      <a:schemeClr val="accent3">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25-27'!$B$100:$FA$100</c15:sqref>
                        </c15:formulaRef>
                      </c:ext>
                    </c:extLst>
                    <c:numCache>
                      <c:formatCode>0</c:formatCode>
                      <c:ptCount val="156"/>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pt idx="92" formatCode="General">
                        <c:v>18</c:v>
                      </c:pt>
                      <c:pt idx="93" formatCode="General">
                        <c:v>18</c:v>
                      </c:pt>
                      <c:pt idx="94" formatCode="General">
                        <c:v>19</c:v>
                      </c:pt>
                      <c:pt idx="95" formatCode="General">
                        <c:v>19</c:v>
                      </c:pt>
                      <c:pt idx="96" formatCode="General">
                        <c:v>18</c:v>
                      </c:pt>
                      <c:pt idx="97" formatCode="General">
                        <c:v>19</c:v>
                      </c:pt>
                      <c:pt idx="98" formatCode="General">
                        <c:v>19</c:v>
                      </c:pt>
                      <c:pt idx="99" formatCode="General">
                        <c:v>18</c:v>
                      </c:pt>
                      <c:pt idx="100" formatCode="General">
                        <c:v>13</c:v>
                      </c:pt>
                      <c:pt idx="101" formatCode="General">
                        <c:v>13</c:v>
                      </c:pt>
                      <c:pt idx="102" formatCode="General">
                        <c:v>14</c:v>
                      </c:pt>
                      <c:pt idx="103" formatCode="General">
                        <c:v>21</c:v>
                      </c:pt>
                      <c:pt idx="104" formatCode="General">
                        <c:v>18</c:v>
                      </c:pt>
                    </c:numCache>
                  </c:numRef>
                </c:val>
                <c:smooth val="0"/>
                <c:extLst xmlns:c15="http://schemas.microsoft.com/office/drawing/2012/chart">
                  <c:ext xmlns:c16="http://schemas.microsoft.com/office/drawing/2014/chart" uri="{C3380CC4-5D6E-409C-BE32-E72D297353CC}">
                    <c16:uniqueId val="{00000063-4C01-4381-9874-374E1597C4A7}"/>
                  </c:ext>
                </c:extLst>
              </c15:ser>
            </c15:filteredLineSeries>
            <c15:filteredLineSeries>
              <c15:ser>
                <c:idx val="99"/>
                <c:order val="99"/>
                <c:tx>
                  <c:strRef>
                    <c:extLst xmlns:c15="http://schemas.microsoft.com/office/drawing/2012/chart">
                      <c:ext xmlns:c15="http://schemas.microsoft.com/office/drawing/2012/chart" uri="{02D57815-91ED-43cb-92C2-25804820EDAC}">
                        <c15:formulaRef>
                          <c15:sqref>'Table for graphs 25-27'!$A$101</c15:sqref>
                        </c15:formulaRef>
                      </c:ext>
                    </c:extLst>
                    <c:strCache>
                      <c:ptCount val="1"/>
                      <c:pt idx="0">
                        <c:v>Other - Reported Backlog Total</c:v>
                      </c:pt>
                    </c:strCache>
                  </c:strRef>
                </c:tx>
                <c:spPr>
                  <a:ln w="28575" cap="rnd">
                    <a:solidFill>
                      <a:schemeClr val="accent4">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25-27'!$B$101:$FA$101</c15:sqref>
                        </c15:formulaRef>
                      </c:ext>
                    </c:extLst>
                    <c:numCache>
                      <c:formatCode>0</c:formatCode>
                      <c:ptCount val="156"/>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pt idx="92" formatCode="General">
                        <c:v>4</c:v>
                      </c:pt>
                      <c:pt idx="93" formatCode="General">
                        <c:v>4</c:v>
                      </c:pt>
                      <c:pt idx="94" formatCode="General">
                        <c:v>5</c:v>
                      </c:pt>
                      <c:pt idx="95" formatCode="General">
                        <c:v>5</c:v>
                      </c:pt>
                      <c:pt idx="96" formatCode="General">
                        <c:v>5</c:v>
                      </c:pt>
                      <c:pt idx="97" formatCode="General">
                        <c:v>6</c:v>
                      </c:pt>
                      <c:pt idx="98" formatCode="General">
                        <c:v>4</c:v>
                      </c:pt>
                      <c:pt idx="99" formatCode="General">
                        <c:v>4</c:v>
                      </c:pt>
                      <c:pt idx="100" formatCode="General">
                        <c:v>7</c:v>
                      </c:pt>
                      <c:pt idx="101" formatCode="General">
                        <c:v>5</c:v>
                      </c:pt>
                      <c:pt idx="102" formatCode="General">
                        <c:v>5</c:v>
                      </c:pt>
                      <c:pt idx="103" formatCode="General">
                        <c:v>4</c:v>
                      </c:pt>
                      <c:pt idx="104" formatCode="General">
                        <c:v>3</c:v>
                      </c:pt>
                    </c:numCache>
                  </c:numRef>
                </c:val>
                <c:smooth val="0"/>
                <c:extLst xmlns:c15="http://schemas.microsoft.com/office/drawing/2012/chart">
                  <c:ext xmlns:c16="http://schemas.microsoft.com/office/drawing/2014/chart" uri="{C3380CC4-5D6E-409C-BE32-E72D297353CC}">
                    <c16:uniqueId val="{00000064-4C01-4381-9874-374E1597C4A7}"/>
                  </c:ext>
                </c:extLst>
              </c15:ser>
            </c15:filteredLineSeries>
            <c15:filteredLineSeries>
              <c15:ser>
                <c:idx val="100"/>
                <c:order val="100"/>
                <c:tx>
                  <c:strRef>
                    <c:extLst xmlns:c15="http://schemas.microsoft.com/office/drawing/2012/chart">
                      <c:ext xmlns:c15="http://schemas.microsoft.com/office/drawing/2012/chart" uri="{02D57815-91ED-43cb-92C2-25804820EDAC}">
                        <c15:formulaRef>
                          <c15:sqref>'Table for graphs 25-27'!$A$102</c15:sqref>
                        </c15:formulaRef>
                      </c:ext>
                    </c:extLst>
                    <c:strCache>
                      <c:ptCount val="1"/>
                      <c:pt idx="0">
                        <c:v>Sarcoma - Reported Backlog Total</c:v>
                      </c:pt>
                    </c:strCache>
                  </c:strRef>
                </c:tx>
                <c:spPr>
                  <a:ln w="28575" cap="rnd">
                    <a:solidFill>
                      <a:schemeClr val="accent5">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25-27'!$B$102:$FA$102</c15:sqref>
                        </c15:formulaRef>
                      </c:ext>
                    </c:extLst>
                    <c:numCache>
                      <c:formatCode>0</c:formatCode>
                      <c:ptCount val="156"/>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pt idx="92" formatCode="General">
                        <c:v>5</c:v>
                      </c:pt>
                      <c:pt idx="93" formatCode="General">
                        <c:v>6</c:v>
                      </c:pt>
                      <c:pt idx="94" formatCode="General">
                        <c:v>3</c:v>
                      </c:pt>
                      <c:pt idx="95" formatCode="General">
                        <c:v>4</c:v>
                      </c:pt>
                      <c:pt idx="96" formatCode="General">
                        <c:v>4</c:v>
                      </c:pt>
                      <c:pt idx="97" formatCode="General">
                        <c:v>4</c:v>
                      </c:pt>
                      <c:pt idx="98" formatCode="General">
                        <c:v>3</c:v>
                      </c:pt>
                      <c:pt idx="99" formatCode="General">
                        <c:v>3</c:v>
                      </c:pt>
                      <c:pt idx="100" formatCode="General">
                        <c:v>6</c:v>
                      </c:pt>
                      <c:pt idx="101" formatCode="General">
                        <c:v>6</c:v>
                      </c:pt>
                      <c:pt idx="102" formatCode="General">
                        <c:v>6</c:v>
                      </c:pt>
                      <c:pt idx="103" formatCode="General">
                        <c:v>3</c:v>
                      </c:pt>
                      <c:pt idx="104" formatCode="General">
                        <c:v>8</c:v>
                      </c:pt>
                    </c:numCache>
                  </c:numRef>
                </c:val>
                <c:smooth val="0"/>
                <c:extLst xmlns:c15="http://schemas.microsoft.com/office/drawing/2012/chart">
                  <c:ext xmlns:c16="http://schemas.microsoft.com/office/drawing/2014/chart" uri="{C3380CC4-5D6E-409C-BE32-E72D297353CC}">
                    <c16:uniqueId val="{00000065-4C01-4381-9874-374E1597C4A7}"/>
                  </c:ext>
                </c:extLst>
              </c15:ser>
            </c15:filteredLineSeries>
            <c15:filteredLineSeries>
              <c15:ser>
                <c:idx val="101"/>
                <c:order val="101"/>
                <c:tx>
                  <c:strRef>
                    <c:extLst xmlns:c15="http://schemas.microsoft.com/office/drawing/2012/chart">
                      <c:ext xmlns:c15="http://schemas.microsoft.com/office/drawing/2012/chart" uri="{02D57815-91ED-43cb-92C2-25804820EDAC}">
                        <c15:formulaRef>
                          <c15:sqref>'Table for graphs 25-27'!$A$103</c15:sqref>
                        </c15:formulaRef>
                      </c:ext>
                    </c:extLst>
                    <c:strCache>
                      <c:ptCount val="1"/>
                      <c:pt idx="0">
                        <c:v>Skin - Reported Backlog Total</c:v>
                      </c:pt>
                    </c:strCache>
                  </c:strRef>
                </c:tx>
                <c:spPr>
                  <a:ln w="28575" cap="rnd">
                    <a:solidFill>
                      <a:schemeClr val="accent6">
                        <a:lumMod val="7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25-27'!$B$103:$FA$103</c15:sqref>
                        </c15:formulaRef>
                      </c:ext>
                    </c:extLst>
                    <c:numCache>
                      <c:formatCode>0</c:formatCode>
                      <c:ptCount val="156"/>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pt idx="92" formatCode="General">
                        <c:v>57</c:v>
                      </c:pt>
                      <c:pt idx="93" formatCode="General">
                        <c:v>53</c:v>
                      </c:pt>
                      <c:pt idx="94" formatCode="General">
                        <c:v>46</c:v>
                      </c:pt>
                      <c:pt idx="95" formatCode="General">
                        <c:v>50</c:v>
                      </c:pt>
                      <c:pt idx="96" formatCode="General">
                        <c:v>46</c:v>
                      </c:pt>
                      <c:pt idx="97" formatCode="General">
                        <c:v>43</c:v>
                      </c:pt>
                      <c:pt idx="98" formatCode="General">
                        <c:v>40</c:v>
                      </c:pt>
                      <c:pt idx="99" formatCode="General">
                        <c:v>34</c:v>
                      </c:pt>
                      <c:pt idx="100" formatCode="General">
                        <c:v>36</c:v>
                      </c:pt>
                      <c:pt idx="101" formatCode="General">
                        <c:v>37</c:v>
                      </c:pt>
                      <c:pt idx="102" formatCode="General">
                        <c:v>44</c:v>
                      </c:pt>
                      <c:pt idx="103" formatCode="General">
                        <c:v>49</c:v>
                      </c:pt>
                      <c:pt idx="104" formatCode="General">
                        <c:v>66</c:v>
                      </c:pt>
                    </c:numCache>
                  </c:numRef>
                </c:val>
                <c:smooth val="0"/>
                <c:extLst xmlns:c15="http://schemas.microsoft.com/office/drawing/2012/chart">
                  <c:ext xmlns:c16="http://schemas.microsoft.com/office/drawing/2014/chart" uri="{C3380CC4-5D6E-409C-BE32-E72D297353CC}">
                    <c16:uniqueId val="{00000066-4C01-4381-9874-374E1597C4A7}"/>
                  </c:ext>
                </c:extLst>
              </c15:ser>
            </c15:filteredLineSeries>
            <c15:filteredLineSeries>
              <c15:ser>
                <c:idx val="102"/>
                <c:order val="102"/>
                <c:tx>
                  <c:strRef>
                    <c:extLst xmlns:c15="http://schemas.microsoft.com/office/drawing/2012/chart">
                      <c:ext xmlns:c15="http://schemas.microsoft.com/office/drawing/2012/chart" uri="{02D57815-91ED-43cb-92C2-25804820EDAC}">
                        <c15:formulaRef>
                          <c15:sqref>'Table for graphs 25-27'!$A$104</c15:sqref>
                        </c15:formulaRef>
                      </c:ext>
                    </c:extLst>
                    <c:strCache>
                      <c:ptCount val="1"/>
                      <c:pt idx="0">
                        <c:v>Upper Gastrointestinal - Reported Backlog Total</c:v>
                      </c:pt>
                    </c:strCache>
                  </c:strRef>
                </c:tx>
                <c:spPr>
                  <a:ln w="28575" cap="rnd">
                    <a:solidFill>
                      <a:schemeClr val="accent1">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25-27'!$B$104:$FA$104</c15:sqref>
                        </c15:formulaRef>
                      </c:ext>
                    </c:extLst>
                    <c:numCache>
                      <c:formatCode>0</c:formatCode>
                      <c:ptCount val="156"/>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pt idx="92" formatCode="General">
                        <c:v>31</c:v>
                      </c:pt>
                      <c:pt idx="93" formatCode="General">
                        <c:v>33</c:v>
                      </c:pt>
                      <c:pt idx="94" formatCode="General">
                        <c:v>28</c:v>
                      </c:pt>
                      <c:pt idx="95" formatCode="General">
                        <c:v>27</c:v>
                      </c:pt>
                      <c:pt idx="96" formatCode="General">
                        <c:v>32</c:v>
                      </c:pt>
                      <c:pt idx="97" formatCode="General">
                        <c:v>27</c:v>
                      </c:pt>
                      <c:pt idx="98" formatCode="General">
                        <c:v>25</c:v>
                      </c:pt>
                      <c:pt idx="99" formatCode="General">
                        <c:v>22</c:v>
                      </c:pt>
                      <c:pt idx="100" formatCode="General">
                        <c:v>20</c:v>
                      </c:pt>
                      <c:pt idx="101" formatCode="General">
                        <c:v>18</c:v>
                      </c:pt>
                      <c:pt idx="102" formatCode="General">
                        <c:v>16</c:v>
                      </c:pt>
                      <c:pt idx="103" formatCode="General">
                        <c:v>24</c:v>
                      </c:pt>
                      <c:pt idx="104" formatCode="General">
                        <c:v>24</c:v>
                      </c:pt>
                    </c:numCache>
                  </c:numRef>
                </c:val>
                <c:smooth val="0"/>
                <c:extLst xmlns:c15="http://schemas.microsoft.com/office/drawing/2012/chart">
                  <c:ext xmlns:c16="http://schemas.microsoft.com/office/drawing/2014/chart" uri="{C3380CC4-5D6E-409C-BE32-E72D297353CC}">
                    <c16:uniqueId val="{00000067-4C01-4381-9874-374E1597C4A7}"/>
                  </c:ext>
                </c:extLst>
              </c15:ser>
            </c15:filteredLineSeries>
            <c15:filteredLineSeries>
              <c15:ser>
                <c:idx val="103"/>
                <c:order val="103"/>
                <c:tx>
                  <c:strRef>
                    <c:extLst xmlns:c15="http://schemas.microsoft.com/office/drawing/2012/chart">
                      <c:ext xmlns:c15="http://schemas.microsoft.com/office/drawing/2012/chart" uri="{02D57815-91ED-43cb-92C2-25804820EDAC}">
                        <c15:formulaRef>
                          <c15:sqref>'Table for graphs 25-27'!$A$105</c15:sqref>
                        </c15:formulaRef>
                      </c:ext>
                    </c:extLst>
                    <c:strCache>
                      <c:ptCount val="1"/>
                      <c:pt idx="0">
                        <c:v>Urological - Reported Backlog Total</c:v>
                      </c:pt>
                    </c:strCache>
                  </c:strRef>
                </c:tx>
                <c:spPr>
                  <a:ln w="28575" cap="rnd">
                    <a:solidFill>
                      <a:schemeClr val="accent2">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25-27'!$B$105:$FA$105</c15:sqref>
                        </c15:formulaRef>
                      </c:ext>
                    </c:extLst>
                    <c:numCache>
                      <c:formatCode>0</c:formatCode>
                      <c:ptCount val="156"/>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pt idx="92" formatCode="General">
                        <c:v>57</c:v>
                      </c:pt>
                      <c:pt idx="93" formatCode="General">
                        <c:v>51</c:v>
                      </c:pt>
                      <c:pt idx="94" formatCode="General">
                        <c:v>64</c:v>
                      </c:pt>
                      <c:pt idx="95" formatCode="General">
                        <c:v>60</c:v>
                      </c:pt>
                      <c:pt idx="96" formatCode="General">
                        <c:v>68</c:v>
                      </c:pt>
                      <c:pt idx="97" formatCode="General">
                        <c:v>72</c:v>
                      </c:pt>
                      <c:pt idx="98" formatCode="General">
                        <c:v>76</c:v>
                      </c:pt>
                      <c:pt idx="99" formatCode="General">
                        <c:v>84</c:v>
                      </c:pt>
                      <c:pt idx="100" formatCode="General">
                        <c:v>73</c:v>
                      </c:pt>
                      <c:pt idx="101" formatCode="General">
                        <c:v>75</c:v>
                      </c:pt>
                      <c:pt idx="102" formatCode="General">
                        <c:v>76</c:v>
                      </c:pt>
                      <c:pt idx="103" formatCode="General">
                        <c:v>79</c:v>
                      </c:pt>
                      <c:pt idx="104" formatCode="General">
                        <c:v>81</c:v>
                      </c:pt>
                    </c:numCache>
                  </c:numRef>
                </c:val>
                <c:smooth val="0"/>
                <c:extLst xmlns:c15="http://schemas.microsoft.com/office/drawing/2012/chart">
                  <c:ext xmlns:c16="http://schemas.microsoft.com/office/drawing/2014/chart" uri="{C3380CC4-5D6E-409C-BE32-E72D297353CC}">
                    <c16:uniqueId val="{00000068-4C01-4381-9874-374E1597C4A7}"/>
                  </c:ext>
                </c:extLst>
              </c15:ser>
            </c15:filteredLineSeries>
            <c15:filteredLineSeries>
              <c15:ser>
                <c:idx val="105"/>
                <c:order val="105"/>
                <c:tx>
                  <c:strRef>
                    <c:extLst xmlns:c15="http://schemas.microsoft.com/office/drawing/2012/chart">
                      <c:ext xmlns:c15="http://schemas.microsoft.com/office/drawing/2012/chart" uri="{02D57815-91ED-43cb-92C2-25804820EDAC}">
                        <c15:formulaRef>
                          <c15:sqref>'Table for graphs 25-27'!$A$107</c15:sqref>
                        </c15:formulaRef>
                      </c:ext>
                    </c:extLst>
                    <c:strCache>
                      <c:ptCount val="1"/>
                      <c:pt idx="0">
                        <c:v>Difference (Trajectory to reported)</c:v>
                      </c:pt>
                    </c:strCache>
                  </c:strRef>
                </c:tx>
                <c:spPr>
                  <a:ln w="28575" cap="rnd">
                    <a:solidFill>
                      <a:schemeClr val="accent4">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25-27'!$B$107:$FA$107</c15:sqref>
                        </c15:formulaRef>
                      </c:ext>
                    </c:extLst>
                    <c:numCache>
                      <c:formatCode>0</c:formatCode>
                      <c:ptCount val="156"/>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pt idx="92">
                        <c:v>213.45907152516378</c:v>
                      </c:pt>
                      <c:pt idx="93">
                        <c:v>207.22803566022284</c:v>
                      </c:pt>
                      <c:pt idx="94">
                        <c:v>210.61262310132312</c:v>
                      </c:pt>
                      <c:pt idx="95">
                        <c:v>198.61906423241999</c:v>
                      </c:pt>
                      <c:pt idx="96">
                        <c:v>212.98945333704253</c:v>
                      </c:pt>
                      <c:pt idx="97">
                        <c:v>233.18640873478674</c:v>
                      </c:pt>
                      <c:pt idx="98">
                        <c:v>211.58645385910103</c:v>
                      </c:pt>
                      <c:pt idx="99">
                        <c:v>223.71307965862317</c:v>
                      </c:pt>
                      <c:pt idx="100">
                        <c:v>214.92031888908915</c:v>
                      </c:pt>
                      <c:pt idx="101">
                        <c:v>215.96797295795443</c:v>
                      </c:pt>
                      <c:pt idx="102">
                        <c:v>228.25070125504106</c:v>
                      </c:pt>
                      <c:pt idx="103">
                        <c:v>265.53164266950989</c:v>
                      </c:pt>
                      <c:pt idx="104">
                        <c:v>86</c:v>
                      </c:pt>
                    </c:numCache>
                  </c:numRef>
                </c:val>
                <c:smooth val="0"/>
                <c:extLst xmlns:c15="http://schemas.microsoft.com/office/drawing/2012/chart">
                  <c:ext xmlns:c16="http://schemas.microsoft.com/office/drawing/2014/chart" uri="{C3380CC4-5D6E-409C-BE32-E72D297353CC}">
                    <c16:uniqueId val="{00000069-4C01-4381-9874-374E1597C4A7}"/>
                  </c:ext>
                </c:extLst>
              </c15:ser>
            </c15:filteredLineSeries>
            <c15:filteredLineSeries>
              <c15:ser>
                <c:idx val="106"/>
                <c:order val="106"/>
                <c:tx>
                  <c:strRef>
                    <c:extLst xmlns:c15="http://schemas.microsoft.com/office/drawing/2012/chart">
                      <c:ext xmlns:c15="http://schemas.microsoft.com/office/drawing/2012/chart" uri="{02D57815-91ED-43cb-92C2-25804820EDAC}">
                        <c15:formulaRef>
                          <c15:sqref>'Table for graphs 25-27'!$A$108</c15:sqref>
                        </c15:formulaRef>
                      </c:ext>
                    </c:extLst>
                    <c:strCache>
                      <c:ptCount val="1"/>
                      <c:pt idx="0">
                        <c:v>% Difference (Trajectory to Reported)</c:v>
                      </c:pt>
                    </c:strCache>
                  </c:strRef>
                </c:tx>
                <c:spPr>
                  <a:ln w="28575" cap="rnd">
                    <a:solidFill>
                      <a:schemeClr val="accent5">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25-27'!$B$108:$FA$108</c15:sqref>
                        </c15:formulaRef>
                      </c:ext>
                    </c:extLst>
                    <c:numCache>
                      <c:formatCode>0%</c:formatCode>
                      <c:ptCount val="15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pt idx="92">
                        <c:v>1.5748680042780836</c:v>
                      </c:pt>
                      <c:pt idx="93">
                        <c:v>1.5846518533727485</c:v>
                      </c:pt>
                      <c:pt idx="94">
                        <c:v>1.7641113204126126</c:v>
                      </c:pt>
                      <c:pt idx="95">
                        <c:v>1.7993964523967771</c:v>
                      </c:pt>
                      <c:pt idx="96">
                        <c:v>2.0282672560562403</c:v>
                      </c:pt>
                      <c:pt idx="97">
                        <c:v>2.3130453524003172</c:v>
                      </c:pt>
                      <c:pt idx="98">
                        <c:v>1.8822149209126351</c:v>
                      </c:pt>
                      <c:pt idx="99">
                        <c:v>2.2531978924256451</c:v>
                      </c:pt>
                      <c:pt idx="100">
                        <c:v>2.169166437349602</c:v>
                      </c:pt>
                      <c:pt idx="101">
                        <c:v>2.27258093592387</c:v>
                      </c:pt>
                      <c:pt idx="102">
                        <c:v>2.3350622887902022</c:v>
                      </c:pt>
                      <c:pt idx="103">
                        <c:v>2.8408720368394804</c:v>
                      </c:pt>
                      <c:pt idx="104">
                        <c:v>0.27476038338658149</c:v>
                      </c:pt>
                    </c:numCache>
                  </c:numRef>
                </c:val>
                <c:smooth val="0"/>
                <c:extLst xmlns:c15="http://schemas.microsoft.com/office/drawing/2012/chart">
                  <c:ext xmlns:c16="http://schemas.microsoft.com/office/drawing/2014/chart" uri="{C3380CC4-5D6E-409C-BE32-E72D297353CC}">
                    <c16:uniqueId val="{0000006A-4C01-4381-9874-374E1597C4A7}"/>
                  </c:ext>
                </c:extLst>
              </c15:ser>
            </c15:filteredLineSeries>
            <c15:filteredLineSeries>
              <c15:ser>
                <c:idx val="107"/>
                <c:order val="107"/>
                <c:tx>
                  <c:strRef>
                    <c:extLst xmlns:c15="http://schemas.microsoft.com/office/drawing/2012/chart">
                      <c:ext xmlns:c15="http://schemas.microsoft.com/office/drawing/2012/chart" uri="{02D57815-91ED-43cb-92C2-25804820EDAC}">
                        <c15:formulaRef>
                          <c15:sqref>'Table for graphs 25-27'!$A$109</c15:sqref>
                        </c15:formulaRef>
                      </c:ext>
                    </c:extLst>
                    <c:strCache>
                      <c:ptCount val="1"/>
                      <c:pt idx="0">
                        <c:v>Difference (Week to Week)</c:v>
                      </c:pt>
                    </c:strCache>
                  </c:strRef>
                </c:tx>
                <c:spPr>
                  <a:ln w="28575" cap="rnd">
                    <a:solidFill>
                      <a:schemeClr val="accent6">
                        <a:lumMod val="50000"/>
                        <a:lumOff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25-27'!$B$109:$FA$109</c15:sqref>
                        </c15:formulaRef>
                      </c:ext>
                    </c:extLst>
                    <c:numCache>
                      <c:formatCode>0</c:formatCode>
                      <c:ptCount val="156"/>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pt idx="92">
                        <c:v>-9</c:v>
                      </c:pt>
                      <c:pt idx="93">
                        <c:v>-11</c:v>
                      </c:pt>
                      <c:pt idx="94">
                        <c:v>-8</c:v>
                      </c:pt>
                      <c:pt idx="95">
                        <c:v>-21</c:v>
                      </c:pt>
                      <c:pt idx="96">
                        <c:v>9</c:v>
                      </c:pt>
                      <c:pt idx="97">
                        <c:v>16</c:v>
                      </c:pt>
                      <c:pt idx="98">
                        <c:v>-10</c:v>
                      </c:pt>
                      <c:pt idx="99">
                        <c:v>-1</c:v>
                      </c:pt>
                      <c:pt idx="100">
                        <c:v>-9</c:v>
                      </c:pt>
                      <c:pt idx="101">
                        <c:v>-3</c:v>
                      </c:pt>
                      <c:pt idx="102">
                        <c:v>15</c:v>
                      </c:pt>
                      <c:pt idx="103">
                        <c:v>33</c:v>
                      </c:pt>
                      <c:pt idx="104">
                        <c:v>40</c:v>
                      </c:pt>
                    </c:numCache>
                  </c:numRef>
                </c:val>
                <c:smooth val="0"/>
                <c:extLst xmlns:c15="http://schemas.microsoft.com/office/drawing/2012/chart">
                  <c:ext xmlns:c16="http://schemas.microsoft.com/office/drawing/2014/chart" uri="{C3380CC4-5D6E-409C-BE32-E72D297353CC}">
                    <c16:uniqueId val="{0000006B-4C01-4381-9874-374E1597C4A7}"/>
                  </c:ext>
                </c:extLst>
              </c15:ser>
            </c15:filteredLineSeries>
            <c15:filteredLineSeries>
              <c15:ser>
                <c:idx val="108"/>
                <c:order val="108"/>
                <c:tx>
                  <c:strRef>
                    <c:extLst xmlns:c15="http://schemas.microsoft.com/office/drawing/2012/chart">
                      <c:ext xmlns:c15="http://schemas.microsoft.com/office/drawing/2012/chart" uri="{02D57815-91ED-43cb-92C2-25804820EDAC}">
                        <c15:formulaRef>
                          <c15:sqref>'Table for graphs 25-27'!$A$110</c15:sqref>
                        </c15:formulaRef>
                      </c:ext>
                    </c:extLst>
                    <c:strCache>
                      <c:ptCount val="1"/>
                      <c:pt idx="0">
                        <c:v>% Difference (Week to Week)</c:v>
                      </c:pt>
                    </c:strCache>
                  </c:strRef>
                </c:tx>
                <c:spPr>
                  <a:ln w="28575" cap="rnd">
                    <a:solidFill>
                      <a:schemeClr val="accent1"/>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25-27'!$B$1:$FA$1</c15:sqref>
                        </c15:formulaRef>
                      </c:ext>
                    </c:extLst>
                    <c:numCache>
                      <c:formatCode>m/d/yyyy</c:formatCode>
                      <c:ptCount val="156"/>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pt idx="104">
                        <c:v>46117</c:v>
                      </c:pt>
                      <c:pt idx="105">
                        <c:v>46124</c:v>
                      </c:pt>
                      <c:pt idx="106">
                        <c:v>46131</c:v>
                      </c:pt>
                      <c:pt idx="107">
                        <c:v>46138</c:v>
                      </c:pt>
                      <c:pt idx="108">
                        <c:v>46145</c:v>
                      </c:pt>
                      <c:pt idx="109">
                        <c:v>46152</c:v>
                      </c:pt>
                      <c:pt idx="110">
                        <c:v>46159</c:v>
                      </c:pt>
                      <c:pt idx="111">
                        <c:v>46166</c:v>
                      </c:pt>
                      <c:pt idx="112">
                        <c:v>46173</c:v>
                      </c:pt>
                      <c:pt idx="113">
                        <c:v>46180</c:v>
                      </c:pt>
                      <c:pt idx="114">
                        <c:v>46187</c:v>
                      </c:pt>
                      <c:pt idx="115">
                        <c:v>46194</c:v>
                      </c:pt>
                      <c:pt idx="116">
                        <c:v>46201</c:v>
                      </c:pt>
                      <c:pt idx="117">
                        <c:v>46208</c:v>
                      </c:pt>
                      <c:pt idx="118">
                        <c:v>46215</c:v>
                      </c:pt>
                      <c:pt idx="119">
                        <c:v>46222</c:v>
                      </c:pt>
                      <c:pt idx="120">
                        <c:v>46229</c:v>
                      </c:pt>
                      <c:pt idx="121">
                        <c:v>46236</c:v>
                      </c:pt>
                      <c:pt idx="122">
                        <c:v>46243</c:v>
                      </c:pt>
                      <c:pt idx="123">
                        <c:v>46250</c:v>
                      </c:pt>
                      <c:pt idx="124">
                        <c:v>46257</c:v>
                      </c:pt>
                      <c:pt idx="125">
                        <c:v>46264</c:v>
                      </c:pt>
                      <c:pt idx="126">
                        <c:v>46271</c:v>
                      </c:pt>
                      <c:pt idx="127">
                        <c:v>46278</c:v>
                      </c:pt>
                      <c:pt idx="128">
                        <c:v>46285</c:v>
                      </c:pt>
                      <c:pt idx="129">
                        <c:v>46292</c:v>
                      </c:pt>
                      <c:pt idx="130">
                        <c:v>46299</c:v>
                      </c:pt>
                      <c:pt idx="131">
                        <c:v>46306</c:v>
                      </c:pt>
                      <c:pt idx="132">
                        <c:v>46313</c:v>
                      </c:pt>
                      <c:pt idx="133">
                        <c:v>46320</c:v>
                      </c:pt>
                      <c:pt idx="134">
                        <c:v>46327</c:v>
                      </c:pt>
                      <c:pt idx="135">
                        <c:v>46334</c:v>
                      </c:pt>
                      <c:pt idx="136">
                        <c:v>46341</c:v>
                      </c:pt>
                      <c:pt idx="137">
                        <c:v>46348</c:v>
                      </c:pt>
                      <c:pt idx="138">
                        <c:v>46355</c:v>
                      </c:pt>
                      <c:pt idx="139">
                        <c:v>46362</c:v>
                      </c:pt>
                      <c:pt idx="140">
                        <c:v>46369</c:v>
                      </c:pt>
                      <c:pt idx="141">
                        <c:v>46376</c:v>
                      </c:pt>
                      <c:pt idx="142">
                        <c:v>46383</c:v>
                      </c:pt>
                      <c:pt idx="143">
                        <c:v>46390</c:v>
                      </c:pt>
                      <c:pt idx="144">
                        <c:v>46397</c:v>
                      </c:pt>
                      <c:pt idx="145">
                        <c:v>46404</c:v>
                      </c:pt>
                      <c:pt idx="146">
                        <c:v>46411</c:v>
                      </c:pt>
                      <c:pt idx="147">
                        <c:v>46418</c:v>
                      </c:pt>
                      <c:pt idx="148">
                        <c:v>46425</c:v>
                      </c:pt>
                      <c:pt idx="149">
                        <c:v>46432</c:v>
                      </c:pt>
                      <c:pt idx="150">
                        <c:v>46439</c:v>
                      </c:pt>
                      <c:pt idx="151">
                        <c:v>46446</c:v>
                      </c:pt>
                      <c:pt idx="152">
                        <c:v>46453</c:v>
                      </c:pt>
                      <c:pt idx="153">
                        <c:v>46460</c:v>
                      </c:pt>
                      <c:pt idx="154">
                        <c:v>46467</c:v>
                      </c:pt>
                      <c:pt idx="155">
                        <c:v>46474</c:v>
                      </c:pt>
                    </c:numCache>
                  </c:numRef>
                </c:cat>
                <c:val>
                  <c:numRef>
                    <c:extLst xmlns:c15="http://schemas.microsoft.com/office/drawing/2012/chart">
                      <c:ext xmlns:c15="http://schemas.microsoft.com/office/drawing/2012/chart" uri="{02D57815-91ED-43cb-92C2-25804820EDAC}">
                        <c15:formulaRef>
                          <c15:sqref>'Table for graphs 25-27'!$B$110:$FA$110</c15:sqref>
                        </c15:formulaRef>
                      </c:ext>
                    </c:extLst>
                    <c:numCache>
                      <c:formatCode>0%</c:formatCode>
                      <c:ptCount val="156"/>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pt idx="92">
                        <c:v>-2.5139664804469275E-2</c:v>
                      </c:pt>
                      <c:pt idx="93">
                        <c:v>-3.151862464183381E-2</c:v>
                      </c:pt>
                      <c:pt idx="94">
                        <c:v>-2.3668639053254437E-2</c:v>
                      </c:pt>
                      <c:pt idx="95">
                        <c:v>-6.363636363636363E-2</c:v>
                      </c:pt>
                      <c:pt idx="96">
                        <c:v>2.9126213592233011E-2</c:v>
                      </c:pt>
                      <c:pt idx="97">
                        <c:v>5.0314465408805034E-2</c:v>
                      </c:pt>
                      <c:pt idx="98">
                        <c:v>-2.9940119760479042E-2</c:v>
                      </c:pt>
                      <c:pt idx="99">
                        <c:v>-3.0864197530864196E-3</c:v>
                      </c:pt>
                      <c:pt idx="100">
                        <c:v>-2.7863777089783281E-2</c:v>
                      </c:pt>
                      <c:pt idx="101">
                        <c:v>-9.5541401273885346E-3</c:v>
                      </c:pt>
                      <c:pt idx="102">
                        <c:v>4.8231511254019289E-2</c:v>
                      </c:pt>
                      <c:pt idx="103">
                        <c:v>0.10122699386503067</c:v>
                      </c:pt>
                      <c:pt idx="104">
                        <c:v>0.11142061281337047</c:v>
                      </c:pt>
                    </c:numCache>
                  </c:numRef>
                </c:val>
                <c:smooth val="0"/>
                <c:extLst xmlns:c15="http://schemas.microsoft.com/office/drawing/2012/chart">
                  <c:ext xmlns:c16="http://schemas.microsoft.com/office/drawing/2014/chart" uri="{C3380CC4-5D6E-409C-BE32-E72D297353CC}">
                    <c16:uniqueId val="{0000006C-4C01-4381-9874-374E1597C4A7}"/>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
        <c:majorTimeUnit val="months"/>
        <c:minorUnit val="7"/>
        <c:minorTimeUnit val="days"/>
      </c:dateAx>
      <c:valAx>
        <c:axId val="54599854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6811905428817444E-2"/>
          <c:y val="0.9479143999248949"/>
          <c:w val="0.86271951121741708"/>
          <c:h val="5.1588260105103374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days'!$A$9:$A$14</c:f>
              <c:strCache>
                <c:ptCount val="6"/>
                <c:pt idx="0">
                  <c:v>Aug</c:v>
                </c:pt>
                <c:pt idx="1">
                  <c:v>Sep</c:v>
                </c:pt>
                <c:pt idx="2">
                  <c:v>Oct</c:v>
                </c:pt>
                <c:pt idx="3">
                  <c:v>Nov</c:v>
                </c:pt>
                <c:pt idx="4">
                  <c:v>Dec</c:v>
                </c:pt>
                <c:pt idx="5">
                  <c:v>Jan </c:v>
                </c:pt>
              </c:strCache>
            </c:strRef>
          </c:cat>
          <c:val>
            <c:numRef>
              <c:f>'Closure against 30 days'!$B$9:$B$14</c:f>
              <c:numCache>
                <c:formatCode>General</c:formatCode>
                <c:ptCount val="6"/>
                <c:pt idx="0">
                  <c:v>68</c:v>
                </c:pt>
                <c:pt idx="1">
                  <c:v>85</c:v>
                </c:pt>
                <c:pt idx="2">
                  <c:v>121</c:v>
                </c:pt>
                <c:pt idx="3">
                  <c:v>92</c:v>
                </c:pt>
                <c:pt idx="4">
                  <c:v>97</c:v>
                </c:pt>
                <c:pt idx="5">
                  <c:v>105</c:v>
                </c:pt>
              </c:numCache>
            </c:numRef>
          </c:val>
          <c:extLst>
            <c:ext xmlns:c16="http://schemas.microsoft.com/office/drawing/2014/chart" uri="{C3380CC4-5D6E-409C-BE32-E72D297353CC}">
              <c16:uniqueId val="{00000000-64FB-4FE8-8E0F-1E029EB29FA9}"/>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days'!$A$9:$A$14</c:f>
              <c:strCache>
                <c:ptCount val="6"/>
                <c:pt idx="0">
                  <c:v>Aug</c:v>
                </c:pt>
                <c:pt idx="1">
                  <c:v>Sep</c:v>
                </c:pt>
                <c:pt idx="2">
                  <c:v>Oct</c:v>
                </c:pt>
                <c:pt idx="3">
                  <c:v>Nov</c:v>
                </c:pt>
                <c:pt idx="4">
                  <c:v>Dec</c:v>
                </c:pt>
                <c:pt idx="5">
                  <c:v>Jan </c:v>
                </c:pt>
              </c:strCache>
            </c:strRef>
          </c:cat>
          <c:val>
            <c:numRef>
              <c:f>'Closure against 30 days'!$C$9:$C$14</c:f>
              <c:numCache>
                <c:formatCode>General</c:formatCode>
                <c:ptCount val="6"/>
                <c:pt idx="0">
                  <c:v>90</c:v>
                </c:pt>
                <c:pt idx="1">
                  <c:v>105</c:v>
                </c:pt>
                <c:pt idx="2">
                  <c:v>103</c:v>
                </c:pt>
                <c:pt idx="3">
                  <c:v>80</c:v>
                </c:pt>
                <c:pt idx="4">
                  <c:v>67</c:v>
                </c:pt>
                <c:pt idx="5">
                  <c:v>87</c:v>
                </c:pt>
              </c:numCache>
            </c:numRef>
          </c:val>
          <c:extLst>
            <c:ext xmlns:c16="http://schemas.microsoft.com/office/drawing/2014/chart" uri="{C3380CC4-5D6E-409C-BE32-E72D297353CC}">
              <c16:uniqueId val="{00000001-64FB-4FE8-8E0F-1E029EB29FA9}"/>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rec''d'!$A$8:$A$13</c:f>
              <c:numCache>
                <c:formatCode>mmm\-yy</c:formatCode>
                <c:ptCount val="6"/>
                <c:pt idx="0">
                  <c:v>45931</c:v>
                </c:pt>
                <c:pt idx="1">
                  <c:v>45962</c:v>
                </c:pt>
                <c:pt idx="2">
                  <c:v>45992</c:v>
                </c:pt>
                <c:pt idx="3">
                  <c:v>46023</c:v>
                </c:pt>
                <c:pt idx="4">
                  <c:v>46054</c:v>
                </c:pt>
                <c:pt idx="5">
                  <c:v>46082</c:v>
                </c:pt>
              </c:numCache>
            </c:numRef>
          </c:cat>
          <c:val>
            <c:numRef>
              <c:f>'Number of complaints rec''d'!$B$8:$B$13</c:f>
              <c:numCache>
                <c:formatCode>General</c:formatCode>
                <c:ptCount val="6"/>
                <c:pt idx="0">
                  <c:v>216</c:v>
                </c:pt>
                <c:pt idx="1">
                  <c:v>170</c:v>
                </c:pt>
                <c:pt idx="2">
                  <c:v>162</c:v>
                </c:pt>
                <c:pt idx="3">
                  <c:v>166</c:v>
                </c:pt>
                <c:pt idx="4">
                  <c:v>210</c:v>
                </c:pt>
                <c:pt idx="5">
                  <c:v>197</c:v>
                </c:pt>
              </c:numCache>
            </c:numRef>
          </c:val>
          <c:smooth val="0"/>
          <c:extLst>
            <c:ext xmlns:c16="http://schemas.microsoft.com/office/drawing/2014/chart" uri="{C3380CC4-5D6E-409C-BE32-E72D297353CC}">
              <c16:uniqueId val="{00000000-00CA-4BA2-97F5-DCAEA1B1FD5F}"/>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close'!$A$8:$A$14</c:f>
              <c:strCache>
                <c:ptCount val="7"/>
                <c:pt idx="0">
                  <c:v>Jul</c:v>
                </c:pt>
                <c:pt idx="1">
                  <c:v>Aug</c:v>
                </c:pt>
                <c:pt idx="2">
                  <c:v>Sep</c:v>
                </c:pt>
                <c:pt idx="3">
                  <c:v>Oct</c:v>
                </c:pt>
                <c:pt idx="4">
                  <c:v>Nov</c:v>
                </c:pt>
                <c:pt idx="5">
                  <c:v>Dec</c:v>
                </c:pt>
                <c:pt idx="6">
                  <c:v>Jan </c:v>
                </c:pt>
              </c:strCache>
            </c:strRef>
          </c:cat>
          <c:val>
            <c:numRef>
              <c:f>'Average days to close'!$B$8:$B$14</c:f>
              <c:numCache>
                <c:formatCode>General</c:formatCode>
                <c:ptCount val="7"/>
                <c:pt idx="0">
                  <c:v>30</c:v>
                </c:pt>
                <c:pt idx="1">
                  <c:v>34</c:v>
                </c:pt>
                <c:pt idx="2">
                  <c:v>33</c:v>
                </c:pt>
                <c:pt idx="3">
                  <c:v>29</c:v>
                </c:pt>
                <c:pt idx="4">
                  <c:v>30</c:v>
                </c:pt>
                <c:pt idx="5">
                  <c:v>28</c:v>
                </c:pt>
                <c:pt idx="6">
                  <c:v>29</c:v>
                </c:pt>
              </c:numCache>
            </c:numRef>
          </c:val>
          <c:smooth val="0"/>
          <c:extLst>
            <c:ext xmlns:c16="http://schemas.microsoft.com/office/drawing/2014/chart" uri="{C3380CC4-5D6E-409C-BE32-E72D297353CC}">
              <c16:uniqueId val="{00000000-497F-4196-BDA2-C2F10CC30A6D}"/>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formals'!$A$19:$A$26</c:f>
              <c:strCache>
                <c:ptCount val="8"/>
                <c:pt idx="0">
                  <c:v>25th Nov 25</c:v>
                </c:pt>
                <c:pt idx="1">
                  <c:v>10th Dec  2025</c:v>
                </c:pt>
                <c:pt idx="2">
                  <c:v>30th Dec  2025</c:v>
                </c:pt>
                <c:pt idx="3">
                  <c:v>14th Jan 2026</c:v>
                </c:pt>
                <c:pt idx="4">
                  <c:v>27th Jan 2026</c:v>
                </c:pt>
                <c:pt idx="5">
                  <c:v>20th Feb 2026</c:v>
                </c:pt>
                <c:pt idx="6">
                  <c:v>2nd March</c:v>
                </c:pt>
                <c:pt idx="7">
                  <c:v>31st March</c:v>
                </c:pt>
              </c:strCache>
            </c:strRef>
          </c:cat>
          <c:val>
            <c:numRef>
              <c:f>'Overdue formals'!$B$19:$B$26</c:f>
              <c:numCache>
                <c:formatCode>General</c:formatCode>
                <c:ptCount val="8"/>
                <c:pt idx="0">
                  <c:v>300</c:v>
                </c:pt>
                <c:pt idx="1">
                  <c:v>321</c:v>
                </c:pt>
                <c:pt idx="2">
                  <c:v>330</c:v>
                </c:pt>
                <c:pt idx="3">
                  <c:v>326</c:v>
                </c:pt>
                <c:pt idx="4">
                  <c:v>302</c:v>
                </c:pt>
                <c:pt idx="5">
                  <c:v>259</c:v>
                </c:pt>
                <c:pt idx="6">
                  <c:v>258</c:v>
                </c:pt>
                <c:pt idx="7">
                  <c:v>297</c:v>
                </c:pt>
              </c:numCache>
            </c:numRef>
          </c:val>
          <c:smooth val="0"/>
          <c:extLst>
            <c:ext xmlns:c16="http://schemas.microsoft.com/office/drawing/2014/chart" uri="{C3380CC4-5D6E-409C-BE32-E72D297353CC}">
              <c16:uniqueId val="{00000000-B7A3-4CE8-AE29-DD1350120CC1}"/>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image" Target="../media/image1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Welsh Government All Wales Dashboard Update</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115286" y="14018"/>
          <a:ext cx="10692003" cy="2119763"/>
        </a:xfrm>
        <a:prstGeom prst="homePlate">
          <a:avLst/>
        </a:prstGeom>
        <a:solidFill>
          <a:srgbClr val="9E4ECA"/>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110490" rIns="206248" bIns="110490" numCol="1" spcCol="1270" anchor="ctr" anchorCtr="0">
          <a:noAutofit/>
        </a:bodyPr>
        <a:lstStyle/>
        <a:p>
          <a:pPr marL="0" lvl="0" indent="0" algn="ctr" defTabSz="1289050">
            <a:lnSpc>
              <a:spcPct val="90000"/>
            </a:lnSpc>
            <a:spcBef>
              <a:spcPct val="0"/>
            </a:spcBef>
            <a:spcAft>
              <a:spcPct val="35000"/>
            </a:spcAft>
            <a:buNone/>
          </a:pPr>
          <a:r>
            <a:rPr lang="en-GB" sz="2900" b="1" kern="1200" dirty="0"/>
            <a:t>Section 1: </a:t>
          </a:r>
          <a:r>
            <a:rPr lang="en-GB" sz="2900" kern="1200" dirty="0"/>
            <a:t>Updates against all Escalation areas with Welsh Government</a:t>
          </a:r>
        </a:p>
      </dsp:txBody>
      <dsp:txXfrm rot="10800000">
        <a:off x="4645227" y="14018"/>
        <a:ext cx="10162062" cy="2119763"/>
      </dsp:txXfrm>
    </dsp:sp>
    <dsp:sp modelId="{F9E476B7-A246-4EEE-9E1A-6E631012DA9E}">
      <dsp:nvSpPr>
        <dsp:cNvPr id="0" name=""/>
        <dsp:cNvSpPr/>
      </dsp:nvSpPr>
      <dsp:spPr>
        <a:xfrm>
          <a:off x="2163157" y="473"/>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186174" y="2630351"/>
          <a:ext cx="10692003" cy="2119763"/>
        </a:xfrm>
        <a:prstGeom prst="homePlate">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110490" rIns="206248" bIns="110490" numCol="1" spcCol="1270" anchor="t" anchorCtr="0">
          <a:noAutofit/>
        </a:bodyPr>
        <a:lstStyle/>
        <a:p>
          <a:pPr marL="0" lvl="0" indent="0" algn="ctr" defTabSz="1289050">
            <a:lnSpc>
              <a:spcPct val="90000"/>
            </a:lnSpc>
            <a:spcBef>
              <a:spcPct val="0"/>
            </a:spcBef>
            <a:spcAft>
              <a:spcPct val="35000"/>
            </a:spcAft>
            <a:buNone/>
          </a:pPr>
          <a:endParaRPr lang="en-GB" sz="2900" b="1" kern="1200" dirty="0"/>
        </a:p>
        <a:p>
          <a:pPr marL="0" lvl="0" indent="0" algn="ctr" defTabSz="1289050">
            <a:lnSpc>
              <a:spcPct val="90000"/>
            </a:lnSpc>
            <a:spcBef>
              <a:spcPct val="0"/>
            </a:spcBef>
            <a:spcAft>
              <a:spcPct val="35000"/>
            </a:spcAft>
            <a:buNone/>
          </a:pPr>
          <a:r>
            <a:rPr lang="en-GB" sz="2900" b="1" kern="1200" dirty="0"/>
            <a:t>Section 2</a:t>
          </a:r>
          <a:r>
            <a:rPr lang="en-GB" sz="2900" kern="1200" dirty="0"/>
            <a:t>: Performance against the Health Board’s Strategic Objectives</a:t>
          </a:r>
        </a:p>
        <a:p>
          <a:pPr marL="228600" lvl="1" indent="-228600" algn="l" defTabSz="1022350">
            <a:lnSpc>
              <a:spcPct val="90000"/>
            </a:lnSpc>
            <a:spcBef>
              <a:spcPct val="0"/>
            </a:spcBef>
            <a:spcAft>
              <a:spcPct val="15000"/>
            </a:spcAft>
            <a:buChar char="•"/>
          </a:pPr>
          <a:endParaRPr lang="en-GB" sz="2300" kern="1200" dirty="0"/>
        </a:p>
      </dsp:txBody>
      <dsp:txXfrm rot="10800000">
        <a:off x="4716115" y="2630351"/>
        <a:ext cx="10162062" cy="2119763"/>
      </dsp:txXfrm>
    </dsp:sp>
    <dsp:sp modelId="{C0FBD90D-9B30-43B9-97E9-94BEF7DC7598}">
      <dsp:nvSpPr>
        <dsp:cNvPr id="0" name=""/>
        <dsp:cNvSpPr/>
      </dsp:nvSpPr>
      <dsp:spPr>
        <a:xfrm>
          <a:off x="2163157" y="2753001"/>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186174" y="5382880"/>
          <a:ext cx="10692003" cy="2119763"/>
        </a:xfrm>
        <a:prstGeom prst="homePlate">
          <a:avLst/>
        </a:prstGeom>
        <a:solidFill>
          <a:srgbClr val="4EB3B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34757" tIns="110490" rIns="206248" bIns="110490" numCol="1" spcCol="1270" anchor="t" anchorCtr="0">
          <a:noAutofit/>
        </a:bodyPr>
        <a:lstStyle/>
        <a:p>
          <a:pPr marL="0" lvl="0" indent="0" algn="ctr" defTabSz="1289050">
            <a:lnSpc>
              <a:spcPct val="90000"/>
            </a:lnSpc>
            <a:spcBef>
              <a:spcPct val="0"/>
            </a:spcBef>
            <a:spcAft>
              <a:spcPct val="35000"/>
            </a:spcAft>
            <a:buNone/>
          </a:pPr>
          <a:endParaRPr lang="en-GB" sz="2900" b="1" kern="1200" dirty="0"/>
        </a:p>
        <a:p>
          <a:pPr marL="0" lvl="0" indent="0" algn="ctr" defTabSz="1289050">
            <a:lnSpc>
              <a:spcPct val="90000"/>
            </a:lnSpc>
            <a:spcBef>
              <a:spcPct val="0"/>
            </a:spcBef>
            <a:spcAft>
              <a:spcPct val="35000"/>
            </a:spcAft>
            <a:buNone/>
          </a:pPr>
          <a:r>
            <a:rPr lang="en-GB" sz="2900" b="1" kern="1200" dirty="0"/>
            <a:t>Section 3</a:t>
          </a:r>
          <a:r>
            <a:rPr lang="en-GB" sz="2900" kern="1200" dirty="0"/>
            <a:t>: Welsh Government All Wales Dashboard Update</a:t>
          </a:r>
        </a:p>
        <a:p>
          <a:pPr marL="228600" lvl="1" indent="-228600" algn="l" defTabSz="1022350">
            <a:lnSpc>
              <a:spcPct val="90000"/>
            </a:lnSpc>
            <a:spcBef>
              <a:spcPct val="0"/>
            </a:spcBef>
            <a:spcAft>
              <a:spcPct val="15000"/>
            </a:spcAft>
            <a:buChar char="•"/>
          </a:pPr>
          <a:endParaRPr lang="en-GB" sz="2300" kern="1200"/>
        </a:p>
      </dsp:txBody>
      <dsp:txXfrm rot="10800000">
        <a:off x="4716115" y="5382880"/>
        <a:ext cx="10162062" cy="2119763"/>
      </dsp:txXfrm>
    </dsp:sp>
    <dsp:sp modelId="{5BFA6665-1F33-4D4C-9527-789645D89B43}">
      <dsp:nvSpPr>
        <dsp:cNvPr id="0" name=""/>
        <dsp:cNvSpPr/>
      </dsp:nvSpPr>
      <dsp:spPr>
        <a:xfrm>
          <a:off x="2163157" y="5505529"/>
          <a:ext cx="2119763" cy="2119763"/>
        </a:xfrm>
        <a:prstGeom prst="ellipse">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23/04/2026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23/04/2026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1255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32</a:t>
            </a:fld>
            <a:endParaRPr lang="pt-BR"/>
          </a:p>
        </p:txBody>
      </p:sp>
    </p:spTree>
    <p:extLst>
      <p:ext uri="{BB962C8B-B14F-4D97-AF65-F5344CB8AC3E}">
        <p14:creationId xmlns:p14="http://schemas.microsoft.com/office/powerpoint/2010/main" val="3918417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8392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81997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24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1241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04102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365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C0931-F1C5-4936-CC41-4633B0E12D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37C43-8870-9F2D-8EC7-7066EDF13E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B9157B-59F5-BE93-A2A1-27F7412B52E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4390C0-0214-7111-FF4A-D49DF5AC776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9559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E61-EADB-7F9E-65B2-7F5FA14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7B93-CA46-7E82-3A04-60D221F49B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188680-9EE3-BAFB-C501-9A239EEAFF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621D9-61D0-68D6-20E5-F82B920C8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972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31B6-C296-6073-EE37-5D16E7D4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1278E-4451-81F4-0098-0F1B49B62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305BA-8624-E708-586A-ACF4EA556A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F96C64C-0C58-6D49-3EE6-7FDC30AF3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0942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D86F-BA81-799F-7FB4-D2379CABF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96422-694D-A694-D6FC-9B8AB05CC9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099234-216B-199F-7215-7352CB44ACD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48078D-51A7-F63D-637C-407291EA9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818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C49A-5A58-631D-B35D-E2B6D3915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E272-C28D-562E-3F94-D2775F8CDC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C5A6B-216A-827A-C2B9-D5B5347070B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D18DC5-F941-9CB7-F90D-6766FA70B5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83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9713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568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38859-7C18-9628-6B3A-571358078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7F2FD-FC3E-8AB2-EB06-96A9DFBE6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6E237-FC77-7E8D-1C56-EBA408B420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09EEA4-E32F-18BB-3DD5-9C50BBD5ED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1F573-1FD7-4402-A0AC-70555B10AB4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61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0EB9C5-9D3E-BD76-DB1C-B5642EC732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EEEE0C-C022-913F-55A5-8D6C2DF3278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5E3CB4A-41F1-3D15-3401-8CA4F0272C5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37445D7-5E96-F7F9-50A8-CBA6E0385B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7722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9540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23</a:t>
            </a:fld>
            <a:endParaRPr lang="pt-BR"/>
          </a:p>
        </p:txBody>
      </p:sp>
    </p:spTree>
    <p:extLst>
      <p:ext uri="{BB962C8B-B14F-4D97-AF65-F5344CB8AC3E}">
        <p14:creationId xmlns:p14="http://schemas.microsoft.com/office/powerpoint/2010/main" val="2383721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B6AE9E-DB89-60E4-43F5-514372688F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07F783-F9F3-B566-8788-A781F3458A5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4BA6B99E-7DF6-CE62-CC36-09099C7BCA17}"/>
              </a:ext>
            </a:extLst>
          </p:cNvPr>
          <p:cNvSpPr>
            <a:spLocks noGrp="1"/>
          </p:cNvSpPr>
          <p:nvPr>
            <p:ph type="body" idx="1"/>
          </p:nvPr>
        </p:nvSpPr>
        <p:spPr/>
        <p:txBody>
          <a:bodyPr/>
          <a:lstStyle/>
          <a:p>
            <a:pPr marL="171450" indent="-171450">
              <a:buFontTx/>
              <a:buChar char="-"/>
            </a:pPr>
            <a:endParaRPr lang="en-US" dirty="0"/>
          </a:p>
        </p:txBody>
      </p:sp>
      <p:sp>
        <p:nvSpPr>
          <p:cNvPr id="4" name="Slide Number Placeholder 3">
            <a:extLst>
              <a:ext uri="{FF2B5EF4-FFF2-40B4-BE49-F238E27FC236}">
                <a16:creationId xmlns:a16="http://schemas.microsoft.com/office/drawing/2014/main" id="{39BFC011-5051-229D-524B-F02EDBE4E5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010D20-13DC-B041-B24B-7504F0E395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82294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557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508989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17620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016659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93794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656610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6348588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7076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451546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796649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9439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3942815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1287643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0381628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70964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23/04/2026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184936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23/04/2026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06372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23/04/2026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85841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864587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23/04/2026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436286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0229719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spTree>
    <p:extLst>
      <p:ext uri="{BB962C8B-B14F-4D97-AF65-F5344CB8AC3E}">
        <p14:creationId xmlns:p14="http://schemas.microsoft.com/office/powerpoint/2010/main" val="2942487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23/04/2026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8686214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6607011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206326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2941154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488419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0808733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970429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3927459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2147796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44444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spTree>
    <p:extLst>
      <p:ext uri="{BB962C8B-B14F-4D97-AF65-F5344CB8AC3E}">
        <p14:creationId xmlns:p14="http://schemas.microsoft.com/office/powerpoint/2010/main" val="203188985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2705042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23/04/2026</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868965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41032036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735829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6591147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4C482-3B90-41EE-8B22-1F888E35B9B7}" type="datetime1">
              <a:rPr lang="en-GB" smtClean="0"/>
              <a:t>23/04/2026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935941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5.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6.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23/04/2026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1994657038"/>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 id="2147483774" r:id="rId15"/>
    <p:sldLayoutId id="2147483775" r:id="rId16"/>
    <p:sldLayoutId id="2147483776" r:id="rId17"/>
    <p:sldLayoutId id="2147483777" r:id="rId18"/>
    <p:sldLayoutId id="2147483778" r:id="rId19"/>
    <p:sldLayoutId id="2147483779" r:id="rId20"/>
    <p:sldLayoutId id="2147483780" r:id="rId21"/>
    <p:sldLayoutId id="2147483781"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23/04/2026</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4125832322"/>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008892"/>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sv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hyperlink" Target="https://phw-tableau.cymru.nhs.uk/t/CorporateAnalyticsPreProduction/views/PHWSicknessDashboard/PHWSicknessAbsence?%3Alinktarget=_self&amp;%3Aembed=yes#1" TargetMode="External"/><Relationship Id="rId4" Type="http://schemas.openxmlformats.org/officeDocument/2006/relationships/image" Target="../media/image37.sv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8"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2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20.svg"/></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52.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20.svg"/></Relationships>
</file>

<file path=ppt/slides/_rels/slide2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chart" Target="../charts/chart2.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5.xml"/><Relationship Id="rId5" Type="http://schemas.openxmlformats.org/officeDocument/2006/relationships/image" Target="../media/image64.png"/><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5.xml"/><Relationship Id="rId5" Type="http://schemas.openxmlformats.org/officeDocument/2006/relationships/image" Target="../media/image72.png"/><Relationship Id="rId4" Type="http://schemas.openxmlformats.org/officeDocument/2006/relationships/image" Target="../media/image71.png"/></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png"/><Relationship Id="rId2" Type="http://schemas.openxmlformats.org/officeDocument/2006/relationships/image" Target="../media/image73.png"/><Relationship Id="rId1" Type="http://schemas.openxmlformats.org/officeDocument/2006/relationships/slideLayout" Target="../slideLayouts/slideLayout25.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11.xml"/><Relationship Id="rId1" Type="http://schemas.openxmlformats.org/officeDocument/2006/relationships/slideLayout" Target="../slideLayouts/slideLayout2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92.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25.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3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3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47.xml"/><Relationship Id="rId4" Type="http://schemas.openxmlformats.org/officeDocument/2006/relationships/image" Target="../media/image99.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25.xml"/></Relationships>
</file>

<file path=ppt/slides/_rels/slide4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6.xml"/><Relationship Id="rId1" Type="http://schemas.openxmlformats.org/officeDocument/2006/relationships/slideLayout" Target="../slideLayouts/slideLayout25.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4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08.png"/><Relationship Id="rId2" Type="http://schemas.openxmlformats.org/officeDocument/2006/relationships/notesSlide" Target="../notesSlides/notesSlide18.xml"/><Relationship Id="rId1" Type="http://schemas.openxmlformats.org/officeDocument/2006/relationships/slideLayout" Target="../slideLayouts/slideLayout47.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0.xml"/><Relationship Id="rId1" Type="http://schemas.openxmlformats.org/officeDocument/2006/relationships/slideLayout" Target="../slideLayouts/slideLayout52.xml"/><Relationship Id="rId4" Type="http://schemas.openxmlformats.org/officeDocument/2006/relationships/image" Target="../media/image114.png"/></Relationships>
</file>

<file path=ppt/slides/_rels/slide47.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39.svg"/><Relationship Id="rId2" Type="http://schemas.openxmlformats.org/officeDocument/2006/relationships/notesSlide" Target="../notesSlides/notesSlide21.xml"/><Relationship Id="rId1" Type="http://schemas.openxmlformats.org/officeDocument/2006/relationships/slideLayout" Target="../slideLayouts/slideLayout30.xml"/><Relationship Id="rId6" Type="http://schemas.openxmlformats.org/officeDocument/2006/relationships/image" Target="../media/image38.svg"/><Relationship Id="rId5" Type="http://schemas.openxmlformats.org/officeDocument/2006/relationships/hyperlink" Target="https://phw-tableau.cymru.nhs.uk/t/CorporateAnalyticsPreProduction/views/PHWSicknessDashboard/PHWSicknessAbsence?%3Alinktarget=_self&amp;%3Aembed=yes#1" TargetMode="External"/><Relationship Id="rId4" Type="http://schemas.openxmlformats.org/officeDocument/2006/relationships/image" Target="../media/image37.svg"/><Relationship Id="rId9" Type="http://schemas.openxmlformats.org/officeDocument/2006/relationships/image" Target="../media/image116.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3.xml"/><Relationship Id="rId1" Type="http://schemas.openxmlformats.org/officeDocument/2006/relationships/slideLayout" Target="../slideLayouts/slideLayout53.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52.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4.xml"/><Relationship Id="rId1" Type="http://schemas.openxmlformats.org/officeDocument/2006/relationships/slideLayout" Target="../slideLayouts/slideLayout53.xml"/><Relationship Id="rId5" Type="http://schemas.openxmlformats.org/officeDocument/2006/relationships/image" Target="../media/image124.png"/><Relationship Id="rId4" Type="http://schemas.openxmlformats.org/officeDocument/2006/relationships/image" Target="../media/image123.png"/></Relationships>
</file>

<file path=ppt/slides/_rels/slide5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5.xml"/><Relationship Id="rId1" Type="http://schemas.openxmlformats.org/officeDocument/2006/relationships/slideLayout" Target="../slideLayouts/slideLayout53.xml"/><Relationship Id="rId5" Type="http://schemas.openxmlformats.org/officeDocument/2006/relationships/image" Target="../media/image127.png"/><Relationship Id="rId4" Type="http://schemas.openxmlformats.org/officeDocument/2006/relationships/image" Target="../media/image126.png"/></Relationships>
</file>

<file path=ppt/slides/_rels/slide5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5.xml"/><Relationship Id="rId4" Type="http://schemas.openxmlformats.org/officeDocument/2006/relationships/image" Target="../media/image130.png"/></Relationships>
</file>

<file path=ppt/slides/_rels/slide56.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28.png"/><Relationship Id="rId1" Type="http://schemas.openxmlformats.org/officeDocument/2006/relationships/slideLayout" Target="../slideLayouts/slideLayout25.xml"/></Relationships>
</file>

<file path=ppt/slides/_rels/slide57.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notesSlide" Target="../notesSlides/notesSlide26.xml"/><Relationship Id="rId1" Type="http://schemas.openxmlformats.org/officeDocument/2006/relationships/slideLayout" Target="../slideLayouts/slideLayout25.xml"/><Relationship Id="rId6" Type="http://schemas.openxmlformats.org/officeDocument/2006/relationships/image" Target="../media/image135.png"/><Relationship Id="rId5" Type="http://schemas.openxmlformats.org/officeDocument/2006/relationships/image" Target="../media/image20.sv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27.xml"/><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image" Target="../media/image138.png"/><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image" Target="../media/image144.png"/><Relationship Id="rId2" Type="http://schemas.microsoft.com/office/2011/relationships/webextension" Target="../webextensions/webextension1.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image" Target="../media/image144.png"/><Relationship Id="rId2" Type="http://schemas.microsoft.com/office/2011/relationships/webextension" Target="../webextensions/webextension2.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0.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0.xml.rels><?xml version="1.0" encoding="UTF-8" standalone="yes"?>
<Relationships xmlns="http://schemas.openxmlformats.org/package/2006/relationships"><Relationship Id="rId3" Type="http://schemas.openxmlformats.org/officeDocument/2006/relationships/image" Target="../media/image144.png"/><Relationship Id="rId2" Type="http://schemas.microsoft.com/office/2011/relationships/webextension" Target="../webextensions/webextension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Texto 1">
            <a:extLst>
              <a:ext uri="{FF2B5EF4-FFF2-40B4-BE49-F238E27FC236}">
                <a16:creationId xmlns:a16="http://schemas.microsoft.com/office/drawing/2014/main" id="{3466C027-EF42-78AF-392D-A7255B748A80}"/>
              </a:ext>
            </a:extLst>
          </p:cNvPr>
          <p:cNvSpPr txBox="1">
            <a:spLocks/>
          </p:cNvSpPr>
          <p:nvPr/>
        </p:nvSpPr>
        <p:spPr>
          <a:xfrm>
            <a:off x="832644" y="2847023"/>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Swansea Bay University Health Board </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Integrated Performance Report</a:t>
            </a:r>
          </a:p>
          <a:p>
            <a:pPr marL="0" marR="0" lvl="0" indent="0" defTabSz="914400" eaLnBrk="1" fontAlgn="auto" latinLnBrk="0" hangingPunct="1">
              <a:lnSpc>
                <a:spcPct val="100000"/>
              </a:lnSpc>
              <a:spcBef>
                <a:spcPts val="0"/>
              </a:spcBef>
              <a:spcAft>
                <a:spcPts val="0"/>
              </a:spcAft>
              <a:buClrTx/>
              <a:buSzTx/>
              <a:buFontTx/>
              <a:buNone/>
              <a:tabLst/>
              <a:defRPr/>
            </a:pPr>
            <a:r>
              <a:rPr kumimoji="0" lang="pt-BR" sz="60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Arial" panose="020B0604020202020204" pitchFamily="34" charset="0"/>
              </a:rPr>
              <a:t>April</a:t>
            </a:r>
            <a:r>
              <a:rPr kumimoji="0" lang="pt-BR" sz="5400" b="0" i="0" u="none" strike="noStrike" kern="0" cap="none" spc="0" normalizeH="0" baseline="0" noProof="0" dirty="0">
                <a:ln>
                  <a:noFill/>
                </a:ln>
                <a:solidFill>
                  <a:sysClr val="window" lastClr="FFFFFF"/>
                </a:solidFill>
                <a:effectLst/>
                <a:uLnTx/>
                <a:uFillTx/>
                <a:latin typeface="Arial" panose="020B0604020202020204" pitchFamily="34" charset="0"/>
                <a:ea typeface="+mn-ea"/>
                <a:cs typeface="Arial" panose="020B0604020202020204" pitchFamily="34" charset="0"/>
              </a:rPr>
              <a:t> 2026</a:t>
            </a:r>
          </a:p>
          <a:p>
            <a:pPr marL="0" marR="0" lvl="0" indent="0" defTabSz="914400" eaLnBrk="1" fontAlgn="auto" latinLnBrk="0" hangingPunct="1">
              <a:lnSpc>
                <a:spcPct val="100000"/>
              </a:lnSpc>
              <a:spcBef>
                <a:spcPts val="0"/>
              </a:spcBef>
              <a:spcAft>
                <a:spcPts val="0"/>
              </a:spcAft>
              <a:buClrTx/>
              <a:buSzTx/>
              <a:buFontTx/>
              <a:buNone/>
              <a:tabLst/>
              <a:defRPr/>
            </a:pPr>
            <a:endParaRPr kumimoji="0" lang="pt-BR"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10</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Care is high quality, safe, efficient and delivers the best possible outcomes for people</a:t>
            </a:r>
            <a:endParaRPr kumimoji="0" lang="en-GB" sz="3200" b="1" i="0" u="none" strike="noStrike" kern="1200" cap="none" spc="0" normalizeH="0" baseline="0" noProof="0" dirty="0">
              <a:ln>
                <a:noFill/>
              </a:ln>
              <a:solidFill>
                <a:srgbClr val="7EB0D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1076407804"/>
              </p:ext>
            </p:extLst>
          </p:nvPr>
        </p:nvGraphicFramePr>
        <p:xfrm>
          <a:off x="375444" y="2295624"/>
          <a:ext cx="19050000" cy="636738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i="0" u="none" strike="noStrike" dirty="0">
                          <a:solidFill>
                            <a:schemeClr val="bg1"/>
                          </a:solidFill>
                          <a:effectLst/>
                          <a:latin typeface="Verdana" panose="020B0604030504040204" pitchFamily="34" charset="0"/>
                          <a:ea typeface="Verdana" panose="020B0604030504040204" pitchFamily="34" charset="0"/>
                        </a:rPr>
                        <a:t>March-26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68.41%</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1,356</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0000"/>
                          </a:solidFill>
                          <a:effectLst/>
                          <a:latin typeface="Verdana" panose="020B0604030504040204" pitchFamily="34" charset="0"/>
                          <a:ea typeface="Verdana" panose="020B0604030504040204" pitchFamily="34" charset="0"/>
                        </a:rPr>
                        <a:t>223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11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80.34%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7.22</a:t>
                      </a:r>
                    </a:p>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8.33</a:t>
                      </a:r>
                    </a:p>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2,577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692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DE</a:t>
            </a:r>
          </a:p>
        </p:txBody>
      </p:sp>
    </p:spTree>
    <p:extLst>
      <p:ext uri="{BB962C8B-B14F-4D97-AF65-F5344CB8AC3E}">
        <p14:creationId xmlns:p14="http://schemas.microsoft.com/office/powerpoint/2010/main" val="2103752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Care is high quality, safe, efficient and delivers the best possible outcomes for people</a:t>
            </a:r>
            <a:endParaRPr kumimoji="0" lang="en-GB" sz="3200" b="1" i="0" u="none" strike="noStrike" kern="1200" cap="none" spc="0" normalizeH="0" baseline="0" noProof="0" dirty="0">
              <a:ln>
                <a:noFill/>
              </a:ln>
              <a:solidFill>
                <a:srgbClr val="7EB0D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3219458327"/>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Feb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52.1%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10.2%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March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86.9%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78.53%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March – 26</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980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285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06736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5957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601372"/>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271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12" name="Oval 11">
            <a:extLst>
              <a:ext uri="{FF2B5EF4-FFF2-40B4-BE49-F238E27FC236}">
                <a16:creationId xmlns:a16="http://schemas.microsoft.com/office/drawing/2014/main" id="{EF444F15-1E44-2559-25FC-97EDF9333905}"/>
              </a:ext>
            </a:extLst>
          </p:cNvPr>
          <p:cNvSpPr/>
          <p:nvPr/>
        </p:nvSpPr>
        <p:spPr>
          <a:xfrm>
            <a:off x="13337556" y="5589002"/>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60701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DE</a:t>
            </a:r>
          </a:p>
        </p:txBody>
      </p:sp>
    </p:spTree>
    <p:extLst>
      <p:ext uri="{BB962C8B-B14F-4D97-AF65-F5344CB8AC3E}">
        <p14:creationId xmlns:p14="http://schemas.microsoft.com/office/powerpoint/2010/main" val="13373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rPr>
              <a:t>Care is high quality, safe, efficient and delivers the best possible outcomes for people</a:t>
            </a:r>
            <a:endParaRPr kumimoji="0" lang="en-GB" sz="3200" b="1" i="0" u="none" strike="noStrike" kern="1200" cap="none" spc="0" normalizeH="0" baseline="0" noProof="0" dirty="0">
              <a:ln>
                <a:noFill/>
              </a:ln>
              <a:solidFill>
                <a:srgbClr val="7EB0DE"/>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2277416916"/>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March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75,944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46,236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159,543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March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39.3%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March – 26</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6,888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55% (Jan-26)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DE</a:t>
            </a:r>
          </a:p>
        </p:txBody>
      </p:sp>
    </p:spTree>
    <p:extLst>
      <p:ext uri="{BB962C8B-B14F-4D97-AF65-F5344CB8AC3E}">
        <p14:creationId xmlns:p14="http://schemas.microsoft.com/office/powerpoint/2010/main" val="279306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idx="1"/>
          </p:nvPr>
        </p:nvSpPr>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D435C-58F5-B37F-6662-BA03D3AEB9D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A1F596-575B-78BE-CDF5-13B71D376AC6}"/>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Oversight &amp; Escalation Update (Level 4) – Unscheduled Care</a:t>
            </a:r>
          </a:p>
        </p:txBody>
      </p:sp>
      <p:graphicFrame>
        <p:nvGraphicFramePr>
          <p:cNvPr id="3" name="Table 2">
            <a:extLst>
              <a:ext uri="{FF2B5EF4-FFF2-40B4-BE49-F238E27FC236}">
                <a16:creationId xmlns:a16="http://schemas.microsoft.com/office/drawing/2014/main" id="{7A0E2D35-FF52-33E2-D127-65C2B36BDE2A}"/>
              </a:ext>
            </a:extLst>
          </p:cNvPr>
          <p:cNvGraphicFramePr>
            <a:graphicFrameLocks noGrp="1"/>
          </p:cNvGraphicFramePr>
          <p:nvPr/>
        </p:nvGraphicFramePr>
        <p:xfrm>
          <a:off x="680244" y="930275"/>
          <a:ext cx="18973800" cy="1929575"/>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dirty="0">
                          <a:effectLst/>
                        </a:rPr>
                        <a:t>Current Performance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528449">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A continuous reduction of ambulance handovers over an hour of at least 11% in three consecutive months and maintained for 3 months (Based on quarter 2 and 3 2023 baseline).</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445 (35% increase)</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501 (11.2% increase)</a:t>
                      </a:r>
                    </a:p>
                    <a:p>
                      <a:pPr marL="342900" marR="0" lvl="0" indent="-342900" algn="l" defTabSz="1507937"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2000" dirty="0">
                          <a:effectLst/>
                          <a:latin typeface="Verdana" panose="020B0604030504040204" pitchFamily="34" charset="0"/>
                          <a:ea typeface="Calibri" panose="020F0502020204030204" pitchFamily="34" charset="0"/>
                          <a:cs typeface="Arial" panose="020B0604020202020204" pitchFamily="34" charset="0"/>
                        </a:rPr>
                        <a:t>March - </a:t>
                      </a:r>
                      <a:r>
                        <a:rPr lang="en-GB" sz="1800" b="0" dirty="0">
                          <a:solidFill>
                            <a:schemeClr val="tx1"/>
                          </a:solidFill>
                          <a:latin typeface="Verdana" panose="020B0604030504040204" pitchFamily="34" charset="0"/>
                          <a:ea typeface="Verdana" panose="020B0604030504040204" pitchFamily="34" charset="0"/>
                        </a:rPr>
                        <a:t>595 (18.8% increase)</a:t>
                      </a:r>
                    </a:p>
                  </a:txBody>
                  <a:tcPr marL="68580" marR="68580" marT="0" marB="0"/>
                </a:tc>
                <a:extLst>
                  <a:ext uri="{0D108BD9-81ED-4DB2-BD59-A6C34878D82A}">
                    <a16:rowId xmlns:a16="http://schemas.microsoft.com/office/drawing/2014/main" val="2347710139"/>
                  </a:ext>
                </a:extLst>
              </a:tr>
            </a:tbl>
          </a:graphicData>
        </a:graphic>
      </p:graphicFrame>
      <p:sp>
        <p:nvSpPr>
          <p:cNvPr id="5" name="TextBox 4">
            <a:extLst>
              <a:ext uri="{FF2B5EF4-FFF2-40B4-BE49-F238E27FC236}">
                <a16:creationId xmlns:a16="http://schemas.microsoft.com/office/drawing/2014/main" id="{A93C0A43-DC01-55C1-84E2-9DB3434DE6B7}"/>
              </a:ext>
            </a:extLst>
          </p:cNvPr>
          <p:cNvSpPr txBox="1"/>
          <p:nvPr/>
        </p:nvSpPr>
        <p:spPr>
          <a:xfrm>
            <a:off x="9454553" y="3228525"/>
            <a:ext cx="9982200" cy="698973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200" b="1" i="0" u="none" strike="noStrike" kern="1200" cap="none" spc="0" normalizeH="0" baseline="0" noProof="0" dirty="0">
                <a:ln>
                  <a:noFill/>
                </a:ln>
                <a:solidFill>
                  <a:srgbClr val="5B9BD5"/>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flow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Clinical conversation before conveyance</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has now been agreed with WAST and will commence on the 18</a:t>
            </a:r>
            <a:r>
              <a:rPr kumimoji="0" lang="en-GB" sz="2200" b="0" i="0" u="none" strike="noStrike" kern="1200" cap="none" spc="0" normalizeH="0" baseline="30000" noProof="0" dirty="0">
                <a:ln>
                  <a:noFill/>
                </a:ln>
                <a:solidFill>
                  <a:prstClr val="black"/>
                </a:solidFill>
                <a:effectLst/>
                <a:uLnTx/>
                <a:uFillTx/>
                <a:latin typeface="Calibri" panose="020F0502020204030204"/>
                <a:ea typeface="+mn-ea"/>
                <a:cs typeface="+mn-cs"/>
              </a:rPr>
              <a:t>th</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 May for all potential conveyances from care homes, with primary care providing rapid access to community services to support the avoidance of conveyances to hospitals.</a:t>
            </a:r>
            <a:endPar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Revised flow operating model: </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three formal Business Continuity incidents since January 2026, and outside of these periods, the level of escalation has remained high. These system pressures continue, however there is evidence to demonstrate that the improvements implemented in June 2025 continue to have impact. This position is further complicated with an increase in the Clinically Optimised patient cohort, which significantly impacts patient flow.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dirty="0">
                <a:ln>
                  <a:noFill/>
                </a:ln>
                <a:solidFill>
                  <a:prstClr val="black"/>
                </a:solidFill>
                <a:effectLst/>
                <a:uLnTx/>
                <a:uFillTx/>
                <a:latin typeface="Calibri" panose="020F0502020204030204"/>
                <a:ea typeface="+mn-ea"/>
                <a:cs typeface="+mn-cs"/>
              </a:rPr>
              <a:t>UEC capital redesign – </a:t>
            </a:r>
            <a:r>
              <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rPr>
              <a:t>The Health Board ambition to co-locate assessment functions in Morriston into one facility adjacent to tis he Emergency Department features as part of the capital plan. This remains a priority in terms of UEC service delivery however is dependent on Capital funding to progress. </a:t>
            </a:r>
          </a:p>
        </p:txBody>
      </p:sp>
      <p:pic>
        <p:nvPicPr>
          <p:cNvPr id="6" name="Picture 5">
            <a:extLst>
              <a:ext uri="{FF2B5EF4-FFF2-40B4-BE49-F238E27FC236}">
                <a16:creationId xmlns:a16="http://schemas.microsoft.com/office/drawing/2014/main" id="{97A692A9-DE6E-5F28-7004-8C217683F1AE}"/>
              </a:ext>
            </a:extLst>
          </p:cNvPr>
          <p:cNvPicPr>
            <a:picLocks noChangeAspect="1"/>
          </p:cNvPicPr>
          <p:nvPr/>
        </p:nvPicPr>
        <p:blipFill>
          <a:blip r:embed="rId2"/>
          <a:stretch>
            <a:fillRect/>
          </a:stretch>
        </p:blipFill>
        <p:spPr>
          <a:xfrm>
            <a:off x="451644" y="3500336"/>
            <a:ext cx="8592594" cy="4949165"/>
          </a:xfrm>
          <a:prstGeom prst="rect">
            <a:avLst/>
          </a:prstGeom>
        </p:spPr>
      </p:pic>
    </p:spTree>
    <p:extLst>
      <p:ext uri="{BB962C8B-B14F-4D97-AF65-F5344CB8AC3E}">
        <p14:creationId xmlns:p14="http://schemas.microsoft.com/office/powerpoint/2010/main" val="2265015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1CE35-2E7F-F87B-A3AB-C9C9D8BD1345}"/>
            </a:ext>
          </a:extLst>
        </p:cNvPr>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9C5804-D0A5-CE08-C5DC-6AF1E40B0084}"/>
              </a:ext>
            </a:extLst>
          </p:cNvPr>
          <p:cNvGraphicFramePr>
            <a:graphicFrameLocks noGrp="1"/>
          </p:cNvGraphicFramePr>
          <p:nvPr/>
        </p:nvGraphicFramePr>
        <p:xfrm>
          <a:off x="565944" y="777875"/>
          <a:ext cx="18973800" cy="1641689"/>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dirty="0">
                          <a:effectLst/>
                        </a:rPr>
                        <a:t>Current Performance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240563">
                <a:tc>
                  <a:txBody>
                    <a:bodyPr/>
                    <a:lstStyle/>
                    <a:p>
                      <a:pPr marL="342900" lvl="0" indent="-342900">
                        <a:lnSpc>
                          <a:spcPct val="107000"/>
                        </a:lnSpc>
                        <a:buFont typeface="Symbol" panose="05050102010706020507" pitchFamily="18" charset="2"/>
                        <a:buChar char=""/>
                      </a:pPr>
                      <a:r>
                        <a:rPr lang="en-GB" sz="2400" dirty="0">
                          <a:effectLst/>
                        </a:rPr>
                        <a:t>Median time from arrival at an emergency department to assessment by a clinical decision maker should not exceed 60 minutes.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84.11%</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82.93%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March – 80.34%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bl>
          </a:graphicData>
        </a:graphic>
      </p:graphicFrame>
      <p:sp>
        <p:nvSpPr>
          <p:cNvPr id="4" name="TextBox 3">
            <a:extLst>
              <a:ext uri="{FF2B5EF4-FFF2-40B4-BE49-F238E27FC236}">
                <a16:creationId xmlns:a16="http://schemas.microsoft.com/office/drawing/2014/main" id="{D3AE1AB9-0437-80C1-34CF-F2E93FE66E53}"/>
              </a:ext>
            </a:extLst>
          </p:cNvPr>
          <p:cNvSpPr txBox="1"/>
          <p:nvPr/>
        </p:nvSpPr>
        <p:spPr>
          <a:xfrm>
            <a:off x="20570" y="3167"/>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Oversight &amp; Escalation Update (Level 4) – Unscheduled Care</a:t>
            </a:r>
          </a:p>
        </p:txBody>
      </p:sp>
      <p:pic>
        <p:nvPicPr>
          <p:cNvPr id="10" name="Picture 9">
            <a:extLst>
              <a:ext uri="{FF2B5EF4-FFF2-40B4-BE49-F238E27FC236}">
                <a16:creationId xmlns:a16="http://schemas.microsoft.com/office/drawing/2014/main" id="{A2B8FE3F-DFF7-4635-9FDA-AB859F9D6820}"/>
              </a:ext>
            </a:extLst>
          </p:cNvPr>
          <p:cNvPicPr>
            <a:picLocks noChangeAspect="1"/>
          </p:cNvPicPr>
          <p:nvPr/>
        </p:nvPicPr>
        <p:blipFill>
          <a:blip r:embed="rId2"/>
          <a:stretch>
            <a:fillRect/>
          </a:stretch>
        </p:blipFill>
        <p:spPr>
          <a:xfrm>
            <a:off x="540906" y="3735491"/>
            <a:ext cx="7505700" cy="4503420"/>
          </a:xfrm>
          <a:prstGeom prst="rect">
            <a:avLst/>
          </a:prstGeom>
        </p:spPr>
      </p:pic>
      <p:sp>
        <p:nvSpPr>
          <p:cNvPr id="2" name="TextBox 1">
            <a:extLst>
              <a:ext uri="{FF2B5EF4-FFF2-40B4-BE49-F238E27FC236}">
                <a16:creationId xmlns:a16="http://schemas.microsoft.com/office/drawing/2014/main" id="{73B6A7DA-AA4F-1294-189E-37C04D88D4BC}"/>
              </a:ext>
            </a:extLst>
          </p:cNvPr>
          <p:cNvSpPr txBox="1"/>
          <p:nvPr/>
        </p:nvSpPr>
        <p:spPr>
          <a:xfrm>
            <a:off x="8909843" y="2622986"/>
            <a:ext cx="10687483" cy="78175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srgbClr val="5B9BD5"/>
                </a:solidFill>
                <a:effectLst/>
                <a:uLnTx/>
                <a:uFillTx/>
                <a:latin typeface="Calibri" panose="020F0502020204030204"/>
                <a:ea typeface="Verdana" panose="020B0604030504040204" pitchFamily="34" charset="0"/>
                <a:cs typeface="+mn-cs"/>
              </a:rPr>
              <a:t>Actions/Updates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80% of patients are triaged within 1 hour arrival at ED.  The mean time to first clinical review in ED, is not yet measurable within the UHB’s system, although operational intelligence suggests that the mean is often in excess of an hour.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The service are currently running a number of </a:t>
            </a: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tests of change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including Rapid Assessment by senior clinicians, and senior decision making at the point of care. However, due to clinical decision making and assessment area capacity constraints these can only run for a few hours a day and thus the results are inconclusive.  Intention is to create the requisite capacity by moving assessment demand away from the 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Full implementation of D2RA model </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 recent communications between the Health Board Chair and CEO and council leaders have enabled a reprioritisation of the work programme to deliver discharge pathways whereby more of the patient assessment occurs within the community. There is a plan to centralise discharge through transfer resources into the IDH to enable clinically prioritised activities Health Board wide including Rapid Access fast track services, front door turnaround where admission is not indicated and the development of pathway specific teams.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98128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E7F4D0-39BA-189D-DA0C-6BBAB5A90037}"/>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8D9B9FF-65A5-E86F-B6AF-5F936D174AC0}"/>
              </a:ext>
              <a:ext uri="{C183D7F6-B498-43B3-948B-1728B52AA6E4}">
                <adec:decorative xmlns:adec="http://schemas.microsoft.com/office/drawing/2017/decorative" val="1"/>
              </a:ext>
            </a:extLst>
          </p:cNvPr>
          <p:cNvCxnSpPr/>
          <p:nvPr/>
        </p:nvCxnSpPr>
        <p:spPr>
          <a:xfrm>
            <a:off x="1812890" y="503608"/>
            <a:ext cx="0" cy="1187333"/>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E526EEAC-139B-2C11-8A83-A8D46E3EDDD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39668" y="3077685"/>
            <a:ext cx="672359" cy="672359"/>
          </a:xfrm>
          <a:prstGeom prst="rect">
            <a:avLst/>
          </a:prstGeom>
        </p:spPr>
      </p:pic>
      <p:sp>
        <p:nvSpPr>
          <p:cNvPr id="21" name="Text Box">
            <a:hlinkClick r:id="rId5"/>
            <a:extLst>
              <a:ext uri="{FF2B5EF4-FFF2-40B4-BE49-F238E27FC236}">
                <a16:creationId xmlns:a16="http://schemas.microsoft.com/office/drawing/2014/main" id="{C9FB6FAF-D4CA-AD15-E7C6-90085D6BC512}"/>
              </a:ext>
            </a:extLst>
          </p:cNvPr>
          <p:cNvSpPr txBox="1">
            <a:spLocks noChangeArrowheads="1"/>
          </p:cNvSpPr>
          <p:nvPr/>
        </p:nvSpPr>
        <p:spPr bwMode="auto">
          <a:xfrm>
            <a:off x="1267048" y="5533128"/>
            <a:ext cx="1091685"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5"/>
            <a:extLst>
              <a:ext uri="{FF2B5EF4-FFF2-40B4-BE49-F238E27FC236}">
                <a16:creationId xmlns:a16="http://schemas.microsoft.com/office/drawing/2014/main" id="{ABD75469-D6A1-1283-B788-B44D94887BFA}"/>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2569" y="5450985"/>
            <a:ext cx="672359" cy="672359"/>
          </a:xfrm>
          <a:prstGeom prst="rect">
            <a:avLst/>
          </a:prstGeom>
        </p:spPr>
      </p:pic>
      <p:sp>
        <p:nvSpPr>
          <p:cNvPr id="82" name="Text Box">
            <a:hlinkClick r:id="rId3"/>
            <a:extLst>
              <a:ext uri="{FF2B5EF4-FFF2-40B4-BE49-F238E27FC236}">
                <a16:creationId xmlns:a16="http://schemas.microsoft.com/office/drawing/2014/main" id="{38E31EFF-2644-AB9C-B3D3-C272C286E23D}"/>
              </a:ext>
            </a:extLst>
          </p:cNvPr>
          <p:cNvSpPr txBox="1">
            <a:spLocks noChangeArrowheads="1"/>
          </p:cNvSpPr>
          <p:nvPr/>
        </p:nvSpPr>
        <p:spPr bwMode="auto">
          <a:xfrm>
            <a:off x="1273607" y="8624898"/>
            <a:ext cx="1268349" cy="532958"/>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0D6232FA-9F1E-3A23-AD44-920CD28F92A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09129" y="8542755"/>
            <a:ext cx="672359" cy="672359"/>
          </a:xfrm>
          <a:prstGeom prst="rect">
            <a:avLst/>
          </a:prstGeom>
        </p:spPr>
      </p:pic>
      <p:sp>
        <p:nvSpPr>
          <p:cNvPr id="9" name="Text Box 980076608">
            <a:extLst>
              <a:ext uri="{FF2B5EF4-FFF2-40B4-BE49-F238E27FC236}">
                <a16:creationId xmlns:a16="http://schemas.microsoft.com/office/drawing/2014/main" id="{703C230B-3B52-54F1-384F-1A007361B618}"/>
              </a:ext>
            </a:extLst>
          </p:cNvPr>
          <p:cNvSpPr txBox="1">
            <a:spLocks noChangeArrowheads="1"/>
          </p:cNvSpPr>
          <p:nvPr/>
        </p:nvSpPr>
        <p:spPr bwMode="auto">
          <a:xfrm>
            <a:off x="1988422" y="606917"/>
            <a:ext cx="16850215" cy="866031"/>
          </a:xfrm>
          <a:prstGeom prst="rect">
            <a:avLst/>
          </a:prstGeom>
          <a:noFill/>
          <a:ln w="9525">
            <a:noFill/>
            <a:miter lim="800000"/>
            <a:headEnd/>
            <a:tailEnd/>
          </a:ln>
        </p:spPr>
        <p:txBody>
          <a:bodyPr rot="0" vert="horz" wrap="square" lIns="150791" tIns="75396" rIns="150791" bIns="75396" anchor="t" anchorCtr="0">
            <a:no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Pathways of Care Delay: Action &amp; Intervention</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64E0BB65-0716-BF8A-35F6-F669109F43DE}"/>
              </a:ext>
            </a:extLst>
          </p:cNvPr>
          <p:cNvSpPr>
            <a:spLocks noGrp="1"/>
          </p:cNvSpPr>
          <p:nvPr>
            <p:ph type="sldNum" sz="quarter" idx="12"/>
          </p:nvPr>
        </p:nvSpPr>
        <p:spPr>
          <a:xfrm>
            <a:off x="19565251" y="10930637"/>
            <a:ext cx="608119" cy="364755"/>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16</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A9914C8D-1D2D-8EC2-D5B2-EB58A1B6A63A}"/>
              </a:ext>
            </a:extLst>
          </p:cNvPr>
          <p:cNvSpPr/>
          <p:nvPr/>
        </p:nvSpPr>
        <p:spPr>
          <a:xfrm>
            <a:off x="504979" y="502776"/>
            <a:ext cx="1132379" cy="1188165"/>
          </a:xfrm>
          <a:prstGeom prst="ellipse">
            <a:avLst/>
          </a:prstGeom>
          <a:blipFill>
            <a:blip>
              <a:extLst>
                <a:ext uri="{96DAC541-7B7A-43D3-8B79-37D633B846F1}">
                  <asvg:svgBlip xmlns:asvg="http://schemas.microsoft.com/office/drawing/2016/SVG/main" r:embed="rId7"/>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C1C3F765-8455-9007-FCA4-19A41D30B578}"/>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198380" y="7612414"/>
            <a:ext cx="716747" cy="624818"/>
          </a:xfrm>
          <a:prstGeom prst="rect">
            <a:avLst/>
          </a:prstGeom>
        </p:spPr>
      </p:pic>
      <p:sp>
        <p:nvSpPr>
          <p:cNvPr id="7" name="Heading 2">
            <a:extLst>
              <a:ext uri="{FF2B5EF4-FFF2-40B4-BE49-F238E27FC236}">
                <a16:creationId xmlns:a16="http://schemas.microsoft.com/office/drawing/2014/main" id="{9517F709-AA00-292F-A02B-BED644538B4C}"/>
              </a:ext>
            </a:extLst>
          </p:cNvPr>
          <p:cNvSpPr txBox="1">
            <a:spLocks noChangeArrowheads="1"/>
          </p:cNvSpPr>
          <p:nvPr/>
        </p:nvSpPr>
        <p:spPr bwMode="auto">
          <a:xfrm>
            <a:off x="213457" y="8323944"/>
            <a:ext cx="19528890" cy="3093811"/>
          </a:xfrm>
          <a:prstGeom prst="rect">
            <a:avLst/>
          </a:prstGeom>
          <a:noFill/>
          <a:ln w="9525">
            <a:noFill/>
            <a:miter lim="800000"/>
            <a:headEnd/>
            <a:tailEnd/>
          </a:ln>
        </p:spPr>
        <p:txBody>
          <a:bodyPr rot="0" vert="horz" wrap="square" lIns="91440" tIns="45720" rIns="91440" bIns="4572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What have we done to achieve the positive reduction:</a:t>
            </a:r>
          </a:p>
          <a:p>
            <a:pPr marL="285750" indent="-285750">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 </a:t>
            </a:r>
            <a:r>
              <a:rPr lang="en-GB" sz="2000" dirty="0" err="1">
                <a:solidFill>
                  <a:prstClr val="black"/>
                </a:solidFill>
                <a:latin typeface="Verdana" panose="020B0604030504040204" pitchFamily="34" charset="0"/>
                <a:ea typeface="Verdana" panose="020B0604030504040204" pitchFamily="34" charset="0"/>
              </a:rPr>
              <a:t>PoCD</a:t>
            </a:r>
            <a:r>
              <a:rPr lang="en-GB" sz="2000" dirty="0">
                <a:solidFill>
                  <a:prstClr val="black"/>
                </a:solidFill>
                <a:latin typeface="Verdana" panose="020B0604030504040204" pitchFamily="34" charset="0"/>
                <a:ea typeface="Verdana" panose="020B0604030504040204" pitchFamily="34" charset="0"/>
              </a:rPr>
              <a:t> position continues to challenge patient flow, despite significant effort being invested in managing the Clinically Optimised patients, the outputs remain limited resulting in patients spending extended periods of time in hospital when they are deemed clinically optimised. </a:t>
            </a:r>
          </a:p>
          <a:p>
            <a:pPr marL="285750" indent="-285750">
              <a:buFont typeface="Arial" panose="020B0604020202020204" pitchFamily="34" charset="0"/>
              <a:buChar char="•"/>
            </a:pPr>
            <a:r>
              <a:rPr lang="en-GB" sz="2000" dirty="0">
                <a:solidFill>
                  <a:prstClr val="black"/>
                </a:solidFill>
                <a:latin typeface="Verdana" panose="020B0604030504040204" pitchFamily="34" charset="0"/>
                <a:ea typeface="Verdana" panose="020B0604030504040204" pitchFamily="34" charset="0"/>
              </a:rPr>
              <a:t>There is a shift in focus to elevate the delay related harm that is caused from extended hospital stay in this frail older patient cohort, and there is a proposal to implement the Deconditioning Early Warning Indicator tool (DEWI).</a:t>
            </a: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Focus on individuals waiting for reablement and those needing a LTPOC.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Adjusted Integrated Discharged Hub processes to better meet increased demand and acuity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Used existing escalation and coordination arrangements to manage system pace and complexity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Reduce Length Of Stay through improved Board Rounds and enhanced Multi-Disciplinary Team approach</a:t>
            </a: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pic>
        <p:nvPicPr>
          <p:cNvPr id="20" name="Graphic 19" descr="Bullseye with solid fill">
            <a:extLst>
              <a:ext uri="{FF2B5EF4-FFF2-40B4-BE49-F238E27FC236}">
                <a16:creationId xmlns:a16="http://schemas.microsoft.com/office/drawing/2014/main" id="{9E0EC0AB-0D6C-C72F-B04C-9D5DCAF54E2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20344" y="6488770"/>
            <a:ext cx="731177" cy="731177"/>
          </a:xfrm>
          <a:prstGeom prst="rect">
            <a:avLst/>
          </a:prstGeom>
        </p:spPr>
      </p:pic>
      <p:pic>
        <p:nvPicPr>
          <p:cNvPr id="22" name="Graphic 21" descr="Bullseye with solid fill">
            <a:extLst>
              <a:ext uri="{FF2B5EF4-FFF2-40B4-BE49-F238E27FC236}">
                <a16:creationId xmlns:a16="http://schemas.microsoft.com/office/drawing/2014/main" id="{C88A1684-F131-5EE2-3127-3760F5D5684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850545" y="6488769"/>
            <a:ext cx="780027" cy="731177"/>
          </a:xfrm>
          <a:prstGeom prst="rect">
            <a:avLst/>
          </a:prstGeom>
        </p:spPr>
      </p:pic>
      <p:graphicFrame>
        <p:nvGraphicFramePr>
          <p:cNvPr id="5" name="Table 4">
            <a:extLst>
              <a:ext uri="{FF2B5EF4-FFF2-40B4-BE49-F238E27FC236}">
                <a16:creationId xmlns:a16="http://schemas.microsoft.com/office/drawing/2014/main" id="{9E3B6869-0521-6380-1524-91FCCFFB1FE5}"/>
              </a:ext>
            </a:extLst>
          </p:cNvPr>
          <p:cNvGraphicFramePr>
            <a:graphicFrameLocks noGrp="1"/>
          </p:cNvGraphicFramePr>
          <p:nvPr>
            <p:extLst>
              <p:ext uri="{D42A27DB-BD31-4B8C-83A1-F6EECF244321}">
                <p14:modId xmlns:p14="http://schemas.microsoft.com/office/powerpoint/2010/main" val="1817082768"/>
              </p:ext>
            </p:extLst>
          </p:nvPr>
        </p:nvGraphicFramePr>
        <p:xfrm>
          <a:off x="10052844" y="3135749"/>
          <a:ext cx="9149556" cy="4214608"/>
        </p:xfrm>
        <a:graphic>
          <a:graphicData uri="http://schemas.openxmlformats.org/drawingml/2006/table">
            <a:tbl>
              <a:tblPr/>
              <a:tblGrid>
                <a:gridCol w="1371238">
                  <a:extLst>
                    <a:ext uri="{9D8B030D-6E8A-4147-A177-3AD203B41FA5}">
                      <a16:colId xmlns:a16="http://schemas.microsoft.com/office/drawing/2014/main" val="1801267775"/>
                    </a:ext>
                  </a:extLst>
                </a:gridCol>
                <a:gridCol w="1533612">
                  <a:extLst>
                    <a:ext uri="{9D8B030D-6E8A-4147-A177-3AD203B41FA5}">
                      <a16:colId xmlns:a16="http://schemas.microsoft.com/office/drawing/2014/main" val="2316852373"/>
                    </a:ext>
                  </a:extLst>
                </a:gridCol>
                <a:gridCol w="1570837">
                  <a:extLst>
                    <a:ext uri="{9D8B030D-6E8A-4147-A177-3AD203B41FA5}">
                      <a16:colId xmlns:a16="http://schemas.microsoft.com/office/drawing/2014/main" val="4094950006"/>
                    </a:ext>
                  </a:extLst>
                </a:gridCol>
                <a:gridCol w="1570837">
                  <a:extLst>
                    <a:ext uri="{9D8B030D-6E8A-4147-A177-3AD203B41FA5}">
                      <a16:colId xmlns:a16="http://schemas.microsoft.com/office/drawing/2014/main" val="2139180870"/>
                    </a:ext>
                  </a:extLst>
                </a:gridCol>
                <a:gridCol w="1551516">
                  <a:extLst>
                    <a:ext uri="{9D8B030D-6E8A-4147-A177-3AD203B41FA5}">
                      <a16:colId xmlns:a16="http://schemas.microsoft.com/office/drawing/2014/main" val="1753244442"/>
                    </a:ext>
                  </a:extLst>
                </a:gridCol>
                <a:gridCol w="1551516">
                  <a:extLst>
                    <a:ext uri="{9D8B030D-6E8A-4147-A177-3AD203B41FA5}">
                      <a16:colId xmlns:a16="http://schemas.microsoft.com/office/drawing/2014/main" val="97111688"/>
                    </a:ext>
                  </a:extLst>
                </a:gridCol>
              </a:tblGrid>
              <a:tr h="1071172">
                <a:tc>
                  <a:txBody>
                    <a:bodyPr/>
                    <a:lstStyle/>
                    <a:p>
                      <a:pPr algn="l" fontAlgn="b">
                        <a:buNone/>
                      </a:pPr>
                      <a:r>
                        <a:rPr lang="en-GB" sz="1800" b="1" i="0" u="none" strike="noStrike" dirty="0">
                          <a:solidFill>
                            <a:srgbClr val="104861"/>
                          </a:solidFill>
                          <a:effectLst/>
                          <a:latin typeface="Aptos Narrow" panose="020B0004020202020204" pitchFamily="34" charset="0"/>
                        </a:rPr>
                        <a:t>Site</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a:t>
                      </a:r>
                    </a:p>
                    <a:p>
                      <a:pPr algn="ctr" fontAlgn="b">
                        <a:buNone/>
                      </a:pPr>
                      <a:r>
                        <a:rPr lang="en-GB" sz="1800" b="1" i="0" u="none" strike="noStrike" dirty="0">
                          <a:solidFill>
                            <a:srgbClr val="104861"/>
                          </a:solidFill>
                          <a:effectLst/>
                          <a:latin typeface="Aptos Narrow" panose="020B0004020202020204" pitchFamily="34" charset="0"/>
                        </a:rPr>
                        <a:t>March 3rd</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a:t>
                      </a:r>
                    </a:p>
                    <a:p>
                      <a:pPr algn="ctr" fontAlgn="b">
                        <a:buNone/>
                      </a:pPr>
                      <a:r>
                        <a:rPr lang="en-GB" sz="1800" b="1" i="0" u="none" strike="noStrike" dirty="0">
                          <a:solidFill>
                            <a:srgbClr val="104861"/>
                          </a:solidFill>
                          <a:effectLst/>
                          <a:latin typeface="Aptos Narrow" panose="020B0004020202020204" pitchFamily="34" charset="0"/>
                        </a:rPr>
                        <a:t>March 10</a:t>
                      </a:r>
                      <a:r>
                        <a:rPr lang="en-GB" sz="1800" b="1" i="0" u="none" strike="noStrike" baseline="30000" dirty="0">
                          <a:solidFill>
                            <a:srgbClr val="104861"/>
                          </a:solidFill>
                          <a:effectLst/>
                          <a:latin typeface="Aptos Narrow" panose="020B0004020202020204" pitchFamily="34" charset="0"/>
                        </a:rPr>
                        <a:t>th</a:t>
                      </a:r>
                      <a:r>
                        <a:rPr lang="en-GB" sz="1800" b="1" i="0" u="none" strike="noStrike" dirty="0">
                          <a:solidFill>
                            <a:srgbClr val="104861"/>
                          </a:solidFill>
                          <a:effectLst/>
                          <a:latin typeface="Aptos Narrow" panose="020B0004020202020204" pitchFamily="34" charset="0"/>
                        </a:rPr>
                        <a:t> </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a:t>
                      </a:r>
                    </a:p>
                    <a:p>
                      <a:pPr algn="ctr" fontAlgn="b">
                        <a:buNone/>
                      </a:pPr>
                      <a:r>
                        <a:rPr lang="en-GB" sz="1800" b="1" i="0" u="none" strike="noStrike" dirty="0">
                          <a:solidFill>
                            <a:srgbClr val="104861"/>
                          </a:solidFill>
                          <a:effectLst/>
                          <a:latin typeface="Aptos Narrow" panose="020B0004020202020204" pitchFamily="34" charset="0"/>
                        </a:rPr>
                        <a:t>March 18</a:t>
                      </a:r>
                      <a:r>
                        <a:rPr lang="en-GB" sz="1800" b="1" i="0" u="none" strike="noStrike" baseline="30000" dirty="0">
                          <a:solidFill>
                            <a:srgbClr val="104861"/>
                          </a:solidFill>
                          <a:effectLst/>
                          <a:latin typeface="Aptos Narrow" panose="020B0004020202020204" pitchFamily="34" charset="0"/>
                        </a:rPr>
                        <a:t>th</a:t>
                      </a:r>
                      <a:r>
                        <a:rPr lang="en-GB" sz="1800" b="1" i="0" u="none" strike="noStrike" dirty="0">
                          <a:solidFill>
                            <a:srgbClr val="104861"/>
                          </a:solidFill>
                          <a:effectLst/>
                          <a:latin typeface="Aptos Narrow" panose="020B0004020202020204" pitchFamily="34" charset="0"/>
                        </a:rPr>
                        <a:t> </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Delayed Pathways of Care: </a:t>
                      </a:r>
                    </a:p>
                    <a:p>
                      <a:pPr algn="ctr" fontAlgn="b">
                        <a:buNone/>
                      </a:pPr>
                      <a:r>
                        <a:rPr lang="en-GB" sz="1800" b="1" i="0" u="none" strike="noStrike" dirty="0">
                          <a:solidFill>
                            <a:srgbClr val="104861"/>
                          </a:solidFill>
                          <a:effectLst/>
                          <a:latin typeface="Aptos Narrow" panose="020B0004020202020204" pitchFamily="34" charset="0"/>
                        </a:rPr>
                        <a:t>March 24</a:t>
                      </a:r>
                      <a:r>
                        <a:rPr lang="en-GB" sz="1800" b="1" i="0" u="none" strike="noStrike" baseline="30000" dirty="0">
                          <a:solidFill>
                            <a:srgbClr val="104861"/>
                          </a:solidFill>
                          <a:effectLst/>
                          <a:latin typeface="Aptos Narrow" panose="020B0004020202020204" pitchFamily="34" charset="0"/>
                        </a:rPr>
                        <a:t>th</a:t>
                      </a:r>
                      <a:r>
                        <a:rPr lang="en-GB" sz="1800" b="1" i="0" u="none" strike="noStrike" dirty="0">
                          <a:solidFill>
                            <a:srgbClr val="104861"/>
                          </a:solidFill>
                          <a:effectLst/>
                          <a:latin typeface="Aptos Narrow" panose="020B0004020202020204" pitchFamily="34" charset="0"/>
                        </a:rPr>
                        <a:t> </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1800" b="1" i="0" u="none" strike="noStrike" dirty="0">
                          <a:solidFill>
                            <a:srgbClr val="104861"/>
                          </a:solidFill>
                          <a:effectLst/>
                          <a:latin typeface="Aptos Narrow" panose="020B0004020202020204" pitchFamily="34" charset="0"/>
                        </a:rPr>
                        <a:t>Delayed Pathways of Care: </a:t>
                      </a:r>
                    </a:p>
                    <a:p>
                      <a:pPr marL="0" marR="0" lvl="0" indent="0" algn="ctr" defTabSz="1507937" rtl="0" eaLnBrk="1" fontAlgn="b" latinLnBrk="0" hangingPunct="1">
                        <a:lnSpc>
                          <a:spcPct val="100000"/>
                        </a:lnSpc>
                        <a:spcBef>
                          <a:spcPts val="0"/>
                        </a:spcBef>
                        <a:spcAft>
                          <a:spcPts val="0"/>
                        </a:spcAft>
                        <a:buClrTx/>
                        <a:buSzTx/>
                        <a:buFontTx/>
                        <a:buNone/>
                        <a:tabLst/>
                        <a:defRPr/>
                      </a:pPr>
                      <a:r>
                        <a:rPr lang="en-GB" sz="1800" b="1" i="0" u="none" strike="noStrike" dirty="0">
                          <a:solidFill>
                            <a:srgbClr val="104861"/>
                          </a:solidFill>
                          <a:effectLst/>
                          <a:latin typeface="Aptos Narrow" panose="020B0004020202020204" pitchFamily="34" charset="0"/>
                        </a:rPr>
                        <a:t>March 31</a:t>
                      </a:r>
                      <a:r>
                        <a:rPr lang="en-GB" sz="1800" b="1" i="0" u="none" strike="noStrike" baseline="30000" dirty="0">
                          <a:solidFill>
                            <a:srgbClr val="104861"/>
                          </a:solidFill>
                          <a:effectLst/>
                          <a:latin typeface="Aptos Narrow" panose="020B0004020202020204" pitchFamily="34" charset="0"/>
                        </a:rPr>
                        <a:t>st</a:t>
                      </a:r>
                      <a:r>
                        <a:rPr lang="en-GB" sz="1800" b="1" i="0" u="none" strike="noStrike" dirty="0">
                          <a:solidFill>
                            <a:srgbClr val="104861"/>
                          </a:solidFill>
                          <a:effectLst/>
                          <a:latin typeface="Aptos Narrow" panose="020B0004020202020204" pitchFamily="34" charset="0"/>
                        </a:rPr>
                        <a:t>  </a:t>
                      </a:r>
                    </a:p>
                  </a:txBody>
                  <a:tcPr marL="6350" marR="6350" marT="6350" marB="0" anchor="b">
                    <a:lnL>
                      <a:noFill/>
                    </a:lnL>
                    <a:lnR>
                      <a:noFill/>
                    </a:lnR>
                    <a:lnT w="6350" cap="flat" cmpd="sng" algn="ctr">
                      <a:solidFill>
                        <a:srgbClr val="156082"/>
                      </a:solidFill>
                      <a:prstDash val="solid"/>
                      <a:round/>
                      <a:headEnd type="none" w="med" len="med"/>
                      <a:tailEnd type="none" w="med" len="med"/>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268287668"/>
                  </a:ext>
                </a:extLst>
              </a:tr>
              <a:tr h="538667">
                <a:tc>
                  <a:txBody>
                    <a:bodyPr/>
                    <a:lstStyle/>
                    <a:p>
                      <a:pPr algn="l" fontAlgn="b">
                        <a:buNone/>
                      </a:pPr>
                      <a:r>
                        <a:rPr lang="en-GB" sz="1800" b="0" i="0" u="none" strike="noStrike" dirty="0">
                          <a:solidFill>
                            <a:srgbClr val="104861"/>
                          </a:solidFill>
                          <a:effectLst/>
                          <a:latin typeface="Aptos Narrow" panose="020B0004020202020204" pitchFamily="34" charset="0"/>
                        </a:rPr>
                        <a:t>Learning Disabilities</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8</a:t>
                      </a:r>
                    </a:p>
                  </a:txBody>
                  <a:tcPr marL="6350" marR="6350" marT="6350" marB="0" anchor="b">
                    <a:lnL>
                      <a:noFill/>
                    </a:lnL>
                    <a:lnR>
                      <a:noFill/>
                    </a:lnR>
                    <a:lnT w="6350" cap="flat" cmpd="sng" algn="ctr">
                      <a:solidFill>
                        <a:srgbClr val="156082"/>
                      </a:solidFill>
                      <a:prstDash val="solid"/>
                      <a:round/>
                      <a:headEnd type="none" w="med" len="med"/>
                      <a:tailEnd type="none" w="med" len="med"/>
                    </a:lnT>
                    <a:lnB>
                      <a:noFill/>
                    </a:lnB>
                    <a:solidFill>
                      <a:srgbClr val="C0E6F5"/>
                    </a:solidFill>
                  </a:tcPr>
                </a:tc>
                <a:extLst>
                  <a:ext uri="{0D108BD9-81ED-4DB2-BD59-A6C34878D82A}">
                    <a16:rowId xmlns:a16="http://schemas.microsoft.com/office/drawing/2014/main" val="695663171"/>
                  </a:ext>
                </a:extLst>
              </a:tr>
              <a:tr h="85635">
                <a:tc>
                  <a:txBody>
                    <a:bodyPr/>
                    <a:lstStyle/>
                    <a:p>
                      <a:pPr algn="l" fontAlgn="b">
                        <a:buNone/>
                      </a:pPr>
                      <a:r>
                        <a:rPr lang="en-GB" sz="1800" b="0" i="0" u="none" strike="noStrike" dirty="0">
                          <a:solidFill>
                            <a:srgbClr val="104861"/>
                          </a:solidFill>
                          <a:effectLst/>
                          <a:latin typeface="Aptos Narrow" panose="020B0004020202020204" pitchFamily="34" charset="0"/>
                        </a:rPr>
                        <a:t>Mental Health</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32</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32</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28</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27</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26</a:t>
                      </a:r>
                    </a:p>
                  </a:txBody>
                  <a:tcPr marL="6350" marR="6350" marT="6350" marB="0" anchor="b">
                    <a:lnL>
                      <a:noFill/>
                    </a:lnL>
                    <a:lnR>
                      <a:noFill/>
                    </a:lnR>
                    <a:lnT>
                      <a:noFill/>
                    </a:lnT>
                    <a:lnB>
                      <a:noFill/>
                    </a:lnB>
                    <a:noFill/>
                  </a:tcPr>
                </a:tc>
                <a:extLst>
                  <a:ext uri="{0D108BD9-81ED-4DB2-BD59-A6C34878D82A}">
                    <a16:rowId xmlns:a16="http://schemas.microsoft.com/office/drawing/2014/main" val="115574637"/>
                  </a:ext>
                </a:extLst>
              </a:tr>
              <a:tr h="538667">
                <a:tc>
                  <a:txBody>
                    <a:bodyPr/>
                    <a:lstStyle/>
                    <a:p>
                      <a:pPr algn="l" fontAlgn="b">
                        <a:buNone/>
                      </a:pPr>
                      <a:r>
                        <a:rPr lang="en-GB" sz="1800" b="0" i="0" u="none" strike="noStrike" dirty="0">
                          <a:solidFill>
                            <a:srgbClr val="104861"/>
                          </a:solidFill>
                          <a:effectLst/>
                          <a:latin typeface="Aptos Narrow" panose="020B0004020202020204" pitchFamily="34" charset="0"/>
                        </a:rPr>
                        <a:t>Morriston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96</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111</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109</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107</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95</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3015176923"/>
                  </a:ext>
                </a:extLst>
              </a:tr>
              <a:tr h="804920">
                <a:tc>
                  <a:txBody>
                    <a:bodyPr/>
                    <a:lstStyle/>
                    <a:p>
                      <a:pPr algn="l" fontAlgn="b">
                        <a:buNone/>
                      </a:pPr>
                      <a:r>
                        <a:rPr lang="en-GB" sz="1800" b="0" i="0" u="none" strike="noStrike" dirty="0">
                          <a:solidFill>
                            <a:srgbClr val="104861"/>
                          </a:solidFill>
                          <a:effectLst/>
                          <a:latin typeface="Aptos Narrow" panose="020B0004020202020204" pitchFamily="34" charset="0"/>
                        </a:rPr>
                        <a:t>Neath Port Talbot Hospital</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33</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41</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41</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45</a:t>
                      </a:r>
                    </a:p>
                  </a:txBody>
                  <a:tcPr marL="6350" marR="6350" marT="6350" marB="0" anchor="b">
                    <a:lnL>
                      <a:noFill/>
                    </a:lnL>
                    <a:lnR>
                      <a:noFill/>
                    </a:lnR>
                    <a:lnT>
                      <a:noFill/>
                    </a:lnT>
                    <a:lnB>
                      <a:noFill/>
                    </a:lnB>
                    <a:noFill/>
                  </a:tcPr>
                </a:tc>
                <a:tc>
                  <a:txBody>
                    <a:bodyPr/>
                    <a:lstStyle/>
                    <a:p>
                      <a:pPr algn="ctr" fontAlgn="b">
                        <a:buNone/>
                      </a:pPr>
                      <a:r>
                        <a:rPr lang="en-GB" sz="1800" b="0" i="0" u="none" strike="noStrike" dirty="0">
                          <a:solidFill>
                            <a:srgbClr val="104861"/>
                          </a:solidFill>
                          <a:effectLst/>
                          <a:latin typeface="Aptos Narrow" panose="020B0004020202020204" pitchFamily="34" charset="0"/>
                        </a:rPr>
                        <a:t>41</a:t>
                      </a:r>
                    </a:p>
                  </a:txBody>
                  <a:tcPr marL="6350" marR="6350" marT="6350" marB="0" anchor="b">
                    <a:lnL>
                      <a:noFill/>
                    </a:lnL>
                    <a:lnR>
                      <a:noFill/>
                    </a:lnR>
                    <a:lnT>
                      <a:noFill/>
                    </a:lnT>
                    <a:lnB>
                      <a:noFill/>
                    </a:lnB>
                    <a:noFill/>
                  </a:tcPr>
                </a:tc>
                <a:extLst>
                  <a:ext uri="{0D108BD9-81ED-4DB2-BD59-A6C34878D82A}">
                    <a16:rowId xmlns:a16="http://schemas.microsoft.com/office/drawing/2014/main" val="3751295141"/>
                  </a:ext>
                </a:extLst>
              </a:tr>
              <a:tr h="538667">
                <a:tc>
                  <a:txBody>
                    <a:bodyPr/>
                    <a:lstStyle/>
                    <a:p>
                      <a:pPr algn="l" fontAlgn="b">
                        <a:buNone/>
                      </a:pPr>
                      <a:r>
                        <a:rPr lang="en-GB" sz="1800" b="0" i="0" u="none" strike="noStrike" dirty="0">
                          <a:solidFill>
                            <a:srgbClr val="104861"/>
                          </a:solidFill>
                          <a:effectLst/>
                          <a:latin typeface="Aptos Narrow" panose="020B0004020202020204" pitchFamily="34" charset="0"/>
                        </a:rPr>
                        <a:t>Singleton Hospital</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45</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41</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37</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39</a:t>
                      </a:r>
                    </a:p>
                  </a:txBody>
                  <a:tcPr marL="6350" marR="6350" marT="6350" marB="0" anchor="b">
                    <a:lnL>
                      <a:noFill/>
                    </a:lnL>
                    <a:lnR>
                      <a:noFill/>
                    </a:lnR>
                    <a:lnT>
                      <a:noFill/>
                    </a:lnT>
                    <a:lnB>
                      <a:noFill/>
                    </a:lnB>
                    <a:solidFill>
                      <a:srgbClr val="C0E6F5"/>
                    </a:solidFill>
                  </a:tcPr>
                </a:tc>
                <a:tc>
                  <a:txBody>
                    <a:bodyPr/>
                    <a:lstStyle/>
                    <a:p>
                      <a:pPr algn="ctr" fontAlgn="b">
                        <a:buNone/>
                      </a:pPr>
                      <a:r>
                        <a:rPr lang="en-GB" sz="1800" b="0" i="0" u="none" strike="noStrike" dirty="0">
                          <a:solidFill>
                            <a:srgbClr val="104861"/>
                          </a:solidFill>
                          <a:effectLst/>
                          <a:latin typeface="Aptos Narrow" panose="020B0004020202020204" pitchFamily="34" charset="0"/>
                        </a:rPr>
                        <a:t>37</a:t>
                      </a:r>
                    </a:p>
                  </a:txBody>
                  <a:tcPr marL="6350" marR="6350" marT="6350" marB="0" anchor="b">
                    <a:lnL>
                      <a:noFill/>
                    </a:lnL>
                    <a:lnR>
                      <a:noFill/>
                    </a:lnR>
                    <a:lnT>
                      <a:noFill/>
                    </a:lnT>
                    <a:lnB>
                      <a:noFill/>
                    </a:lnB>
                    <a:solidFill>
                      <a:srgbClr val="C0E6F5"/>
                    </a:solidFill>
                  </a:tcPr>
                </a:tc>
                <a:extLst>
                  <a:ext uri="{0D108BD9-81ED-4DB2-BD59-A6C34878D82A}">
                    <a16:rowId xmlns:a16="http://schemas.microsoft.com/office/drawing/2014/main" val="928873691"/>
                  </a:ext>
                </a:extLst>
              </a:tr>
              <a:tr h="336028">
                <a:tc>
                  <a:txBody>
                    <a:bodyPr/>
                    <a:lstStyle/>
                    <a:p>
                      <a:pPr algn="l" fontAlgn="b">
                        <a:buNone/>
                      </a:pPr>
                      <a:r>
                        <a:rPr lang="en-GB" sz="1800" b="1" i="0" u="none" strike="noStrike">
                          <a:solidFill>
                            <a:srgbClr val="104861"/>
                          </a:solidFill>
                          <a:effectLst/>
                          <a:latin typeface="Aptos Narrow" panose="020B0004020202020204" pitchFamily="34" charset="0"/>
                        </a:rPr>
                        <a:t>Total</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214</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233</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223</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226</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tc>
                  <a:txBody>
                    <a:bodyPr/>
                    <a:lstStyle/>
                    <a:p>
                      <a:pPr algn="ctr" fontAlgn="b">
                        <a:buNone/>
                      </a:pPr>
                      <a:r>
                        <a:rPr lang="en-GB" sz="1800" b="1" i="0" u="none" strike="noStrike" dirty="0">
                          <a:solidFill>
                            <a:srgbClr val="104861"/>
                          </a:solidFill>
                          <a:effectLst/>
                          <a:latin typeface="Aptos Narrow" panose="020B0004020202020204" pitchFamily="34" charset="0"/>
                        </a:rPr>
                        <a:t>207</a:t>
                      </a:r>
                    </a:p>
                  </a:txBody>
                  <a:tcPr marL="6350" marR="6350" marT="6350" marB="0" anchor="b">
                    <a:lnL>
                      <a:noFill/>
                    </a:lnL>
                    <a:lnR>
                      <a:noFill/>
                    </a:lnR>
                    <a:lnT>
                      <a:noFill/>
                    </a:lnT>
                    <a:lnB w="6350" cap="flat" cmpd="sng" algn="ctr">
                      <a:solidFill>
                        <a:srgbClr val="156082"/>
                      </a:solidFill>
                      <a:prstDash val="solid"/>
                      <a:round/>
                      <a:headEnd type="none" w="med" len="med"/>
                      <a:tailEnd type="none" w="med" len="med"/>
                    </a:lnB>
                    <a:noFill/>
                  </a:tcPr>
                </a:tc>
                <a:extLst>
                  <a:ext uri="{0D108BD9-81ED-4DB2-BD59-A6C34878D82A}">
                    <a16:rowId xmlns:a16="http://schemas.microsoft.com/office/drawing/2014/main" val="3355778579"/>
                  </a:ext>
                </a:extLst>
              </a:tr>
            </a:tbl>
          </a:graphicData>
        </a:graphic>
      </p:graphicFrame>
      <p:pic>
        <p:nvPicPr>
          <p:cNvPr id="8" name="Picture 7">
            <a:extLst>
              <a:ext uri="{FF2B5EF4-FFF2-40B4-BE49-F238E27FC236}">
                <a16:creationId xmlns:a16="http://schemas.microsoft.com/office/drawing/2014/main" id="{CE213D6B-62B8-791B-FB3D-5CCECB06A8FA}"/>
              </a:ext>
            </a:extLst>
          </p:cNvPr>
          <p:cNvPicPr>
            <a:picLocks noChangeAspect="1"/>
          </p:cNvPicPr>
          <p:nvPr/>
        </p:nvPicPr>
        <p:blipFill>
          <a:blip r:embed="rId9"/>
          <a:stretch>
            <a:fillRect/>
          </a:stretch>
        </p:blipFill>
        <p:spPr>
          <a:xfrm>
            <a:off x="1071168" y="3206385"/>
            <a:ext cx="7515559" cy="4128836"/>
          </a:xfrm>
          <a:prstGeom prst="rect">
            <a:avLst/>
          </a:prstGeom>
        </p:spPr>
      </p:pic>
      <p:graphicFrame>
        <p:nvGraphicFramePr>
          <p:cNvPr id="2" name="Table 1">
            <a:extLst>
              <a:ext uri="{FF2B5EF4-FFF2-40B4-BE49-F238E27FC236}">
                <a16:creationId xmlns:a16="http://schemas.microsoft.com/office/drawing/2014/main" id="{167B9359-4CAD-949D-84E1-EF9902DD4922}"/>
              </a:ext>
            </a:extLst>
          </p:cNvPr>
          <p:cNvGraphicFramePr>
            <a:graphicFrameLocks noGrp="1"/>
          </p:cNvGraphicFramePr>
          <p:nvPr>
            <p:extLst>
              <p:ext uri="{D42A27DB-BD31-4B8C-83A1-F6EECF244321}">
                <p14:modId xmlns:p14="http://schemas.microsoft.com/office/powerpoint/2010/main" val="1174636794"/>
              </p:ext>
            </p:extLst>
          </p:nvPr>
        </p:nvGraphicFramePr>
        <p:xfrm>
          <a:off x="842353" y="890919"/>
          <a:ext cx="18973800" cy="1826667"/>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861044139"/>
                    </a:ext>
                  </a:extLst>
                </a:gridCol>
                <a:gridCol w="8200191">
                  <a:extLst>
                    <a:ext uri="{9D8B030D-6E8A-4147-A177-3AD203B41FA5}">
                      <a16:colId xmlns:a16="http://schemas.microsoft.com/office/drawing/2014/main" val="3056220489"/>
                    </a:ext>
                  </a:extLst>
                </a:gridCol>
              </a:tblGrid>
              <a:tr h="57275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marL="228600">
                        <a:lnSpc>
                          <a:spcPct val="107000"/>
                        </a:lnSpc>
                        <a:spcAft>
                          <a:spcPts val="800"/>
                        </a:spcAft>
                        <a:buNone/>
                      </a:pPr>
                      <a:r>
                        <a:rPr lang="en-GB" sz="2400" dirty="0">
                          <a:effectLst/>
                        </a:rPr>
                        <a:t>Current Performance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val="1223908043"/>
                  </a:ext>
                </a:extLst>
              </a:tr>
              <a:tr h="1253911">
                <a:tc>
                  <a:txBody>
                    <a:bodyPr/>
                    <a:lstStyle/>
                    <a:p>
                      <a:pPr marL="342900" lvl="0" indent="-342900">
                        <a:lnSpc>
                          <a:spcPct val="107000"/>
                        </a:lnSpc>
                        <a:buFont typeface="Symbol" panose="05050102010706020507" pitchFamily="18" charset="2"/>
                        <a:buChar char=""/>
                      </a:pPr>
                      <a:r>
                        <a:rPr lang="en-GB" sz="2400" dirty="0">
                          <a:effectLst/>
                        </a:rPr>
                        <a:t>A continuous reduction in delayed pathways of care of 5% for three consecutive months and then maintained for three months (based on Oct-Dec 23 baseline).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175 (In target)</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200</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March - 223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3404285"/>
                  </a:ext>
                </a:extLst>
              </a:tr>
            </a:tbl>
          </a:graphicData>
        </a:graphic>
      </p:graphicFrame>
      <p:cxnSp>
        <p:nvCxnSpPr>
          <p:cNvPr id="3" name="Straight Connector 2">
            <a:extLst>
              <a:ext uri="{FF2B5EF4-FFF2-40B4-BE49-F238E27FC236}">
                <a16:creationId xmlns:a16="http://schemas.microsoft.com/office/drawing/2014/main" id="{CE7C30A7-C096-8294-0903-6CF0015CA2A9}"/>
              </a:ext>
            </a:extLst>
          </p:cNvPr>
          <p:cNvCxnSpPr/>
          <p:nvPr/>
        </p:nvCxnSpPr>
        <p:spPr>
          <a:xfrm>
            <a:off x="65514" y="8237232"/>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3019061F-A0E4-EB26-951D-C313B5FD5913}"/>
              </a:ext>
            </a:extLst>
          </p:cNvPr>
          <p:cNvSpPr txBox="1"/>
          <p:nvPr/>
        </p:nvSpPr>
        <p:spPr>
          <a:xfrm>
            <a:off x="20570" y="3167"/>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Oversight &amp; Escalation Update (Level 4) – Unscheduled Care</a:t>
            </a:r>
          </a:p>
        </p:txBody>
      </p:sp>
    </p:spTree>
    <p:extLst>
      <p:ext uri="{BB962C8B-B14F-4D97-AF65-F5344CB8AC3E}">
        <p14:creationId xmlns:p14="http://schemas.microsoft.com/office/powerpoint/2010/main" val="1043206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2C3864E-6B18-5955-C6E0-BAB223107F0D}"/>
              </a:ext>
            </a:extLst>
          </p:cNvPr>
          <p:cNvPicPr>
            <a:picLocks noChangeAspect="1"/>
          </p:cNvPicPr>
          <p:nvPr/>
        </p:nvPicPr>
        <p:blipFill>
          <a:blip r:embed="rId2"/>
          <a:stretch>
            <a:fillRect/>
          </a:stretch>
        </p:blipFill>
        <p:spPr>
          <a:xfrm>
            <a:off x="572738" y="2542312"/>
            <a:ext cx="5907790" cy="3467769"/>
          </a:xfrm>
          <a:prstGeom prst="rect">
            <a:avLst/>
          </a:prstGeom>
        </p:spPr>
      </p:pic>
      <p:pic>
        <p:nvPicPr>
          <p:cNvPr id="9" name="Picture 8">
            <a:extLst>
              <a:ext uri="{FF2B5EF4-FFF2-40B4-BE49-F238E27FC236}">
                <a16:creationId xmlns:a16="http://schemas.microsoft.com/office/drawing/2014/main" id="{BAE67DEC-ACC5-4806-34BC-637FAE042223}"/>
              </a:ext>
            </a:extLst>
          </p:cNvPr>
          <p:cNvPicPr>
            <a:picLocks noChangeAspect="1"/>
          </p:cNvPicPr>
          <p:nvPr/>
        </p:nvPicPr>
        <p:blipFill>
          <a:blip r:embed="rId3"/>
          <a:stretch>
            <a:fillRect/>
          </a:stretch>
        </p:blipFill>
        <p:spPr>
          <a:xfrm>
            <a:off x="6681481" y="2546837"/>
            <a:ext cx="5754609" cy="3383804"/>
          </a:xfrm>
          <a:prstGeom prst="rect">
            <a:avLst/>
          </a:prstGeom>
        </p:spPr>
      </p:pic>
      <p:pic>
        <p:nvPicPr>
          <p:cNvPr id="12" name="Picture 11">
            <a:extLst>
              <a:ext uri="{FF2B5EF4-FFF2-40B4-BE49-F238E27FC236}">
                <a16:creationId xmlns:a16="http://schemas.microsoft.com/office/drawing/2014/main" id="{8C726414-7334-82FC-4288-B82AB43A5846}"/>
              </a:ext>
            </a:extLst>
          </p:cNvPr>
          <p:cNvPicPr>
            <a:picLocks noChangeAspect="1"/>
          </p:cNvPicPr>
          <p:nvPr/>
        </p:nvPicPr>
        <p:blipFill>
          <a:blip r:embed="rId4"/>
          <a:stretch>
            <a:fillRect/>
          </a:stretch>
        </p:blipFill>
        <p:spPr>
          <a:xfrm>
            <a:off x="685004" y="6105239"/>
            <a:ext cx="5630924" cy="3441212"/>
          </a:xfrm>
          <a:prstGeom prst="rect">
            <a:avLst/>
          </a:prstGeom>
        </p:spPr>
      </p:pic>
      <p:pic>
        <p:nvPicPr>
          <p:cNvPr id="21" name="Picture 20">
            <a:extLst>
              <a:ext uri="{FF2B5EF4-FFF2-40B4-BE49-F238E27FC236}">
                <a16:creationId xmlns:a16="http://schemas.microsoft.com/office/drawing/2014/main" id="{CAFA3728-4541-B7F8-2CC1-3F19983B9866}"/>
              </a:ext>
            </a:extLst>
          </p:cNvPr>
          <p:cNvPicPr>
            <a:picLocks noChangeAspect="1"/>
          </p:cNvPicPr>
          <p:nvPr/>
        </p:nvPicPr>
        <p:blipFill>
          <a:blip r:embed="rId5"/>
          <a:stretch>
            <a:fillRect/>
          </a:stretch>
        </p:blipFill>
        <p:spPr>
          <a:xfrm>
            <a:off x="13046901" y="2526069"/>
            <a:ext cx="6096521" cy="3642550"/>
          </a:xfrm>
          <a:prstGeom prst="rect">
            <a:avLst/>
          </a:prstGeom>
        </p:spPr>
      </p:pic>
      <p:pic>
        <p:nvPicPr>
          <p:cNvPr id="23" name="Picture 22">
            <a:extLst>
              <a:ext uri="{FF2B5EF4-FFF2-40B4-BE49-F238E27FC236}">
                <a16:creationId xmlns:a16="http://schemas.microsoft.com/office/drawing/2014/main" id="{36A9E55D-EEB9-5D96-A44D-DE4740030F87}"/>
              </a:ext>
            </a:extLst>
          </p:cNvPr>
          <p:cNvPicPr>
            <a:picLocks noChangeAspect="1"/>
          </p:cNvPicPr>
          <p:nvPr/>
        </p:nvPicPr>
        <p:blipFill>
          <a:blip r:embed="rId6"/>
          <a:stretch>
            <a:fillRect/>
          </a:stretch>
        </p:blipFill>
        <p:spPr>
          <a:xfrm>
            <a:off x="6681481" y="6057669"/>
            <a:ext cx="6057482" cy="3420297"/>
          </a:xfrm>
          <a:prstGeom prst="rect">
            <a:avLst/>
          </a:prstGeom>
        </p:spPr>
      </p:pic>
      <p:pic>
        <p:nvPicPr>
          <p:cNvPr id="24" name="Picture 23">
            <a:extLst>
              <a:ext uri="{FF2B5EF4-FFF2-40B4-BE49-F238E27FC236}">
                <a16:creationId xmlns:a16="http://schemas.microsoft.com/office/drawing/2014/main" id="{2EA2EA06-4A0C-1681-7F95-AD241E0DCF89}"/>
              </a:ext>
            </a:extLst>
          </p:cNvPr>
          <p:cNvPicPr>
            <a:picLocks noChangeAspect="1"/>
          </p:cNvPicPr>
          <p:nvPr/>
        </p:nvPicPr>
        <p:blipFill>
          <a:blip r:embed="rId7"/>
          <a:stretch>
            <a:fillRect/>
          </a:stretch>
        </p:blipFill>
        <p:spPr>
          <a:xfrm>
            <a:off x="13247885" y="6105239"/>
            <a:ext cx="6057482" cy="3420296"/>
          </a:xfrm>
          <a:prstGeom prst="rect">
            <a:avLst/>
          </a:prstGeom>
        </p:spPr>
      </p:pic>
      <p:cxnSp>
        <p:nvCxnSpPr>
          <p:cNvPr id="5" name="Straight Connector 4">
            <a:extLst>
              <a:ext uri="{FF2B5EF4-FFF2-40B4-BE49-F238E27FC236}">
                <a16:creationId xmlns:a16="http://schemas.microsoft.com/office/drawing/2014/main" id="{0A95906C-9CE6-6FF4-ACD0-4E6068C474D0}"/>
              </a:ext>
            </a:extLst>
          </p:cNvPr>
          <p:cNvCxnSpPr/>
          <p:nvPr/>
        </p:nvCxnSpPr>
        <p:spPr>
          <a:xfrm>
            <a:off x="0" y="979888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8DB8CB6-6203-9A3B-693B-89B519A184E0}"/>
              </a:ext>
            </a:extLst>
          </p:cNvPr>
          <p:cNvSpPr txBox="1"/>
          <p:nvPr/>
        </p:nvSpPr>
        <p:spPr>
          <a:xfrm>
            <a:off x="212810" y="9840160"/>
            <a:ext cx="19583400"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Seen deterioration in our KPI – ED activity stayed same, overall increase in bed occupancy and COP post Christmas negatively impacting flow</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Taking forward quality improvement on improving frailty, rehabilitation and COP pathways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Sickness and Absence continues to affect effectiveness of ACT &amp; OPAU key clinical services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aphicFrame>
        <p:nvGraphicFramePr>
          <p:cNvPr id="8" name="Table 7">
            <a:extLst>
              <a:ext uri="{FF2B5EF4-FFF2-40B4-BE49-F238E27FC236}">
                <a16:creationId xmlns:a16="http://schemas.microsoft.com/office/drawing/2014/main" id="{C86EC697-CC3B-B435-ED47-C5D5A77ABDFC}"/>
              </a:ext>
            </a:extLst>
          </p:cNvPr>
          <p:cNvGraphicFramePr>
            <a:graphicFrameLocks noGrp="1"/>
          </p:cNvGraphicFramePr>
          <p:nvPr>
            <p:extLst>
              <p:ext uri="{D42A27DB-BD31-4B8C-83A1-F6EECF244321}">
                <p14:modId xmlns:p14="http://schemas.microsoft.com/office/powerpoint/2010/main" val="1548582980"/>
              </p:ext>
            </p:extLst>
          </p:nvPr>
        </p:nvGraphicFramePr>
        <p:xfrm>
          <a:off x="565944" y="739599"/>
          <a:ext cx="18973800" cy="1645703"/>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20539615"/>
                    </a:ext>
                  </a:extLst>
                </a:gridCol>
                <a:gridCol w="8200191">
                  <a:extLst>
                    <a:ext uri="{9D8B030D-6E8A-4147-A177-3AD203B41FA5}">
                      <a16:colId xmlns:a16="http://schemas.microsoft.com/office/drawing/2014/main" val="2556423786"/>
                    </a:ext>
                  </a:extLst>
                </a:gridCol>
              </a:tblGrid>
              <a:tr h="481621">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tc>
                  <a:txBody>
                    <a:bodyPr/>
                    <a:lstStyle/>
                    <a:p>
                      <a:pPr marL="228600">
                        <a:lnSpc>
                          <a:spcPct val="107000"/>
                        </a:lnSpc>
                        <a:spcAft>
                          <a:spcPts val="800"/>
                        </a:spcAft>
                        <a:buNone/>
                      </a:pPr>
                      <a:r>
                        <a:rPr lang="en-GB" sz="2400" dirty="0">
                          <a:effectLst/>
                        </a:rPr>
                        <a:t>Current Performance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1"/>
                    </a:solidFill>
                  </a:tcPr>
                </a:tc>
                <a:extLst>
                  <a:ext uri="{0D108BD9-81ED-4DB2-BD59-A6C34878D82A}">
                    <a16:rowId xmlns:a16="http://schemas.microsoft.com/office/drawing/2014/main" val="1132261469"/>
                  </a:ext>
                </a:extLst>
              </a:tr>
              <a:tr h="1068658">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Continuous improvement towards no more than 7% of patients waiting over 12 hours at each individual site and across the health board.</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11.66%</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11.86%</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March – 11.26%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12306286"/>
                  </a:ext>
                </a:extLst>
              </a:tr>
            </a:tbl>
          </a:graphicData>
        </a:graphic>
      </p:graphicFrame>
      <p:sp>
        <p:nvSpPr>
          <p:cNvPr id="10" name="TextBox 9">
            <a:extLst>
              <a:ext uri="{FF2B5EF4-FFF2-40B4-BE49-F238E27FC236}">
                <a16:creationId xmlns:a16="http://schemas.microsoft.com/office/drawing/2014/main" id="{8B6E30CC-D995-B94E-6D8E-F8C32ABA6079}"/>
              </a:ext>
            </a:extLst>
          </p:cNvPr>
          <p:cNvSpPr txBox="1"/>
          <p:nvPr/>
        </p:nvSpPr>
        <p:spPr>
          <a:xfrm>
            <a:off x="-21305" y="29003"/>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Oversight &amp; Escalation Update (Level 4) – Unscheduled Care</a:t>
            </a:r>
          </a:p>
        </p:txBody>
      </p:sp>
      <p:sp>
        <p:nvSpPr>
          <p:cNvPr id="16" name="Rectangle: Rounded Corners 15">
            <a:hlinkClick r:id="rId8"/>
            <a:extLst>
              <a:ext uri="{FF2B5EF4-FFF2-40B4-BE49-F238E27FC236}">
                <a16:creationId xmlns:a16="http://schemas.microsoft.com/office/drawing/2014/main" id="{0BD497C0-0353-9B1B-9471-F58F438D2E15}"/>
              </a:ext>
            </a:extLst>
          </p:cNvPr>
          <p:cNvSpPr/>
          <p:nvPr/>
        </p:nvSpPr>
        <p:spPr>
          <a:xfrm>
            <a:off x="17136144" y="17159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7136144" y="118765"/>
            <a:ext cx="914400" cy="914400"/>
          </a:xfrm>
          <a:prstGeom prst="rect">
            <a:avLst/>
          </a:prstGeom>
        </p:spPr>
      </p:pic>
      <p:sp>
        <p:nvSpPr>
          <p:cNvPr id="17" name="TextBox 16">
            <a:extLst>
              <a:ext uri="{FF2B5EF4-FFF2-40B4-BE49-F238E27FC236}">
                <a16:creationId xmlns:a16="http://schemas.microsoft.com/office/drawing/2014/main" id="{B2660089-4651-AC0D-5A76-C5DA79A77AC8}"/>
              </a:ext>
            </a:extLst>
          </p:cNvPr>
          <p:cNvSpPr txBox="1"/>
          <p:nvPr/>
        </p:nvSpPr>
        <p:spPr>
          <a:xfrm>
            <a:off x="17948151" y="352538"/>
            <a:ext cx="1813927"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spTree>
    <p:extLst>
      <p:ext uri="{BB962C8B-B14F-4D97-AF65-F5344CB8AC3E}">
        <p14:creationId xmlns:p14="http://schemas.microsoft.com/office/powerpoint/2010/main" val="2759207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4C96-CC88-E903-E8F6-930145521C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141545C-32D7-927B-B4F7-1B6DD455775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23F1619-11FD-E895-386B-E28DC079A55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18</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94AD0EB-EA55-A09F-CF36-0B87758D717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Stroke</a:t>
            </a:r>
          </a:p>
        </p:txBody>
      </p:sp>
      <p:cxnSp>
        <p:nvCxnSpPr>
          <p:cNvPr id="5" name="Straight Connector 4">
            <a:extLst>
              <a:ext uri="{FF2B5EF4-FFF2-40B4-BE49-F238E27FC236}">
                <a16:creationId xmlns:a16="http://schemas.microsoft.com/office/drawing/2014/main" id="{AA64552B-2DE4-1925-F472-5380C0CF271F}"/>
              </a:ext>
            </a:extLst>
          </p:cNvPr>
          <p:cNvCxnSpPr/>
          <p:nvPr/>
        </p:nvCxnSpPr>
        <p:spPr>
          <a:xfrm>
            <a:off x="0" y="8321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F82F559-2DC6-CB0C-2910-F58FF1456958}"/>
              </a:ext>
            </a:extLst>
          </p:cNvPr>
          <p:cNvSpPr txBox="1"/>
          <p:nvPr/>
        </p:nvSpPr>
        <p:spPr>
          <a:xfrm>
            <a:off x="255588" y="8329529"/>
            <a:ext cx="1958340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Sustained 4‑day reduction in Length of Stay on the Acute Stroke Unit (ASU), achieved despite continued growth in admission numbers.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Ongoing increase in admissions and timely discharges from the ASU, reducing the need to outlie stroke patients to other wards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Improved transfer processes, enabling more timely access to stroke‑specific therapy.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Consistent ability to maintain one ring‑fenced bed on the Acute Stroke Unit, supporting timely flow and improved patient experience.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KPI metrics remains challenging and below expected targets; however, steady and positive progress continues to be made.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Funding has not yet been secured to implement a 24/7 stroke consultant rota.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High compliance maintained in key areas including thrombolysis rates, swallow assessments, and therapeutic assessments.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Increasing Mechanical Thrombectomy access remains a key priority.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CT Perfusion and MRI Perfusion pathways are now embedded, supporting improved diagnostic accuracy and patient selection for advanced stroke treatments</a:t>
            </a: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p:txBody>
      </p:sp>
      <p:pic>
        <p:nvPicPr>
          <p:cNvPr id="7" name="Picture 6">
            <a:extLst>
              <a:ext uri="{FF2B5EF4-FFF2-40B4-BE49-F238E27FC236}">
                <a16:creationId xmlns:a16="http://schemas.microsoft.com/office/drawing/2014/main" id="{D886C958-B1C2-7AA7-9F7E-CA6A0437475A}"/>
              </a:ext>
            </a:extLst>
          </p:cNvPr>
          <p:cNvPicPr>
            <a:picLocks noChangeAspect="1"/>
          </p:cNvPicPr>
          <p:nvPr/>
        </p:nvPicPr>
        <p:blipFill>
          <a:blip r:embed="rId2"/>
          <a:stretch>
            <a:fillRect/>
          </a:stretch>
        </p:blipFill>
        <p:spPr>
          <a:xfrm>
            <a:off x="15865379" y="93700"/>
            <a:ext cx="3973609" cy="685800"/>
          </a:xfrm>
          <a:prstGeom prst="rect">
            <a:avLst/>
          </a:prstGeom>
        </p:spPr>
      </p:pic>
      <p:pic>
        <p:nvPicPr>
          <p:cNvPr id="9" name="Picture 8">
            <a:extLst>
              <a:ext uri="{FF2B5EF4-FFF2-40B4-BE49-F238E27FC236}">
                <a16:creationId xmlns:a16="http://schemas.microsoft.com/office/drawing/2014/main" id="{40DACF2D-7CDB-4A8F-5ACF-85651875C735}"/>
              </a:ext>
            </a:extLst>
          </p:cNvPr>
          <p:cNvPicPr>
            <a:picLocks noChangeAspect="1"/>
          </p:cNvPicPr>
          <p:nvPr/>
        </p:nvPicPr>
        <p:blipFill>
          <a:blip r:embed="rId3"/>
          <a:stretch>
            <a:fillRect/>
          </a:stretch>
        </p:blipFill>
        <p:spPr>
          <a:xfrm>
            <a:off x="2089178" y="779500"/>
            <a:ext cx="15927332" cy="7307854"/>
          </a:xfrm>
          <a:prstGeom prst="rect">
            <a:avLst/>
          </a:prstGeom>
        </p:spPr>
      </p:pic>
    </p:spTree>
    <p:extLst>
      <p:ext uri="{BB962C8B-B14F-4D97-AF65-F5344CB8AC3E}">
        <p14:creationId xmlns:p14="http://schemas.microsoft.com/office/powerpoint/2010/main" val="2167190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subTitle" idx="1"/>
          </p:nvPr>
        </p:nvSpPr>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idx="1"/>
          </p:nvPr>
        </p:nvSpPr>
        <p:spPr>
          <a:xfrm>
            <a:off x="565944" y="290512"/>
            <a:ext cx="14630400" cy="5364163"/>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1816375732"/>
              </p:ext>
            </p:extLst>
          </p:nvPr>
        </p:nvGraphicFramePr>
        <p:xfrm>
          <a:off x="985044" y="1871638"/>
          <a:ext cx="16078200" cy="7625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833614"/>
            <a:ext cx="189738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D7AA-EBB2-2C14-7CC4-76470B2BAD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A4E5F6-1AFF-BDD7-F087-EF4808FD6E88}"/>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Oversight &amp; Escalation Update (Level 3) – Planned Care</a:t>
            </a:r>
          </a:p>
        </p:txBody>
      </p:sp>
      <p:graphicFrame>
        <p:nvGraphicFramePr>
          <p:cNvPr id="3" name="Table 2">
            <a:extLst>
              <a:ext uri="{FF2B5EF4-FFF2-40B4-BE49-F238E27FC236}">
                <a16:creationId xmlns:a16="http://schemas.microsoft.com/office/drawing/2014/main" id="{10E95488-CB47-2402-F2BA-A681449A7C1B}"/>
              </a:ext>
            </a:extLst>
          </p:cNvPr>
          <p:cNvGraphicFramePr>
            <a:graphicFrameLocks noGrp="1"/>
          </p:cNvGraphicFramePr>
          <p:nvPr>
            <p:extLst>
              <p:ext uri="{D42A27DB-BD31-4B8C-83A1-F6EECF244321}">
                <p14:modId xmlns:p14="http://schemas.microsoft.com/office/powerpoint/2010/main" val="3006649194"/>
              </p:ext>
            </p:extLst>
          </p:nvPr>
        </p:nvGraphicFramePr>
        <p:xfrm>
          <a:off x="337344" y="689343"/>
          <a:ext cx="19431000" cy="6629402"/>
        </p:xfrm>
        <a:graphic>
          <a:graphicData uri="http://schemas.openxmlformats.org/drawingml/2006/table">
            <a:tbl>
              <a:tblPr firstRow="1" firstCol="1" bandRow="1">
                <a:tableStyleId>{5C22544A-7EE6-4342-B048-85BDC9FD1C3A}</a:tableStyleId>
              </a:tblPr>
              <a:tblGrid>
                <a:gridCol w="14767560">
                  <a:extLst>
                    <a:ext uri="{9D8B030D-6E8A-4147-A177-3AD203B41FA5}">
                      <a16:colId xmlns:a16="http://schemas.microsoft.com/office/drawing/2014/main" val="1715366069"/>
                    </a:ext>
                  </a:extLst>
                </a:gridCol>
                <a:gridCol w="4663440">
                  <a:extLst>
                    <a:ext uri="{9D8B030D-6E8A-4147-A177-3AD203B41FA5}">
                      <a16:colId xmlns:a16="http://schemas.microsoft.com/office/drawing/2014/main" val="3338111523"/>
                    </a:ext>
                  </a:extLst>
                </a:gridCol>
              </a:tblGrid>
              <a:tr h="702773">
                <a:tc>
                  <a:txBody>
                    <a:bodyPr/>
                    <a:lstStyle/>
                    <a:p>
                      <a:pPr>
                        <a:lnSpc>
                          <a:spcPct val="107000"/>
                        </a:lnSpc>
                        <a:spcAft>
                          <a:spcPts val="800"/>
                        </a:spcAft>
                        <a:buNone/>
                      </a:pPr>
                      <a:r>
                        <a:rPr lang="en-GB" sz="1800" dirty="0">
                          <a:effectLst/>
                          <a:latin typeface="Verdana" panose="020B0604030504040204" pitchFamily="34" charset="0"/>
                          <a:ea typeface="Verdana" panose="020B0604030504040204" pitchFamily="34" charset="0"/>
                        </a:rPr>
                        <a:t>Criteria to Achieve</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tc>
                  <a:txBody>
                    <a:bodyPr/>
                    <a:lstStyle/>
                    <a:p>
                      <a:pPr algn="ctr">
                        <a:lnSpc>
                          <a:spcPct val="107000"/>
                        </a:lnSpc>
                        <a:spcAft>
                          <a:spcPts val="800"/>
                        </a:spcAft>
                        <a:buNone/>
                      </a:pPr>
                      <a:r>
                        <a:rPr lang="en-GB" sz="1800" dirty="0">
                          <a:effectLst/>
                          <a:latin typeface="Verdana" panose="020B0604030504040204" pitchFamily="34" charset="0"/>
                          <a:ea typeface="Verdana" panose="020B0604030504040204" pitchFamily="34" charset="0"/>
                        </a:rPr>
                        <a:t>Current Performance  </a:t>
                      </a:r>
                      <a:endParaRPr lang="en-GB" sz="1600" dirty="0">
                        <a:effectLst/>
                        <a:latin typeface="Verdana" panose="020B0604030504040204" pitchFamily="34" charset="0"/>
                        <a:ea typeface="Verdana" panose="020B0604030504040204" pitchFamily="34" charset="0"/>
                      </a:endParaRPr>
                    </a:p>
                    <a:p>
                      <a:pPr algn="ctr">
                        <a:lnSpc>
                          <a:spcPct val="107000"/>
                        </a:lnSpc>
                        <a:spcAft>
                          <a:spcPts val="800"/>
                        </a:spcAft>
                        <a:buNone/>
                      </a:pPr>
                      <a:r>
                        <a:rPr lang="en-GB" sz="1800" dirty="0">
                          <a:effectLst/>
                          <a:latin typeface="Verdana" panose="020B0604030504040204" pitchFamily="34" charset="0"/>
                          <a:ea typeface="Verdana" panose="020B0604030504040204" pitchFamily="34" charset="0"/>
                        </a:rPr>
                        <a:t>(March 2026)</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906803581"/>
                  </a:ext>
                </a:extLst>
              </a:tr>
              <a:tr h="514030">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outpatient pathways to be waiting less than 52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tc>
                <a:extLst>
                  <a:ext uri="{0D108BD9-81ED-4DB2-BD59-A6C34878D82A}">
                    <a16:rowId xmlns:a16="http://schemas.microsoft.com/office/drawing/2014/main" val="3654065728"/>
                  </a:ext>
                </a:extLst>
              </a:tr>
              <a:tr h="514030">
                <a:tc>
                  <a:txBody>
                    <a:bodyPr/>
                    <a:lstStyle/>
                    <a:p>
                      <a:pPr marL="342900" lvl="0" indent="-342900" fontAlgn="base">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75% of all open outpatient pathways waiting less than 26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86.90%</a:t>
                      </a:r>
                    </a:p>
                  </a:txBody>
                  <a:tcPr marL="75396" marR="75396" marT="75396" marB="75396" anchor="ctr"/>
                </a:tc>
                <a:extLst>
                  <a:ext uri="{0D108BD9-81ED-4DB2-BD59-A6C34878D82A}">
                    <a16:rowId xmlns:a16="http://schemas.microsoft.com/office/drawing/2014/main" val="1517686131"/>
                  </a:ext>
                </a:extLst>
              </a:tr>
              <a:tr h="443753">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pathways to be waiting less than 104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05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tc>
                <a:extLst>
                  <a:ext uri="{0D108BD9-81ED-4DB2-BD59-A6C34878D82A}">
                    <a16:rowId xmlns:a16="http://schemas.microsoft.com/office/drawing/2014/main" val="3959432145"/>
                  </a:ext>
                </a:extLst>
              </a:tr>
              <a:tr h="514030">
                <a:tc>
                  <a:txBody>
                    <a:bodyPr/>
                    <a:lstStyle/>
                    <a:p>
                      <a:pPr marL="342900" lvl="0" indent="-342900">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80% of all open pathways waiting less than 36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78.53%</a:t>
                      </a:r>
                    </a:p>
                  </a:txBody>
                  <a:tcPr marL="75396" marR="75396" marT="75396" marB="75396" anchor="ctr"/>
                </a:tc>
                <a:extLst>
                  <a:ext uri="{0D108BD9-81ED-4DB2-BD59-A6C34878D82A}">
                    <a16:rowId xmlns:a16="http://schemas.microsoft.com/office/drawing/2014/main" val="2987817057"/>
                  </a:ext>
                </a:extLst>
              </a:tr>
              <a:tr h="795257">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12% reduction in the number of patients delayed by 100% for their follow up appointment in three consecutive months and maintained for 3 months (Based on the November 2024 baseline).</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20.29% </a:t>
                      </a:r>
                    </a:p>
                  </a:txBody>
                  <a:tcPr marL="75396" marR="75396" marT="75396" marB="75396" anchor="ctr"/>
                </a:tc>
                <a:extLst>
                  <a:ext uri="{0D108BD9-81ED-4DB2-BD59-A6C34878D82A}">
                    <a16:rowId xmlns:a16="http://schemas.microsoft.com/office/drawing/2014/main" val="2544877114"/>
                  </a:ext>
                </a:extLst>
              </a:tr>
              <a:tr h="846448">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68% R1 ophthalmology patient pathways to be waiting within or no longer than 25% of their target date for an outpatient appointment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71.03% </a:t>
                      </a:r>
                    </a:p>
                  </a:txBody>
                  <a:tcPr marL="75396" marR="75396" marT="75396" marB="75396" anchor="ctr"/>
                </a:tc>
                <a:extLst>
                  <a:ext uri="{0D108BD9-81ED-4DB2-BD59-A6C34878D82A}">
                    <a16:rowId xmlns:a16="http://schemas.microsoft.com/office/drawing/2014/main" val="3298939514"/>
                  </a:ext>
                </a:extLst>
              </a:tr>
              <a:tr h="595017">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diagnostic test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05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93.11% </a:t>
                      </a:r>
                    </a:p>
                  </a:txBody>
                  <a:tcPr marL="75396" marR="75396" marT="75396" marB="75396" anchor="ctr"/>
                </a:tc>
                <a:extLst>
                  <a:ext uri="{0D108BD9-81ED-4DB2-BD59-A6C34878D82A}">
                    <a16:rowId xmlns:a16="http://schemas.microsoft.com/office/drawing/2014/main" val="4060202776"/>
                  </a:ext>
                </a:extLst>
              </a:tr>
              <a:tr h="595017">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diagnostic endoscopy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05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83.14% </a:t>
                      </a:r>
                    </a:p>
                  </a:txBody>
                  <a:tcPr marL="75396" marR="75396" marT="75396" marB="75396" anchor="ctr"/>
                </a:tc>
                <a:extLst>
                  <a:ext uri="{0D108BD9-81ED-4DB2-BD59-A6C34878D82A}">
                    <a16:rowId xmlns:a16="http://schemas.microsoft.com/office/drawing/2014/main" val="3042451892"/>
                  </a:ext>
                </a:extLst>
              </a:tr>
              <a:tr h="595017">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NOUS and non-cardiac MRI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05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92.80%</a:t>
                      </a:r>
                    </a:p>
                  </a:txBody>
                  <a:tcPr marL="75396" marR="75396" marT="75396" marB="75396" anchor="ctr"/>
                </a:tc>
                <a:extLst>
                  <a:ext uri="{0D108BD9-81ED-4DB2-BD59-A6C34878D82A}">
                    <a16:rowId xmlns:a16="http://schemas.microsoft.com/office/drawing/2014/main" val="1740729140"/>
                  </a:ext>
                </a:extLst>
              </a:tr>
              <a:tr h="514030">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90% of patients waiting for therapies to be waiting less than 14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050"/>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tc>
                <a:extLst>
                  <a:ext uri="{0D108BD9-81ED-4DB2-BD59-A6C34878D82A}">
                    <a16:rowId xmlns:a16="http://schemas.microsoft.com/office/drawing/2014/main" val="2730509277"/>
                  </a:ext>
                </a:extLst>
              </a:tr>
            </a:tbl>
          </a:graphicData>
        </a:graphic>
      </p:graphicFrame>
      <p:sp>
        <p:nvSpPr>
          <p:cNvPr id="5" name="TextBox 4">
            <a:extLst>
              <a:ext uri="{FF2B5EF4-FFF2-40B4-BE49-F238E27FC236}">
                <a16:creationId xmlns:a16="http://schemas.microsoft.com/office/drawing/2014/main" id="{ADAF932C-C4C9-5E90-A82B-6587B783CB78}"/>
              </a:ext>
            </a:extLst>
          </p:cNvPr>
          <p:cNvSpPr txBox="1"/>
          <p:nvPr/>
        </p:nvSpPr>
        <p:spPr>
          <a:xfrm>
            <a:off x="337344" y="7342256"/>
            <a:ext cx="19659600" cy="3908762"/>
          </a:xfrm>
          <a:prstGeom prst="rect">
            <a:avLst/>
          </a:prstGeom>
          <a:noFill/>
        </p:spPr>
        <p:txBody>
          <a:bodyPr wrap="square">
            <a:spAutoFit/>
          </a:bodyPr>
          <a:lstStyle/>
          <a:p>
            <a:r>
              <a:rPr lang="en-GB" sz="2000" b="1" dirty="0">
                <a:solidFill>
                  <a:schemeClr val="accent5"/>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1900" dirty="0">
                <a:latin typeface="Verdana" panose="020B0604030504040204" pitchFamily="34" charset="0"/>
                <a:ea typeface="Verdana" panose="020B0604030504040204" pitchFamily="34" charset="0"/>
              </a:rPr>
              <a:t>Sustained delivery of key criteria: 52-week outpatients, 104-week pathways and therapies, reflecting 2025/26 recovery actions (additional capacity, validation, pathway management). </a:t>
            </a:r>
          </a:p>
          <a:p>
            <a:pPr marL="285750" indent="-285750">
              <a:buFont typeface="Arial" panose="020B0604020202020204" pitchFamily="34" charset="0"/>
              <a:buChar char="•"/>
            </a:pPr>
            <a:r>
              <a:rPr lang="en-GB" sz="1900" dirty="0">
                <a:latin typeface="Verdana" panose="020B0604030504040204" pitchFamily="34" charset="0"/>
                <a:ea typeface="Verdana" panose="020B0604030504040204" pitchFamily="34" charset="0"/>
              </a:rPr>
              <a:t>Underperformance remains in &lt;26 and &lt;36-week outpatient measures, driven by demand and pathway complexity; action underway to move to embedded redesign (referral management, PIFU, discharge optimisation).</a:t>
            </a:r>
          </a:p>
          <a:p>
            <a:pPr marL="285750" indent="-285750">
              <a:buFont typeface="Arial" panose="020B0604020202020204" pitchFamily="34" charset="0"/>
              <a:buChar char="•"/>
            </a:pPr>
            <a:r>
              <a:rPr lang="en-GB" sz="1900" dirty="0">
                <a:latin typeface="Verdana" panose="020B0604030504040204" pitchFamily="34" charset="0"/>
                <a:ea typeface="Verdana" panose="020B0604030504040204" pitchFamily="34" charset="0"/>
              </a:rPr>
              <a:t>Follow-up waiting list remains a key risk; delivery of the 12% reduction target impacted by backlog and demand growth. Actions include clinical validation, tighter booking controls, and strengthened performance management as well as full compliance with nationally recommended demand management initiatives (PIFU/SOS)</a:t>
            </a:r>
          </a:p>
          <a:p>
            <a:pPr marL="285750" indent="-285750">
              <a:buFont typeface="Arial" panose="020B0604020202020204" pitchFamily="34" charset="0"/>
              <a:buChar char="•"/>
            </a:pPr>
            <a:r>
              <a:rPr lang="en-GB" sz="1900" dirty="0">
                <a:latin typeface="Verdana" panose="020B0604030504040204" pitchFamily="34" charset="0"/>
                <a:ea typeface="Verdana" panose="020B0604030504040204" pitchFamily="34" charset="0"/>
              </a:rPr>
              <a:t>Diagnostic performance expected to deteriorate post-April; transition to a new electronic system limits visibility and predictability of 8-week performance. Mitigations focus on system stabilisation, data quality, and demand/capacity management.</a:t>
            </a:r>
          </a:p>
          <a:p>
            <a:pPr marL="285750" indent="-285750">
              <a:buFont typeface="Arial" panose="020B0604020202020204" pitchFamily="34" charset="0"/>
              <a:buChar char="•"/>
            </a:pPr>
            <a:r>
              <a:rPr lang="en-GB" sz="1900" dirty="0">
                <a:latin typeface="Verdana" panose="020B0604030504040204" pitchFamily="34" charset="0"/>
                <a:ea typeface="Verdana" panose="020B0604030504040204" pitchFamily="34" charset="0"/>
              </a:rPr>
              <a:t>Endoscopy remains challenged due to demand exceeding core capacity; additional capacity and pathway optimisation in place.</a:t>
            </a:r>
          </a:p>
          <a:p>
            <a:pPr marL="285750" indent="-285750">
              <a:buFont typeface="Arial" panose="020B0604020202020204" pitchFamily="34" charset="0"/>
              <a:buChar char="•"/>
            </a:pPr>
            <a:r>
              <a:rPr lang="en-GB" sz="1900" dirty="0">
                <a:latin typeface="Verdana" panose="020B0604030504040204" pitchFamily="34" charset="0"/>
                <a:ea typeface="Verdana" panose="020B0604030504040204" pitchFamily="34" charset="0"/>
              </a:rPr>
              <a:t>Performance likely to destabilise in May/June due to cessation of additional funding for this year however, overall transition underway from non-recurrent recovery activity to a more sustainable model focused on productivity, pathway redesign, and demand management.</a:t>
            </a:r>
          </a:p>
        </p:txBody>
      </p:sp>
    </p:spTree>
    <p:extLst>
      <p:ext uri="{BB962C8B-B14F-4D97-AF65-F5344CB8AC3E}">
        <p14:creationId xmlns:p14="http://schemas.microsoft.com/office/powerpoint/2010/main" val="11755606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83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9264453"/>
            <a:ext cx="19583400" cy="16004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The Health Board have maintained the Stage 1 &gt; 52 weeks target of 0 for March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The Health Board have reported 0 patients waiting &gt; 104 weeks for treatment for March 2026. The breaches previously reported in February </a:t>
            </a:r>
            <a:r>
              <a:rPr lang="en-GB" sz="2000" dirty="0">
                <a:latin typeface="Verdana" panose="020B0604030504040204" pitchFamily="34" charset="0"/>
                <a:ea typeface="Verdana" panose="020B0604030504040204" pitchFamily="34" charset="0"/>
              </a:rPr>
              <a:t>were</a:t>
            </a: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result of the national bone cement shortage which affected the UK. All of these patients were successfully redated in March.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Q1 26/27 baseline reset within core capacity is planned via the Deloitte-supported productivity analysis.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a:extLst>
              <a:ext uri="{FF2B5EF4-FFF2-40B4-BE49-F238E27FC236}">
                <a16:creationId xmlns:a16="http://schemas.microsoft.com/office/drawing/2014/main" id="{159A4375-C530-85B5-18D7-09FF218D6635}"/>
              </a:ext>
            </a:extLst>
          </p:cNvPr>
          <p:cNvPicPr>
            <a:picLocks noChangeAspect="1"/>
          </p:cNvPicPr>
          <p:nvPr/>
        </p:nvPicPr>
        <p:blipFill>
          <a:blip r:embed="rId5"/>
          <a:stretch>
            <a:fillRect/>
          </a:stretch>
        </p:blipFill>
        <p:spPr>
          <a:xfrm>
            <a:off x="3222084" y="778283"/>
            <a:ext cx="5931027" cy="3689740"/>
          </a:xfrm>
          <a:prstGeom prst="rect">
            <a:avLst/>
          </a:prstGeom>
        </p:spPr>
      </p:pic>
      <p:pic>
        <p:nvPicPr>
          <p:cNvPr id="10" name="Picture 9">
            <a:extLst>
              <a:ext uri="{FF2B5EF4-FFF2-40B4-BE49-F238E27FC236}">
                <a16:creationId xmlns:a16="http://schemas.microsoft.com/office/drawing/2014/main" id="{435EC5CE-C42D-AA3F-2EE6-20903F89FCE0}"/>
              </a:ext>
            </a:extLst>
          </p:cNvPr>
          <p:cNvPicPr>
            <a:picLocks noChangeAspect="1"/>
          </p:cNvPicPr>
          <p:nvPr/>
        </p:nvPicPr>
        <p:blipFill>
          <a:blip r:embed="rId6"/>
          <a:stretch>
            <a:fillRect/>
          </a:stretch>
        </p:blipFill>
        <p:spPr>
          <a:xfrm>
            <a:off x="10503313" y="838140"/>
            <a:ext cx="6380287" cy="3629883"/>
          </a:xfrm>
          <a:prstGeom prst="rect">
            <a:avLst/>
          </a:prstGeom>
        </p:spPr>
      </p:pic>
      <p:pic>
        <p:nvPicPr>
          <p:cNvPr id="13" name="Picture 12">
            <a:extLst>
              <a:ext uri="{FF2B5EF4-FFF2-40B4-BE49-F238E27FC236}">
                <a16:creationId xmlns:a16="http://schemas.microsoft.com/office/drawing/2014/main" id="{CF056FA3-6165-0CAA-448E-7EA3E560FFED}"/>
              </a:ext>
            </a:extLst>
          </p:cNvPr>
          <p:cNvPicPr>
            <a:picLocks noChangeAspect="1"/>
          </p:cNvPicPr>
          <p:nvPr/>
        </p:nvPicPr>
        <p:blipFill>
          <a:blip r:embed="rId7"/>
          <a:stretch>
            <a:fillRect/>
          </a:stretch>
        </p:blipFill>
        <p:spPr>
          <a:xfrm>
            <a:off x="3240591" y="4804311"/>
            <a:ext cx="5912520" cy="3689741"/>
          </a:xfrm>
          <a:prstGeom prst="rect">
            <a:avLst/>
          </a:prstGeom>
        </p:spPr>
      </p:pic>
      <p:pic>
        <p:nvPicPr>
          <p:cNvPr id="21" name="Picture 20">
            <a:extLst>
              <a:ext uri="{FF2B5EF4-FFF2-40B4-BE49-F238E27FC236}">
                <a16:creationId xmlns:a16="http://schemas.microsoft.com/office/drawing/2014/main" id="{075EA4A3-DA5C-5DA7-E946-4B88D7FD616F}"/>
              </a:ext>
            </a:extLst>
          </p:cNvPr>
          <p:cNvPicPr>
            <a:picLocks noChangeAspect="1"/>
          </p:cNvPicPr>
          <p:nvPr/>
        </p:nvPicPr>
        <p:blipFill>
          <a:blip r:embed="rId8"/>
          <a:stretch>
            <a:fillRect/>
          </a:stretch>
        </p:blipFill>
        <p:spPr>
          <a:xfrm>
            <a:off x="10503313" y="4808155"/>
            <a:ext cx="6361784" cy="3685898"/>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77659"/>
            <a:ext cx="19583400"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ptos" panose="020B0004020202020204" pitchFamily="34" charset="0"/>
              </a:rPr>
              <a:t>The total number of patients waiting &gt; 8 weeks for diagnostics has decreased in March to 980 compared to 2,917 in February 2026.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As part of the recovery plan, the WG have funded a mobile Endoscopy unit which has been sited on Morriston Hospital to support additional capacity. The unit has been supporting the reduction of the number of patients waiting &gt; 8 weeks for an Endoscopy and the waiting list continues to reduce as a result of the additional capacity. It is important to note that the funding availability for this additional capacity has now come to an end and therefore this will result in an impact on the waiting list.</a:t>
            </a:r>
            <a:endPar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ptos" panose="020B00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a:t>
            </a:r>
            <a:r>
              <a:rPr lang="en-GB" sz="2000" dirty="0">
                <a:latin typeface="Verdana" panose="020B0604030504040204" pitchFamily="34" charset="0"/>
                <a:ea typeface="Verdana" panose="020B0604030504040204" pitchFamily="34" charset="0"/>
                <a:cs typeface="Aptos" panose="020B0004020202020204" pitchFamily="34" charset="0"/>
              </a:rPr>
              <a:t>March</a:t>
            </a:r>
            <a:r>
              <a:rPr kumimoji="0" lang="en-GB" sz="20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Aptos" panose="020B0004020202020204" pitchFamily="34" charset="0"/>
              </a:rPr>
              <a:t> 2026</a:t>
            </a:r>
          </a:p>
        </p:txBody>
      </p:sp>
      <p:pic>
        <p:nvPicPr>
          <p:cNvPr id="7" name="Picture 6">
            <a:extLst>
              <a:ext uri="{FF2B5EF4-FFF2-40B4-BE49-F238E27FC236}">
                <a16:creationId xmlns:a16="http://schemas.microsoft.com/office/drawing/2014/main" id="{4BF20C4D-94B7-9417-E7DD-73CB34377F34}"/>
              </a:ext>
            </a:extLst>
          </p:cNvPr>
          <p:cNvPicPr>
            <a:picLocks noChangeAspect="1"/>
          </p:cNvPicPr>
          <p:nvPr/>
        </p:nvPicPr>
        <p:blipFill>
          <a:blip r:embed="rId2"/>
          <a:stretch>
            <a:fillRect/>
          </a:stretch>
        </p:blipFill>
        <p:spPr>
          <a:xfrm>
            <a:off x="744773" y="1564654"/>
            <a:ext cx="9128701" cy="5729488"/>
          </a:xfrm>
          <a:prstGeom prst="rect">
            <a:avLst/>
          </a:prstGeom>
        </p:spPr>
      </p:pic>
      <p:pic>
        <p:nvPicPr>
          <p:cNvPr id="11" name="Picture 10">
            <a:extLst>
              <a:ext uri="{FF2B5EF4-FFF2-40B4-BE49-F238E27FC236}">
                <a16:creationId xmlns:a16="http://schemas.microsoft.com/office/drawing/2014/main" id="{44624508-C4E0-82A7-5BCC-2C114D79AAAD}"/>
              </a:ext>
            </a:extLst>
          </p:cNvPr>
          <p:cNvPicPr>
            <a:picLocks noChangeAspect="1"/>
          </p:cNvPicPr>
          <p:nvPr/>
        </p:nvPicPr>
        <p:blipFill>
          <a:blip r:embed="rId3"/>
          <a:stretch>
            <a:fillRect/>
          </a:stretch>
        </p:blipFill>
        <p:spPr>
          <a:xfrm>
            <a:off x="10232216" y="1592561"/>
            <a:ext cx="8888428" cy="5450684"/>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Follow-Ups &amp; Activity</a:t>
            </a:r>
            <a:endPar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3D918891-A361-42D0-F422-1B3F7A6B352C}"/>
              </a:ext>
            </a:extLst>
          </p:cNvPr>
          <p:cNvPicPr>
            <a:picLocks noChangeAspect="1"/>
          </p:cNvPicPr>
          <p:nvPr/>
        </p:nvPicPr>
        <p:blipFill>
          <a:blip r:embed="rId3"/>
          <a:stretch>
            <a:fillRect/>
          </a:stretch>
        </p:blipFill>
        <p:spPr>
          <a:xfrm>
            <a:off x="2662696" y="1014198"/>
            <a:ext cx="6813832" cy="4263966"/>
          </a:xfrm>
          <a:prstGeom prst="rect">
            <a:avLst/>
          </a:prstGeom>
        </p:spPr>
      </p:pic>
      <p:pic>
        <p:nvPicPr>
          <p:cNvPr id="9" name="Picture 8">
            <a:extLst>
              <a:ext uri="{FF2B5EF4-FFF2-40B4-BE49-F238E27FC236}">
                <a16:creationId xmlns:a16="http://schemas.microsoft.com/office/drawing/2014/main" id="{43E4DE37-0941-389E-4A2C-54245A23E728}"/>
              </a:ext>
            </a:extLst>
          </p:cNvPr>
          <p:cNvPicPr>
            <a:picLocks noChangeAspect="1"/>
          </p:cNvPicPr>
          <p:nvPr/>
        </p:nvPicPr>
        <p:blipFill>
          <a:blip r:embed="rId4"/>
          <a:stretch>
            <a:fillRect/>
          </a:stretch>
        </p:blipFill>
        <p:spPr>
          <a:xfrm>
            <a:off x="11109506" y="1014197"/>
            <a:ext cx="6813831" cy="4263967"/>
          </a:xfrm>
          <a:prstGeom prst="rect">
            <a:avLst/>
          </a:prstGeom>
        </p:spPr>
      </p:pic>
      <p:pic>
        <p:nvPicPr>
          <p:cNvPr id="12" name="Picture 11">
            <a:extLst>
              <a:ext uri="{FF2B5EF4-FFF2-40B4-BE49-F238E27FC236}">
                <a16:creationId xmlns:a16="http://schemas.microsoft.com/office/drawing/2014/main" id="{65767598-DC9E-662A-5415-3A31C252C04B}"/>
              </a:ext>
            </a:extLst>
          </p:cNvPr>
          <p:cNvPicPr>
            <a:picLocks noChangeAspect="1"/>
          </p:cNvPicPr>
          <p:nvPr/>
        </p:nvPicPr>
        <p:blipFill>
          <a:blip r:embed="rId5"/>
          <a:stretch>
            <a:fillRect/>
          </a:stretch>
        </p:blipFill>
        <p:spPr>
          <a:xfrm>
            <a:off x="2662696" y="5721655"/>
            <a:ext cx="6813832" cy="4195801"/>
          </a:xfrm>
          <a:prstGeom prst="rect">
            <a:avLst/>
          </a:prstGeom>
        </p:spPr>
      </p:pic>
      <p:pic>
        <p:nvPicPr>
          <p:cNvPr id="15" name="Picture 14">
            <a:extLst>
              <a:ext uri="{FF2B5EF4-FFF2-40B4-BE49-F238E27FC236}">
                <a16:creationId xmlns:a16="http://schemas.microsoft.com/office/drawing/2014/main" id="{2799DFB1-BE28-3341-B269-A4AAE7824952}"/>
              </a:ext>
            </a:extLst>
          </p:cNvPr>
          <p:cNvPicPr>
            <a:picLocks noChangeAspect="1"/>
          </p:cNvPicPr>
          <p:nvPr/>
        </p:nvPicPr>
        <p:blipFill>
          <a:blip r:embed="rId6"/>
          <a:stretch>
            <a:fillRect/>
          </a:stretch>
        </p:blipFill>
        <p:spPr>
          <a:xfrm>
            <a:off x="11109505" y="5615344"/>
            <a:ext cx="6813832" cy="4195801"/>
          </a:xfrm>
          <a:prstGeom prst="rect">
            <a:avLst/>
          </a:prstGeom>
        </p:spPr>
      </p:pic>
      <p:cxnSp>
        <p:nvCxnSpPr>
          <p:cNvPr id="5" name="Straight Connector 4">
            <a:extLst>
              <a:ext uri="{FF2B5EF4-FFF2-40B4-BE49-F238E27FC236}">
                <a16:creationId xmlns:a16="http://schemas.microsoft.com/office/drawing/2014/main" id="{F35D121F-32DD-5F59-7E7F-25D09AD263BE}"/>
              </a:ext>
            </a:extLst>
          </p:cNvPr>
          <p:cNvCxnSpPr/>
          <p:nvPr/>
        </p:nvCxnSpPr>
        <p:spPr>
          <a:xfrm>
            <a:off x="-65006" y="10074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F1121043-27EF-BC33-9E20-12D2291E1710}"/>
              </a:ext>
            </a:extLst>
          </p:cNvPr>
          <p:cNvSpPr txBox="1"/>
          <p:nvPr/>
        </p:nvSpPr>
        <p:spPr>
          <a:xfrm>
            <a:off x="261144" y="10138661"/>
            <a:ext cx="1958340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Preparation now in place to mandate PIFU &amp; SOS and monitor compliance and patient safety.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Digital and manual validation completed as a pilot, review of clinical administration will provide resource maintain this approach.</a:t>
            </a:r>
            <a:endParaRPr kumimoji="0" lang="en-GB" sz="18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895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C0CFC9-E8E9-D421-AAB8-D55DD5144039}"/>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Cancer</a:t>
            </a:r>
          </a:p>
        </p:txBody>
      </p:sp>
      <p:graphicFrame>
        <p:nvGraphicFramePr>
          <p:cNvPr id="3" name="Table 2">
            <a:extLst>
              <a:ext uri="{FF2B5EF4-FFF2-40B4-BE49-F238E27FC236}">
                <a16:creationId xmlns:a16="http://schemas.microsoft.com/office/drawing/2014/main" id="{DEE33EC1-2461-588B-6843-FF89C77335B0}"/>
              </a:ext>
            </a:extLst>
          </p:cNvPr>
          <p:cNvGraphicFramePr>
            <a:graphicFrameLocks noGrp="1"/>
          </p:cNvGraphicFramePr>
          <p:nvPr>
            <p:extLst>
              <p:ext uri="{D42A27DB-BD31-4B8C-83A1-F6EECF244321}">
                <p14:modId xmlns:p14="http://schemas.microsoft.com/office/powerpoint/2010/main" val="838467473"/>
              </p:ext>
            </p:extLst>
          </p:nvPr>
        </p:nvGraphicFramePr>
        <p:xfrm>
          <a:off x="375444" y="854075"/>
          <a:ext cx="19431000" cy="1817049"/>
        </p:xfrm>
        <a:graphic>
          <a:graphicData uri="http://schemas.openxmlformats.org/drawingml/2006/table">
            <a:tbl>
              <a:tblPr firstRow="1" firstCol="1" bandRow="1">
                <a:tableStyleId>{5C22544A-7EE6-4342-B048-85BDC9FD1C3A}</a:tableStyleId>
              </a:tblPr>
              <a:tblGrid>
                <a:gridCol w="9612637">
                  <a:extLst>
                    <a:ext uri="{9D8B030D-6E8A-4147-A177-3AD203B41FA5}">
                      <a16:colId xmlns:a16="http://schemas.microsoft.com/office/drawing/2014/main" val="103262134"/>
                    </a:ext>
                  </a:extLst>
                </a:gridCol>
                <a:gridCol w="9818363">
                  <a:extLst>
                    <a:ext uri="{9D8B030D-6E8A-4147-A177-3AD203B41FA5}">
                      <a16:colId xmlns:a16="http://schemas.microsoft.com/office/drawing/2014/main" val="356858179"/>
                    </a:ext>
                  </a:extLst>
                </a:gridCol>
              </a:tblGrid>
              <a:tr h="475929">
                <a:tc>
                  <a:txBody>
                    <a:bodyPr/>
                    <a:lstStyle/>
                    <a:p>
                      <a:pPr>
                        <a:lnSpc>
                          <a:spcPct val="107000"/>
                        </a:lnSpc>
                        <a:spcAft>
                          <a:spcPts val="800"/>
                        </a:spcAft>
                        <a:buNone/>
                      </a:pPr>
                      <a:r>
                        <a:rPr lang="en-GB" sz="2400">
                          <a:effectLst/>
                        </a:rPr>
                        <a:t>Criteria to Achieve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4047752"/>
                  </a:ext>
                </a:extLst>
              </a:tr>
              <a:tr h="978856">
                <a:tc>
                  <a:txBody>
                    <a:bodyPr/>
                    <a:lstStyle/>
                    <a:p>
                      <a:pPr marL="342900" lvl="0" indent="-342900">
                        <a:lnSpc>
                          <a:spcPct val="107000"/>
                        </a:lnSpc>
                        <a:buFont typeface="Symbol" panose="05050102010706020507" pitchFamily="18" charset="2"/>
                        <a:buChar char=""/>
                      </a:pPr>
                      <a:r>
                        <a:rPr lang="en-GB" sz="2400" dirty="0">
                          <a:effectLst/>
                        </a:rPr>
                        <a:t>60% performance maintained for 3 months against the Single Cancer Pathway (SCP) target.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December – 62%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January – 55%</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February – 46%</a:t>
                      </a:r>
                    </a:p>
                    <a:p>
                      <a:pPr marL="457200" indent="-457200">
                        <a:buFont typeface="Arial" panose="020B0604020202020204" pitchFamily="34" charset="0"/>
                        <a:buChar char="•"/>
                      </a:pP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7844833"/>
                  </a:ext>
                </a:extLst>
              </a:tr>
            </a:tbl>
          </a:graphicData>
        </a:graphic>
      </p:graphicFrame>
      <p:sp>
        <p:nvSpPr>
          <p:cNvPr id="5" name="TextBox 4">
            <a:extLst>
              <a:ext uri="{FF2B5EF4-FFF2-40B4-BE49-F238E27FC236}">
                <a16:creationId xmlns:a16="http://schemas.microsoft.com/office/drawing/2014/main" id="{65040364-58A5-A5C1-4AB3-676C34758186}"/>
              </a:ext>
            </a:extLst>
          </p:cNvPr>
          <p:cNvSpPr txBox="1"/>
          <p:nvPr/>
        </p:nvSpPr>
        <p:spPr>
          <a:xfrm>
            <a:off x="12415044" y="3224963"/>
            <a:ext cx="7162800" cy="6155916"/>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endParaRPr kumimoji="0" lang="en-GB"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Continued focus on front end of pathway for all specialties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Commencing demand and capacity work in relation to the cancer pathway supported by Transformation Team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Outsourcing pathology backlog for Skin, Urology and LGI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Detailed Dermatology demand and capacity exercise, supported by Healthcare Systems Engineering team currently in progress.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Phase 2, business case development for the long-term provision of complex gynae-oncology surgery commences.</a:t>
            </a:r>
          </a:p>
        </p:txBody>
      </p:sp>
      <p:graphicFrame>
        <p:nvGraphicFramePr>
          <p:cNvPr id="7" name="Chart 6">
            <a:extLst>
              <a:ext uri="{FF2B5EF4-FFF2-40B4-BE49-F238E27FC236}">
                <a16:creationId xmlns:a16="http://schemas.microsoft.com/office/drawing/2014/main" id="{F994CE1D-E870-C4BA-22E6-D11C90D489E9}"/>
              </a:ext>
            </a:extLst>
          </p:cNvPr>
          <p:cNvGraphicFramePr>
            <a:graphicFrameLocks/>
          </p:cNvGraphicFramePr>
          <p:nvPr>
            <p:extLst>
              <p:ext uri="{D42A27DB-BD31-4B8C-83A1-F6EECF244321}">
                <p14:modId xmlns:p14="http://schemas.microsoft.com/office/powerpoint/2010/main" val="3614002392"/>
              </p:ext>
            </p:extLst>
          </p:nvPr>
        </p:nvGraphicFramePr>
        <p:xfrm>
          <a:off x="242075" y="3224963"/>
          <a:ext cx="12172969" cy="68395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7534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807" y="1323731"/>
            <a:ext cx="247474" cy="494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08" tIns="61253" rIns="122508" bIns="61253" numCol="1" anchor="ctr" anchorCtr="0" compatLnSpc="1">
            <a:prstTxWarp prst="textNoShape">
              <a:avLst/>
            </a:prstTxWarp>
            <a:spAutoFit/>
          </a:bodyPr>
          <a:lstStyle/>
          <a:p>
            <a:pPr defTabSz="1225020">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081" y="10481717"/>
            <a:ext cx="3675249" cy="602070"/>
          </a:xfrm>
          <a:prstGeom prst="rect">
            <a:avLst/>
          </a:prstGeom>
        </p:spPr>
        <p:txBody>
          <a:bodyPr vert="horz" lIns="150779" tIns="75390" rIns="150779" bIns="75390" rtlCol="0" anchor="ctr"/>
          <a:lstStyle>
            <a:defPPr>
              <a:defRPr lang="en-US"/>
            </a:defPPr>
            <a:lvl1pPr marL="0" algn="r" defTabSz="753894" rtl="0" eaLnBrk="1" latinLnBrk="0" hangingPunct="1">
              <a:defRPr sz="1484" kern="1200">
                <a:solidFill>
                  <a:schemeClr val="tx1">
                    <a:tint val="82000"/>
                  </a:schemeClr>
                </a:solidFill>
                <a:latin typeface="+mn-lt"/>
                <a:ea typeface="+mn-ea"/>
                <a:cs typeface="+mn-cs"/>
              </a:defRPr>
            </a:lvl1pPr>
            <a:lvl2pPr marL="753894" algn="l" defTabSz="753894" rtl="0" eaLnBrk="1" latinLnBrk="0" hangingPunct="1">
              <a:defRPr sz="2968" kern="1200">
                <a:solidFill>
                  <a:schemeClr val="tx1"/>
                </a:solidFill>
                <a:latin typeface="+mn-lt"/>
                <a:ea typeface="+mn-ea"/>
                <a:cs typeface="+mn-cs"/>
              </a:defRPr>
            </a:lvl2pPr>
            <a:lvl3pPr marL="1507786" algn="l" defTabSz="753894" rtl="0" eaLnBrk="1" latinLnBrk="0" hangingPunct="1">
              <a:defRPr sz="2968" kern="1200">
                <a:solidFill>
                  <a:schemeClr val="tx1"/>
                </a:solidFill>
                <a:latin typeface="+mn-lt"/>
                <a:ea typeface="+mn-ea"/>
                <a:cs typeface="+mn-cs"/>
              </a:defRPr>
            </a:lvl3pPr>
            <a:lvl4pPr marL="2261680" algn="l" defTabSz="753894" rtl="0" eaLnBrk="1" latinLnBrk="0" hangingPunct="1">
              <a:defRPr sz="2968" kern="1200">
                <a:solidFill>
                  <a:schemeClr val="tx1"/>
                </a:solidFill>
                <a:latin typeface="+mn-lt"/>
                <a:ea typeface="+mn-ea"/>
                <a:cs typeface="+mn-cs"/>
              </a:defRPr>
            </a:lvl4pPr>
            <a:lvl5pPr marL="3015572" algn="l" defTabSz="753894" rtl="0" eaLnBrk="1" latinLnBrk="0" hangingPunct="1">
              <a:defRPr sz="2968" kern="1200">
                <a:solidFill>
                  <a:schemeClr val="tx1"/>
                </a:solidFill>
                <a:latin typeface="+mn-lt"/>
                <a:ea typeface="+mn-ea"/>
                <a:cs typeface="+mn-cs"/>
              </a:defRPr>
            </a:lvl5pPr>
            <a:lvl6pPr marL="3769466" algn="l" defTabSz="753894" rtl="0" eaLnBrk="1" latinLnBrk="0" hangingPunct="1">
              <a:defRPr sz="2968" kern="1200">
                <a:solidFill>
                  <a:schemeClr val="tx1"/>
                </a:solidFill>
                <a:latin typeface="+mn-lt"/>
                <a:ea typeface="+mn-ea"/>
                <a:cs typeface="+mn-cs"/>
              </a:defRPr>
            </a:lvl6pPr>
            <a:lvl7pPr marL="4523359" algn="l" defTabSz="753894" rtl="0" eaLnBrk="1" latinLnBrk="0" hangingPunct="1">
              <a:defRPr sz="2968" kern="1200">
                <a:solidFill>
                  <a:schemeClr val="tx1"/>
                </a:solidFill>
                <a:latin typeface="+mn-lt"/>
                <a:ea typeface="+mn-ea"/>
                <a:cs typeface="+mn-cs"/>
              </a:defRPr>
            </a:lvl7pPr>
            <a:lvl8pPr marL="5277252" algn="l" defTabSz="753894" rtl="0" eaLnBrk="1" latinLnBrk="0" hangingPunct="1">
              <a:defRPr sz="2968" kern="1200">
                <a:solidFill>
                  <a:schemeClr val="tx1"/>
                </a:solidFill>
                <a:latin typeface="+mn-lt"/>
                <a:ea typeface="+mn-ea"/>
                <a:cs typeface="+mn-cs"/>
              </a:defRPr>
            </a:lvl8pPr>
            <a:lvl9pPr marL="6031145" algn="l" defTabSz="753894" rtl="0" eaLnBrk="1" latinLnBrk="0" hangingPunct="1">
              <a:defRPr sz="2968" kern="1200">
                <a:solidFill>
                  <a:schemeClr val="tx1"/>
                </a:solidFill>
                <a:latin typeface="+mn-lt"/>
                <a:ea typeface="+mn-ea"/>
                <a:cs typeface="+mn-cs"/>
              </a:defRPr>
            </a:lvl9pPr>
          </a:lstStyle>
          <a:p>
            <a:fld id="{1B571774-39BD-4D3C-8315-35C0B43D4F9A}" type="slidenum">
              <a:rPr lang="en-GB">
                <a:solidFill>
                  <a:prstClr val="black">
                    <a:tint val="82000"/>
                  </a:prstClr>
                </a:solidFill>
                <a:latin typeface="Calibri" panose="020F0502020204030204"/>
              </a:rPr>
              <a:pPr/>
              <a:t>25</a:t>
            </a:fld>
            <a:endParaRPr lang="en-GB" dirty="0">
              <a:solidFill>
                <a:prstClr val="black">
                  <a:tint val="82000"/>
                </a:prstClr>
              </a:solidFill>
              <a:latin typeface="Calibri" panose="020F0502020204030204"/>
            </a:endParaRPr>
          </a:p>
        </p:txBody>
      </p:sp>
      <p:sp>
        <p:nvSpPr>
          <p:cNvPr id="3" name="TextBox 2">
            <a:extLst>
              <a:ext uri="{FF2B5EF4-FFF2-40B4-BE49-F238E27FC236}">
                <a16:creationId xmlns:a16="http://schemas.microsoft.com/office/drawing/2014/main" id="{0F39C042-13F1-D706-9574-34E5D7F53B3A}"/>
              </a:ext>
            </a:extLst>
          </p:cNvPr>
          <p:cNvSpPr txBox="1"/>
          <p:nvPr/>
        </p:nvSpPr>
        <p:spPr>
          <a:xfrm>
            <a:off x="794" y="-13620"/>
            <a:ext cx="20104100" cy="584729"/>
          </a:xfrm>
          <a:prstGeom prst="rect">
            <a:avLst/>
          </a:prstGeom>
          <a:solidFill>
            <a:srgbClr val="7EB0DE"/>
          </a:solidFill>
        </p:spPr>
        <p:txBody>
          <a:bodyPr wrap="square" rtlCol="0">
            <a:spAutoFit/>
          </a:bodyPr>
          <a:lstStyle/>
          <a:p>
            <a:pPr algn="ctr" defTabSz="1507786">
              <a:spcAft>
                <a:spcPts val="1979"/>
              </a:spcAft>
              <a:defRPr/>
            </a:pPr>
            <a:r>
              <a:rPr lang="en-GB" sz="3200" b="1" dirty="0">
                <a:solidFill>
                  <a:prstClr val="white"/>
                </a:solidFill>
                <a:latin typeface="Calibri" panose="020F0502020204030204"/>
              </a:rPr>
              <a:t>Cancer Backlog</a:t>
            </a:r>
          </a:p>
        </p:txBody>
      </p:sp>
      <p:sp>
        <p:nvSpPr>
          <p:cNvPr id="9" name="TextBox 8">
            <a:extLst>
              <a:ext uri="{FF2B5EF4-FFF2-40B4-BE49-F238E27FC236}">
                <a16:creationId xmlns:a16="http://schemas.microsoft.com/office/drawing/2014/main" id="{9A92DECB-9B25-DB5B-C724-014C7DACEE58}"/>
              </a:ext>
            </a:extLst>
          </p:cNvPr>
          <p:cNvSpPr txBox="1"/>
          <p:nvPr/>
        </p:nvSpPr>
        <p:spPr>
          <a:xfrm>
            <a:off x="13100844" y="5790030"/>
            <a:ext cx="6629400" cy="5293757"/>
          </a:xfrm>
          <a:prstGeom prst="rect">
            <a:avLst/>
          </a:prstGeom>
          <a:noFill/>
        </p:spPr>
        <p:txBody>
          <a:bodyPr wrap="square" rtlCol="0">
            <a:spAutoFit/>
          </a:bodyPr>
          <a:lstStyle/>
          <a:p>
            <a:pPr marL="457200" indent="-457200">
              <a:buFont typeface="Arial" panose="020B0604020202020204" pitchFamily="34" charset="0"/>
              <a:buChar char="•"/>
            </a:pPr>
            <a:r>
              <a:rPr lang="en-GB" sz="2600" dirty="0">
                <a:solidFill>
                  <a:prstClr val="black"/>
                </a:solidFill>
                <a:latin typeface="Verdana" panose="020B0604030504040204" pitchFamily="34" charset="0"/>
                <a:ea typeface="Verdana" panose="020B0604030504040204" pitchFamily="34" charset="0"/>
              </a:rPr>
              <a:t>The majority of the backlog is at diagnostics, with approximately 40% waiting for pathology results. A programme has been developed to improve the Cellular pathology capacity with a view to implementation in May 2026.</a:t>
            </a:r>
          </a:p>
          <a:p>
            <a:pPr marL="457200" indent="-457200">
              <a:buFont typeface="Arial" panose="020B0604020202020204" pitchFamily="34" charset="0"/>
              <a:buChar char="•"/>
            </a:pPr>
            <a:r>
              <a:rPr lang="en-GB" sz="2600" dirty="0">
                <a:solidFill>
                  <a:prstClr val="black"/>
                </a:solidFill>
                <a:latin typeface="Verdana" panose="020B0604030504040204" pitchFamily="34" charset="0"/>
                <a:ea typeface="Verdana" panose="020B0604030504040204" pitchFamily="34" charset="0"/>
              </a:rPr>
              <a:t>Through the new internal cancer performance oversight forum, work to target the longest waiting cohort is underway with highest volumes seen in Gynae, H&amp;N, Urology and Skin. </a:t>
            </a:r>
          </a:p>
        </p:txBody>
      </p:sp>
      <p:graphicFrame>
        <p:nvGraphicFramePr>
          <p:cNvPr id="6" name="Chart 5">
            <a:extLst>
              <a:ext uri="{FF2B5EF4-FFF2-40B4-BE49-F238E27FC236}">
                <a16:creationId xmlns:a16="http://schemas.microsoft.com/office/drawing/2014/main" id="{00000000-0008-0000-0400-000002000000}"/>
              </a:ext>
            </a:extLst>
          </p:cNvPr>
          <p:cNvGraphicFramePr/>
          <p:nvPr>
            <p:extLst>
              <p:ext uri="{D42A27DB-BD31-4B8C-83A1-F6EECF244321}">
                <p14:modId xmlns:p14="http://schemas.microsoft.com/office/powerpoint/2010/main" val="567034883"/>
              </p:ext>
            </p:extLst>
          </p:nvPr>
        </p:nvGraphicFramePr>
        <p:xfrm>
          <a:off x="452402" y="595484"/>
          <a:ext cx="19430242" cy="5059176"/>
        </p:xfrm>
        <a:graphic>
          <a:graphicData uri="http://schemas.openxmlformats.org/drawingml/2006/chart">
            <c:chart xmlns:c="http://schemas.openxmlformats.org/drawingml/2006/chart" xmlns:r="http://schemas.openxmlformats.org/officeDocument/2006/relationships" r:id="rId2"/>
          </a:graphicData>
        </a:graphic>
      </p:graphicFrame>
      <p:pic>
        <p:nvPicPr>
          <p:cNvPr id="11" name="Picture 10">
            <a:extLst>
              <a:ext uri="{FF2B5EF4-FFF2-40B4-BE49-F238E27FC236}">
                <a16:creationId xmlns:a16="http://schemas.microsoft.com/office/drawing/2014/main" id="{36E24193-42DB-8AF5-E01E-210D33760A1E}"/>
              </a:ext>
            </a:extLst>
          </p:cNvPr>
          <p:cNvPicPr>
            <a:picLocks noChangeAspect="1"/>
          </p:cNvPicPr>
          <p:nvPr/>
        </p:nvPicPr>
        <p:blipFill>
          <a:blip r:embed="rId3"/>
          <a:stretch>
            <a:fillRect/>
          </a:stretch>
        </p:blipFill>
        <p:spPr>
          <a:xfrm>
            <a:off x="1518444" y="5686889"/>
            <a:ext cx="11084679" cy="5511040"/>
          </a:xfrm>
          <a:prstGeom prst="rect">
            <a:avLst/>
          </a:prstGeom>
        </p:spPr>
      </p:pic>
    </p:spTree>
    <p:extLst>
      <p:ext uri="{BB962C8B-B14F-4D97-AF65-F5344CB8AC3E}">
        <p14:creationId xmlns:p14="http://schemas.microsoft.com/office/powerpoint/2010/main" val="42471049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F7133-41CE-C211-CCF2-64C0AE18E5A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72077A8-5C0C-61CA-D281-2945CD5A260A}"/>
              </a:ext>
            </a:extLst>
          </p:cNvPr>
          <p:cNvSpPr txBox="1"/>
          <p:nvPr/>
        </p:nvSpPr>
        <p:spPr>
          <a:xfrm>
            <a:off x="490520" y="1158943"/>
            <a:ext cx="19124648" cy="1158394"/>
          </a:xfrm>
          <a:prstGeom prst="rect">
            <a:avLst/>
          </a:prstGeom>
          <a:solidFill>
            <a:schemeClr val="bg1"/>
          </a:solidFill>
        </p:spPr>
        <p:txBody>
          <a:bodyPr wrap="square">
            <a:spAutoFit/>
          </a:bodyPr>
          <a:lstStyle/>
          <a:p>
            <a:pPr defTabSz="1507696" fontAlgn="t">
              <a:spcAft>
                <a:spcPts val="660"/>
              </a:spcAft>
              <a:defRP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 As part of the refreshed approach to Cancer Improvement a successful multidisciplinary workshop was held 9</a:t>
            </a:r>
            <a:r>
              <a:rPr lang="en-GB" sz="2309" baseline="30000" dirty="0">
                <a:solidFill>
                  <a:prstClr val="black"/>
                </a:solidFill>
                <a:latin typeface="Verdana" panose="020B0604030504040204" pitchFamily="34" charset="0"/>
                <a:ea typeface="Verdana" panose="020B0604030504040204" pitchFamily="34" charset="0"/>
                <a:cs typeface="Arial" panose="020B0604020202020204" pitchFamily="34" charset="0"/>
              </a:rPr>
              <a:t>th</a:t>
            </a: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 March 2026, whilst significant challenges were raised, opportunities were identified. To maintain momentum, the following next steps will now be explored and plans for the 90 day sprint developed.</a:t>
            </a:r>
          </a:p>
        </p:txBody>
      </p:sp>
      <p:sp>
        <p:nvSpPr>
          <p:cNvPr id="4" name="TextBox 3">
            <a:extLst>
              <a:ext uri="{FF2B5EF4-FFF2-40B4-BE49-F238E27FC236}">
                <a16:creationId xmlns:a16="http://schemas.microsoft.com/office/drawing/2014/main" id="{72847C76-7242-D86C-2E46-F52E5E0C439A}"/>
              </a:ext>
            </a:extLst>
          </p:cNvPr>
          <p:cNvSpPr txBox="1"/>
          <p:nvPr/>
        </p:nvSpPr>
        <p:spPr>
          <a:xfrm>
            <a:off x="1367891" y="2759075"/>
            <a:ext cx="17369906" cy="7199407"/>
          </a:xfrm>
          <a:prstGeom prst="rect">
            <a:avLst/>
          </a:prstGeom>
          <a:noFill/>
        </p:spPr>
        <p:txBody>
          <a:bodyPr wrap="square">
            <a:spAutoFit/>
          </a:bodyPr>
          <a:lstStyle/>
          <a:p>
            <a:r>
              <a:rPr lang="en-GB" sz="2309" b="1" dirty="0">
                <a:solidFill>
                  <a:prstClr val="black"/>
                </a:solidFill>
                <a:latin typeface="Verdana" panose="020B0604030504040204" pitchFamily="34" charset="0"/>
                <a:ea typeface="Verdana" panose="020B0604030504040204" pitchFamily="34" charset="0"/>
                <a:cs typeface="Arial" panose="020B0604020202020204" pitchFamily="34" charset="0"/>
              </a:rPr>
              <a:t>1. Formalise Programme Structure</a:t>
            </a:r>
          </a:p>
          <a:p>
            <a:pPr marL="282721" indent="-282721">
              <a:buFont typeface="Arial" panose="020B0604020202020204" pitchFamily="34" charset="0"/>
              <a:buChar cha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Circulate a proposed programme structure for review and formal endorsement by the HB Executive Team.</a:t>
            </a:r>
          </a:p>
          <a:p>
            <a:pPr marL="282721" indent="-282721">
              <a:buFont typeface="Arial" panose="020B0604020202020204" pitchFamily="34" charset="0"/>
              <a:buChar cha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Confirm the establishment of the Cancer Improvement Programme Board and its initial membership.</a:t>
            </a:r>
          </a:p>
          <a:p>
            <a:endPar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endParaRPr>
          </a:p>
          <a:p>
            <a:r>
              <a:rPr lang="en-GB" sz="2309" b="1" dirty="0">
                <a:solidFill>
                  <a:prstClr val="black"/>
                </a:solidFill>
                <a:latin typeface="Verdana" panose="020B0604030504040204" pitchFamily="34" charset="0"/>
                <a:ea typeface="Verdana" panose="020B0604030504040204" pitchFamily="34" charset="0"/>
                <a:cs typeface="Arial" panose="020B0604020202020204" pitchFamily="34" charset="0"/>
              </a:rPr>
              <a:t>2. Launch 90-Day Sprints</a:t>
            </a:r>
          </a:p>
          <a:p>
            <a:pPr marL="282721" indent="-282721">
              <a:buFont typeface="Arial" panose="020B0604020202020204" pitchFamily="34" charset="0"/>
              <a:buChar cha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Develop and initiate the prioritised 90-day sprint plans, ensuring clear task allocation, owners, and regular check-ins.</a:t>
            </a:r>
          </a:p>
          <a:p>
            <a:pPr marL="282721" indent="-282721">
              <a:buFont typeface="Arial" panose="020B0604020202020204" pitchFamily="34" charset="0"/>
              <a:buChar cha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Communicate the sprint objectives and progress widely to maintain momentum and engagement.</a:t>
            </a:r>
          </a:p>
          <a:p>
            <a:endPar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endParaRPr>
          </a:p>
          <a:p>
            <a:r>
              <a:rPr lang="en-GB" sz="2309" b="1" dirty="0">
                <a:solidFill>
                  <a:prstClr val="black"/>
                </a:solidFill>
                <a:latin typeface="Verdana" panose="020B0604030504040204" pitchFamily="34" charset="0"/>
                <a:ea typeface="Verdana" panose="020B0604030504040204" pitchFamily="34" charset="0"/>
                <a:cs typeface="Arial" panose="020B0604020202020204" pitchFamily="34" charset="0"/>
              </a:rPr>
              <a:t>3. Deep Dive Data Analysis</a:t>
            </a:r>
          </a:p>
          <a:p>
            <a:pPr marL="282721" indent="-282721">
              <a:buFont typeface="Arial" panose="020B0604020202020204" pitchFamily="34" charset="0"/>
              <a:buChar cha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Commission further detailed local data analysis for all identified challenge areas (e.g., workforce gaps, specific pathway bottlenecks) to inform subsequent programme phases.</a:t>
            </a:r>
          </a:p>
          <a:p>
            <a:endPar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endParaRPr>
          </a:p>
          <a:p>
            <a:r>
              <a:rPr lang="en-GB" sz="2309" b="1" dirty="0">
                <a:solidFill>
                  <a:prstClr val="black"/>
                </a:solidFill>
                <a:latin typeface="Verdana" panose="020B0604030504040204" pitchFamily="34" charset="0"/>
                <a:ea typeface="Verdana" panose="020B0604030504040204" pitchFamily="34" charset="0"/>
                <a:cs typeface="Arial" panose="020B0604020202020204" pitchFamily="34" charset="0"/>
              </a:rPr>
              <a:t>4. Stakeholder Engagement Plan</a:t>
            </a:r>
          </a:p>
          <a:p>
            <a:pPr marL="282721" indent="-282721">
              <a:buFont typeface="Arial" panose="020B0604020202020204" pitchFamily="34" charset="0"/>
              <a:buChar cha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Develop a stakeholder engagement plan to ensure ongoing involvement of clinical staff, operational teams, primary care, public health, and patient representatives.</a:t>
            </a:r>
          </a:p>
          <a:p>
            <a:endPar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endParaRPr>
          </a:p>
          <a:p>
            <a:r>
              <a:rPr lang="en-GB" sz="2309" b="1" dirty="0">
                <a:solidFill>
                  <a:prstClr val="black"/>
                </a:solidFill>
                <a:latin typeface="Verdana" panose="020B0604030504040204" pitchFamily="34" charset="0"/>
                <a:ea typeface="Verdana" panose="020B0604030504040204" pitchFamily="34" charset="0"/>
                <a:cs typeface="Arial" panose="020B0604020202020204" pitchFamily="34" charset="0"/>
              </a:rPr>
              <a:t>5. Communication Strategy</a:t>
            </a:r>
          </a:p>
          <a:p>
            <a:pPr marL="282721" indent="-282721">
              <a:buFont typeface="Arial" panose="020B0604020202020204" pitchFamily="34" charset="0"/>
              <a:buChar char="•"/>
            </a:pPr>
            <a:r>
              <a:rPr lang="en-GB" sz="2309" dirty="0">
                <a:solidFill>
                  <a:prstClr val="black"/>
                </a:solidFill>
                <a:latin typeface="Verdana" panose="020B0604030504040204" pitchFamily="34" charset="0"/>
                <a:ea typeface="Verdana" panose="020B0604030504040204" pitchFamily="34" charset="0"/>
                <a:cs typeface="Arial" panose="020B0604020202020204" pitchFamily="34" charset="0"/>
              </a:rPr>
              <a:t>Establish a clear communication strategy to regularly update all staff and external partners on the programme's progress, successes, and challenges, fostering a shared sense of purpose and accountability.</a:t>
            </a:r>
          </a:p>
        </p:txBody>
      </p:sp>
      <p:sp>
        <p:nvSpPr>
          <p:cNvPr id="2" name="TextBox 1">
            <a:extLst>
              <a:ext uri="{FF2B5EF4-FFF2-40B4-BE49-F238E27FC236}">
                <a16:creationId xmlns:a16="http://schemas.microsoft.com/office/drawing/2014/main" id="{3205E45F-40C6-39D9-2058-EC61ECC8071B}"/>
              </a:ext>
            </a:extLst>
          </p:cNvPr>
          <p:cNvSpPr txBox="1"/>
          <p:nvPr/>
        </p:nvSpPr>
        <p:spPr>
          <a:xfrm>
            <a:off x="794" y="-13620"/>
            <a:ext cx="20104100" cy="584775"/>
          </a:xfrm>
          <a:prstGeom prst="rect">
            <a:avLst/>
          </a:prstGeom>
          <a:solidFill>
            <a:srgbClr val="7EB0DE"/>
          </a:solidFill>
        </p:spPr>
        <p:txBody>
          <a:bodyPr wrap="square" rtlCol="0">
            <a:spAutoFit/>
          </a:bodyPr>
          <a:lstStyle/>
          <a:p>
            <a:pPr algn="ctr">
              <a:lnSpc>
                <a:spcPct val="100000"/>
              </a:lnSpc>
              <a:spcBef>
                <a:spcPts val="0"/>
              </a:spcBef>
              <a:defRPr/>
            </a:pPr>
            <a:r>
              <a:rPr lang="en-GB" sz="3200" b="1" kern="0" dirty="0">
                <a:solidFill>
                  <a:schemeClr val="bg1"/>
                </a:solidFill>
                <a:latin typeface="Verdana" panose="020B0604030504040204" pitchFamily="34" charset="0"/>
                <a:ea typeface="Verdana" panose="020B0604030504040204" pitchFamily="34" charset="0"/>
              </a:rPr>
              <a:t>Cancer Improvement Workshop 9</a:t>
            </a:r>
            <a:r>
              <a:rPr lang="en-GB" sz="3200" b="1" kern="0" baseline="30000" dirty="0">
                <a:solidFill>
                  <a:schemeClr val="bg1"/>
                </a:solidFill>
                <a:latin typeface="Verdana" panose="020B0604030504040204" pitchFamily="34" charset="0"/>
                <a:ea typeface="Verdana" panose="020B0604030504040204" pitchFamily="34" charset="0"/>
              </a:rPr>
              <a:t>th</a:t>
            </a:r>
            <a:r>
              <a:rPr lang="en-GB" sz="3200" b="1" kern="0" dirty="0">
                <a:solidFill>
                  <a:schemeClr val="bg1"/>
                </a:solidFill>
                <a:latin typeface="Verdana" panose="020B0604030504040204" pitchFamily="34" charset="0"/>
                <a:ea typeface="Verdana" panose="020B0604030504040204" pitchFamily="34" charset="0"/>
              </a:rPr>
              <a:t> March 2026 - Next Steps</a:t>
            </a:r>
          </a:p>
        </p:txBody>
      </p:sp>
    </p:spTree>
    <p:extLst>
      <p:ext uri="{BB962C8B-B14F-4D97-AF65-F5344CB8AC3E}">
        <p14:creationId xmlns:p14="http://schemas.microsoft.com/office/powerpoint/2010/main" val="1470404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34511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 service continues to meet all of the Welsh Government targets, apart from for patients waiting &lt; 26 weeks for Psychological therapies. Waits within this area continue to be a concern Nationally and the service are working closely with Welsh Government colleagues for a solution. </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 Health Board continues to report on the work being undertaken as part of the Transformation programme, routine updated are provided to Board.</a:t>
            </a:r>
            <a:endParaRPr kumimoji="0" lang="en-GB" sz="18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0586B3B1-EC9B-2C26-6A5F-AD0230889EAB}"/>
              </a:ext>
            </a:extLst>
          </p:cNvPr>
          <p:cNvPicPr>
            <a:picLocks noChangeAspect="1"/>
          </p:cNvPicPr>
          <p:nvPr/>
        </p:nvPicPr>
        <p:blipFill>
          <a:blip r:embed="rId2"/>
          <a:stretch>
            <a:fillRect/>
          </a:stretch>
        </p:blipFill>
        <p:spPr>
          <a:xfrm>
            <a:off x="2813844" y="1004494"/>
            <a:ext cx="6125565" cy="3648551"/>
          </a:xfrm>
          <a:prstGeom prst="rect">
            <a:avLst/>
          </a:prstGeom>
        </p:spPr>
      </p:pic>
      <p:pic>
        <p:nvPicPr>
          <p:cNvPr id="10" name="Picture 9">
            <a:extLst>
              <a:ext uri="{FF2B5EF4-FFF2-40B4-BE49-F238E27FC236}">
                <a16:creationId xmlns:a16="http://schemas.microsoft.com/office/drawing/2014/main" id="{B9E23FEB-8B49-8EC6-40D7-368876B30616}"/>
              </a:ext>
            </a:extLst>
          </p:cNvPr>
          <p:cNvPicPr>
            <a:picLocks noChangeAspect="1"/>
          </p:cNvPicPr>
          <p:nvPr/>
        </p:nvPicPr>
        <p:blipFill>
          <a:blip r:embed="rId3"/>
          <a:stretch>
            <a:fillRect/>
          </a:stretch>
        </p:blipFill>
        <p:spPr>
          <a:xfrm>
            <a:off x="10927598" y="1004493"/>
            <a:ext cx="5907047" cy="3648551"/>
          </a:xfrm>
          <a:prstGeom prst="rect">
            <a:avLst/>
          </a:prstGeom>
        </p:spPr>
      </p:pic>
      <p:pic>
        <p:nvPicPr>
          <p:cNvPr id="13" name="Picture 12">
            <a:extLst>
              <a:ext uri="{FF2B5EF4-FFF2-40B4-BE49-F238E27FC236}">
                <a16:creationId xmlns:a16="http://schemas.microsoft.com/office/drawing/2014/main" id="{C9BFBA45-4496-08CB-D7E2-616740BCDBEA}"/>
              </a:ext>
            </a:extLst>
          </p:cNvPr>
          <p:cNvPicPr>
            <a:picLocks noChangeAspect="1"/>
          </p:cNvPicPr>
          <p:nvPr/>
        </p:nvPicPr>
        <p:blipFill>
          <a:blip r:embed="rId4"/>
          <a:stretch>
            <a:fillRect/>
          </a:stretch>
        </p:blipFill>
        <p:spPr>
          <a:xfrm>
            <a:off x="2813843" y="5220897"/>
            <a:ext cx="6095027" cy="3733790"/>
          </a:xfrm>
          <a:prstGeom prst="rect">
            <a:avLst/>
          </a:prstGeom>
        </p:spPr>
      </p:pic>
      <p:pic>
        <p:nvPicPr>
          <p:cNvPr id="17" name="Picture 16">
            <a:extLst>
              <a:ext uri="{FF2B5EF4-FFF2-40B4-BE49-F238E27FC236}">
                <a16:creationId xmlns:a16="http://schemas.microsoft.com/office/drawing/2014/main" id="{59A15342-C01F-C3E7-5C3A-E61293F670B9}"/>
              </a:ext>
            </a:extLst>
          </p:cNvPr>
          <p:cNvPicPr>
            <a:picLocks noChangeAspect="1"/>
          </p:cNvPicPr>
          <p:nvPr/>
        </p:nvPicPr>
        <p:blipFill>
          <a:blip r:embed="rId5"/>
          <a:stretch>
            <a:fillRect/>
          </a:stretch>
        </p:blipFill>
        <p:spPr>
          <a:xfrm>
            <a:off x="10922042" y="5299394"/>
            <a:ext cx="5907047" cy="3655293"/>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8CB37-0DF1-B143-B6A9-5CD00D5CBD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E410FE-7552-C655-F98A-CF0F23A8860B}"/>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(Level 3)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 CAMHS</a:t>
            </a:r>
          </a:p>
        </p:txBody>
      </p:sp>
      <p:graphicFrame>
        <p:nvGraphicFramePr>
          <p:cNvPr id="3" name="Table 2">
            <a:extLst>
              <a:ext uri="{FF2B5EF4-FFF2-40B4-BE49-F238E27FC236}">
                <a16:creationId xmlns:a16="http://schemas.microsoft.com/office/drawing/2014/main" id="{822EE40B-1695-6E29-6917-FBD0EC9B60F7}"/>
              </a:ext>
            </a:extLst>
          </p:cNvPr>
          <p:cNvGraphicFramePr>
            <a:graphicFrameLocks noGrp="1"/>
          </p:cNvGraphicFramePr>
          <p:nvPr>
            <p:extLst>
              <p:ext uri="{D42A27DB-BD31-4B8C-83A1-F6EECF244321}">
                <p14:modId xmlns:p14="http://schemas.microsoft.com/office/powerpoint/2010/main" val="746915295"/>
              </p:ext>
            </p:extLst>
          </p:nvPr>
        </p:nvGraphicFramePr>
        <p:xfrm>
          <a:off x="451644" y="777875"/>
          <a:ext cx="19278600" cy="3963637"/>
        </p:xfrm>
        <a:graphic>
          <a:graphicData uri="http://schemas.openxmlformats.org/drawingml/2006/table">
            <a:tbl>
              <a:tblPr firstRow="1" firstCol="1" bandRow="1">
                <a:tableStyleId>{5C22544A-7EE6-4342-B048-85BDC9FD1C3A}</a:tableStyleId>
              </a:tblPr>
              <a:tblGrid>
                <a:gridCol w="11381342">
                  <a:extLst>
                    <a:ext uri="{9D8B030D-6E8A-4147-A177-3AD203B41FA5}">
                      <a16:colId xmlns:a16="http://schemas.microsoft.com/office/drawing/2014/main" val="1591008720"/>
                    </a:ext>
                  </a:extLst>
                </a:gridCol>
                <a:gridCol w="7897258">
                  <a:extLst>
                    <a:ext uri="{9D8B030D-6E8A-4147-A177-3AD203B41FA5}">
                      <a16:colId xmlns:a16="http://schemas.microsoft.com/office/drawing/2014/main" val="374824490"/>
                    </a:ext>
                  </a:extLst>
                </a:gridCol>
              </a:tblGrid>
              <a:tr h="457200">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199074">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93.5%</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94%</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March – 82%</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066800">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75.6%</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Times New Roman" panose="02020603050405020304" pitchFamily="18" charset="0"/>
                        </a:rPr>
                        <a:t>February – 76%</a:t>
                      </a: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Times New Roman" panose="02020603050405020304" pitchFamily="18" charset="0"/>
                        </a:rPr>
                        <a:t>March – 81%</a:t>
                      </a:r>
                    </a:p>
                  </a:txBody>
                  <a:tcPr marL="68580" marR="68580" marT="0" marB="0"/>
                </a:tc>
                <a:extLst>
                  <a:ext uri="{0D108BD9-81ED-4DB2-BD59-A6C34878D82A}">
                    <a16:rowId xmlns:a16="http://schemas.microsoft.com/office/drawing/2014/main" val="3997590235"/>
                  </a:ext>
                </a:extLst>
              </a:tr>
              <a:tr h="1240563">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97%</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95%</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March – 90%</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6142807"/>
                  </a:ext>
                </a:extLst>
              </a:tr>
            </a:tbl>
          </a:graphicData>
        </a:graphic>
      </p:graphicFrame>
      <p:sp>
        <p:nvSpPr>
          <p:cNvPr id="6" name="TextBox 5">
            <a:extLst>
              <a:ext uri="{FF2B5EF4-FFF2-40B4-BE49-F238E27FC236}">
                <a16:creationId xmlns:a16="http://schemas.microsoft.com/office/drawing/2014/main" id="{BB9BB3F8-CDD6-FE03-41AB-79A93B1F6A75}"/>
              </a:ext>
            </a:extLst>
          </p:cNvPr>
          <p:cNvSpPr txBox="1"/>
          <p:nvPr/>
        </p:nvSpPr>
        <p:spPr>
          <a:xfrm>
            <a:off x="1617067" y="5349875"/>
            <a:ext cx="16947753" cy="4401205"/>
          </a:xfrm>
          <a:prstGeom prst="rect">
            <a:avLst/>
          </a:prstGeom>
          <a:noFill/>
        </p:spPr>
        <p:txBody>
          <a:bodyPr wrap="square">
            <a:spAutoFit/>
          </a:bodyPr>
          <a:lstStyle/>
          <a:p>
            <a:r>
              <a:rPr lang="en-GB" sz="2000" b="1" dirty="0">
                <a:latin typeface="Verdana" panose="020B0604030504040204" pitchFamily="34" charset="0"/>
                <a:ea typeface="Verdana" panose="020B0604030504040204" pitchFamily="34" charset="0"/>
              </a:rPr>
              <a:t>CAMHS 1A &amp; Part 2 </a:t>
            </a:r>
            <a:r>
              <a:rPr lang="en-US" sz="2000" dirty="0">
                <a:latin typeface="Verdana" panose="020B0604030504040204" pitchFamily="34" charset="0"/>
                <a:ea typeface="Verdana" panose="020B0604030504040204" pitchFamily="34" charset="0"/>
              </a:rPr>
              <a:t>​</a:t>
            </a:r>
            <a:endParaRPr lang="en-GB"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Performance remains strong in these areas and no issues anticipated to maintaining this in future. </a:t>
            </a:r>
            <a:r>
              <a:rPr lang="en-US" sz="2000" dirty="0">
                <a:latin typeface="Verdana" panose="020B0604030504040204" pitchFamily="34" charset="0"/>
                <a:ea typeface="Verdana" panose="020B0604030504040204" pitchFamily="34" charset="0"/>
              </a:rPr>
              <a:t>​</a:t>
            </a:r>
            <a:endParaRPr lang="en-GB" sz="2000" dirty="0">
              <a:latin typeface="Verdana" panose="020B0604030504040204" pitchFamily="34" charset="0"/>
              <a:ea typeface="Verdana" panose="020B0604030504040204" pitchFamily="34" charset="0"/>
            </a:endParaRPr>
          </a:p>
          <a:p>
            <a:r>
              <a:rPr lang="en-GB" sz="2000" dirty="0">
                <a:latin typeface="Verdana" panose="020B0604030504040204" pitchFamily="34" charset="0"/>
                <a:ea typeface="Verdana" panose="020B0604030504040204" pitchFamily="34" charset="0"/>
              </a:rPr>
              <a:t>​</a:t>
            </a:r>
          </a:p>
          <a:p>
            <a:r>
              <a:rPr lang="en-GB" sz="2000" b="1" dirty="0">
                <a:latin typeface="Verdana" panose="020B0604030504040204" pitchFamily="34" charset="0"/>
                <a:ea typeface="Verdana" panose="020B0604030504040204" pitchFamily="34" charset="0"/>
              </a:rPr>
              <a:t>CAMHS Part 1B:</a:t>
            </a:r>
            <a:r>
              <a:rPr lang="en-US" sz="2000" dirty="0">
                <a:latin typeface="Verdana" panose="020B0604030504040204" pitchFamily="34" charset="0"/>
                <a:ea typeface="Verdana" panose="020B0604030504040204" pitchFamily="34" charset="0"/>
              </a:rPr>
              <a:t>​</a:t>
            </a:r>
            <a:endParaRPr lang="en-GB"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Recovery of the trajectory continues and performance was back in compliance for the end of March 2026. 1B was reported to be 81% compliant (Target 80%).  </a:t>
            </a:r>
            <a:r>
              <a:rPr lang="en-US" sz="2000" dirty="0">
                <a:latin typeface="Verdana" panose="020B0604030504040204" pitchFamily="34" charset="0"/>
                <a:ea typeface="Verdana" panose="020B0604030504040204" pitchFamily="34" charset="0"/>
              </a:rPr>
              <a:t>​</a:t>
            </a:r>
            <a:endParaRPr lang="en-GB"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Weekly meetings continue over booking and utilisation of capacity and using our staffing resource as flexibly as possible.  </a:t>
            </a:r>
            <a:r>
              <a:rPr lang="en-US" sz="2000" dirty="0">
                <a:latin typeface="Verdana" panose="020B0604030504040204" pitchFamily="34" charset="0"/>
                <a:ea typeface="Verdana" panose="020B0604030504040204" pitchFamily="34" charset="0"/>
              </a:rPr>
              <a:t>​</a:t>
            </a:r>
            <a:endParaRPr lang="en-GB"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Future bookings are also under close scrutiny with chronological booking firmly in place and scrutinization over those booked over target to see if they can be accommodated in earlier cancellation slots to increase compliance. </a:t>
            </a:r>
            <a:r>
              <a:rPr lang="en-US" sz="2000" dirty="0">
                <a:latin typeface="Verdana" panose="020B0604030504040204" pitchFamily="34" charset="0"/>
                <a:ea typeface="Verdana" panose="020B0604030504040204" pitchFamily="34" charset="0"/>
              </a:rPr>
              <a:t>​</a:t>
            </a:r>
            <a:endParaRPr lang="en-GB"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To make aid in meeting the trajectory and target ongoing, 1.0wte B6 funding has been created by repurposing non-clinical posts to provide more 1B capacity, however awaiting break-glass process to enable recruitment.</a:t>
            </a:r>
          </a:p>
          <a:p>
            <a:pPr marL="285750" lvl="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Further clinical capacity continues to be sourced as one site is currently out of commission due to water ingress. There are multiple venues being pursued by the CAMHS directorate in order to ensure the capacity remains to allow the sustainability of the performance going forwards. </a:t>
            </a:r>
          </a:p>
        </p:txBody>
      </p:sp>
    </p:spTree>
    <p:extLst>
      <p:ext uri="{BB962C8B-B14F-4D97-AF65-F5344CB8AC3E}">
        <p14:creationId xmlns:p14="http://schemas.microsoft.com/office/powerpoint/2010/main" val="7248996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Child and Adolescent Mental Health Service (CAMHS)</a:t>
            </a:r>
          </a:p>
        </p:txBody>
      </p:sp>
      <p:pic>
        <p:nvPicPr>
          <p:cNvPr id="6" name="Picture 5">
            <a:extLst>
              <a:ext uri="{FF2B5EF4-FFF2-40B4-BE49-F238E27FC236}">
                <a16:creationId xmlns:a16="http://schemas.microsoft.com/office/drawing/2014/main" id="{9FB6D603-3461-6E6C-2AF4-2567C7254828}"/>
              </a:ext>
            </a:extLst>
          </p:cNvPr>
          <p:cNvPicPr>
            <a:picLocks noChangeAspect="1"/>
          </p:cNvPicPr>
          <p:nvPr/>
        </p:nvPicPr>
        <p:blipFill>
          <a:blip r:embed="rId3"/>
          <a:stretch>
            <a:fillRect/>
          </a:stretch>
        </p:blipFill>
        <p:spPr>
          <a:xfrm>
            <a:off x="10746003" y="1045881"/>
            <a:ext cx="7569409" cy="3933709"/>
          </a:xfrm>
          <a:prstGeom prst="rect">
            <a:avLst/>
          </a:prstGeom>
        </p:spPr>
      </p:pic>
      <p:pic>
        <p:nvPicPr>
          <p:cNvPr id="9" name="Picture 8">
            <a:extLst>
              <a:ext uri="{FF2B5EF4-FFF2-40B4-BE49-F238E27FC236}">
                <a16:creationId xmlns:a16="http://schemas.microsoft.com/office/drawing/2014/main" id="{27667C0B-68BF-C3EE-FC56-D77302DFC195}"/>
              </a:ext>
            </a:extLst>
          </p:cNvPr>
          <p:cNvPicPr>
            <a:picLocks noChangeAspect="1"/>
          </p:cNvPicPr>
          <p:nvPr/>
        </p:nvPicPr>
        <p:blipFill>
          <a:blip r:embed="rId4"/>
          <a:stretch>
            <a:fillRect/>
          </a:stretch>
        </p:blipFill>
        <p:spPr>
          <a:xfrm>
            <a:off x="1376896" y="823892"/>
            <a:ext cx="7775272" cy="3958035"/>
          </a:xfrm>
          <a:prstGeom prst="rect">
            <a:avLst/>
          </a:prstGeom>
        </p:spPr>
      </p:pic>
      <p:pic>
        <p:nvPicPr>
          <p:cNvPr id="14" name="Picture 13">
            <a:extLst>
              <a:ext uri="{FF2B5EF4-FFF2-40B4-BE49-F238E27FC236}">
                <a16:creationId xmlns:a16="http://schemas.microsoft.com/office/drawing/2014/main" id="{97A68845-376C-D487-96CA-A8698C316491}"/>
              </a:ext>
            </a:extLst>
          </p:cNvPr>
          <p:cNvPicPr>
            <a:picLocks noChangeAspect="1"/>
          </p:cNvPicPr>
          <p:nvPr/>
        </p:nvPicPr>
        <p:blipFill>
          <a:blip r:embed="rId5"/>
          <a:stretch>
            <a:fillRect/>
          </a:stretch>
        </p:blipFill>
        <p:spPr>
          <a:xfrm>
            <a:off x="1607845" y="5281424"/>
            <a:ext cx="7522955" cy="4226733"/>
          </a:xfrm>
          <a:prstGeom prst="rect">
            <a:avLst/>
          </a:prstGeom>
        </p:spPr>
      </p:pic>
      <p:pic>
        <p:nvPicPr>
          <p:cNvPr id="17" name="Picture 16">
            <a:extLst>
              <a:ext uri="{FF2B5EF4-FFF2-40B4-BE49-F238E27FC236}">
                <a16:creationId xmlns:a16="http://schemas.microsoft.com/office/drawing/2014/main" id="{ACD36E66-0B82-DB24-00CB-7950546B781F}"/>
              </a:ext>
            </a:extLst>
          </p:cNvPr>
          <p:cNvPicPr>
            <a:picLocks noChangeAspect="1"/>
          </p:cNvPicPr>
          <p:nvPr/>
        </p:nvPicPr>
        <p:blipFill>
          <a:blip r:embed="rId6"/>
          <a:stretch>
            <a:fillRect/>
          </a:stretch>
        </p:blipFill>
        <p:spPr>
          <a:xfrm>
            <a:off x="10833539" y="5409293"/>
            <a:ext cx="7569409" cy="4226733"/>
          </a:xfrm>
          <a:prstGeom prst="rect">
            <a:avLst/>
          </a:prstGeom>
        </p:spPr>
      </p:pic>
      <p:cxnSp>
        <p:nvCxnSpPr>
          <p:cNvPr id="5" name="Straight Connector 4">
            <a:extLst>
              <a:ext uri="{FF2B5EF4-FFF2-40B4-BE49-F238E27FC236}">
                <a16:creationId xmlns:a16="http://schemas.microsoft.com/office/drawing/2014/main" id="{592F7EF8-0EA7-1310-0094-E172D434819C}"/>
              </a:ext>
            </a:extLst>
          </p:cNvPr>
          <p:cNvCxnSpPr/>
          <p:nvPr/>
        </p:nvCxnSpPr>
        <p:spPr>
          <a:xfrm>
            <a:off x="0" y="9831717"/>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C1532BB-1551-121C-06B2-C707F313E74E}"/>
              </a:ext>
            </a:extLst>
          </p:cNvPr>
          <p:cNvSpPr txBox="1"/>
          <p:nvPr/>
        </p:nvSpPr>
        <p:spPr>
          <a:xfrm>
            <a:off x="299244" y="9915380"/>
            <a:ext cx="1905000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Maintained delivery of part 1 A and 2, Part 1B Achieved in line with trajectory, by re-alignment of internal resources to provide more capacity and provision of virtual treatment and the tidy minds apps.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From April, ND service is initiating preparation of SPOA ASD pilot with the objective of reducing demand</a:t>
            </a:r>
          </a:p>
        </p:txBody>
      </p:sp>
    </p:spTree>
    <p:extLst>
      <p:ext uri="{BB962C8B-B14F-4D97-AF65-F5344CB8AC3E}">
        <p14:creationId xmlns:p14="http://schemas.microsoft.com/office/powerpoint/2010/main" val="503161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41F65974-DAC7-D19E-5FA0-0ED348B114E6}"/>
              </a:ext>
            </a:extLst>
          </p:cNvPr>
          <p:cNvSpPr txBox="1">
            <a:spLocks/>
          </p:cNvSpPr>
          <p:nvPr/>
        </p:nvSpPr>
        <p:spPr>
          <a:xfrm>
            <a:off x="1348251" y="3749675"/>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Section 1: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Updates against all Escalation areas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0"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with Welsh Government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1037951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30</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282663"/>
            <a:ext cx="19583400" cy="232647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Planning Framework sets out enabling actions that must underpin the delivery priorities to successfully achieve the core service and changes required. These include value </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NPTSSG are currently undertaking focussed work to reduce late starts and maximise efficiency within theatre’s, focussing on specific services which require improvement also</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E2B95285-827D-0329-09DA-1EEC396B5EB7}"/>
              </a:ext>
            </a:extLst>
          </p:cNvPr>
          <p:cNvPicPr>
            <a:picLocks noChangeAspect="1"/>
          </p:cNvPicPr>
          <p:nvPr/>
        </p:nvPicPr>
        <p:blipFill>
          <a:blip r:embed="rId2"/>
          <a:stretch>
            <a:fillRect/>
          </a:stretch>
        </p:blipFill>
        <p:spPr>
          <a:xfrm>
            <a:off x="2742574" y="849802"/>
            <a:ext cx="6558534" cy="3485496"/>
          </a:xfrm>
          <a:prstGeom prst="rect">
            <a:avLst/>
          </a:prstGeom>
        </p:spPr>
      </p:pic>
      <p:pic>
        <p:nvPicPr>
          <p:cNvPr id="9" name="Picture 8">
            <a:extLst>
              <a:ext uri="{FF2B5EF4-FFF2-40B4-BE49-F238E27FC236}">
                <a16:creationId xmlns:a16="http://schemas.microsoft.com/office/drawing/2014/main" id="{3682AF0B-28A7-C79F-F044-9A8F5CC33192}"/>
              </a:ext>
            </a:extLst>
          </p:cNvPr>
          <p:cNvPicPr>
            <a:picLocks noChangeAspect="1"/>
          </p:cNvPicPr>
          <p:nvPr/>
        </p:nvPicPr>
        <p:blipFill>
          <a:blip r:embed="rId3"/>
          <a:stretch>
            <a:fillRect/>
          </a:stretch>
        </p:blipFill>
        <p:spPr>
          <a:xfrm>
            <a:off x="10868727" y="863451"/>
            <a:ext cx="7032717" cy="3471847"/>
          </a:xfrm>
          <a:prstGeom prst="rect">
            <a:avLst/>
          </a:prstGeom>
        </p:spPr>
      </p:pic>
      <p:pic>
        <p:nvPicPr>
          <p:cNvPr id="14" name="Picture 13">
            <a:extLst>
              <a:ext uri="{FF2B5EF4-FFF2-40B4-BE49-F238E27FC236}">
                <a16:creationId xmlns:a16="http://schemas.microsoft.com/office/drawing/2014/main" id="{F7218B1E-97D6-F08C-735A-C35AE0D937DF}"/>
              </a:ext>
            </a:extLst>
          </p:cNvPr>
          <p:cNvPicPr>
            <a:picLocks noChangeAspect="1"/>
          </p:cNvPicPr>
          <p:nvPr/>
        </p:nvPicPr>
        <p:blipFill>
          <a:blip r:embed="rId4"/>
          <a:stretch>
            <a:fillRect/>
          </a:stretch>
        </p:blipFill>
        <p:spPr>
          <a:xfrm>
            <a:off x="11049729" y="5044364"/>
            <a:ext cx="6851715" cy="3658311"/>
          </a:xfrm>
          <a:prstGeom prst="rect">
            <a:avLst/>
          </a:prstGeom>
        </p:spPr>
      </p:pic>
      <p:pic>
        <p:nvPicPr>
          <p:cNvPr id="18" name="Picture 17">
            <a:extLst>
              <a:ext uri="{FF2B5EF4-FFF2-40B4-BE49-F238E27FC236}">
                <a16:creationId xmlns:a16="http://schemas.microsoft.com/office/drawing/2014/main" id="{E345A7B1-0BE8-E01B-FB1D-27690809BA21}"/>
              </a:ext>
            </a:extLst>
          </p:cNvPr>
          <p:cNvPicPr>
            <a:picLocks noChangeAspect="1"/>
          </p:cNvPicPr>
          <p:nvPr/>
        </p:nvPicPr>
        <p:blipFill>
          <a:blip r:embed="rId5"/>
          <a:stretch>
            <a:fillRect/>
          </a:stretch>
        </p:blipFill>
        <p:spPr>
          <a:xfrm>
            <a:off x="2966244" y="5020930"/>
            <a:ext cx="6334864" cy="3485497"/>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Fractured Neck of Femur (NOF)</a:t>
            </a:r>
          </a:p>
        </p:txBody>
      </p:sp>
      <p:pic>
        <p:nvPicPr>
          <p:cNvPr id="7" name="Picture 6">
            <a:extLst>
              <a:ext uri="{FF2B5EF4-FFF2-40B4-BE49-F238E27FC236}">
                <a16:creationId xmlns:a16="http://schemas.microsoft.com/office/drawing/2014/main" id="{D68B26E4-A84C-EEE8-1192-AC18CCDEAD7C}"/>
              </a:ext>
            </a:extLst>
          </p:cNvPr>
          <p:cNvPicPr>
            <a:picLocks noChangeAspect="1"/>
          </p:cNvPicPr>
          <p:nvPr/>
        </p:nvPicPr>
        <p:blipFill>
          <a:blip r:embed="rId2"/>
          <a:stretch>
            <a:fillRect/>
          </a:stretch>
        </p:blipFill>
        <p:spPr>
          <a:xfrm>
            <a:off x="238000" y="1445687"/>
            <a:ext cx="6098015" cy="2859759"/>
          </a:xfrm>
          <a:prstGeom prst="rect">
            <a:avLst/>
          </a:prstGeom>
        </p:spPr>
      </p:pic>
      <p:pic>
        <p:nvPicPr>
          <p:cNvPr id="10" name="Picture 9">
            <a:extLst>
              <a:ext uri="{FF2B5EF4-FFF2-40B4-BE49-F238E27FC236}">
                <a16:creationId xmlns:a16="http://schemas.microsoft.com/office/drawing/2014/main" id="{D1A608B8-3EF0-8944-C599-8EB681AD27EF}"/>
              </a:ext>
            </a:extLst>
          </p:cNvPr>
          <p:cNvPicPr>
            <a:picLocks noChangeAspect="1"/>
          </p:cNvPicPr>
          <p:nvPr/>
        </p:nvPicPr>
        <p:blipFill>
          <a:blip r:embed="rId3"/>
          <a:stretch>
            <a:fillRect/>
          </a:stretch>
        </p:blipFill>
        <p:spPr>
          <a:xfrm>
            <a:off x="6911222" y="1480612"/>
            <a:ext cx="6089689" cy="2859759"/>
          </a:xfrm>
          <a:prstGeom prst="rect">
            <a:avLst/>
          </a:prstGeom>
        </p:spPr>
      </p:pic>
      <p:pic>
        <p:nvPicPr>
          <p:cNvPr id="13" name="Picture 12">
            <a:extLst>
              <a:ext uri="{FF2B5EF4-FFF2-40B4-BE49-F238E27FC236}">
                <a16:creationId xmlns:a16="http://schemas.microsoft.com/office/drawing/2014/main" id="{7DE90A4B-2965-562E-262A-FA0FD924C387}"/>
              </a:ext>
            </a:extLst>
          </p:cNvPr>
          <p:cNvPicPr>
            <a:picLocks noChangeAspect="1"/>
          </p:cNvPicPr>
          <p:nvPr/>
        </p:nvPicPr>
        <p:blipFill>
          <a:blip r:embed="rId4"/>
          <a:stretch>
            <a:fillRect/>
          </a:stretch>
        </p:blipFill>
        <p:spPr>
          <a:xfrm>
            <a:off x="13576467" y="1530238"/>
            <a:ext cx="5886487" cy="3022869"/>
          </a:xfrm>
          <a:prstGeom prst="rect">
            <a:avLst/>
          </a:prstGeom>
        </p:spPr>
      </p:pic>
      <p:pic>
        <p:nvPicPr>
          <p:cNvPr id="16" name="Picture 15">
            <a:extLst>
              <a:ext uri="{FF2B5EF4-FFF2-40B4-BE49-F238E27FC236}">
                <a16:creationId xmlns:a16="http://schemas.microsoft.com/office/drawing/2014/main" id="{694EEAF1-DB12-D9E9-35C7-4CD9EABF12E5}"/>
              </a:ext>
            </a:extLst>
          </p:cNvPr>
          <p:cNvPicPr>
            <a:picLocks noChangeAspect="1"/>
          </p:cNvPicPr>
          <p:nvPr/>
        </p:nvPicPr>
        <p:blipFill>
          <a:blip r:embed="rId5"/>
          <a:stretch>
            <a:fillRect/>
          </a:stretch>
        </p:blipFill>
        <p:spPr>
          <a:xfrm>
            <a:off x="13576468" y="5025776"/>
            <a:ext cx="6103100" cy="3038224"/>
          </a:xfrm>
          <a:prstGeom prst="rect">
            <a:avLst/>
          </a:prstGeom>
        </p:spPr>
      </p:pic>
      <p:pic>
        <p:nvPicPr>
          <p:cNvPr id="19" name="Picture 18">
            <a:extLst>
              <a:ext uri="{FF2B5EF4-FFF2-40B4-BE49-F238E27FC236}">
                <a16:creationId xmlns:a16="http://schemas.microsoft.com/office/drawing/2014/main" id="{B26DC074-63DF-73E7-869B-E25AF613F3D1}"/>
              </a:ext>
            </a:extLst>
          </p:cNvPr>
          <p:cNvPicPr>
            <a:picLocks noChangeAspect="1"/>
          </p:cNvPicPr>
          <p:nvPr/>
        </p:nvPicPr>
        <p:blipFill>
          <a:blip r:embed="rId6"/>
          <a:stretch>
            <a:fillRect/>
          </a:stretch>
        </p:blipFill>
        <p:spPr>
          <a:xfrm>
            <a:off x="6873768" y="5076328"/>
            <a:ext cx="6103101" cy="2859759"/>
          </a:xfrm>
          <a:prstGeom prst="rect">
            <a:avLst/>
          </a:prstGeom>
        </p:spPr>
      </p:pic>
      <p:pic>
        <p:nvPicPr>
          <p:cNvPr id="22" name="Picture 21">
            <a:extLst>
              <a:ext uri="{FF2B5EF4-FFF2-40B4-BE49-F238E27FC236}">
                <a16:creationId xmlns:a16="http://schemas.microsoft.com/office/drawing/2014/main" id="{7E2445EF-B3EF-DDBA-E959-69AD32E90002}"/>
              </a:ext>
            </a:extLst>
          </p:cNvPr>
          <p:cNvPicPr>
            <a:picLocks noChangeAspect="1"/>
          </p:cNvPicPr>
          <p:nvPr/>
        </p:nvPicPr>
        <p:blipFill>
          <a:blip r:embed="rId7"/>
          <a:stretch>
            <a:fillRect/>
          </a:stretch>
        </p:blipFill>
        <p:spPr>
          <a:xfrm>
            <a:off x="339314" y="5076328"/>
            <a:ext cx="5886488" cy="2859759"/>
          </a:xfrm>
          <a:prstGeom prst="rect">
            <a:avLst/>
          </a:prstGeom>
        </p:spPr>
      </p:pic>
      <p:cxnSp>
        <p:nvCxnSpPr>
          <p:cNvPr id="5" name="Straight Connector 4">
            <a:extLst>
              <a:ext uri="{FF2B5EF4-FFF2-40B4-BE49-F238E27FC236}">
                <a16:creationId xmlns:a16="http://schemas.microsoft.com/office/drawing/2014/main" id="{D2704AE9-E06B-B01A-0B1F-18810F624B7C}"/>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6123301-6351-B452-5675-850CFE56557C}"/>
              </a:ext>
            </a:extLst>
          </p:cNvPr>
          <p:cNvSpPr txBox="1"/>
          <p:nvPr/>
        </p:nvSpPr>
        <p:spPr>
          <a:xfrm>
            <a:off x="243556" y="9459547"/>
            <a:ext cx="19583400" cy="21327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To improve access to theatre time, since March Fracture NOF cases have been prioritised </a:t>
            </a:r>
            <a:r>
              <a:rPr lang="en-GB" dirty="0">
                <a:solidFill>
                  <a:prstClr val="black"/>
                </a:solidFill>
                <a:latin typeface="Verdana" panose="020B0604030504040204" pitchFamily="34" charset="0"/>
                <a:ea typeface="Verdana" panose="020B0604030504040204" pitchFamily="34" charset="0"/>
                <a:cs typeface="Times New Roman" panose="02020603050405020304" pitchFamily="18" charset="0"/>
              </a:rPr>
              <a:t>for access to </a:t>
            </a:r>
            <a:r>
              <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Theatre 6.</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GB" dirty="0">
                <a:latin typeface="Verdana" panose="020B0604030504040204" pitchFamily="34" charset="0"/>
                <a:ea typeface="Verdana" panose="020B0604030504040204" pitchFamily="34" charset="0"/>
                <a:cs typeface="Times New Roman" panose="02020603050405020304" pitchFamily="18" charset="0"/>
              </a:rPr>
              <a:t>Peer support from C&amp;VUHB continues to be received in support of aspects of improvement.</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Times New Roman" panose="02020603050405020304" pitchFamily="18" charset="0"/>
              </a:rPr>
              <a:t> </a:t>
            </a:r>
          </a:p>
          <a:p>
            <a:pPr marL="285750" indent="-285750">
              <a:lnSpc>
                <a:spcPct val="107000"/>
              </a:lnSpc>
              <a:spcAft>
                <a:spcPts val="800"/>
              </a:spcAft>
              <a:buFont typeface="Arial" panose="020B0604020202020204" pitchFamily="34" charset="0"/>
              <a:buChar char="•"/>
              <a:defRPr/>
            </a:pPr>
            <a:r>
              <a:rPr lang="en-GB" dirty="0">
                <a:latin typeface="Verdana" panose="020B0604030504040204" pitchFamily="34" charset="0"/>
                <a:ea typeface="Verdana" panose="020B0604030504040204" pitchFamily="34" charset="0"/>
                <a:cs typeface="Times New Roman" panose="02020603050405020304" pitchFamily="18" charset="0"/>
              </a:rPr>
              <a:t>The demand and capacity work will be implemented in a phased timeline with additional capacity for spinal cases which will hopefully see </a:t>
            </a:r>
            <a:r>
              <a:rPr lang="en-GB" b="1" dirty="0">
                <a:solidFill>
                  <a:prstClr val="white"/>
                </a:solidFill>
              </a:rPr>
              <a:t>an impact on access to theatres for #NOF </a:t>
            </a:r>
            <a:endParaRPr lang="en-GB" dirty="0">
              <a:solidFill>
                <a:prstClr val="white"/>
              </a:solidFill>
              <a:ea typeface="Calibri"/>
              <a:cs typeface="Calibri"/>
            </a:endParaRP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11198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7864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17588" y="7925106"/>
            <a:ext cx="20070512" cy="396345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lvl="0" indent="-285750">
              <a:buFont typeface="Arial" panose="020B0604020202020204" pitchFamily="34" charset="0"/>
              <a:buChar char="•"/>
            </a:pPr>
            <a:r>
              <a:rPr lang="en-GB" dirty="0"/>
              <a:t>GMS escalation levels remain steady with 17 practices reporting level 3 or above. Currently GMS as a whole is reporting level 2. We have the third lowest escalation levels in Wales.  There is currently only one practice reporting level 4. Welsh Government has made </a:t>
            </a:r>
            <a:r>
              <a:rPr lang="en-GB" b="1" u="sng" dirty="0"/>
              <a:t>1.7 million</a:t>
            </a:r>
            <a:r>
              <a:rPr lang="en-GB" dirty="0"/>
              <a:t> available to GMS Practices in Swansea Bay this year through a non recurrent workforce fund that is to stabilise practices and enable them to prepare for community by design. </a:t>
            </a:r>
          </a:p>
          <a:p>
            <a:pPr marL="285750" lvl="0" indent="-285750">
              <a:buFont typeface="Arial" panose="020B0604020202020204" pitchFamily="34" charset="0"/>
              <a:buChar char="•"/>
            </a:pPr>
            <a:r>
              <a:rPr lang="en-GB" dirty="0"/>
              <a:t>Fluoride varnish remains over target for adults and children. The number of ACORNs has increased month on month and now stands at 79.5%  A new dental contractual regulatory framework came into place on the 1</a:t>
            </a:r>
            <a:r>
              <a:rPr lang="en-GB" baseline="30000" dirty="0"/>
              <a:t>st</a:t>
            </a:r>
            <a:r>
              <a:rPr lang="en-GB" dirty="0"/>
              <a:t> April 2026. The majority of dental practices in SBUHB have continued with the provision of NHS dental care. There will be a period of settling in and this new framework is a substantive change. It has meant a large number of patients have been allocated a dentists after waiting on the dental access portal. New patients under the new framework have to be allocated from the Heath Board.</a:t>
            </a:r>
          </a:p>
          <a:p>
            <a:pPr marL="285750" lvl="0" indent="-285750">
              <a:buFont typeface="Arial" panose="020B0604020202020204" pitchFamily="34" charset="0"/>
              <a:buChar char="•"/>
            </a:pPr>
            <a:r>
              <a:rPr lang="en-GB" dirty="0"/>
              <a:t>The number of patients for eye health care Wales (emergency eye care) has increased from an average of 2,245 per month in 24/25 to an average of 2,617 in 25/26. This is an additional 4470 patients who have accessed the service. </a:t>
            </a:r>
          </a:p>
          <a:p>
            <a:pPr marL="285750" lvl="0" indent="-285750">
              <a:buFont typeface="Arial" panose="020B0604020202020204" pitchFamily="34" charset="0"/>
              <a:buChar char="•"/>
            </a:pPr>
            <a:r>
              <a:rPr lang="en-GB" dirty="0"/>
              <a:t>There has been a significant increase in the number of patients receiving low vision services with an increase in domiciliary visits in particular. A review into this is underway. </a:t>
            </a:r>
          </a:p>
          <a:p>
            <a:pPr marL="285750" lvl="0" indent="-285750">
              <a:buFont typeface="Arial" panose="020B0604020202020204" pitchFamily="34" charset="0"/>
              <a:buChar char="•"/>
            </a:pPr>
            <a:r>
              <a:rPr lang="en-GB" dirty="0"/>
              <a:t>There has been a significant increase in 25/26 in the number of patients who have been accessing the common ailments service run by community pharmacy – this has exceeded 75,000 consultations, an increase of 14692 ( 24%) on the year before. This will partly be due to the launch of a Urinary Tract Infection service in Community Pharmacy. Consultations now average over 6,000 per month.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ABD77CC9-5815-EFAA-A825-6A74DAB3A7CE}"/>
              </a:ext>
            </a:extLst>
          </p:cNvPr>
          <p:cNvPicPr>
            <a:picLocks noChangeAspect="1"/>
          </p:cNvPicPr>
          <p:nvPr/>
        </p:nvPicPr>
        <p:blipFill>
          <a:blip r:embed="rId3"/>
          <a:stretch>
            <a:fillRect/>
          </a:stretch>
        </p:blipFill>
        <p:spPr>
          <a:xfrm>
            <a:off x="860287" y="683957"/>
            <a:ext cx="5656342" cy="3423576"/>
          </a:xfrm>
          <a:prstGeom prst="rect">
            <a:avLst/>
          </a:prstGeom>
        </p:spPr>
      </p:pic>
      <p:pic>
        <p:nvPicPr>
          <p:cNvPr id="8" name="Picture 7">
            <a:extLst>
              <a:ext uri="{FF2B5EF4-FFF2-40B4-BE49-F238E27FC236}">
                <a16:creationId xmlns:a16="http://schemas.microsoft.com/office/drawing/2014/main" id="{3BB3CBE2-2596-6528-B9E1-9BCEBB36C0BC}"/>
              </a:ext>
            </a:extLst>
          </p:cNvPr>
          <p:cNvPicPr>
            <a:picLocks noChangeAspect="1"/>
          </p:cNvPicPr>
          <p:nvPr/>
        </p:nvPicPr>
        <p:blipFill>
          <a:blip r:embed="rId4"/>
          <a:stretch>
            <a:fillRect/>
          </a:stretch>
        </p:blipFill>
        <p:spPr>
          <a:xfrm>
            <a:off x="7469453" y="709870"/>
            <a:ext cx="5656342" cy="3307558"/>
          </a:xfrm>
          <a:prstGeom prst="rect">
            <a:avLst/>
          </a:prstGeom>
        </p:spPr>
      </p:pic>
      <p:pic>
        <p:nvPicPr>
          <p:cNvPr id="11" name="Picture 10">
            <a:extLst>
              <a:ext uri="{FF2B5EF4-FFF2-40B4-BE49-F238E27FC236}">
                <a16:creationId xmlns:a16="http://schemas.microsoft.com/office/drawing/2014/main" id="{1CE0FCA5-0AAD-8FE4-CAE9-D4A568C8CE9A}"/>
              </a:ext>
            </a:extLst>
          </p:cNvPr>
          <p:cNvPicPr>
            <a:picLocks noChangeAspect="1"/>
          </p:cNvPicPr>
          <p:nvPr/>
        </p:nvPicPr>
        <p:blipFill>
          <a:blip r:embed="rId5"/>
          <a:stretch>
            <a:fillRect/>
          </a:stretch>
        </p:blipFill>
        <p:spPr>
          <a:xfrm>
            <a:off x="14339432" y="706727"/>
            <a:ext cx="5300662" cy="3307557"/>
          </a:xfrm>
          <a:prstGeom prst="rect">
            <a:avLst/>
          </a:prstGeom>
        </p:spPr>
      </p:pic>
      <p:pic>
        <p:nvPicPr>
          <p:cNvPr id="14" name="Picture 13">
            <a:extLst>
              <a:ext uri="{FF2B5EF4-FFF2-40B4-BE49-F238E27FC236}">
                <a16:creationId xmlns:a16="http://schemas.microsoft.com/office/drawing/2014/main" id="{AD074FBE-65E1-B96F-1F11-EFB8F76C21DB}"/>
              </a:ext>
            </a:extLst>
          </p:cNvPr>
          <p:cNvPicPr>
            <a:picLocks noChangeAspect="1"/>
          </p:cNvPicPr>
          <p:nvPr/>
        </p:nvPicPr>
        <p:blipFill>
          <a:blip r:embed="rId6"/>
          <a:stretch>
            <a:fillRect/>
          </a:stretch>
        </p:blipFill>
        <p:spPr>
          <a:xfrm>
            <a:off x="732522" y="4377979"/>
            <a:ext cx="5911872" cy="3346342"/>
          </a:xfrm>
          <a:prstGeom prst="rect">
            <a:avLst/>
          </a:prstGeom>
        </p:spPr>
      </p:pic>
      <p:pic>
        <p:nvPicPr>
          <p:cNvPr id="17" name="Picture 16">
            <a:extLst>
              <a:ext uri="{FF2B5EF4-FFF2-40B4-BE49-F238E27FC236}">
                <a16:creationId xmlns:a16="http://schemas.microsoft.com/office/drawing/2014/main" id="{0D52AA17-E6BA-DC09-03FC-7DA596C34515}"/>
              </a:ext>
            </a:extLst>
          </p:cNvPr>
          <p:cNvPicPr>
            <a:picLocks noChangeAspect="1"/>
          </p:cNvPicPr>
          <p:nvPr/>
        </p:nvPicPr>
        <p:blipFill>
          <a:blip r:embed="rId7"/>
          <a:stretch>
            <a:fillRect/>
          </a:stretch>
        </p:blipFill>
        <p:spPr>
          <a:xfrm>
            <a:off x="7469453" y="4360102"/>
            <a:ext cx="5656342" cy="3294558"/>
          </a:xfrm>
          <a:prstGeom prst="rect">
            <a:avLst/>
          </a:prstGeom>
        </p:spPr>
      </p:pic>
      <p:pic>
        <p:nvPicPr>
          <p:cNvPr id="20" name="Picture 19">
            <a:extLst>
              <a:ext uri="{FF2B5EF4-FFF2-40B4-BE49-F238E27FC236}">
                <a16:creationId xmlns:a16="http://schemas.microsoft.com/office/drawing/2014/main" id="{5C70D7B2-2D53-C4A1-6F5F-FE49A0A772C9}"/>
              </a:ext>
            </a:extLst>
          </p:cNvPr>
          <p:cNvPicPr>
            <a:picLocks noChangeAspect="1"/>
          </p:cNvPicPr>
          <p:nvPr/>
        </p:nvPicPr>
        <p:blipFill>
          <a:blip r:embed="rId8"/>
          <a:stretch>
            <a:fillRect/>
          </a:stretch>
        </p:blipFill>
        <p:spPr>
          <a:xfrm>
            <a:off x="14320044" y="4268217"/>
            <a:ext cx="5320050" cy="3294557"/>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subTitle" idx="1"/>
          </p:nvPr>
        </p:nvSpPr>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452A0-DAA9-663A-1F79-E7E60CEF8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877D6C-8811-D931-A6CC-93DC326EB0D1}"/>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Healthcare Acquired Infections</a:t>
            </a:r>
          </a:p>
        </p:txBody>
      </p:sp>
      <p:graphicFrame>
        <p:nvGraphicFramePr>
          <p:cNvPr id="5" name="Table 4">
            <a:extLst>
              <a:ext uri="{FF2B5EF4-FFF2-40B4-BE49-F238E27FC236}">
                <a16:creationId xmlns:a16="http://schemas.microsoft.com/office/drawing/2014/main" id="{59109AF9-37EF-6FFC-43D2-8EFE85040EC6}"/>
              </a:ext>
            </a:extLst>
          </p:cNvPr>
          <p:cNvGraphicFramePr>
            <a:graphicFrameLocks noGrp="1"/>
          </p:cNvGraphicFramePr>
          <p:nvPr>
            <p:extLst>
              <p:ext uri="{D42A27DB-BD31-4B8C-83A1-F6EECF244321}">
                <p14:modId xmlns:p14="http://schemas.microsoft.com/office/powerpoint/2010/main" val="1300856047"/>
              </p:ext>
            </p:extLst>
          </p:nvPr>
        </p:nvGraphicFramePr>
        <p:xfrm>
          <a:off x="565944" y="777876"/>
          <a:ext cx="18973800" cy="3436617"/>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73443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2400" dirty="0">
                          <a:effectLst/>
                        </a:rPr>
                        <a:t>In Place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7</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March – 12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0</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March - 5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6" name="Picture 5">
            <a:extLst>
              <a:ext uri="{FF2B5EF4-FFF2-40B4-BE49-F238E27FC236}">
                <a16:creationId xmlns:a16="http://schemas.microsoft.com/office/drawing/2014/main" id="{CFCF987B-9427-166E-8E30-26BB0879387A}"/>
              </a:ext>
            </a:extLst>
          </p:cNvPr>
          <p:cNvPicPr>
            <a:picLocks noChangeAspect="1"/>
          </p:cNvPicPr>
          <p:nvPr/>
        </p:nvPicPr>
        <p:blipFill>
          <a:blip r:embed="rId2"/>
          <a:stretch>
            <a:fillRect/>
          </a:stretch>
        </p:blipFill>
        <p:spPr>
          <a:xfrm>
            <a:off x="565944" y="4869217"/>
            <a:ext cx="9250525" cy="4976458"/>
          </a:xfrm>
          <a:prstGeom prst="rect">
            <a:avLst/>
          </a:prstGeom>
        </p:spPr>
      </p:pic>
      <p:pic>
        <p:nvPicPr>
          <p:cNvPr id="7" name="Picture 6">
            <a:extLst>
              <a:ext uri="{FF2B5EF4-FFF2-40B4-BE49-F238E27FC236}">
                <a16:creationId xmlns:a16="http://schemas.microsoft.com/office/drawing/2014/main" id="{BBB0BA98-1FE2-39DE-67AD-62AF6779FA4B}"/>
              </a:ext>
            </a:extLst>
          </p:cNvPr>
          <p:cNvPicPr>
            <a:picLocks noChangeAspect="1"/>
          </p:cNvPicPr>
          <p:nvPr/>
        </p:nvPicPr>
        <p:blipFill>
          <a:blip r:embed="rId3"/>
          <a:stretch>
            <a:fillRect/>
          </a:stretch>
        </p:blipFill>
        <p:spPr>
          <a:xfrm>
            <a:off x="10289221" y="4869216"/>
            <a:ext cx="9250525" cy="4976459"/>
          </a:xfrm>
          <a:prstGeom prst="rect">
            <a:avLst/>
          </a:prstGeom>
        </p:spPr>
      </p:pic>
    </p:spTree>
    <p:extLst>
      <p:ext uri="{BB962C8B-B14F-4D97-AF65-F5344CB8AC3E}">
        <p14:creationId xmlns:p14="http://schemas.microsoft.com/office/powerpoint/2010/main" val="1763024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AFD73-6D20-5877-5CBC-306B5716AF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BB94D2-62DA-7AE7-4470-10E9AE0164D5}"/>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Healthcare Acquired Infections</a:t>
            </a:r>
          </a:p>
        </p:txBody>
      </p:sp>
      <p:graphicFrame>
        <p:nvGraphicFramePr>
          <p:cNvPr id="3" name="Table 2">
            <a:extLst>
              <a:ext uri="{FF2B5EF4-FFF2-40B4-BE49-F238E27FC236}">
                <a16:creationId xmlns:a16="http://schemas.microsoft.com/office/drawing/2014/main" id="{D4BBDAA8-1147-5FBF-1BEE-3D4B1C1CB552}"/>
              </a:ext>
            </a:extLst>
          </p:cNvPr>
          <p:cNvGraphicFramePr>
            <a:graphicFrameLocks noGrp="1"/>
          </p:cNvGraphicFramePr>
          <p:nvPr>
            <p:extLst>
              <p:ext uri="{D42A27DB-BD31-4B8C-83A1-F6EECF244321}">
                <p14:modId xmlns:p14="http://schemas.microsoft.com/office/powerpoint/2010/main" val="3480776446"/>
              </p:ext>
            </p:extLst>
          </p:nvPr>
        </p:nvGraphicFramePr>
        <p:xfrm>
          <a:off x="565944" y="777876"/>
          <a:ext cx="18973800" cy="2847665"/>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519501">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6</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March - 6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2</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March - 4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6" name="Picture 5">
            <a:extLst>
              <a:ext uri="{FF2B5EF4-FFF2-40B4-BE49-F238E27FC236}">
                <a16:creationId xmlns:a16="http://schemas.microsoft.com/office/drawing/2014/main" id="{11CF420F-D9DD-8DCC-C2B3-F76483392AC3}"/>
              </a:ext>
            </a:extLst>
          </p:cNvPr>
          <p:cNvPicPr>
            <a:picLocks noChangeAspect="1"/>
          </p:cNvPicPr>
          <p:nvPr/>
        </p:nvPicPr>
        <p:blipFill>
          <a:blip r:embed="rId2"/>
          <a:stretch>
            <a:fillRect/>
          </a:stretch>
        </p:blipFill>
        <p:spPr>
          <a:xfrm>
            <a:off x="640905" y="4664075"/>
            <a:ext cx="9250525" cy="5105400"/>
          </a:xfrm>
          <a:prstGeom prst="rect">
            <a:avLst/>
          </a:prstGeom>
        </p:spPr>
      </p:pic>
      <p:pic>
        <p:nvPicPr>
          <p:cNvPr id="7" name="Picture 6">
            <a:extLst>
              <a:ext uri="{FF2B5EF4-FFF2-40B4-BE49-F238E27FC236}">
                <a16:creationId xmlns:a16="http://schemas.microsoft.com/office/drawing/2014/main" id="{6B45FDB2-838F-F41E-4485-B3B391951A3E}"/>
              </a:ext>
            </a:extLst>
          </p:cNvPr>
          <p:cNvPicPr>
            <a:picLocks noChangeAspect="1"/>
          </p:cNvPicPr>
          <p:nvPr/>
        </p:nvPicPr>
        <p:blipFill>
          <a:blip r:embed="rId3"/>
          <a:stretch>
            <a:fillRect/>
          </a:stretch>
        </p:blipFill>
        <p:spPr>
          <a:xfrm>
            <a:off x="10227752" y="4664075"/>
            <a:ext cx="9237031" cy="5105400"/>
          </a:xfrm>
          <a:prstGeom prst="rect">
            <a:avLst/>
          </a:prstGeom>
        </p:spPr>
      </p:pic>
    </p:spTree>
    <p:extLst>
      <p:ext uri="{BB962C8B-B14F-4D97-AF65-F5344CB8AC3E}">
        <p14:creationId xmlns:p14="http://schemas.microsoft.com/office/powerpoint/2010/main" val="7920610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671843"/>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41493" y="8763919"/>
            <a:ext cx="19834562"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endParaRPr kumimoji="0" lang="en-GB" sz="1800" b="1" i="0" u="none" strike="noStrike" kern="1200" cap="none" spc="0" normalizeH="0" baseline="0" noProof="0" dirty="0">
              <a:ln>
                <a:noFill/>
              </a:ln>
              <a:solidFill>
                <a:srgbClr val="5B9BD5"/>
              </a:solidFill>
              <a:effectLst/>
              <a:highlight>
                <a:srgbClr val="FFFF00"/>
              </a:highlight>
              <a:uLnTx/>
              <a:uFillTx/>
              <a:latin typeface="Verdana" panose="020B0604030504040204" pitchFamily="34" charset="0"/>
              <a:ea typeface="Verdana" panose="020B0604030504040204" pitchFamily="34" charset="0"/>
              <a:cs typeface="+mn-cs"/>
            </a:endParaRPr>
          </a:p>
          <a:p>
            <a:pPr marL="285750" lvl="0" indent="-285750">
              <a:buFont typeface="Arial" panose="020B0604020202020204" pitchFamily="34" charset="0"/>
              <a:buChar char="•"/>
            </a:pPr>
            <a:r>
              <a:rPr lang="en-GB" dirty="0"/>
              <a:t>Currently mapping trajectories based on WHC 2025/039 for each acute hospital site and community on their individual infection reduction goals and circulating these by 30</a:t>
            </a:r>
            <a:r>
              <a:rPr lang="en-GB" baseline="30000" dirty="0"/>
              <a:t>th</a:t>
            </a:r>
            <a:r>
              <a:rPr lang="en-GB" dirty="0"/>
              <a:t> April 2026.</a:t>
            </a:r>
          </a:p>
          <a:p>
            <a:pPr marL="285750" lvl="0" indent="-285750">
              <a:buFont typeface="Arial" panose="020B0604020202020204" pitchFamily="34" charset="0"/>
              <a:buChar char="•"/>
            </a:pPr>
            <a:r>
              <a:rPr lang="en-GB" dirty="0"/>
              <a:t>Gold </a:t>
            </a:r>
            <a:r>
              <a:rPr lang="en-GB" i="1" dirty="0"/>
              <a:t>C. difficile</a:t>
            </a:r>
            <a:r>
              <a:rPr lang="en-GB" dirty="0"/>
              <a:t> High Incidence Management Group will continue as Health Board continues to have highest incidence of C. difficile in Wales.</a:t>
            </a:r>
          </a:p>
          <a:p>
            <a:pPr marL="285750" lvl="0" indent="-285750">
              <a:buFont typeface="Arial" panose="020B0604020202020204" pitchFamily="34" charset="0"/>
              <a:buChar char="•"/>
            </a:pPr>
            <a:r>
              <a:rPr lang="en-GB" dirty="0"/>
              <a:t>Continuation of QI Project in Acute Medical Unit focusing on AMS and 72-hour review, improving switch to oral route for administration.</a:t>
            </a:r>
          </a:p>
          <a:p>
            <a:pPr marL="285750" lvl="0" indent="-285750">
              <a:buFont typeface="Arial" panose="020B0604020202020204" pitchFamily="34" charset="0"/>
              <a:buChar char="•"/>
            </a:pPr>
            <a:r>
              <a:rPr lang="en-GB" dirty="0"/>
              <a:t>Undertaking risk-based impact assessment of new NHS Wales Standards for Healthcare Cleanliness, to identify quality and financial impact of moving towards implementation.</a:t>
            </a:r>
          </a:p>
          <a:p>
            <a:pPr marL="285750" lvl="0" indent="-285750">
              <a:buFont typeface="Arial" panose="020B0604020202020204" pitchFamily="34" charset="0"/>
              <a:buChar char="•"/>
            </a:pPr>
            <a:r>
              <a:rPr lang="en-GB" dirty="0"/>
              <a:t>Trial of new microfibre cleaning systems.</a:t>
            </a:r>
          </a:p>
          <a:p>
            <a:pPr marL="285750" lvl="0" indent="-285750">
              <a:buFont typeface="Arial" panose="020B0604020202020204" pitchFamily="34" charset="0"/>
              <a:buChar char="•"/>
            </a:pPr>
            <a:r>
              <a:rPr lang="en-GB" dirty="0"/>
              <a:t>Procurement of additional high-level disinfection equipment (UV-C).</a:t>
            </a:r>
          </a:p>
          <a:p>
            <a:pPr marL="285750" lvl="0" indent="-285750">
              <a:buFont typeface="Arial" panose="020B0604020202020204" pitchFamily="34" charset="0"/>
              <a:buChar char="•"/>
            </a:pPr>
            <a:r>
              <a:rPr lang="en-GB" dirty="0"/>
              <a:t>Primary care QI projects to reduce urinary tract infections in care home residents.</a:t>
            </a:r>
          </a:p>
          <a:p>
            <a:pPr marL="285750" lvl="0" indent="-285750">
              <a:buFont typeface="Arial" panose="020B0604020202020204" pitchFamily="34" charset="0"/>
              <a:buChar char="•"/>
            </a:pPr>
            <a:r>
              <a:rPr lang="en-GB" dirty="0"/>
              <a:t>Repeat Hospital Acquired Pneumonia antimicrobial audit.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mn-cs"/>
            </a:endParaRP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408441" y="843950"/>
            <a:ext cx="914400" cy="914400"/>
          </a:xfrm>
          <a:prstGeom prst="rect">
            <a:avLst/>
          </a:prstGeom>
        </p:spPr>
      </p:pic>
      <p:pic>
        <p:nvPicPr>
          <p:cNvPr id="7" name="Picture 6">
            <a:extLst>
              <a:ext uri="{FF2B5EF4-FFF2-40B4-BE49-F238E27FC236}">
                <a16:creationId xmlns:a16="http://schemas.microsoft.com/office/drawing/2014/main" id="{2E6DFA87-9E20-0D8C-F4AB-F46B81AAF4F7}"/>
              </a:ext>
            </a:extLst>
          </p:cNvPr>
          <p:cNvPicPr>
            <a:picLocks noChangeAspect="1"/>
          </p:cNvPicPr>
          <p:nvPr/>
        </p:nvPicPr>
        <p:blipFill>
          <a:blip r:embed="rId4"/>
          <a:stretch>
            <a:fillRect/>
          </a:stretch>
        </p:blipFill>
        <p:spPr>
          <a:xfrm>
            <a:off x="2778607" y="746598"/>
            <a:ext cx="6518253" cy="3756227"/>
          </a:xfrm>
          <a:prstGeom prst="rect">
            <a:avLst/>
          </a:prstGeom>
        </p:spPr>
      </p:pic>
      <p:pic>
        <p:nvPicPr>
          <p:cNvPr id="10" name="Picture 9">
            <a:extLst>
              <a:ext uri="{FF2B5EF4-FFF2-40B4-BE49-F238E27FC236}">
                <a16:creationId xmlns:a16="http://schemas.microsoft.com/office/drawing/2014/main" id="{A91B69DF-A228-886B-5DD8-A95FB8D675F6}"/>
              </a:ext>
            </a:extLst>
          </p:cNvPr>
          <p:cNvPicPr>
            <a:picLocks noChangeAspect="1"/>
          </p:cNvPicPr>
          <p:nvPr/>
        </p:nvPicPr>
        <p:blipFill>
          <a:blip r:embed="rId5"/>
          <a:stretch>
            <a:fillRect/>
          </a:stretch>
        </p:blipFill>
        <p:spPr>
          <a:xfrm>
            <a:off x="2778607" y="4718972"/>
            <a:ext cx="6518252" cy="3756225"/>
          </a:xfrm>
          <a:prstGeom prst="rect">
            <a:avLst/>
          </a:prstGeom>
        </p:spPr>
      </p:pic>
      <p:pic>
        <p:nvPicPr>
          <p:cNvPr id="13" name="Picture 12">
            <a:extLst>
              <a:ext uri="{FF2B5EF4-FFF2-40B4-BE49-F238E27FC236}">
                <a16:creationId xmlns:a16="http://schemas.microsoft.com/office/drawing/2014/main" id="{7631BE3A-1DE1-332E-7E5A-98DEABEA3912}"/>
              </a:ext>
            </a:extLst>
          </p:cNvPr>
          <p:cNvPicPr>
            <a:picLocks noChangeAspect="1"/>
          </p:cNvPicPr>
          <p:nvPr/>
        </p:nvPicPr>
        <p:blipFill>
          <a:blip r:embed="rId6"/>
          <a:stretch>
            <a:fillRect/>
          </a:stretch>
        </p:blipFill>
        <p:spPr>
          <a:xfrm>
            <a:off x="10667791" y="746598"/>
            <a:ext cx="6409577" cy="3756227"/>
          </a:xfrm>
          <a:prstGeom prst="rect">
            <a:avLst/>
          </a:prstGeom>
        </p:spPr>
      </p:pic>
      <p:pic>
        <p:nvPicPr>
          <p:cNvPr id="16" name="Picture 15">
            <a:extLst>
              <a:ext uri="{FF2B5EF4-FFF2-40B4-BE49-F238E27FC236}">
                <a16:creationId xmlns:a16="http://schemas.microsoft.com/office/drawing/2014/main" id="{7F6D2553-4666-3815-80E5-D486ACABAD3C}"/>
              </a:ext>
            </a:extLst>
          </p:cNvPr>
          <p:cNvPicPr>
            <a:picLocks noChangeAspect="1"/>
          </p:cNvPicPr>
          <p:nvPr/>
        </p:nvPicPr>
        <p:blipFill>
          <a:blip r:embed="rId7"/>
          <a:stretch>
            <a:fillRect/>
          </a:stretch>
        </p:blipFill>
        <p:spPr>
          <a:xfrm>
            <a:off x="10803275" y="4739725"/>
            <a:ext cx="6274093" cy="3735472"/>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37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There were 8 Nationally Reported Incidents reported in March 2026 and there were no new never events reported. The detail surrounding the nature of the reported NRI’s can be found on the subsequent pages.</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In </a:t>
            </a:r>
            <a:r>
              <a:rPr lang="en-GB" dirty="0">
                <a:latin typeface="Verdana" panose="020B0604030504040204" pitchFamily="34" charset="0"/>
                <a:ea typeface="Calibri" panose="020F0502020204030204" pitchFamily="34" charset="0"/>
                <a:cs typeface="Arial" panose="020B0604020202020204" pitchFamily="34" charset="0"/>
              </a:rPr>
              <a:t>March</a:t>
            </a: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 2026, there were 114 open risks with a score &gt;20 recorded for the Health Bord which is slightly above the figure reported in February. There were 257 open risks with a score &gt;16, which again is a slight increase compared to 251 in February 2026. </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There were 211 hospital falls recorded in March 2026</a:t>
            </a:r>
            <a:endParaRPr kumimoji="0" lang="en-GB" sz="18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B6102DA-5836-FA24-9CBD-BF3878BFD9FE}"/>
              </a:ext>
            </a:extLst>
          </p:cNvPr>
          <p:cNvPicPr>
            <a:picLocks noChangeAspect="1"/>
          </p:cNvPicPr>
          <p:nvPr/>
        </p:nvPicPr>
        <p:blipFill>
          <a:blip r:embed="rId3"/>
          <a:stretch>
            <a:fillRect/>
          </a:stretch>
        </p:blipFill>
        <p:spPr>
          <a:xfrm>
            <a:off x="3194843" y="893401"/>
            <a:ext cx="6260657" cy="3675834"/>
          </a:xfrm>
          <a:prstGeom prst="rect">
            <a:avLst/>
          </a:prstGeom>
        </p:spPr>
      </p:pic>
      <p:pic>
        <p:nvPicPr>
          <p:cNvPr id="9" name="Picture 8">
            <a:extLst>
              <a:ext uri="{FF2B5EF4-FFF2-40B4-BE49-F238E27FC236}">
                <a16:creationId xmlns:a16="http://schemas.microsoft.com/office/drawing/2014/main" id="{70ED361F-2DA0-8D71-F6BD-AB581ED5C463}"/>
              </a:ext>
            </a:extLst>
          </p:cNvPr>
          <p:cNvPicPr>
            <a:picLocks noChangeAspect="1"/>
          </p:cNvPicPr>
          <p:nvPr/>
        </p:nvPicPr>
        <p:blipFill>
          <a:blip r:embed="rId4"/>
          <a:stretch>
            <a:fillRect/>
          </a:stretch>
        </p:blipFill>
        <p:spPr>
          <a:xfrm>
            <a:off x="10910583" y="943822"/>
            <a:ext cx="6260656" cy="3625413"/>
          </a:xfrm>
          <a:prstGeom prst="rect">
            <a:avLst/>
          </a:prstGeom>
        </p:spPr>
      </p:pic>
      <p:pic>
        <p:nvPicPr>
          <p:cNvPr id="14" name="Picture 13">
            <a:extLst>
              <a:ext uri="{FF2B5EF4-FFF2-40B4-BE49-F238E27FC236}">
                <a16:creationId xmlns:a16="http://schemas.microsoft.com/office/drawing/2014/main" id="{47D3C43D-BD38-93A2-A08D-93C608EC9D37}"/>
              </a:ext>
            </a:extLst>
          </p:cNvPr>
          <p:cNvPicPr>
            <a:picLocks noChangeAspect="1"/>
          </p:cNvPicPr>
          <p:nvPr/>
        </p:nvPicPr>
        <p:blipFill>
          <a:blip r:embed="rId5"/>
          <a:stretch>
            <a:fillRect/>
          </a:stretch>
        </p:blipFill>
        <p:spPr>
          <a:xfrm>
            <a:off x="3194843" y="5159917"/>
            <a:ext cx="6260656" cy="3565779"/>
          </a:xfrm>
          <a:prstGeom prst="rect">
            <a:avLst/>
          </a:prstGeom>
        </p:spPr>
      </p:pic>
      <p:pic>
        <p:nvPicPr>
          <p:cNvPr id="16" name="Picture 15">
            <a:extLst>
              <a:ext uri="{FF2B5EF4-FFF2-40B4-BE49-F238E27FC236}">
                <a16:creationId xmlns:a16="http://schemas.microsoft.com/office/drawing/2014/main" id="{99EE5A6E-9696-BB66-FA38-F7E87006E04D}"/>
              </a:ext>
            </a:extLst>
          </p:cNvPr>
          <p:cNvPicPr>
            <a:picLocks noChangeAspect="1"/>
          </p:cNvPicPr>
          <p:nvPr/>
        </p:nvPicPr>
        <p:blipFill>
          <a:blip r:embed="rId6"/>
          <a:stretch>
            <a:fillRect/>
          </a:stretch>
        </p:blipFill>
        <p:spPr>
          <a:xfrm>
            <a:off x="11062073" y="5159917"/>
            <a:ext cx="6260656" cy="3565779"/>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754B9F0-21D9-5966-A529-E4824F27F6FA}"/>
              </a:ext>
            </a:extLst>
          </p:cNvPr>
          <p:cNvSpPr txBox="1"/>
          <p:nvPr/>
        </p:nvSpPr>
        <p:spPr>
          <a:xfrm>
            <a:off x="195072" y="1535175"/>
            <a:ext cx="8519333" cy="9289381"/>
          </a:xfrm>
          <a:prstGeom prst="rect">
            <a:avLst/>
          </a:prstGeom>
          <a:solidFill>
            <a:schemeClr val="tx2">
              <a:lumMod val="10000"/>
              <a:lumOff val="90000"/>
            </a:schemeClr>
          </a:solidFill>
          <a:ln>
            <a:solidFill>
              <a:schemeClr val="tx2">
                <a:lumMod val="75000"/>
                <a:lumOff val="25000"/>
              </a:schemeClr>
            </a:solidFill>
          </a:ln>
        </p:spPr>
        <p:txBody>
          <a:bodyPr wrap="square" lIns="150791" tIns="75396" rIns="150791" bIns="75396" anchor="t">
            <a:spAutoFit/>
          </a:bodyPr>
          <a:lstStyle/>
          <a:p>
            <a:pPr defTabSz="1075350">
              <a:defRPr/>
            </a:pPr>
            <a:r>
              <a:rPr lang="en-GB" sz="1979" b="1" dirty="0">
                <a:solidFill>
                  <a:prstClr val="black"/>
                </a:solidFill>
                <a:latin typeface="Arial"/>
                <a:cs typeface="Arial"/>
              </a:rPr>
              <a:t>What is the data telling us?</a:t>
            </a:r>
          </a:p>
          <a:p>
            <a:pPr defTabSz="1075350">
              <a:buFont typeface="Arial" panose="020B0604020202020204" pitchFamily="34" charset="0"/>
              <a:buChar char="•"/>
              <a:defRPr/>
            </a:pPr>
            <a:r>
              <a:rPr lang="en-GB" sz="1979" b="1" dirty="0">
                <a:solidFill>
                  <a:prstClr val="black"/>
                </a:solidFill>
                <a:latin typeface="Arial"/>
                <a:cs typeface="Arial"/>
              </a:rPr>
              <a:t>Graph 1:</a:t>
            </a:r>
            <a:r>
              <a:rPr lang="en-GB" sz="1979" dirty="0">
                <a:solidFill>
                  <a:prstClr val="black"/>
                </a:solidFill>
                <a:latin typeface="Arial"/>
                <a:cs typeface="Arial"/>
              </a:rPr>
              <a:t> 8 NRIs reported to P&amp;I (includes 3 retrospective avoidable pressure damage, 1 avoidable inpatient fall, and 1 neonatal death).</a:t>
            </a:r>
          </a:p>
          <a:p>
            <a:pPr defTabSz="1075350">
              <a:buFont typeface="Arial" panose="020B0604020202020204" pitchFamily="34" charset="0"/>
              <a:buChar char="•"/>
              <a:defRPr/>
            </a:pPr>
            <a:r>
              <a:rPr lang="en-GB" sz="1979" b="1" dirty="0">
                <a:solidFill>
                  <a:prstClr val="black"/>
                </a:solidFill>
                <a:latin typeface="Arial"/>
                <a:cs typeface="Arial"/>
              </a:rPr>
              <a:t>Graph 2:</a:t>
            </a:r>
            <a:r>
              <a:rPr lang="en-GB" sz="1979" dirty="0">
                <a:solidFill>
                  <a:prstClr val="black"/>
                </a:solidFill>
                <a:latin typeface="Arial"/>
                <a:cs typeface="Arial"/>
              </a:rPr>
              <a:t> 40 NRIs open with NHS W&amp;P&amp;I; 16 overdue (8 awaiting external review outcomes, 2 under investigation, 6 awaiting outcome forms from service groups).</a:t>
            </a:r>
          </a:p>
          <a:p>
            <a:pPr defTabSz="1075350">
              <a:buFont typeface="Arial" panose="020B0604020202020204" pitchFamily="34" charset="0"/>
              <a:buChar char="•"/>
              <a:defRPr/>
            </a:pPr>
            <a:r>
              <a:rPr lang="en-GB" sz="1979" b="1" dirty="0">
                <a:solidFill>
                  <a:prstClr val="black"/>
                </a:solidFill>
                <a:latin typeface="Arial"/>
                <a:cs typeface="Arial"/>
              </a:rPr>
              <a:t>Graph 3:</a:t>
            </a:r>
            <a:r>
              <a:rPr lang="en-GB" sz="1979" dirty="0">
                <a:solidFill>
                  <a:prstClr val="black"/>
                </a:solidFill>
                <a:latin typeface="Arial"/>
                <a:cs typeface="Arial"/>
              </a:rPr>
              <a:t> Outcome forms submitted this month – </a:t>
            </a:r>
            <a:r>
              <a:rPr lang="en-GB" sz="1979" b="1" dirty="0">
                <a:solidFill>
                  <a:prstClr val="black"/>
                </a:solidFill>
                <a:latin typeface="Arial"/>
                <a:cs typeface="Arial"/>
              </a:rPr>
              <a:t>67% compliance</a:t>
            </a:r>
            <a:r>
              <a:rPr lang="en-GB" sz="1979" dirty="0">
                <a:solidFill>
                  <a:prstClr val="black"/>
                </a:solidFill>
                <a:latin typeface="Arial"/>
                <a:cs typeface="Arial"/>
              </a:rPr>
              <a:t>.</a:t>
            </a:r>
          </a:p>
          <a:p>
            <a:pPr defTabSz="1075350">
              <a:defRPr/>
            </a:pPr>
            <a:endParaRPr lang="en-GB" sz="1979" dirty="0">
              <a:solidFill>
                <a:prstClr val="black"/>
              </a:solidFill>
              <a:latin typeface="Arial"/>
              <a:cs typeface="Arial"/>
            </a:endParaRPr>
          </a:p>
          <a:p>
            <a:pPr defTabSz="1075350">
              <a:defRPr/>
            </a:pPr>
            <a:endParaRPr lang="en-GB" sz="1979" dirty="0">
              <a:solidFill>
                <a:prstClr val="black"/>
              </a:solidFill>
              <a:latin typeface="Arial"/>
              <a:cs typeface="Arial"/>
            </a:endParaRPr>
          </a:p>
          <a:p>
            <a:pPr defTabSz="1075350">
              <a:defRPr/>
            </a:pPr>
            <a:r>
              <a:rPr lang="en-GB" sz="1979" b="1" dirty="0">
                <a:solidFill>
                  <a:prstClr val="black"/>
                </a:solidFill>
                <a:latin typeface="Arial"/>
                <a:cs typeface="Arial"/>
              </a:rPr>
              <a:t>What are we doing about it?</a:t>
            </a:r>
          </a:p>
          <a:p>
            <a:pPr marL="282738" indent="-282738" defTabSz="1075350">
              <a:buFont typeface="Arial" panose="020B0604020202020204" pitchFamily="34" charset="0"/>
              <a:buChar char="•"/>
              <a:defRPr/>
            </a:pPr>
            <a:r>
              <a:rPr lang="en-GB" sz="1979" dirty="0">
                <a:solidFill>
                  <a:prstClr val="black"/>
                </a:solidFill>
                <a:latin typeface="Arial"/>
                <a:cs typeface="Arial"/>
              </a:rPr>
              <a:t>Weekly review with PSI investigator to: </a:t>
            </a:r>
          </a:p>
          <a:p>
            <a:pPr marL="471230" lvl="1" indent="-188492" defTabSz="1075350">
              <a:buFont typeface="Wingdings" panose="05000000000000000000" pitchFamily="2" charset="2"/>
              <a:buChar char="ü"/>
              <a:defRPr/>
            </a:pPr>
            <a:r>
              <a:rPr lang="en-GB" sz="1979" dirty="0">
                <a:solidFill>
                  <a:prstClr val="black"/>
                </a:solidFill>
                <a:latin typeface="Arial"/>
                <a:cs typeface="Arial"/>
              </a:rPr>
              <a:t>monitor  progress of corporate investigations; identify barriers </a:t>
            </a:r>
          </a:p>
          <a:p>
            <a:pPr marL="471230" lvl="1" indent="-188492" defTabSz="1075350">
              <a:buFont typeface="Wingdings" panose="05000000000000000000" pitchFamily="2" charset="2"/>
              <a:buChar char="ü"/>
              <a:defRPr/>
            </a:pPr>
            <a:r>
              <a:rPr lang="en-GB" sz="1979" dirty="0">
                <a:solidFill>
                  <a:prstClr val="black"/>
                </a:solidFill>
                <a:latin typeface="Arial"/>
                <a:cs typeface="Arial"/>
              </a:rPr>
              <a:t>escalate outstanding actions required</a:t>
            </a:r>
          </a:p>
          <a:p>
            <a:pPr marL="282738" indent="-282738" defTabSz="1075350">
              <a:buFont typeface="Arial" panose="020B0604020202020204" pitchFamily="34" charset="0"/>
              <a:buChar char="•"/>
              <a:defRPr/>
            </a:pPr>
            <a:r>
              <a:rPr lang="en-GB" sz="1979" dirty="0">
                <a:solidFill>
                  <a:prstClr val="black"/>
                </a:solidFill>
                <a:latin typeface="Arial"/>
                <a:cs typeface="Arial"/>
              </a:rPr>
              <a:t>Fortnightly service group meetings: </a:t>
            </a:r>
          </a:p>
          <a:p>
            <a:pPr marL="471230" lvl="1" indent="-188492" defTabSz="1075350">
              <a:buFont typeface="Wingdings" panose="05000000000000000000" pitchFamily="2" charset="2"/>
              <a:buChar char="ü"/>
              <a:defRPr/>
            </a:pPr>
            <a:r>
              <a:rPr lang="en-GB" sz="1979" dirty="0">
                <a:solidFill>
                  <a:prstClr val="black"/>
                </a:solidFill>
                <a:latin typeface="Arial"/>
                <a:cs typeface="Arial"/>
              </a:rPr>
              <a:t>service group investigations - progress towards closure date discussed</a:t>
            </a:r>
          </a:p>
          <a:p>
            <a:pPr marL="471230" lvl="1" indent="-188492" defTabSz="1075350">
              <a:buFont typeface="Wingdings" panose="05000000000000000000" pitchFamily="2" charset="2"/>
              <a:buChar char="ü"/>
              <a:defRPr/>
            </a:pPr>
            <a:r>
              <a:rPr lang="en-GB" sz="1979" dirty="0">
                <a:solidFill>
                  <a:prstClr val="black"/>
                </a:solidFill>
                <a:latin typeface="Arial"/>
                <a:cs typeface="Arial"/>
              </a:rPr>
              <a:t>updates on PSI investigation given</a:t>
            </a:r>
          </a:p>
          <a:p>
            <a:pPr marL="471230" lvl="1" indent="-188492" defTabSz="1075350">
              <a:buFont typeface="Wingdings" panose="05000000000000000000" pitchFamily="2" charset="2"/>
              <a:buChar char="ü"/>
              <a:defRPr/>
            </a:pPr>
            <a:r>
              <a:rPr lang="en-GB" sz="1979" dirty="0">
                <a:solidFill>
                  <a:prstClr val="black"/>
                </a:solidFill>
                <a:latin typeface="Arial"/>
                <a:cs typeface="Arial"/>
              </a:rPr>
              <a:t>escalate to service group barriers identified with corporate PSI investigations </a:t>
            </a:r>
          </a:p>
          <a:p>
            <a:pPr marL="282738" indent="-282738" defTabSz="1075350">
              <a:buFont typeface="Arial" panose="020B0604020202020204" pitchFamily="34" charset="0"/>
              <a:buChar char="•"/>
              <a:defRPr/>
            </a:pPr>
            <a:r>
              <a:rPr lang="en-GB" sz="1979" dirty="0">
                <a:solidFill>
                  <a:prstClr val="black"/>
                </a:solidFill>
                <a:latin typeface="Arial"/>
                <a:cs typeface="Arial"/>
              </a:rPr>
              <a:t>Service Group Directors contacted separately for outstanding actions</a:t>
            </a:r>
          </a:p>
          <a:p>
            <a:pPr marL="282738" indent="-282738" defTabSz="1075350">
              <a:buFont typeface="Arial" panose="020B0604020202020204" pitchFamily="34" charset="0"/>
              <a:buChar char="•"/>
              <a:defRPr/>
            </a:pPr>
            <a:r>
              <a:rPr lang="en-GB" sz="1979" dirty="0">
                <a:solidFill>
                  <a:prstClr val="black"/>
                </a:solidFill>
                <a:latin typeface="Arial"/>
                <a:cs typeface="Arial"/>
              </a:rPr>
              <a:t>Data presented and discussed at health board Patient Safety and Compliance Group; Quality and Safety Group; Patient Stakeholder and Experience Group - Service Group assurance sought against outstanding actions for completion of investigation / outcome form</a:t>
            </a:r>
          </a:p>
          <a:p>
            <a:pPr marL="282738" indent="-282738" defTabSz="1075350">
              <a:buFont typeface="Arial" panose="020B0604020202020204" pitchFamily="34" charset="0"/>
              <a:buChar char="•"/>
              <a:defRPr/>
            </a:pPr>
            <a:endParaRPr lang="en-GB" sz="1979" dirty="0">
              <a:solidFill>
                <a:prstClr val="black"/>
              </a:solidFill>
              <a:latin typeface="Arial"/>
              <a:cs typeface="Arial"/>
            </a:endParaRPr>
          </a:p>
          <a:p>
            <a:pPr defTabSz="1075350">
              <a:defRPr/>
            </a:pPr>
            <a:r>
              <a:rPr lang="en-GB" sz="1979" b="1" dirty="0">
                <a:solidFill>
                  <a:prstClr val="black"/>
                </a:solidFill>
                <a:latin typeface="Arial"/>
                <a:cs typeface="Arial"/>
              </a:rPr>
              <a:t>What do we expect to see change and when?</a:t>
            </a:r>
          </a:p>
          <a:p>
            <a:pPr marL="282738" indent="-282738" defTabSz="1075350">
              <a:buFont typeface="Arial" panose="020B0604020202020204" pitchFamily="34" charset="0"/>
              <a:buChar char="•"/>
              <a:defRPr/>
            </a:pPr>
            <a:r>
              <a:rPr lang="en-GB" sz="1979" dirty="0">
                <a:solidFill>
                  <a:prstClr val="black"/>
                </a:solidFill>
                <a:latin typeface="Arial"/>
                <a:cs typeface="Arial"/>
              </a:rPr>
              <a:t>Reduction in number of overdue investigation outcomes forms </a:t>
            </a:r>
          </a:p>
          <a:p>
            <a:pPr marL="282738" indent="-282738" defTabSz="1075350">
              <a:buFont typeface="Arial" panose="020B0604020202020204" pitchFamily="34" charset="0"/>
              <a:buChar char="•"/>
              <a:defRPr/>
            </a:pPr>
            <a:r>
              <a:rPr lang="en-GB" sz="1979" dirty="0">
                <a:solidFill>
                  <a:prstClr val="black"/>
                </a:solidFill>
                <a:latin typeface="Arial"/>
                <a:cs typeface="Arial"/>
              </a:rPr>
              <a:t>Reduction in number of NRIs/NEs reported through recommendations/learning monthly</a:t>
            </a:r>
            <a:endParaRPr lang="en-GB" sz="1979" b="1" dirty="0">
              <a:solidFill>
                <a:prstClr val="black"/>
              </a:solidFill>
              <a:latin typeface="Arial"/>
              <a:cs typeface="Arial"/>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4491517" y="6183489"/>
            <a:ext cx="5266163" cy="2855377"/>
          </a:xfrm>
          <a:prstGeom prst="rect">
            <a:avLst/>
          </a:prstGeom>
          <a:solidFill>
            <a:schemeClr val="accent2">
              <a:lumMod val="60000"/>
              <a:lumOff val="40000"/>
            </a:schemeClr>
          </a:solidFill>
          <a:ln>
            <a:solidFill>
              <a:srgbClr val="4472C4"/>
            </a:solidFill>
          </a:ln>
        </p:spPr>
        <p:txBody>
          <a:bodyPr wrap="square" lIns="150791" tIns="75396" rIns="150791" bIns="75396" anchor="t">
            <a:spAutoFit/>
          </a:bodyPr>
          <a:lstStyle/>
          <a:p>
            <a:pPr defTabSz="1507937"/>
            <a:r>
              <a:rPr lang="en-GB" sz="1979" b="1">
                <a:solidFill>
                  <a:prstClr val="black"/>
                </a:solidFill>
                <a:latin typeface="Arial"/>
                <a:cs typeface="Arial"/>
              </a:rPr>
              <a:t>EWNs – March  2026 </a:t>
            </a:r>
          </a:p>
          <a:p>
            <a:pPr defTabSz="1507937"/>
            <a:endParaRPr lang="en-GB" sz="1979" b="1">
              <a:solidFill>
                <a:prstClr val="black"/>
              </a:solidFill>
              <a:latin typeface="Arial" panose="020B0604020202020204" pitchFamily="34" charset="0"/>
              <a:cs typeface="Arial" panose="020B0604020202020204" pitchFamily="34" charset="0"/>
            </a:endParaRPr>
          </a:p>
          <a:p>
            <a:pPr marL="282738" indent="-282738" defTabSz="1507937">
              <a:buFont typeface="Arial" panose="020B0604020202020204" pitchFamily="34" charset="0"/>
              <a:buChar char="•"/>
            </a:pPr>
            <a:r>
              <a:rPr lang="en-GB" sz="1979">
                <a:solidFill>
                  <a:prstClr val="black"/>
                </a:solidFill>
                <a:latin typeface="Arial"/>
                <a:cs typeface="Arial"/>
              </a:rPr>
              <a:t>Suspected inpatient suicide – Adult mental health</a:t>
            </a:r>
            <a:endParaRPr lang="en-GB" sz="1979">
              <a:solidFill>
                <a:prstClr val="black"/>
              </a:solidFill>
              <a:latin typeface="Arial"/>
              <a:ea typeface="+mn-lt"/>
              <a:cs typeface="Arial"/>
            </a:endParaRPr>
          </a:p>
          <a:p>
            <a:pPr marL="282738" indent="-282738" defTabSz="1507937">
              <a:buFont typeface="Arial" panose="020B0604020202020204" pitchFamily="34" charset="0"/>
              <a:buChar char="•"/>
            </a:pPr>
            <a:r>
              <a:rPr lang="en-GB" sz="1979">
                <a:solidFill>
                  <a:prstClr val="black"/>
                </a:solidFill>
                <a:latin typeface="Arial"/>
                <a:cs typeface="Arial"/>
              </a:rPr>
              <a:t>Infection outbreak – Neurorehabilitation</a:t>
            </a:r>
          </a:p>
          <a:p>
            <a:pPr marL="282738" indent="-282738" defTabSz="1507937">
              <a:buFont typeface="Arial" panose="020B0604020202020204" pitchFamily="34" charset="0"/>
              <a:buChar char="•"/>
            </a:pPr>
            <a:r>
              <a:rPr lang="en-GB" sz="1979">
                <a:solidFill>
                  <a:prstClr val="black"/>
                </a:solidFill>
                <a:latin typeface="Arial"/>
                <a:cs typeface="Arial"/>
              </a:rPr>
              <a:t>Abscondment – Adult mental health </a:t>
            </a:r>
          </a:p>
          <a:p>
            <a:pPr marL="282738" indent="-282738" defTabSz="1507937">
              <a:buFont typeface="Arial" panose="020B0604020202020204" pitchFamily="34" charset="0"/>
              <a:buChar char="•"/>
            </a:pPr>
            <a:r>
              <a:rPr lang="en-GB" sz="1979">
                <a:solidFill>
                  <a:prstClr val="black"/>
                </a:solidFill>
                <a:latin typeface="Arial"/>
                <a:cs typeface="Arial"/>
              </a:rPr>
              <a:t>Potential adverse media coverage - inquest</a:t>
            </a:r>
            <a:endParaRPr lang="en-GB" sz="1979">
              <a:solidFill>
                <a:prstClr val="black"/>
              </a:solidFill>
              <a:latin typeface="Aptos" panose="02110004020202020204"/>
            </a:endParaRPr>
          </a:p>
          <a:p>
            <a:pPr defTabSz="1507937"/>
            <a:endParaRPr lang="en-GB" sz="1732">
              <a:solidFill>
                <a:prstClr val="black"/>
              </a:solidFill>
              <a:latin typeface="Aptos" panose="02110004020202020204"/>
            </a:endParaRPr>
          </a:p>
        </p:txBody>
      </p:sp>
      <p:pic>
        <p:nvPicPr>
          <p:cNvPr id="1025" name="Picture 1">
            <a:extLst>
              <a:ext uri="{FF2B5EF4-FFF2-40B4-BE49-F238E27FC236}">
                <a16:creationId xmlns:a16="http://schemas.microsoft.com/office/drawing/2014/main" id="{A726A1F8-51B9-5A6B-5F09-440016C5B1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78853" y="2357636"/>
            <a:ext cx="5464200" cy="293582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aph with a red line and a green line&#10;&#10;AI-generated content may be incorrect.">
            <a:extLst>
              <a:ext uri="{FF2B5EF4-FFF2-40B4-BE49-F238E27FC236}">
                <a16:creationId xmlns:a16="http://schemas.microsoft.com/office/drawing/2014/main" id="{9F7D5ACE-178E-A2DC-CBE5-B3E17B22546E}"/>
              </a:ext>
            </a:extLst>
          </p:cNvPr>
          <p:cNvPicPr>
            <a:picLocks noChangeAspect="1"/>
          </p:cNvPicPr>
          <p:nvPr/>
        </p:nvPicPr>
        <p:blipFill>
          <a:blip r:embed="rId3"/>
          <a:stretch>
            <a:fillRect/>
          </a:stretch>
        </p:blipFill>
        <p:spPr>
          <a:xfrm>
            <a:off x="14487576" y="2405855"/>
            <a:ext cx="5436385" cy="2840631"/>
          </a:xfrm>
          <a:prstGeom prst="rect">
            <a:avLst/>
          </a:prstGeom>
        </p:spPr>
      </p:pic>
      <p:pic>
        <p:nvPicPr>
          <p:cNvPr id="7" name="Picture 6">
            <a:extLst>
              <a:ext uri="{FF2B5EF4-FFF2-40B4-BE49-F238E27FC236}">
                <a16:creationId xmlns:a16="http://schemas.microsoft.com/office/drawing/2014/main" id="{940B2857-802C-B548-0AD9-CCF8F0240034}"/>
              </a:ext>
            </a:extLst>
          </p:cNvPr>
          <p:cNvPicPr>
            <a:picLocks noChangeAspect="1"/>
          </p:cNvPicPr>
          <p:nvPr/>
        </p:nvPicPr>
        <p:blipFill>
          <a:blip r:embed="rId4"/>
          <a:stretch>
            <a:fillRect/>
          </a:stretch>
        </p:blipFill>
        <p:spPr>
          <a:xfrm>
            <a:off x="9240490" y="6179866"/>
            <a:ext cx="4766198" cy="2864392"/>
          </a:xfrm>
          <a:prstGeom prst="rect">
            <a:avLst/>
          </a:prstGeom>
        </p:spPr>
      </p:pic>
      <p:sp>
        <p:nvSpPr>
          <p:cNvPr id="9" name="Rectangle 8">
            <a:extLst>
              <a:ext uri="{FF2B5EF4-FFF2-40B4-BE49-F238E27FC236}">
                <a16:creationId xmlns:a16="http://schemas.microsoft.com/office/drawing/2014/main" id="{F3FED503-7127-31C3-6B22-EA703583A7E4}"/>
              </a:ext>
            </a:extLst>
          </p:cNvPr>
          <p:cNvSpPr/>
          <p:nvPr/>
        </p:nvSpPr>
        <p:spPr>
          <a:xfrm>
            <a:off x="8970776" y="6056086"/>
            <a:ext cx="5392884" cy="3176390"/>
          </a:xfrm>
          <a:prstGeom prst="rect">
            <a:avLst/>
          </a:prstGeom>
          <a:no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endParaRPr lang="en-GB" sz="2968">
              <a:solidFill>
                <a:prstClr val="white"/>
              </a:solidFill>
              <a:latin typeface="Aptos" panose="02110004020202020204"/>
            </a:endParaRPr>
          </a:p>
        </p:txBody>
      </p:sp>
      <p:sp>
        <p:nvSpPr>
          <p:cNvPr id="10" name="Rectangle 9">
            <a:extLst>
              <a:ext uri="{FF2B5EF4-FFF2-40B4-BE49-F238E27FC236}">
                <a16:creationId xmlns:a16="http://schemas.microsoft.com/office/drawing/2014/main" id="{E2C202C3-B216-3277-4F88-E08804882473}"/>
              </a:ext>
            </a:extLst>
          </p:cNvPr>
          <p:cNvSpPr/>
          <p:nvPr/>
        </p:nvSpPr>
        <p:spPr>
          <a:xfrm>
            <a:off x="14468377" y="2373567"/>
            <a:ext cx="5532505" cy="2897148"/>
          </a:xfrm>
          <a:prstGeom prst="rect">
            <a:avLst/>
          </a:prstGeom>
          <a:noFill/>
          <a:ln w="6350">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507937"/>
            <a:endParaRPr lang="en-GB" sz="2968">
              <a:solidFill>
                <a:prstClr val="white"/>
              </a:solidFill>
              <a:latin typeface="Aptos" panose="02110004020202020204"/>
            </a:endParaRPr>
          </a:p>
        </p:txBody>
      </p:sp>
      <p:sp>
        <p:nvSpPr>
          <p:cNvPr id="4" name="TextBox 3">
            <a:extLst>
              <a:ext uri="{FF2B5EF4-FFF2-40B4-BE49-F238E27FC236}">
                <a16:creationId xmlns:a16="http://schemas.microsoft.com/office/drawing/2014/main" id="{EB29B191-F66D-23C0-98E4-D2ADEE83C9BD}"/>
              </a:ext>
            </a:extLst>
          </p:cNvPr>
          <p:cNvSpPr txBox="1"/>
          <p:nvPr/>
        </p:nvSpPr>
        <p:spPr>
          <a:xfrm>
            <a:off x="-17588" y="-15498"/>
            <a:ext cx="20105688" cy="1077218"/>
          </a:xfrm>
          <a:prstGeom prst="rect">
            <a:avLst/>
          </a:prstGeom>
          <a:solidFill>
            <a:srgbClr val="7EB0DE"/>
          </a:solidFill>
        </p:spPr>
        <p:txBody>
          <a:bodyPr wrap="square" rtlCol="0">
            <a:spAutoFit/>
          </a:bodyPr>
          <a:lstStyle/>
          <a:p>
            <a:pPr algn="ctr" defTabSz="914413">
              <a:defRPr/>
            </a:pPr>
            <a:r>
              <a:rPr lang="en-GB" sz="3200" b="1" dirty="0">
                <a:solidFill>
                  <a:schemeClr val="bg1"/>
                </a:solidFill>
                <a:latin typeface="Verdana" panose="020B0604030504040204" pitchFamily="34" charset="0"/>
                <a:ea typeface="Verdana" panose="020B0604030504040204" pitchFamily="34" charset="0"/>
              </a:rPr>
              <a:t>Nationally Reportable Incidents (NRIs) Never Events (NE’s)</a:t>
            </a:r>
            <a:endParaRPr lang="en-GB" sz="3200" dirty="0">
              <a:solidFill>
                <a:schemeClr val="bg1"/>
              </a:solidFill>
              <a:latin typeface="Verdana" panose="020B0604030504040204" pitchFamily="34" charset="0"/>
              <a:ea typeface="Verdana" panose="020B0604030504040204" pitchFamily="34" charset="0"/>
            </a:endParaRPr>
          </a:p>
          <a:p>
            <a:pPr algn="ctr" defTabSz="914413">
              <a:defRPr/>
            </a:pPr>
            <a:r>
              <a:rPr lang="en-GB" sz="3200" b="1" dirty="0">
                <a:solidFill>
                  <a:schemeClr val="bg1"/>
                </a:solidFill>
                <a:latin typeface="Verdana" panose="020B0604030504040204" pitchFamily="34" charset="0"/>
                <a:ea typeface="Verdana" panose="020B0604030504040204" pitchFamily="34" charset="0"/>
              </a:rPr>
              <a:t>Early Warning Notifications (EWNs) – March 2026</a:t>
            </a:r>
            <a:endParaRPr lang="en-GB" sz="32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331933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FE480-89DC-3A87-3A4D-1B1F6C1ABF62}"/>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F32E5ABA-4310-4B2F-8D3C-28403A10A60E}"/>
              </a:ext>
            </a:extLst>
          </p:cNvPr>
          <p:cNvSpPr txBox="1">
            <a:spLocks/>
          </p:cNvSpPr>
          <p:nvPr/>
        </p:nvSpPr>
        <p:spPr>
          <a:xfrm>
            <a:off x="635796" y="2404866"/>
            <a:ext cx="18561049" cy="736461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00E0A784-D412-F3AB-1DCE-37FCDA5C44BC}"/>
              </a:ext>
            </a:extLst>
          </p:cNvPr>
          <p:cNvSpPr/>
          <p:nvPr/>
        </p:nvSpPr>
        <p:spPr>
          <a:xfrm>
            <a:off x="878455" y="1590017"/>
            <a:ext cx="6528542" cy="4469850"/>
          </a:xfrm>
          <a:prstGeom prst="rect">
            <a:avLst/>
          </a:prstGeom>
          <a:solidFill>
            <a:schemeClr val="tx2">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lIns="150791" tIns="75396" rIns="150791" bIns="75396" rtlCol="0" anchor="ctr"/>
          <a:lstStyle/>
          <a:p>
            <a:pPr algn="ctr" defTabSz="1507937"/>
            <a:r>
              <a:rPr lang="en-GB" sz="2968" dirty="0">
                <a:solidFill>
                  <a:prstClr val="white"/>
                </a:solidFill>
                <a:latin typeface="Aptos" panose="02110004020202020204"/>
              </a:rPr>
              <a:t>Situational Factors:</a:t>
            </a:r>
          </a:p>
          <a:p>
            <a:pPr algn="ctr" defTabSz="1507937"/>
            <a:r>
              <a:rPr lang="en-GB" sz="2968" dirty="0">
                <a:solidFill>
                  <a:prstClr val="white"/>
                </a:solidFill>
                <a:latin typeface="Aptos" panose="02110004020202020204"/>
              </a:rPr>
              <a:t>Co-</a:t>
            </a:r>
            <a:r>
              <a:rPr lang="en-GB" sz="2968" dirty="0" err="1">
                <a:solidFill>
                  <a:prstClr val="white"/>
                </a:solidFill>
                <a:latin typeface="Aptos" panose="02110004020202020204"/>
              </a:rPr>
              <a:t>horting</a:t>
            </a:r>
            <a:r>
              <a:rPr lang="en-GB" sz="2968" dirty="0">
                <a:solidFill>
                  <a:prstClr val="white"/>
                </a:solidFill>
                <a:latin typeface="Aptos" panose="02110004020202020204"/>
              </a:rPr>
              <a:t> patients into high acuity bay may increase risk of falls where staffing ratio too low.</a:t>
            </a:r>
          </a:p>
          <a:p>
            <a:pPr algn="ctr" defTabSz="1507937"/>
            <a:r>
              <a:rPr lang="en-GB" sz="2968" dirty="0">
                <a:solidFill>
                  <a:prstClr val="white"/>
                </a:solidFill>
                <a:latin typeface="Aptos" panose="02110004020202020204"/>
              </a:rPr>
              <a:t>Incontinence leading to greater moisture damage risk </a:t>
            </a:r>
          </a:p>
        </p:txBody>
      </p:sp>
      <p:sp>
        <p:nvSpPr>
          <p:cNvPr id="10" name="Rectangle 9">
            <a:extLst>
              <a:ext uri="{FF2B5EF4-FFF2-40B4-BE49-F238E27FC236}">
                <a16:creationId xmlns:a16="http://schemas.microsoft.com/office/drawing/2014/main" id="{43E37233-3AE9-E409-2423-79D0BF27FD11}"/>
              </a:ext>
            </a:extLst>
          </p:cNvPr>
          <p:cNvSpPr/>
          <p:nvPr/>
        </p:nvSpPr>
        <p:spPr>
          <a:xfrm>
            <a:off x="14392972" y="1590016"/>
            <a:ext cx="5290426" cy="9089680"/>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lIns="150791" tIns="75396" rIns="150791" bIns="75396" rtlCol="0" anchor="ctr"/>
          <a:lstStyle/>
          <a:p>
            <a:pPr algn="ctr" defTabSz="1507937"/>
            <a:r>
              <a:rPr lang="en-GB" sz="2968">
                <a:solidFill>
                  <a:prstClr val="white"/>
                </a:solidFill>
                <a:latin typeface="Aptos" panose="02110004020202020204"/>
              </a:rPr>
              <a:t>Communication and Culture: </a:t>
            </a:r>
            <a:endParaRPr lang="en-US" sz="2968">
              <a:solidFill>
                <a:prstClr val="white"/>
              </a:solidFill>
              <a:latin typeface="Aptos" panose="02110004020202020204"/>
            </a:endParaRPr>
          </a:p>
          <a:p>
            <a:pPr algn="ctr" defTabSz="1507937"/>
            <a:r>
              <a:rPr lang="en-GB" sz="2968">
                <a:solidFill>
                  <a:prstClr val="white"/>
                </a:solidFill>
                <a:latin typeface="Aptos" panose="02110004020202020204"/>
              </a:rPr>
              <a:t>Missed opportunities for timely assessment and intervention (pressure/nutrition/falls)</a:t>
            </a:r>
          </a:p>
          <a:p>
            <a:pPr algn="ctr" defTabSz="1507937"/>
            <a:r>
              <a:rPr lang="en-GB" sz="2968">
                <a:solidFill>
                  <a:prstClr val="white"/>
                </a:solidFill>
                <a:latin typeface="Aptos" panose="02110004020202020204"/>
              </a:rPr>
              <a:t>Lack of falls prevention advice given.</a:t>
            </a:r>
          </a:p>
          <a:p>
            <a:pPr algn="ctr" defTabSz="1507937"/>
            <a:r>
              <a:rPr lang="en-GB" sz="2968">
                <a:solidFill>
                  <a:prstClr val="white"/>
                </a:solidFill>
                <a:latin typeface="Aptos" panose="02110004020202020204"/>
              </a:rPr>
              <a:t>Significant gaps in clinical documentation.</a:t>
            </a:r>
          </a:p>
          <a:p>
            <a:pPr algn="ctr" defTabSz="1507937"/>
            <a:r>
              <a:rPr lang="en-GB" sz="2968">
                <a:solidFill>
                  <a:prstClr val="white"/>
                </a:solidFill>
                <a:latin typeface="Aptos" panose="02110004020202020204"/>
              </a:rPr>
              <a:t>Core assessments missed on admission/transfer.</a:t>
            </a:r>
          </a:p>
          <a:p>
            <a:pPr algn="ctr" defTabSz="1507937"/>
            <a:r>
              <a:rPr lang="en-GB" sz="2968">
                <a:solidFill>
                  <a:prstClr val="white"/>
                </a:solidFill>
                <a:latin typeface="Aptos" panose="02110004020202020204"/>
              </a:rPr>
              <a:t>Active treatment of pressure ulcers through repositioning not consistent </a:t>
            </a:r>
          </a:p>
        </p:txBody>
      </p:sp>
      <p:sp>
        <p:nvSpPr>
          <p:cNvPr id="11" name="Rectangle 10">
            <a:extLst>
              <a:ext uri="{FF2B5EF4-FFF2-40B4-BE49-F238E27FC236}">
                <a16:creationId xmlns:a16="http://schemas.microsoft.com/office/drawing/2014/main" id="{ADF57EC8-6A5B-289F-89A2-98C867A7459D}"/>
              </a:ext>
            </a:extLst>
          </p:cNvPr>
          <p:cNvSpPr/>
          <p:nvPr/>
        </p:nvSpPr>
        <p:spPr>
          <a:xfrm>
            <a:off x="7703453" y="6209850"/>
            <a:ext cx="6528542" cy="4469850"/>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lIns="150791" tIns="75396" rIns="150791" bIns="75396" rtlCol="0" anchor="ctr"/>
          <a:lstStyle/>
          <a:p>
            <a:pPr algn="ctr" defTabSz="1507937"/>
            <a:r>
              <a:rPr lang="en-GB" sz="2968">
                <a:solidFill>
                  <a:prstClr val="white"/>
                </a:solidFill>
                <a:latin typeface="Aptos" panose="02110004020202020204"/>
              </a:rPr>
              <a:t>External factors: </a:t>
            </a:r>
            <a:endParaRPr lang="en-US" sz="2968">
              <a:solidFill>
                <a:prstClr val="white"/>
              </a:solidFill>
              <a:latin typeface="Aptos" panose="02110004020202020204"/>
            </a:endParaRPr>
          </a:p>
          <a:p>
            <a:pPr algn="ctr" defTabSz="1507937"/>
            <a:r>
              <a:rPr lang="en-GB" sz="2968">
                <a:solidFill>
                  <a:prstClr val="white"/>
                </a:solidFill>
                <a:latin typeface="Aptos" panose="02110004020202020204"/>
              </a:rPr>
              <a:t>Thematic learning linking sedative medication with falls risk across sites</a:t>
            </a:r>
          </a:p>
        </p:txBody>
      </p:sp>
      <p:sp>
        <p:nvSpPr>
          <p:cNvPr id="12" name="Rectangle 11">
            <a:extLst>
              <a:ext uri="{FF2B5EF4-FFF2-40B4-BE49-F238E27FC236}">
                <a16:creationId xmlns:a16="http://schemas.microsoft.com/office/drawing/2014/main" id="{B5C9E4FA-073A-468A-A6C9-AAE5B470D0E8}"/>
              </a:ext>
            </a:extLst>
          </p:cNvPr>
          <p:cNvSpPr/>
          <p:nvPr/>
        </p:nvSpPr>
        <p:spPr>
          <a:xfrm>
            <a:off x="7703453" y="1590017"/>
            <a:ext cx="6528542" cy="44698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lIns="150791" tIns="75396" rIns="150791" bIns="75396" rtlCol="0" anchor="ctr"/>
          <a:lstStyle/>
          <a:p>
            <a:pPr algn="ctr" defTabSz="1507937"/>
            <a:r>
              <a:rPr lang="en-GB" sz="2968">
                <a:solidFill>
                  <a:prstClr val="white"/>
                </a:solidFill>
                <a:latin typeface="Aptos" panose="02110004020202020204"/>
              </a:rPr>
              <a:t>Organisational factors: </a:t>
            </a:r>
            <a:endParaRPr lang="en-US" sz="2968">
              <a:solidFill>
                <a:prstClr val="white"/>
              </a:solidFill>
              <a:latin typeface="Aptos" panose="02110004020202020204"/>
            </a:endParaRPr>
          </a:p>
          <a:p>
            <a:pPr algn="ctr" defTabSz="1507937"/>
            <a:r>
              <a:rPr lang="en-GB" sz="2968">
                <a:solidFill>
                  <a:prstClr val="white"/>
                </a:solidFill>
                <a:latin typeface="Aptos" panose="02110004020202020204"/>
              </a:rPr>
              <a:t>Recognised need for additional training and refresher courses particularly in pressure damage.  Despite training, compliance with pressure ulcer prevention protocols remain poor</a:t>
            </a:r>
          </a:p>
        </p:txBody>
      </p:sp>
      <p:sp>
        <p:nvSpPr>
          <p:cNvPr id="13" name="Rectangle 12">
            <a:extLst>
              <a:ext uri="{FF2B5EF4-FFF2-40B4-BE49-F238E27FC236}">
                <a16:creationId xmlns:a16="http://schemas.microsoft.com/office/drawing/2014/main" id="{A149D2D8-71CC-7B25-3BF1-275BEBD253DA}"/>
              </a:ext>
            </a:extLst>
          </p:cNvPr>
          <p:cNvSpPr/>
          <p:nvPr/>
        </p:nvSpPr>
        <p:spPr>
          <a:xfrm>
            <a:off x="903061" y="6209850"/>
            <a:ext cx="6528542" cy="4469850"/>
          </a:xfrm>
          <a:prstGeom prst="rect">
            <a:avLst/>
          </a:prstGeom>
          <a:solidFill>
            <a:schemeClr val="tx2">
              <a:lumMod val="75000"/>
              <a:lumOff val="25000"/>
            </a:schemeClr>
          </a:solidFill>
          <a:ln>
            <a:solidFill>
              <a:schemeClr val="tx2">
                <a:lumMod val="75000"/>
                <a:lumOff val="25000"/>
              </a:schemeClr>
            </a:solidFill>
          </a:ln>
        </p:spPr>
        <p:style>
          <a:lnRef idx="2">
            <a:schemeClr val="accent1">
              <a:shade val="15000"/>
            </a:schemeClr>
          </a:lnRef>
          <a:fillRef idx="1">
            <a:schemeClr val="accent1"/>
          </a:fillRef>
          <a:effectRef idx="0">
            <a:schemeClr val="accent1"/>
          </a:effectRef>
          <a:fontRef idx="minor">
            <a:schemeClr val="lt1"/>
          </a:fontRef>
        </p:style>
        <p:txBody>
          <a:bodyPr lIns="150791" tIns="75396" rIns="150791" bIns="75396" rtlCol="0" anchor="ctr"/>
          <a:lstStyle/>
          <a:p>
            <a:pPr algn="ctr" defTabSz="1507937"/>
            <a:r>
              <a:rPr lang="en-GB" sz="2968">
                <a:solidFill>
                  <a:prstClr val="white"/>
                </a:solidFill>
                <a:latin typeface="Aptos" panose="02110004020202020204"/>
              </a:rPr>
              <a:t>Local working conditions: </a:t>
            </a:r>
          </a:p>
          <a:p>
            <a:pPr algn="ctr" defTabSz="1507937"/>
            <a:r>
              <a:rPr lang="en-GB" sz="2968">
                <a:solidFill>
                  <a:prstClr val="white"/>
                </a:solidFill>
                <a:latin typeface="Aptos" panose="02110004020202020204"/>
              </a:rPr>
              <a:t>Acuity </a:t>
            </a:r>
            <a:r>
              <a:rPr lang="en-GB" sz="2968" err="1">
                <a:solidFill>
                  <a:prstClr val="white"/>
                </a:solidFill>
                <a:latin typeface="Aptos" panose="02110004020202020204"/>
              </a:rPr>
              <a:t>of wa</a:t>
            </a:r>
            <a:r>
              <a:rPr lang="en-GB" sz="2968">
                <a:solidFill>
                  <a:prstClr val="white"/>
                </a:solidFill>
                <a:latin typeface="Aptos" panose="02110004020202020204"/>
              </a:rPr>
              <a:t>rds increasing overall - current staffing levels may not reflect the increasing dependency of patients and demands of the ward </a:t>
            </a:r>
          </a:p>
        </p:txBody>
      </p:sp>
      <p:sp>
        <p:nvSpPr>
          <p:cNvPr id="4" name="TextBox 3">
            <a:extLst>
              <a:ext uri="{FF2B5EF4-FFF2-40B4-BE49-F238E27FC236}">
                <a16:creationId xmlns:a16="http://schemas.microsoft.com/office/drawing/2014/main" id="{9B67BF72-6B1F-A71C-1FD2-2E1FE17A8D91}"/>
              </a:ext>
            </a:extLst>
          </p:cNvPr>
          <p:cNvSpPr txBox="1"/>
          <p:nvPr/>
        </p:nvSpPr>
        <p:spPr>
          <a:xfrm>
            <a:off x="0" y="-11806"/>
            <a:ext cx="20105688" cy="584775"/>
          </a:xfrm>
          <a:prstGeom prst="rect">
            <a:avLst/>
          </a:prstGeom>
          <a:solidFill>
            <a:srgbClr val="7EB0DE"/>
          </a:solidFill>
        </p:spPr>
        <p:txBody>
          <a:bodyPr wrap="square" rtlCol="0">
            <a:spAutoFit/>
          </a:bodyPr>
          <a:lstStyle/>
          <a:p>
            <a:pPr algn="ctr" defTabSz="914413">
              <a:defRPr/>
            </a:pPr>
            <a:r>
              <a:rPr lang="en-GB" sz="3200" b="1" dirty="0">
                <a:solidFill>
                  <a:schemeClr val="bg1"/>
                </a:solidFill>
                <a:latin typeface="Arial Black"/>
              </a:rPr>
              <a:t>Learning Identified from incidents – March 2026</a:t>
            </a:r>
            <a:endParaRPr lang="en-GB" sz="3200" dirty="0">
              <a:solidFill>
                <a:schemeClr val="bg1"/>
              </a:solidFill>
              <a:latin typeface="Arial Black"/>
            </a:endParaRPr>
          </a:p>
        </p:txBody>
      </p:sp>
    </p:spTree>
    <p:extLst>
      <p:ext uri="{BB962C8B-B14F-4D97-AF65-F5344CB8AC3E}">
        <p14:creationId xmlns:p14="http://schemas.microsoft.com/office/powerpoint/2010/main" val="1584428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extLst>
              <p:ext uri="{D42A27DB-BD31-4B8C-83A1-F6EECF244321}">
                <p14:modId xmlns:p14="http://schemas.microsoft.com/office/powerpoint/2010/main" val="3985710680"/>
              </p:ext>
            </p:extLst>
          </p:nvPr>
        </p:nvGraphicFramePr>
        <p:xfrm>
          <a:off x="-5556" y="549061"/>
          <a:ext cx="20100758" cy="10744169"/>
        </p:xfrm>
        <a:graphic>
          <a:graphicData uri="http://schemas.openxmlformats.org/drawingml/2006/table">
            <a:tbl>
              <a:tblPr firstRow="1" bandRow="1">
                <a:tableStyleId>{5C22544A-7EE6-4342-B048-85BDC9FD1C3A}</a:tableStyleId>
              </a:tblPr>
              <a:tblGrid>
                <a:gridCol w="1986901">
                  <a:extLst>
                    <a:ext uri="{9D8B030D-6E8A-4147-A177-3AD203B41FA5}">
                      <a16:colId xmlns:a16="http://schemas.microsoft.com/office/drawing/2014/main" val="2762623597"/>
                    </a:ext>
                  </a:extLst>
                </a:gridCol>
                <a:gridCol w="15816822">
                  <a:extLst>
                    <a:ext uri="{9D8B030D-6E8A-4147-A177-3AD203B41FA5}">
                      <a16:colId xmlns:a16="http://schemas.microsoft.com/office/drawing/2014/main" val="1765998844"/>
                    </a:ext>
                  </a:extLst>
                </a:gridCol>
                <a:gridCol w="2297035">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(March -26)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46% </a:t>
                      </a:r>
                    </a:p>
                    <a:p>
                      <a:pPr algn="ctr"/>
                      <a:r>
                        <a:rPr lang="en-GB" sz="1800" b="1" dirty="0">
                          <a:solidFill>
                            <a:schemeClr val="tx1"/>
                          </a:solidFill>
                          <a:latin typeface="Verdana" panose="020B0604030504040204" pitchFamily="34" charset="0"/>
                          <a:ea typeface="Verdana" panose="020B0604030504040204" pitchFamily="34" charset="0"/>
                        </a:rPr>
                        <a:t>(Feb- 26)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595 (18.8%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11.26%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80.34%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223 (11.5%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12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94674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4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61756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785601"/>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01044" y="617569"/>
            <a:ext cx="914400" cy="914400"/>
          </a:xfrm>
          <a:prstGeom prst="rect">
            <a:avLst/>
          </a:prstGeom>
        </p:spPr>
      </p:pic>
    </p:spTree>
    <p:extLst>
      <p:ext uri="{BB962C8B-B14F-4D97-AF65-F5344CB8AC3E}">
        <p14:creationId xmlns:p14="http://schemas.microsoft.com/office/powerpoint/2010/main" val="3589538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110004020202020204"/>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7EB0D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ctr" defTabSz="914263"/>
            <a:r>
              <a:rPr lang="en-GB" sz="2391" b="1" dirty="0">
                <a:solidFill>
                  <a:prstClr val="white"/>
                </a:solidFill>
                <a:latin typeface="Arial"/>
                <a:cs typeface="Arial"/>
              </a:rPr>
              <a:t>Falls Prevention</a:t>
            </a:r>
            <a:endParaRPr lang="en-GB" sz="2451" b="1" dirty="0">
              <a:solidFill>
                <a:prstClr val="white"/>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15960" y="1311263"/>
            <a:ext cx="5792544" cy="3617425"/>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979" b="1">
                <a:solidFill>
                  <a:prstClr val="black"/>
                </a:solidFill>
                <a:latin typeface="Arial"/>
                <a:cs typeface="Arial"/>
              </a:rPr>
              <a:t>What is the Data telling us?: </a:t>
            </a:r>
            <a:endParaRPr lang="en-GB" sz="1979" b="1">
              <a:solidFill>
                <a:srgbClr val="FF0000"/>
              </a:solidFill>
              <a:latin typeface="Arial"/>
              <a:cs typeface="Arial"/>
            </a:endParaRPr>
          </a:p>
          <a:p>
            <a:pPr marL="282738" indent="-282738" defTabSz="914263">
              <a:buFont typeface="Arial"/>
              <a:buChar char="•"/>
            </a:pPr>
            <a:r>
              <a:rPr lang="en-GB" sz="1979">
                <a:solidFill>
                  <a:prstClr val="black"/>
                </a:solidFill>
                <a:latin typeface="Arial"/>
                <a:cs typeface="Arial"/>
              </a:rPr>
              <a:t>In-patient falls rate remains below National average </a:t>
            </a:r>
          </a:p>
          <a:p>
            <a:pPr marL="282738" indent="-282738" defTabSz="914263">
              <a:buFont typeface="Arial"/>
              <a:buChar char="•"/>
            </a:pPr>
            <a:r>
              <a:rPr lang="en-GB" sz="1979">
                <a:solidFill>
                  <a:prstClr val="black"/>
                </a:solidFill>
                <a:latin typeface="Arial"/>
                <a:cs typeface="Arial"/>
              </a:rPr>
              <a:t>Falls related attendance to MIU up 27% compared to Feb 2026 (Feb had already increased by 20% from Jan) however this is 18% lower than same time last year. </a:t>
            </a:r>
          </a:p>
          <a:p>
            <a:pPr marL="282738" indent="-282738" defTabSz="914263">
              <a:buFont typeface="Arial"/>
              <a:buChar char="•"/>
            </a:pPr>
            <a:r>
              <a:rPr lang="en-GB" sz="1979">
                <a:solidFill>
                  <a:prstClr val="black"/>
                </a:solidFill>
                <a:latin typeface="Arial"/>
                <a:cs typeface="Arial"/>
              </a:rPr>
              <a:t>ED attendance for falls 19% higher in Feb 2026 than Jan 2026 (and up 4% from last year) </a:t>
            </a:r>
          </a:p>
          <a:p>
            <a:pPr defTabSz="914263"/>
            <a:endParaRPr lang="en-GB" sz="1567">
              <a:solidFill>
                <a:prstClr val="black"/>
              </a:solidFill>
              <a:latin typeface="Arial"/>
              <a:cs typeface="Arial"/>
            </a:endParaRPr>
          </a:p>
        </p:txBody>
      </p:sp>
      <p:sp>
        <p:nvSpPr>
          <p:cNvPr id="26" name="TextBox 25">
            <a:extLst>
              <a:ext uri="{FF2B5EF4-FFF2-40B4-BE49-F238E27FC236}">
                <a16:creationId xmlns:a16="http://schemas.microsoft.com/office/drawing/2014/main" id="{C94F4918-364D-4AC6-EE86-7D93B9C8C7F0}"/>
              </a:ext>
            </a:extLst>
          </p:cNvPr>
          <p:cNvSpPr txBox="1"/>
          <p:nvPr/>
        </p:nvSpPr>
        <p:spPr>
          <a:xfrm>
            <a:off x="13490689" y="1301500"/>
            <a:ext cx="6426959" cy="6416785"/>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979" b="1">
                <a:solidFill>
                  <a:prstClr val="black"/>
                </a:solidFill>
                <a:latin typeface="Arial"/>
                <a:cs typeface="Arial"/>
              </a:rPr>
              <a:t>What are we doing about it:</a:t>
            </a:r>
            <a:endParaRPr lang="en-US" sz="1979">
              <a:solidFill>
                <a:prstClr val="black"/>
              </a:solidFill>
              <a:latin typeface="Aptos" panose="02110004020202020204"/>
            </a:endParaRPr>
          </a:p>
          <a:p>
            <a:pPr marL="284833" indent="-284833" defTabSz="914263">
              <a:buFont typeface="Arial"/>
              <a:buChar char="•"/>
            </a:pPr>
            <a:endParaRPr lang="en-GB" sz="1979">
              <a:solidFill>
                <a:prstClr val="black"/>
              </a:solidFill>
              <a:latin typeface="Arial"/>
              <a:cs typeface="Arial"/>
            </a:endParaRPr>
          </a:p>
          <a:p>
            <a:pPr marL="284833" indent="-284833" defTabSz="914263">
              <a:buFont typeface="Arial"/>
              <a:buChar char="•"/>
            </a:pPr>
            <a:r>
              <a:rPr lang="en-GB" sz="1979">
                <a:solidFill>
                  <a:prstClr val="black"/>
                </a:solidFill>
                <a:latin typeface="Arial"/>
                <a:cs typeface="Arial"/>
              </a:rPr>
              <a:t>Funding has ended for level 1 and 2 falls response</a:t>
            </a:r>
            <a:endParaRPr lang="en-GB" sz="1979">
              <a:solidFill>
                <a:prstClr val="black"/>
              </a:solidFill>
              <a:latin typeface="Aptos" panose="020B0004020202020204"/>
              <a:cs typeface="Arial"/>
            </a:endParaRPr>
          </a:p>
          <a:p>
            <a:pPr marL="284833" indent="-284833" defTabSz="914263">
              <a:buFont typeface="Arial"/>
              <a:buChar char="•"/>
            </a:pPr>
            <a:r>
              <a:rPr lang="en-GB" sz="1979">
                <a:solidFill>
                  <a:prstClr val="black"/>
                </a:solidFill>
                <a:latin typeface="Arial"/>
                <a:cs typeface="Arial"/>
              </a:rPr>
              <a:t>Enhanced falls response (therapy led) stood down new pathways to meet WAST demand established </a:t>
            </a:r>
            <a:endParaRPr lang="en-GB" sz="1979">
              <a:solidFill>
                <a:prstClr val="black"/>
              </a:solidFill>
              <a:latin typeface="Aptos" panose="02110004020202020204"/>
            </a:endParaRPr>
          </a:p>
          <a:p>
            <a:pPr marL="284833" indent="-284833" defTabSz="914263">
              <a:buFont typeface="Arial"/>
              <a:buChar char="•"/>
            </a:pPr>
            <a:r>
              <a:rPr lang="en-GB" sz="1979">
                <a:solidFill>
                  <a:prstClr val="black"/>
                </a:solidFill>
                <a:latin typeface="Arial"/>
                <a:cs typeface="Arial"/>
              </a:rPr>
              <a:t>Ongoing discussions with WAST re direct commissioning of level 1 response for SBUHB</a:t>
            </a:r>
          </a:p>
          <a:p>
            <a:pPr marL="284833" indent="-284833" defTabSz="914263">
              <a:buFont typeface="Arial"/>
              <a:buChar char="•"/>
            </a:pPr>
            <a:r>
              <a:rPr lang="en-GB" sz="1979">
                <a:solidFill>
                  <a:prstClr val="black"/>
                </a:solidFill>
                <a:latin typeface="Arial"/>
                <a:cs typeface="Arial"/>
              </a:rPr>
              <a:t>Re-establishing National Safer Mobilisation Group (previously National In patient falls Group)</a:t>
            </a:r>
            <a:endParaRPr lang="en-GB" sz="1979">
              <a:solidFill>
                <a:prstClr val="black"/>
              </a:solidFill>
              <a:latin typeface="Aptos" panose="020B0004020202020204"/>
              <a:cs typeface="Arial"/>
            </a:endParaRPr>
          </a:p>
          <a:p>
            <a:pPr marL="284833" indent="-284833" defTabSz="914263">
              <a:buFont typeface="Arial"/>
              <a:buChar char="•"/>
            </a:pPr>
            <a:r>
              <a:rPr lang="en-GB" sz="1979">
                <a:solidFill>
                  <a:prstClr val="black"/>
                </a:solidFill>
                <a:latin typeface="Arial"/>
                <a:cs typeface="Arial"/>
              </a:rPr>
              <a:t>Regional Falls Prevention taskforce enabling collaboration</a:t>
            </a:r>
            <a:endParaRPr lang="en-GB" sz="1979">
              <a:solidFill>
                <a:prstClr val="black"/>
              </a:solidFill>
              <a:latin typeface="Aptos" panose="02110004020202020204"/>
            </a:endParaRPr>
          </a:p>
          <a:p>
            <a:pPr marL="284833" indent="-284833" defTabSz="914263">
              <a:buFont typeface="Arial"/>
              <a:buChar char="•"/>
            </a:pPr>
            <a:r>
              <a:rPr lang="en-GB" sz="1979">
                <a:solidFill>
                  <a:prstClr val="black"/>
                </a:solidFill>
                <a:latin typeface="Arial"/>
                <a:cs typeface="Arial"/>
              </a:rPr>
              <a:t>Primary Care action plan agreed </a:t>
            </a:r>
            <a:endParaRPr lang="en-GB" sz="1979">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979">
                <a:solidFill>
                  <a:prstClr val="black"/>
                </a:solidFill>
                <a:latin typeface="Arial"/>
                <a:cs typeface="Arial"/>
              </a:rPr>
              <a:t>Falls prevention (Dance to Health) programme developing due to begin April 2026 – to be managed through SBUHB Arts in Health</a:t>
            </a:r>
          </a:p>
          <a:p>
            <a:pPr marL="284833" indent="-284833" defTabSz="914263">
              <a:buFont typeface="Arial"/>
              <a:buChar char="•"/>
            </a:pPr>
            <a:r>
              <a:rPr lang="en-GB" sz="1979">
                <a:solidFill>
                  <a:prstClr val="black"/>
                </a:solidFill>
                <a:latin typeface="Arial"/>
                <a:cs typeface="Arial"/>
              </a:rPr>
              <a:t>Review of Care pathways National &amp; Local level underway</a:t>
            </a:r>
          </a:p>
          <a:p>
            <a:pPr marL="284833" indent="-284833" defTabSz="914263">
              <a:buFont typeface="Arial"/>
              <a:buChar char="•"/>
            </a:pPr>
            <a:r>
              <a:rPr lang="en-GB" sz="1979">
                <a:solidFill>
                  <a:prstClr val="black"/>
                </a:solidFill>
                <a:latin typeface="Arial"/>
                <a:cs typeface="Arial"/>
              </a:rPr>
              <a:t>Project lead change for care home and domiciliary care project – having short term impact </a:t>
            </a:r>
          </a:p>
          <a:p>
            <a:pPr marL="284833" indent="-284833" defTabSz="914263">
              <a:buFont typeface="Arial"/>
              <a:buChar char="•"/>
            </a:pPr>
            <a:r>
              <a:rPr lang="en-GB" sz="1979">
                <a:solidFill>
                  <a:prstClr val="black"/>
                </a:solidFill>
                <a:latin typeface="Arial"/>
                <a:cs typeface="Arial"/>
              </a:rPr>
              <a:t>Thematic review of  inpatient falls incidents – targeted work on appropriate bed rail use planned</a:t>
            </a:r>
            <a:endParaRPr lang="en-GB" sz="1979">
              <a:solidFill>
                <a:prstClr val="black"/>
              </a:solidFill>
              <a:latin typeface="Arial" panose="020B0604020202020204" pitchFamily="34" charset="0"/>
              <a:cs typeface="Arial" panose="020B0604020202020204" pitchFamily="34" charset="0"/>
            </a:endParaRPr>
          </a:p>
          <a:p>
            <a:pPr defTabSz="914263"/>
            <a:endParaRPr lang="en-GB" sz="1732">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a:solidFill>
                <a:prstClr val="black"/>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6387812-1C33-CDFD-E54F-E475EC9AABBC}"/>
              </a:ext>
            </a:extLst>
          </p:cNvPr>
          <p:cNvSpPr txBox="1"/>
          <p:nvPr/>
        </p:nvSpPr>
        <p:spPr>
          <a:xfrm>
            <a:off x="0" y="476926"/>
            <a:ext cx="20114487" cy="427892"/>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979" b="1">
                <a:solidFill>
                  <a:prstClr val="black"/>
                </a:solidFill>
                <a:latin typeface="Arial"/>
                <a:cs typeface="Arial"/>
              </a:rPr>
              <a:t>Project Team: </a:t>
            </a:r>
            <a:r>
              <a:rPr lang="en-GB" sz="1979">
                <a:solidFill>
                  <a:prstClr val="black"/>
                </a:solidFill>
                <a:latin typeface="Arial"/>
                <a:cs typeface="Arial"/>
              </a:rPr>
              <a:t>Senior Responsible Officer: Helen Annandale, QP lead – Eleri D'Arcy</a:t>
            </a:r>
            <a:endParaRPr lang="en-GB" sz="1979">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5946028" y="1294154"/>
            <a:ext cx="7413995" cy="3622623"/>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979" b="1">
                <a:solidFill>
                  <a:prstClr val="black"/>
                </a:solidFill>
                <a:latin typeface="Arial"/>
                <a:cs typeface="Arial"/>
              </a:rPr>
              <a:t>Underlying causes:</a:t>
            </a:r>
            <a:endParaRPr lang="en-US" sz="1979">
              <a:solidFill>
                <a:prstClr val="black"/>
              </a:solidFill>
              <a:latin typeface="Arial"/>
              <a:cs typeface="Arial"/>
            </a:endParaRPr>
          </a:p>
          <a:p>
            <a:pPr marL="281691" indent="-281691" defTabSz="914263">
              <a:buFont typeface="Arial" panose="020B0604020202020204" pitchFamily="34" charset="0"/>
              <a:buChar char="•"/>
            </a:pPr>
            <a:r>
              <a:rPr lang="en-GB" sz="1979">
                <a:solidFill>
                  <a:prstClr val="black"/>
                </a:solidFill>
                <a:latin typeface="Arial"/>
                <a:cs typeface="Arial"/>
              </a:rPr>
              <a:t>Ageing population with increasing frailty picture</a:t>
            </a:r>
            <a:endParaRPr lang="en-GB" sz="1979">
              <a:solidFill>
                <a:prstClr val="black"/>
              </a:solidFill>
              <a:latin typeface="Arial" panose="020B0604020202020204" pitchFamily="34" charset="0"/>
              <a:cs typeface="Arial" panose="020B0604020202020204" pitchFamily="34" charset="0"/>
            </a:endParaRPr>
          </a:p>
          <a:p>
            <a:pPr marL="281691" indent="-281691" defTabSz="914263">
              <a:buFont typeface="Arial" panose="020B0604020202020204" pitchFamily="34" charset="0"/>
              <a:buChar char="•"/>
            </a:pPr>
            <a:r>
              <a:rPr lang="en-GB" sz="1979">
                <a:solidFill>
                  <a:prstClr val="black"/>
                </a:solidFill>
                <a:latin typeface="Arial"/>
                <a:cs typeface="Arial"/>
              </a:rPr>
              <a:t>Increased demand on WAST and front door services</a:t>
            </a:r>
          </a:p>
          <a:p>
            <a:pPr marL="281691" indent="-281691" defTabSz="914263">
              <a:buFont typeface="Arial" panose="020B0604020202020204" pitchFamily="34" charset="0"/>
              <a:buChar char="•"/>
            </a:pPr>
            <a:r>
              <a:rPr lang="en-GB" sz="1979">
                <a:solidFill>
                  <a:prstClr val="black"/>
                </a:solidFill>
                <a:latin typeface="Arial"/>
                <a:cs typeface="Arial"/>
              </a:rPr>
              <a:t>Limited alternative WAST response to level 1 and level 2 falls regionally </a:t>
            </a:r>
          </a:p>
          <a:p>
            <a:pPr marL="281691" indent="-281691" defTabSz="914263">
              <a:buFont typeface="Arial" panose="020B0604020202020204" pitchFamily="34" charset="0"/>
              <a:buChar char="•"/>
            </a:pPr>
            <a:r>
              <a:rPr lang="en-GB" sz="1979">
                <a:solidFill>
                  <a:prstClr val="black"/>
                </a:solidFill>
                <a:latin typeface="Arial"/>
                <a:cs typeface="Arial"/>
              </a:rPr>
              <a:t>Inconsistent approach to falls advice in community/primary care</a:t>
            </a:r>
          </a:p>
          <a:p>
            <a:pPr marL="281691" indent="-281691" defTabSz="914263">
              <a:buFont typeface="Arial" panose="020B0604020202020204" pitchFamily="34" charset="0"/>
              <a:buChar char="•"/>
            </a:pPr>
            <a:r>
              <a:rPr lang="en-GB" sz="1979">
                <a:solidFill>
                  <a:prstClr val="black"/>
                </a:solidFill>
                <a:latin typeface="Arial"/>
                <a:cs typeface="Arial"/>
              </a:rPr>
              <a:t>Reduced access and provision of falls clinics across region</a:t>
            </a:r>
          </a:p>
          <a:p>
            <a:pPr marL="281691" indent="-281691" defTabSz="914263">
              <a:buFont typeface="Arial" panose="020B0604020202020204" pitchFamily="34" charset="0"/>
              <a:buChar char="•"/>
            </a:pPr>
            <a:r>
              <a:rPr lang="en-GB" sz="1979">
                <a:solidFill>
                  <a:prstClr val="black"/>
                </a:solidFill>
                <a:latin typeface="Arial"/>
                <a:cs typeface="Arial"/>
              </a:rPr>
              <a:t>Limited prevention offers</a:t>
            </a:r>
          </a:p>
          <a:p>
            <a:pPr marL="281691" indent="-281691" defTabSz="914263">
              <a:buFont typeface="Arial" panose="020B0604020202020204" pitchFamily="34" charset="0"/>
              <a:buChar char="•"/>
            </a:pPr>
            <a:r>
              <a:rPr lang="en-GB" sz="1979">
                <a:solidFill>
                  <a:prstClr val="black"/>
                </a:solidFill>
                <a:latin typeface="Arial"/>
                <a:cs typeface="Arial"/>
              </a:rPr>
              <a:t>Destabilisation at National Level re Governance</a:t>
            </a:r>
          </a:p>
          <a:p>
            <a:pPr marL="281691" indent="-281691" defTabSz="914263">
              <a:buFont typeface="Arial" panose="020B0604020202020204" pitchFamily="34" charset="0"/>
              <a:buChar char="•"/>
            </a:pPr>
            <a:endParaRPr lang="en-GB" sz="1567">
              <a:solidFill>
                <a:prstClr val="black"/>
              </a:solidFill>
              <a:latin typeface="Arial"/>
              <a:cs typeface="Arial"/>
            </a:endParaRPr>
          </a:p>
          <a:p>
            <a:pPr marL="281691" indent="-281691" defTabSz="914263">
              <a:buFont typeface="Arial" panose="020B0604020202020204" pitchFamily="34" charset="0"/>
              <a:buChar char="•"/>
            </a:pPr>
            <a:endParaRPr lang="en-GB" sz="1567">
              <a:solidFill>
                <a:prstClr val="black"/>
              </a:solidFill>
              <a:latin typeface="Arial"/>
              <a:cs typeface="Arial"/>
            </a:endParaRPr>
          </a:p>
          <a:p>
            <a:pPr defTabSz="914263"/>
            <a:endParaRPr lang="en-GB" sz="1567">
              <a:solidFill>
                <a:prstClr val="black"/>
              </a:solidFill>
              <a:latin typeface="Arial"/>
              <a:cs typeface="Arial"/>
            </a:endParaRPr>
          </a:p>
          <a:p>
            <a:pPr marL="284833" indent="-284833" defTabSz="914263">
              <a:buFont typeface="Arial,Sans-Serif" panose="020B0604020202020204" pitchFamily="34" charset="0"/>
              <a:buChar char="•"/>
            </a:pPr>
            <a:endParaRPr lang="en-GB" sz="1567">
              <a:solidFill>
                <a:prstClr val="black"/>
              </a:solidFill>
              <a:latin typeface="Arial"/>
              <a:cs typeface="Arial"/>
            </a:endParaRPr>
          </a:p>
        </p:txBody>
      </p:sp>
      <p:sp>
        <p:nvSpPr>
          <p:cNvPr id="9" name="TextBox 8">
            <a:extLst>
              <a:ext uri="{FF2B5EF4-FFF2-40B4-BE49-F238E27FC236}">
                <a16:creationId xmlns:a16="http://schemas.microsoft.com/office/drawing/2014/main" id="{8B0482D5-25F6-3A67-293A-AD043D4C8452}"/>
              </a:ext>
            </a:extLst>
          </p:cNvPr>
          <p:cNvSpPr txBox="1"/>
          <p:nvPr/>
        </p:nvSpPr>
        <p:spPr>
          <a:xfrm>
            <a:off x="13497514" y="7869447"/>
            <a:ext cx="6445558" cy="3083773"/>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979" b="1" dirty="0">
                <a:solidFill>
                  <a:prstClr val="black"/>
                </a:solidFill>
                <a:latin typeface="Arial"/>
                <a:cs typeface="Arial"/>
              </a:rPr>
              <a:t>What do we expect to see change?</a:t>
            </a:r>
          </a:p>
          <a:p>
            <a:pPr marL="282738" indent="-282738" defTabSz="1507937">
              <a:buFont typeface="Arial"/>
              <a:buChar char="•"/>
            </a:pPr>
            <a:r>
              <a:rPr lang="en-GB" sz="1979" dirty="0">
                <a:solidFill>
                  <a:prstClr val="black"/>
                </a:solidFill>
                <a:latin typeface="Arial"/>
                <a:cs typeface="Arial"/>
              </a:rPr>
              <a:t>Reduction in WAST call out from care homes following falls incident (goal – 30% reduction per site by March '26) - ON TRACK</a:t>
            </a:r>
          </a:p>
          <a:p>
            <a:pPr marL="282738" indent="-282738" defTabSz="1507937">
              <a:buFont typeface="Arial"/>
              <a:buChar char="•"/>
            </a:pPr>
            <a:r>
              <a:rPr lang="en-GB" sz="1979" dirty="0">
                <a:solidFill>
                  <a:prstClr val="black"/>
                </a:solidFill>
                <a:latin typeface="Arial"/>
                <a:cs typeface="Arial"/>
              </a:rPr>
              <a:t>Falls rate not exceeding 5.0 (falls/1000beddays) over preceding 12 months – ON TRACK</a:t>
            </a:r>
          </a:p>
          <a:p>
            <a:pPr marL="282738" indent="-282738" defTabSz="1507937">
              <a:buFont typeface="Arial"/>
              <a:buChar char="•"/>
            </a:pPr>
            <a:r>
              <a:rPr lang="en-GB" sz="1979" dirty="0">
                <a:solidFill>
                  <a:prstClr val="black"/>
                </a:solidFill>
                <a:latin typeface="Arial"/>
                <a:cs typeface="Arial"/>
              </a:rPr>
              <a:t>Reduction of Bed rail related inpatient falls by 10% - commenced.</a:t>
            </a:r>
          </a:p>
          <a:p>
            <a:pPr defTabSz="1507937"/>
            <a:endParaRPr lang="en-GB" sz="1732" dirty="0">
              <a:solidFill>
                <a:prstClr val="black"/>
              </a:solidFill>
              <a:latin typeface="Arial"/>
              <a:cs typeface="Arial"/>
            </a:endParaRPr>
          </a:p>
          <a:p>
            <a:pPr marL="282738" indent="-282738" defTabSz="1507937">
              <a:buFont typeface="Arial"/>
              <a:buChar char="•"/>
            </a:pPr>
            <a:endParaRPr lang="en-GB" sz="1484" dirty="0">
              <a:solidFill>
                <a:prstClr val="black"/>
              </a:solidFill>
              <a:latin typeface="Arial"/>
              <a:cs typeface="Arial"/>
            </a:endParaRPr>
          </a:p>
        </p:txBody>
      </p:sp>
      <p:pic>
        <p:nvPicPr>
          <p:cNvPr id="15" name="Picture 14" descr="A screenshot of a graph&#10;&#10;AI-generated content may be incorrect.">
            <a:extLst>
              <a:ext uri="{FF2B5EF4-FFF2-40B4-BE49-F238E27FC236}">
                <a16:creationId xmlns:a16="http://schemas.microsoft.com/office/drawing/2014/main" id="{1C555EA6-1744-5DAE-9CA2-CBDE0FFFEA75}"/>
              </a:ext>
            </a:extLst>
          </p:cNvPr>
          <p:cNvPicPr>
            <a:picLocks noChangeAspect="1"/>
          </p:cNvPicPr>
          <p:nvPr/>
        </p:nvPicPr>
        <p:blipFill>
          <a:blip r:embed="rId3"/>
          <a:srcRect l="28" r="-112" b="20380"/>
          <a:stretch>
            <a:fillRect/>
          </a:stretch>
        </p:blipFill>
        <p:spPr>
          <a:xfrm>
            <a:off x="551" y="5011474"/>
            <a:ext cx="13359472" cy="5941746"/>
          </a:xfrm>
          <a:prstGeom prst="rect">
            <a:avLst/>
          </a:prstGeom>
        </p:spPr>
      </p:pic>
    </p:spTree>
    <p:extLst>
      <p:ext uri="{BB962C8B-B14F-4D97-AF65-F5344CB8AC3E}">
        <p14:creationId xmlns:p14="http://schemas.microsoft.com/office/powerpoint/2010/main" val="15130715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6,607</a:t>
            </a: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 friends and family surveys completed in March 2026 which is an increase on the previous month where </a:t>
            </a:r>
            <a:r>
              <a:rPr lang="en-GB" dirty="0">
                <a:latin typeface="Verdana" panose="020B0604030504040204" pitchFamily="34" charset="0"/>
                <a:ea typeface="Calibri" panose="020F0502020204030204" pitchFamily="34" charset="0"/>
                <a:cs typeface="Arial" panose="020B0604020202020204" pitchFamily="34" charset="0"/>
              </a:rPr>
              <a:t>5,959</a:t>
            </a: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 surveys were completed.</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Of those surveys completed, the 91% of patients would highly recommend the services they received. </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There were 192 concerns received in January 2026, and 55% of those concerns had responses sent within 30 days in January. </a:t>
            </a:r>
          </a:p>
          <a:p>
            <a:pPr marL="342900" marR="0" lvl="0" indent="-342900" algn="just" defTabSz="914400" rtl="0" eaLnBrk="1" fontAlgn="auto" latinLnBrk="0" hangingPunct="1">
              <a:lnSpc>
                <a:spcPct val="107000"/>
              </a:lnSpc>
              <a:spcBef>
                <a:spcPts val="0"/>
              </a:spcBef>
              <a:spcAft>
                <a:spcPts val="800"/>
              </a:spcAft>
              <a:buClrTx/>
              <a:buSzTx/>
              <a:buFont typeface="Symbol" panose="05050102010706020507" pitchFamily="18" charset="2"/>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A9B27151-0301-FA32-CA7D-A83FE6DB70F1}"/>
              </a:ext>
            </a:extLst>
          </p:cNvPr>
          <p:cNvPicPr>
            <a:picLocks noChangeAspect="1"/>
          </p:cNvPicPr>
          <p:nvPr/>
        </p:nvPicPr>
        <p:blipFill>
          <a:blip r:embed="rId3"/>
          <a:stretch>
            <a:fillRect/>
          </a:stretch>
        </p:blipFill>
        <p:spPr>
          <a:xfrm>
            <a:off x="2890044" y="980798"/>
            <a:ext cx="7161372" cy="3840822"/>
          </a:xfrm>
          <a:prstGeom prst="rect">
            <a:avLst/>
          </a:prstGeom>
        </p:spPr>
      </p:pic>
      <p:pic>
        <p:nvPicPr>
          <p:cNvPr id="9" name="Picture 8">
            <a:extLst>
              <a:ext uri="{FF2B5EF4-FFF2-40B4-BE49-F238E27FC236}">
                <a16:creationId xmlns:a16="http://schemas.microsoft.com/office/drawing/2014/main" id="{29855445-836A-F24A-CB6A-8695BE59DB53}"/>
              </a:ext>
            </a:extLst>
          </p:cNvPr>
          <p:cNvPicPr>
            <a:picLocks noChangeAspect="1"/>
          </p:cNvPicPr>
          <p:nvPr/>
        </p:nvPicPr>
        <p:blipFill>
          <a:blip r:embed="rId4"/>
          <a:stretch>
            <a:fillRect/>
          </a:stretch>
        </p:blipFill>
        <p:spPr>
          <a:xfrm>
            <a:off x="11035617" y="968326"/>
            <a:ext cx="6555470" cy="3532157"/>
          </a:xfrm>
          <a:prstGeom prst="rect">
            <a:avLst/>
          </a:prstGeom>
        </p:spPr>
      </p:pic>
      <p:pic>
        <p:nvPicPr>
          <p:cNvPr id="14" name="Picture 13">
            <a:extLst>
              <a:ext uri="{FF2B5EF4-FFF2-40B4-BE49-F238E27FC236}">
                <a16:creationId xmlns:a16="http://schemas.microsoft.com/office/drawing/2014/main" id="{CDF52307-4B91-5258-29EE-9B3018E3048F}"/>
              </a:ext>
            </a:extLst>
          </p:cNvPr>
          <p:cNvPicPr>
            <a:picLocks noChangeAspect="1"/>
          </p:cNvPicPr>
          <p:nvPr/>
        </p:nvPicPr>
        <p:blipFill>
          <a:blip r:embed="rId5"/>
          <a:stretch>
            <a:fillRect/>
          </a:stretch>
        </p:blipFill>
        <p:spPr>
          <a:xfrm>
            <a:off x="2889582" y="5435829"/>
            <a:ext cx="7160911" cy="3532157"/>
          </a:xfrm>
          <a:prstGeom prst="rect">
            <a:avLst/>
          </a:prstGeom>
        </p:spPr>
      </p:pic>
      <p:pic>
        <p:nvPicPr>
          <p:cNvPr id="17" name="Picture 16">
            <a:extLst>
              <a:ext uri="{FF2B5EF4-FFF2-40B4-BE49-F238E27FC236}">
                <a16:creationId xmlns:a16="http://schemas.microsoft.com/office/drawing/2014/main" id="{559BE4C9-69E1-29CD-1720-1AEC7EC1D6B3}"/>
              </a:ext>
            </a:extLst>
          </p:cNvPr>
          <p:cNvPicPr>
            <a:picLocks noChangeAspect="1"/>
          </p:cNvPicPr>
          <p:nvPr/>
        </p:nvPicPr>
        <p:blipFill>
          <a:blip r:embed="rId6"/>
          <a:stretch>
            <a:fillRect/>
          </a:stretch>
        </p:blipFill>
        <p:spPr>
          <a:xfrm>
            <a:off x="11049111" y="5435829"/>
            <a:ext cx="6395133" cy="3532157"/>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88170" y="907580"/>
            <a:ext cx="7261932" cy="10203542"/>
          </a:xfrm>
          <a:prstGeom prst="rect">
            <a:avLst/>
          </a:prstGeom>
          <a:solidFill>
            <a:schemeClr val="tx2">
              <a:lumMod val="10000"/>
              <a:lumOff val="90000"/>
            </a:schemeClr>
          </a:solidFill>
          <a:ln>
            <a:solidFill>
              <a:srgbClr val="4472C4"/>
            </a:solidFill>
          </a:ln>
        </p:spPr>
        <p:txBody>
          <a:bodyPr wrap="square" lIns="150791" tIns="75396" rIns="150791" bIns="75396" anchor="t">
            <a:spAutoFit/>
          </a:bodyPr>
          <a:lstStyle/>
          <a:p>
            <a:pPr defTabSz="1075350">
              <a:defRPr/>
            </a:pPr>
            <a:r>
              <a:rPr lang="en-GB" sz="2309" b="1" dirty="0">
                <a:solidFill>
                  <a:prstClr val="black"/>
                </a:solidFill>
                <a:latin typeface="Aptos" panose="02110004020202020204"/>
              </a:rPr>
              <a:t>What is the data telling us?</a:t>
            </a:r>
            <a:endParaRPr lang="en-US" sz="2309" b="1" dirty="0">
              <a:solidFill>
                <a:prstClr val="black"/>
              </a:solidFill>
              <a:latin typeface="Aptos" panose="02110004020202020204"/>
            </a:endParaRPr>
          </a:p>
          <a:p>
            <a:pPr marL="282738" indent="-282738" defTabSz="1075350">
              <a:buFont typeface="Arial"/>
              <a:buChar char="•"/>
              <a:defRPr/>
            </a:pPr>
            <a:r>
              <a:rPr lang="en-GB" sz="2309" dirty="0">
                <a:solidFill>
                  <a:prstClr val="black"/>
                </a:solidFill>
                <a:latin typeface="Segoe UI"/>
                <a:cs typeface="Segoe UI"/>
              </a:rPr>
              <a:t>Some complaint responses exceed the 30‑day Putting Things Right (PTR) target.</a:t>
            </a:r>
            <a:endParaRPr lang="en-GB" sz="2309" dirty="0">
              <a:solidFill>
                <a:prstClr val="black"/>
              </a:solidFill>
              <a:latin typeface="Aptos" panose="02110004020202020204"/>
              <a:cs typeface="Segoe UI"/>
            </a:endParaRPr>
          </a:p>
          <a:p>
            <a:pPr marL="282738" indent="-282738" defTabSz="1075350">
              <a:buFont typeface="Arial"/>
              <a:buChar char="•"/>
              <a:defRPr/>
            </a:pPr>
            <a:r>
              <a:rPr lang="en-GB" sz="2309" dirty="0">
                <a:solidFill>
                  <a:prstClr val="black"/>
                </a:solidFill>
                <a:latin typeface="Segoe UI"/>
                <a:cs typeface="Segoe UI"/>
              </a:rPr>
              <a:t>197 new complaints in March, down from 210 in February</a:t>
            </a:r>
            <a:endParaRPr lang="en-GB" sz="2309" dirty="0">
              <a:solidFill>
                <a:prstClr val="black"/>
              </a:solidFill>
              <a:latin typeface="Aptos" panose="02110004020202020204"/>
              <a:cs typeface="Segoe UI"/>
            </a:endParaRPr>
          </a:p>
          <a:p>
            <a:pPr marL="282738" indent="-282738" defTabSz="1075350">
              <a:buFont typeface="Arial"/>
              <a:buChar char="•"/>
              <a:defRPr/>
            </a:pPr>
            <a:r>
              <a:rPr lang="en-GB" sz="2309" dirty="0">
                <a:solidFill>
                  <a:prstClr val="black"/>
                </a:solidFill>
                <a:latin typeface="Segoe UI"/>
                <a:cs typeface="Segoe UI"/>
              </a:rPr>
              <a:t>Average closure time increased by 1 day; January average was 29 days (within target).</a:t>
            </a:r>
            <a:endParaRPr lang="en-GB" sz="2309" dirty="0">
              <a:solidFill>
                <a:prstClr val="black"/>
              </a:solidFill>
              <a:latin typeface="Aptos" panose="02110004020202020204"/>
              <a:cs typeface="Segoe UI"/>
            </a:endParaRPr>
          </a:p>
          <a:p>
            <a:pPr marL="282738" indent="-282738" defTabSz="1075350">
              <a:buFont typeface="Arial"/>
              <a:buChar char="•"/>
              <a:defRPr/>
            </a:pPr>
            <a:r>
              <a:rPr lang="en-GB" sz="2309" dirty="0">
                <a:solidFill>
                  <a:prstClr val="black"/>
                </a:solidFill>
                <a:latin typeface="Segoe UI"/>
                <a:cs typeface="Segoe UI"/>
              </a:rPr>
              <a:t>Increase of overdue complaints ; 297 overdue (31/03/2026)</a:t>
            </a:r>
            <a:br>
              <a:rPr lang="en-US" sz="2309" dirty="0">
                <a:solidFill>
                  <a:prstClr val="black"/>
                </a:solidFill>
                <a:latin typeface="Aptos" panose="02110004020202020204"/>
              </a:rPr>
            </a:br>
            <a:endParaRPr lang="en-US" sz="2309" dirty="0">
              <a:solidFill>
                <a:prstClr val="black"/>
              </a:solidFill>
              <a:latin typeface="Aptos" panose="02110004020202020204"/>
            </a:endParaRPr>
          </a:p>
          <a:p>
            <a:pPr defTabSz="1075350">
              <a:defRPr/>
            </a:pPr>
            <a:r>
              <a:rPr lang="en-GB" sz="2309" b="1" dirty="0">
                <a:solidFill>
                  <a:prstClr val="black"/>
                </a:solidFill>
                <a:latin typeface="Aptos" panose="02110004020202020204"/>
              </a:rPr>
              <a:t>What are we doing about it?</a:t>
            </a:r>
          </a:p>
          <a:p>
            <a:pPr marL="471230" indent="-471230" defTabSz="1075350">
              <a:buFont typeface="Arial"/>
              <a:buChar char="•"/>
              <a:defRPr/>
            </a:pPr>
            <a:r>
              <a:rPr lang="en-GB" sz="2309" dirty="0">
                <a:solidFill>
                  <a:prstClr val="black"/>
                </a:solidFill>
                <a:latin typeface="Segoe UI"/>
                <a:cs typeface="Segoe UI"/>
              </a:rPr>
              <a:t>Weekly overdue reports to Service Groups.</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Bi‑weekly handler drop‑in sessions.</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Bi‑weekly Service Group review meetings.</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NPTSSG </a:t>
            </a:r>
            <a:r>
              <a:rPr lang="en-GB" sz="2309" i="1" dirty="0">
                <a:solidFill>
                  <a:prstClr val="black"/>
                </a:solidFill>
                <a:latin typeface="Segoe UI"/>
                <a:cs typeface="Segoe UI"/>
              </a:rPr>
              <a:t>Test of Change</a:t>
            </a:r>
            <a:r>
              <a:rPr lang="en-GB" sz="2309" dirty="0">
                <a:solidFill>
                  <a:prstClr val="black"/>
                </a:solidFill>
                <a:latin typeface="Segoe UI"/>
                <a:cs typeface="Segoe UI"/>
              </a:rPr>
              <a:t> to support early resolution.</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Targeted corporate support for Service Groups.</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Review of low‑graded complaints and hot‑clinic approach.</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Corporate oversight of long‑running complaints.</a:t>
            </a:r>
            <a:endParaRPr lang="en-GB" sz="2309" dirty="0">
              <a:solidFill>
                <a:prstClr val="black"/>
              </a:solidFill>
              <a:latin typeface="Aptos" panose="02110004020202020204"/>
            </a:endParaRPr>
          </a:p>
          <a:p>
            <a:pPr defTabSz="1075350">
              <a:defRPr/>
            </a:pPr>
            <a:endParaRPr lang="en-US" sz="2968" dirty="0">
              <a:solidFill>
                <a:prstClr val="black"/>
              </a:solidFill>
              <a:latin typeface="Aptos" panose="02110004020202020204"/>
            </a:endParaRPr>
          </a:p>
          <a:p>
            <a:pPr defTabSz="1075350">
              <a:defRPr/>
            </a:pPr>
            <a:r>
              <a:rPr lang="en-GB" sz="2309" b="1" dirty="0">
                <a:solidFill>
                  <a:prstClr val="black"/>
                </a:solidFill>
                <a:latin typeface="Aptos" panose="02110004020202020204"/>
              </a:rPr>
              <a:t>What do we expect to see change and when?</a:t>
            </a:r>
          </a:p>
          <a:p>
            <a:pPr marL="471230" indent="-471230" defTabSz="1075350">
              <a:buFont typeface="Arial"/>
              <a:buChar char="•"/>
              <a:defRPr/>
            </a:pPr>
            <a:r>
              <a:rPr lang="en-GB" sz="2309" dirty="0">
                <a:solidFill>
                  <a:prstClr val="black"/>
                </a:solidFill>
                <a:latin typeface="Segoe UI"/>
                <a:cs typeface="Segoe UI"/>
              </a:rPr>
              <a:t>Earlier engagement with complainants (immediate).</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More prompt and empathetic complaint handling (short term).</a:t>
            </a:r>
            <a:endParaRPr lang="en-GB" sz="2309" dirty="0">
              <a:solidFill>
                <a:prstClr val="black"/>
              </a:solidFill>
              <a:latin typeface="Aptos" panose="02110004020202020204"/>
            </a:endParaRPr>
          </a:p>
          <a:p>
            <a:pPr marL="471230" indent="-471230" defTabSz="1075350">
              <a:buFont typeface="Arial"/>
              <a:buChar char="•"/>
              <a:defRPr/>
            </a:pPr>
            <a:r>
              <a:rPr lang="en-GB" sz="2309" dirty="0">
                <a:solidFill>
                  <a:prstClr val="black"/>
                </a:solidFill>
                <a:latin typeface="Segoe UI"/>
                <a:cs typeface="Segoe UI"/>
              </a:rPr>
              <a:t>Reduction in overdue and long‑standing complaints (short–medium term)</a:t>
            </a:r>
            <a:endParaRPr lang="en-GB" sz="2309" dirty="0">
              <a:solidFill>
                <a:prstClr val="black"/>
              </a:solidFill>
              <a:latin typeface="Aptos" panose="02110004020202020204"/>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8856713" y="9183398"/>
            <a:ext cx="10353626" cy="736014"/>
          </a:xfrm>
          <a:prstGeom prst="rect">
            <a:avLst/>
          </a:prstGeom>
          <a:noFill/>
        </p:spPr>
        <p:txBody>
          <a:bodyPr wrap="square" lIns="150791" tIns="75396" rIns="150791" bIns="75396" rtlCol="0" anchor="t">
            <a:spAutoFit/>
          </a:bodyPr>
          <a:lstStyle/>
          <a:p>
            <a:pPr algn="just" defTabSz="1507937"/>
            <a:r>
              <a:rPr lang="en-GB" sz="1814" b="1" i="1" dirty="0">
                <a:solidFill>
                  <a:prstClr val="black"/>
                </a:solidFill>
                <a:latin typeface="Segoe UI"/>
                <a:cs typeface="Segoe UI"/>
              </a:rPr>
              <a:t>Note:</a:t>
            </a:r>
            <a:r>
              <a:rPr lang="en-GB" sz="1814" i="1" dirty="0">
                <a:solidFill>
                  <a:prstClr val="black"/>
                </a:solidFill>
                <a:latin typeface="Segoe UI"/>
                <a:cs typeface="Segoe UI"/>
              </a:rPr>
              <a:t> February and March data are incomplete due to the 30‑working‑day response time frame.</a:t>
            </a:r>
            <a:endParaRPr lang="en-US" sz="2968" i="1" dirty="0">
              <a:solidFill>
                <a:prstClr val="black"/>
              </a:solidFill>
              <a:latin typeface="Aptos" panose="02110004020202020204"/>
            </a:endParaRPr>
          </a:p>
          <a:p>
            <a:pPr algn="just" defTabSz="1507937"/>
            <a:endParaRPr lang="en-GB" sz="1979" b="1" dirty="0">
              <a:solidFill>
                <a:prstClr val="black"/>
              </a:solidFill>
              <a:latin typeface="Aptos" panose="02110004020202020204"/>
            </a:endParaRPr>
          </a:p>
        </p:txBody>
      </p:sp>
      <p:graphicFrame>
        <p:nvGraphicFramePr>
          <p:cNvPr id="7" name="Chart 6">
            <a:extLst>
              <a:ext uri="{FF2B5EF4-FFF2-40B4-BE49-F238E27FC236}">
                <a16:creationId xmlns:a16="http://schemas.microsoft.com/office/drawing/2014/main" id="{9E327431-7F93-2815-DC76-8A1E05153323}"/>
              </a:ext>
            </a:extLst>
          </p:cNvPr>
          <p:cNvGraphicFramePr>
            <a:graphicFrameLocks/>
          </p:cNvGraphicFramePr>
          <p:nvPr/>
        </p:nvGraphicFramePr>
        <p:xfrm>
          <a:off x="7417261" y="753915"/>
          <a:ext cx="6368889" cy="367502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67BE243A-4806-13D7-6CE9-90E709DD6179}"/>
              </a:ext>
            </a:extLst>
          </p:cNvPr>
          <p:cNvGraphicFramePr>
            <a:graphicFrameLocks/>
          </p:cNvGraphicFramePr>
          <p:nvPr/>
        </p:nvGraphicFramePr>
        <p:xfrm>
          <a:off x="13542618" y="1141752"/>
          <a:ext cx="6308559" cy="295433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A088AB4D-D584-88A6-0E5A-1868E5C57FF1}"/>
              </a:ext>
            </a:extLst>
          </p:cNvPr>
          <p:cNvGraphicFramePr>
            <a:graphicFrameLocks/>
          </p:cNvGraphicFramePr>
          <p:nvPr/>
        </p:nvGraphicFramePr>
        <p:xfrm>
          <a:off x="7483759" y="5036620"/>
          <a:ext cx="5711052" cy="353910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02B341D2-2FC7-0416-B3F3-8C876150248A}"/>
              </a:ext>
            </a:extLst>
          </p:cNvPr>
          <p:cNvGraphicFramePr>
            <a:graphicFrameLocks/>
          </p:cNvGraphicFramePr>
          <p:nvPr/>
        </p:nvGraphicFramePr>
        <p:xfrm>
          <a:off x="13801327" y="5359007"/>
          <a:ext cx="6319633" cy="3179756"/>
        </p:xfrm>
        <a:graphic>
          <a:graphicData uri="http://schemas.openxmlformats.org/drawingml/2006/chart">
            <c:chart xmlns:c="http://schemas.openxmlformats.org/drawingml/2006/chart" xmlns:r="http://schemas.openxmlformats.org/officeDocument/2006/relationships" r:id="rId6"/>
          </a:graphicData>
        </a:graphic>
      </p:graphicFrame>
      <p:sp>
        <p:nvSpPr>
          <p:cNvPr id="3" name="TextBox 2">
            <a:extLst>
              <a:ext uri="{FF2B5EF4-FFF2-40B4-BE49-F238E27FC236}">
                <a16:creationId xmlns:a16="http://schemas.microsoft.com/office/drawing/2014/main" id="{DD09E4C9-D07C-CDFF-FAA3-4762C850D802}"/>
              </a:ext>
            </a:extLst>
          </p:cNvPr>
          <p:cNvSpPr txBox="1"/>
          <p:nvPr/>
        </p:nvSpPr>
        <p:spPr>
          <a:xfrm>
            <a:off x="0" y="0"/>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Complaints </a:t>
            </a:r>
          </a:p>
        </p:txBody>
      </p:sp>
    </p:spTree>
    <p:extLst>
      <p:ext uri="{BB962C8B-B14F-4D97-AF65-F5344CB8AC3E}">
        <p14:creationId xmlns:p14="http://schemas.microsoft.com/office/powerpoint/2010/main" val="2900574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470801"/>
            <a:ext cx="3690672" cy="783046"/>
          </a:xfrm>
          <a:prstGeom prst="rect">
            <a:avLst/>
          </a:prstGeom>
        </p:spPr>
      </p:pic>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4312847" y="1089529"/>
            <a:ext cx="5452566" cy="9289381"/>
          </a:xfrm>
          <a:prstGeom prst="rect">
            <a:avLst/>
          </a:prstGeom>
          <a:solidFill>
            <a:schemeClr val="tx2">
              <a:lumMod val="10000"/>
              <a:lumOff val="90000"/>
            </a:schemeClr>
          </a:solidFill>
          <a:ln>
            <a:solidFill>
              <a:srgbClr val="4472C4"/>
            </a:solidFill>
          </a:ln>
        </p:spPr>
        <p:txBody>
          <a:bodyPr wrap="square" lIns="150791" tIns="75396" rIns="150791" bIns="75396" anchor="t">
            <a:spAutoFit/>
          </a:bodyPr>
          <a:lstStyle/>
          <a:p>
            <a:pPr defTabSz="1075350">
              <a:defRPr/>
            </a:pPr>
            <a:r>
              <a:rPr lang="en-GB" sz="1979" b="1">
                <a:solidFill>
                  <a:prstClr val="black"/>
                </a:solidFill>
                <a:latin typeface="Arial"/>
                <a:cs typeface="Arial"/>
              </a:rPr>
              <a:t>What is the data telling us?</a:t>
            </a:r>
          </a:p>
          <a:p>
            <a:pPr marL="282738" indent="-282738" algn="just" defTabSz="1075350">
              <a:buFont typeface="Arial" panose="020B0604020202020204" pitchFamily="34" charset="0"/>
              <a:buChar char="•"/>
              <a:defRPr/>
            </a:pPr>
            <a:r>
              <a:rPr lang="en-GB" sz="1979">
                <a:solidFill>
                  <a:prstClr val="black"/>
                </a:solidFill>
                <a:latin typeface="Arial"/>
                <a:cs typeface="Arial"/>
              </a:rPr>
              <a:t>Swansea Bay UHB’s overall satisfaction score maintains above of 90%</a:t>
            </a:r>
          </a:p>
          <a:p>
            <a:pPr marL="282738" indent="-282738" algn="just" defTabSz="1075350">
              <a:buFont typeface="Arial" panose="020B0604020202020204" pitchFamily="34" charset="0"/>
              <a:buChar char="•"/>
              <a:defRPr/>
            </a:pPr>
            <a:r>
              <a:rPr lang="en-GB" sz="1979">
                <a:solidFill>
                  <a:prstClr val="black"/>
                </a:solidFill>
                <a:latin typeface="Arial"/>
                <a:cs typeface="Arial"/>
              </a:rPr>
              <a:t>All service group satisfaction scores at 90% or above</a:t>
            </a:r>
          </a:p>
          <a:p>
            <a:pPr marL="282738" indent="-282738" algn="just" defTabSz="1075350">
              <a:buFont typeface="Arial" panose="020B0604020202020204" pitchFamily="34" charset="0"/>
              <a:buChar char="•"/>
              <a:defRPr/>
            </a:pPr>
            <a:r>
              <a:rPr lang="en-GB" sz="1979">
                <a:solidFill>
                  <a:prstClr val="black"/>
                </a:solidFill>
                <a:latin typeface="Arial"/>
                <a:cs typeface="Arial"/>
              </a:rPr>
              <a:t>Graph 3 – Highlights wards/clinics achieving scores above 100%, based on more than 30 responses.. </a:t>
            </a:r>
          </a:p>
          <a:p>
            <a:pPr marL="282738" indent="-282738" algn="just" defTabSz="1075350">
              <a:buFont typeface="Arial" panose="020B0604020202020204" pitchFamily="34" charset="0"/>
              <a:buChar char="•"/>
              <a:defRPr/>
            </a:pPr>
            <a:r>
              <a:rPr lang="en-GB" sz="1979">
                <a:solidFill>
                  <a:prstClr val="black"/>
                </a:solidFill>
                <a:latin typeface="Arial"/>
                <a:cs typeface="Arial"/>
              </a:rPr>
              <a:t>Graph 4 – Identifies the wards/clinics with the lowest satisfaction percentages</a:t>
            </a:r>
          </a:p>
          <a:p>
            <a:pPr algn="just" defTabSz="1075350">
              <a:defRPr/>
            </a:pPr>
            <a:endParaRPr lang="en-GB" sz="1979" b="1">
              <a:solidFill>
                <a:prstClr val="black"/>
              </a:solidFill>
              <a:latin typeface="Arial" panose="020B0604020202020204" pitchFamily="34" charset="0"/>
              <a:cs typeface="Arial" panose="020B0604020202020204" pitchFamily="34" charset="0"/>
            </a:endParaRPr>
          </a:p>
          <a:p>
            <a:pPr algn="just" defTabSz="1075350">
              <a:defRPr/>
            </a:pPr>
            <a:r>
              <a:rPr lang="en-GB" sz="1979" b="1">
                <a:solidFill>
                  <a:prstClr val="black"/>
                </a:solidFill>
                <a:latin typeface="Arial"/>
                <a:cs typeface="Arial"/>
              </a:rPr>
              <a:t>What are we doing about it?</a:t>
            </a:r>
          </a:p>
          <a:p>
            <a:pPr algn="just" defTabSz="1075350">
              <a:buFont typeface="Arial" panose="020B0604020202020204" pitchFamily="34" charset="0"/>
              <a:buChar char="•"/>
              <a:defRPr/>
            </a:pPr>
            <a:r>
              <a:rPr lang="en-GB" sz="1979">
                <a:solidFill>
                  <a:prstClr val="black"/>
                </a:solidFill>
                <a:latin typeface="Arial"/>
                <a:cs typeface="Arial"/>
              </a:rPr>
              <a:t>Weekly feedback summaries sent to Service Group Leads to support action on low scores and recognise positive feedback.</a:t>
            </a:r>
          </a:p>
          <a:p>
            <a:pPr algn="just" defTabSz="1075350">
              <a:buFont typeface="Arial" panose="020B0604020202020204" pitchFamily="34" charset="0"/>
              <a:buChar char="•"/>
              <a:defRPr/>
            </a:pPr>
            <a:r>
              <a:rPr lang="en-GB" sz="1979">
                <a:solidFill>
                  <a:prstClr val="black"/>
                </a:solidFill>
                <a:latin typeface="Arial"/>
                <a:cs typeface="Arial"/>
              </a:rPr>
              <a:t>Regular drop‑in sessions to support teams in using Civica and responding to feedback.</a:t>
            </a:r>
          </a:p>
          <a:p>
            <a:pPr algn="just" defTabSz="1075350">
              <a:buFont typeface="Arial" panose="020B0604020202020204" pitchFamily="34" charset="0"/>
              <a:buChar char="•"/>
              <a:defRPr/>
            </a:pPr>
            <a:r>
              <a:rPr lang="en-GB" sz="1979">
                <a:solidFill>
                  <a:prstClr val="black"/>
                </a:solidFill>
                <a:latin typeface="Arial"/>
                <a:cs typeface="Arial"/>
              </a:rPr>
              <a:t>Very poor and poor alerts trigger the Action Manager, tracking actions within Civica and overseen by PALS and Quality &amp; Safety.</a:t>
            </a:r>
          </a:p>
          <a:p>
            <a:pPr algn="just" defTabSz="1075350">
              <a:defRPr/>
            </a:pPr>
            <a:endParaRPr lang="en-GB" sz="1979" b="1">
              <a:solidFill>
                <a:prstClr val="black"/>
              </a:solidFill>
              <a:latin typeface="Arial"/>
              <a:cs typeface="Arial"/>
            </a:endParaRPr>
          </a:p>
          <a:p>
            <a:pPr algn="just" defTabSz="1075350">
              <a:defRPr/>
            </a:pPr>
            <a:r>
              <a:rPr lang="en-GB" sz="1979" b="1">
                <a:solidFill>
                  <a:prstClr val="black"/>
                </a:solidFill>
                <a:latin typeface="Arial"/>
                <a:cs typeface="Arial"/>
              </a:rPr>
              <a:t>What do we expect to change?</a:t>
            </a:r>
          </a:p>
          <a:p>
            <a:pPr algn="just" defTabSz="1075350">
              <a:buFont typeface="Arial" panose="020B0604020202020204" pitchFamily="34" charset="0"/>
              <a:buChar char="•"/>
              <a:defRPr/>
            </a:pPr>
            <a:r>
              <a:rPr lang="en-GB" sz="1979">
                <a:solidFill>
                  <a:prstClr val="black"/>
                </a:solidFill>
                <a:latin typeface="Arial"/>
                <a:cs typeface="Arial"/>
              </a:rPr>
              <a:t>Departments to take ownership of low feedback scores.</a:t>
            </a:r>
          </a:p>
          <a:p>
            <a:pPr algn="just" defTabSz="1075350">
              <a:buFont typeface="Arial" panose="020B0604020202020204" pitchFamily="34" charset="0"/>
              <a:buChar char="•"/>
              <a:defRPr/>
            </a:pPr>
            <a:r>
              <a:rPr lang="en-GB" sz="1979">
                <a:solidFill>
                  <a:prstClr val="black"/>
                </a:solidFill>
                <a:latin typeface="Arial"/>
                <a:cs typeface="Arial"/>
              </a:rPr>
              <a:t>Departments to implement improvement actions based on feedback received.</a:t>
            </a:r>
          </a:p>
          <a:p>
            <a:pPr algn="just" defTabSz="1075350">
              <a:buFont typeface="Arial" panose="020B0604020202020204" pitchFamily="34" charset="0"/>
              <a:buChar char="•"/>
              <a:defRPr/>
            </a:pPr>
            <a:r>
              <a:rPr lang="en-GB" sz="1979">
                <a:solidFill>
                  <a:prstClr val="black"/>
                </a:solidFill>
                <a:latin typeface="Arial"/>
                <a:cs typeface="Arial"/>
              </a:rPr>
              <a:t>Corporate team to issue timely alerts for low scores.</a:t>
            </a:r>
          </a:p>
          <a:p>
            <a:pPr algn="just" defTabSz="1075350">
              <a:buFont typeface="Arial" panose="020B0604020202020204" pitchFamily="34" charset="0"/>
              <a:buChar char="•"/>
              <a:defRPr/>
            </a:pPr>
            <a:r>
              <a:rPr lang="en-GB" sz="1979">
                <a:solidFill>
                  <a:prstClr val="black"/>
                </a:solidFill>
                <a:latin typeface="Arial"/>
                <a:cs typeface="Arial"/>
              </a:rPr>
              <a:t>Corporate team to provide weekly comment reports to support improvement activity.</a:t>
            </a:r>
          </a:p>
        </p:txBody>
      </p:sp>
      <p:pic>
        <p:nvPicPr>
          <p:cNvPr id="9" name="Picture 1">
            <a:extLst>
              <a:ext uri="{FF2B5EF4-FFF2-40B4-BE49-F238E27FC236}">
                <a16:creationId xmlns:a16="http://schemas.microsoft.com/office/drawing/2014/main" id="{7DC2B18E-3052-9188-898A-BC9F5D8BAB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459" y="1872570"/>
            <a:ext cx="6880486" cy="38560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5550C1D9-85BA-BE63-C312-880E8F6DDA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899" y="6614997"/>
            <a:ext cx="6870567" cy="383781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0C11D56F-DFBD-3F61-25D0-F2D8C997239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4945" y="1854092"/>
            <a:ext cx="6916100" cy="38745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a:extLst>
              <a:ext uri="{FF2B5EF4-FFF2-40B4-BE49-F238E27FC236}">
                <a16:creationId xmlns:a16="http://schemas.microsoft.com/office/drawing/2014/main" id="{4F2344B5-CC05-87F6-35B5-9EBD9A35C5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39809" y="6630377"/>
            <a:ext cx="6849482" cy="38409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6C88A885-4B33-61D3-75B8-AC1EE43DE1F8}"/>
              </a:ext>
            </a:extLst>
          </p:cNvPr>
          <p:cNvSpPr txBox="1"/>
          <p:nvPr/>
        </p:nvSpPr>
        <p:spPr>
          <a:xfrm>
            <a:off x="11974612" y="5593798"/>
            <a:ext cx="1400733" cy="456835"/>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979" i="1">
                <a:solidFill>
                  <a:prstClr val="black"/>
                </a:solidFill>
                <a:latin typeface="Aptos" panose="02110004020202020204"/>
              </a:rPr>
              <a:t>Graph 3</a:t>
            </a:r>
          </a:p>
        </p:txBody>
      </p:sp>
      <p:sp>
        <p:nvSpPr>
          <p:cNvPr id="6" name="TextBox 5">
            <a:extLst>
              <a:ext uri="{FF2B5EF4-FFF2-40B4-BE49-F238E27FC236}">
                <a16:creationId xmlns:a16="http://schemas.microsoft.com/office/drawing/2014/main" id="{4C242E53-5C79-0342-B0B9-F00AC57CE1B5}"/>
              </a:ext>
            </a:extLst>
          </p:cNvPr>
          <p:cNvSpPr txBox="1"/>
          <p:nvPr/>
        </p:nvSpPr>
        <p:spPr>
          <a:xfrm>
            <a:off x="11974612" y="10250587"/>
            <a:ext cx="1400733" cy="456835"/>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979" i="1">
                <a:solidFill>
                  <a:prstClr val="black"/>
                </a:solidFill>
                <a:latin typeface="Aptos" panose="02110004020202020204"/>
              </a:rPr>
              <a:t>Graph 4</a:t>
            </a:r>
          </a:p>
        </p:txBody>
      </p:sp>
      <p:sp>
        <p:nvSpPr>
          <p:cNvPr id="11" name="TextBox 10">
            <a:extLst>
              <a:ext uri="{FF2B5EF4-FFF2-40B4-BE49-F238E27FC236}">
                <a16:creationId xmlns:a16="http://schemas.microsoft.com/office/drawing/2014/main" id="{A084CD48-F7C9-3DFF-EB32-3C4543FE9331}"/>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Arial Black"/>
              </a:rPr>
              <a:t>Patient Experience</a:t>
            </a:r>
            <a:r>
              <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4036023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1467" y="158615"/>
            <a:ext cx="17341003" cy="2185952"/>
          </a:xfrm>
        </p:spPr>
        <p:txBody>
          <a:bodyPr>
            <a:normAutofit/>
          </a:bodyPr>
          <a:lstStyle/>
          <a:p>
            <a:endParaRPr sz="3958" dirty="0">
              <a:latin typeface="Arial Black"/>
            </a:endParaRPr>
          </a:p>
          <a:p>
            <a:endParaRPr sz="3958" dirty="0"/>
          </a:p>
        </p:txBody>
      </p:sp>
      <p:graphicFrame>
        <p:nvGraphicFramePr>
          <p:cNvPr id="26" name="Table 25">
            <a:extLst>
              <a:ext uri="{FF2B5EF4-FFF2-40B4-BE49-F238E27FC236}">
                <a16:creationId xmlns:a16="http://schemas.microsoft.com/office/drawing/2014/main" id="{51205F2B-1A7C-19D8-9215-C02C596C77F6}"/>
              </a:ext>
            </a:extLst>
          </p:cNvPr>
          <p:cNvGraphicFramePr>
            <a:graphicFrameLocks noGrp="1"/>
          </p:cNvGraphicFramePr>
          <p:nvPr>
            <p:extLst>
              <p:ext uri="{D42A27DB-BD31-4B8C-83A1-F6EECF244321}">
                <p14:modId xmlns:p14="http://schemas.microsoft.com/office/powerpoint/2010/main" val="3395471951"/>
              </p:ext>
            </p:extLst>
          </p:nvPr>
        </p:nvGraphicFramePr>
        <p:xfrm>
          <a:off x="1271467" y="1286516"/>
          <a:ext cx="17341003" cy="7970520"/>
        </p:xfrm>
        <a:graphic>
          <a:graphicData uri="http://schemas.openxmlformats.org/drawingml/2006/table">
            <a:tbl>
              <a:tblPr firstRow="1" bandRow="1">
                <a:tableStyleId>{5C22544A-7EE6-4342-B048-85BDC9FD1C3A}</a:tableStyleId>
              </a:tblPr>
              <a:tblGrid>
                <a:gridCol w="5578922">
                  <a:extLst>
                    <a:ext uri="{9D8B030D-6E8A-4147-A177-3AD203B41FA5}">
                      <a16:colId xmlns:a16="http://schemas.microsoft.com/office/drawing/2014/main" val="4012852217"/>
                    </a:ext>
                  </a:extLst>
                </a:gridCol>
                <a:gridCol w="11762081">
                  <a:extLst>
                    <a:ext uri="{9D8B030D-6E8A-4147-A177-3AD203B41FA5}">
                      <a16:colId xmlns:a16="http://schemas.microsoft.com/office/drawing/2014/main" val="1616615399"/>
                    </a:ext>
                  </a:extLst>
                </a:gridCol>
              </a:tblGrid>
              <a:tr h="206302">
                <a:tc>
                  <a:txBody>
                    <a:bodyPr/>
                    <a:lstStyle/>
                    <a:p>
                      <a:r>
                        <a:rPr lang="en-GB" sz="3600" dirty="0"/>
                        <a:t>Theme</a:t>
                      </a:r>
                    </a:p>
                  </a:txBody>
                  <a:tcPr marL="150791" marR="150791" marT="75396" marB="75396"/>
                </a:tc>
                <a:tc>
                  <a:txBody>
                    <a:bodyPr/>
                    <a:lstStyle/>
                    <a:p>
                      <a:r>
                        <a:rPr lang="en-GB" sz="3600" dirty="0"/>
                        <a:t>Mitigation</a:t>
                      </a:r>
                    </a:p>
                  </a:txBody>
                  <a:tcPr marL="150791" marR="150791" marT="75396" marB="75396"/>
                </a:tc>
                <a:extLst>
                  <a:ext uri="{0D108BD9-81ED-4DB2-BD59-A6C34878D82A}">
                    <a16:rowId xmlns:a16="http://schemas.microsoft.com/office/drawing/2014/main" val="2404389162"/>
                  </a:ext>
                </a:extLst>
              </a:tr>
              <a:tr h="1330602">
                <a:tc>
                  <a:txBody>
                    <a:bodyPr/>
                    <a:lstStyle/>
                    <a:p>
                      <a:pPr lvl="0">
                        <a:buNone/>
                      </a:pPr>
                      <a:r>
                        <a:rPr lang="en-GB" sz="2000" dirty="0">
                          <a:latin typeface="Verdana" panose="020B0604030504040204" pitchFamily="34" charset="0"/>
                          <a:ea typeface="Verdana" panose="020B0604030504040204" pitchFamily="34" charset="0"/>
                        </a:rPr>
                        <a:t>Communication (staff attitude,  and behaviours)</a:t>
                      </a:r>
                    </a:p>
                  </a:txBody>
                  <a:tcPr marL="150791" marR="150791" marT="75396" marB="75396"/>
                </a:tc>
                <a:tc>
                  <a:txBody>
                    <a:bodyPr/>
                    <a:lstStyle/>
                    <a:p>
                      <a:pPr lvl="0">
                        <a:buNone/>
                      </a:pPr>
                      <a:r>
                        <a:rPr lang="en-US" sz="2000" b="0" i="0" u="none" strike="noStrike" noProof="0" dirty="0">
                          <a:solidFill>
                            <a:srgbClr val="000000"/>
                          </a:solidFill>
                          <a:latin typeface="Verdana" panose="020B0604030504040204" pitchFamily="34" charset="0"/>
                          <a:ea typeface="Verdana" panose="020B0604030504040204" pitchFamily="34" charset="0"/>
                        </a:rPr>
                        <a:t>Improved communication quality through clearer correspondence, strengthened MDT handovers and compassionate communication standards.</a:t>
                      </a:r>
                      <a:endParaRPr lang="en-US" sz="2000" dirty="0">
                        <a:latin typeface="Verdana" panose="020B0604030504040204" pitchFamily="34" charset="0"/>
                        <a:ea typeface="Verdana" panose="020B0604030504040204" pitchFamily="34" charset="0"/>
                      </a:endParaRPr>
                    </a:p>
                  </a:txBody>
                  <a:tcPr marL="150791" marR="150791" marT="75396" marB="75396"/>
                </a:tc>
                <a:extLst>
                  <a:ext uri="{0D108BD9-81ED-4DB2-BD59-A6C34878D82A}">
                    <a16:rowId xmlns:a16="http://schemas.microsoft.com/office/drawing/2014/main" val="2282015727"/>
                  </a:ext>
                </a:extLst>
              </a:tr>
              <a:tr h="1047182">
                <a:tc>
                  <a:txBody>
                    <a:bodyPr/>
                    <a:lstStyle/>
                    <a:p>
                      <a:pPr lvl="0">
                        <a:buNone/>
                      </a:pPr>
                      <a:r>
                        <a:rPr lang="en-GB" sz="2000" dirty="0">
                          <a:latin typeface="Verdana" panose="020B0604030504040204" pitchFamily="34" charset="0"/>
                          <a:ea typeface="Verdana" panose="020B0604030504040204" pitchFamily="34" charset="0"/>
                        </a:rPr>
                        <a:t>Communication (lack of information) </a:t>
                      </a:r>
                    </a:p>
                  </a:txBody>
                  <a:tcPr marL="150791" marR="150791" marT="75396" marB="75396"/>
                </a:tc>
                <a:tc>
                  <a:txBody>
                    <a:bodyPr/>
                    <a:lstStyle/>
                    <a:p>
                      <a:pPr lvl="0">
                        <a:buNone/>
                      </a:pPr>
                      <a:r>
                        <a:rPr lang="en-US" sz="2000" b="0" i="0" u="none" strike="noStrike" noProof="0">
                          <a:solidFill>
                            <a:srgbClr val="000000"/>
                          </a:solidFill>
                          <a:latin typeface="Verdana" panose="020B0604030504040204" pitchFamily="34" charset="0"/>
                          <a:ea typeface="Verdana" panose="020B0604030504040204" pitchFamily="34" charset="0"/>
                        </a:rPr>
                        <a:t>Targeted actions to improve access and inclusivity, including signage, information quality and non‑digital engagement.</a:t>
                      </a:r>
                      <a:endParaRPr lang="en-US" sz="2000">
                        <a:latin typeface="Verdana" panose="020B0604030504040204" pitchFamily="34" charset="0"/>
                        <a:ea typeface="Verdana" panose="020B0604030504040204" pitchFamily="34" charset="0"/>
                      </a:endParaRPr>
                    </a:p>
                  </a:txBody>
                  <a:tcPr marL="150791" marR="150791" marT="75396" marB="75396"/>
                </a:tc>
                <a:extLst>
                  <a:ext uri="{0D108BD9-81ED-4DB2-BD59-A6C34878D82A}">
                    <a16:rowId xmlns:a16="http://schemas.microsoft.com/office/drawing/2014/main" val="55107377"/>
                  </a:ext>
                </a:extLst>
              </a:tr>
              <a:tr h="1528890">
                <a:tc>
                  <a:txBody>
                    <a:bodyPr/>
                    <a:lstStyle/>
                    <a:p>
                      <a:pPr lvl="0">
                        <a:buNone/>
                      </a:pPr>
                      <a:r>
                        <a:rPr lang="en-GB" sz="2000" dirty="0">
                          <a:latin typeface="Verdana" panose="020B0604030504040204" pitchFamily="34" charset="0"/>
                          <a:ea typeface="Verdana" panose="020B0604030504040204" pitchFamily="34" charset="0"/>
                        </a:rPr>
                        <a:t>Waiting Times (Delays and uncertainty increasing anxiety and distress)</a:t>
                      </a:r>
                    </a:p>
                  </a:txBody>
                  <a:tcPr marL="150791" marR="150791" marT="75396" marB="75396"/>
                </a:tc>
                <a:tc>
                  <a:txBody>
                    <a:bodyPr/>
                    <a:lstStyle/>
                    <a:p>
                      <a:pPr lvl="0">
                        <a:buNone/>
                      </a:pPr>
                      <a:r>
                        <a:rPr lang="en-US" sz="2000" b="0" i="0" u="none" strike="noStrike" noProof="0">
                          <a:solidFill>
                            <a:srgbClr val="000000"/>
                          </a:solidFill>
                          <a:latin typeface="Verdana" panose="020B0604030504040204" pitchFamily="34" charset="0"/>
                          <a:ea typeface="Verdana" panose="020B0604030504040204" pitchFamily="34" charset="0"/>
                        </a:rPr>
                        <a:t>System‑wide focus on supporting people waiting for care, safer waiting and deconditioning prevention.</a:t>
                      </a:r>
                      <a:endParaRPr lang="en-US" sz="2000">
                        <a:latin typeface="Verdana" panose="020B0604030504040204" pitchFamily="34" charset="0"/>
                        <a:ea typeface="Verdana" panose="020B0604030504040204" pitchFamily="34" charset="0"/>
                      </a:endParaRPr>
                    </a:p>
                  </a:txBody>
                  <a:tcPr marL="150791" marR="150791" marT="75396" marB="75396"/>
                </a:tc>
                <a:extLst>
                  <a:ext uri="{0D108BD9-81ED-4DB2-BD59-A6C34878D82A}">
                    <a16:rowId xmlns:a16="http://schemas.microsoft.com/office/drawing/2014/main" val="2287294396"/>
                  </a:ext>
                </a:extLst>
              </a:tr>
              <a:tr h="1539974">
                <a:tc>
                  <a:txBody>
                    <a:bodyPr/>
                    <a:lstStyle/>
                    <a:p>
                      <a:pPr lvl="0">
                        <a:buNone/>
                      </a:pPr>
                      <a:r>
                        <a:rPr lang="en-GB" sz="2000" dirty="0">
                          <a:latin typeface="Verdana" panose="020B0604030504040204" pitchFamily="34" charset="0"/>
                          <a:ea typeface="Verdana" panose="020B0604030504040204" pitchFamily="34" charset="0"/>
                        </a:rPr>
                        <a:t>Inequity of voice (older persons, neurodiversity, child and young people, cognitive impairment) </a:t>
                      </a:r>
                    </a:p>
                  </a:txBody>
                  <a:tcPr marL="150791" marR="150791" marT="75396" marB="75396"/>
                </a:tc>
                <a:tc>
                  <a:txBody>
                    <a:bodyPr/>
                    <a:lstStyle/>
                    <a:p>
                      <a:pPr lvl="0">
                        <a:buNone/>
                      </a:pPr>
                      <a:r>
                        <a:rPr lang="en-US" sz="2000" b="0" i="0" u="none" strike="noStrike" noProof="0" dirty="0">
                          <a:solidFill>
                            <a:srgbClr val="000000"/>
                          </a:solidFill>
                          <a:latin typeface="Verdana" panose="020B0604030504040204" pitchFamily="34" charset="0"/>
                          <a:ea typeface="Verdana" panose="020B0604030504040204" pitchFamily="34" charset="0"/>
                        </a:rPr>
                        <a:t>Targeted actions to improve access and inclusivity, including signage, information quality and non‑digital engagement.</a:t>
                      </a:r>
                      <a:endParaRPr lang="en-US" sz="2000" dirty="0">
                        <a:latin typeface="Verdana" panose="020B0604030504040204" pitchFamily="34" charset="0"/>
                        <a:ea typeface="Verdana" panose="020B0604030504040204" pitchFamily="34" charset="0"/>
                      </a:endParaRPr>
                    </a:p>
                  </a:txBody>
                  <a:tcPr marL="150791" marR="150791" marT="75396" marB="75396"/>
                </a:tc>
                <a:extLst>
                  <a:ext uri="{0D108BD9-81ED-4DB2-BD59-A6C34878D82A}">
                    <a16:rowId xmlns:a16="http://schemas.microsoft.com/office/drawing/2014/main" val="1950870332"/>
                  </a:ext>
                </a:extLst>
              </a:tr>
              <a:tr h="1824440">
                <a:tc>
                  <a:txBody>
                    <a:bodyPr/>
                    <a:lstStyle/>
                    <a:p>
                      <a:pPr lvl="0">
                        <a:buNone/>
                      </a:pPr>
                      <a:r>
                        <a:rPr lang="en-GB" sz="2000" dirty="0">
                          <a:latin typeface="Verdana" panose="020B0604030504040204" pitchFamily="34" charset="0"/>
                          <a:ea typeface="Verdana" panose="020B0604030504040204" pitchFamily="34" charset="0"/>
                        </a:rPr>
                        <a:t>Compliments – High levels reflecting kindness, professionalism/compassion</a:t>
                      </a:r>
                    </a:p>
                  </a:txBody>
                  <a:tcPr marL="150791" marR="150791" marT="75396" marB="75396"/>
                </a:tc>
                <a:tc>
                  <a:txBody>
                    <a:bodyPr/>
                    <a:lstStyle/>
                    <a:p>
                      <a:pPr lvl="0">
                        <a:buNone/>
                      </a:pPr>
                      <a:r>
                        <a:rPr lang="en-US" sz="2000" b="0" i="0" u="none" strike="noStrike" noProof="0" dirty="0">
                          <a:solidFill>
                            <a:srgbClr val="000000"/>
                          </a:solidFill>
                          <a:latin typeface="Verdana" panose="020B0604030504040204" pitchFamily="34" charset="0"/>
                          <a:ea typeface="Verdana" panose="020B0604030504040204" pitchFamily="34" charset="0"/>
                        </a:rPr>
                        <a:t>Recognition and celebration embedded, using compliments to support morale and quality improvement.</a:t>
                      </a:r>
                      <a:endParaRPr lang="en-US" sz="2000" dirty="0">
                        <a:latin typeface="Verdana" panose="020B0604030504040204" pitchFamily="34" charset="0"/>
                        <a:ea typeface="Verdana" panose="020B0604030504040204" pitchFamily="34" charset="0"/>
                      </a:endParaRPr>
                    </a:p>
                  </a:txBody>
                  <a:tcPr marL="150791" marR="150791" marT="75396" marB="75396"/>
                </a:tc>
                <a:extLst>
                  <a:ext uri="{0D108BD9-81ED-4DB2-BD59-A6C34878D82A}">
                    <a16:rowId xmlns:a16="http://schemas.microsoft.com/office/drawing/2014/main" val="2692502137"/>
                  </a:ext>
                </a:extLst>
              </a:tr>
            </a:tbl>
          </a:graphicData>
        </a:graphic>
      </p:graphicFrame>
      <p:sp>
        <p:nvSpPr>
          <p:cNvPr id="27" name="TextBox 26">
            <a:extLst>
              <a:ext uri="{FF2B5EF4-FFF2-40B4-BE49-F238E27FC236}">
                <a16:creationId xmlns:a16="http://schemas.microsoft.com/office/drawing/2014/main" id="{A23146E9-C768-01DE-0AD1-700C015452AF}"/>
              </a:ext>
            </a:extLst>
          </p:cNvPr>
          <p:cNvSpPr txBox="1"/>
          <p:nvPr/>
        </p:nvSpPr>
        <p:spPr>
          <a:xfrm>
            <a:off x="1271467" y="9291961"/>
            <a:ext cx="15504157" cy="1522448"/>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r>
              <a:rPr lang="en-US" sz="2968" i="1" dirty="0">
                <a:solidFill>
                  <a:srgbClr val="000000"/>
                </a:solidFill>
                <a:latin typeface="Aptos"/>
                <a:ea typeface="Arial"/>
                <a:cs typeface="Arial"/>
              </a:rPr>
              <a:t>Preparation underway for Listening to People (April 2026) to embed co‑production and visible feedback‑to‑change loops.</a:t>
            </a:r>
            <a:endParaRPr lang="en-GB" sz="2968" i="1" dirty="0"/>
          </a:p>
          <a:p>
            <a:pPr algn="ctr"/>
            <a:endParaRPr lang="en-GB" sz="2968" dirty="0"/>
          </a:p>
        </p:txBody>
      </p:sp>
      <p:sp>
        <p:nvSpPr>
          <p:cNvPr id="3" name="TextBox 2">
            <a:extLst>
              <a:ext uri="{FF2B5EF4-FFF2-40B4-BE49-F238E27FC236}">
                <a16:creationId xmlns:a16="http://schemas.microsoft.com/office/drawing/2014/main" id="{3B836CF8-1B86-2BCA-81D2-5C0236B7BB41}"/>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dirty="0">
                <a:solidFill>
                  <a:schemeClr val="bg1"/>
                </a:solidFill>
                <a:latin typeface="Arial Black"/>
              </a:rPr>
              <a:t>Patient Feedback: Annual Key Themes (Mar'25 – Feb’ 26)</a:t>
            </a:r>
            <a:endParaRPr kumimoji="0" lang="en-GB" sz="3200" b="1"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45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endPar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 percentage of completed discharge summaries was 66% in March 2026, which is </a:t>
            </a:r>
            <a:r>
              <a:rPr lang="en-GB" sz="2000" dirty="0">
                <a:latin typeface="Verdana" panose="020B0604030504040204" pitchFamily="34" charset="0"/>
                <a:ea typeface="Calibri" panose="020F0502020204030204" pitchFamily="34" charset="0"/>
                <a:cs typeface="Arial" panose="020B0604020202020204" pitchFamily="34" charset="0"/>
              </a:rPr>
              <a:t>slightly higher than what</a:t>
            </a:r>
            <a:r>
              <a:rPr kumimoji="0" lang="en-GB" sz="20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 was reported in February.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There were 129 Pressure Ulcers reported in February 2026, of which 46 were recorded in the Community.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effectLst/>
                <a:uLnTx/>
                <a:uFillTx/>
                <a:latin typeface="Verdana" panose="020B0604030504040204" pitchFamily="34" charset="0"/>
                <a:ea typeface="Calibri" panose="020F0502020204030204" pitchFamily="34" charset="0"/>
                <a:cs typeface="Arial" panose="020B0604020202020204" pitchFamily="34" charset="0"/>
              </a:rPr>
              <a:t>The percentage of episodes clinically coded within 1 month of discharge remained at 68% in February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p:txBody>
      </p:sp>
      <p:pic>
        <p:nvPicPr>
          <p:cNvPr id="6" name="Picture 5">
            <a:extLst>
              <a:ext uri="{FF2B5EF4-FFF2-40B4-BE49-F238E27FC236}">
                <a16:creationId xmlns:a16="http://schemas.microsoft.com/office/drawing/2014/main" id="{5A4620AE-330D-4488-BE1E-A9854626A958}"/>
              </a:ext>
            </a:extLst>
          </p:cNvPr>
          <p:cNvPicPr>
            <a:picLocks noChangeAspect="1"/>
          </p:cNvPicPr>
          <p:nvPr/>
        </p:nvPicPr>
        <p:blipFill>
          <a:blip r:embed="rId3"/>
          <a:stretch>
            <a:fillRect/>
          </a:stretch>
        </p:blipFill>
        <p:spPr>
          <a:xfrm>
            <a:off x="2661444" y="869698"/>
            <a:ext cx="6679162" cy="3633602"/>
          </a:xfrm>
          <a:prstGeom prst="rect">
            <a:avLst/>
          </a:prstGeom>
        </p:spPr>
      </p:pic>
      <p:pic>
        <p:nvPicPr>
          <p:cNvPr id="9" name="Picture 8">
            <a:extLst>
              <a:ext uri="{FF2B5EF4-FFF2-40B4-BE49-F238E27FC236}">
                <a16:creationId xmlns:a16="http://schemas.microsoft.com/office/drawing/2014/main" id="{C48667AC-91F1-DBED-B526-AC3417585B05}"/>
              </a:ext>
            </a:extLst>
          </p:cNvPr>
          <p:cNvPicPr>
            <a:picLocks noChangeAspect="1"/>
          </p:cNvPicPr>
          <p:nvPr/>
        </p:nvPicPr>
        <p:blipFill>
          <a:blip r:embed="rId4"/>
          <a:stretch>
            <a:fillRect/>
          </a:stretch>
        </p:blipFill>
        <p:spPr>
          <a:xfrm>
            <a:off x="10765083" y="5230466"/>
            <a:ext cx="6054111" cy="3562879"/>
          </a:xfrm>
          <a:prstGeom prst="rect">
            <a:avLst/>
          </a:prstGeom>
        </p:spPr>
      </p:pic>
      <p:pic>
        <p:nvPicPr>
          <p:cNvPr id="14" name="Picture 13">
            <a:extLst>
              <a:ext uri="{FF2B5EF4-FFF2-40B4-BE49-F238E27FC236}">
                <a16:creationId xmlns:a16="http://schemas.microsoft.com/office/drawing/2014/main" id="{7A2C5B47-F98F-056C-3E1C-93DCF88D0DA0}"/>
              </a:ext>
            </a:extLst>
          </p:cNvPr>
          <p:cNvPicPr>
            <a:picLocks noChangeAspect="1"/>
          </p:cNvPicPr>
          <p:nvPr/>
        </p:nvPicPr>
        <p:blipFill>
          <a:blip r:embed="rId5"/>
          <a:stretch>
            <a:fillRect/>
          </a:stretch>
        </p:blipFill>
        <p:spPr>
          <a:xfrm>
            <a:off x="10765083" y="869698"/>
            <a:ext cx="6054111" cy="3562879"/>
          </a:xfrm>
          <a:prstGeom prst="rect">
            <a:avLst/>
          </a:prstGeom>
        </p:spPr>
      </p:pic>
      <p:pic>
        <p:nvPicPr>
          <p:cNvPr id="16" name="Picture 15">
            <a:extLst>
              <a:ext uri="{FF2B5EF4-FFF2-40B4-BE49-F238E27FC236}">
                <a16:creationId xmlns:a16="http://schemas.microsoft.com/office/drawing/2014/main" id="{08E911B4-C63B-C7C8-B42C-5150EC37FF76}"/>
              </a:ext>
            </a:extLst>
          </p:cNvPr>
          <p:cNvPicPr>
            <a:picLocks noChangeAspect="1"/>
          </p:cNvPicPr>
          <p:nvPr/>
        </p:nvPicPr>
        <p:blipFill>
          <a:blip r:embed="rId6"/>
          <a:stretch>
            <a:fillRect/>
          </a:stretch>
        </p:blipFill>
        <p:spPr>
          <a:xfrm>
            <a:off x="2890044" y="5230466"/>
            <a:ext cx="6450562" cy="3562878"/>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2B030-A213-E434-394F-ACC831F5A04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1EE64368-BD8B-2BA6-DD4C-7A61F31E86B7}"/>
              </a:ext>
            </a:extLst>
          </p:cNvPr>
          <p:cNvSpPr txBox="1">
            <a:spLocks noChangeAspect="1"/>
          </p:cNvSpPr>
          <p:nvPr/>
        </p:nvSpPr>
        <p:spPr>
          <a:xfrm>
            <a:off x="124548" y="597816"/>
            <a:ext cx="9620086" cy="5897216"/>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979">
                <a:solidFill>
                  <a:prstClr val="black"/>
                </a:solidFill>
                <a:latin typeface="Arial"/>
                <a:cs typeface="Arial"/>
              </a:rPr>
              <a:t>What is the data telling us?</a:t>
            </a:r>
            <a:endParaRPr lang="en-US" sz="1979">
              <a:solidFill>
                <a:prstClr val="black"/>
              </a:solidFill>
              <a:latin typeface="Arial"/>
              <a:cs typeface="Arial"/>
            </a:endParaRPr>
          </a:p>
          <a:p>
            <a:pPr marL="471230" indent="-471230" defTabSz="914289">
              <a:buFont typeface="Arial"/>
              <a:buChar char="•"/>
            </a:pPr>
            <a:r>
              <a:rPr lang="en-GB" sz="1979" b="1">
                <a:solidFill>
                  <a:prstClr val="black"/>
                </a:solidFill>
                <a:latin typeface="Arial"/>
                <a:cs typeface="Arial"/>
              </a:rPr>
              <a:t>94 incidents</a:t>
            </a:r>
            <a:r>
              <a:rPr lang="en-GB" sz="1979">
                <a:solidFill>
                  <a:prstClr val="black"/>
                </a:solidFill>
                <a:latin typeface="Arial"/>
                <a:cs typeface="Arial"/>
              </a:rPr>
              <a:t> reported in March 2026, similar to July 2025 and </a:t>
            </a:r>
            <a:r>
              <a:rPr lang="en-GB" sz="1979" b="1">
                <a:solidFill>
                  <a:prstClr val="black"/>
                </a:solidFill>
                <a:latin typeface="Arial"/>
                <a:cs typeface="Arial"/>
              </a:rPr>
              <a:t>36% change</a:t>
            </a:r>
            <a:r>
              <a:rPr lang="en-GB" sz="1979">
                <a:solidFill>
                  <a:prstClr val="black"/>
                </a:solidFill>
                <a:latin typeface="Arial"/>
                <a:cs typeface="Arial"/>
              </a:rPr>
              <a:t> from recent months </a:t>
            </a:r>
          </a:p>
          <a:p>
            <a:pPr marL="471230" indent="-471230" defTabSz="914289">
              <a:buFont typeface="Arial"/>
              <a:buChar char="•"/>
            </a:pPr>
            <a:r>
              <a:rPr lang="en-GB" sz="1979" b="1">
                <a:solidFill>
                  <a:prstClr val="black"/>
                </a:solidFill>
                <a:latin typeface="Arial"/>
                <a:ea typeface="+mn-lt"/>
                <a:cs typeface="Arial"/>
              </a:rPr>
              <a:t>Inpatient rate:</a:t>
            </a:r>
            <a:r>
              <a:rPr lang="en-GB" sz="1979">
                <a:solidFill>
                  <a:prstClr val="black"/>
                </a:solidFill>
                <a:latin typeface="Arial"/>
                <a:ea typeface="+mn-lt"/>
                <a:cs typeface="Arial"/>
              </a:rPr>
              <a:t> 2 per 1,000 bed days in 2026, a </a:t>
            </a:r>
            <a:r>
              <a:rPr lang="en-GB" sz="1979" b="1">
                <a:solidFill>
                  <a:prstClr val="black"/>
                </a:solidFill>
                <a:latin typeface="Arial"/>
                <a:ea typeface="+mn-lt"/>
                <a:cs typeface="Arial"/>
              </a:rPr>
              <a:t>33% reduction</a:t>
            </a:r>
            <a:r>
              <a:rPr lang="en-GB" sz="1979">
                <a:solidFill>
                  <a:prstClr val="black"/>
                </a:solidFill>
                <a:latin typeface="Arial"/>
                <a:cs typeface="Arial"/>
              </a:rPr>
              <a:t> </a:t>
            </a:r>
            <a:r>
              <a:rPr lang="en-GB" sz="1979">
                <a:solidFill>
                  <a:prstClr val="black"/>
                </a:solidFill>
                <a:latin typeface="Arial"/>
                <a:ea typeface="Calibri"/>
                <a:cs typeface="Arial"/>
              </a:rPr>
              <a:t>overall </a:t>
            </a:r>
            <a:r>
              <a:rPr lang="en-GB" sz="1979">
                <a:solidFill>
                  <a:prstClr val="black"/>
                </a:solidFill>
                <a:latin typeface="Arial"/>
                <a:ea typeface="+mn-lt"/>
                <a:cs typeface="Arial"/>
              </a:rPr>
              <a:t>(Graph</a:t>
            </a:r>
            <a:r>
              <a:rPr lang="en-GB" sz="1979">
                <a:solidFill>
                  <a:prstClr val="black"/>
                </a:solidFill>
                <a:latin typeface="Arial"/>
                <a:ea typeface="Calibri"/>
                <a:cs typeface="Arial"/>
              </a:rPr>
              <a:t> </a:t>
            </a:r>
            <a:r>
              <a:rPr lang="en-GB" sz="1979">
                <a:solidFill>
                  <a:prstClr val="black"/>
                </a:solidFill>
                <a:latin typeface="Arial"/>
                <a:ea typeface="+mn-lt"/>
                <a:cs typeface="Arial"/>
              </a:rPr>
              <a:t>2).</a:t>
            </a:r>
            <a:endParaRPr lang="en-GB" sz="1979">
              <a:solidFill>
                <a:prstClr val="black"/>
              </a:solidFill>
              <a:latin typeface="Arial"/>
              <a:cs typeface="Arial"/>
            </a:endParaRPr>
          </a:p>
          <a:p>
            <a:pPr marL="471230" indent="-471230" defTabSz="914289">
              <a:buFont typeface="Arial"/>
              <a:buChar char="•"/>
            </a:pPr>
            <a:r>
              <a:rPr lang="en-GB" sz="1979">
                <a:solidFill>
                  <a:prstClr val="black"/>
                </a:solidFill>
                <a:latin typeface="Arial"/>
                <a:ea typeface="Calibri"/>
                <a:cs typeface="Arial"/>
              </a:rPr>
              <a:t>Highest </a:t>
            </a:r>
            <a:r>
              <a:rPr lang="en-GB" sz="1979">
                <a:solidFill>
                  <a:prstClr val="black"/>
                </a:solidFill>
                <a:latin typeface="Arial"/>
                <a:ea typeface="+mn-lt"/>
                <a:cs typeface="Arial"/>
              </a:rPr>
              <a:t>inpatient rates seen in </a:t>
            </a:r>
            <a:r>
              <a:rPr lang="en-GB" sz="1979" b="1">
                <a:solidFill>
                  <a:prstClr val="black"/>
                </a:solidFill>
                <a:latin typeface="Arial"/>
                <a:ea typeface="+mn-lt"/>
                <a:cs typeface="Arial"/>
              </a:rPr>
              <a:t>Q3 (3.0)</a:t>
            </a:r>
            <a:r>
              <a:rPr lang="en-GB" sz="1979">
                <a:solidFill>
                  <a:prstClr val="black"/>
                </a:solidFill>
                <a:latin typeface="Arial"/>
                <a:ea typeface="+mn-lt"/>
                <a:cs typeface="Arial"/>
              </a:rPr>
              <a:t>; no national benchmark available.</a:t>
            </a:r>
            <a:endParaRPr lang="en-GB" sz="1979">
              <a:solidFill>
                <a:prstClr val="black"/>
              </a:solidFill>
              <a:latin typeface="Arial"/>
              <a:cs typeface="Arial"/>
            </a:endParaRPr>
          </a:p>
          <a:p>
            <a:pPr marL="471230" indent="-471230" defTabSz="2486589">
              <a:buFont typeface="Arial"/>
              <a:buChar char="•"/>
            </a:pPr>
            <a:r>
              <a:rPr lang="en-GB" sz="1979" b="1">
                <a:solidFill>
                  <a:prstClr val="black"/>
                </a:solidFill>
                <a:latin typeface="Arial"/>
                <a:ea typeface="Calibri"/>
                <a:cs typeface="Arial"/>
              </a:rPr>
              <a:t>PCT rates</a:t>
            </a:r>
            <a:r>
              <a:rPr lang="en-GB" sz="1979">
                <a:solidFill>
                  <a:prstClr val="black"/>
                </a:solidFill>
                <a:latin typeface="Arial"/>
                <a:ea typeface="Calibri"/>
                <a:cs typeface="Arial"/>
              </a:rPr>
              <a:t> remain unreliable but show a </a:t>
            </a:r>
            <a:r>
              <a:rPr lang="en-GB" sz="1979" b="1">
                <a:solidFill>
                  <a:prstClr val="black"/>
                </a:solidFill>
                <a:latin typeface="Arial"/>
                <a:ea typeface="Calibri"/>
                <a:cs typeface="Arial"/>
              </a:rPr>
              <a:t>17% reduction</a:t>
            </a:r>
            <a:r>
              <a:rPr lang="en-GB" sz="1979">
                <a:solidFill>
                  <a:prstClr val="black"/>
                </a:solidFill>
                <a:latin typeface="Arial"/>
                <a:ea typeface="Calibri"/>
                <a:cs typeface="Arial"/>
              </a:rPr>
              <a:t>.</a:t>
            </a:r>
            <a:endParaRPr lang="en-GB" sz="1979">
              <a:solidFill>
                <a:prstClr val="black"/>
              </a:solidFill>
              <a:latin typeface="Arial"/>
              <a:cs typeface="Arial"/>
            </a:endParaRPr>
          </a:p>
          <a:p>
            <a:pPr defTabSz="2486589"/>
            <a:r>
              <a:rPr lang="en-GB" sz="1979">
                <a:solidFill>
                  <a:prstClr val="black"/>
                </a:solidFill>
                <a:latin typeface="Arial"/>
                <a:cs typeface="Arial"/>
              </a:rPr>
              <a:t>Harm profile – March 2026</a:t>
            </a:r>
          </a:p>
          <a:p>
            <a:pPr marL="471230" indent="-471230" defTabSz="2486589">
              <a:buFont typeface="Arial"/>
              <a:buChar char="•"/>
            </a:pPr>
            <a:r>
              <a:rPr lang="en-GB" sz="1979" b="1">
                <a:solidFill>
                  <a:prstClr val="black"/>
                </a:solidFill>
                <a:latin typeface="Arial"/>
                <a:cs typeface="Arial"/>
              </a:rPr>
              <a:t>89%</a:t>
            </a:r>
            <a:r>
              <a:rPr lang="en-GB" sz="1979">
                <a:solidFill>
                  <a:prstClr val="black"/>
                </a:solidFill>
                <a:latin typeface="Arial"/>
                <a:cs typeface="Arial"/>
              </a:rPr>
              <a:t> superficial harm.</a:t>
            </a:r>
          </a:p>
          <a:p>
            <a:pPr marL="471230" indent="-471230" defTabSz="2486589">
              <a:buFont typeface="Arial"/>
              <a:buChar char="•"/>
            </a:pPr>
            <a:r>
              <a:rPr lang="en-GB" sz="1979" b="1">
                <a:solidFill>
                  <a:prstClr val="black"/>
                </a:solidFill>
                <a:latin typeface="Arial"/>
                <a:cs typeface="Arial"/>
              </a:rPr>
              <a:t>11%</a:t>
            </a:r>
            <a:r>
              <a:rPr lang="en-GB" sz="1979">
                <a:solidFill>
                  <a:prstClr val="black"/>
                </a:solidFill>
                <a:latin typeface="Arial"/>
                <a:cs typeface="Arial"/>
              </a:rPr>
              <a:t> deep damage </a:t>
            </a:r>
            <a:r>
              <a:rPr lang="en-GB" sz="1979">
                <a:solidFill>
                  <a:prstClr val="black"/>
                </a:solidFill>
                <a:latin typeface="Arial"/>
                <a:ea typeface="Calibri"/>
                <a:cs typeface="Arial"/>
              </a:rPr>
              <a:t>requiring scrutiny (subject to validation).</a:t>
            </a:r>
            <a:endParaRPr lang="en-GB" sz="1979">
              <a:solidFill>
                <a:prstClr val="black"/>
              </a:solidFill>
              <a:latin typeface="Arial"/>
              <a:cs typeface="Arial"/>
            </a:endParaRPr>
          </a:p>
          <a:p>
            <a:pPr marL="471230" indent="-471230" defTabSz="2486589">
              <a:buFont typeface="Arial"/>
              <a:buChar char="•"/>
            </a:pPr>
            <a:r>
              <a:rPr lang="en-GB" sz="1979" b="1">
                <a:solidFill>
                  <a:prstClr val="black"/>
                </a:solidFill>
                <a:latin typeface="Arial"/>
                <a:ea typeface="Calibri"/>
                <a:cs typeface="Arial"/>
              </a:rPr>
              <a:t>3%</a:t>
            </a:r>
            <a:r>
              <a:rPr lang="en-GB" sz="1979">
                <a:solidFill>
                  <a:prstClr val="black"/>
                </a:solidFill>
                <a:latin typeface="Arial"/>
                <a:ea typeface="Calibri"/>
                <a:cs typeface="Arial"/>
              </a:rPr>
              <a:t> of total incidents involve deep damage.</a:t>
            </a:r>
            <a:endParaRPr lang="en-GB" sz="1979">
              <a:solidFill>
                <a:prstClr val="black"/>
              </a:solidFill>
              <a:latin typeface="Arial"/>
              <a:cs typeface="Arial"/>
            </a:endParaRPr>
          </a:p>
          <a:p>
            <a:pPr marL="471230" indent="-471230" defTabSz="2486589">
              <a:buFont typeface="Arial"/>
              <a:buChar char="•"/>
            </a:pPr>
            <a:r>
              <a:rPr lang="en-GB" sz="1979" b="1">
                <a:solidFill>
                  <a:prstClr val="black"/>
                </a:solidFill>
                <a:latin typeface="Arial"/>
                <a:ea typeface="Calibri"/>
                <a:cs typeface="Arial"/>
              </a:rPr>
              <a:t>45% reduction</a:t>
            </a:r>
            <a:r>
              <a:rPr lang="en-GB" sz="1979">
                <a:solidFill>
                  <a:prstClr val="black"/>
                </a:solidFill>
                <a:latin typeface="Arial"/>
                <a:ea typeface="Calibri"/>
                <a:cs typeface="Arial"/>
              </a:rPr>
              <a:t> in deep damage incidents compared to December.</a:t>
            </a:r>
            <a:endParaRPr lang="en-GB" sz="1979">
              <a:solidFill>
                <a:prstClr val="black"/>
              </a:solidFill>
              <a:latin typeface="Arial"/>
              <a:cs typeface="Arial"/>
            </a:endParaRPr>
          </a:p>
          <a:p>
            <a:pPr marL="471230" indent="-471230" defTabSz="2486589">
              <a:buFont typeface="Arial"/>
              <a:buChar char="•"/>
            </a:pPr>
            <a:r>
              <a:rPr lang="en-GB" sz="1979" err="1">
                <a:solidFill>
                  <a:prstClr val="black"/>
                </a:solidFill>
                <a:latin typeface="Arial"/>
                <a:ea typeface="Calibri"/>
                <a:cs typeface="Arial"/>
              </a:rPr>
              <a:t>Avoidability</a:t>
            </a:r>
            <a:r>
              <a:rPr lang="en-GB" sz="1979">
                <a:solidFill>
                  <a:prstClr val="black"/>
                </a:solidFill>
                <a:latin typeface="Arial"/>
                <a:ea typeface="Calibri"/>
                <a:cs typeface="Arial"/>
              </a:rPr>
              <a:t> to be reviewed next quarter following investigations.</a:t>
            </a:r>
            <a:endParaRPr lang="en-GB" sz="1979">
              <a:solidFill>
                <a:prstClr val="black"/>
              </a:solidFill>
              <a:latin typeface="Arial"/>
              <a:cs typeface="Arial"/>
            </a:endParaRPr>
          </a:p>
          <a:p>
            <a:pPr defTabSz="2486589"/>
            <a:r>
              <a:rPr lang="en-GB" sz="1979">
                <a:solidFill>
                  <a:prstClr val="black"/>
                </a:solidFill>
                <a:latin typeface="Arial"/>
                <a:cs typeface="Arial"/>
              </a:rPr>
              <a:t>Quarter 3 data (validated)</a:t>
            </a:r>
          </a:p>
          <a:p>
            <a:pPr marL="471230" indent="-471230" defTabSz="2486589">
              <a:buFont typeface="Arial"/>
              <a:buChar char="•"/>
            </a:pPr>
            <a:r>
              <a:rPr lang="en-GB" sz="1979" b="1">
                <a:solidFill>
                  <a:prstClr val="black"/>
                </a:solidFill>
                <a:latin typeface="Arial"/>
                <a:cs typeface="Arial"/>
              </a:rPr>
              <a:t>13% increase</a:t>
            </a:r>
            <a:r>
              <a:rPr lang="en-GB" sz="1979">
                <a:solidFill>
                  <a:prstClr val="black"/>
                </a:solidFill>
                <a:latin typeface="Arial"/>
                <a:cs typeface="Arial"/>
              </a:rPr>
              <a:t> in Health Board‑acquired incidents compared to Q1/2 average.</a:t>
            </a:r>
          </a:p>
          <a:p>
            <a:pPr marL="471230" indent="-471230" defTabSz="2486589">
              <a:buFont typeface="Arial"/>
              <a:buChar char="•"/>
            </a:pPr>
            <a:r>
              <a:rPr lang="en-GB" sz="1979" b="1">
                <a:solidFill>
                  <a:prstClr val="black"/>
                </a:solidFill>
                <a:latin typeface="Arial"/>
                <a:cs typeface="Arial"/>
              </a:rPr>
              <a:t>23% increase</a:t>
            </a:r>
            <a:r>
              <a:rPr lang="en-GB" sz="1979">
                <a:solidFill>
                  <a:prstClr val="black"/>
                </a:solidFill>
                <a:latin typeface="Arial"/>
                <a:cs typeface="Arial"/>
              </a:rPr>
              <a:t> in hospital‑site incidents.</a:t>
            </a:r>
          </a:p>
          <a:p>
            <a:pPr marL="471230" indent="-471230" defTabSz="2486589">
              <a:buFont typeface="Arial"/>
              <a:buChar char="•"/>
            </a:pPr>
            <a:r>
              <a:rPr lang="en-GB" sz="1979" b="1">
                <a:solidFill>
                  <a:prstClr val="black"/>
                </a:solidFill>
                <a:latin typeface="Arial"/>
                <a:ea typeface="Calibri"/>
                <a:cs typeface="Arial"/>
              </a:rPr>
              <a:t>3% increase</a:t>
            </a:r>
            <a:r>
              <a:rPr lang="en-GB" sz="1979">
                <a:solidFill>
                  <a:prstClr val="black"/>
                </a:solidFill>
                <a:latin typeface="Arial"/>
                <a:ea typeface="Calibri"/>
                <a:cs typeface="Arial"/>
              </a:rPr>
              <a:t> in deep tissue damage.</a:t>
            </a:r>
            <a:endParaRPr lang="en-GB" sz="1979">
              <a:solidFill>
                <a:prstClr val="black"/>
              </a:solidFill>
              <a:latin typeface="Arial"/>
              <a:cs typeface="Arial"/>
            </a:endParaRPr>
          </a:p>
          <a:p>
            <a:pPr marL="471230" indent="-471230" defTabSz="2486589">
              <a:buFont typeface="Arial"/>
              <a:buChar char="•"/>
            </a:pPr>
            <a:r>
              <a:rPr lang="en-GB" sz="1979" b="1">
                <a:solidFill>
                  <a:prstClr val="black"/>
                </a:solidFill>
                <a:latin typeface="Arial"/>
                <a:ea typeface="Calibri"/>
                <a:cs typeface="Arial"/>
              </a:rPr>
              <a:t>&gt;70%</a:t>
            </a:r>
            <a:r>
              <a:rPr lang="en-GB" sz="1979">
                <a:solidFill>
                  <a:prstClr val="black"/>
                </a:solidFill>
                <a:latin typeface="Arial"/>
                <a:ea typeface="Calibri"/>
                <a:cs typeface="Arial"/>
              </a:rPr>
              <a:t> of community incidents deemed unavoidable.</a:t>
            </a:r>
            <a:endParaRPr lang="en-GB" sz="1979">
              <a:solidFill>
                <a:prstClr val="black"/>
              </a:solidFill>
              <a:latin typeface="Arial"/>
              <a:cs typeface="Arial"/>
            </a:endParaRPr>
          </a:p>
          <a:p>
            <a:pPr defTabSz="2486589"/>
            <a:endParaRPr lang="en-GB" sz="1319" i="1">
              <a:solidFill>
                <a:prstClr val="black"/>
              </a:solidFill>
              <a:latin typeface="Arial" panose="020B0604020202020204" pitchFamily="34" charset="0"/>
              <a:ea typeface="Calibri"/>
              <a:cs typeface="Arial" panose="020B0604020202020204" pitchFamily="34" charset="0"/>
            </a:endParaRPr>
          </a:p>
          <a:p>
            <a:pPr defTabSz="2486589"/>
            <a:r>
              <a:rPr lang="en-GB" sz="1484">
                <a:solidFill>
                  <a:prstClr val="black"/>
                </a:solidFill>
                <a:latin typeface="Arial"/>
                <a:cs typeface="Arial"/>
              </a:rPr>
              <a:t> </a:t>
            </a:r>
          </a:p>
        </p:txBody>
      </p:sp>
      <p:sp>
        <p:nvSpPr>
          <p:cNvPr id="26" name="TextBox 25">
            <a:extLst>
              <a:ext uri="{FF2B5EF4-FFF2-40B4-BE49-F238E27FC236}">
                <a16:creationId xmlns:a16="http://schemas.microsoft.com/office/drawing/2014/main" id="{EA777342-96A9-7C6F-761A-8C3B84CE6DF8}"/>
              </a:ext>
            </a:extLst>
          </p:cNvPr>
          <p:cNvSpPr txBox="1"/>
          <p:nvPr/>
        </p:nvSpPr>
        <p:spPr>
          <a:xfrm>
            <a:off x="9900196" y="595784"/>
            <a:ext cx="10060424" cy="3832422"/>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979" b="1">
                <a:solidFill>
                  <a:prstClr val="black"/>
                </a:solidFill>
                <a:latin typeface="Arial"/>
                <a:cs typeface="Arial"/>
              </a:rPr>
              <a:t>What we are doing about it:</a:t>
            </a:r>
          </a:p>
          <a:p>
            <a:pPr defTabSz="2486589">
              <a:buFont typeface="Arial"/>
              <a:buChar char="•"/>
            </a:pPr>
            <a:r>
              <a:rPr lang="en-GB" sz="1814">
                <a:solidFill>
                  <a:prstClr val="black"/>
                </a:solidFill>
                <a:latin typeface="Segoe UI"/>
                <a:cs typeface="Segoe UI"/>
              </a:rPr>
              <a:t>Increased closure of incidents (</a:t>
            </a:r>
            <a:r>
              <a:rPr lang="en-GB" sz="1814" b="1">
                <a:solidFill>
                  <a:prstClr val="black"/>
                </a:solidFill>
                <a:latin typeface="Segoe UI"/>
                <a:cs typeface="Segoe UI"/>
              </a:rPr>
              <a:t>65% closed in Q3</a:t>
            </a:r>
            <a:r>
              <a:rPr lang="en-GB" sz="1814">
                <a:solidFill>
                  <a:prstClr val="black"/>
                </a:solidFill>
                <a:latin typeface="Segoe UI"/>
                <a:cs typeface="Segoe UI"/>
              </a:rPr>
              <a:t>), improving data accuracy.</a:t>
            </a:r>
            <a:endParaRPr lang="en-GB" sz="4865">
              <a:solidFill>
                <a:prstClr val="black"/>
              </a:solidFill>
              <a:latin typeface="Aptos" panose="02110004020202020204"/>
            </a:endParaRPr>
          </a:p>
          <a:p>
            <a:pPr defTabSz="2486589">
              <a:buFont typeface="Arial"/>
              <a:buChar char="•"/>
            </a:pPr>
            <a:r>
              <a:rPr lang="en-GB" sz="1814">
                <a:solidFill>
                  <a:prstClr val="black"/>
                </a:solidFill>
                <a:latin typeface="Segoe UI"/>
                <a:cs typeface="Segoe UI"/>
              </a:rPr>
              <a:t>Strengthened governance through Pressure Ulcer Strategic Group, PCS scrutiny panels and peer review.</a:t>
            </a:r>
            <a:endParaRPr lang="en-GB" sz="4895">
              <a:solidFill>
                <a:prstClr val="black"/>
              </a:solidFill>
              <a:latin typeface="Aptos" panose="02110004020202020204"/>
            </a:endParaRPr>
          </a:p>
          <a:p>
            <a:pPr defTabSz="2486589">
              <a:buFont typeface="Arial"/>
              <a:buChar char="•"/>
            </a:pPr>
            <a:r>
              <a:rPr lang="en-GB" sz="1814">
                <a:solidFill>
                  <a:prstClr val="black"/>
                </a:solidFill>
                <a:latin typeface="Segoe UI"/>
                <a:cs typeface="Segoe UI"/>
              </a:rPr>
              <a:t>Targeted audits of documentation and care delivery.</a:t>
            </a:r>
            <a:endParaRPr lang="en-GB" sz="4895">
              <a:solidFill>
                <a:prstClr val="black"/>
              </a:solidFill>
              <a:latin typeface="Aptos" panose="02110004020202020204"/>
            </a:endParaRPr>
          </a:p>
          <a:p>
            <a:pPr defTabSz="2486589">
              <a:buFont typeface="Arial"/>
              <a:buChar char="•"/>
            </a:pPr>
            <a:r>
              <a:rPr lang="en-GB" sz="1814">
                <a:solidFill>
                  <a:prstClr val="black"/>
                </a:solidFill>
                <a:latin typeface="Segoe UI"/>
                <a:cs typeface="Segoe UI"/>
              </a:rPr>
              <a:t>Multi‑modal education programme (face‑to‑face, Teams and video).</a:t>
            </a:r>
            <a:endParaRPr lang="en-GB" sz="4895">
              <a:solidFill>
                <a:prstClr val="black"/>
              </a:solidFill>
              <a:latin typeface="Aptos" panose="02110004020202020204"/>
            </a:endParaRPr>
          </a:p>
          <a:p>
            <a:pPr defTabSz="2486589">
              <a:buFont typeface="Arial"/>
              <a:buChar char="•"/>
            </a:pPr>
            <a:r>
              <a:rPr lang="en-GB" sz="1814">
                <a:solidFill>
                  <a:prstClr val="black"/>
                </a:solidFill>
                <a:latin typeface="Segoe UI"/>
                <a:cs typeface="Segoe UI"/>
              </a:rPr>
              <a:t>Development of pressure ulcer pathways, policies and improvement plans, supported by the All‑Wales Tissue Viability Forum.</a:t>
            </a:r>
            <a:endParaRPr lang="en-GB" sz="4895">
              <a:solidFill>
                <a:prstClr val="black"/>
              </a:solidFill>
              <a:latin typeface="Aptos" panose="02110004020202020204"/>
            </a:endParaRPr>
          </a:p>
          <a:p>
            <a:pPr defTabSz="2486589">
              <a:buFont typeface="Arial"/>
              <a:buChar char="•"/>
            </a:pPr>
            <a:r>
              <a:rPr lang="en-GB" sz="1814">
                <a:solidFill>
                  <a:prstClr val="black"/>
                </a:solidFill>
                <a:latin typeface="Segoe UI"/>
                <a:cs typeface="Segoe UI"/>
              </a:rPr>
              <a:t>Centralised Tissue Viability Service, digital wound imaging (Improvement Cymru) and finalised bed contracts.</a:t>
            </a:r>
            <a:endParaRPr lang="en-GB" sz="4895">
              <a:solidFill>
                <a:prstClr val="black"/>
              </a:solidFill>
              <a:latin typeface="Aptos" panose="02110004020202020204"/>
            </a:endParaRPr>
          </a:p>
          <a:p>
            <a:pPr defTabSz="2486589">
              <a:buFont typeface="Arial"/>
              <a:buChar char="•"/>
            </a:pPr>
            <a:r>
              <a:rPr lang="en-GB" sz="1814">
                <a:solidFill>
                  <a:prstClr val="black"/>
                </a:solidFill>
                <a:latin typeface="Segoe UI"/>
                <a:cs typeface="Segoe UI"/>
              </a:rPr>
              <a:t>Shared education, clinical champions and skills development programme.</a:t>
            </a:r>
            <a:endParaRPr lang="en-GB" sz="4895">
              <a:solidFill>
                <a:prstClr val="black"/>
              </a:solidFill>
              <a:latin typeface="Aptos" panose="02110004020202020204"/>
            </a:endParaRPr>
          </a:p>
          <a:p>
            <a:pPr defTabSz="2486589">
              <a:buFont typeface="Arial"/>
              <a:buChar char="•"/>
            </a:pPr>
            <a:r>
              <a:rPr lang="en-GB" sz="1814">
                <a:solidFill>
                  <a:prstClr val="black"/>
                </a:solidFill>
                <a:latin typeface="Segoe UI"/>
                <a:ea typeface="Calibri"/>
                <a:cs typeface="Segoe UI"/>
              </a:rPr>
              <a:t>Quality Improvement awareness campaign (2026).</a:t>
            </a:r>
            <a:endParaRPr lang="en-GB" sz="4895">
              <a:solidFill>
                <a:prstClr val="black"/>
              </a:solidFill>
              <a:latin typeface="Aptos" panose="02110004020202020204"/>
            </a:endParaRPr>
          </a:p>
          <a:p>
            <a:pPr defTabSz="2486589">
              <a:buFont typeface="Arial"/>
              <a:buChar char="•"/>
            </a:pPr>
            <a:r>
              <a:rPr lang="en-GB" sz="1814">
                <a:solidFill>
                  <a:prstClr val="black"/>
                </a:solidFill>
                <a:latin typeface="Segoe UI"/>
                <a:ea typeface="Calibri"/>
                <a:cs typeface="Segoe UI"/>
              </a:rPr>
              <a:t>PUSIG (Pressure Ulcer Strategic Improvement Group / NPSSG).</a:t>
            </a:r>
            <a:endParaRPr lang="en-GB" sz="4895">
              <a:solidFill>
                <a:prstClr val="black"/>
              </a:solidFill>
              <a:latin typeface="Aptos" panose="02110004020202020204"/>
            </a:endParaRPr>
          </a:p>
          <a:p>
            <a:pPr defTabSz="2486589"/>
            <a:endParaRPr lang="en-GB" sz="1814">
              <a:solidFill>
                <a:prstClr val="black"/>
              </a:solidFill>
              <a:latin typeface="Segoe UI"/>
              <a:ea typeface="Calibri"/>
              <a:cs typeface="Segoe UI"/>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1DC168F-68A3-3E1F-A888-A60FDD2A736D}"/>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D55DB1F1-7EFD-0FC0-AEBF-FAE66F57B53B}"/>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9" name="TextBox 8">
            <a:extLst>
              <a:ext uri="{FF2B5EF4-FFF2-40B4-BE49-F238E27FC236}">
                <a16:creationId xmlns:a16="http://schemas.microsoft.com/office/drawing/2014/main" id="{3AFB5E79-D4BD-94AF-9F9C-A2BF5BA0D7B3}"/>
              </a:ext>
            </a:extLst>
          </p:cNvPr>
          <p:cNvSpPr txBox="1"/>
          <p:nvPr/>
        </p:nvSpPr>
        <p:spPr>
          <a:xfrm>
            <a:off x="9897106" y="4623898"/>
            <a:ext cx="10077078" cy="1675117"/>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979" b="1">
                <a:solidFill>
                  <a:prstClr val="black"/>
                </a:solidFill>
                <a:latin typeface="Arial"/>
                <a:cs typeface="Arial"/>
              </a:rPr>
              <a:t>What we expect to see (Outcomes by 2026)</a:t>
            </a:r>
            <a:r>
              <a:rPr lang="en-GB" sz="1979" b="1" u="sng">
                <a:solidFill>
                  <a:prstClr val="black"/>
                </a:solidFill>
                <a:latin typeface="Arial"/>
                <a:cs typeface="Arial"/>
              </a:rPr>
              <a:t>:</a:t>
            </a:r>
            <a:endParaRPr lang="en-GB" sz="1979" u="sng">
              <a:solidFill>
                <a:prstClr val="black"/>
              </a:solidFill>
              <a:latin typeface="Arial"/>
              <a:cs typeface="Arial"/>
            </a:endParaRPr>
          </a:p>
          <a:p>
            <a:pPr defTabSz="2486589">
              <a:buFont typeface="Arial" panose="020B0604020202020204" pitchFamily="34" charset="0"/>
              <a:buChar char="•"/>
            </a:pPr>
            <a:r>
              <a:rPr lang="en-GB" sz="1979">
                <a:solidFill>
                  <a:prstClr val="black"/>
                </a:solidFill>
                <a:latin typeface="Arial"/>
                <a:cs typeface="Arial"/>
              </a:rPr>
              <a:t>↓ 20% PU rates in acute sites; ≤1.6/1000 bed days.</a:t>
            </a:r>
            <a:endParaRPr lang="en-GB" sz="1979">
              <a:solidFill>
                <a:prstClr val="black"/>
              </a:solidFill>
              <a:latin typeface="Arial"/>
              <a:ea typeface="Calibri"/>
              <a:cs typeface="Arial"/>
            </a:endParaRPr>
          </a:p>
          <a:p>
            <a:pPr defTabSz="2486589">
              <a:buFont typeface="Arial" panose="020B0604020202020204" pitchFamily="34" charset="0"/>
              <a:buChar char="•"/>
            </a:pPr>
            <a:r>
              <a:rPr lang="en-GB" sz="1979">
                <a:solidFill>
                  <a:prstClr val="black"/>
                </a:solidFill>
                <a:latin typeface="Arial"/>
                <a:cs typeface="Arial"/>
              </a:rPr>
              <a:t>↓ 20 % avoidable PU in HB.</a:t>
            </a:r>
            <a:endParaRPr lang="en-GB" sz="1979">
              <a:solidFill>
                <a:prstClr val="black"/>
              </a:solidFill>
              <a:latin typeface="Arial"/>
              <a:ea typeface="Calibri"/>
              <a:cs typeface="Arial"/>
            </a:endParaRPr>
          </a:p>
          <a:p>
            <a:pPr defTabSz="2486589">
              <a:buFont typeface="Arial" panose="020B0604020202020204" pitchFamily="34" charset="0"/>
              <a:buChar char="•"/>
            </a:pPr>
            <a:r>
              <a:rPr lang="en-GB" sz="1979">
                <a:solidFill>
                  <a:prstClr val="black"/>
                </a:solidFill>
                <a:latin typeface="Arial"/>
                <a:ea typeface="Calibri"/>
                <a:cs typeface="Arial"/>
              </a:rPr>
              <a:t>↓ Reduce the total number of HBA incidents by 10% </a:t>
            </a:r>
            <a:endParaRPr lang="en-GB" sz="1979">
              <a:solidFill>
                <a:prstClr val="black"/>
              </a:solidFill>
              <a:latin typeface="Arial"/>
              <a:cs typeface="Arial"/>
            </a:endParaRPr>
          </a:p>
          <a:p>
            <a:pPr defTabSz="2486589">
              <a:buFont typeface="Arial" panose="020B0604020202020204" pitchFamily="34" charset="0"/>
              <a:buChar char="•"/>
            </a:pPr>
            <a:r>
              <a:rPr lang="en-GB" sz="1979">
                <a:solidFill>
                  <a:prstClr val="black"/>
                </a:solidFill>
                <a:latin typeface="Arial"/>
                <a:ea typeface="Calibri"/>
                <a:cs typeface="Arial"/>
              </a:rPr>
              <a:t>↓ Reduce HB acquired Deep damage by 10% </a:t>
            </a:r>
            <a:endParaRPr lang="en-GB" sz="1979">
              <a:solidFill>
                <a:prstClr val="black"/>
              </a:solidFill>
              <a:latin typeface="Arial"/>
              <a:cs typeface="Arial"/>
            </a:endParaRPr>
          </a:p>
        </p:txBody>
      </p:sp>
      <p:cxnSp>
        <p:nvCxnSpPr>
          <p:cNvPr id="29" name="Straight Arrow Connector 28">
            <a:extLst>
              <a:ext uri="{FF2B5EF4-FFF2-40B4-BE49-F238E27FC236}">
                <a16:creationId xmlns:a16="http://schemas.microsoft.com/office/drawing/2014/main" id="{F435FA70-2FE5-956F-406E-7FF620627B85}"/>
              </a:ext>
            </a:extLst>
          </p:cNvPr>
          <p:cNvCxnSpPr>
            <a:cxnSpLocks/>
          </p:cNvCxnSpPr>
          <p:nvPr/>
        </p:nvCxnSpPr>
        <p:spPr>
          <a:xfrm>
            <a:off x="3262407" y="3870812"/>
            <a:ext cx="0" cy="243136"/>
          </a:xfrm>
          <a:prstGeom prst="straightConnector1">
            <a:avLst/>
          </a:prstGeom>
          <a:ln>
            <a:solidFill>
              <a:schemeClr val="accent6"/>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55D83221-C671-B937-BC6E-D03BE5042097}"/>
              </a:ext>
            </a:extLst>
          </p:cNvPr>
          <p:cNvCxnSpPr>
            <a:cxnSpLocks/>
          </p:cNvCxnSpPr>
          <p:nvPr/>
        </p:nvCxnSpPr>
        <p:spPr>
          <a:xfrm>
            <a:off x="7385224" y="913426"/>
            <a:ext cx="0" cy="267188"/>
          </a:xfrm>
          <a:prstGeom prst="straightConnector1">
            <a:avLst/>
          </a:prstGeom>
          <a:ln>
            <a:solidFill>
              <a:schemeClr val="accent6"/>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BDDCDC25-1A1C-6E0A-0B95-0AABCE0D071A}"/>
              </a:ext>
            </a:extLst>
          </p:cNvPr>
          <p:cNvSpPr txBox="1"/>
          <p:nvPr/>
        </p:nvSpPr>
        <p:spPr>
          <a:xfrm>
            <a:off x="44378" y="10847374"/>
            <a:ext cx="1417424" cy="295337"/>
          </a:xfrm>
          <a:prstGeom prst="rect">
            <a:avLst/>
          </a:prstGeom>
          <a:noFill/>
        </p:spPr>
        <p:txBody>
          <a:bodyPr wrap="square" rtlCol="0">
            <a:spAutoFit/>
          </a:bodyPr>
          <a:lstStyle/>
          <a:p>
            <a:pPr defTabSz="1507937"/>
            <a:r>
              <a:rPr lang="en-GB" sz="1319" i="1">
                <a:solidFill>
                  <a:prstClr val="black"/>
                </a:solidFill>
                <a:latin typeface="Aptos" panose="02110004020202020204"/>
              </a:rPr>
              <a:t>Graph 2</a:t>
            </a:r>
          </a:p>
        </p:txBody>
      </p:sp>
      <p:pic>
        <p:nvPicPr>
          <p:cNvPr id="27" name="Picture 26">
            <a:extLst>
              <a:ext uri="{FF2B5EF4-FFF2-40B4-BE49-F238E27FC236}">
                <a16:creationId xmlns:a16="http://schemas.microsoft.com/office/drawing/2014/main" id="{6EBD1506-EF61-9F78-272D-706F954508D8}"/>
              </a:ext>
            </a:extLst>
          </p:cNvPr>
          <p:cNvPicPr>
            <a:picLocks noChangeAspect="1"/>
          </p:cNvPicPr>
          <p:nvPr/>
        </p:nvPicPr>
        <p:blipFill>
          <a:blip r:embed="rId3"/>
          <a:stretch>
            <a:fillRect/>
          </a:stretch>
        </p:blipFill>
        <p:spPr>
          <a:xfrm>
            <a:off x="10412312" y="6766850"/>
            <a:ext cx="8936932" cy="4058299"/>
          </a:xfrm>
          <a:prstGeom prst="rect">
            <a:avLst/>
          </a:prstGeom>
        </p:spPr>
      </p:pic>
      <p:sp>
        <p:nvSpPr>
          <p:cNvPr id="28" name="TextBox 27">
            <a:extLst>
              <a:ext uri="{FF2B5EF4-FFF2-40B4-BE49-F238E27FC236}">
                <a16:creationId xmlns:a16="http://schemas.microsoft.com/office/drawing/2014/main" id="{F68CD7D3-A1EC-CF90-AB09-4BA11C6AFA35}"/>
              </a:ext>
            </a:extLst>
          </p:cNvPr>
          <p:cNvSpPr txBox="1"/>
          <p:nvPr/>
        </p:nvSpPr>
        <p:spPr>
          <a:xfrm>
            <a:off x="10229317" y="6439516"/>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4</a:t>
            </a:r>
          </a:p>
        </p:txBody>
      </p:sp>
      <p:pic>
        <p:nvPicPr>
          <p:cNvPr id="34" name="Picture 33">
            <a:extLst>
              <a:ext uri="{FF2B5EF4-FFF2-40B4-BE49-F238E27FC236}">
                <a16:creationId xmlns:a16="http://schemas.microsoft.com/office/drawing/2014/main" id="{9DF31066-0FF4-FA39-C02A-6464E0DD30B2}"/>
              </a:ext>
            </a:extLst>
          </p:cNvPr>
          <p:cNvPicPr>
            <a:picLocks noChangeAspect="1"/>
          </p:cNvPicPr>
          <p:nvPr/>
        </p:nvPicPr>
        <p:blipFill>
          <a:blip r:embed="rId4"/>
          <a:stretch>
            <a:fillRect/>
          </a:stretch>
        </p:blipFill>
        <p:spPr>
          <a:xfrm>
            <a:off x="237485" y="6681088"/>
            <a:ext cx="9507149" cy="4180216"/>
          </a:xfrm>
          <a:prstGeom prst="rect">
            <a:avLst/>
          </a:prstGeom>
        </p:spPr>
      </p:pic>
      <p:sp>
        <p:nvSpPr>
          <p:cNvPr id="32" name="TextBox 31">
            <a:extLst>
              <a:ext uri="{FF2B5EF4-FFF2-40B4-BE49-F238E27FC236}">
                <a16:creationId xmlns:a16="http://schemas.microsoft.com/office/drawing/2014/main" id="{4D504D74-4651-1856-2A27-5A8DCC9BE902}"/>
              </a:ext>
            </a:extLst>
          </p:cNvPr>
          <p:cNvSpPr txBox="1"/>
          <p:nvPr/>
        </p:nvSpPr>
        <p:spPr>
          <a:xfrm>
            <a:off x="1469624" y="6692383"/>
            <a:ext cx="4396341" cy="346120"/>
          </a:xfrm>
          <a:prstGeom prst="rect">
            <a:avLst/>
          </a:prstGeom>
          <a:noFill/>
        </p:spPr>
        <p:txBody>
          <a:bodyPr wrap="square" rtlCol="0">
            <a:spAutoFit/>
          </a:bodyPr>
          <a:lstStyle/>
          <a:p>
            <a:pPr defTabSz="1507937"/>
            <a:r>
              <a:rPr lang="en-GB" sz="1649">
                <a:solidFill>
                  <a:prstClr val="black"/>
                </a:solidFill>
                <a:latin typeface="Aptos" panose="02110004020202020204"/>
              </a:rPr>
              <a:t>Pressure Ulcers Incident Rate per 1000 beds </a:t>
            </a:r>
          </a:p>
        </p:txBody>
      </p:sp>
      <p:sp>
        <p:nvSpPr>
          <p:cNvPr id="4" name="TextBox 3">
            <a:extLst>
              <a:ext uri="{FF2B5EF4-FFF2-40B4-BE49-F238E27FC236}">
                <a16:creationId xmlns:a16="http://schemas.microsoft.com/office/drawing/2014/main" id="{2C0740E2-2FF1-A2E9-42FD-C2332ED8D3FD}"/>
              </a:ext>
            </a:extLst>
          </p:cNvPr>
          <p:cNvSpPr txBox="1"/>
          <p:nvPr/>
        </p:nvSpPr>
        <p:spPr>
          <a:xfrm>
            <a:off x="0" y="4164"/>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Pressure Ulcers</a:t>
            </a:r>
          </a:p>
        </p:txBody>
      </p:sp>
    </p:spTree>
    <p:extLst>
      <p:ext uri="{BB962C8B-B14F-4D97-AF65-F5344CB8AC3E}">
        <p14:creationId xmlns:p14="http://schemas.microsoft.com/office/powerpoint/2010/main" val="29239620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39751" y="3077708"/>
            <a:ext cx="672354" cy="672354"/>
          </a:xfrm>
          <a:prstGeom prst="rect">
            <a:avLst/>
          </a:prstGeom>
        </p:spPr>
      </p:pic>
      <p:sp>
        <p:nvSpPr>
          <p:cNvPr id="21" name="Text Box">
            <a:hlinkClick r:id="rId5"/>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5"/>
            <a:extLst>
              <a:ext uri="{FF2B5EF4-FFF2-40B4-BE49-F238E27FC236}">
                <a16:creationId xmlns:a16="http://schemas.microsoft.com/office/drawing/2014/main" id="{D502FE33-6861-49F9-9493-0B9A2569808F}"/>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marL="0" marR="0" lvl="0" indent="0" algn="ctr" defTabSz="914413" rtl="0" eaLnBrk="1" fontAlgn="auto" latinLnBrk="0" hangingPunct="1">
              <a:lnSpc>
                <a:spcPct val="100000"/>
              </a:lnSpc>
              <a:spcBef>
                <a:spcPts val="0"/>
              </a:spcBef>
              <a:spcAft>
                <a:spcPts val="0"/>
              </a:spcAft>
              <a:buClrTx/>
              <a:buSzTx/>
              <a:buFontTx/>
              <a:buNone/>
              <a:tabLst/>
              <a:defRPr/>
            </a:pPr>
            <a:r>
              <a:rPr kumimoji="0" lang="en-GB" sz="2144" b="1" i="0" u="none" strike="noStrike" kern="1200" cap="none" spc="0" normalizeH="0" baseline="0" noProof="0">
                <a:ln>
                  <a:noFill/>
                </a:ln>
                <a:solidFill>
                  <a:prstClr val="white"/>
                </a:solidFill>
                <a:effectLst/>
                <a:uLnTx/>
                <a:uFillTx/>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marL="0" marR="0" lvl="0" indent="0" algn="l" defTabSz="1507958" rtl="0" eaLnBrk="1" fontAlgn="auto" latinLnBrk="0" hangingPunct="1">
              <a:lnSpc>
                <a:spcPct val="100000"/>
              </a:lnSpc>
              <a:spcBef>
                <a:spcPts val="0"/>
              </a:spcBef>
              <a:spcAft>
                <a:spcPts val="0"/>
              </a:spcAft>
              <a:buClrTx/>
              <a:buSzTx/>
              <a:buFontTx/>
              <a:buNone/>
              <a:tabLst/>
              <a:defRPr/>
            </a:pPr>
            <a:r>
              <a:rPr kumimoji="0" lang="en-GB" sz="4617" b="1"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rPr>
              <a:t>Mortality:</a:t>
            </a:r>
            <a:endParaRPr kumimoji="0" lang="en-GB" sz="3628"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marL="0" marR="0" lvl="0" indent="0" algn="r" defTabSz="1507958" rtl="0" eaLnBrk="1" fontAlgn="auto" latinLnBrk="0" hangingPunct="1">
              <a:lnSpc>
                <a:spcPct val="100000"/>
              </a:lnSpc>
              <a:spcBef>
                <a:spcPts val="0"/>
              </a:spcBef>
              <a:spcAft>
                <a:spcPts val="0"/>
              </a:spcAft>
              <a:buClrTx/>
              <a:buSzTx/>
              <a:buFontTx/>
              <a:buNone/>
              <a:tabLst/>
              <a:defRPr/>
            </a:pPr>
            <a:fld id="{19BBC658-49D8-45A7-8DA2-B6FE1BCE69C1}" type="slidenum">
              <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rPr>
              <a:pPr marL="0" marR="0" lvl="0" indent="0" algn="r" defTabSz="1507958" rtl="0" eaLnBrk="1" fontAlgn="auto" latinLnBrk="0" hangingPunct="1">
                <a:lnSpc>
                  <a:spcPct val="100000"/>
                </a:lnSpc>
                <a:spcBef>
                  <a:spcPts val="0"/>
                </a:spcBef>
                <a:spcAft>
                  <a:spcPts val="0"/>
                </a:spcAft>
                <a:buClrTx/>
                <a:buSzTx/>
                <a:buFontTx/>
                <a:buNone/>
                <a:tabLst/>
                <a:defRPr/>
              </a:pPr>
              <a:t>47</a:t>
            </a:fld>
            <a:endParaRPr kumimoji="0" lang="en-GB" sz="1814" b="0" i="0" u="none" strike="noStrike" kern="1200" cap="none" spc="0" normalizeH="0" baseline="0" noProof="0">
              <a:ln>
                <a:noFill/>
              </a:ln>
              <a:solidFill>
                <a:srgbClr val="285087"/>
              </a:solidFill>
              <a:effectLst/>
              <a:uLnTx/>
              <a:uFillTx/>
              <a:latin typeface="Ubuntu Medium" panose="020B0604030602030204" pitchFamily="34" charset="0"/>
              <a:ea typeface="+mn-ea"/>
              <a:cs typeface="+mn-cs"/>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a:extLst>
                <a:ext uri="{96DAC541-7B7A-43D3-8B79-37D633B846F1}">
                  <asvg:svgBlip xmlns:asvg="http://schemas.microsoft.com/office/drawing/2016/SVG/main" r:embed="rId7"/>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prstClr val="white">
                  <a:hueOff val="0"/>
                  <a:satOff val="0"/>
                  <a:lumOff val="0"/>
                  <a:alphaOff val="0"/>
                </a:prstClr>
              </a:solidFill>
              <a:effectLst/>
              <a:uLnTx/>
              <a:uFillTx/>
              <a:latin typeface="Calibri" panose="020F0502020204030204"/>
              <a:ea typeface="+mn-ea"/>
              <a:cs typeface="+mn-cs"/>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13" rtl="0" eaLnBrk="1" fontAlgn="auto" latinLnBrk="0" hangingPunct="1">
              <a:lnSpc>
                <a:spcPct val="100000"/>
              </a:lnSpc>
              <a:spcBef>
                <a:spcPts val="0"/>
              </a:spcBef>
              <a:spcAft>
                <a:spcPts val="0"/>
              </a:spcAft>
              <a:buClrTx/>
              <a:buSzTx/>
              <a:buFontTx/>
              <a:buNone/>
              <a:tabLst/>
              <a:defRPr/>
            </a:pPr>
            <a:endParaRPr kumimoji="0" lang="en-GB" sz="1801" b="0" i="0" u="none" strike="noStrike" kern="1200" cap="none" spc="0" normalizeH="0" baseline="0" noProof="0">
              <a:ln>
                <a:noFill/>
              </a:ln>
              <a:solidFill>
                <a:srgbClr val="285087"/>
              </a:solidFill>
              <a:effectLst/>
              <a:uLnTx/>
              <a:uFillTx/>
              <a:latin typeface="Calibri" panose="020F0502020204030204"/>
              <a:ea typeface="+mn-ea"/>
              <a:cs typeface="+mn-cs"/>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7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Mortality Data Summary</a:t>
            </a:r>
          </a:p>
          <a:p>
            <a:pPr marL="282738" marR="0" lvl="0" indent="-282738"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The crude mortality rate has seen a </a:t>
            </a:r>
            <a:r>
              <a:rPr lang="en-GB" dirty="0">
                <a:latin typeface="Verdana" panose="020B0604030504040204" pitchFamily="34" charset="0"/>
                <a:ea typeface="Verdana" panose="020B0604030504040204" pitchFamily="34" charset="0"/>
              </a:rPr>
              <a:t>slight increase </a:t>
            </a: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in March 2026, reporting 1.17% compared to 1.07% in February 2026. </a:t>
            </a:r>
          </a:p>
          <a:p>
            <a:pPr marL="282738" marR="0" lvl="0" indent="-282738"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Crude mortality over the last 4 years is within the control limits and the recent data reflects the predicted decline of mortality as expected during summer months</a:t>
            </a:r>
          </a:p>
          <a:p>
            <a:pPr marL="282738" marR="0" lvl="0" indent="-282738" algn="l" defTabSz="914413"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The summary of deaths in the Emergency Department has remained relatively stable in recent months</a:t>
            </a:r>
          </a:p>
          <a:p>
            <a:pPr marL="0" marR="0" lvl="0" indent="0" algn="l" defTabSz="914413"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285087"/>
              </a:solidFill>
              <a:effectLst/>
              <a:uLnTx/>
              <a:uFillTx/>
              <a:latin typeface="Calibri" panose="020F0502020204030204" pitchFamily="34" charset="0"/>
              <a:ea typeface="Calibri" panose="020F0502020204030204" pitchFamily="34" charset="0"/>
              <a:cs typeface="+mn-cs"/>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44649" y="5925857"/>
            <a:ext cx="7306231" cy="369460"/>
          </a:xfrm>
          <a:prstGeom prst="rect">
            <a:avLst/>
          </a:prstGeom>
          <a:noFill/>
        </p:spPr>
        <p:txBody>
          <a:bodyPr wrap="non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801" b="1" i="0" u="none" strike="noStrike" kern="1200" cap="none" spc="0" normalizeH="0" baseline="0" noProof="0" dirty="0">
                <a:ln>
                  <a:noFill/>
                </a:ln>
                <a:solidFill>
                  <a:srgbClr val="325A8A"/>
                </a:solidFill>
                <a:effectLst/>
                <a:uLnTx/>
                <a:uFillTx/>
                <a:latin typeface="Calibri" panose="020F0502020204030204"/>
                <a:ea typeface="+mn-ea"/>
                <a:cs typeface="+mn-cs"/>
              </a:rPr>
              <a:t>The summary of deaths in the Emergency Department can be seen below: </a:t>
            </a:r>
          </a:p>
        </p:txBody>
      </p:sp>
      <p:pic>
        <p:nvPicPr>
          <p:cNvPr id="3" name="Picture 2">
            <a:extLst>
              <a:ext uri="{FF2B5EF4-FFF2-40B4-BE49-F238E27FC236}">
                <a16:creationId xmlns:a16="http://schemas.microsoft.com/office/drawing/2014/main" id="{F5A9C354-0E30-F2CD-9B83-3ACEA81D08F1}"/>
              </a:ext>
            </a:extLst>
          </p:cNvPr>
          <p:cNvPicPr>
            <a:picLocks noChangeAspect="1"/>
          </p:cNvPicPr>
          <p:nvPr/>
        </p:nvPicPr>
        <p:blipFill>
          <a:blip r:embed="rId8"/>
          <a:stretch>
            <a:fillRect/>
          </a:stretch>
        </p:blipFill>
        <p:spPr>
          <a:xfrm>
            <a:off x="346479" y="1444616"/>
            <a:ext cx="19412730" cy="3971040"/>
          </a:xfrm>
          <a:prstGeom prst="rect">
            <a:avLst/>
          </a:prstGeom>
        </p:spPr>
      </p:pic>
      <p:pic>
        <p:nvPicPr>
          <p:cNvPr id="10" name="Picture 9">
            <a:extLst>
              <a:ext uri="{FF2B5EF4-FFF2-40B4-BE49-F238E27FC236}">
                <a16:creationId xmlns:a16="http://schemas.microsoft.com/office/drawing/2014/main" id="{ED086E5C-3656-E543-CEA4-EEAC83053BFD}"/>
              </a:ext>
            </a:extLst>
          </p:cNvPr>
          <p:cNvPicPr>
            <a:picLocks noChangeAspect="1"/>
          </p:cNvPicPr>
          <p:nvPr/>
        </p:nvPicPr>
        <p:blipFill>
          <a:blip r:embed="rId9"/>
          <a:stretch>
            <a:fillRect/>
          </a:stretch>
        </p:blipFill>
        <p:spPr>
          <a:xfrm>
            <a:off x="1312105" y="6603460"/>
            <a:ext cx="7993747" cy="3963930"/>
          </a:xfrm>
          <a:prstGeom prst="rect">
            <a:avLst/>
          </a:prstGeom>
        </p:spPr>
      </p:pic>
      <p:sp>
        <p:nvSpPr>
          <p:cNvPr id="2" name="TextBox 1">
            <a:extLst>
              <a:ext uri="{FF2B5EF4-FFF2-40B4-BE49-F238E27FC236}">
                <a16:creationId xmlns:a16="http://schemas.microsoft.com/office/drawing/2014/main" id="{5B669C9B-06E3-A7A9-A693-DAD5B25FAE4C}"/>
              </a:ext>
            </a:extLst>
          </p:cNvPr>
          <p:cNvSpPr txBox="1"/>
          <p:nvPr/>
        </p:nvSpPr>
        <p:spPr>
          <a:xfrm>
            <a:off x="0" y="4164"/>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Mortality</a:t>
            </a:r>
          </a:p>
        </p:txBody>
      </p:sp>
    </p:spTree>
    <p:extLst>
      <p:ext uri="{BB962C8B-B14F-4D97-AF65-F5344CB8AC3E}">
        <p14:creationId xmlns:p14="http://schemas.microsoft.com/office/powerpoint/2010/main" val="38626284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106A-9315-7405-4822-75824373432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1A2C860-7FFD-1041-89F3-221FC4E18B5A}"/>
              </a:ext>
            </a:extLst>
          </p:cNvPr>
          <p:cNvSpPr>
            <a:spLocks noGrp="1"/>
          </p:cNvSpPr>
          <p:nvPr>
            <p:ph type="subTitle" idx="1"/>
          </p:nvPr>
        </p:nvSpPr>
        <p:spPr/>
        <p:txBody>
          <a:bodyPr/>
          <a:lstStyle/>
          <a:p>
            <a:r>
              <a:rPr lang="en-GB" sz="8000" b="1" dirty="0">
                <a:latin typeface="Calibri" panose="020F0502020204030204" pitchFamily="34" charset="0"/>
                <a:ea typeface="Calibri" panose="020F0502020204030204" pitchFamily="34" charset="0"/>
              </a:rPr>
              <a:t>Maternity &amp; Neonates</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57158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extLst>
              <p:ext uri="{D42A27DB-BD31-4B8C-83A1-F6EECF244321}">
                <p14:modId xmlns:p14="http://schemas.microsoft.com/office/powerpoint/2010/main" val="1611809183"/>
              </p:ext>
            </p:extLst>
          </p:nvPr>
        </p:nvGraphicFramePr>
        <p:xfrm>
          <a:off x="299244" y="583986"/>
          <a:ext cx="19583400" cy="10592502"/>
        </p:xfrm>
        <a:graphic>
          <a:graphicData uri="http://schemas.openxmlformats.org/drawingml/2006/table">
            <a:tbl>
              <a:tblPr firstRow="1" bandRow="1">
                <a:tableStyleId>{5C22544A-7EE6-4342-B048-85BDC9FD1C3A}</a:tableStyleId>
              </a:tblPr>
              <a:tblGrid>
                <a:gridCol w="8382000">
                  <a:extLst>
                    <a:ext uri="{9D8B030D-6E8A-4147-A177-3AD203B41FA5}">
                      <a16:colId xmlns:a16="http://schemas.microsoft.com/office/drawing/2014/main" val="2050005337"/>
                    </a:ext>
                  </a:extLst>
                </a:gridCol>
                <a:gridCol w="11201400">
                  <a:extLst>
                    <a:ext uri="{9D8B030D-6E8A-4147-A177-3AD203B41FA5}">
                      <a16:colId xmlns:a16="http://schemas.microsoft.com/office/drawing/2014/main" val="3256999765"/>
                    </a:ext>
                  </a:extLst>
                </a:gridCol>
              </a:tblGrid>
              <a:tr h="370840">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370840">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l" defTabSz="1507937" rtl="0" eaLnBrk="1" latinLnBrk="0" hangingPunct="1">
                        <a:lnSpc>
                          <a:spcPct val="107000"/>
                        </a:lnSpc>
                        <a:spcAft>
                          <a:spcPts val="800"/>
                        </a:spcAft>
                        <a:buFont typeface="Verdana" panose="020B0604030504040204" pitchFamily="34" charset="0"/>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final revisions by Independent Oversight Panel be incorporated and approved at May 2026 Health Board.</a:t>
                      </a:r>
                    </a:p>
                  </a:txBody>
                  <a:tcPr marL="68580" marR="68580" marT="0" marB="0"/>
                </a:tc>
                <a:extLst>
                  <a:ext uri="{0D108BD9-81ED-4DB2-BD59-A6C34878D82A}">
                    <a16:rowId xmlns:a16="http://schemas.microsoft.com/office/drawing/2014/main" val="2081941963"/>
                  </a:ext>
                </a:extLst>
              </a:tr>
              <a:tr h="370840">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a:t>
                      </a:r>
                    </a:p>
                    <a:p>
                      <a:pPr marL="342900" lvl="0" indent="-342900">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Reporting to Welsh Government on quarterly basis, additional independent assessment reported by Independent Observer to Cabinet Secretary on quarterly basis.</a:t>
                      </a:r>
                    </a:p>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0" marR="0" lvl="0" indent="0" algn="l" defTabSz="1507937" rtl="0" eaLnBrk="1" fontAlgn="auto" latinLnBrk="0" hangingPunct="1">
                        <a:lnSpc>
                          <a:spcPct val="107000"/>
                        </a:lnSpc>
                        <a:spcBef>
                          <a:spcPts val="0"/>
                        </a:spcBef>
                        <a:spcAft>
                          <a:spcPts val="800"/>
                        </a:spcAft>
                        <a:buClrTx/>
                        <a:buSzTx/>
                        <a:buFont typeface="Symbol" panose="05050102010706020507" pitchFamily="18" charset="2"/>
                        <a:buNone/>
                        <a:tabLst/>
                        <a:defRPr/>
                      </a:pPr>
                      <a:r>
                        <a:rPr lang="en-GB" sz="1800" b="1"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Complete</a:t>
                      </a:r>
                    </a:p>
                    <a:p>
                      <a:pPr marL="342900" marR="0" lvl="0" indent="-342900" algn="l" defTabSz="1507937" rtl="0" eaLnBrk="1" fontAlgn="auto" latinLnBrk="0" hangingPunct="1">
                        <a:lnSpc>
                          <a:spcPct val="107000"/>
                        </a:lnSpc>
                        <a:spcBef>
                          <a:spcPts val="0"/>
                        </a:spcBef>
                        <a:spcAft>
                          <a:spcPts val="800"/>
                        </a:spcAft>
                        <a:buClrTx/>
                        <a:buSzTx/>
                        <a:buFont typeface="Symbol" panose="05050102010706020507" pitchFamily="18" charset="2"/>
                        <a:buChar char=""/>
                        <a:tabLst/>
                        <a:defRP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Positive assessment received on 31 March 2026, full response to be brought to Health Board meeting in May 2026. </a:t>
                      </a:r>
                    </a:p>
                  </a:txBody>
                  <a:tcPr marL="68580" marR="68580" marT="0" marB="0"/>
                </a:tc>
                <a:extLst>
                  <a:ext uri="{0D108BD9-81ED-4DB2-BD59-A6C34878D82A}">
                    <a16:rowId xmlns:a16="http://schemas.microsoft.com/office/drawing/2014/main" val="1434591134"/>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670686">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800" b="1" kern="1200" dirty="0">
                          <a:solidFill>
                            <a:schemeClr val="dk1"/>
                          </a:solidFill>
                          <a:effectLst/>
                          <a:latin typeface="Verdana" panose="020B0604030504040204" pitchFamily="34" charset="0"/>
                          <a:ea typeface="Verdana" panose="020B0604030504040204" pitchFamily="34" charset="0"/>
                          <a:cs typeface="+mn-cs"/>
                        </a:rPr>
                        <a:t>Complete</a:t>
                      </a: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lvl="0"/>
                      <a:r>
                        <a:rPr lang="en-GB" sz="18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96599463"/>
                  </a:ext>
                </a:extLst>
              </a:tr>
              <a:tr h="454658">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cs typeface="Arial" panose="020B0604020202020204" pitchFamily="34" charset="0"/>
                        </a:rPr>
                        <a:t> </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462214">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txBody>
                  <a:tcPr marL="68580" marR="68580" marT="0" marB="0"/>
                </a:tc>
                <a:extLst>
                  <a:ext uri="{0D108BD9-81ED-4DB2-BD59-A6C34878D82A}">
                    <a16:rowId xmlns:a16="http://schemas.microsoft.com/office/drawing/2014/main" val="3256335798"/>
                  </a:ext>
                </a:extLst>
              </a:tr>
              <a:tr h="462214">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Ward to Board reporting</a:t>
                      </a:r>
                    </a:p>
                  </a:txBody>
                  <a:tcPr marL="68580" marR="68580" marT="0" marB="0"/>
                </a:tc>
                <a:extLst>
                  <a:ext uri="{0D108BD9-81ED-4DB2-BD59-A6C34878D82A}">
                    <a16:rowId xmlns:a16="http://schemas.microsoft.com/office/drawing/2014/main" val="514377706"/>
                  </a:ext>
                </a:extLst>
              </a:tr>
              <a:tr h="462214">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80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txBody>
                  <a:tcPr marL="68580" marR="68580" marT="0" marB="0"/>
                </a:tc>
                <a:extLst>
                  <a:ext uri="{0D108BD9-81ED-4DB2-BD59-A6C34878D82A}">
                    <a16:rowId xmlns:a16="http://schemas.microsoft.com/office/drawing/2014/main" val="3186426611"/>
                  </a:ext>
                </a:extLst>
              </a:tr>
            </a:tbl>
          </a:graphicData>
        </a:graphic>
      </p:graphicFrame>
      <p:pic>
        <p:nvPicPr>
          <p:cNvPr id="9" name="Picture 8">
            <a:extLst>
              <a:ext uri="{FF2B5EF4-FFF2-40B4-BE49-F238E27FC236}">
                <a16:creationId xmlns:a16="http://schemas.microsoft.com/office/drawing/2014/main" id="{BF21019C-2E7B-4C14-3456-D8B8980C9E67}"/>
              </a:ext>
            </a:extLst>
          </p:cNvPr>
          <p:cNvPicPr>
            <a:picLocks noChangeAspect="1"/>
          </p:cNvPicPr>
          <p:nvPr/>
        </p:nvPicPr>
        <p:blipFill>
          <a:blip r:embed="rId2"/>
          <a:stretch>
            <a:fillRect/>
          </a:stretch>
        </p:blipFill>
        <p:spPr>
          <a:xfrm>
            <a:off x="16910844" y="6873875"/>
            <a:ext cx="1000000" cy="657143"/>
          </a:xfrm>
          <a:prstGeom prst="rect">
            <a:avLst/>
          </a:prstGeom>
        </p:spPr>
      </p:pic>
    </p:spTree>
    <p:extLst>
      <p:ext uri="{BB962C8B-B14F-4D97-AF65-F5344CB8AC3E}">
        <p14:creationId xmlns:p14="http://schemas.microsoft.com/office/powerpoint/2010/main" val="3873336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extLst>
              <p:ext uri="{D42A27DB-BD31-4B8C-83A1-F6EECF244321}">
                <p14:modId xmlns:p14="http://schemas.microsoft.com/office/powerpoint/2010/main" val="670496277"/>
              </p:ext>
            </p:extLst>
          </p:nvPr>
        </p:nvGraphicFramePr>
        <p:xfrm>
          <a:off x="0" y="581690"/>
          <a:ext cx="20105688" cy="10727659"/>
        </p:xfrm>
        <a:graphic>
          <a:graphicData uri="http://schemas.openxmlformats.org/drawingml/2006/table">
            <a:tbl>
              <a:tblPr firstRow="1" bandRow="1">
                <a:tableStyleId>{5C22544A-7EE6-4342-B048-85BDC9FD1C3A}</a:tableStyleId>
              </a:tblPr>
              <a:tblGrid>
                <a:gridCol w="2826101">
                  <a:extLst>
                    <a:ext uri="{9D8B030D-6E8A-4147-A177-3AD203B41FA5}">
                      <a16:colId xmlns:a16="http://schemas.microsoft.com/office/drawing/2014/main" val="2762623597"/>
                    </a:ext>
                  </a:extLst>
                </a:gridCol>
                <a:gridCol w="14271650">
                  <a:extLst>
                    <a:ext uri="{9D8B030D-6E8A-4147-A177-3AD203B41FA5}">
                      <a16:colId xmlns:a16="http://schemas.microsoft.com/office/drawing/2014/main" val="1765998844"/>
                    </a:ext>
                  </a:extLst>
                </a:gridCol>
                <a:gridCol w="3007937">
                  <a:extLst>
                    <a:ext uri="{9D8B030D-6E8A-4147-A177-3AD203B41FA5}">
                      <a16:colId xmlns:a16="http://schemas.microsoft.com/office/drawing/2014/main" val="2201901794"/>
                    </a:ext>
                  </a:extLst>
                </a:gridCol>
              </a:tblGrid>
              <a:tr h="798789">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(March-26)</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616846">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1015982">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1015982">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616846">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616846">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86.90%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78214">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50068624"/>
                  </a:ext>
                </a:extLst>
              </a:tr>
              <a:tr h="64819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78.53%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1015982">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20.29%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5426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71.03%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616846">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93.11%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02253331"/>
                  </a:ext>
                </a:extLst>
              </a:tr>
              <a:tr h="616846">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83.14%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10112813"/>
                  </a:ext>
                </a:extLst>
              </a:tr>
              <a:tr h="899175">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92.80%</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274276403"/>
                  </a:ext>
                </a:extLst>
              </a:tr>
              <a:tr h="616846">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  </a:t>
            </a:r>
          </a:p>
        </p:txBody>
      </p:sp>
    </p:spTree>
    <p:extLst>
      <p:ext uri="{BB962C8B-B14F-4D97-AF65-F5344CB8AC3E}">
        <p14:creationId xmlns:p14="http://schemas.microsoft.com/office/powerpoint/2010/main" val="3560624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C6C810-8381-F782-CBCF-0A81D9AFA2DA}"/>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nvGraphicFramePr>
        <p:xfrm>
          <a:off x="489744" y="777875"/>
          <a:ext cx="19240500" cy="10151313"/>
        </p:xfrm>
        <a:graphic>
          <a:graphicData uri="http://schemas.openxmlformats.org/drawingml/2006/table">
            <a:tbl>
              <a:tblPr firstRow="1" bandRow="1">
                <a:tableStyleId>{5C22544A-7EE6-4342-B048-85BDC9FD1C3A}</a:tableStyleId>
              </a:tblPr>
              <a:tblGrid>
                <a:gridCol w="6286500">
                  <a:extLst>
                    <a:ext uri="{9D8B030D-6E8A-4147-A177-3AD203B41FA5}">
                      <a16:colId xmlns:a16="http://schemas.microsoft.com/office/drawing/2014/main" val="2050005337"/>
                    </a:ext>
                  </a:extLst>
                </a:gridCol>
                <a:gridCol w="12954000">
                  <a:extLst>
                    <a:ext uri="{9D8B030D-6E8A-4147-A177-3AD203B41FA5}">
                      <a16:colId xmlns:a16="http://schemas.microsoft.com/office/drawing/2014/main" val="3256999765"/>
                    </a:ext>
                  </a:extLst>
                </a:gridCol>
              </a:tblGrid>
              <a:tr h="407235">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74480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29894">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Complete</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74480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24920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 – </a:t>
                      </a:r>
                      <a:r>
                        <a:rPr lang="en-GB" sz="18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800" b="1" dirty="0">
                          <a:effectLst/>
                          <a:latin typeface="Verdana" panose="020B0604030504040204" pitchFamily="34" charset="0"/>
                          <a:ea typeface="Verdana" panose="020B0604030504040204" pitchFamily="34" charset="0"/>
                          <a:cs typeface="Arial" panose="020B0604020202020204" pitchFamily="34" charset="0"/>
                        </a:rPr>
                        <a:t> </a:t>
                      </a:r>
                      <a:r>
                        <a:rPr lang="en-GB" sz="1800" dirty="0">
                          <a:effectLst/>
                          <a:latin typeface="Verdana" panose="020B0604030504040204" pitchFamily="34" charset="0"/>
                          <a:ea typeface="Verdana" panose="020B0604030504040204" pitchFamily="34" charset="0"/>
                          <a:cs typeface="Arial" panose="020B0604020202020204" pitchFamily="34" charset="0"/>
                        </a:rPr>
                        <a:t>outlines engagement blueprint as follows: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and the independent review’s engagement lead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to be completed April 2026</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Develop a Network of Sounding Boards that builds on work being undertaken as part of the Women’s Health Plan – April 2026</a:t>
                      </a:r>
                    </a:p>
                  </a:txBody>
                  <a:tcPr marL="68580" marR="68580" marT="0" marB="0"/>
                </a:tc>
                <a:extLst>
                  <a:ext uri="{0D108BD9-81ED-4DB2-BD59-A6C34878D82A}">
                    <a16:rowId xmlns:a16="http://schemas.microsoft.com/office/drawing/2014/main" val="350607485"/>
                  </a:ext>
                </a:extLst>
              </a:tr>
              <a:tr h="117463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first session held 6 Feb 2026.</a:t>
                      </a:r>
                    </a:p>
                  </a:txBody>
                  <a:tcPr marL="68580" marR="68580" marT="0" marB="0"/>
                </a:tc>
                <a:extLst>
                  <a:ext uri="{0D108BD9-81ED-4DB2-BD59-A6C34878D82A}">
                    <a16:rowId xmlns:a16="http://schemas.microsoft.com/office/drawing/2014/main" val="1689982056"/>
                  </a:ext>
                </a:extLst>
              </a:tr>
              <a:tr h="181937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126706"/>
                  </a:ext>
                </a:extLst>
              </a:tr>
            </a:tbl>
          </a:graphicData>
        </a:graphic>
      </p:graphicFrame>
    </p:spTree>
    <p:extLst>
      <p:ext uri="{BB962C8B-B14F-4D97-AF65-F5344CB8AC3E}">
        <p14:creationId xmlns:p14="http://schemas.microsoft.com/office/powerpoint/2010/main" val="8083051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2448B-36CA-94FC-AB93-5E42CA83CB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8C68DE-6918-4177-828C-FAE1E1F417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AFF1EF61-D9FF-455E-A150-56C5AF063A53}"/>
              </a:ext>
            </a:extLst>
          </p:cNvPr>
          <p:cNvSpPr>
            <a:spLocks noGrp="1"/>
          </p:cNvSpPr>
          <p:nvPr>
            <p:ph type="body" sz="quarter" idx="10"/>
          </p:nvPr>
        </p:nvSpPr>
        <p:spPr/>
        <p:txBody>
          <a:bodyPr/>
          <a:lstStyle/>
          <a:p>
            <a:endParaRPr lang="en-GB"/>
          </a:p>
        </p:txBody>
      </p:sp>
      <p:sp>
        <p:nvSpPr>
          <p:cNvPr id="7" name="Text Placeholder 6">
            <a:extLst>
              <a:ext uri="{FF2B5EF4-FFF2-40B4-BE49-F238E27FC236}">
                <a16:creationId xmlns:a16="http://schemas.microsoft.com/office/drawing/2014/main" id="{1D3966F3-C45D-41BA-91F6-41935AD480E8}"/>
              </a:ext>
            </a:extLst>
          </p:cNvPr>
          <p:cNvSpPr>
            <a:spLocks noGrp="1"/>
          </p:cNvSpPr>
          <p:nvPr>
            <p:ph type="body"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665F9C58-1298-1881-3B35-88865ED6679C}"/>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65DDD61-398E-DAE5-F4F0-71A74194DFE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8" name="Table 7">
            <a:extLst>
              <a:ext uri="{FF2B5EF4-FFF2-40B4-BE49-F238E27FC236}">
                <a16:creationId xmlns:a16="http://schemas.microsoft.com/office/drawing/2014/main" id="{E6777DA4-13C3-D7C5-CC96-C7D756595820}"/>
              </a:ext>
            </a:extLst>
          </p:cNvPr>
          <p:cNvGraphicFramePr>
            <a:graphicFrameLocks noGrp="1"/>
          </p:cNvGraphicFramePr>
          <p:nvPr/>
        </p:nvGraphicFramePr>
        <p:xfrm>
          <a:off x="-58316" y="623691"/>
          <a:ext cx="20105688" cy="10704481"/>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790976562"/>
                    </a:ext>
                  </a:extLst>
                </a:gridCol>
                <a:gridCol w="10052844">
                  <a:extLst>
                    <a:ext uri="{9D8B030D-6E8A-4147-A177-3AD203B41FA5}">
                      <a16:colId xmlns:a16="http://schemas.microsoft.com/office/drawing/2014/main" val="3715746704"/>
                    </a:ext>
                  </a:extLst>
                </a:gridCol>
              </a:tblGrid>
              <a:tr h="701177">
                <a:tc>
                  <a:txBody>
                    <a:bodyPr/>
                    <a:lstStyle/>
                    <a:p>
                      <a:r>
                        <a:rPr lang="en-GB"/>
                        <a:t>Perinatal Mortality - Stillbirths</a:t>
                      </a:r>
                    </a:p>
                  </a:txBody>
                  <a:tcPr/>
                </a:tc>
                <a:tc>
                  <a:txBody>
                    <a:bodyPr/>
                    <a:lstStyle/>
                    <a:p>
                      <a:r>
                        <a:rPr lang="en-GB"/>
                        <a:t>Perinatal Mortality - Neonatal Deaths</a:t>
                      </a:r>
                    </a:p>
                  </a:txBody>
                  <a:tcPr/>
                </a:tc>
                <a:extLst>
                  <a:ext uri="{0D108BD9-81ED-4DB2-BD59-A6C34878D82A}">
                    <a16:rowId xmlns:a16="http://schemas.microsoft.com/office/drawing/2014/main" val="1696863262"/>
                  </a:ext>
                </a:extLst>
              </a:tr>
              <a:tr h="4429795">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33310865"/>
                  </a:ext>
                </a:extLst>
              </a:tr>
              <a:tr h="5573509">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69449202"/>
                  </a:ext>
                </a:extLst>
              </a:tr>
            </a:tbl>
          </a:graphicData>
        </a:graphic>
      </p:graphicFrame>
      <p:sp>
        <p:nvSpPr>
          <p:cNvPr id="15" name="TextBox 14">
            <a:extLst>
              <a:ext uri="{FF2B5EF4-FFF2-40B4-BE49-F238E27FC236}">
                <a16:creationId xmlns:a16="http://schemas.microsoft.com/office/drawing/2014/main" id="{23731466-1207-C4E0-945E-776432C8A5FC}"/>
              </a:ext>
            </a:extLst>
          </p:cNvPr>
          <p:cNvSpPr txBox="1"/>
          <p:nvPr/>
        </p:nvSpPr>
        <p:spPr>
          <a:xfrm>
            <a:off x="6102309" y="1448377"/>
            <a:ext cx="3872660" cy="424731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12 stillbirths during January – December 2025, all are included in the MBRRACE reporting data. One case did not receive any antenatal care within Swansea Bay; one was an unknown pregnancy that birthed pre-hospital with maternity services involved postnatally to provide care and support.  The crude stillbirth rate for 2025 3.4 per 100 births, this has been corrected following the removal of 1 case not associated with care in SBUHB.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8866E5-A767-35B5-9CAB-32BF42F85C5E}"/>
              </a:ext>
            </a:extLst>
          </p:cNvPr>
          <p:cNvSpPr txBox="1"/>
          <p:nvPr/>
        </p:nvSpPr>
        <p:spPr>
          <a:xfrm>
            <a:off x="15858693" y="1441445"/>
            <a:ext cx="3810084"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11 neonatal deaths between January 2025 and December 2025 and of these cases only five are reportable to MBRRACE as two were over 28 days of life. Of these five, only two will be represented in the MBRRACE report as deaths &lt;24 weeks gestation are not included in the final report for analysis. The three deaths not included in MBRRACE analysis were extremely pre-term (less than 24 weeks) at the limit of viability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8" name="Table 17">
            <a:extLst>
              <a:ext uri="{FF2B5EF4-FFF2-40B4-BE49-F238E27FC236}">
                <a16:creationId xmlns:a16="http://schemas.microsoft.com/office/drawing/2014/main" id="{875F6A83-0C21-4AA3-088E-82B04A7CEB38}"/>
              </a:ext>
            </a:extLst>
          </p:cNvPr>
          <p:cNvGraphicFramePr>
            <a:graphicFrameLocks noGrp="1"/>
          </p:cNvGraphicFramePr>
          <p:nvPr>
            <p:extLst>
              <p:ext uri="{D42A27DB-BD31-4B8C-83A1-F6EECF244321}">
                <p14:modId xmlns:p14="http://schemas.microsoft.com/office/powerpoint/2010/main" val="2527781142"/>
              </p:ext>
            </p:extLst>
          </p:nvPr>
        </p:nvGraphicFramePr>
        <p:xfrm>
          <a:off x="34099" y="5068011"/>
          <a:ext cx="19822210" cy="605134"/>
        </p:xfrm>
        <a:graphic>
          <a:graphicData uri="http://schemas.openxmlformats.org/drawingml/2006/table">
            <a:tbl>
              <a:tblPr firstRow="1" bandRow="1">
                <a:tableStyleId>{5C22544A-7EE6-4342-B048-85BDC9FD1C3A}</a:tableStyleId>
              </a:tblPr>
              <a:tblGrid>
                <a:gridCol w="9911105">
                  <a:extLst>
                    <a:ext uri="{9D8B030D-6E8A-4147-A177-3AD203B41FA5}">
                      <a16:colId xmlns:a16="http://schemas.microsoft.com/office/drawing/2014/main" val="2608378766"/>
                    </a:ext>
                  </a:extLst>
                </a:gridCol>
                <a:gridCol w="9911105">
                  <a:extLst>
                    <a:ext uri="{9D8B030D-6E8A-4147-A177-3AD203B41FA5}">
                      <a16:colId xmlns:a16="http://schemas.microsoft.com/office/drawing/2014/main" val="2343288635"/>
                    </a:ext>
                  </a:extLst>
                </a:gridCol>
              </a:tblGrid>
              <a:tr h="605134">
                <a:tc>
                  <a:txBody>
                    <a:bodyPr/>
                    <a:lstStyle/>
                    <a:p>
                      <a:r>
                        <a:rPr lang="en-GB" dirty="0"/>
                        <a:t>Perinatal Morbidity – HIE Grade 2 and 3</a:t>
                      </a:r>
                    </a:p>
                  </a:txBody>
                  <a:tcPr/>
                </a:tc>
                <a:tc>
                  <a:txBody>
                    <a:bodyPr/>
                    <a:lstStyle/>
                    <a:p>
                      <a:r>
                        <a:rPr lang="en-GB" dirty="0"/>
                        <a:t>Maternal Morbidity – PPH &lt;1.5litres</a:t>
                      </a:r>
                    </a:p>
                  </a:txBody>
                  <a:tcPr/>
                </a:tc>
                <a:extLst>
                  <a:ext uri="{0D108BD9-81ED-4DB2-BD59-A6C34878D82A}">
                    <a16:rowId xmlns:a16="http://schemas.microsoft.com/office/drawing/2014/main" val="4098797734"/>
                  </a:ext>
                </a:extLst>
              </a:tr>
            </a:tbl>
          </a:graphicData>
        </a:graphic>
      </p:graphicFrame>
      <p:sp>
        <p:nvSpPr>
          <p:cNvPr id="21" name="TextBox 20">
            <a:extLst>
              <a:ext uri="{FF2B5EF4-FFF2-40B4-BE49-F238E27FC236}">
                <a16:creationId xmlns:a16="http://schemas.microsoft.com/office/drawing/2014/main" id="{7538EE5D-5BF6-4D80-BFD1-C87B9DF1E300}"/>
              </a:ext>
            </a:extLst>
          </p:cNvPr>
          <p:cNvSpPr txBox="1"/>
          <p:nvPr/>
        </p:nvSpPr>
        <p:spPr>
          <a:xfrm>
            <a:off x="6136288" y="5715654"/>
            <a:ext cx="3772570"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6 cases of HIE reported in January – December 2025. All babies survived to discharge with good outcomes. There is limited data published to allow National benchmarking. Latest published data from National Neonatal Research Database (NNRD) is 4 years out of date (Department of Health, 2021 data). This reports a UK average incidence for Moderate and Severe HIE cases of 1.59/1000 births (1.49-1.70).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736177-CFDD-A827-9F64-2DDC269A78AF}"/>
              </a:ext>
            </a:extLst>
          </p:cNvPr>
          <p:cNvSpPr txBox="1"/>
          <p:nvPr/>
        </p:nvSpPr>
        <p:spPr>
          <a:xfrm>
            <a:off x="339070" y="8397875"/>
            <a:ext cx="5725540" cy="1477328"/>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Due to the low number of HIE and births in SBUHB a rolling 12-month HIE incidence reporting is more appropriate. This shows that in March 2026 our moderate to severe rolling 12-month HIE rate was 0.94/1000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BD7E6416-AE25-2BAD-866D-4A76C67CAA84}"/>
              </a:ext>
            </a:extLst>
          </p:cNvPr>
          <p:cNvSpPr txBox="1"/>
          <p:nvPr/>
        </p:nvSpPr>
        <p:spPr>
          <a:xfrm>
            <a:off x="10281444" y="8397875"/>
            <a:ext cx="9387333" cy="341632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NMPA published 2023 data for National benchmarking and reported postpartum haemorrhage incidence as 3.41/1000 births (2.98-3.79). SBUHB rate for postpartum haemorrhage in 2025 was reported as 2.49/1000 births, lower than the National benchmark. This showed a steady reduction from 2024 data, of 3.51/1000 births.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In March 2026, the service saw normal variation in the number of cases involving blood loss that met the criteria for reportable obstetric haemorrhage. All cases were subjected to a rapid review by the Multi-Disciplinary Team (MDT) to ensure there were no breaches in duty, confirm compliance with management guidance, and identify any early learning opportunities. All cases were appropriately risk assessed and managed. Importantly, these events remain within national benchmarking standards.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4">
            <a:extLst>
              <a:ext uri="{FF2B5EF4-FFF2-40B4-BE49-F238E27FC236}">
                <a16:creationId xmlns:a16="http://schemas.microsoft.com/office/drawing/2014/main" id="{8FCE4A42-54B4-770C-B9D6-23B8A6BB811A}"/>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A9314A4F-E4C7-A203-86DA-72D958FDA20F}"/>
              </a:ext>
            </a:extLst>
          </p:cNvPr>
          <p:cNvSpPr txBox="1"/>
          <p:nvPr/>
        </p:nvSpPr>
        <p:spPr>
          <a:xfrm>
            <a:off x="10230242" y="3960016"/>
            <a:ext cx="53897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3 Neonatal Deaths January - March 2026 - </a:t>
            </a:r>
          </a:p>
        </p:txBody>
      </p:sp>
      <p:pic>
        <p:nvPicPr>
          <p:cNvPr id="10" name="Picture 9">
            <a:extLst>
              <a:ext uri="{FF2B5EF4-FFF2-40B4-BE49-F238E27FC236}">
                <a16:creationId xmlns:a16="http://schemas.microsoft.com/office/drawing/2014/main" id="{1D9C2D38-4AB6-E072-1642-A76FCD0109BA}"/>
              </a:ext>
            </a:extLst>
          </p:cNvPr>
          <p:cNvPicPr>
            <a:picLocks noChangeAspect="1"/>
          </p:cNvPicPr>
          <p:nvPr/>
        </p:nvPicPr>
        <p:blipFill>
          <a:blip r:embed="rId3"/>
          <a:stretch>
            <a:fillRect/>
          </a:stretch>
        </p:blipFill>
        <p:spPr>
          <a:xfrm>
            <a:off x="34099" y="1275287"/>
            <a:ext cx="6077798" cy="2676899"/>
          </a:xfrm>
          <a:prstGeom prst="rect">
            <a:avLst/>
          </a:prstGeom>
        </p:spPr>
      </p:pic>
      <p:pic>
        <p:nvPicPr>
          <p:cNvPr id="13" name="Picture 12">
            <a:extLst>
              <a:ext uri="{FF2B5EF4-FFF2-40B4-BE49-F238E27FC236}">
                <a16:creationId xmlns:a16="http://schemas.microsoft.com/office/drawing/2014/main" id="{46A5C3A2-4BA2-3E7C-0C4A-F2998746C775}"/>
              </a:ext>
            </a:extLst>
          </p:cNvPr>
          <p:cNvPicPr>
            <a:picLocks noChangeAspect="1"/>
          </p:cNvPicPr>
          <p:nvPr/>
        </p:nvPicPr>
        <p:blipFill>
          <a:blip r:embed="rId4"/>
          <a:stretch>
            <a:fillRect/>
          </a:stretch>
        </p:blipFill>
        <p:spPr>
          <a:xfrm>
            <a:off x="10076973" y="1325962"/>
            <a:ext cx="5778055" cy="2525628"/>
          </a:xfrm>
          <a:prstGeom prst="rect">
            <a:avLst/>
          </a:prstGeom>
        </p:spPr>
      </p:pic>
      <p:pic>
        <p:nvPicPr>
          <p:cNvPr id="19" name="Picture 18">
            <a:extLst>
              <a:ext uri="{FF2B5EF4-FFF2-40B4-BE49-F238E27FC236}">
                <a16:creationId xmlns:a16="http://schemas.microsoft.com/office/drawing/2014/main" id="{C7E56B40-0763-F95C-9C0A-24EAF1ED3D2C}"/>
              </a:ext>
            </a:extLst>
          </p:cNvPr>
          <p:cNvPicPr>
            <a:picLocks noChangeAspect="1"/>
          </p:cNvPicPr>
          <p:nvPr/>
        </p:nvPicPr>
        <p:blipFill>
          <a:blip r:embed="rId5"/>
          <a:stretch>
            <a:fillRect/>
          </a:stretch>
        </p:blipFill>
        <p:spPr>
          <a:xfrm>
            <a:off x="-48286" y="5687534"/>
            <a:ext cx="6087325" cy="2695951"/>
          </a:xfrm>
          <a:prstGeom prst="rect">
            <a:avLst/>
          </a:prstGeom>
        </p:spPr>
      </p:pic>
      <p:pic>
        <p:nvPicPr>
          <p:cNvPr id="30" name="Picture 29">
            <a:extLst>
              <a:ext uri="{FF2B5EF4-FFF2-40B4-BE49-F238E27FC236}">
                <a16:creationId xmlns:a16="http://schemas.microsoft.com/office/drawing/2014/main" id="{F35B7673-C3F7-1D02-9790-57FFCA635628}"/>
              </a:ext>
            </a:extLst>
          </p:cNvPr>
          <p:cNvPicPr>
            <a:picLocks noChangeAspect="1"/>
          </p:cNvPicPr>
          <p:nvPr/>
        </p:nvPicPr>
        <p:blipFill>
          <a:blip r:embed="rId6"/>
          <a:stretch>
            <a:fillRect/>
          </a:stretch>
        </p:blipFill>
        <p:spPr>
          <a:xfrm>
            <a:off x="10036172" y="5809174"/>
            <a:ext cx="6039693" cy="2619741"/>
          </a:xfrm>
          <a:prstGeom prst="rect">
            <a:avLst/>
          </a:prstGeom>
        </p:spPr>
      </p:pic>
      <p:sp>
        <p:nvSpPr>
          <p:cNvPr id="31" name="TextBox 30">
            <a:extLst>
              <a:ext uri="{FF2B5EF4-FFF2-40B4-BE49-F238E27FC236}">
                <a16:creationId xmlns:a16="http://schemas.microsoft.com/office/drawing/2014/main" id="{B98F76B1-B423-EE6D-21E5-2CAF9FDBE44F}"/>
              </a:ext>
            </a:extLst>
          </p:cNvPr>
          <p:cNvSpPr txBox="1"/>
          <p:nvPr/>
        </p:nvSpPr>
        <p:spPr>
          <a:xfrm>
            <a:off x="34099" y="4144682"/>
            <a:ext cx="610218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1 stillbirth in January - March 2026</a:t>
            </a:r>
          </a:p>
        </p:txBody>
      </p:sp>
    </p:spTree>
    <p:extLst>
      <p:ext uri="{BB962C8B-B14F-4D97-AF65-F5344CB8AC3E}">
        <p14:creationId xmlns:p14="http://schemas.microsoft.com/office/powerpoint/2010/main" val="14086023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A5B3-178C-C9D8-DFB6-F8CBF00AEA4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2632F24-95CC-DA9E-A66D-C6E6006E38C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Placeholder 6">
            <a:extLst>
              <a:ext uri="{FF2B5EF4-FFF2-40B4-BE49-F238E27FC236}">
                <a16:creationId xmlns:a16="http://schemas.microsoft.com/office/drawing/2014/main" id="{8BC6724A-6252-4B02-B2AC-069CD3C72B95}"/>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71328B17-5037-47D4-BC60-D35EA8E871FE}"/>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0A85D2EE-FC4C-0D52-6D5F-324D85DBED33}"/>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FD783A-FD6A-02AE-0CCF-AE9D6333E162}"/>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0C1FCCB6-7DDF-CE95-CF3B-EB7CAAFC053A}"/>
              </a:ext>
            </a:extLst>
          </p:cNvPr>
          <p:cNvGraphicFramePr>
            <a:graphicFrameLocks noGrp="1"/>
          </p:cNvGraphicFramePr>
          <p:nvPr/>
        </p:nvGraphicFramePr>
        <p:xfrm>
          <a:off x="17588" y="569278"/>
          <a:ext cx="20070512" cy="10918173"/>
        </p:xfrm>
        <a:graphic>
          <a:graphicData uri="http://schemas.openxmlformats.org/drawingml/2006/table">
            <a:tbl>
              <a:tblPr firstRow="1" bandRow="1">
                <a:tableStyleId>{5C22544A-7EE6-4342-B048-85BDC9FD1C3A}</a:tableStyleId>
              </a:tblPr>
              <a:tblGrid>
                <a:gridCol w="10085931">
                  <a:extLst>
                    <a:ext uri="{9D8B030D-6E8A-4147-A177-3AD203B41FA5}">
                      <a16:colId xmlns:a16="http://schemas.microsoft.com/office/drawing/2014/main" val="48947419"/>
                    </a:ext>
                  </a:extLst>
                </a:gridCol>
                <a:gridCol w="9984581">
                  <a:extLst>
                    <a:ext uri="{9D8B030D-6E8A-4147-A177-3AD203B41FA5}">
                      <a16:colId xmlns:a16="http://schemas.microsoft.com/office/drawing/2014/main" val="3778020355"/>
                    </a:ext>
                  </a:extLst>
                </a:gridCol>
              </a:tblGrid>
              <a:tr h="662227">
                <a:tc gridSpan="2">
                  <a:txBody>
                    <a:bodyPr/>
                    <a:lstStyle/>
                    <a:p>
                      <a:r>
                        <a:rPr lang="en-GB"/>
                        <a:t>Maternity Triage - BSOTS</a:t>
                      </a:r>
                    </a:p>
                  </a:txBody>
                  <a:tcPr/>
                </a:tc>
                <a:tc hMerge="1">
                  <a:txBody>
                    <a:bodyPr/>
                    <a:lstStyle/>
                    <a:p>
                      <a:endParaRPr lang="en-GB"/>
                    </a:p>
                  </a:txBody>
                  <a:tcPr/>
                </a:tc>
                <a:extLst>
                  <a:ext uri="{0D108BD9-81ED-4DB2-BD59-A6C34878D82A}">
                    <a16:rowId xmlns:a16="http://schemas.microsoft.com/office/drawing/2014/main" val="1061403091"/>
                  </a:ext>
                </a:extLst>
              </a:tr>
              <a:tr h="4345044">
                <a:tc gridSpan="2">
                  <a:txBody>
                    <a:bodyPr/>
                    <a:lstStyle/>
                    <a:p>
                      <a:pPr lvl="0" algn="just">
                        <a:lnSpc>
                          <a:spcPct val="100000"/>
                        </a:lnSpc>
                        <a:spcBef>
                          <a:spcPts val="0"/>
                        </a:spcBef>
                        <a:spcAft>
                          <a:spcPts val="0"/>
                        </a:spcAft>
                        <a:buNone/>
                      </a:pPr>
                      <a:r>
                        <a:rPr lang="en-GB" sz="2000" b="0" i="0" u="none" strike="noStrike" kern="1200" noProof="0" dirty="0">
                          <a:solidFill>
                            <a:srgbClr val="000000"/>
                          </a:solidFill>
                          <a:effectLst/>
                          <a:latin typeface="Calibri"/>
                        </a:rPr>
                        <a:t>Birmingham Symptom Specific Obstetric Triage System (BSOTS) is the Maternity services emergency department to support women experiencing concerns or urgent complications with their pregnancy or postnatal period. The following metrics help the system understand how effective, efficient, timely and safe our triage system is in responding to these.</a:t>
                      </a:r>
                    </a:p>
                    <a:p>
                      <a:pPr lvl="0" algn="just">
                        <a:lnSpc>
                          <a:spcPct val="100000"/>
                        </a:lnSpc>
                        <a:spcBef>
                          <a:spcPts val="0"/>
                        </a:spcBef>
                        <a:spcAft>
                          <a:spcPts val="0"/>
                        </a:spcAft>
                        <a:buNone/>
                      </a:pPr>
                      <a:r>
                        <a:rPr lang="en-GB" sz="2000" b="0" i="0" u="none" strike="noStrike" kern="1200" noProof="0" dirty="0">
                          <a:solidFill>
                            <a:srgbClr val="000000"/>
                          </a:solidFill>
                          <a:effectLst/>
                          <a:latin typeface="Calibri"/>
                        </a:rPr>
                        <a:t>In February 483 women were reviewed in triage and assessed for ongoing care requirements in comparison to 546 in January, </a:t>
                      </a:r>
                      <a:r>
                        <a:rPr lang="en-GB" sz="2000" kern="1200" dirty="0">
                          <a:solidFill>
                            <a:schemeClr val="dk1"/>
                          </a:solidFill>
                          <a:effectLst/>
                          <a:latin typeface="+mn-lt"/>
                          <a:ea typeface="+mn-ea"/>
                          <a:cs typeface="+mn-cs"/>
                        </a:rPr>
                        <a:t>an decrease of 11% </a:t>
                      </a:r>
                      <a:r>
                        <a:rPr lang="en-GB" sz="2000" b="0" i="0" u="none" strike="noStrike" kern="1200" noProof="0" dirty="0">
                          <a:solidFill>
                            <a:srgbClr val="000000"/>
                          </a:solidFill>
                          <a:effectLst/>
                          <a:latin typeface="Calibri"/>
                        </a:rPr>
                        <a:t>.    </a:t>
                      </a:r>
                      <a:endParaRPr lang="en-GB" sz="2000" b="0" i="0" u="none" strike="noStrike" noProof="0" dirty="0">
                        <a:solidFill>
                          <a:srgbClr val="000000"/>
                        </a:solidFill>
                        <a:latin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sz="2000" b="0" i="0" u="none" strike="noStrike" kern="1200" noProof="0" dirty="0">
                          <a:solidFill>
                            <a:srgbClr val="000000"/>
                          </a:solidFill>
                          <a:effectLst/>
                          <a:latin typeface="Calibri"/>
                        </a:rPr>
                        <a:t>Initial trigae within 15 minutes, standard is 90% - </a:t>
                      </a:r>
                      <a:r>
                        <a:rPr lang="en-GB" sz="2000" kern="1200" dirty="0">
                          <a:solidFill>
                            <a:schemeClr val="dk1"/>
                          </a:solidFill>
                          <a:effectLst/>
                          <a:latin typeface="+mn-lt"/>
                          <a:ea typeface="+mn-ea"/>
                          <a:cs typeface="+mn-cs"/>
                        </a:rPr>
                        <a:t>rate in February 92.2% which maintains compliance in November of 93.2%. There were 4 medical breaches noted.  Caution is advised when interpreting this data due to known inconsistencies associated with the transition to the All‑Wales data collection tool. A macro fault has been identified, which is being investigated and addressed and may have affected the accuracy of recorded breaches.</a:t>
                      </a:r>
                    </a:p>
                    <a:p>
                      <a:endParaRPr lang="en-GB" sz="1800" kern="1200" dirty="0">
                        <a:solidFill>
                          <a:schemeClr val="dk1"/>
                        </a:solidFill>
                        <a:effectLst/>
                        <a:latin typeface="+mn-lt"/>
                        <a:ea typeface="+mn-ea"/>
                        <a:cs typeface="+mn-cs"/>
                      </a:endParaRPr>
                    </a:p>
                    <a:p>
                      <a:endParaRPr lang="en-GB" sz="1800" kern="1200" dirty="0">
                        <a:solidFill>
                          <a:schemeClr val="dk1"/>
                        </a:solidFill>
                        <a:effectLst/>
                        <a:latin typeface="+mn-lt"/>
                        <a:ea typeface="+mn-ea"/>
                        <a:cs typeface="+mn-cs"/>
                      </a:endParaRPr>
                    </a:p>
                    <a:p>
                      <a:endParaRPr lang="en-GB" sz="1800" kern="1200" dirty="0">
                        <a:solidFill>
                          <a:schemeClr val="dk1"/>
                        </a:solidFill>
                        <a:effectLst/>
                        <a:latin typeface="+mn-lt"/>
                        <a:ea typeface="+mn-ea"/>
                        <a:cs typeface="+mn-cs"/>
                      </a:endParaRPr>
                    </a:p>
                    <a:p>
                      <a:endParaRPr lang="en-GB" sz="1800" kern="1200" dirty="0">
                        <a:solidFill>
                          <a:schemeClr val="dk1"/>
                        </a:solidFill>
                        <a:effectLst/>
                        <a:latin typeface="+mn-lt"/>
                        <a:ea typeface="+mn-ea"/>
                        <a:cs typeface="+mn-cs"/>
                      </a:endParaRPr>
                    </a:p>
                    <a:p>
                      <a:endParaRPr lang="en-GB" sz="1800" kern="1200" dirty="0">
                        <a:solidFill>
                          <a:schemeClr val="dk1"/>
                        </a:solidFill>
                        <a:effectLst/>
                        <a:latin typeface="+mn-lt"/>
                        <a:ea typeface="+mn-ea"/>
                        <a:cs typeface="+mn-cs"/>
                      </a:endParaRPr>
                    </a:p>
                    <a:p>
                      <a:endParaRPr lang="en-GB" sz="1800" kern="1200" dirty="0">
                        <a:solidFill>
                          <a:schemeClr val="dk1"/>
                        </a:solidFill>
                        <a:effectLst/>
                        <a:latin typeface="+mn-lt"/>
                        <a:ea typeface="+mn-ea"/>
                        <a:cs typeface="+mn-cs"/>
                      </a:endParaRPr>
                    </a:p>
                    <a:p>
                      <a:endParaRPr lang="en-GB" sz="1800" kern="1200" dirty="0">
                        <a:solidFill>
                          <a:schemeClr val="dk1"/>
                        </a:solidFill>
                        <a:effectLst/>
                        <a:latin typeface="+mn-lt"/>
                        <a:ea typeface="+mn-ea"/>
                        <a:cs typeface="+mn-cs"/>
                      </a:endParaRPr>
                    </a:p>
                    <a:p>
                      <a:endParaRPr lang="en-GB" sz="1800" kern="1200" dirty="0">
                        <a:solidFill>
                          <a:schemeClr val="dk1"/>
                        </a:solidFill>
                        <a:effectLst/>
                        <a:latin typeface="+mn-lt"/>
                        <a:ea typeface="+mn-ea"/>
                        <a:cs typeface="+mn-cs"/>
                      </a:endParaRPr>
                    </a:p>
                    <a:p>
                      <a:pPr lvl="0" algn="just">
                        <a:buNone/>
                      </a:pPr>
                      <a:endParaRPr lang="en-GB" sz="2000" kern="1200" dirty="0">
                        <a:solidFill>
                          <a:schemeClr val="dk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val="2564628124"/>
                  </a:ext>
                </a:extLst>
              </a:tr>
              <a:tr h="662227">
                <a:tc>
                  <a:txBody>
                    <a:bodyPr/>
                    <a:lstStyle/>
                    <a:p>
                      <a:r>
                        <a:rPr lang="en-GB" b="1" dirty="0">
                          <a:solidFill>
                            <a:schemeClr val="bg1"/>
                          </a:solidFill>
                        </a:rPr>
                        <a:t>Workforce – Neonatal Staffing Establishment</a:t>
                      </a:r>
                    </a:p>
                  </a:txBody>
                  <a:tcPr>
                    <a:solidFill>
                      <a:schemeClr val="accent1"/>
                    </a:solidFill>
                  </a:tcPr>
                </a:tc>
                <a:tc>
                  <a:txBody>
                    <a:bodyPr/>
                    <a:lstStyle/>
                    <a:p>
                      <a:r>
                        <a:rPr lang="en-GB" b="1" dirty="0">
                          <a:solidFill>
                            <a:schemeClr val="bg1"/>
                          </a:solidFill>
                        </a:rPr>
                        <a:t>Workforce – Maternity Staffing Establishment</a:t>
                      </a:r>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5174119">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84505210"/>
                  </a:ext>
                </a:extLst>
              </a:tr>
            </a:tbl>
          </a:graphicData>
        </a:graphic>
      </p:graphicFrame>
      <p:sp>
        <p:nvSpPr>
          <p:cNvPr id="11" name="Slide Number Placeholder 4">
            <a:extLst>
              <a:ext uri="{FF2B5EF4-FFF2-40B4-BE49-F238E27FC236}">
                <a16:creationId xmlns:a16="http://schemas.microsoft.com/office/drawing/2014/main" id="{936FEBCD-613D-34B3-6D6C-E1A48D2F6679}"/>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3664502F-D6E1-247D-6EA0-EFF2D31A637B}"/>
              </a:ext>
            </a:extLst>
          </p:cNvPr>
          <p:cNvPicPr>
            <a:picLocks noChangeAspect="1"/>
          </p:cNvPicPr>
          <p:nvPr/>
        </p:nvPicPr>
        <p:blipFill>
          <a:blip r:embed="rId3"/>
          <a:stretch>
            <a:fillRect/>
          </a:stretch>
        </p:blipFill>
        <p:spPr>
          <a:xfrm>
            <a:off x="12573970" y="3337186"/>
            <a:ext cx="6115904" cy="2333951"/>
          </a:xfrm>
          <a:prstGeom prst="rect">
            <a:avLst/>
          </a:prstGeom>
        </p:spPr>
      </p:pic>
      <p:pic>
        <p:nvPicPr>
          <p:cNvPr id="14" name="Picture 13">
            <a:extLst>
              <a:ext uri="{FF2B5EF4-FFF2-40B4-BE49-F238E27FC236}">
                <a16:creationId xmlns:a16="http://schemas.microsoft.com/office/drawing/2014/main" id="{C8BA8E7C-5848-7812-C80A-5DA9387D075A}"/>
              </a:ext>
            </a:extLst>
          </p:cNvPr>
          <p:cNvPicPr>
            <a:picLocks noChangeAspect="1"/>
          </p:cNvPicPr>
          <p:nvPr/>
        </p:nvPicPr>
        <p:blipFill>
          <a:blip r:embed="rId4"/>
          <a:stretch>
            <a:fillRect/>
          </a:stretch>
        </p:blipFill>
        <p:spPr>
          <a:xfrm>
            <a:off x="232200" y="6325173"/>
            <a:ext cx="9076179" cy="5059804"/>
          </a:xfrm>
          <a:prstGeom prst="rect">
            <a:avLst/>
          </a:prstGeom>
        </p:spPr>
      </p:pic>
      <p:pic>
        <p:nvPicPr>
          <p:cNvPr id="16" name="Picture 15">
            <a:extLst>
              <a:ext uri="{FF2B5EF4-FFF2-40B4-BE49-F238E27FC236}">
                <a16:creationId xmlns:a16="http://schemas.microsoft.com/office/drawing/2014/main" id="{4DBBA81D-A542-E43F-21F7-283CAEDB5B2E}"/>
              </a:ext>
            </a:extLst>
          </p:cNvPr>
          <p:cNvPicPr>
            <a:picLocks noChangeAspect="1"/>
          </p:cNvPicPr>
          <p:nvPr/>
        </p:nvPicPr>
        <p:blipFill>
          <a:blip r:embed="rId5"/>
          <a:stretch>
            <a:fillRect/>
          </a:stretch>
        </p:blipFill>
        <p:spPr>
          <a:xfrm>
            <a:off x="10357644" y="6346610"/>
            <a:ext cx="9269221" cy="5059804"/>
          </a:xfrm>
          <a:prstGeom prst="rect">
            <a:avLst/>
          </a:prstGeom>
        </p:spPr>
      </p:pic>
    </p:spTree>
    <p:extLst>
      <p:ext uri="{BB962C8B-B14F-4D97-AF65-F5344CB8AC3E}">
        <p14:creationId xmlns:p14="http://schemas.microsoft.com/office/powerpoint/2010/main" val="10205658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9E90-B5DB-3460-A5F5-4D3AA9D084C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B2A1411-BCD7-75C7-3843-3AE2819CB75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FD4AA94A-08A6-41F7-BF86-C9E7FB07874D}"/>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41375745-AA03-497D-9DF0-2EC5B09D67DF}"/>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6EE41753-A0CF-FF3D-F203-842E47F8A245}"/>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4070A6-9318-0A28-2D89-4E1FE68D29D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8003187B-6F65-5043-84E4-90327FED23BC}"/>
              </a:ext>
            </a:extLst>
          </p:cNvPr>
          <p:cNvGraphicFramePr>
            <a:graphicFrameLocks noGrp="1"/>
          </p:cNvGraphicFramePr>
          <p:nvPr/>
        </p:nvGraphicFramePr>
        <p:xfrm>
          <a:off x="123653" y="744316"/>
          <a:ext cx="19659600" cy="10112527"/>
        </p:xfrm>
        <a:graphic>
          <a:graphicData uri="http://schemas.openxmlformats.org/drawingml/2006/table">
            <a:tbl>
              <a:tblPr firstRow="1" bandRow="1">
                <a:tableStyleId>{5C22544A-7EE6-4342-B048-85BDC9FD1C3A}</a:tableStyleId>
              </a:tblPr>
              <a:tblGrid>
                <a:gridCol w="8481391">
                  <a:extLst>
                    <a:ext uri="{9D8B030D-6E8A-4147-A177-3AD203B41FA5}">
                      <a16:colId xmlns:a16="http://schemas.microsoft.com/office/drawing/2014/main" val="48947419"/>
                    </a:ext>
                  </a:extLst>
                </a:gridCol>
                <a:gridCol w="11178209">
                  <a:extLst>
                    <a:ext uri="{9D8B030D-6E8A-4147-A177-3AD203B41FA5}">
                      <a16:colId xmlns:a16="http://schemas.microsoft.com/office/drawing/2014/main" val="3778020355"/>
                    </a:ext>
                  </a:extLst>
                </a:gridCol>
              </a:tblGrid>
              <a:tr h="533401">
                <a:tc gridSpan="2">
                  <a:txBody>
                    <a:bodyPr/>
                    <a:lstStyle/>
                    <a:p>
                      <a:r>
                        <a:rPr lang="en-GB"/>
                        <a:t>Perinatal Training Compliance</a:t>
                      </a:r>
                    </a:p>
                  </a:txBody>
                  <a:tcPr/>
                </a:tc>
                <a:tc hMerge="1">
                  <a:txBody>
                    <a:bodyPr/>
                    <a:lstStyle/>
                    <a:p>
                      <a:endParaRPr/>
                    </a:p>
                  </a:txBody>
                  <a:tcPr/>
                </a:tc>
                <a:extLst>
                  <a:ext uri="{0D108BD9-81ED-4DB2-BD59-A6C34878D82A}">
                    <a16:rowId xmlns:a16="http://schemas.microsoft.com/office/drawing/2014/main" val="1061403091"/>
                  </a:ext>
                </a:extLst>
              </a:tr>
              <a:tr h="4622041">
                <a:tc>
                  <a:txBody>
                    <a:bodyPr/>
                    <a:lstStyle/>
                    <a:p>
                      <a:pPr algn="just"/>
                      <a:endParaRPr lang="en-GB" sz="1800" dirty="0"/>
                    </a:p>
                  </a:txBody>
                  <a:tcPr/>
                </a:tc>
                <a:tc>
                  <a:txBody>
                    <a:bodyPr/>
                    <a:lstStyle/>
                    <a:p>
                      <a:endParaRPr lang="en-GB" dirty="0"/>
                    </a:p>
                  </a:txBody>
                  <a:tcPr/>
                </a:tc>
                <a:extLst>
                  <a:ext uri="{0D108BD9-81ED-4DB2-BD59-A6C34878D82A}">
                    <a16:rowId xmlns:a16="http://schemas.microsoft.com/office/drawing/2014/main" val="2564628124"/>
                  </a:ext>
                </a:extLst>
              </a:tr>
              <a:tr h="567965">
                <a:tc>
                  <a:txBody>
                    <a:bodyPr/>
                    <a:lstStyle/>
                    <a:p>
                      <a:endParaRPr lang="en-GB" b="1" dirty="0">
                        <a:solidFill>
                          <a:schemeClr val="bg1"/>
                        </a:solidFill>
                      </a:endParaRPr>
                    </a:p>
                  </a:txBody>
                  <a:tcPr>
                    <a:solidFill>
                      <a:schemeClr val="accent1"/>
                    </a:solidFill>
                  </a:tcPr>
                </a:tc>
                <a:tc>
                  <a:txBody>
                    <a:bodyPr/>
                    <a:lstStyle/>
                    <a:p>
                      <a:endParaRPr lang="en-GB">
                        <a:solidFill>
                          <a:schemeClr val="bg1"/>
                        </a:solidFill>
                      </a:endParaRPr>
                    </a:p>
                  </a:txBody>
                  <a:tcPr>
                    <a:solidFill>
                      <a:schemeClr val="accent1"/>
                    </a:solidFill>
                  </a:tcPr>
                </a:tc>
                <a:extLst>
                  <a:ext uri="{0D108BD9-81ED-4DB2-BD59-A6C34878D82A}">
                    <a16:rowId xmlns:a16="http://schemas.microsoft.com/office/drawing/2014/main" val="2915054611"/>
                  </a:ext>
                </a:extLst>
              </a:tr>
              <a:tr h="4248444">
                <a:tc>
                  <a:txBody>
                    <a:bodyPr/>
                    <a:lstStyle/>
                    <a:p>
                      <a:endParaRPr lang="en-GB" dirty="0"/>
                    </a:p>
                  </a:txBody>
                  <a:tcPr/>
                </a:tc>
                <a:tc>
                  <a:txBody>
                    <a:bodyPr/>
                    <a:lstStyle/>
                    <a:p>
                      <a:pPr algn="just"/>
                      <a:r>
                        <a:rPr lang="en-GB" sz="2400" kern="1200" dirty="0">
                          <a:solidFill>
                            <a:schemeClr val="dk1"/>
                          </a:solidFill>
                          <a:effectLst/>
                          <a:latin typeface="+mn-lt"/>
                          <a:ea typeface="+mn-ea"/>
                          <a:cs typeface="+mn-cs"/>
                        </a:rPr>
                        <a:t>There have been some challenges within the Neonatal medical workforce due to unavailability, this has been mitigated with flexible working arrangements which has meant there has been no gap in service.  </a:t>
                      </a:r>
                    </a:p>
                    <a:p>
                      <a:pPr algn="just"/>
                      <a:endParaRPr lang="en-GB" sz="2400" kern="1200" dirty="0">
                        <a:solidFill>
                          <a:schemeClr val="dk1"/>
                        </a:solidFill>
                        <a:effectLst/>
                        <a:latin typeface="+mn-lt"/>
                        <a:ea typeface="+mn-ea"/>
                        <a:cs typeface="+mn-cs"/>
                      </a:endParaRPr>
                    </a:p>
                    <a:p>
                      <a:pPr algn="just"/>
                      <a:r>
                        <a:rPr lang="en-GB" sz="2400" kern="1200" dirty="0">
                          <a:solidFill>
                            <a:schemeClr val="dk1"/>
                          </a:solidFill>
                          <a:effectLst/>
                          <a:latin typeface="+mn-lt"/>
                          <a:ea typeface="+mn-ea"/>
                          <a:cs typeface="+mn-cs"/>
                        </a:rPr>
                        <a:t>Obstetric workforce – 2 fixed term gaps for career break and other leave have been covered with no vacancies impacting on services.</a:t>
                      </a:r>
                    </a:p>
                    <a:p>
                      <a:pPr algn="just"/>
                      <a:endParaRPr lang="en-GB" sz="2400" kern="1200" dirty="0">
                        <a:solidFill>
                          <a:schemeClr val="dk1"/>
                        </a:solidFill>
                        <a:effectLst/>
                        <a:latin typeface="+mn-lt"/>
                        <a:ea typeface="+mn-ea"/>
                        <a:cs typeface="+mn-cs"/>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2400" kern="1200" dirty="0">
                          <a:solidFill>
                            <a:schemeClr val="dk1"/>
                          </a:solidFill>
                          <a:effectLst/>
                          <a:latin typeface="+mn-lt"/>
                          <a:ea typeface="+mn-ea"/>
                          <a:cs typeface="+mn-cs"/>
                        </a:rPr>
                        <a:t>Training compliance is improved across the board one area to highlight is the Neonatal MONET course which has yet to be facilitated due to roster challenges and release of staff to attend, this has been raised at Perinatal Committee as is a Welsh Risk Pool mandate, will be discussed at </a:t>
                      </a:r>
                      <a:r>
                        <a:rPr lang="en-GB" sz="2400" kern="1200" dirty="0" err="1">
                          <a:solidFill>
                            <a:schemeClr val="dk1"/>
                          </a:solidFill>
                          <a:effectLst/>
                          <a:latin typeface="+mn-lt"/>
                          <a:ea typeface="+mn-ea"/>
                          <a:cs typeface="+mn-cs"/>
                        </a:rPr>
                        <a:t>EDoN’s</a:t>
                      </a:r>
                      <a:r>
                        <a:rPr lang="en-GB" sz="2400" kern="1200" dirty="0">
                          <a:solidFill>
                            <a:schemeClr val="dk1"/>
                          </a:solidFill>
                          <a:effectLst/>
                          <a:latin typeface="+mn-lt"/>
                          <a:ea typeface="+mn-ea"/>
                          <a:cs typeface="+mn-cs"/>
                        </a:rPr>
                        <a:t>. </a:t>
                      </a:r>
                    </a:p>
                    <a:p>
                      <a:endParaRPr lang="en-GB" dirty="0"/>
                    </a:p>
                  </a:txBody>
                  <a:tcPr/>
                </a:tc>
                <a:extLst>
                  <a:ext uri="{0D108BD9-81ED-4DB2-BD59-A6C34878D82A}">
                    <a16:rowId xmlns:a16="http://schemas.microsoft.com/office/drawing/2014/main" val="3884505210"/>
                  </a:ext>
                </a:extLst>
              </a:tr>
            </a:tbl>
          </a:graphicData>
        </a:graphic>
      </p:graphicFrame>
      <p:sp>
        <p:nvSpPr>
          <p:cNvPr id="8" name="Slide Number Placeholder 4">
            <a:extLst>
              <a:ext uri="{FF2B5EF4-FFF2-40B4-BE49-F238E27FC236}">
                <a16:creationId xmlns:a16="http://schemas.microsoft.com/office/drawing/2014/main" id="{58775D24-23E5-4097-F4DE-1B9A49D205C6}"/>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7A655B96-CE74-C8F8-B7FC-B62BCDBD6373}"/>
              </a:ext>
            </a:extLst>
          </p:cNvPr>
          <p:cNvPicPr>
            <a:picLocks noChangeAspect="1"/>
          </p:cNvPicPr>
          <p:nvPr/>
        </p:nvPicPr>
        <p:blipFill>
          <a:blip r:embed="rId3"/>
          <a:stretch>
            <a:fillRect/>
          </a:stretch>
        </p:blipFill>
        <p:spPr>
          <a:xfrm>
            <a:off x="8746813" y="1387475"/>
            <a:ext cx="10051608" cy="4514713"/>
          </a:xfrm>
          <a:prstGeom prst="rect">
            <a:avLst/>
          </a:prstGeom>
        </p:spPr>
      </p:pic>
      <p:pic>
        <p:nvPicPr>
          <p:cNvPr id="17" name="Picture 16">
            <a:extLst>
              <a:ext uri="{FF2B5EF4-FFF2-40B4-BE49-F238E27FC236}">
                <a16:creationId xmlns:a16="http://schemas.microsoft.com/office/drawing/2014/main" id="{BCDF3D0B-E310-860F-70B2-8C6C54DD17B5}"/>
              </a:ext>
            </a:extLst>
          </p:cNvPr>
          <p:cNvPicPr>
            <a:picLocks noChangeAspect="1"/>
          </p:cNvPicPr>
          <p:nvPr/>
        </p:nvPicPr>
        <p:blipFill>
          <a:blip r:embed="rId4"/>
          <a:stretch>
            <a:fillRect/>
          </a:stretch>
        </p:blipFill>
        <p:spPr>
          <a:xfrm>
            <a:off x="117500" y="1323389"/>
            <a:ext cx="8306878" cy="4381151"/>
          </a:xfrm>
          <a:prstGeom prst="rect">
            <a:avLst/>
          </a:prstGeom>
        </p:spPr>
      </p:pic>
      <p:pic>
        <p:nvPicPr>
          <p:cNvPr id="19" name="Picture 18">
            <a:extLst>
              <a:ext uri="{FF2B5EF4-FFF2-40B4-BE49-F238E27FC236}">
                <a16:creationId xmlns:a16="http://schemas.microsoft.com/office/drawing/2014/main" id="{61949C9F-D178-9523-0084-C96ACA7E168A}"/>
              </a:ext>
            </a:extLst>
          </p:cNvPr>
          <p:cNvPicPr>
            <a:picLocks noChangeAspect="1"/>
          </p:cNvPicPr>
          <p:nvPr/>
        </p:nvPicPr>
        <p:blipFill>
          <a:blip r:embed="rId5"/>
          <a:stretch>
            <a:fillRect/>
          </a:stretch>
        </p:blipFill>
        <p:spPr>
          <a:xfrm>
            <a:off x="70715" y="6458653"/>
            <a:ext cx="8306878" cy="4361718"/>
          </a:xfrm>
          <a:prstGeom prst="rect">
            <a:avLst/>
          </a:prstGeom>
        </p:spPr>
      </p:pic>
    </p:spTree>
    <p:extLst>
      <p:ext uri="{BB962C8B-B14F-4D97-AF65-F5344CB8AC3E}">
        <p14:creationId xmlns:p14="http://schemas.microsoft.com/office/powerpoint/2010/main" val="147884399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7" name="Table 6">
            <a:extLst>
              <a:ext uri="{FF2B5EF4-FFF2-40B4-BE49-F238E27FC236}">
                <a16:creationId xmlns:a16="http://schemas.microsoft.com/office/drawing/2014/main" id="{01CD0062-D5EB-D125-C8E4-E7A92AC44C41}"/>
              </a:ext>
            </a:extLst>
          </p:cNvPr>
          <p:cNvGraphicFramePr>
            <a:graphicFrameLocks noGrp="1"/>
          </p:cNvGraphicFramePr>
          <p:nvPr>
            <p:extLst>
              <p:ext uri="{D42A27DB-BD31-4B8C-83A1-F6EECF244321}">
                <p14:modId xmlns:p14="http://schemas.microsoft.com/office/powerpoint/2010/main" val="4179879946"/>
              </p:ext>
            </p:extLst>
          </p:nvPr>
        </p:nvGraphicFramePr>
        <p:xfrm>
          <a:off x="1213644" y="2643667"/>
          <a:ext cx="17678400" cy="8092010"/>
        </p:xfrm>
        <a:graphic>
          <a:graphicData uri="http://schemas.openxmlformats.org/drawingml/2006/table">
            <a:tbl>
              <a:tblPr/>
              <a:tblGrid>
                <a:gridCol w="6601229">
                  <a:extLst>
                    <a:ext uri="{9D8B030D-6E8A-4147-A177-3AD203B41FA5}">
                      <a16:colId xmlns:a16="http://schemas.microsoft.com/office/drawing/2014/main" val="1352849746"/>
                    </a:ext>
                  </a:extLst>
                </a:gridCol>
                <a:gridCol w="1474082">
                  <a:extLst>
                    <a:ext uri="{9D8B030D-6E8A-4147-A177-3AD203B41FA5}">
                      <a16:colId xmlns:a16="http://schemas.microsoft.com/office/drawing/2014/main" val="2078059697"/>
                    </a:ext>
                  </a:extLst>
                </a:gridCol>
                <a:gridCol w="2249939">
                  <a:extLst>
                    <a:ext uri="{9D8B030D-6E8A-4147-A177-3AD203B41FA5}">
                      <a16:colId xmlns:a16="http://schemas.microsoft.com/office/drawing/2014/main" val="26766385"/>
                    </a:ext>
                  </a:extLst>
                </a:gridCol>
                <a:gridCol w="2451050">
                  <a:extLst>
                    <a:ext uri="{9D8B030D-6E8A-4147-A177-3AD203B41FA5}">
                      <a16:colId xmlns:a16="http://schemas.microsoft.com/office/drawing/2014/main" val="2202677127"/>
                    </a:ext>
                  </a:extLst>
                </a:gridCol>
                <a:gridCol w="2451050">
                  <a:extLst>
                    <a:ext uri="{9D8B030D-6E8A-4147-A177-3AD203B41FA5}">
                      <a16:colId xmlns:a16="http://schemas.microsoft.com/office/drawing/2014/main" val="3494659040"/>
                    </a:ext>
                  </a:extLst>
                </a:gridCol>
                <a:gridCol w="2451050">
                  <a:extLst>
                    <a:ext uri="{9D8B030D-6E8A-4147-A177-3AD203B41FA5}">
                      <a16:colId xmlns:a16="http://schemas.microsoft.com/office/drawing/2014/main" val="2872436460"/>
                    </a:ext>
                  </a:extLst>
                </a:gridCol>
              </a:tblGrid>
              <a:tr h="816424">
                <a:tc>
                  <a:txBody>
                    <a:bodyPr/>
                    <a:lstStyle/>
                    <a:p>
                      <a:pPr algn="l" fontAlgn="base">
                        <a:lnSpc>
                          <a:spcPts val="2400"/>
                        </a:lnSpc>
                        <a:buNone/>
                      </a:pPr>
                      <a:r>
                        <a:rPr lang="en-GB" sz="1800" b="1" i="0" u="none" strike="noStrike">
                          <a:solidFill>
                            <a:srgbClr val="FFFFFF"/>
                          </a:solidFill>
                          <a:effectLst/>
                          <a:latin typeface="Verdana"/>
                        </a:rPr>
                        <a:t>Communication with primary care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Jan 26</a:t>
                      </a:r>
                      <a:endParaRPr lang="en-GB" sz="18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marL="0" algn="ctr" defTabSz="1507937" rtl="0" eaLnBrk="1" fontAlgn="base" latinLnBrk="0" hangingPunct="1">
                        <a:lnSpc>
                          <a:spcPts val="2400"/>
                        </a:lnSpc>
                        <a:buNone/>
                      </a:pPr>
                      <a:r>
                        <a:rPr lang="en-GB" sz="1800" b="1" i="0" u="none" strike="noStrike" kern="120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marL="0" algn="ctr" defTabSz="1507937" rtl="0" eaLnBrk="1" fontAlgn="base" latinLnBrk="0" hangingPunct="1">
                        <a:lnSpc>
                          <a:spcPts val="2400"/>
                        </a:lnSpc>
                        <a:buNone/>
                      </a:pPr>
                      <a:r>
                        <a:rPr lang="en-GB" sz="1800" b="1" i="0" u="none" strike="noStrike" kern="1200">
                          <a:solidFill>
                            <a:srgbClr val="FFFFFF"/>
                          </a:solidFill>
                          <a:effectLst/>
                          <a:latin typeface="Verdana"/>
                          <a:ea typeface="+mn-ea"/>
                          <a:cs typeface="+mn-cs"/>
                        </a:rPr>
                        <a:t>March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580123821"/>
                  </a:ext>
                </a:extLst>
              </a:tr>
              <a:tr h="510316">
                <a:tc>
                  <a:txBody>
                    <a:bodyPr/>
                    <a:lstStyle/>
                    <a:p>
                      <a:pPr algn="l" fontAlgn="base">
                        <a:lnSpc>
                          <a:spcPts val="2400"/>
                        </a:lnSpc>
                        <a:buNone/>
                      </a:pPr>
                      <a:r>
                        <a:rPr lang="en-GB" sz="1800" b="0" i="0" u="none" strike="noStrike">
                          <a:solidFill>
                            <a:srgbClr val="000000"/>
                          </a:solidFill>
                          <a:effectLst/>
                          <a:latin typeface="Verdana"/>
                        </a:rPr>
                        <a:t>% of discharge letters sent to GP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94052166"/>
                  </a:ext>
                </a:extLst>
              </a:tr>
              <a:tr h="510316">
                <a:tc>
                  <a:txBody>
                    <a:bodyPr/>
                    <a:lstStyle/>
                    <a:p>
                      <a:pPr algn="l" fontAlgn="base">
                        <a:lnSpc>
                          <a:spcPts val="2400"/>
                        </a:lnSpc>
                        <a:buNone/>
                      </a:pPr>
                      <a:r>
                        <a:rPr lang="en-GB" sz="1800" b="1" i="0" u="none" strike="noStrike">
                          <a:solidFill>
                            <a:srgbClr val="FFFFFF"/>
                          </a:solidFill>
                          <a:effectLst/>
                          <a:latin typeface="Verdana"/>
                        </a:rPr>
                        <a:t>Digital Inclusion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191084555"/>
                  </a:ext>
                </a:extLst>
              </a:tr>
              <a:tr h="1009078">
                <a:tc>
                  <a:txBody>
                    <a:bodyPr/>
                    <a:lstStyle/>
                    <a:p>
                      <a:pPr algn="l" fontAlgn="base">
                        <a:lnSpc>
                          <a:spcPts val="2400"/>
                        </a:lnSpc>
                        <a:buNone/>
                      </a:pPr>
                      <a:r>
                        <a:rPr lang="en-GB" sz="1800" b="0" i="0" u="none" strike="noStrike" kern="1200" dirty="0">
                          <a:solidFill>
                            <a:srgbClr val="000000"/>
                          </a:solidFill>
                          <a:effectLst/>
                          <a:latin typeface="Verdana"/>
                          <a:ea typeface="+mn-ea"/>
                          <a:cs typeface="+mn-cs"/>
                        </a:rPr>
                        <a:t>Total number of citizens that have downloaded the NHS Wales App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77,829 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defTabSz="1507937" rtl="0" eaLnBrk="1" fontAlgn="auto" latinLnBrk="0" hangingPunct="1">
                        <a:lnSpc>
                          <a:spcPts val="2400"/>
                        </a:lnSpc>
                        <a:buNone/>
                      </a:pPr>
                      <a:r>
                        <a:rPr lang="en-US" sz="1800" b="0" i="0" u="none" strike="noStrike" kern="1200">
                          <a:solidFill>
                            <a:srgbClr val="000000"/>
                          </a:solidFill>
                          <a:effectLst/>
                          <a:latin typeface="Verdana"/>
                          <a:ea typeface="+mn-ea"/>
                          <a:cs typeface="+mn-cs"/>
                        </a:rPr>
                        <a:t>82,089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85,145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88,842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66766147"/>
                  </a:ext>
                </a:extLst>
              </a:tr>
              <a:tr h="1009078">
                <a:tc>
                  <a:txBody>
                    <a:bodyPr/>
                    <a:lstStyle/>
                    <a:p>
                      <a:pPr algn="l" fontAlgn="base">
                        <a:lnSpc>
                          <a:spcPts val="2400"/>
                        </a:lnSpc>
                        <a:buNone/>
                      </a:pPr>
                      <a:r>
                        <a:rPr lang="en-GB" sz="1800" b="0" i="0" u="none" strike="noStrike">
                          <a:solidFill>
                            <a:srgbClr val="000000"/>
                          </a:solidFill>
                          <a:effectLst/>
                          <a:latin typeface="Verdana"/>
                        </a:rPr>
                        <a:t>Total number of outpatients that have downloaded the Swansea Bay Patient Portal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50%​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40,699 </a:t>
                      </a:r>
                      <a:endParaRPr lang="en-GB" sz="1800" b="0" i="0" u="none" strike="noStrike" noProof="0">
                        <a:solidFill>
                          <a:srgbClr val="000000"/>
                        </a:solidFill>
                        <a:effectLst/>
                        <a:latin typeface="Verdana"/>
                        <a:ea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45,022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49,011 (18% of patients)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53,207 ( 20% of patients)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42305373"/>
                  </a:ext>
                </a:extLst>
              </a:tr>
              <a:tr h="1009078">
                <a:tc>
                  <a:txBody>
                    <a:bodyPr/>
                    <a:lstStyle/>
                    <a:p>
                      <a:pPr algn="l" fontAlgn="base">
                        <a:lnSpc>
                          <a:spcPts val="2400"/>
                        </a:lnSpc>
                        <a:buNone/>
                      </a:pPr>
                      <a:r>
                        <a:rPr lang="en-GB" sz="1800" b="0" i="0" u="none" strike="noStrike">
                          <a:solidFill>
                            <a:srgbClr val="000000"/>
                          </a:solidFill>
                          <a:effectLst/>
                          <a:latin typeface="Verdana"/>
                        </a:rPr>
                        <a:t>% of Digital Health Assessment forms Completion Rate per month </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a:solidFill>
                            <a:srgbClr val="000000"/>
                          </a:solidFill>
                          <a:effectLst/>
                          <a:latin typeface="Verdana"/>
                        </a:rPr>
                        <a:t>57% </a:t>
                      </a:r>
                    </a:p>
                    <a:p>
                      <a:pPr lvl="0" algn="ctr">
                        <a:lnSpc>
                          <a:spcPts val="2400"/>
                        </a:lnSpc>
                        <a:buNone/>
                      </a:pPr>
                      <a:r>
                        <a:rPr lang="en-GB" sz="1800" b="0" i="0" u="none" strike="noStrike">
                          <a:solidFill>
                            <a:srgbClr val="000000"/>
                          </a:solidFill>
                          <a:effectLst/>
                          <a:latin typeface="Verdana"/>
                        </a:rPr>
                        <a:t>(1,710 PROMs completed)</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a:solidFill>
                            <a:srgbClr val="000000"/>
                          </a:solidFill>
                          <a:effectLst/>
                          <a:latin typeface="Verdana"/>
                        </a:rPr>
                        <a:t>41%</a:t>
                      </a:r>
                    </a:p>
                    <a:p>
                      <a:pPr lvl="0" algn="ctr">
                        <a:lnSpc>
                          <a:spcPts val="2400"/>
                        </a:lnSpc>
                        <a:buNone/>
                      </a:pPr>
                      <a:r>
                        <a:rPr lang="en-GB" sz="1600" b="0" i="0" u="none" strike="noStrike">
                          <a:solidFill>
                            <a:srgbClr val="000000"/>
                          </a:solidFill>
                          <a:effectLst/>
                          <a:latin typeface="Verdana"/>
                        </a:rPr>
                        <a:t>(</a:t>
                      </a:r>
                      <a:r>
                        <a:rPr lang="en-GB" sz="1800" b="0" i="0" u="none" strike="noStrike">
                          <a:solidFill>
                            <a:srgbClr val="000000"/>
                          </a:solidFill>
                          <a:effectLst/>
                          <a:latin typeface="Verdana"/>
                        </a:rPr>
                        <a:t>681 PROMs completed</a:t>
                      </a:r>
                      <a:r>
                        <a:rPr lang="en-GB" sz="16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46%</a:t>
                      </a:r>
                    </a:p>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(1,589 PROMs completed)</a:t>
                      </a:r>
                      <a:endParaRPr lang="en-GB" sz="1800" b="0" i="0" u="none" strike="noStrike" kern="1200">
                        <a:solidFill>
                          <a:srgbClr val="000000"/>
                        </a:solidFill>
                        <a:effectLst/>
                        <a:latin typeface="Verdana"/>
                        <a:ea typeface="+mn-ea"/>
                        <a:cs typeface="+mn-cs"/>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lvl="0" algn="ctr" defTabSz="1507937" rtl="0" eaLnBrk="1" latinLnBrk="0" hangingPunct="1">
                        <a:lnSpc>
                          <a:spcPts val="2400"/>
                        </a:lnSpc>
                        <a:spcBef>
                          <a:spcPts val="0"/>
                        </a:spcBef>
                        <a:spcAft>
                          <a:spcPts val="0"/>
                        </a:spcAft>
                        <a:buNone/>
                      </a:pPr>
                      <a:r>
                        <a:rPr lang="en-GB" sz="1800" b="0" i="0" u="none" strike="noStrike" kern="1200">
                          <a:solidFill>
                            <a:srgbClr val="000000"/>
                          </a:solidFill>
                          <a:effectLst/>
                          <a:latin typeface="Verdana"/>
                          <a:ea typeface="+mn-ea"/>
                          <a:cs typeface="+mn-cs"/>
                        </a:rPr>
                        <a:t>39%</a:t>
                      </a:r>
                    </a:p>
                    <a:p>
                      <a:pPr marL="0" lvl="0" algn="ctr" defTabSz="1507937" rtl="0" eaLnBrk="1" latinLnBrk="0" hangingPunct="1">
                        <a:lnSpc>
                          <a:spcPts val="2400"/>
                        </a:lnSpc>
                        <a:spcBef>
                          <a:spcPts val="0"/>
                        </a:spcBef>
                        <a:spcAft>
                          <a:spcPts val="0"/>
                        </a:spcAft>
                        <a:buNone/>
                      </a:pPr>
                      <a:r>
                        <a:rPr lang="en-GB" sz="1800" b="0" i="0" u="none" strike="noStrike" kern="1200">
                          <a:solidFill>
                            <a:srgbClr val="000000"/>
                          </a:solidFill>
                          <a:effectLst/>
                          <a:latin typeface="Verdana"/>
                          <a:ea typeface="+mn-ea"/>
                          <a:cs typeface="+mn-cs"/>
                        </a:rPr>
                        <a:t>(889 PROMs completed)</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37347152"/>
                  </a:ext>
                </a:extLst>
              </a:tr>
              <a:tr h="531624">
                <a:tc>
                  <a:txBody>
                    <a:bodyPr/>
                    <a:lstStyle/>
                    <a:p>
                      <a:pPr algn="l" fontAlgn="base">
                        <a:lnSpc>
                          <a:spcPts val="2400"/>
                        </a:lnSpc>
                        <a:buNone/>
                      </a:pPr>
                      <a:r>
                        <a:rPr lang="en-GB" sz="1800" b="1" i="0" u="none" strike="noStrike">
                          <a:solidFill>
                            <a:srgbClr val="FFFFFF"/>
                          </a:solidFill>
                          <a:effectLst/>
                          <a:latin typeface="Verdana"/>
                        </a:rPr>
                        <a:t>Diagnostic requesting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282709682"/>
                  </a:ext>
                </a:extLst>
              </a:tr>
              <a:tr h="816424">
                <a:tc>
                  <a:txBody>
                    <a:bodyPr/>
                    <a:lstStyle/>
                    <a:p>
                      <a:pPr algn="l" fontAlgn="base">
                        <a:lnSpc>
                          <a:spcPts val="2400"/>
                        </a:lnSpc>
                        <a:buNone/>
                      </a:pPr>
                      <a:r>
                        <a:rPr lang="en-GB" sz="1800" b="0" i="0" u="none" strike="noStrike">
                          <a:solidFill>
                            <a:srgbClr val="000000"/>
                          </a:solidFill>
                          <a:effectLst/>
                          <a:latin typeface="Verdana"/>
                        </a:rPr>
                        <a:t>% of secondary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​90%</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48675754"/>
                  </a:ext>
                </a:extLst>
              </a:tr>
              <a:tr h="531624">
                <a:tc>
                  <a:txBody>
                    <a:bodyPr/>
                    <a:lstStyle/>
                    <a:p>
                      <a:pPr algn="l" fontAlgn="base">
                        <a:lnSpc>
                          <a:spcPts val="2400"/>
                        </a:lnSpc>
                        <a:buNone/>
                      </a:pPr>
                      <a:r>
                        <a:rPr lang="en-GB" sz="1800" b="0" i="0" u="none" strike="noStrike">
                          <a:solidFill>
                            <a:srgbClr val="000000"/>
                          </a:solidFill>
                          <a:effectLst/>
                          <a:latin typeface="Verdana"/>
                        </a:rPr>
                        <a:t>% of primary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54707773"/>
                  </a:ext>
                </a:extLst>
              </a:tr>
              <a:tr h="531624">
                <a:tc>
                  <a:txBody>
                    <a:bodyPr/>
                    <a:lstStyle/>
                    <a:p>
                      <a:pPr algn="l" fontAlgn="base">
                        <a:lnSpc>
                          <a:spcPts val="2400"/>
                        </a:lnSpc>
                        <a:buNone/>
                      </a:pPr>
                      <a:r>
                        <a:rPr lang="en-GB" sz="1800" b="1" i="0" u="none" strike="noStrike">
                          <a:solidFill>
                            <a:srgbClr val="FFFFFF"/>
                          </a:solidFill>
                          <a:effectLst/>
                          <a:latin typeface="Verdana"/>
                        </a:rPr>
                        <a:t>Supporting safe discharge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664553538"/>
                  </a:ext>
                </a:extLst>
              </a:tr>
              <a:tr h="816424">
                <a:tc>
                  <a:txBody>
                    <a:bodyPr/>
                    <a:lstStyle/>
                    <a:p>
                      <a:pPr algn="l" fontAlgn="base">
                        <a:lnSpc>
                          <a:spcPts val="2400"/>
                        </a:lnSpc>
                        <a:buNone/>
                      </a:pPr>
                      <a:r>
                        <a:rPr lang="en-GB" sz="1800" b="0" i="0" u="none" strike="noStrike">
                          <a:solidFill>
                            <a:srgbClr val="000000"/>
                          </a:solidFill>
                          <a:effectLst/>
                          <a:latin typeface="Verdana"/>
                        </a:rPr>
                        <a:t>% of patients with a recorded estimated date of discharge </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37%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45.16%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42.2%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43.6%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4318211"/>
                  </a:ext>
                </a:extLst>
              </a:tr>
            </a:tbl>
          </a:graphicData>
        </a:graphic>
      </p:graphicFrame>
      <p:sp>
        <p:nvSpPr>
          <p:cNvPr id="8" name="Rectangle 1">
            <a:extLst>
              <a:ext uri="{FF2B5EF4-FFF2-40B4-BE49-F238E27FC236}">
                <a16:creationId xmlns:a16="http://schemas.microsoft.com/office/drawing/2014/main" id="{FB4B8FF7-698F-F58D-2E88-D27E57BFC3FE}"/>
              </a:ext>
            </a:extLst>
          </p:cNvPr>
          <p:cNvSpPr>
            <a:spLocks noChangeArrowheads="1"/>
          </p:cNvSpPr>
          <p:nvPr/>
        </p:nvSpPr>
        <p:spPr bwMode="auto">
          <a:xfrm>
            <a:off x="1412951" y="2429459"/>
            <a:ext cx="20105511" cy="6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13" rtl="0" eaLnBrk="0" fontAlgn="base" latinLnBrk="0" hangingPunct="0">
              <a:lnSpc>
                <a:spcPct val="100000"/>
              </a:lnSpc>
              <a:spcBef>
                <a:spcPct val="0"/>
              </a:spcBef>
              <a:spcAft>
                <a:spcPct val="0"/>
              </a:spcAft>
              <a:buClrTx/>
              <a:buSzTx/>
              <a:buFontTx/>
              <a:buNone/>
              <a:tabLst/>
              <a:defRPr/>
            </a:pPr>
            <a:r>
              <a:rPr kumimoji="0" lang="en-US" altLang="en-US" sz="1801"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13" rtl="0" eaLnBrk="0" fontAlgn="base" latinLnBrk="0" hangingPunct="0">
              <a:lnSpc>
                <a:spcPct val="100000"/>
              </a:lnSpc>
              <a:spcBef>
                <a:spcPct val="0"/>
              </a:spcBef>
              <a:spcAft>
                <a:spcPct val="0"/>
              </a:spcAft>
              <a:buClrTx/>
              <a:buSzTx/>
              <a:buFontTx/>
              <a:buNone/>
              <a:tabLst/>
              <a:defRPr/>
            </a:pP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0681788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877" y="573673"/>
            <a:ext cx="19989934" cy="1753503"/>
          </a:xfrm>
          <a:prstGeom prst="rect">
            <a:avLst/>
          </a:prstGeom>
        </p:spPr>
      </p:pic>
      <p:sp>
        <p:nvSpPr>
          <p:cNvPr id="8" name="TextBox 7">
            <a:extLst>
              <a:ext uri="{FF2B5EF4-FFF2-40B4-BE49-F238E27FC236}">
                <a16:creationId xmlns:a16="http://schemas.microsoft.com/office/drawing/2014/main" id="{998A613D-8A67-AB53-2ECC-47AB445F381A}"/>
              </a:ext>
            </a:extLst>
          </p:cNvPr>
          <p:cNvSpPr txBox="1">
            <a:spLocks/>
          </p:cNvSpPr>
          <p:nvPr/>
        </p:nvSpPr>
        <p:spPr>
          <a:xfrm>
            <a:off x="10325271" y="7234967"/>
            <a:ext cx="11293029" cy="946309"/>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801" b="0" i="0" u="none" strike="noStrike" kern="1200" cap="none" spc="0" normalizeH="0" baseline="0" noProof="0">
                <a:ln>
                  <a:noFill/>
                </a:ln>
                <a:solidFill>
                  <a:prstClr val="black"/>
                </a:solidFill>
                <a:effectLst/>
                <a:uLnTx/>
                <a:uFillTx/>
                <a:latin typeface="Calibri" panose="020F0502020204030204"/>
                <a:ea typeface="+mn-ea"/>
                <a:cs typeface="+mn-cs"/>
              </a:rPr>
              <a:t>M365 Digital Champions engagement over the previous 12 months</a:t>
            </a:r>
          </a:p>
        </p:txBody>
      </p:sp>
      <p:graphicFrame>
        <p:nvGraphicFramePr>
          <p:cNvPr id="10" name="Table 9">
            <a:extLst>
              <a:ext uri="{FF2B5EF4-FFF2-40B4-BE49-F238E27FC236}">
                <a16:creationId xmlns:a16="http://schemas.microsoft.com/office/drawing/2014/main" id="{0D82BDF3-2D47-DCBD-FC55-8C1211785577}"/>
              </a:ext>
            </a:extLst>
          </p:cNvPr>
          <p:cNvGraphicFramePr>
            <a:graphicFrameLocks noGrp="1"/>
          </p:cNvGraphicFramePr>
          <p:nvPr/>
        </p:nvGraphicFramePr>
        <p:xfrm>
          <a:off x="1282937" y="2462245"/>
          <a:ext cx="17539814" cy="4368164"/>
        </p:xfrm>
        <a:graphic>
          <a:graphicData uri="http://schemas.openxmlformats.org/drawingml/2006/table">
            <a:tbl>
              <a:tblPr/>
              <a:tblGrid>
                <a:gridCol w="7097528">
                  <a:extLst>
                    <a:ext uri="{9D8B030D-6E8A-4147-A177-3AD203B41FA5}">
                      <a16:colId xmlns:a16="http://schemas.microsoft.com/office/drawing/2014/main" val="3482179417"/>
                    </a:ext>
                  </a:extLst>
                </a:gridCol>
                <a:gridCol w="1605270">
                  <a:extLst>
                    <a:ext uri="{9D8B030D-6E8A-4147-A177-3AD203B41FA5}">
                      <a16:colId xmlns:a16="http://schemas.microsoft.com/office/drawing/2014/main" val="3594056476"/>
                    </a:ext>
                  </a:extLst>
                </a:gridCol>
                <a:gridCol w="2696856">
                  <a:extLst>
                    <a:ext uri="{9D8B030D-6E8A-4147-A177-3AD203B41FA5}">
                      <a16:colId xmlns:a16="http://schemas.microsoft.com/office/drawing/2014/main" val="1834362378"/>
                    </a:ext>
                  </a:extLst>
                </a:gridCol>
                <a:gridCol w="2046720">
                  <a:extLst>
                    <a:ext uri="{9D8B030D-6E8A-4147-A177-3AD203B41FA5}">
                      <a16:colId xmlns:a16="http://schemas.microsoft.com/office/drawing/2014/main" val="3783675376"/>
                    </a:ext>
                  </a:extLst>
                </a:gridCol>
                <a:gridCol w="2046720">
                  <a:extLst>
                    <a:ext uri="{9D8B030D-6E8A-4147-A177-3AD203B41FA5}">
                      <a16:colId xmlns:a16="http://schemas.microsoft.com/office/drawing/2014/main" val="3009004778"/>
                    </a:ext>
                  </a:extLst>
                </a:gridCol>
                <a:gridCol w="2046720">
                  <a:extLst>
                    <a:ext uri="{9D8B030D-6E8A-4147-A177-3AD203B41FA5}">
                      <a16:colId xmlns:a16="http://schemas.microsoft.com/office/drawing/2014/main" val="2148669403"/>
                    </a:ext>
                  </a:extLst>
                </a:gridCol>
              </a:tblGrid>
              <a:tr h="971085">
                <a:tc>
                  <a:txBody>
                    <a:bodyPr/>
                    <a:lstStyle/>
                    <a:p>
                      <a:pPr algn="l" fontAlgn="base">
                        <a:lnSpc>
                          <a:spcPts val="2400"/>
                        </a:lnSpc>
                        <a:buNone/>
                      </a:pPr>
                      <a:r>
                        <a:rPr lang="en-GB" sz="1800" b="1" i="0" u="none" strike="noStrike">
                          <a:solidFill>
                            <a:srgbClr val="FFFFFF"/>
                          </a:solidFill>
                          <a:effectLst/>
                          <a:latin typeface="Verdana"/>
                        </a:rPr>
                        <a:t>National and Local Digital </a:t>
                      </a:r>
                      <a:r>
                        <a:rPr lang="en-GB" sz="1800" b="1" i="0" u="none" strike="noStrike" kern="1200">
                          <a:solidFill>
                            <a:srgbClr val="FFFFFF"/>
                          </a:solidFill>
                          <a:effectLst/>
                          <a:latin typeface="Verdana"/>
                          <a:ea typeface="+mn-ea"/>
                          <a:cs typeface="+mn-cs"/>
                        </a:rPr>
                        <a:t>System</a:t>
                      </a:r>
                      <a:r>
                        <a:rPr lang="en-GB" sz="1800" b="1" i="0" u="none" strike="noStrike">
                          <a:solidFill>
                            <a:srgbClr val="FFFFFF"/>
                          </a:solidFill>
                          <a:effectLst/>
                          <a:latin typeface="Verdana"/>
                        </a:rPr>
                        <a:t> availability</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a:solidFill>
                            <a:srgbClr val="FFFFFF"/>
                          </a:solidFill>
                          <a:effectLst/>
                          <a:latin typeface="Verdana"/>
                          <a:ea typeface="+mn-ea"/>
                          <a:cs typeface="+mn-cs"/>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a:solidFill>
                            <a:srgbClr val="FFFFFF"/>
                          </a:solidFill>
                          <a:effectLst/>
                          <a:latin typeface="Verdana"/>
                          <a:ea typeface="+mn-ea"/>
                          <a:cs typeface="+mn-cs"/>
                        </a:rPr>
                        <a:t>March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037045765"/>
                  </a:ext>
                </a:extLst>
              </a:tr>
              <a:tr h="510316">
                <a:tc>
                  <a:txBody>
                    <a:bodyPr/>
                    <a:lstStyle/>
                    <a:p>
                      <a:pPr algn="l" fontAlgn="base">
                        <a:lnSpc>
                          <a:spcPts val="2400"/>
                        </a:lnSpc>
                        <a:buNone/>
                      </a:pPr>
                      <a:r>
                        <a:rPr lang="en-GB" sz="1800" b="0" i="0" u="none" strike="noStrike" kern="1200">
                          <a:solidFill>
                            <a:srgbClr val="000000"/>
                          </a:solidFill>
                          <a:effectLst/>
                          <a:latin typeface="Verdana"/>
                          <a:ea typeface="+mn-ea"/>
                          <a:cs typeface="+mn-cs"/>
                        </a:rPr>
                        <a:t>National</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N/A</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49213913"/>
                  </a:ext>
                </a:extLst>
              </a:tr>
              <a:tr h="510316">
                <a:tc>
                  <a:txBody>
                    <a:bodyPr/>
                    <a:lstStyle/>
                    <a:p>
                      <a:pPr algn="l" fontAlgn="base">
                        <a:lnSpc>
                          <a:spcPts val="2400"/>
                        </a:lnSpc>
                        <a:buNone/>
                      </a:pPr>
                      <a:r>
                        <a:rPr lang="en-GB" sz="1800" b="0" i="0" u="none" strike="noStrike">
                          <a:solidFill>
                            <a:srgbClr val="000000"/>
                          </a:solidFill>
                          <a:effectLst/>
                          <a:latin typeface="Verdana"/>
                        </a:rPr>
                        <a:t>Local</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noProof="0">
                          <a:solidFill>
                            <a:srgbClr val="000000"/>
                          </a:solidFill>
                          <a:effectLst/>
                          <a:latin typeface="Verdana"/>
                          <a:ea typeface="Verdana"/>
                        </a:rPr>
                        <a:t>99.998%</a:t>
                      </a:r>
                      <a:endParaRPr lang="en-GB"/>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lvl="0" algn="ctr" defTabSz="1507937" rtl="0" eaLnBrk="1" fontAlgn="auto" latinLnBrk="0" hangingPunct="1">
                        <a:lnSpc>
                          <a:spcPts val="2400"/>
                        </a:lnSpc>
                        <a:buNone/>
                      </a:pPr>
                      <a:r>
                        <a:rPr lang="en-GB" sz="1800" b="0" i="0" u="none" strike="noStrike" kern="1200">
                          <a:solidFill>
                            <a:srgbClr val="000000"/>
                          </a:solidFill>
                          <a:effectLst/>
                          <a:latin typeface="Verdana"/>
                          <a:ea typeface="+mn-ea"/>
                          <a:cs typeface="+mn-cs"/>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522458544"/>
                  </a:ext>
                </a:extLst>
              </a:tr>
              <a:tr h="993823">
                <a:tc>
                  <a:txBody>
                    <a:bodyPr/>
                    <a:lstStyle/>
                    <a:p>
                      <a:pPr lvl="0" algn="l">
                        <a:lnSpc>
                          <a:spcPts val="2400"/>
                        </a:lnSpc>
                        <a:buNone/>
                      </a:pPr>
                      <a:r>
                        <a:rPr lang="en-GB" sz="1800" b="1" i="0" u="none" strike="noStrike">
                          <a:solidFill>
                            <a:srgbClr val="FFFFFF"/>
                          </a:solidFill>
                          <a:effectLst/>
                          <a:latin typeface="Verdana"/>
                        </a:rPr>
                        <a:t>Data Driven Organisation</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Dec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March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1123153745"/>
                  </a:ext>
                </a:extLst>
              </a:tr>
              <a:tr h="506441">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Staff attended Digital Intelligence Data Literacy Course</a:t>
                      </a:r>
                      <a:endParaRPr lang="en-US" sz="1800"/>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0</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39</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20</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24</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6028063"/>
                  </a:ext>
                </a:extLst>
              </a:tr>
              <a:tr h="684877">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Unique Users Accessed Digital Intelligence Analytical Tools</a:t>
                      </a:r>
                      <a:endParaRPr lang="en-US" sz="1800"/>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356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506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526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486</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extLst>
                  <a:ext uri="{0D108BD9-81ED-4DB2-BD59-A6C34878D82A}">
                    <a16:rowId xmlns:a16="http://schemas.microsoft.com/office/drawing/2014/main" val="174251730"/>
                  </a:ext>
                </a:extLst>
              </a:tr>
            </a:tbl>
          </a:graphicData>
        </a:graphic>
      </p:graphicFrame>
      <p:pic>
        <p:nvPicPr>
          <p:cNvPr id="9" name="Picture 8">
            <a:extLst>
              <a:ext uri="{FF2B5EF4-FFF2-40B4-BE49-F238E27FC236}">
                <a16:creationId xmlns:a16="http://schemas.microsoft.com/office/drawing/2014/main" id="{1665A971-35F9-D4DA-FE32-5B7D9F77FA68}"/>
              </a:ext>
            </a:extLst>
          </p:cNvPr>
          <p:cNvPicPr>
            <a:picLocks noChangeAspect="1"/>
          </p:cNvPicPr>
          <p:nvPr/>
        </p:nvPicPr>
        <p:blipFill>
          <a:blip r:embed="rId3"/>
          <a:stretch>
            <a:fillRect/>
          </a:stretch>
        </p:blipFill>
        <p:spPr>
          <a:xfrm>
            <a:off x="2141535" y="7105644"/>
            <a:ext cx="6788707" cy="4114154"/>
          </a:xfrm>
          <a:prstGeom prst="rect">
            <a:avLst/>
          </a:prstGeom>
        </p:spPr>
      </p:pic>
      <p:pic>
        <p:nvPicPr>
          <p:cNvPr id="11" name="Picture 10">
            <a:extLst>
              <a:ext uri="{FF2B5EF4-FFF2-40B4-BE49-F238E27FC236}">
                <a16:creationId xmlns:a16="http://schemas.microsoft.com/office/drawing/2014/main" id="{54D07353-FFD3-EE12-C449-9D55C17E29FC}"/>
              </a:ext>
            </a:extLst>
          </p:cNvPr>
          <p:cNvPicPr>
            <a:picLocks noChangeAspect="1"/>
          </p:cNvPicPr>
          <p:nvPr/>
        </p:nvPicPr>
        <p:blipFill>
          <a:blip r:embed="rId4"/>
          <a:stretch>
            <a:fillRect/>
          </a:stretch>
        </p:blipFill>
        <p:spPr>
          <a:xfrm>
            <a:off x="10151962" y="7617242"/>
            <a:ext cx="5060730" cy="3428849"/>
          </a:xfrm>
          <a:prstGeom prst="rect">
            <a:avLst/>
          </a:prstGeom>
        </p:spPr>
      </p:pic>
    </p:spTree>
    <p:extLst>
      <p:ext uri="{BB962C8B-B14F-4D97-AF65-F5344CB8AC3E}">
        <p14:creationId xmlns:p14="http://schemas.microsoft.com/office/powerpoint/2010/main" val="42468125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sp>
        <p:nvSpPr>
          <p:cNvPr id="9" name="TextBox 8">
            <a:extLst>
              <a:ext uri="{FF2B5EF4-FFF2-40B4-BE49-F238E27FC236}">
                <a16:creationId xmlns:a16="http://schemas.microsoft.com/office/drawing/2014/main" id="{948F140F-B9A2-AF19-18F4-29D98CECF3DB}"/>
              </a:ext>
            </a:extLst>
          </p:cNvPr>
          <p:cNvSpPr txBox="1"/>
          <p:nvPr/>
        </p:nvSpPr>
        <p:spPr>
          <a:xfrm>
            <a:off x="421052" y="2567887"/>
            <a:ext cx="19126032" cy="461537"/>
          </a:xfrm>
          <a:prstGeom prst="rect">
            <a:avLst/>
          </a:prstGeom>
          <a:solidFill>
            <a:schemeClr val="accent1"/>
          </a:solidFill>
          <a:ln>
            <a:solidFill>
              <a:schemeClr val="accent1"/>
            </a:solidFill>
          </a:ln>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399" b="1" i="0" u="none" strike="noStrike" kern="1200" cap="none" spc="0" normalizeH="0" baseline="0" noProof="0">
                <a:ln>
                  <a:noFill/>
                </a:ln>
                <a:solidFill>
                  <a:prstClr val="white"/>
                </a:solidFill>
                <a:effectLst/>
                <a:uLnTx/>
                <a:uFillTx/>
                <a:latin typeface="Calibri" panose="020F0502020204030204"/>
                <a:ea typeface="+mn-ea"/>
                <a:cs typeface="+mn-cs"/>
              </a:rPr>
              <a:t>A summary of the digital projects and their delivery status has been outlined below for Quarter 4</a:t>
            </a:r>
            <a:r>
              <a:rPr kumimoji="0" lang="en-GB" sz="1801" b="0" i="0" u="none" strike="noStrike" kern="1200" cap="none" spc="0" normalizeH="0" baseline="0" noProof="0">
                <a:ln>
                  <a:noFill/>
                </a:ln>
                <a:solidFill>
                  <a:prstClr val="black"/>
                </a:solidFill>
                <a:effectLst/>
                <a:uLnTx/>
                <a:uFillTx/>
                <a:latin typeface="Calibri" panose="020F0502020204030204"/>
                <a:ea typeface="+mn-ea"/>
                <a:cs typeface="+mn-cs"/>
              </a:rPr>
              <a:t>:</a:t>
            </a:r>
          </a:p>
        </p:txBody>
      </p:sp>
      <p:pic>
        <p:nvPicPr>
          <p:cNvPr id="12" name="Picture 11">
            <a:extLst>
              <a:ext uri="{FF2B5EF4-FFF2-40B4-BE49-F238E27FC236}">
                <a16:creationId xmlns:a16="http://schemas.microsoft.com/office/drawing/2014/main" id="{A39C354D-CA61-A61C-63C1-A7412680214D}"/>
              </a:ext>
            </a:extLst>
          </p:cNvPr>
          <p:cNvPicPr>
            <a:picLocks noChangeAspect="1"/>
          </p:cNvPicPr>
          <p:nvPr/>
        </p:nvPicPr>
        <p:blipFill>
          <a:blip r:embed="rId3"/>
          <a:stretch>
            <a:fillRect/>
          </a:stretch>
        </p:blipFill>
        <p:spPr>
          <a:xfrm>
            <a:off x="1613345" y="3092803"/>
            <a:ext cx="16878997" cy="8100304"/>
          </a:xfrm>
          <a:prstGeom prst="rect">
            <a:avLst/>
          </a:prstGeom>
        </p:spPr>
      </p:pic>
    </p:spTree>
    <p:extLst>
      <p:ext uri="{BB962C8B-B14F-4D97-AF65-F5344CB8AC3E}">
        <p14:creationId xmlns:p14="http://schemas.microsoft.com/office/powerpoint/2010/main" val="25014829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8BF6F04F-53BE-F7CE-362E-36ECC65667B0}"/>
              </a:ext>
            </a:extLst>
          </p:cNvPr>
          <p:cNvPicPr>
            <a:picLocks noChangeAspect="1"/>
          </p:cNvPicPr>
          <p:nvPr/>
        </p:nvPicPr>
        <p:blipFill>
          <a:blip r:embed="rId2"/>
          <a:stretch>
            <a:fillRect/>
          </a:stretch>
        </p:blipFill>
        <p:spPr>
          <a:xfrm>
            <a:off x="805926" y="858497"/>
            <a:ext cx="18390918" cy="9901578"/>
          </a:xfrm>
          <a:prstGeom prst="rect">
            <a:avLst/>
          </a:prstGeom>
        </p:spPr>
      </p:pic>
    </p:spTree>
    <p:extLst>
      <p:ext uri="{BB962C8B-B14F-4D97-AF65-F5344CB8AC3E}">
        <p14:creationId xmlns:p14="http://schemas.microsoft.com/office/powerpoint/2010/main" val="33321065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1EA73B-55B8-6DFA-FDF0-DECB27A56B8C}"/>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4" name="Picture 3">
            <a:extLst>
              <a:ext uri="{FF2B5EF4-FFF2-40B4-BE49-F238E27FC236}">
                <a16:creationId xmlns:a16="http://schemas.microsoft.com/office/drawing/2014/main" id="{5F10C4E2-06DA-296C-87A6-313F78959603}"/>
              </a:ext>
            </a:extLst>
          </p:cNvPr>
          <p:cNvPicPr>
            <a:picLocks noChangeAspect="1"/>
          </p:cNvPicPr>
          <p:nvPr/>
        </p:nvPicPr>
        <p:blipFill>
          <a:blip r:embed="rId2"/>
          <a:stretch>
            <a:fillRect/>
          </a:stretch>
        </p:blipFill>
        <p:spPr>
          <a:xfrm>
            <a:off x="720428" y="970586"/>
            <a:ext cx="18664832" cy="9368178"/>
          </a:xfrm>
          <a:prstGeom prst="rect">
            <a:avLst/>
          </a:prstGeom>
        </p:spPr>
      </p:pic>
    </p:spTree>
    <p:extLst>
      <p:ext uri="{BB962C8B-B14F-4D97-AF65-F5344CB8AC3E}">
        <p14:creationId xmlns:p14="http://schemas.microsoft.com/office/powerpoint/2010/main" val="17075811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 Health </a:t>
            </a:r>
            <a:r>
              <a:rPr lang="en-GB" sz="3200" b="1" dirty="0">
                <a:solidFill>
                  <a:prstClr val="white"/>
                </a:solidFill>
                <a:latin typeface="Calibri" panose="020F0502020204030204"/>
              </a:rPr>
              <a:t>B</a:t>
            </a:r>
            <a:r>
              <a:rPr kumimoji="0" lang="en-GB" sz="3200" b="1" i="0" u="none" strike="noStrike" kern="1200" cap="none" spc="0" normalizeH="0" baseline="0" noProof="0" dirty="0" err="1">
                <a:ln>
                  <a:noFill/>
                </a:ln>
                <a:solidFill>
                  <a:prstClr val="white"/>
                </a:solidFill>
                <a:effectLst/>
                <a:uLnTx/>
                <a:uFillTx/>
                <a:latin typeface="Calibri" panose="020F0502020204030204"/>
                <a:ea typeface="+mn-ea"/>
                <a:cs typeface="+mn-cs"/>
              </a:rPr>
              <a:t>oard</a:t>
            </a: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8CD47"/>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Performance against the performance and development review compliance has improved March 2026 to 76.34% from 75.79% in February 2026. Performance is currently below the Welsh Government target of 85%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Compliance with the 85% Welsh Government target has been maintained over the last year with regards to staff completing mandatory training. Performance has deteriorated slightly to 88.17% in March from 88.39% in February 2026.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10" name="Picture 9">
            <a:extLst>
              <a:ext uri="{FF2B5EF4-FFF2-40B4-BE49-F238E27FC236}">
                <a16:creationId xmlns:a16="http://schemas.microsoft.com/office/drawing/2014/main" id="{99023AEC-8A1C-4282-549F-C1B4A8D46DCA}"/>
              </a:ext>
            </a:extLst>
          </p:cNvPr>
          <p:cNvPicPr>
            <a:picLocks noChangeAspect="1"/>
          </p:cNvPicPr>
          <p:nvPr/>
        </p:nvPicPr>
        <p:blipFill>
          <a:blip r:embed="rId6"/>
          <a:stretch>
            <a:fillRect/>
          </a:stretch>
        </p:blipFill>
        <p:spPr>
          <a:xfrm>
            <a:off x="1139909" y="2570781"/>
            <a:ext cx="8433674" cy="5541050"/>
          </a:xfrm>
          <a:prstGeom prst="rect">
            <a:avLst/>
          </a:prstGeom>
        </p:spPr>
      </p:pic>
      <p:pic>
        <p:nvPicPr>
          <p:cNvPr id="16" name="Picture 15">
            <a:extLst>
              <a:ext uri="{FF2B5EF4-FFF2-40B4-BE49-F238E27FC236}">
                <a16:creationId xmlns:a16="http://schemas.microsoft.com/office/drawing/2014/main" id="{A6F75E1A-E328-2BE4-BAD4-7F0666504348}"/>
              </a:ext>
            </a:extLst>
          </p:cNvPr>
          <p:cNvPicPr>
            <a:picLocks noChangeAspect="1"/>
          </p:cNvPicPr>
          <p:nvPr/>
        </p:nvPicPr>
        <p:blipFill>
          <a:blip r:embed="rId7"/>
          <a:stretch>
            <a:fillRect/>
          </a:stretch>
        </p:blipFill>
        <p:spPr>
          <a:xfrm>
            <a:off x="10052844" y="2758670"/>
            <a:ext cx="8686800" cy="5353159"/>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D2020-8896-8CF0-B8E4-E9DF2246C9A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8C84C60-980E-F43E-B138-3B50683FA103}"/>
              </a:ext>
            </a:extLst>
          </p:cNvPr>
          <p:cNvSpPr txBox="1">
            <a:spLocks/>
          </p:cNvSpPr>
          <p:nvPr/>
        </p:nvSpPr>
        <p:spPr>
          <a:xfrm>
            <a:off x="1348251" y="3749675"/>
            <a:ext cx="17409186" cy="2810464"/>
          </a:xfrm>
          <a:prstGeom prst="rect">
            <a:avLst/>
          </a:prstGeom>
        </p:spPr>
        <p:txBody>
          <a:bodyPr/>
          <a:lst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36958595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60</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2485428407"/>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February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dirty="0">
                          <a:effectLst/>
                          <a:latin typeface="Verrdana"/>
                        </a:rPr>
                        <a:t>Reason</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11,021.99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39.2%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marL="0" marR="0" lvl="0" indent="0" algn="l" defTabSz="1507937" rtl="0" eaLnBrk="1" fontAlgn="ctr"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2,805.48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10.0%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1,981.45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7.0%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1,817.68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Verdana" panose="020B0604030504040204" pitchFamily="34" charset="0"/>
                          <a:ea typeface="Verdana" panose="020B0604030504040204" pitchFamily="34" charset="0"/>
                        </a:rPr>
                        <a:t>6.5%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Verdana" panose="020B0604030504040204" pitchFamily="34" charset="0"/>
                          <a:ea typeface="Verdana" panose="020B0604030504040204" pitchFamily="34" charset="0"/>
                        </a:rPr>
                        <a:t>1,422.39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Verdana" panose="020B0604030504040204" pitchFamily="34" charset="0"/>
                          <a:ea typeface="Verdana" panose="020B0604030504040204" pitchFamily="34" charset="0"/>
                        </a:rPr>
                        <a:t>5.1%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8CD47"/>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a:t>
            </a: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in-month workforce sickness rates have reduced slightly in March 2026 to 7.04% from 7.20% in February</a:t>
            </a:r>
            <a:r>
              <a:rPr lang="en-GB" sz="2400" dirty="0">
                <a:latin typeface="Verdana" panose="020B0604030504040204" pitchFamily="34" charset="0"/>
                <a:ea typeface="Verdana" panose="020B0604030504040204" pitchFamily="34" charset="0"/>
              </a:rPr>
              <a:t>y</a:t>
            </a: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The 12-month rolling rate increased slightly in March 2026, reporting 7.25% compared to 7.21% in February 2026.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Anxiety/Stress/Depression/Other psychiatric illnesses has remained the top reason for sickness absence over the last year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Detailed pieces of work are being undertaken within the service groups to address large areas of sickness with workforce colleagues</a:t>
            </a:r>
            <a:endParaRPr kumimoji="0" lang="en-GB" sz="2400" b="0" i="0" u="none" strike="noStrike" kern="1200" cap="none" spc="0" normalizeH="0" baseline="0" noProof="0" dirty="0">
              <a:ln>
                <a:noFill/>
              </a:ln>
              <a:effectLst/>
              <a:uLnTx/>
              <a:uFillTx/>
              <a:latin typeface="Arial" panose="020B0604020202020204" pitchFamily="34" charset="0"/>
              <a:ea typeface="+mn-ea"/>
              <a:cs typeface="+mn-cs"/>
            </a:endParaRPr>
          </a:p>
        </p:txBody>
      </p:sp>
      <p:pic>
        <p:nvPicPr>
          <p:cNvPr id="8" name="Picture 7">
            <a:extLst>
              <a:ext uri="{FF2B5EF4-FFF2-40B4-BE49-F238E27FC236}">
                <a16:creationId xmlns:a16="http://schemas.microsoft.com/office/drawing/2014/main" id="{01EFC4D0-F656-20A4-5924-EB81B9C565BC}"/>
              </a:ext>
            </a:extLst>
          </p:cNvPr>
          <p:cNvPicPr>
            <a:picLocks noChangeAspect="1"/>
          </p:cNvPicPr>
          <p:nvPr/>
        </p:nvPicPr>
        <p:blipFill>
          <a:blip r:embed="rId3"/>
          <a:stretch>
            <a:fillRect/>
          </a:stretch>
        </p:blipFill>
        <p:spPr>
          <a:xfrm>
            <a:off x="1289844" y="1323389"/>
            <a:ext cx="8991600" cy="6042521"/>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6B87-CC82-8E07-7C4C-33E05C3DDB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067891-525D-73EC-0A53-EA52E75BDD0B}"/>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EE206FC8-F1A0-37EC-044B-C4B092526E86}"/>
              </a:ext>
            </a:extLst>
          </p:cNvPr>
          <p:cNvSpPr txBox="1"/>
          <p:nvPr/>
        </p:nvSpPr>
        <p:spPr>
          <a:xfrm>
            <a:off x="1232694" y="4586722"/>
            <a:ext cx="17640300" cy="213590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4000" dirty="0">
                <a:solidFill>
                  <a:prstClr val="black"/>
                </a:solidFill>
                <a:latin typeface="Verdana" panose="020B0604030504040204" pitchFamily="34" charset="0"/>
                <a:cs typeface="Arial" panose="020B0604020202020204" pitchFamily="34" charset="0"/>
              </a:rPr>
              <a:t>The end of Year financial position was not available at the time of publication, slides to be updated when the information is available.</a:t>
            </a:r>
            <a:endParaRPr kumimoji="0" lang="en-GB" sz="4000" b="0" i="0" u="none" strike="noStrike" kern="1200" cap="none" spc="0" normalizeH="0" baseline="0" noProof="0" dirty="0">
              <a:ln>
                <a:noFill/>
              </a:ln>
              <a:solidFill>
                <a:prstClr val="black"/>
              </a:solidFill>
              <a:effectLst/>
              <a:uLnTx/>
              <a:uFillTx/>
              <a:latin typeface="Verdana" panose="020B0604030504040204" pitchFamily="34" charset="0"/>
              <a:ea typeface="+mn-ea"/>
              <a:cs typeface="Arial" panose="020B060402020202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 </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39648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 Health </a:t>
            </a:r>
            <a:r>
              <a:rPr lang="en-GB" sz="3200" b="1" dirty="0">
                <a:solidFill>
                  <a:prstClr val="white"/>
                </a:solidFill>
                <a:latin typeface="Calibri" panose="020F0502020204030204"/>
              </a:rPr>
              <a:t>B</a:t>
            </a:r>
            <a:r>
              <a:rPr kumimoji="0" lang="en-GB" sz="3200" b="1" i="0" u="none" strike="noStrike" kern="1200" cap="none" spc="0" normalizeH="0" baseline="0" noProof="0" dirty="0" err="1">
                <a:ln>
                  <a:noFill/>
                </a:ln>
                <a:solidFill>
                  <a:prstClr val="white"/>
                </a:solidFill>
                <a:effectLst/>
                <a:uLnTx/>
                <a:uFillTx/>
                <a:latin typeface="Calibri" panose="020F0502020204030204"/>
                <a:ea typeface="+mn-ea"/>
                <a:cs typeface="+mn-cs"/>
              </a:rPr>
              <a:t>oard</a:t>
            </a: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518637" y="2896385"/>
            <a:ext cx="9135408" cy="6035498"/>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Revenue Financial Position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Plan submitted at the end of March, which has not been approved reported a £58.7m deficit with a requirement to deliver £55.4m of savings. The Control Total for the Health Board set by Welsh Government remains £17.1m.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 Month 11 there is an in-month underspend of (£0.1m) which is £5.0m below the planned deficit of £4.9m for the month.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YTD overspend is £57.3m. This is £3.5m above the planned deficit of £53.8m.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36A0D612-BCB0-D39E-4204-F9153497F8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244" y="2896385"/>
            <a:ext cx="8906808" cy="7448059"/>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PSPP was achieved in month at 96.85% vs a target of 95%. (Cumulatively we remain above the target at 96.42%).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There still remains issues with delays in receipting of invoices which is affecting the achievement of PSPP.</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Workforce Spend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pay budgets are underspent by £1.4m in Month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Variable pay is £0.969m lower in February 2026 (£4.353m vs £5.322m) when compared to the same period last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biggest spends are attributable to ADH, Bank and Agency which make up 83% of the total variable pay spend.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61535BB-B5DA-1E80-0D9E-04503C367B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732" y="913182"/>
            <a:ext cx="9289957" cy="4741491"/>
          </a:xfrm>
          <a:prstGeom prst="rect">
            <a:avLst/>
          </a:prstGeom>
          <a:noFill/>
        </p:spPr>
      </p:pic>
      <p:pic>
        <p:nvPicPr>
          <p:cNvPr id="10" name="Picture 9">
            <a:extLst>
              <a:ext uri="{FF2B5EF4-FFF2-40B4-BE49-F238E27FC236}">
                <a16:creationId xmlns:a16="http://schemas.microsoft.com/office/drawing/2014/main" id="{404819F0-B2A8-4223-9797-F5999A48DE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732" y="6344552"/>
            <a:ext cx="9289957" cy="469888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297466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Capital Financial Position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GB" sz="18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The forecast outturn capital position is balanced.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Any All Wales Capital schemes where a high/medium risk is reported are closely monitored and discussed at the Capital Review progress meetings with Welsh Government.</a:t>
            </a:r>
            <a:endParaRPr kumimoji="0" lang="en-GB" sz="3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Agency spend as a % of the total pay bill</a:t>
            </a: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a:p>
            <a:pPr marL="342900" marR="0" lvl="0" indent="-34290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Agency spend as a total percentage of the total play bill has increased slightly in February 2026 to 1.34% from 1.3% in January 2026</a:t>
            </a: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t>
            </a:r>
          </a:p>
        </p:txBody>
      </p:sp>
      <p:pic>
        <p:nvPicPr>
          <p:cNvPr id="5" name="Picture 4">
            <a:extLst>
              <a:ext uri="{FF2B5EF4-FFF2-40B4-BE49-F238E27FC236}">
                <a16:creationId xmlns:a16="http://schemas.microsoft.com/office/drawing/2014/main" id="{B26BAF0D-5459-F68E-3F7A-6FF5A6DF2D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8877" y="806513"/>
            <a:ext cx="7781967" cy="4619562"/>
          </a:xfrm>
          <a:prstGeom prst="rect">
            <a:avLst/>
          </a:prstGeom>
          <a:noFill/>
        </p:spPr>
      </p:pic>
      <p:pic>
        <p:nvPicPr>
          <p:cNvPr id="12" name="Picture 11" descr="A graph with green bars and black text&#10;&#10;AI-generated content may be incorrect.">
            <a:extLst>
              <a:ext uri="{FF2B5EF4-FFF2-40B4-BE49-F238E27FC236}">
                <a16:creationId xmlns:a16="http://schemas.microsoft.com/office/drawing/2014/main" id="{F9D1D91E-E8E9-5D2F-8607-8B99EF84B395}"/>
              </a:ext>
            </a:extLst>
          </p:cNvPr>
          <p:cNvPicPr>
            <a:picLocks noChangeAspect="1"/>
          </p:cNvPicPr>
          <p:nvPr/>
        </p:nvPicPr>
        <p:blipFill>
          <a:blip r:embed="rId3"/>
          <a:stretch>
            <a:fillRect/>
          </a:stretch>
        </p:blipFill>
        <p:spPr>
          <a:xfrm>
            <a:off x="1823244" y="6266631"/>
            <a:ext cx="7492230" cy="4472005"/>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E449-626F-6336-C6AD-B24F252C09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20C630-CE1E-61D3-4FEF-B99FEB1776C3}"/>
              </a:ext>
            </a:extLst>
          </p:cNvPr>
          <p:cNvSpPr txBox="1"/>
          <p:nvPr/>
        </p:nvSpPr>
        <p:spPr>
          <a:xfrm>
            <a:off x="0" y="0"/>
            <a:ext cx="20105688" cy="549061"/>
          </a:xfrm>
          <a:prstGeom prst="rect">
            <a:avLst/>
          </a:prstGeom>
          <a:solidFill>
            <a:srgbClr val="7030A0"/>
          </a:solidFill>
        </p:spPr>
        <p:txBody>
          <a:bodyPr wrap="square" rtlCol="0">
            <a:spAutoFit/>
          </a:bodyPr>
          <a:lstStyle/>
          <a:p>
            <a:pPr lvl="0" algn="ctr">
              <a:spcAft>
                <a:spcPts val="989"/>
              </a:spcAft>
              <a:defRPr/>
            </a:pPr>
            <a:r>
              <a:rPr lang="en-GB" sz="2968" b="1" dirty="0">
                <a:solidFill>
                  <a:prstClr val="white"/>
                </a:solidFill>
                <a:latin typeface="Aptos Black" panose="020F0502020204030204" pitchFamily="34" charset="0"/>
              </a:rPr>
              <a:t>Oversight &amp; Escalation Update (</a:t>
            </a: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Strategy &amp; Planning</a:t>
            </a:r>
          </a:p>
        </p:txBody>
      </p:sp>
      <p:graphicFrame>
        <p:nvGraphicFramePr>
          <p:cNvPr id="4" name="Table 3">
            <a:extLst>
              <a:ext uri="{FF2B5EF4-FFF2-40B4-BE49-F238E27FC236}">
                <a16:creationId xmlns:a16="http://schemas.microsoft.com/office/drawing/2014/main" id="{0124A3E0-8319-20B4-C529-910099248D1B}"/>
              </a:ext>
            </a:extLst>
          </p:cNvPr>
          <p:cNvGraphicFramePr>
            <a:graphicFrameLocks noGrp="1"/>
          </p:cNvGraphicFramePr>
          <p:nvPr>
            <p:extLst>
              <p:ext uri="{D42A27DB-BD31-4B8C-83A1-F6EECF244321}">
                <p14:modId xmlns:p14="http://schemas.microsoft.com/office/powerpoint/2010/main" val="3886391413"/>
              </p:ext>
            </p:extLst>
          </p:nvPr>
        </p:nvGraphicFramePr>
        <p:xfrm>
          <a:off x="756444" y="1049997"/>
          <a:ext cx="18606294" cy="9746148"/>
        </p:xfrm>
        <a:graphic>
          <a:graphicData uri="http://schemas.openxmlformats.org/drawingml/2006/table">
            <a:tbl>
              <a:tblPr firstRow="1" firstCol="1" bandRow="1"/>
              <a:tblGrid>
                <a:gridCol w="7551612">
                  <a:extLst>
                    <a:ext uri="{9D8B030D-6E8A-4147-A177-3AD203B41FA5}">
                      <a16:colId xmlns:a16="http://schemas.microsoft.com/office/drawing/2014/main" val="2805236835"/>
                    </a:ext>
                  </a:extLst>
                </a:gridCol>
                <a:gridCol w="11054682">
                  <a:extLst>
                    <a:ext uri="{9D8B030D-6E8A-4147-A177-3AD203B41FA5}">
                      <a16:colId xmlns:a16="http://schemas.microsoft.com/office/drawing/2014/main" val="2249111253"/>
                    </a:ext>
                  </a:extLst>
                </a:gridCol>
              </a:tblGrid>
              <a:tr h="289511">
                <a:tc>
                  <a:txBody>
                    <a:bodyPr/>
                    <a:lstStyle/>
                    <a:p>
                      <a:pPr>
                        <a:lnSpc>
                          <a:spcPct val="107000"/>
                        </a:lnSpc>
                        <a:spcAft>
                          <a:spcPts val="800"/>
                        </a:spcAft>
                        <a:buNone/>
                      </a:pPr>
                      <a:r>
                        <a:rPr lang="en-GB" sz="18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De-escalation Criteria</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 Updated March 2026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01976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Submission of a balanced and credible three-year medium-term plan or acceptable annual plan in line with the current planning framework.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The Annual Plan for 2026/27 was formally considered by the Board on 26th March 2026 and submitted to Welsh Government on 31st March.</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In agreeing the Plan for submission, the Board recognised that the plan does not set out a position that meets the requirements of our Planning Framework and acknowledged that our current financial position is unacceptable.</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The Plan therefore commits to restoring financial balance as quickly as possible, setting out how we will move to a sustainable financial position by March 29, while maintaining service quality and safety, and accelerating transformation required.</a:t>
                      </a:r>
                      <a:endParaRPr lang="en-GB" sz="24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Initial feedback from Welsh Government received 17</a:t>
                      </a:r>
                      <a:r>
                        <a:rPr lang="en-GB" sz="2000" baseline="30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th</a:t>
                      </a: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 April states the Plan is considered to be unacceptable and unsupportable. The Health Board is working through feedback for formal response due 29th May, that "must demonstrate tangible improvements in performance and finance.</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1207092">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Evidence of a clear roadmap and implementation of the health board’s Clinical Services Plan.</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Second meeting of the Clinical Reference Groups for Integrated Community Care and Networked Hospitals held 25</a:t>
                      </a:r>
                      <a:r>
                        <a:rPr lang="en-GB" sz="2000" baseline="30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a:t>
                      </a: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 February. </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Further plan for patient, public and clinical engagement  being developed with support from Freshwater ltd. </a:t>
                      </a:r>
                      <a:endParaRPr lang="en-GB" sz="2400" dirty="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Executive agreed naming of Clinical Services Plan as ‘Transforming for the Future’ to go to Board in November 2026</a:t>
                      </a:r>
                      <a:endParaRPr lang="en-GB" sz="24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931433">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Welsh Government’s confidence in delivery based on an assessment against an agreed planning maturity matrix</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Positive formal feedback receive on our November Submission:</a:t>
                      </a:r>
                      <a:endParaRPr lang="en-GB" sz="2400" dirty="0">
                        <a:effectLst/>
                        <a:latin typeface="Aptos" panose="020B0004020202020204" pitchFamily="34" charset="0"/>
                        <a:ea typeface="Aptos" panose="020B0004020202020204" pitchFamily="34" charset="0"/>
                        <a:cs typeface="Aptos" panose="020B0004020202020204" pitchFamily="34" charset="0"/>
                      </a:endParaRPr>
                    </a:p>
                    <a:p>
                      <a:pPr>
                        <a:buNone/>
                      </a:pPr>
                      <a:r>
                        <a:rPr lang="en-GB" sz="2000" i="1" dirty="0">
                          <a:solidFill>
                            <a:srgbClr val="000000"/>
                          </a:solidFill>
                          <a:effectLst/>
                          <a:latin typeface="Aptos" panose="020B0004020202020204" pitchFamily="34" charset="0"/>
                          <a:ea typeface="Aptos" panose="020B000402020202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2400" dirty="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83663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Progress made with regional planning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Previous Regional Joint Committee 18th August. Subgroup updates were received for: Regional Health Economy, Clinical Services Planning, Workforce and OD, Data and Digital, Finance and Commissioning, Research and Innovation.</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The Regional Drive and Delivery Group, Chaired jointly by Abi Harris and Phil Kloer, met on 16 October and provides oversight of subgroup work programmes.</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Full updates are scheduled to be reviewed at the next RJC meeting 22 January.</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6" name="TextBox 5">
            <a:extLst>
              <a:ext uri="{FF2B5EF4-FFF2-40B4-BE49-F238E27FC236}">
                <a16:creationId xmlns:a16="http://schemas.microsoft.com/office/drawing/2014/main" id="{65DE9C0D-F5EE-5C6D-6E98-B233882BECB5}"/>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207401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194E3-9FAA-003A-CB3B-35E57EEF5046}"/>
            </a:ext>
          </a:extLst>
        </p:cNvPr>
        <p:cNvGrpSpPr/>
        <p:nvPr/>
      </p:nvGrpSpPr>
      <p:grpSpPr>
        <a:xfrm>
          <a:off x="0" y="0"/>
          <a:ext cx="0" cy="0"/>
          <a:chOff x="0" y="0"/>
          <a:chExt cx="0" cy="0"/>
        </a:xfrm>
      </p:grpSpPr>
      <p:sp>
        <p:nvSpPr>
          <p:cNvPr id="4" name="Text Placeholder 1">
            <a:extLst>
              <a:ext uri="{FF2B5EF4-FFF2-40B4-BE49-F238E27FC236}">
                <a16:creationId xmlns:a16="http://schemas.microsoft.com/office/drawing/2014/main" id="{611D4CA0-43D3-1311-B42A-E6EF3A21D5D4}"/>
              </a:ext>
            </a:extLst>
          </p:cNvPr>
          <p:cNvSpPr txBox="1">
            <a:spLocks/>
          </p:cNvSpPr>
          <p:nvPr/>
        </p:nvSpPr>
        <p:spPr>
          <a:xfrm>
            <a:off x="1348251" y="3749675"/>
            <a:ext cx="17409186"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sysClr val="window" lastClr="FFFFFF"/>
                </a:solidFill>
                <a:effectLst/>
                <a:uLnTx/>
                <a:uFillTx/>
                <a:latin typeface="Verdana" panose="020B0604030504040204" pitchFamily="34" charset="0"/>
                <a:ea typeface="Verdana" panose="020B0604030504040204" pitchFamily="34" charset="0"/>
                <a:cs typeface="+mn-cs"/>
              </a:rPr>
              <a:t>Section 3: </a:t>
            </a:r>
          </a:p>
          <a:p>
            <a:pPr lvl="0" algn="ctr"/>
            <a:r>
              <a:rPr lang="en-GB" sz="4800" dirty="0">
                <a:latin typeface="Verdana" panose="020B0604030504040204" pitchFamily="34" charset="0"/>
                <a:ea typeface="Verdana" panose="020B0604030504040204" pitchFamily="34" charset="0"/>
              </a:rPr>
              <a:t>Welsh Government All Wales Dashboard Update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6800" b="0" i="0" u="none" strike="noStrike" kern="0" cap="none" spc="0" normalizeH="0" baseline="0" noProof="0" dirty="0">
              <a:ln>
                <a:noFill/>
              </a:ln>
              <a:solidFill>
                <a:sysClr val="window" lastClr="FFFFFF"/>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4835652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AADE331-C519-2FC8-DE39-1C5F56227C44}"/>
              </a:ext>
            </a:extLst>
          </p:cNvPr>
          <p:cNvSpPr>
            <a:spLocks noGrp="1"/>
          </p:cNvSpPr>
          <p:nvPr>
            <p:ph type="title"/>
          </p:nvPr>
        </p:nvSpPr>
        <p:spPr>
          <a:xfrm>
            <a:off x="1061244" y="549275"/>
            <a:ext cx="15011400" cy="2133600"/>
          </a:xfrm>
        </p:spPr>
        <p:txBody>
          <a:bodyPr/>
          <a:lstStyle/>
          <a:p>
            <a:r>
              <a:rPr lang="en-GB" dirty="0"/>
              <a:t>Welsh Government All Wales Performance Dashboard</a:t>
            </a:r>
          </a:p>
        </p:txBody>
      </p:sp>
      <p:sp>
        <p:nvSpPr>
          <p:cNvPr id="5" name="Content Placeholder 4">
            <a:extLst>
              <a:ext uri="{FF2B5EF4-FFF2-40B4-BE49-F238E27FC236}">
                <a16:creationId xmlns:a16="http://schemas.microsoft.com/office/drawing/2014/main" id="{07C56B6B-EA10-5918-16AA-248D8BD4BFC0}"/>
              </a:ext>
            </a:extLst>
          </p:cNvPr>
          <p:cNvSpPr>
            <a:spLocks noGrp="1"/>
          </p:cNvSpPr>
          <p:nvPr>
            <p:ph idx="1"/>
          </p:nvPr>
        </p:nvSpPr>
        <p:spPr>
          <a:xfrm>
            <a:off x="1061244" y="1616075"/>
            <a:ext cx="17449800" cy="5364163"/>
          </a:xfrm>
        </p:spPr>
        <p:txBody>
          <a:bodyPr/>
          <a:lstStyle/>
          <a:p>
            <a:pPr marL="342900" indent="-342900">
              <a:buFont typeface="Arial" panose="020B0604020202020204" pitchFamily="34" charset="0"/>
              <a:buChar char="•"/>
            </a:pPr>
            <a:r>
              <a:rPr lang="en-GB" sz="2800" dirty="0"/>
              <a:t>The NHS Performance and Improvement team have led a piece of work developing an All-Wales dashboard which outlines the key performance of each Health Board against the performance targets outlined in the NHS Wales Performance Framework.</a:t>
            </a:r>
          </a:p>
          <a:p>
            <a:pPr marL="342900" indent="-342900">
              <a:buFont typeface="Arial" panose="020B0604020202020204" pitchFamily="34" charset="0"/>
              <a:buChar char="•"/>
            </a:pPr>
            <a:r>
              <a:rPr lang="en-GB" sz="2800" dirty="0"/>
              <a:t>Statistical Processing Charts (SPC) have been used in the development of the dashboard, and the P&amp;I team have adapted the ‘NHS Making Data Count’ templates.  The methodology included in using SPC charts has been included in the subsequent slides and has been outlined clearly on the All-Wales Dashboard for colleagues to review</a:t>
            </a:r>
          </a:p>
          <a:p>
            <a:pPr marL="342900" indent="-342900">
              <a:buFont typeface="Arial" panose="020B0604020202020204" pitchFamily="34" charset="0"/>
              <a:buChar char="•"/>
            </a:pPr>
            <a:r>
              <a:rPr lang="en-GB" sz="2800" dirty="0"/>
              <a:t>The Dashboard is currently live and can be used by NHS Wales employees for performance monitoring and Benchmarking purposes. </a:t>
            </a:r>
          </a:p>
          <a:p>
            <a:pPr marL="342900" indent="-342900">
              <a:buFont typeface="Arial" panose="020B0604020202020204" pitchFamily="34" charset="0"/>
              <a:buChar char="•"/>
            </a:pPr>
            <a:r>
              <a:rPr lang="en-GB" sz="2800" dirty="0"/>
              <a:t>The Dashboard will be used as a ‘single version of the truth’ with regards to the Performance data available at an All-Wales basis and will be used to hold organisations to account in all future Welsh Government leadership meetings. </a:t>
            </a:r>
          </a:p>
          <a:p>
            <a:pPr marL="342900" indent="-342900">
              <a:buFont typeface="Arial" panose="020B0604020202020204" pitchFamily="34" charset="0"/>
              <a:buChar char="•"/>
            </a:pPr>
            <a:r>
              <a:rPr lang="en-GB" sz="2800" dirty="0"/>
              <a:t>The Data included in the dashboard is a month or two in arrears and the updated Key Performance Indicators which form part of the 2026-27 NHS Wales Performance Framework will be reported in June 2026. </a:t>
            </a:r>
          </a:p>
          <a:p>
            <a:endParaRPr lang="en-GB" dirty="0"/>
          </a:p>
        </p:txBody>
      </p:sp>
    </p:spTree>
    <p:extLst>
      <p:ext uri="{BB962C8B-B14F-4D97-AF65-F5344CB8AC3E}">
        <p14:creationId xmlns:p14="http://schemas.microsoft.com/office/powerpoint/2010/main" val="36792752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65AA8-C704-6D5C-A207-919A4C30DC56}"/>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7" name="Add-in 6">
                <a:extLst>
                  <a:ext uri="{FF2B5EF4-FFF2-40B4-BE49-F238E27FC236}">
                    <a16:creationId xmlns:a16="http://schemas.microsoft.com/office/drawing/2014/main" id="{FE6A9DAE-D3F4-0D1E-1A53-7C7E53B1C8AF}"/>
                  </a:ext>
                </a:extLst>
              </p:cNvPr>
              <p:cNvGraphicFramePr>
                <a:graphicFrameLocks noGrp="1"/>
              </p:cNvGraphicFramePr>
              <p:nvPr>
                <p:extLst>
                  <p:ext uri="{D42A27DB-BD31-4B8C-83A1-F6EECF244321}">
                    <p14:modId xmlns:p14="http://schemas.microsoft.com/office/powerpoint/2010/main" val="2853145363"/>
                  </p:ext>
                </p:extLst>
              </p:nvPr>
            </p:nvGraphicFramePr>
            <p:xfrm>
              <a:off x="223044" y="244475"/>
              <a:ext cx="19050000" cy="108966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7" name="Add-in 6">
                <a:extLst>
                  <a:ext uri="{FF2B5EF4-FFF2-40B4-BE49-F238E27FC236}">
                    <a16:creationId xmlns:a16="http://schemas.microsoft.com/office/drawing/2014/main" id="{FE6A9DAE-D3F4-0D1E-1A53-7C7E53B1C8AF}"/>
                  </a:ext>
                </a:extLst>
              </p:cNvPr>
              <p:cNvPicPr>
                <a:picLocks noGrp="1" noRot="1" noChangeAspect="1" noMove="1" noResize="1" noEditPoints="1" noAdjustHandles="1" noChangeArrowheads="1" noChangeShapeType="1"/>
              </p:cNvPicPr>
              <p:nvPr/>
            </p:nvPicPr>
            <p:blipFill>
              <a:blip r:embed="rId3"/>
              <a:stretch>
                <a:fillRect/>
              </a:stretch>
            </p:blipFill>
            <p:spPr>
              <a:xfrm>
                <a:off x="223044" y="244475"/>
                <a:ext cx="19050000" cy="10896600"/>
              </a:xfrm>
              <a:prstGeom prst="rect">
                <a:avLst/>
              </a:prstGeom>
            </p:spPr>
          </p:pic>
        </mc:Fallback>
      </mc:AlternateContent>
    </p:spTree>
    <p:extLst>
      <p:ext uri="{BB962C8B-B14F-4D97-AF65-F5344CB8AC3E}">
        <p14:creationId xmlns:p14="http://schemas.microsoft.com/office/powerpoint/2010/main" val="398005187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A8867-1F55-DABF-5021-5A9820550C99}"/>
            </a:ext>
          </a:extLst>
        </p:cNvPr>
        <p:cNvGrpSpPr/>
        <p:nvPr/>
      </p:nvGrpSpPr>
      <p:grpSpPr>
        <a:xfrm>
          <a:off x="0" y="0"/>
          <a:ext cx="0" cy="0"/>
          <a:chOff x="0" y="0"/>
          <a:chExt cx="0" cy="0"/>
        </a:xfrm>
      </p:grpSpPr>
      <mc:AlternateContent xmlns:mc="http://schemas.openxmlformats.org/markup-compatibility/2006">
        <mc:Choice xmlns:we="http://schemas.microsoft.com/office/webextensions/webextension/2010/11" xmlns:pca="http://schemas.microsoft.com/office/powerpoint/2013/contentapp" Requires="we pca">
          <p:graphicFrame>
            <p:nvGraphicFramePr>
              <p:cNvPr id="2" name="Content Placeholder 1">
                <a:extLst>
                  <a:ext uri="{FF2B5EF4-FFF2-40B4-BE49-F238E27FC236}">
                    <a16:creationId xmlns:a16="http://schemas.microsoft.com/office/drawing/2014/main" id="{D88CBF07-509D-C065-BFC3-563432751875}"/>
                  </a:ext>
                </a:extLst>
              </p:cNvPr>
              <p:cNvGraphicFramePr>
                <a:graphicFrameLocks noGrp="1"/>
              </p:cNvGraphicFramePr>
              <p:nvPr>
                <p:ph idx="1"/>
                <p:extLst>
                  <p:ext uri="{D42A27DB-BD31-4B8C-83A1-F6EECF244321}">
                    <p14:modId xmlns:p14="http://schemas.microsoft.com/office/powerpoint/2010/main" val="2974835694"/>
                  </p:ext>
                </p:extLst>
              </p:nvPr>
            </p:nvGraphicFramePr>
            <p:xfrm>
              <a:off x="451644" y="320675"/>
              <a:ext cx="19050000" cy="108204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2" name="Content Placeholder 1">
                <a:extLst>
                  <a:ext uri="{FF2B5EF4-FFF2-40B4-BE49-F238E27FC236}">
                    <a16:creationId xmlns:a16="http://schemas.microsoft.com/office/drawing/2014/main" id="{D88CBF07-509D-C065-BFC3-563432751875}"/>
                  </a:ext>
                </a:extLst>
              </p:cNvPr>
              <p:cNvPicPr>
                <a:picLocks noGrp="1" noRot="1" noChangeAspect="1" noMove="1" noResize="1" noEditPoints="1" noAdjustHandles="1" noChangeArrowheads="1" noChangeShapeType="1"/>
              </p:cNvPicPr>
              <p:nvPr/>
            </p:nvPicPr>
            <p:blipFill>
              <a:blip r:embed="rId3"/>
              <a:stretch>
                <a:fillRect/>
              </a:stretch>
            </p:blipFill>
            <p:spPr>
              <a:xfrm>
                <a:off x="451644" y="320675"/>
                <a:ext cx="19050000" cy="10820400"/>
              </a:xfrm>
              <a:prstGeom prst="rect">
                <a:avLst/>
              </a:prstGeom>
            </p:spPr>
          </p:pic>
        </mc:Fallback>
      </mc:AlternateContent>
    </p:spTree>
    <p:extLst>
      <p:ext uri="{BB962C8B-B14F-4D97-AF65-F5344CB8AC3E}">
        <p14:creationId xmlns:p14="http://schemas.microsoft.com/office/powerpoint/2010/main" val="3391205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kumimoji="0" lang="en-GB" sz="2968" b="1" i="0" u="none" strike="noStrike" kern="1200" cap="none" spc="25"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rPr>
              <a:t>SBUHB Strategic Objectives and Quality Aspects </a:t>
            </a:r>
            <a:endParaRPr kumimoji="0" lang="en-GB" sz="2968" b="1" i="0" u="none" strike="noStrike" kern="1200" cap="none" spc="0" normalizeH="0" baseline="0" noProof="0" dirty="0">
              <a:ln>
                <a:noFill/>
              </a:ln>
              <a:solidFill>
                <a:srgbClr val="1F355E"/>
              </a:solidFill>
              <a:effectLst/>
              <a:uLnTx/>
              <a:uFillTx/>
              <a:latin typeface="Arial Black" panose="020B0604020202020204" pitchFamily="34" charset="0"/>
              <a:ea typeface="+mn-ea"/>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marL="0" marR="0" lvl="0" indent="0" algn="just" defTabSz="1507937" rtl="0" eaLnBrk="1" fontAlgn="auto" latinLnBrk="0" hangingPunct="1">
              <a:lnSpc>
                <a:spcPct val="100000"/>
              </a:lnSpc>
              <a:spcBef>
                <a:spcPts val="0"/>
              </a:spcBef>
              <a:spcAft>
                <a:spcPts val="1979"/>
              </a:spcAft>
              <a:buClrTx/>
              <a:buSzTx/>
              <a:buFontTx/>
              <a:buNone/>
              <a:tabLst/>
              <a:defRPr/>
            </a:pPr>
            <a:r>
              <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kumimoji="0" lang="en-GB" sz="1979"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rPr>
              <a:t>our objectives</a:t>
            </a:r>
            <a:endParaRPr kumimoji="0" lang="en-GB" sz="1979"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39" b="1" i="0" u="none" strike="noStrike" kern="1200" cap="none" spc="0" normalizeH="0" baseline="0" noProof="0" dirty="0">
                <a:ln>
                  <a:noFill/>
                </a:ln>
                <a:solidFill>
                  <a:srgbClr val="C00000"/>
                </a:solidFill>
                <a:effectLst/>
                <a:uLnTx/>
                <a:uFillTx/>
                <a:latin typeface="Calibri" panose="020F0502020204030204"/>
                <a:ea typeface="+mn-ea"/>
                <a:cs typeface="+mn-cs"/>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Every child has the best start in life</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All children, young people and adults are enabled to maximise their capabilities and have control over their lives</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Good work and fair employment is created for all</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Healthy and sustainable places are created through placemaking</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role and impact of ill-health prevention is strengthened</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Racism, discrimination and their outcomes are tackled</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39" b="1" i="0" u="none" strike="noStrike" kern="1200" cap="none" spc="0" normalizeH="0" baseline="0" noProof="0" dirty="0">
                <a:ln>
                  <a:noFill/>
                </a:ln>
                <a:solidFill>
                  <a:srgbClr val="9E4ECA"/>
                </a:solidFill>
                <a:effectLst/>
                <a:uLnTx/>
                <a:uFillTx/>
                <a:latin typeface="Calibri" panose="020F0502020204030204"/>
                <a:ea typeface="+mn-ea"/>
                <a:cs typeface="+mn-cs"/>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delivered around the patient in the most appropriate setting as close to home as possible supported by digital and data solutions</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settings are fit for purpose, appropriately designed and equipped</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39" b="1" i="0" u="none" strike="noStrike" kern="1200" cap="none" spc="0" normalizeH="0" baseline="0" noProof="0" dirty="0">
                <a:ln>
                  <a:noFill/>
                </a:ln>
                <a:solidFill>
                  <a:srgbClr val="7EB0DE"/>
                </a:solidFill>
                <a:effectLst/>
                <a:uLnTx/>
                <a:uFillTx/>
                <a:latin typeface="Calibri" panose="020F0502020204030204"/>
                <a:ea typeface="+mn-ea"/>
                <a:cs typeface="+mn-cs"/>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safe, it helps people and avoids harm</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evidence based, effective and improves outcomes</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timely and delivered by the right person in the right place</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delivers equitable outcomes regardless of demographic, socioeconomic or geographic factors</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39" b="1" i="0" u="none" strike="noStrike" kern="1200" cap="none" spc="0" normalizeH="0" baseline="0" noProof="0" dirty="0">
                <a:ln>
                  <a:noFill/>
                </a:ln>
                <a:solidFill>
                  <a:srgbClr val="FFD550"/>
                </a:solidFill>
                <a:effectLst/>
                <a:uLnTx/>
                <a:uFillTx/>
                <a:latin typeface="Calibri" panose="020F0502020204030204"/>
                <a:ea typeface="+mn-ea"/>
                <a:cs typeface="+mn-cs"/>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Our Workforce is engaged, motivated and healthy; they feel valued, fairly-rewarded and supported </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Health Board is recognised as an employer of choice</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feel ready for our digital future</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are supported to develop the skills and capabilities they need</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People role model collective and compassionate leadership and live our values</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2639" b="1" i="0" u="none" strike="noStrike" kern="1200" cap="none" spc="0" normalizeH="0" baseline="0" noProof="0" dirty="0">
                <a:ln>
                  <a:noFill/>
                </a:ln>
                <a:solidFill>
                  <a:srgbClr val="00BC62"/>
                </a:solidFill>
                <a:effectLst/>
                <a:uLnTx/>
                <a:uFillTx/>
                <a:latin typeface="Calibri" panose="020F0502020204030204"/>
                <a:ea typeface="+mn-ea"/>
                <a:cs typeface="+mn-cs"/>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health board is financially balanced and able to invest in service transformation and change</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Decisions are made balancing short-term improvements and long-term impacts</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Resources are used efficiently and proportionately, reducing waste and variation</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health board invests in and works with others locally and responsibly, using our assets to positively contribute to the community</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Citizen stakeholders are meaningfully involved and engaged in decision making</a:t>
            </a:r>
          </a:p>
          <a:p>
            <a:pPr marL="296838" marR="0" lvl="0" indent="-296838" algn="l" defTabSz="1507937"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14"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marL="0" marR="0" lvl="0" indent="0" algn="r" defTabSz="1507937" rtl="0" eaLnBrk="1" fontAlgn="auto" latinLnBrk="0" hangingPunct="1">
              <a:lnSpc>
                <a:spcPct val="100000"/>
              </a:lnSpc>
              <a:spcBef>
                <a:spcPts val="0"/>
              </a:spcBef>
              <a:spcAft>
                <a:spcPts val="0"/>
              </a:spcAft>
              <a:buClrTx/>
              <a:buSzTx/>
              <a:buFontTx/>
              <a:buNone/>
              <a:tabLst/>
              <a:defRPr/>
            </a:pPr>
            <a:fld id="{2FC4BBEA-D2AF-4620-ADEB-12EADF4A9185}" type="slidenum">
              <a:rPr kumimoji="0" lang="en-GB" sz="1979" b="0" i="0" u="none" strike="noStrike" kern="1200" cap="none" spc="0" normalizeH="0" baseline="0" noProof="0">
                <a:ln>
                  <a:noFill/>
                </a:ln>
                <a:solidFill>
                  <a:prstClr val="white">
                    <a:lumMod val="75000"/>
                  </a:prstClr>
                </a:solidFill>
                <a:effectLst/>
                <a:uLnTx/>
                <a:uFillTx/>
                <a:latin typeface="Calibri" panose="020F0502020204030204"/>
                <a:ea typeface="+mn-ea"/>
                <a:cs typeface="+mn-cs"/>
              </a:rPr>
              <a:pPr marL="0" marR="0" lvl="0" indent="0" algn="r" defTabSz="1507937" rtl="0" eaLnBrk="1" fontAlgn="auto" latinLnBrk="0" hangingPunct="1">
                <a:lnSpc>
                  <a:spcPct val="100000"/>
                </a:lnSpc>
                <a:spcBef>
                  <a:spcPts val="0"/>
                </a:spcBef>
                <a:spcAft>
                  <a:spcPts val="0"/>
                </a:spcAft>
                <a:buClrTx/>
                <a:buSzTx/>
                <a:buFontTx/>
                <a:buNone/>
                <a:tabLst/>
                <a:defRPr/>
              </a:pPr>
              <a:t>7</a:t>
            </a:fld>
            <a:endParaRPr kumimoji="0" lang="en-GB" sz="1979" b="0" i="0" u="none" strike="noStrike" kern="1200" cap="none" spc="0" normalizeH="0" baseline="0" noProof="0" dirty="0">
              <a:ln>
                <a:noFill/>
              </a:ln>
              <a:solidFill>
                <a:prstClr val="white">
                  <a:lumMod val="75000"/>
                </a:prstClr>
              </a:solidFill>
              <a:effectLst/>
              <a:uLnTx/>
              <a:uFillTx/>
              <a:latin typeface="Calibri" panose="020F0502020204030204"/>
              <a:ea typeface="+mn-ea"/>
              <a:cs typeface="+mn-cs"/>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marL="0" marR="0" lvl="0" indent="0" algn="l" defTabSz="1507937" rtl="0" eaLnBrk="1" fontAlgn="auto" latinLnBrk="0" hangingPunct="1">
              <a:lnSpc>
                <a:spcPct val="100000"/>
              </a:lnSpc>
              <a:spcBef>
                <a:spcPts val="0"/>
              </a:spcBef>
              <a:spcAft>
                <a:spcPts val="0"/>
              </a:spcAft>
              <a:buClrTx/>
              <a:buSzTx/>
              <a:buFontTx/>
              <a:buNone/>
              <a:tabLst/>
              <a:defRPr/>
            </a:pPr>
            <a:endParaRPr kumimoji="0" lang="en-GB" sz="2968"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353568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F899D-68D5-F741-2D22-7F1E49B250F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C1A9B2E-CD83-77B3-EDB8-FFD873E66120}"/>
              </a:ext>
            </a:extLst>
          </p:cNvPr>
          <p:cNvSpPr>
            <a:spLocks noGrp="1"/>
          </p:cNvSpPr>
          <p:nvPr>
            <p:ph type="title"/>
          </p:nvPr>
        </p:nvSpPr>
        <p:spPr>
          <a:xfrm>
            <a:off x="1442244" y="396875"/>
            <a:ext cx="19044444" cy="2133600"/>
          </a:xfrm>
        </p:spPr>
        <p:txBody>
          <a:bodyPr/>
          <a:lstStyle/>
          <a:p>
            <a:r>
              <a:rPr lang="en-GB" sz="3600" dirty="0"/>
              <a:t>Summary of the icons used as part of the adapted NHS ‘making data count’ principles</a:t>
            </a:r>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6" name="Add-in 5">
                <a:extLst>
                  <a:ext uri="{FF2B5EF4-FFF2-40B4-BE49-F238E27FC236}">
                    <a16:creationId xmlns:a16="http://schemas.microsoft.com/office/drawing/2014/main" id="{CEECD0CC-FB5A-150C-7876-21ACC55466D5}"/>
                  </a:ext>
                </a:extLst>
              </p:cNvPr>
              <p:cNvGraphicFramePr>
                <a:graphicFrameLocks noGrp="1"/>
              </p:cNvGraphicFramePr>
              <p:nvPr>
                <p:extLst>
                  <p:ext uri="{D42A27DB-BD31-4B8C-83A1-F6EECF244321}">
                    <p14:modId xmlns:p14="http://schemas.microsoft.com/office/powerpoint/2010/main" val="795372033"/>
                  </p:ext>
                </p:extLst>
              </p:nvPr>
            </p:nvGraphicFramePr>
            <p:xfrm>
              <a:off x="530622" y="1311275"/>
              <a:ext cx="19050000" cy="9601200"/>
            </p:xfrm>
            <a:graphic>
              <a:graphicData uri="http://schemas.microsoft.com/office/webextensions/webextension/2010/11">
                <we:webextensionref xmlns:we="http://schemas.microsoft.com/office/webextensions/webextension/2010/11" xmlns:r="http://schemas.openxmlformats.org/officeDocument/2006/relationships" r:id="rId2"/>
              </a:graphicData>
            </a:graphic>
          </p:graphicFrame>
        </mc:Choice>
        <mc:Fallback>
          <p:pic>
            <p:nvPicPr>
              <p:cNvPr id="6" name="Add-in 5">
                <a:extLst>
                  <a:ext uri="{FF2B5EF4-FFF2-40B4-BE49-F238E27FC236}">
                    <a16:creationId xmlns:a16="http://schemas.microsoft.com/office/drawing/2014/main" id="{CEECD0CC-FB5A-150C-7876-21ACC55466D5}"/>
                  </a:ext>
                </a:extLst>
              </p:cNvPr>
              <p:cNvPicPr>
                <a:picLocks noGrp="1" noRot="1" noChangeAspect="1" noMove="1" noResize="1" noEditPoints="1" noAdjustHandles="1" noChangeArrowheads="1" noChangeShapeType="1"/>
              </p:cNvPicPr>
              <p:nvPr/>
            </p:nvPicPr>
            <p:blipFill>
              <a:blip r:embed="rId3"/>
              <a:stretch>
                <a:fillRect/>
              </a:stretch>
            </p:blipFill>
            <p:spPr>
              <a:xfrm>
                <a:off x="530622" y="1311275"/>
                <a:ext cx="19050000" cy="9601200"/>
              </a:xfrm>
              <a:prstGeom prst="rect">
                <a:avLst/>
              </a:prstGeom>
            </p:spPr>
          </p:pic>
        </mc:Fallback>
      </mc:AlternateContent>
    </p:spTree>
    <p:extLst>
      <p:ext uri="{BB962C8B-B14F-4D97-AF65-F5344CB8AC3E}">
        <p14:creationId xmlns:p14="http://schemas.microsoft.com/office/powerpoint/2010/main" val="1080308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453B-C850-1AEE-9DA0-443B73C1F3E1}"/>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F64D75-4266-C347-E666-C12CB41E3247}"/>
              </a:ext>
            </a:extLst>
          </p:cNvPr>
          <p:cNvGraphicFramePr>
            <a:graphicFrameLocks noGrp="1"/>
          </p:cNvGraphicFramePr>
          <p:nvPr>
            <p:extLst>
              <p:ext uri="{D42A27DB-BD31-4B8C-83A1-F6EECF244321}">
                <p14:modId xmlns:p14="http://schemas.microsoft.com/office/powerpoint/2010/main" val="465069377"/>
              </p:ext>
            </p:extLst>
          </p:nvPr>
        </p:nvGraphicFramePr>
        <p:xfrm>
          <a:off x="628383" y="2911475"/>
          <a:ext cx="18723256" cy="4099194"/>
        </p:xfrm>
        <a:graphic>
          <a:graphicData uri="http://schemas.openxmlformats.org/drawingml/2006/table">
            <a:tbl>
              <a:tblPr firstRow="1" bandRow="1">
                <a:tableStyleId>{5C22544A-7EE6-4342-B048-85BDC9FD1C3A}</a:tableStyleId>
              </a:tblPr>
              <a:tblGrid>
                <a:gridCol w="11435009">
                  <a:extLst>
                    <a:ext uri="{9D8B030D-6E8A-4147-A177-3AD203B41FA5}">
                      <a16:colId xmlns:a16="http://schemas.microsoft.com/office/drawing/2014/main" val="980760422"/>
                    </a:ext>
                  </a:extLst>
                </a:gridCol>
                <a:gridCol w="2303756">
                  <a:extLst>
                    <a:ext uri="{9D8B030D-6E8A-4147-A177-3AD203B41FA5}">
                      <a16:colId xmlns:a16="http://schemas.microsoft.com/office/drawing/2014/main" val="2899060745"/>
                    </a:ext>
                  </a:extLst>
                </a:gridCol>
                <a:gridCol w="2749849">
                  <a:extLst>
                    <a:ext uri="{9D8B030D-6E8A-4147-A177-3AD203B41FA5}">
                      <a16:colId xmlns:a16="http://schemas.microsoft.com/office/drawing/2014/main" val="4200135179"/>
                    </a:ext>
                  </a:extLst>
                </a:gridCol>
                <a:gridCol w="2234642">
                  <a:extLst>
                    <a:ext uri="{9D8B030D-6E8A-4147-A177-3AD203B41FA5}">
                      <a16:colId xmlns:a16="http://schemas.microsoft.com/office/drawing/2014/main" val="995196301"/>
                    </a:ext>
                  </a:extLst>
                </a:gridCol>
              </a:tblGrid>
              <a:tr h="753957">
                <a:tc>
                  <a:txBody>
                    <a:bodyPr/>
                    <a:lstStyle/>
                    <a:p>
                      <a:r>
                        <a:rPr lang="en-GB" sz="1800" b="1" dirty="0">
                          <a:solidFill>
                            <a:schemeClr val="bg1"/>
                          </a:solidFill>
                          <a:latin typeface="Verdana" panose="020B0604030504040204" pitchFamily="34" charset="0"/>
                          <a:ea typeface="Verdana" panose="020B0604030504040204" pitchFamily="34" charset="0"/>
                        </a:rPr>
                        <a:t>SBUHB organisational strategy indicators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1600" b="1" dirty="0">
                          <a:solidFill>
                            <a:schemeClr val="bg1"/>
                          </a:solidFill>
                          <a:latin typeface="Verdana" panose="020B0604030504040204" pitchFamily="34" charset="0"/>
                          <a:ea typeface="Verdana" panose="020B0604030504040204" pitchFamily="34" charset="0"/>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1600" b="1" dirty="0">
                          <a:solidFill>
                            <a:schemeClr val="bg1"/>
                          </a:solidFill>
                          <a:latin typeface="Verdana" panose="020B0604030504040204" pitchFamily="34" charset="0"/>
                          <a:ea typeface="Verdana" panose="020B0604030504040204" pitchFamily="34" charset="0"/>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1600" b="1" dirty="0">
                          <a:solidFill>
                            <a:schemeClr val="bg1"/>
                          </a:solidFill>
                          <a:latin typeface="Verdana" panose="020B0604030504040204" pitchFamily="34" charset="0"/>
                          <a:ea typeface="Verdana" panose="020B0604030504040204" pitchFamily="34" charset="0"/>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854484">
                <a:tc>
                  <a:txBody>
                    <a:bodyPr/>
                    <a:lstStyle/>
                    <a:p>
                      <a:r>
                        <a:rPr lang="en-GB" sz="1800" dirty="0">
                          <a:latin typeface="Verdana" panose="020B0604030504040204" pitchFamily="34" charset="0"/>
                          <a:ea typeface="Verdana" panose="020B0604030504040204" pitchFamily="34" charset="0"/>
                        </a:rPr>
                        <a:t>Percentage of children who are up to date with the scheduled vaccinations by age 5 (‘4 in 1’ preschool booster, the Hib/</a:t>
                      </a:r>
                      <a:r>
                        <a:rPr lang="en-GB" sz="1800" dirty="0" err="1">
                          <a:latin typeface="Verdana" panose="020B0604030504040204" pitchFamily="34" charset="0"/>
                          <a:ea typeface="Verdana" panose="020B0604030504040204" pitchFamily="34" charset="0"/>
                        </a:rPr>
                        <a:t>MenC</a:t>
                      </a:r>
                      <a:r>
                        <a:rPr lang="en-GB" sz="1800" dirty="0">
                          <a:latin typeface="Verdana" panose="020B0604030504040204" pitchFamily="34" charset="0"/>
                          <a:ea typeface="Verdana" panose="020B0604030504040204" pitchFamily="34" charset="0"/>
                        </a:rPr>
                        <a:t> booster and the second MMR dose)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latin typeface="Verdana" panose="020B0604030504040204" pitchFamily="34" charset="0"/>
                          <a:ea typeface="Verdana" panose="020B0604030504040204" pitchFamily="34" charset="0"/>
                        </a:rPr>
                        <a:t>95%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Oct-Dec 2025</a:t>
                      </a:r>
                    </a:p>
                    <a:p>
                      <a:pPr algn="ctr"/>
                      <a:r>
                        <a:rPr lang="en-GB" sz="1800" dirty="0">
                          <a:solidFill>
                            <a:schemeClr val="tx1"/>
                          </a:solidFill>
                          <a:latin typeface="Verdana" panose="020B0604030504040204" pitchFamily="34" charset="0"/>
                          <a:ea typeface="Verdana" panose="020B0604030504040204" pitchFamily="34" charset="0"/>
                        </a:rPr>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accent2">
                              <a:lumMod val="75000"/>
                            </a:schemeClr>
                          </a:solidFill>
                          <a:latin typeface="Verdana" panose="020B0604030504040204" pitchFamily="34" charset="0"/>
                          <a:ea typeface="Verdana" panose="020B0604030504040204" pitchFamily="34" charset="0"/>
                        </a:rPr>
                        <a:t>87.7%</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854484">
                <a:tc>
                  <a:txBody>
                    <a:bodyPr/>
                    <a:lstStyle/>
                    <a:p>
                      <a:r>
                        <a:rPr lang="en-GB" sz="1800" dirty="0">
                          <a:latin typeface="Verdana" panose="020B0604030504040204" pitchFamily="34" charset="0"/>
                          <a:ea typeface="Verdana" panose="020B0604030504040204" pitchFamily="34" charset="0"/>
                        </a:rPr>
                        <a:t>Percentage of children receiving the Human Papillomavirus (HPV) vaccination by the age of 15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latin typeface="Verdana" panose="020B0604030504040204" pitchFamily="34" charset="0"/>
                          <a:ea typeface="Verdana" panose="020B0604030504040204" pitchFamily="34" charset="0"/>
                        </a:rPr>
                        <a:t>90%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Oct-Dec 2025</a:t>
                      </a:r>
                    </a:p>
                    <a:p>
                      <a:pPr algn="ctr"/>
                      <a:r>
                        <a:rPr lang="en-GB" sz="1800" dirty="0">
                          <a:solidFill>
                            <a:schemeClr val="tx1"/>
                          </a:solidFill>
                          <a:latin typeface="Verdana" panose="020B0604030504040204" pitchFamily="34" charset="0"/>
                          <a:ea typeface="Verdana" panose="020B0604030504040204" pitchFamily="34" charset="0"/>
                        </a:rPr>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accent2">
                              <a:lumMod val="75000"/>
                            </a:schemeClr>
                          </a:solidFill>
                          <a:latin typeface="Verdana" panose="020B0604030504040204" pitchFamily="34" charset="0"/>
                          <a:ea typeface="Verdana" panose="020B0604030504040204" pitchFamily="34" charset="0"/>
                        </a:rPr>
                        <a:t>85.5% </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401648"/>
                  </a:ext>
                </a:extLst>
              </a:tr>
              <a:tr h="753957">
                <a:tc>
                  <a:txBody>
                    <a:bodyPr/>
                    <a:lstStyle/>
                    <a:p>
                      <a:r>
                        <a:rPr lang="en-GB" sz="1800" dirty="0">
                          <a:latin typeface="Verdana" panose="020B0604030504040204" pitchFamily="34" charset="0"/>
                          <a:ea typeface="Verdana" panose="020B0604030504040204" pitchFamily="34" charset="0"/>
                        </a:rPr>
                        <a:t>Percentage of adult smokers who  make a quit attempt via smoking cessation services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latin typeface="Verdana" panose="020B0604030504040204" pitchFamily="34" charset="0"/>
                          <a:ea typeface="Verdana" panose="020B0604030504040204" pitchFamily="34" charset="0"/>
                        </a:rPr>
                        <a:t>2024/25</a:t>
                      </a:r>
                    </a:p>
                    <a:p>
                      <a:pPr algn="ctr"/>
                      <a:r>
                        <a:rPr lang="en-GB" sz="1800" dirty="0">
                          <a:latin typeface="Verdana" panose="020B0604030504040204" pitchFamily="34" charset="0"/>
                          <a:ea typeface="Verdana" panose="020B0604030504040204" pitchFamily="34" charset="0"/>
                        </a:rPr>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rgbClr val="FF0000"/>
                          </a:solidFill>
                          <a:latin typeface="Verdana" panose="020B0604030504040204" pitchFamily="34" charset="0"/>
                          <a:ea typeface="Verdana" panose="020B0604030504040204" pitchFamily="34" charset="0"/>
                        </a:rPr>
                        <a:t>3.5%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3152665"/>
                  </a:ext>
                </a:extLst>
              </a:tr>
              <a:tr h="753957">
                <a:tc>
                  <a:txBody>
                    <a:bodyPr/>
                    <a:lstStyle/>
                    <a:p>
                      <a:r>
                        <a:rPr lang="en-GB" sz="1800" dirty="0">
                          <a:latin typeface="Verdana" panose="020B0604030504040204" pitchFamily="34" charset="0"/>
                          <a:ea typeface="Verdana" panose="020B0604030504040204" pitchFamily="34" charset="0"/>
                        </a:rPr>
                        <a:t>Percentage of eligible adults who participate in bowel screening</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latin typeface="Verdana" panose="020B0604030504040204" pitchFamily="34" charset="0"/>
                          <a:ea typeface="Verdana" panose="020B0604030504040204" pitchFamily="34" charset="0"/>
                        </a:rPr>
                        <a:t>NA*</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latin typeface="Verdana" panose="020B0604030504040204" pitchFamily="34" charset="0"/>
                          <a:ea typeface="Verdana" panose="020B0604030504040204" pitchFamily="34" charset="0"/>
                        </a:rPr>
                        <a:t>Oct 2024-Sep 2025</a:t>
                      </a:r>
                    </a:p>
                    <a:p>
                      <a:pPr algn="ctr"/>
                      <a:r>
                        <a:rPr lang="en-GB" sz="1800" dirty="0">
                          <a:latin typeface="Verdana" panose="020B0604030504040204" pitchFamily="34" charset="0"/>
                          <a:ea typeface="Verdana" panose="020B0604030504040204" pitchFamily="34" charset="0"/>
                        </a:rPr>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54.4%*</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pic>
        <p:nvPicPr>
          <p:cNvPr id="2" name="Picture 1">
            <a:extLst>
              <a:ext uri="{FF2B5EF4-FFF2-40B4-BE49-F238E27FC236}">
                <a16:creationId xmlns:a16="http://schemas.microsoft.com/office/drawing/2014/main" id="{BC77E485-9338-D465-50B1-C36C53F95095}"/>
              </a:ext>
            </a:extLst>
          </p:cNvPr>
          <p:cNvPicPr>
            <a:picLocks noChangeAspect="1"/>
          </p:cNvPicPr>
          <p:nvPr/>
        </p:nvPicPr>
        <p:blipFill>
          <a:blip r:embed="rId3"/>
          <a:srcRect b="76231"/>
          <a:stretch>
            <a:fillRect/>
          </a:stretch>
        </p:blipFill>
        <p:spPr>
          <a:xfrm>
            <a:off x="0" y="0"/>
            <a:ext cx="20105511" cy="2410132"/>
          </a:xfrm>
          <a:prstGeom prst="rect">
            <a:avLst/>
          </a:prstGeom>
        </p:spPr>
      </p:pic>
      <p:graphicFrame>
        <p:nvGraphicFramePr>
          <p:cNvPr id="3" name="Table 2">
            <a:extLst>
              <a:ext uri="{FF2B5EF4-FFF2-40B4-BE49-F238E27FC236}">
                <a16:creationId xmlns:a16="http://schemas.microsoft.com/office/drawing/2014/main" id="{406944F8-419A-FDCB-816D-B9AB6084E0AD}"/>
              </a:ext>
            </a:extLst>
          </p:cNvPr>
          <p:cNvGraphicFramePr>
            <a:graphicFrameLocks noGrp="1"/>
          </p:cNvGraphicFramePr>
          <p:nvPr>
            <p:extLst>
              <p:ext uri="{D42A27DB-BD31-4B8C-83A1-F6EECF244321}">
                <p14:modId xmlns:p14="http://schemas.microsoft.com/office/powerpoint/2010/main" val="686772155"/>
              </p:ext>
            </p:extLst>
          </p:nvPr>
        </p:nvGraphicFramePr>
        <p:xfrm>
          <a:off x="628383" y="7404638"/>
          <a:ext cx="18723256" cy="2390226"/>
        </p:xfrm>
        <a:graphic>
          <a:graphicData uri="http://schemas.openxmlformats.org/drawingml/2006/table">
            <a:tbl>
              <a:tblPr firstRow="1" bandRow="1">
                <a:tableStyleId>{5C22544A-7EE6-4342-B048-85BDC9FD1C3A}</a:tableStyleId>
              </a:tblPr>
              <a:tblGrid>
                <a:gridCol w="11455956">
                  <a:extLst>
                    <a:ext uri="{9D8B030D-6E8A-4147-A177-3AD203B41FA5}">
                      <a16:colId xmlns:a16="http://schemas.microsoft.com/office/drawing/2014/main" val="980760422"/>
                    </a:ext>
                  </a:extLst>
                </a:gridCol>
                <a:gridCol w="2345643">
                  <a:extLst>
                    <a:ext uri="{9D8B030D-6E8A-4147-A177-3AD203B41FA5}">
                      <a16:colId xmlns:a16="http://schemas.microsoft.com/office/drawing/2014/main" val="2899060745"/>
                    </a:ext>
                  </a:extLst>
                </a:gridCol>
                <a:gridCol w="2730407">
                  <a:extLst>
                    <a:ext uri="{9D8B030D-6E8A-4147-A177-3AD203B41FA5}">
                      <a16:colId xmlns:a16="http://schemas.microsoft.com/office/drawing/2014/main" val="4200135179"/>
                    </a:ext>
                  </a:extLst>
                </a:gridCol>
                <a:gridCol w="2191250">
                  <a:extLst>
                    <a:ext uri="{9D8B030D-6E8A-4147-A177-3AD203B41FA5}">
                      <a16:colId xmlns:a16="http://schemas.microsoft.com/office/drawing/2014/main" val="995196301"/>
                    </a:ext>
                  </a:extLst>
                </a:gridCol>
              </a:tblGrid>
              <a:tr h="790663">
                <a:tc>
                  <a:txBody>
                    <a:bodyPr/>
                    <a:lstStyle/>
                    <a:p>
                      <a:r>
                        <a:rPr lang="en-GB" sz="2000" b="1" dirty="0">
                          <a:solidFill>
                            <a:schemeClr val="bg1"/>
                          </a:solidFill>
                          <a:latin typeface="Verdana" panose="020B0604030504040204" pitchFamily="34" charset="0"/>
                          <a:ea typeface="Verdana" panose="020B0604030504040204" pitchFamily="34" charset="0"/>
                        </a:rPr>
                        <a:t>Welsh Government Immunisation targets 2025/26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1600" b="1" dirty="0">
                          <a:solidFill>
                            <a:schemeClr val="bg1"/>
                          </a:solidFill>
                          <a:latin typeface="Verdana" panose="020B0604030504040204" pitchFamily="34" charset="0"/>
                          <a:ea typeface="Verdana" panose="020B0604030504040204" pitchFamily="34" charset="0"/>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1600" b="1" dirty="0">
                          <a:solidFill>
                            <a:schemeClr val="bg1"/>
                          </a:solidFill>
                          <a:latin typeface="Verdana" panose="020B0604030504040204" pitchFamily="34" charset="0"/>
                          <a:ea typeface="Verdana" panose="020B0604030504040204" pitchFamily="34" charset="0"/>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1600" b="1" dirty="0">
                          <a:solidFill>
                            <a:schemeClr val="bg1"/>
                          </a:solidFill>
                          <a:latin typeface="Verdana" panose="020B0604030504040204" pitchFamily="34" charset="0"/>
                          <a:ea typeface="Verdana" panose="020B0604030504040204" pitchFamily="34" charset="0"/>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753957">
                <a:tc>
                  <a:txBody>
                    <a:bodyPr/>
                    <a:lstStyle/>
                    <a:p>
                      <a:r>
                        <a:rPr lang="en-GB" sz="1800" dirty="0">
                          <a:latin typeface="Verdana" panose="020B0604030504040204" pitchFamily="34" charset="0"/>
                          <a:ea typeface="Verdana" panose="020B0604030504040204" pitchFamily="34" charset="0"/>
                        </a:rPr>
                        <a:t>Percentage uptake of influenza vaccine in adults 65 years and over</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latin typeface="Verdana" panose="020B0604030504040204" pitchFamily="34" charset="0"/>
                          <a:ea typeface="Verdana" panose="020B0604030504040204" pitchFamily="34" charset="0"/>
                        </a:rPr>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a:t>
                      </a:r>
                    </a:p>
                    <a:p>
                      <a:pPr algn="ctr"/>
                      <a:r>
                        <a:rPr lang="en-GB" sz="1800" dirty="0">
                          <a:solidFill>
                            <a:schemeClr val="tx1"/>
                          </a:solidFill>
                          <a:latin typeface="Verdana" panose="020B0604030504040204" pitchFamily="34" charset="0"/>
                          <a:ea typeface="Verdana" panose="020B0604030504040204" pitchFamily="34" charset="0"/>
                        </a:rPr>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accent2">
                              <a:lumMod val="75000"/>
                            </a:schemeClr>
                          </a:solidFill>
                          <a:latin typeface="Verdana" panose="020B0604030504040204" pitchFamily="34" charset="0"/>
                          <a:ea typeface="Verdana" panose="020B0604030504040204" pitchFamily="34" charset="0"/>
                        </a:rPr>
                        <a:t>68.9%</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753957">
                <a:tc>
                  <a:txBody>
                    <a:bodyPr/>
                    <a:lstStyle/>
                    <a:p>
                      <a:r>
                        <a:rPr lang="en-GB" sz="1800" dirty="0">
                          <a:latin typeface="Verdana" panose="020B0604030504040204" pitchFamily="34" charset="0"/>
                          <a:ea typeface="Verdana" panose="020B0604030504040204" pitchFamily="34" charset="0"/>
                        </a:rPr>
                        <a:t>Percentage uptake of COVID-19 vaccine for all those eligible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latin typeface="Verdana" panose="020B0604030504040204" pitchFamily="34" charset="0"/>
                          <a:ea typeface="Verdana" panose="020B0604030504040204" pitchFamily="34" charset="0"/>
                        </a:rPr>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April</a:t>
                      </a:r>
                    </a:p>
                    <a:p>
                      <a:pPr algn="ctr"/>
                      <a:r>
                        <a:rPr lang="en-GB" sz="1800" dirty="0">
                          <a:solidFill>
                            <a:schemeClr val="tx1"/>
                          </a:solidFill>
                          <a:latin typeface="Verdana" panose="020B0604030504040204" pitchFamily="34" charset="0"/>
                          <a:ea typeface="Verdana" panose="020B0604030504040204" pitchFamily="34" charset="0"/>
                        </a:rPr>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dirty="0">
                          <a:solidFill>
                            <a:schemeClr val="tx1"/>
                          </a:solidFill>
                          <a:latin typeface="Verdana" panose="020B0604030504040204" pitchFamily="34" charset="0"/>
                          <a:ea typeface="Verdana" panose="020B0604030504040204" pitchFamily="34" charset="0"/>
                        </a:rPr>
                        <a:t>5.9%**</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sp>
        <p:nvSpPr>
          <p:cNvPr id="5" name="TextBox 4">
            <a:extLst>
              <a:ext uri="{FF2B5EF4-FFF2-40B4-BE49-F238E27FC236}">
                <a16:creationId xmlns:a16="http://schemas.microsoft.com/office/drawing/2014/main" id="{6B91D6F7-BD01-4969-F92D-37535278B5DA}"/>
              </a:ext>
            </a:extLst>
          </p:cNvPr>
          <p:cNvSpPr txBox="1"/>
          <p:nvPr/>
        </p:nvSpPr>
        <p:spPr>
          <a:xfrm>
            <a:off x="88" y="10243503"/>
            <a:ext cx="19644760" cy="1006045"/>
          </a:xfrm>
          <a:prstGeom prst="rect">
            <a:avLst/>
          </a:prstGeom>
          <a:noFill/>
        </p:spPr>
        <p:txBody>
          <a:bodyPr wrap="square" rtlCol="0">
            <a:spAutoFit/>
          </a:bodyPr>
          <a:lstStyle/>
          <a:p>
            <a:pPr defTabSz="1507937"/>
            <a:r>
              <a:rPr lang="en-GB" sz="1979" dirty="0">
                <a:solidFill>
                  <a:prstClr val="black"/>
                </a:solidFill>
                <a:latin typeface="Aptos" panose="02110004020202020204"/>
              </a:rPr>
              <a:t>*PHW screening data is now available with a reduced 6-month time lag and updated quarterly, but is not comparable with previous months as it is based on a shorter time period for individuals to respond: 8 weeks</a:t>
            </a:r>
          </a:p>
          <a:p>
            <a:pPr defTabSz="1507937"/>
            <a:r>
              <a:rPr lang="en-GB" sz="1979" dirty="0">
                <a:solidFill>
                  <a:prstClr val="black"/>
                </a:solidFill>
                <a:latin typeface="Aptos" panose="02110004020202020204"/>
              </a:rPr>
              <a:t>**Programme commenced in April 2026</a:t>
            </a:r>
          </a:p>
        </p:txBody>
      </p:sp>
    </p:spTree>
    <p:extLst>
      <p:ext uri="{BB962C8B-B14F-4D97-AF65-F5344CB8AC3E}">
        <p14:creationId xmlns:p14="http://schemas.microsoft.com/office/powerpoint/2010/main" val="312037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2E8AC-C86B-B969-3BC1-CDA6794B9DA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AB82678-138B-A5EF-2982-F3B226F72B8D}"/>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39FA30B-E1FB-92A9-FFC0-8EA3D96A0D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B918053E-9D1C-8ED0-E706-2381DAA48824}"/>
              </a:ext>
            </a:extLst>
          </p:cNvPr>
          <p:cNvSpPr txBox="1"/>
          <p:nvPr/>
        </p:nvSpPr>
        <p:spPr>
          <a:xfrm>
            <a:off x="0" y="-14068"/>
            <a:ext cx="20105688" cy="646331"/>
          </a:xfrm>
          <a:prstGeom prst="rect">
            <a:avLst/>
          </a:prstGeom>
          <a:solidFill>
            <a:srgbClr val="C00000"/>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600" b="1" i="0" u="none" strike="noStrike" kern="1200" cap="none" spc="0" normalizeH="0" baseline="0" noProof="0" dirty="0">
                <a:ln>
                  <a:noFill/>
                </a:ln>
                <a:solidFill>
                  <a:prstClr val="white"/>
                </a:solidFill>
                <a:effectLst/>
                <a:uLnTx/>
                <a:uFillTx/>
                <a:latin typeface="Calibri" panose="020F0502020204030204"/>
                <a:ea typeface="+mn-ea"/>
                <a:cs typeface="+mn-cs"/>
              </a:rPr>
              <a:t>Immunisations</a:t>
            </a: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
        <p:nvSpPr>
          <p:cNvPr id="11" name="TextBox 10">
            <a:extLst>
              <a:ext uri="{FF2B5EF4-FFF2-40B4-BE49-F238E27FC236}">
                <a16:creationId xmlns:a16="http://schemas.microsoft.com/office/drawing/2014/main" id="{AFDE3509-4A4A-DA72-3A34-B39CF530C13B}"/>
              </a:ext>
            </a:extLst>
          </p:cNvPr>
          <p:cNvSpPr txBox="1"/>
          <p:nvPr/>
        </p:nvSpPr>
        <p:spPr>
          <a:xfrm>
            <a:off x="21658" y="9617076"/>
            <a:ext cx="20105688" cy="113877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C00000"/>
                </a:solidFill>
                <a:effectLst/>
                <a:uLnTx/>
                <a:uFillTx/>
                <a:latin typeface="Verdana" panose="020B0604030504040204" pitchFamily="34" charset="0"/>
                <a:ea typeface="Verdana" panose="020B0604030504040204" pitchFamily="34" charset="0"/>
                <a:cs typeface="+mn-cs"/>
              </a:rPr>
              <a:t>Actions/Updates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Performance against the immunisation targets is reported in arrears on a quarterly basis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Updated targets have been set for the new financial year which can be seen on the graphs above</a:t>
            </a:r>
          </a:p>
        </p:txBody>
      </p:sp>
      <p:cxnSp>
        <p:nvCxnSpPr>
          <p:cNvPr id="23" name="Straight Connector 22">
            <a:extLst>
              <a:ext uri="{FF2B5EF4-FFF2-40B4-BE49-F238E27FC236}">
                <a16:creationId xmlns:a16="http://schemas.microsoft.com/office/drawing/2014/main" id="{F88CEB1D-CE94-9B2D-7BBD-BC3B7925D9E2}"/>
              </a:ext>
            </a:extLst>
          </p:cNvPr>
          <p:cNvCxnSpPr/>
          <p:nvPr/>
        </p:nvCxnSpPr>
        <p:spPr>
          <a:xfrm>
            <a:off x="0" y="9464675"/>
            <a:ext cx="20105688"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28F783FC-1C2A-E81B-6F48-C02BB58ED1E4}"/>
              </a:ext>
            </a:extLst>
          </p:cNvPr>
          <p:cNvPicPr>
            <a:picLocks noChangeAspect="1"/>
          </p:cNvPicPr>
          <p:nvPr/>
        </p:nvPicPr>
        <p:blipFill>
          <a:blip r:embed="rId2"/>
          <a:stretch>
            <a:fillRect/>
          </a:stretch>
        </p:blipFill>
        <p:spPr>
          <a:xfrm>
            <a:off x="14320044" y="5227004"/>
            <a:ext cx="5550407" cy="3609613"/>
          </a:xfrm>
          <a:prstGeom prst="rect">
            <a:avLst/>
          </a:prstGeom>
        </p:spPr>
      </p:pic>
      <p:pic>
        <p:nvPicPr>
          <p:cNvPr id="7" name="Picture 6">
            <a:extLst>
              <a:ext uri="{FF2B5EF4-FFF2-40B4-BE49-F238E27FC236}">
                <a16:creationId xmlns:a16="http://schemas.microsoft.com/office/drawing/2014/main" id="{9A8A8302-D023-0710-1855-B0E31AA6CF8C}"/>
              </a:ext>
            </a:extLst>
          </p:cNvPr>
          <p:cNvPicPr>
            <a:picLocks noChangeAspect="1"/>
          </p:cNvPicPr>
          <p:nvPr/>
        </p:nvPicPr>
        <p:blipFill>
          <a:blip r:embed="rId3"/>
          <a:stretch>
            <a:fillRect/>
          </a:stretch>
        </p:blipFill>
        <p:spPr>
          <a:xfrm>
            <a:off x="877975" y="932750"/>
            <a:ext cx="5477789" cy="3808559"/>
          </a:xfrm>
          <a:prstGeom prst="rect">
            <a:avLst/>
          </a:prstGeom>
        </p:spPr>
      </p:pic>
      <p:pic>
        <p:nvPicPr>
          <p:cNvPr id="10" name="Picture 9">
            <a:extLst>
              <a:ext uri="{FF2B5EF4-FFF2-40B4-BE49-F238E27FC236}">
                <a16:creationId xmlns:a16="http://schemas.microsoft.com/office/drawing/2014/main" id="{4558C0E0-FCC4-A725-8327-F516AF8E3BF6}"/>
              </a:ext>
            </a:extLst>
          </p:cNvPr>
          <p:cNvPicPr>
            <a:picLocks noChangeAspect="1"/>
          </p:cNvPicPr>
          <p:nvPr/>
        </p:nvPicPr>
        <p:blipFill>
          <a:blip r:embed="rId4"/>
          <a:stretch>
            <a:fillRect/>
          </a:stretch>
        </p:blipFill>
        <p:spPr>
          <a:xfrm>
            <a:off x="7299635" y="932750"/>
            <a:ext cx="5880369" cy="3659560"/>
          </a:xfrm>
          <a:prstGeom prst="rect">
            <a:avLst/>
          </a:prstGeom>
        </p:spPr>
      </p:pic>
      <p:pic>
        <p:nvPicPr>
          <p:cNvPr id="14" name="Picture 13">
            <a:extLst>
              <a:ext uri="{FF2B5EF4-FFF2-40B4-BE49-F238E27FC236}">
                <a16:creationId xmlns:a16="http://schemas.microsoft.com/office/drawing/2014/main" id="{B453FA9F-D6C5-C437-F67C-8750357D79E7}"/>
              </a:ext>
            </a:extLst>
          </p:cNvPr>
          <p:cNvPicPr>
            <a:picLocks noChangeAspect="1"/>
          </p:cNvPicPr>
          <p:nvPr/>
        </p:nvPicPr>
        <p:blipFill>
          <a:blip r:embed="rId5"/>
          <a:stretch>
            <a:fillRect/>
          </a:stretch>
        </p:blipFill>
        <p:spPr>
          <a:xfrm>
            <a:off x="14320043" y="915178"/>
            <a:ext cx="5550407" cy="3683768"/>
          </a:xfrm>
          <a:prstGeom prst="rect">
            <a:avLst/>
          </a:prstGeom>
        </p:spPr>
      </p:pic>
      <p:pic>
        <p:nvPicPr>
          <p:cNvPr id="17" name="Picture 16">
            <a:extLst>
              <a:ext uri="{FF2B5EF4-FFF2-40B4-BE49-F238E27FC236}">
                <a16:creationId xmlns:a16="http://schemas.microsoft.com/office/drawing/2014/main" id="{EBCF120E-D9AF-E361-3615-E5121CEB656C}"/>
              </a:ext>
            </a:extLst>
          </p:cNvPr>
          <p:cNvPicPr>
            <a:picLocks noChangeAspect="1"/>
          </p:cNvPicPr>
          <p:nvPr/>
        </p:nvPicPr>
        <p:blipFill>
          <a:blip r:embed="rId6"/>
          <a:stretch>
            <a:fillRect/>
          </a:stretch>
        </p:blipFill>
        <p:spPr>
          <a:xfrm>
            <a:off x="877975" y="5227004"/>
            <a:ext cx="5477788" cy="3659558"/>
          </a:xfrm>
          <a:prstGeom prst="rect">
            <a:avLst/>
          </a:prstGeom>
        </p:spPr>
      </p:pic>
      <p:pic>
        <p:nvPicPr>
          <p:cNvPr id="20" name="Picture 19">
            <a:extLst>
              <a:ext uri="{FF2B5EF4-FFF2-40B4-BE49-F238E27FC236}">
                <a16:creationId xmlns:a16="http://schemas.microsoft.com/office/drawing/2014/main" id="{A9CE4C5A-0078-9556-13B5-3614A33A178D}"/>
              </a:ext>
            </a:extLst>
          </p:cNvPr>
          <p:cNvPicPr>
            <a:picLocks noChangeAspect="1"/>
          </p:cNvPicPr>
          <p:nvPr/>
        </p:nvPicPr>
        <p:blipFill>
          <a:blip r:embed="rId7"/>
          <a:stretch>
            <a:fillRect/>
          </a:stretch>
        </p:blipFill>
        <p:spPr>
          <a:xfrm>
            <a:off x="7614443" y="5170423"/>
            <a:ext cx="5646313" cy="3609612"/>
          </a:xfrm>
          <a:prstGeom prst="rect">
            <a:avLst/>
          </a:prstGeom>
        </p:spPr>
      </p:pic>
    </p:spTree>
    <p:extLst>
      <p:ext uri="{BB962C8B-B14F-4D97-AF65-F5344CB8AC3E}">
        <p14:creationId xmlns:p14="http://schemas.microsoft.com/office/powerpoint/2010/main" val="740097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webextension1.xml><?xml version="1.0" encoding="utf-8"?>
<we:webextension xmlns:we="http://schemas.microsoft.com/office/webextensions/webextension/2010/11" id="{6A645C51-54D6-47E2-8C20-0D07FCEC543B}">
  <we:reference id="wa200003233" version="2.0.0.3" store="en-US" storeType="OMEX"/>
  <we:alternateReferences>
    <we:reference id="WA200003233" version="2.0.0.3" store="WA200003233" storeType="OMEX"/>
  </we:alternateReferences>
  <we:properties>
    <we:property name="pptInsertionSessionID" value="&quot;49048943-B5C4-44EF-8718-074FAEA8D5C7&quot;"/>
    <we:property name="reportUrl" value="&quot;/groups/me/reports/40be731a-da8e-4dde-8b98-b3751be32925/ReportSectiondc50e8e06c0704b746b5?ctid=bb5628b8-e328-4082-a856-433c9edc8fae&amp;experience=power-bi&quot;"/>
    <we:property name="reportName" value="&quot;Performance Framework - SPC&quot;"/>
    <we:property name="reportState" value="&quot;CONNECTED&quot;"/>
    <we:property name="embedUrl" value="&quot;/reportEmbed?reportId=40be731a-da8e-4dde-8b98-b3751be32925&amp;config=eyJjbHVzdGVyVXJsIjoiaHR0cHM6Ly9XQUJJLVVLLVNPVVRILXJlZGlyZWN0LmFuYWx5c2lzLndpbmRvd3MubmV0IiwiZW1iZWRGZWF0dXJlcyI6eyJ1c2FnZU1ldHJpY3NWTmV4dCI6dHJ1ZX19&amp;disableSensitivityBanner=true&amp;storytellingChangeViewModeShortcutKeys=true&quot;"/>
    <we:property name="pageName" value="&quot;ReportSectiondc50e8e06c0704b746b5&quot;"/>
    <we:property name="pageDisplayName" value="&quot;Overview Table&quot;"/>
    <we:property name="datasetId" value="&quot;24d0cc84-9725-49e7-bb53-a4a20a1e6d13&quot;"/>
    <we:property name="backgroundColor" value="&quot;#FFFFFF&quot;"/>
    <we:property name="bookmark" value="&quot;H4sIAAAAAAAAA+1abW/bOBL+K4EP2P0SHPhOsd+SNL0N0B5ySZt+OBTFkBw52rUtQ5LT9oL89xu9JE0iJUqb2vXerYEEFvloxGc4HD5D+XISs3I5gy//hDlOXkz28/yPORR/7MjJ7mTRtmGSRschRsm0EoIrlI5682WV5Yty8uJyUkExxeosK1cwqw1R478/7E5gNjuGaX2VwqzE3ckSizJfwCz7D7Zg6qqKFV7tTvDzcpYXUJs8raDC2uwFwemahsD/Xo8HQpVd4CmGqm09wWVeVN11DJphgswEZpnyVhmv6Z40m1VkpjbnO5KXE6YU44obazRnMSZoManbO8KD3buT6suy7j2g0U3zIgswmzTjLrBsh3k5Ochnq3nz7fBO+2m+KgKeYNp0Laqs+kKW/nZ8eHiyc3J4dnT4fnJFTjgucnJR14dY7JzgRYafdmqPrMoGcp5/OiiQhhAnL/hV3VK2/BuK4x4h0B2X1OOk2frKPZXgkXOXJsaknmnRTPYP5/6PIl8tX0IF94k3Hc1E9el+oJaLJnAO8kUF2aKjoREYC8oLbZjTwTuFosf0evJfNY0hIb+g5YwjMpRRhkTcCoFHQGtwxsE5FNWQM15DWR3n2aJ6NYPpgEN2rwfKfMKdCgHRSEisBMb7bIZAG2WTf8KCrgNZeJ3Ns+pVXsyhqrncp8ZuqCkjadxKu6i8QeQoAHrUBkGbpPZuufx2ainXjFvBXGAyMkRhjelRGwStgdpeWa4KWAQ8CnUyucfvTu/RnLL6u5PXj1DDlHMe0bggLHCMjoXQozYI2o5c85VJdCJNbCJcjNZDlBFUP1EMgjYZf28QFk8JuWDQeQXRR8UBQSihfT9RDIHWwOYNVmRmmE7dMzIzPvXKRGTgmFSCNreAssdlELTJmXnbaKOnzA2l5USkSkqBIiqDzCnVXzNDoE3yOYPZCp9CR4KiXdOnJEBiNEI5oft0BkFroHMGRdaIy8Hsdqf3CdnNQeKMd4mSJgpPwiBAP7sNgjY5U9T2yER9FQ9ee2Yc94YLElKKMQj9nDAI+gk54ejlI0wsuMR7J0m4e3RKatK8PSaDoE3uOu0w+FOmRgRKXT6QvNVBSUhNZH3xMwjaPCHxGCFq6NcanSMMiXduXILCAOmbiNxuawqgmblcZ8x//NcK4l427w2vax/KSWsY0BNSylvws6HNuS7RymwxnXUVflPHN9/etqOs6hsPP9cHCP53KlTr6qypYxV9IEXPBAVDSFM0DEfLVY1UnlG1LjFJlLVRCL6WUv071PH7rDo/nC8J8B1eWmYXeefjO466PgShh/9+q+5vyZSNZzZK7EMzdTqyhCeUgqyKNigLgZbw2NR1AsB7LoVKOPdKiIT2f8u2ZPX/OSbwmcTaCUzoYwKPIeEscARuAxs5QOEaUip3AEhai8CitRZ7W9MgaFsqiXqbFZ4CV0ZtfPRWugQi07dYDHZvi+q5u6duR9U8ui7KWRawuLMmJnOkEqn+MsUFFvVNxGfZPjDD8msg3v12dn08LEguFfm8ua07x57SEwaY7E7aYdBAdyfvz6mc6lbcImZV542jex76hkXZXjSPf8Rn9OimiKoNk+XXWdWSvmybCf3re5hh+WuDfQCxQ5+9/VHI/sG7UczBL2fjmLdvRjG/vYwwCjrOP30ZZ3Y6zuz0cOcEpzQLDbJOY/Vf7dxYz3Q/hOZ5bIIMmxUzbHgfyizUBltLJc6uXzb0zJX1uqxOm1g/bXAjxpt3IJ3pq4f2gZvAWMtqbZN9KiTnVI5SLnap0doJq0aSfbSRg2TR6CQaR3s8g34tPwj6uVt599ChHfzmmMIom3ISkVFp5oJKWIz9Y4oh0ParlBuOQgtmfeQklXWwHkDpPsch0PZL6ZvTM9qovTaMJZZJFpyWhvU4DoJuOO7Fi/rJsUfwDQKNCp/KsB760FJsIjJfLapBGgljjjmnjWNcBEyUsrdfSg52b40U+cFy+CT/tGYtfCszUKL/yfUTk8CZ0qkADcElJjUx+f+Q3yJlNnEcla/ftIKihXlbfg91b03Mr1d+P+tQaFtk+Py2DB9itClBPn/Yd0+Q4zV4h9A74i+x+c2x2aU4bXXi6L81iWJgkfay//kUx/5Kcc8MoxbS1DA/PM39qKX7U9bXXcd0x7DMaS6UCFw7ZrlRJBmb7PGYi6AZ7/6qqmhEvUN5EBrQiBANk1oKIRXGUZPlOSyxb4v0qxfoZECD3KHkIYZeCrgfbQ9q8r3ptMApXG8Sh8+Iw8d+h7dELD4Wzc/wPlb4uZXur1aLLlPL7wjKAEXsuno+SnWKOkk814ypKIGFILfCR3RNmPP6BdB9F93ver53BmInpIzTX6QwVIZKUzDjoZ3Vgrtvy5HIVqk3RjlA9NZ1Pv4eW5FpkQYhdZDccysTLnDUVh1HPh94BWY8V7TAan4CJW2TAtUzF3Ai0RlIPbkPkHsJ3o4v4AcGeNX79WWTf5qojNEZyzFCVCAFd96qxqlZ+VsWIy663wC3Voaycb6qyiUEPIYFDmRlCmxYxDb5PFn3XF39F1eEJGDgLAAA&quot;"/>
    <we:property name="initialStateBookmark" value="&quot;H4sIAAAAAAAAA+1abW/bOBL+K4EPuP0SHPhOsd+S1L0tttnNJW364VAUQ3LkaNe2DElO2g3y328kK2kSKVHa1K7vbg0ksMhHIz7D4fAZypejmJWLKXz+FWY4ejHaz/M/ZlD8sSNHu6N52/bbb78c7h3/8vHXvcMxNeeLKsvn5ejF5aiCYoLVaVYuYVpboMZ/f9gdwXR6BJP6KoVpibujBRZlPodp9ieuwNRVFUu82h3hp8U0L6A2eVJBhbXZc4LTNT2b/6MeCIQqO8cTDNWq9RgXeVG11zFohgkyE5hlyltlvKZ70mxakZnanG/ZXY6YUowrbqzRnMWYoMWkbm+Z9nbvjqrPi7r3gEY3yYsswHTUjLvAcjXMy9FBPl3Omm/jO+0n+bIIeIxp0zWvsuozWfrb0Xh8vHM8Pn09fj+6IiccFTm5qO1DLHaO8TzDi53aI8uygZzlFwcF0hDi6AW/qlvKFf+G4rBHCHTHJfU4aba+cE8leOTcpYkxqWdaSLcO7v8s8uXiJVRwn3jT0UxUl+4HajlvAucgn1eQzVsaGoGxoLzQhjkdvFMoOkyvJ/9V0xgS8gtazjgiQxllSMStEHgEtAZnHJxBUfU54w2U1VGezatXU5j0OGT3eqDMJ9ypEBCNhMRKYLzLpg+0UTb5BRZ0HcjCm2yWVa/yYgZVzeU+NXZDTRlJ41baReUNIkcB0KHWC9oktXeLxddTS7lm3ArmApORIQprTIdaL2gN1PbKclnAPODrUCeTe/zu9L6eUVZ/d/zmEWqYcs4jGheEBY7RsRA61HpB25FrvjCJTqSJTYSL0XqIMoLqJope0Cbj7xBh/pSQCwadVxB9VBwQhBLadxNFH2gNbA6xIjP9dOqegZnxqVcmIgPHpBK0uQWUHS69oE3OzNtGGz1lbigtJyJVUgoUURlkTqnumukDbZLPKUyX+BQ6EhTtmj4lARKjEcoJ3aXTC1oDnVMoskZc9ma3O71PyG4OEme8S5Q0UXgSBgG62a0XtMmZorZHJuqLePDaM+O4N1yQkFKMQejmhF7QD8gJr18+wsSCS7x3koS7R6ekJs3bYdIL2uSusxoGf8rUiECpyweStzooCamJrCt+ekGbJyQeI0QN3VqjdYQh8c6NS1AYIH0TkdttTQE0M5frjPmP/1pC3MtmneG17X05aQ0DekJKeQt+2rc51yVamc0n07bCb+r45tvb1Sir+sbxp/oAwf9OhWpdnTV1rKIPpOiZoGAIaYqG4WC5qpHKM6rWJSaJsjYKwddSqn+DOn6fVWfj2YIA3+ClRXaetz6+46jrQxB6+O+36v4VmbLxzEaJfWimTkeW8IRSkFXRBmUh0BIemrpWAHjPpVAJ514JkdD+b9mWrP7/jgl8JrHVBCb0MYHHkHAWOAK3gQ0coHANKZU7ACStRWDRWoudrakXtC2VRL3NCk+BK6M2PnorXQKR6Vsseru3RfXc3VO3o2oeXBflNAtY3FkToxlSiVR/meAci/om4rNYPTDD8ksg3v12en08LEguFfmsua09wJ7QE3qY7I5Ww6CB7o7en1E51a64ecyq1huv73noKxbl6qJ5/CM+o0c3RVRtmCy/yaoV6ctVM6F/eg9TLH9qsA8gduiztz8I2T94N4g5+PvpMObt4SDm55cRBkFH+cXnYWYnw8xOxjvHOKFZaJB1Gqv/aufGeqa7ITTLYxNk2KyYfsP7UGahNriyVOL0+mVDx1xZr8vqpIn1kwY3YLx5B9KavnpoH7gJjLWs1lWyT4XknMpRysUuNVo7YdVAso82cpAsGp1E42iPZ9Ct5XtBP3Yrbx/at4PfHFMYZVNOIjIqzVxQCYuxe0zRB9p+lXLDUWjBrI+cpLIO1gMo3eXYB9p+KX1zekYbtdeGscQyyYLT0rAOx17QDce9eF4/OXYIHiLQqPCpDOuh9y3FJiLz5bzqpZEw5phz2jjGRcBEKXv7pWRv99ZIke8sh4/zizVr4VuZgRL9D66fmATOlE4FaAguMamJyf+H/BYps4njqHz9phUULczb8ruve2tifr3y+1mHQtsiw2e3ZXgfo00J8tnDvnuCHK/BO4TeEX+Jza+OzTbFaasTR/+tSRQDi7SX/c+nOPZXintmGK0gTQ3z3dPc91q6P2R93XVMewzLnOZCicC1Y5YbRZKxyR6PuQia8e4vq4pG1DmUB6EBjQjRMKmlEFJhHDRZnsECu7ZIv3qBTgY0yB1KHmLopID70fagJt+bTAqcwPUmMX5GHD72O7wFYvGxaH6G97HCTyvp/mo5bzO1/IagDFDEtqvjo1SnqJPEc82YihJYCHIrfETXhDmrXwDdd9H9rud7pyd2Qso4/UUKQ2WoNAUzHNpZLbi7thyJbJV6Y5QDRG9d6+NvsRWZFmkQUgfJPbcy4QIHbdVx5POeV2DGc0ULrOYnUNI2KVA9cwEnEp2B1JP7ALmX4O3wAn5ggFedX182+aeJyhidsRwjRAVScOetapyalT9nMeK8/Q3wykpfNs6XVbmAgEcwx56sTIEN87hKPk/RPc1Qs7refPyG+ufHN3n86uo/mMWM9AktAAA=&quot;"/>
    <we:property name="isFiltersActionButtonVisible" value="true"/>
    <we:property name="isVisualContainerHeaderHidden" value="false"/>
    <we:property name="reportEmbeddedTime" value="&quot;2026-04-21T10:53:59.285Z&quot;"/>
    <we:property name="creatorTenantId" value="&quot;bb5628b8-e328-4082-a856-433c9edc8fae&quot;"/>
    <we:property name="creatorUserId" value="&quot;10033FFF9DCE4076&quot;"/>
    <we:property name="creatorSessionId" value="&quot;d08cb242-9c49-4a7e-9551-cfcfc826efa7&quot;"/>
    <we:property name="artifactViewState" value="&quot;live&quot;"/>
  </we:properties>
  <we:bindings/>
  <we:snapshot xmlns:r="http://schemas.openxmlformats.org/officeDocument/2006/relationships"/>
</we:webextension>
</file>

<file path=ppt/webextensions/webextension2.xml><?xml version="1.0" encoding="utf-8"?>
<we:webextension xmlns:we="http://schemas.microsoft.com/office/webextensions/webextension/2010/11" id="{3133D482-1242-4710-A436-35DB50C7473C}">
  <we:reference id="wa200003233" version="2.0.0.3" store="en-US" storeType="OMEX"/>
  <we:alternateReferences>
    <we:reference id="WA200003233" version="2.0.0.3" store="WA200003233" storeType="OMEX"/>
  </we:alternateReferences>
  <we:properties>
    <we:property name="pptInsertionSessionID" value="&quot;49048943-B5C4-44EF-8718-074FAEA8D5C7&quot;"/>
    <we:property name="reportUrl" value="&quot;/groups/me/reports/40be731a-da8e-4dde-8b98-b3751be32925/ReportSectiond954d628932cbe864c97?ctid=bb5628b8-e328-4082-a856-433c9edc8fae&amp;experience=power-bi&quot;"/>
    <we:property name="reportName" value="&quot;Performance Framework - SPC&quot;"/>
    <we:property name="reportState" value="&quot;CONNECTED&quot;"/>
    <we:property name="embedUrl" value="&quot;/reportEmbed?reportId=40be731a-da8e-4dde-8b98-b3751be32925&amp;config=eyJjbHVzdGVyVXJsIjoiaHR0cHM6Ly9XQUJJLVVLLVNPVVRILXJlZGlyZWN0LmFuYWx5c2lzLndpbmRvd3MubmV0IiwiZW1iZWRGZWF0dXJlcyI6eyJ1c2FnZU1ldHJpY3NWTmV4dCI6dHJ1ZX19&amp;disableSensitivityBanner=true&amp;storytellingChangeViewModeShortcutKeys=true&quot;"/>
    <we:property name="pageName" value="&quot;ReportSectiond954d628932cbe864c97&quot;"/>
    <we:property name="pageDisplayName" value="&quot;What is an SPC chart?&quot;"/>
    <we:property name="datasetId" value="&quot;24d0cc84-9725-49e7-bb53-a4a20a1e6d13&quot;"/>
    <we:property name="backgroundColor" value="&quot;#FFFFFF&quot;"/>
    <we:property name="bookmark" value="&quot;H4sIAAAAAAAAA81W227cRgz9FUN9XRRzv/gtdtwLUBSGU7gPRRBwSGqtRpYWktaxa+y/d0a7QeCNnS3WKJAnacjR0eHhkJzHippx1cLD73DL1Wl11vcfb2H4eKKrRdVtbUzKOu2IRNCeEmqWmL39amr6bqxOH6sJhiVP1824hrYAZeNf7xcVtO0lLMuqhnbkRbXiYew7aJt/eLs5u6ZhzZtFxferth+gQL6bYOICe5e353WmIH8sfACn5o7fMU5b6xWv+mHarSlaQ06FqBUmDs5g9PmbummnDFPg0i7Ix0oYI6SRzjsrBVFgz6HYdwE/615U08OqeM8zu2U/NAhtNfMeeNzSfKzO+3Z9O79dPLG/69cD8hXXs6ubmukhI/1weXFxdXJ1cf3rxZ/VJotwOfRZop2PeTi54ruGP50URdbjvOWm/3Q+cKZA1ancFMu4jX8O8bAiRdZZ+vO+m6DpdtpgHUFqIVUkh9K5EAwW+9h0y3aXrC/f/rFVYuL7KfX35Sykv/M/C9JMSZvICokjKpZRGyXBHI8mtEEXNFjF7EkzIdDxaME5tEqSB4MaKB9ucsejReVBgFeeoXYKMAppj0er0XjBNiirOYVaernN2JGRIiXyCFKaGsG7ULtXZCGQJu+pZgkgnEiRML1CN60EJZlUwprRJ6FAHo8mo2TKeaUcrlJWUsB4PBpiYJuM0WgRBKqgQByPlki7nMk6kImawXKdDp/e5jb3zWcqwQQgLYX1Qhit2WX1jmfmkB0Iq4lUBI8u0X+ohBeYAaMNtUYZQorgauUIjmcGAY3QHlR0Gr0EX/vD3egFZvlgCZWiM5kikhWW5eGagrmBnq2nKffvr9ubN9qx8domoWM+b5nsQcjxBlbP0GMKFqXK5FgZFgaNmZPwZG6VYZJH6uPnEfSG7qDDPAL258+b5XLgJUy75cX/NJxWeTZ9GObZ9KEkcfb/tO52g1nvDyqxeV8G1bfkQRho5/q6hJwwde3rpJ0Ao2NK1nwXGuV13nPzttxX9iTad71enae65MVAPJw9zDG/bYbPtyK52KP+HcSbAyxlY6NjhyYCO0lG5UwersQXqppCQll7ne9ozlmjSMPhfvNS70qGhDII2gJEoxyKV9x9UAhrap0bq0VrEybFh2fRt/pNxty7sf089OvVfOyNi2BFSqwV55Esk48z9Wb8pSHibnfz3qJ8Qa1uOV/Yy0u/nsYVIF9Cx/NJWm1T2vC8L1cOdMS0ex/K87cmF902hmto14X+/JOq/KVkerP5F4bO19BWDAAA&quot;"/>
    <we:property name="initialStateBookmark" value="&quot;H4sIAAAAAAAAA81W227bRhD9FYN9FYq9X/xmO+oFaRJDLtyHIjBmZ4cyG5oUSMqxY+jfu0vRCKzYUSGjQJ7InVkenrnPQxGrflXD/Xu4oeK4OG3bTzfQfTqSxaxoJtmHD2/fnSzeXr0/eTdP4nY1VG3TF8cPxQDdkobLql9DnRGS8O+PswLq+hyW+VRC3dOsWFHXtw3U1RfaXk6qoVvTZlbQ3apuO8iQFwMMlGFv0/V0Tv/mP2cigEN1SxeEw1a6oFXbDdM5eq2iEc5LgYGcUeht+qas6iHBZLgwWfdQMKUYV9xYozmL0ZEll+WTpc+qZ8Vwv8ras8Ru2XYVQl2MvDvqtzQfirO2Xt+Mb/Mn8ot23SEtqBxVzVAN9wnpp/P5fHG0mF/+Pv+r2CQnnHdtctGkI+qOFnRb0eej7JF1P165bj+fdZQoxOKYb7Kk39o/mrjfI9mto+vP2maAqpl8g6UHLhkXPhrkxjinMMv7qlnWU7C+fvvn1hMD3Q2hvcu5EP5J/8xIIyWpPAmM5FEQ91IJDupwNCYVGidBCyIbJUWEeDiaMwa14NGCQgmRoojmcDQvLDCwwhKURgB6xvXhaCUqy0g7oSUFV3LLtxE70FKMIVoEzlWJYI0rzSui4KKM1saSOAAzLPiI4RV+k4LFwIMIWBLawATww9G45xRTXGMyVwjNo0N/OBqiIx2UkqgRGAongB2OFqI0KZKli8pLAk1l2J+91U3qm89UgnIQJWfaMqakJJO8dzgzg2SAaRmj8GDRhPgfKuEFZkCoXSmROxc8mFKYCIczA4eKSQvCG4mWgy3t/m70ArOUWEwEb1SiiFEzTXx/TcHYQE/Xw5D697ftzSppSFmpA5M+5Vsiuxeyv4bVM/QoOo1cJHIkFDGFSo1BeDK38jBJI/XhcQSdxFtoMI2A3flzslx2tIRhOs7/p+G0SrPpqhtn01UO4qj/Zd1Mg1nuDiq2+ZgH1ffcg9DFSfVtCRmmytKWQRoGSvoQtPohfJTO6c71m7yv7LhoV/V67zz1Szp0kbrT+9HmN1X3uBXx2Q71H8DeZGAuG+0NGVQeyPCoRIrk/kp8oaqjC8hLK9OOZoxWIkrY329e6l1BRSYUgtQAXgmD7BW7DzKmVSlTY9WodcAgaP8s+l6/SZg7G9uvXbtejWmvjAfNQiApKI1kHqwfqVf9b1WM1Eyb9xblK2pxQ2lhzy/teuhXgHQODY2ZtNqGtKLxXqocaCLF6b3Lzz+qVHRbGy6hXmf640+KR6pVqGnPB3npz/fHzNhs/gVaw9qufwwAAA==&quot;"/>
    <we:property name="isFiltersActionButtonVisible" value="true"/>
    <we:property name="isVisualContainerHeaderHidden" value="false"/>
    <we:property name="reportEmbeddedTime" value="&quot;2026-04-21T10:55:15.903Z&quot;"/>
    <we:property name="creatorTenantId" value="&quot;bb5628b8-e328-4082-a856-433c9edc8fae&quot;"/>
    <we:property name="creatorUserId" value="&quot;10033FFF9DCE4076&quot;"/>
    <we:property name="creatorSessionId" value="&quot;38f4fce4-81fe-4d14-9288-9506ccf26e49&quot;"/>
    <we:property name="artifactViewState" value="&quot;live&quot;"/>
  </we:properties>
  <we:bindings/>
  <we:snapshot xmlns:r="http://schemas.openxmlformats.org/officeDocument/2006/relationships"/>
</we:webextension>
</file>

<file path=ppt/webextensions/webextension3.xml><?xml version="1.0" encoding="utf-8"?>
<we:webextension xmlns:we="http://schemas.microsoft.com/office/webextensions/webextension/2010/11" id="{F862A1EF-E6A9-4150-A04E-A36B349E6FA5}">
  <we:reference id="wa200003233" version="2.0.0.3" store="en-US" storeType="OMEX"/>
  <we:alternateReferences>
    <we:reference id="WA200003233" version="2.0.0.3" store="WA200003233" storeType="OMEX"/>
  </we:alternateReferences>
  <we:properties>
    <we:property name="pptInsertionSessionID" value="&quot;49048943-B5C4-44EF-8718-074FAEA8D5C7&quot;"/>
    <we:property name="reportUrl" value="&quot;/groups/me/reports/40be731a-da8e-4dde-8b98-b3751be32925/ReportSectionf792db6a9d00f2468a50?ctid=bb5628b8-e328-4082-a856-433c9edc8fae&amp;experience=power-bi&quot;"/>
    <we:property name="reportName" value="&quot;Performance Framework - SPC&quot;"/>
    <we:property name="reportState" value="&quot;CONNECTED&quot;"/>
    <we:property name="embedUrl" value="&quot;/reportEmbed?reportId=40be731a-da8e-4dde-8b98-b3751be32925&amp;config=eyJjbHVzdGVyVXJsIjoiaHR0cHM6Ly9XQUJJLVVLLVNPVVRILXJlZGlyZWN0LmFuYWx5c2lzLndpbmRvd3MubmV0IiwiZW1iZWRGZWF0dXJlcyI6eyJ1c2FnZU1ldHJpY3NWTmV4dCI6dHJ1ZX19&amp;disableSensitivityBanner=true&amp;storytellingChangeViewModeShortcutKeys=true&quot;"/>
    <we:property name="pageName" value="&quot;ReportSectionf792db6a9d00f2468a50&quot;"/>
    <we:property name="pageDisplayName" value="&quot;Icon Descriptions&quot;"/>
    <we:property name="datasetId" value="&quot;24d0cc84-9725-49e7-bb53-a4a20a1e6d13&quot;"/>
    <we:property name="backgroundColor" value="&quot;#FFFFFF&quot;"/>
    <we:property name="bookmark" value="&quot;H4sIAAAAAAAAA81YbWsbRxD+K+b61ZTZ9918Sxz3BUoxTkk/lBBmd2eVa2SdOJ3cuMb/vbMnhRAn8oU7CkEY377ouXl9Zkb3TW532zXe/Y431DxrXnTd+xvs35+p5rzZHPYM1o9SQttAQUQgafm02w5tt9k1z+6bAfsVDa/b3R7XFYg3/3pz3uB6fYWruiq43tF5s6V+121w3f5Lh8t8NPR7ejhv6MN23fVYIV8NOFCFveXrvGYRxI9VHkxDe0uvKA2H3Wvadv1wXBcXZI4WQwYoUluPBvg7pV0PDFPh4lHJ+wa0BqGFddYIyNmTI1/3jwp/9fi8Ge629fSCpVt1fZtw3Yxy97Q7iHnfXHTr/c34dPnZ/qtu3ye6pjIebYZ2uGOkH64uL6/Pri9f/3r5Z/PARrjqOzbR8YyoP7um25b+OasW2e/GK++6fy56YhFy80w81J3dQf9RxWmLVLOOpr/oNgO2m6NtpJSaP4LY0aCNFUGmur9rN6v10VmfvvvHwRLtDXu3RkL8m99YcUaBUgzRGRmUV+gS2mKymosF0kcfUywevEeVjSeai4XFYCbwkf8kaalKEHOxtJAu2iIUpAyeFKOF2VhEZKQChWA4tSg4D5NYA30YYvfhSzTjgpVolMg5ShGj9mXakyfRHKgckzPRB9AsW9YhzkfzQWGEABk1hFKcL3bamyfRslBSmOJUSi4riw7FbH86UjJqyAIS28+J4grOl4zD3xRIAlSUGphFgpyOjif05ORVhCIb45OLxizxgcqoTBGRCApbzpI1dj6aCKgNRLCBs9yKiAL9XB9YDSgBFEgIFph6g1yQBxBiCL4Y7SKAtY6jZUGs6QTZGZ0jBizMQ0ouiVzhNRNyYj4uQXF6ea2mI/ckWohJZpPAVe4uPgJmPdcHynidMpHIwrMjAgfetD9PW01Kj2i8jNmEQsqHnOejIbMPkyNriUpmEARpQY7apBjHZ8pRoxm9MV2lnoi2LL3wQMI7LlfEmHKuD0LWuiZABK+dJC40aYFkKsZUfBIpcNEjchwrs1lSWXBScQkoLlE2QruyIG41U4dWWYgSXUlcmvMSXgOnnI4BUQkKhvhRL7CaByU4m9ArpjXOfOa3MtdqpQhHmLjb4MoiyZDPZoFkJUnrVbHszZw8ZxhM59QJySRS5WyLyblI6GWwCzwgayfEtTjo5CmEGOEb+PuEZFGrpK0hkVxKteqhWcC3jjmNU0omoWpRsMWKaZvt3uH2a91aZqtzUqloa5J7C9/A3SewQqJoZGbuoDpzeBthmrlxbO5f7IeBZ4uvpKiRwkrIgVMBuHMIcdoJJ8RTRDWLSgabErdXkA9E9NlMVQcdHvfuP45Hz/MtbpgdvpiNnq9WPa1wOC4v/6fBactz09t+nJve1oAYz3/ab45Do3o8RMHDmzpEPWWehH0+Hn057AgJlCVbWaDm0gvafR824jXfefeyztKPTPT4aLl1PrcLL/pM/Yu7UeeXbf9xYhfnj0T/DvRlBWuP7TQ3A8Fkz8kTSHv5DZl4grt4VCUTktOknVGB6TVMd9inKm5MxKTM002UCBa0wAU9Mc9vsrgcLfdRvk7C2kx3UE/xDWM++jXh577bb8ewL7IAV0+sva7yhFrpkSjb3S9tzrQ5/ip0QPmE2txQvxq5vtsPuy0musINjZG0Pbi0pfEeZw5uMuXjc1///9Zy0h10eI3rfRV/fElT31I9/fDwH19o1ZbyEgAA&quot;"/>
    <we:property name="initialStateBookmark" value="&quot;H4sIAAAAAAAAA81YbW/bNhD+K4H2NRiO72S/pan3gq5tkAzdh6EojuTR1epYhiynzYL89x1lF0XTOipsDCgCIxJJPbrX5+501+R2vVrg7Uu8puZJ87Tr3l9j//5ENafNcrf26tXzF2eXz9++PHsx4+VuNbTdct08uWsG7Oc0vG7XG1xUBF78+81pg4vFBc7rXcHFmk6bFfXrbomL9l/aHuatod/Q/WlDH1eLrscKeTXgQBX2ho/zPb9b/FwFwTS0N3RFadiuXtKq64fdfXFB5mgxZIAitfVogJ8p7WJgmAoXd9rdNaA1CC2ss0ZAzp4c+bq+0/Sb26fNcLuqu+cs3bzr24SLZpS7p/VWzLvmvFtsrser2RfrV92mT3RJZdxaDu1wy0g/XcxmlyeXs9e/z/5q7tkIF33HJtrtEfUnl3TT0oeTapHNejzyrvtw3hOLkJsn4r6urLf6jypOW6SadTT9ebccsF3ubCOl1PwnyKACbawIMtX1dbucL3bO+vzsn1tLtNfs3RoJ8R9+Y8UZBUoxRGdkUF6hS2iLyepQLJA++phi8eA9qmw80aFYWAxmAh/5J0lLVYI4FEsL6aItQkHK4EkxWjgYi4iMVKAQDElLwXmYxBro4xC7j1+jGResRKNEzlGKGLUv057ci+ZA5ZiciT6AZtmyDvFwNB8URgiQUUMoxflip725Fy0LJYUpTqXksrLoUBzsT0dKRg1ZQGL7OVFcwcMl4/A3BZIAFaUGZpEgp6PjET05eRWhyMb45KIxx/hAZVSmiEgEhS1nyRp7OJoIqA1EsIGz3IqIAv2hPrAaUAIokBAsMPUGeUQeQIgh+GK0iwDWOo6WI2JNJ8jO6BwxYGEeUvKYyBVeMyEn5uMSFKeX12o6cveihZhkNglc5e7iI2DWh/pAGa9TJhJZeHZE4MCb9ud+q0npEY2XMZtQSPmQ8+FoyOzD5MhaopIZBEE6IkdtUozjM+Wo0YzemK5Sj0Rbll54IOEdlytiTHmoD0LWuiZABK+dJC406QjJVIyp+CRS4KJH5DhWDmZJZcFJxSWguETZCO3KEXGrmTq0ykKU6Eri0pyP4TVwyukYEJWgYIgv9RFW86AEZxN6xbTGmc/8Vg61WinCESbuNriySDLkszlCspKk9apY9mZOnjMMpnNqj2QSqXK2xeRcJPQy2CM8IGsnxLU46OQphBjhO/h7j2RRq6StIZFcSrXqoTmCbx1zGqeUTELVomCLFdM2W7/D1be6tcxW56RS0dYk9xa+g7v3YIVE0cjM3EF15vA2wjRz49jcP90MA88W30hRI4WVkAOnAnDnEOK0E/aIp4hqFpUMNiVuryBvieiLmaoOOjzu3X0aj87yDS6ZHb6ajc7m857mOOxuZ//T4LTiueltP85Nb2tAjPu/bJa7oVE9HKLg/k0doh4zT8I+77a+HnaEBMqSrSxQc+kF7X4MG/E9n3n3rM7SD0z0cOt463xpF77pM/VPb0edn7X9p4ldnD4Q/QfQlxWsPbbT3AwEkz0nTyDt5Xdk4h7u4lGVTEhOk3ZGBabXMN1h76u4MRGTMk83USJY0AKP6Il5fpPF5Wi5j/J1EtZmuoN6jG8Y88HXhF/7brMaw77IAlw9sfa6yhNqpUeibNe/tTnTcvdVaIvyGbW5pn4+cn23GdYrTHSBSxojabV1aUvjOc4cXGbKu+u+/v+j5aTb6vAaF5sq/viS5pOobVzQxAP1g1Q9P0bG/f1/GtGb+BsTAAA=&quot;"/>
    <we:property name="isFiltersActionButtonVisible" value="true"/>
    <we:property name="isVisualContainerHeaderHidden" value="false"/>
    <we:property name="reportEmbeddedTime" value="&quot;2026-04-21T11:24:44.470Z&quot;"/>
    <we:property name="creatorTenantId" value="&quot;bb5628b8-e328-4082-a856-433c9edc8fae&quot;"/>
    <we:property name="creatorUserId" value="&quot;10033FFF9DCE4076&quot;"/>
    <we:property name="creatorSessionId" value="&quot;be850ff5-427b-489f-b781-f21ee611417d&quot;"/>
    <we:property name="artifactViewState" value="&quot;live&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435DD7E9-2D42-4F50-87B6-9A2D326E848B}"/>
</file>

<file path=customXml/itemProps3.xml><?xml version="1.0" encoding="utf-8"?>
<ds:datastoreItem xmlns:ds="http://schemas.openxmlformats.org/officeDocument/2006/customXml" ds:itemID="{5353AC40-0A0E-4F46-A609-E30D51CC4C15}">
  <ds:schemaRefs>
    <ds:schemaRef ds:uri="http://schemas.microsoft.com/office/2006/metadata/properties"/>
    <ds:schemaRef ds:uri="http://www.w3.org/XML/1998/namespace"/>
    <ds:schemaRef ds:uri="14f886ef-4092-4ed8-a31e-891c76461312"/>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137ca15d-9ca5-4969-9050-6a8af13b1758"/>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4812</TotalTime>
  <Words>11195</Words>
  <Application>Microsoft Office PowerPoint</Application>
  <PresentationFormat>Custom</PresentationFormat>
  <Paragraphs>1175</Paragraphs>
  <Slides>70</Slides>
  <Notes>27</Notes>
  <HiddenSlides>3</HiddenSlides>
  <MMClips>0</MMClips>
  <ScaleCrop>false</ScaleCrop>
  <HeadingPairs>
    <vt:vector size="6" baseType="variant">
      <vt:variant>
        <vt:lpstr>Fonts Used</vt:lpstr>
      </vt:variant>
      <vt:variant>
        <vt:i4>18</vt:i4>
      </vt:variant>
      <vt:variant>
        <vt:lpstr>Theme</vt:lpstr>
      </vt:variant>
      <vt:variant>
        <vt:i4>7</vt:i4>
      </vt:variant>
      <vt:variant>
        <vt:lpstr>Slide Titles</vt:lpstr>
      </vt:variant>
      <vt:variant>
        <vt:i4>70</vt:i4>
      </vt:variant>
    </vt:vector>
  </HeadingPairs>
  <TitlesOfParts>
    <vt:vector size="95" baseType="lpstr">
      <vt:lpstr>Aptos</vt:lpstr>
      <vt:lpstr>Aptos Black</vt:lpstr>
      <vt:lpstr>Aptos Display</vt:lpstr>
      <vt:lpstr>Aptos Narrow</vt:lpstr>
      <vt:lpstr>Arial</vt:lpstr>
      <vt:lpstr>Arial Black</vt:lpstr>
      <vt:lpstr>Arial,Sans-Serif</vt:lpstr>
      <vt:lpstr>Calibri</vt:lpstr>
      <vt:lpstr>Calibri Light</vt:lpstr>
      <vt:lpstr>Courier New</vt:lpstr>
      <vt:lpstr>Segoe UI</vt:lpstr>
      <vt:lpstr>Symbol</vt:lpstr>
      <vt:lpstr>Times New Roman</vt:lpstr>
      <vt:lpstr>Ubuntu Light</vt:lpstr>
      <vt:lpstr>Ubuntu Medium</vt:lpstr>
      <vt:lpstr>Verdana</vt:lpstr>
      <vt:lpstr>Verrdana</vt:lpstr>
      <vt:lpstr>Wingdings</vt:lpstr>
      <vt:lpstr>Custom Design</vt:lpstr>
      <vt:lpstr>1_Custom Design</vt:lpstr>
      <vt:lpstr>2_Custom Design</vt:lpstr>
      <vt:lpstr>2_Custom Design</vt:lpstr>
      <vt:lpstr>Office Theme</vt:lpstr>
      <vt:lpstr>3_Office Theme</vt:lpstr>
      <vt:lpstr>1_WHITE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Welsh Government All Wales Performance Dashboard</vt:lpstr>
      <vt:lpstr>PowerPoint Presentation</vt:lpstr>
      <vt:lpstr>PowerPoint Presentation</vt:lpstr>
      <vt:lpstr>Summary of the icons used as part of the adapted NHS ‘making data count’ principles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62</cp:revision>
  <dcterms:created xsi:type="dcterms:W3CDTF">2023-11-15T10:54:55Z</dcterms:created>
  <dcterms:modified xsi:type="dcterms:W3CDTF">2026-04-24T14:46:17Z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