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10.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2.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4.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75" r:id="rId13"/>
    <p:sldMasterId id="2147483788" r:id="rId14"/>
    <p:sldMasterId id="2147483796" r:id="rId15"/>
    <p:sldMasterId id="2147483809" r:id="rId16"/>
    <p:sldMasterId id="2147483816" r:id="rId17"/>
    <p:sldMasterId id="2147483823" r:id="rId18"/>
  </p:sldMasterIdLst>
  <p:notesMasterIdLst>
    <p:notesMasterId r:id="rId87"/>
  </p:notesMasterIdLst>
  <p:handoutMasterIdLst>
    <p:handoutMasterId r:id="rId88"/>
  </p:handoutMasterIdLst>
  <p:sldIdLst>
    <p:sldId id="309" r:id="rId19"/>
    <p:sldId id="312" r:id="rId20"/>
    <p:sldId id="737" r:id="rId21"/>
    <p:sldId id="721" r:id="rId22"/>
    <p:sldId id="735" r:id="rId23"/>
    <p:sldId id="746" r:id="rId24"/>
    <p:sldId id="297" r:id="rId25"/>
    <p:sldId id="736" r:id="rId26"/>
    <p:sldId id="740" r:id="rId27"/>
    <p:sldId id="742" r:id="rId28"/>
    <p:sldId id="743" r:id="rId29"/>
    <p:sldId id="780" r:id="rId30"/>
    <p:sldId id="761" r:id="rId31"/>
    <p:sldId id="786" r:id="rId32"/>
    <p:sldId id="762" r:id="rId33"/>
    <p:sldId id="763" r:id="rId34"/>
    <p:sldId id="765" r:id="rId35"/>
    <p:sldId id="767" r:id="rId36"/>
    <p:sldId id="764" r:id="rId37"/>
    <p:sldId id="774" r:id="rId38"/>
    <p:sldId id="2141413359" r:id="rId39"/>
    <p:sldId id="768" r:id="rId40"/>
    <p:sldId id="770" r:id="rId41"/>
    <p:sldId id="771" r:id="rId42"/>
    <p:sldId id="778" r:id="rId43"/>
    <p:sldId id="2141413470" r:id="rId44"/>
    <p:sldId id="478" r:id="rId45"/>
    <p:sldId id="779" r:id="rId46"/>
    <p:sldId id="2141413471" r:id="rId47"/>
    <p:sldId id="2141413472" r:id="rId48"/>
    <p:sldId id="271" r:id="rId49"/>
    <p:sldId id="794" r:id="rId50"/>
    <p:sldId id="2141413469" r:id="rId51"/>
    <p:sldId id="797" r:id="rId52"/>
    <p:sldId id="782" r:id="rId53"/>
    <p:sldId id="783" r:id="rId54"/>
    <p:sldId id="784" r:id="rId55"/>
    <p:sldId id="2141413357" r:id="rId56"/>
    <p:sldId id="2141413358" r:id="rId57"/>
    <p:sldId id="757" r:id="rId58"/>
    <p:sldId id="758" r:id="rId59"/>
    <p:sldId id="759" r:id="rId60"/>
    <p:sldId id="760" r:id="rId61"/>
    <p:sldId id="788" r:id="rId62"/>
    <p:sldId id="798" r:id="rId63"/>
    <p:sldId id="2141413474" r:id="rId64"/>
    <p:sldId id="2141413475" r:id="rId65"/>
    <p:sldId id="2141413476" r:id="rId66"/>
    <p:sldId id="2141413477" r:id="rId67"/>
    <p:sldId id="2141413478" r:id="rId68"/>
    <p:sldId id="2141413347" r:id="rId69"/>
    <p:sldId id="749" r:id="rId70"/>
    <p:sldId id="751" r:id="rId71"/>
    <p:sldId id="795" r:id="rId72"/>
    <p:sldId id="445" r:id="rId73"/>
    <p:sldId id="452" r:id="rId74"/>
    <p:sldId id="295" r:id="rId75"/>
    <p:sldId id="438" r:id="rId76"/>
    <p:sldId id="448" r:id="rId77"/>
    <p:sldId id="439" r:id="rId78"/>
    <p:sldId id="446" r:id="rId79"/>
    <p:sldId id="451" r:id="rId80"/>
    <p:sldId id="447" r:id="rId81"/>
    <p:sldId id="441" r:id="rId82"/>
    <p:sldId id="440" r:id="rId83"/>
    <p:sldId id="442" r:id="rId84"/>
    <p:sldId id="443" r:id="rId85"/>
    <p:sldId id="444" r:id="rId86"/>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4EB3BE"/>
    <a:srgbClr val="60BAC4"/>
    <a:srgbClr val="79C5CD"/>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4987" autoAdjust="0"/>
  </p:normalViewPr>
  <p:slideViewPr>
    <p:cSldViewPr>
      <p:cViewPr>
        <p:scale>
          <a:sx n="58" d="100"/>
          <a:sy n="58" d="100"/>
        </p:scale>
        <p:origin x="312" y="9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presProps" Target="presProps.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2.xml"/><Relationship Id="rId90" Type="http://schemas.openxmlformats.org/officeDocument/2006/relationships/viewProps" Target="viewProps.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slide" Target="slides/slide62.xml"/><Relationship Id="rId85" Type="http://schemas.openxmlformats.org/officeDocument/2006/relationships/slide" Target="slides/slide67.xml"/><Relationship Id="rId93"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notesMaster" Target="notesMasters/notesMaster1.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1.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s>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4: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4"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4"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4" custLinFactNeighborX="9008" custLinFactNeighborY="-5786">
        <dgm:presLayoutVars>
          <dgm:bulletEnabled val="1"/>
        </dgm:presLayoutVars>
      </dgm:prSet>
      <dgm:spPr/>
    </dgm:pt>
    <dgm:pt modelId="{FD62A244-462A-4E1C-9F45-5336CB3B9A7E}" type="pres">
      <dgm:prSet presAssocID="{34756629-E74C-4A2B-986C-B90824477568}"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3" presStyleCnt="4" custLinFactNeighborX="4598" custLinFactNeighborY="-690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3" presStyleCnt="4"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3" destOrd="0" parTransId="{C3CC3D0E-E601-4CEC-A4EA-7040238D7147}" sibTransId="{77562E8B-2486-4DB2-A986-C3E6FF2E06A2}"/>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 modelId="{B50E4563-FC64-479E-A8D3-F904CE9EF414}" type="presParOf" srcId="{FEFE71CE-EB5C-4199-8D48-4A7544A10A1A}" destId="{FD62A244-462A-4E1C-9F45-5336CB3B9A7E}" srcOrd="5" destOrd="0" presId="urn:microsoft.com/office/officeart/2005/8/layout/vList3"/>
    <dgm:cxn modelId="{4B26EECB-93B8-41C1-8A36-C87ACB643832}" type="presParOf" srcId="{FEFE71CE-EB5C-4199-8D48-4A7544A10A1A}" destId="{82E65E3F-32F9-4606-8767-4277B08337D8}" srcOrd="6"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270314" y="14770"/>
          <a:ext cx="11502771" cy="165237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Section 1: </a:t>
          </a:r>
          <a:r>
            <a:rPr lang="en-GB" sz="2800" kern="1200" dirty="0"/>
            <a:t>Updates against all Escalation areas with Welsh Government</a:t>
          </a:r>
        </a:p>
      </dsp:txBody>
      <dsp:txXfrm rot="10800000">
        <a:off x="4683407" y="14770"/>
        <a:ext cx="11089678" cy="1652374"/>
      </dsp:txXfrm>
    </dsp:sp>
    <dsp:sp modelId="{F9E476B7-A246-4EEE-9E1A-6E631012DA9E}">
      <dsp:nvSpPr>
        <dsp:cNvPr id="0" name=""/>
        <dsp:cNvSpPr/>
      </dsp:nvSpPr>
      <dsp:spPr>
        <a:xfrm>
          <a:off x="2484220" y="4211"/>
          <a:ext cx="1652374" cy="165237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346577" y="2054226"/>
          <a:ext cx="11502771" cy="165237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2</a:t>
          </a:r>
          <a:r>
            <a:rPr lang="en-GB" sz="2800" kern="1200" dirty="0"/>
            <a:t>: Performance against the Health Board’s Strategic Objectives</a:t>
          </a:r>
        </a:p>
        <a:p>
          <a:pPr marL="228600" lvl="1" indent="-228600" algn="l" defTabSz="977900">
            <a:lnSpc>
              <a:spcPct val="90000"/>
            </a:lnSpc>
            <a:spcBef>
              <a:spcPct val="0"/>
            </a:spcBef>
            <a:spcAft>
              <a:spcPct val="15000"/>
            </a:spcAft>
            <a:buChar char="•"/>
          </a:pPr>
          <a:endParaRPr lang="en-GB" sz="2200" kern="1200" dirty="0"/>
        </a:p>
      </dsp:txBody>
      <dsp:txXfrm rot="10800000">
        <a:off x="4759670" y="2054226"/>
        <a:ext cx="11089678" cy="1652374"/>
      </dsp:txXfrm>
    </dsp:sp>
    <dsp:sp modelId="{C0FBD90D-9B30-43B9-97E9-94BEF7DC7598}">
      <dsp:nvSpPr>
        <dsp:cNvPr id="0" name=""/>
        <dsp:cNvSpPr/>
      </dsp:nvSpPr>
      <dsp:spPr>
        <a:xfrm>
          <a:off x="2484220" y="2149832"/>
          <a:ext cx="1652374" cy="165237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346577" y="4199847"/>
          <a:ext cx="11502771" cy="1652374"/>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3</a:t>
          </a:r>
          <a:r>
            <a:rPr lang="en-GB" sz="2800" kern="1200" dirty="0"/>
            <a:t>: Service Specific Updates</a:t>
          </a:r>
        </a:p>
        <a:p>
          <a:pPr marL="228600" lvl="1" indent="-228600" algn="l" defTabSz="977900">
            <a:lnSpc>
              <a:spcPct val="90000"/>
            </a:lnSpc>
            <a:spcBef>
              <a:spcPct val="0"/>
            </a:spcBef>
            <a:spcAft>
              <a:spcPct val="15000"/>
            </a:spcAft>
            <a:buChar char="•"/>
          </a:pPr>
          <a:endParaRPr lang="en-GB" sz="2200" kern="1200"/>
        </a:p>
      </dsp:txBody>
      <dsp:txXfrm rot="10800000">
        <a:off x="4759670" y="4199847"/>
        <a:ext cx="11089678" cy="1652374"/>
      </dsp:txXfrm>
    </dsp:sp>
    <dsp:sp modelId="{5BFA6665-1F33-4D4C-9527-789645D89B43}">
      <dsp:nvSpPr>
        <dsp:cNvPr id="0" name=""/>
        <dsp:cNvSpPr/>
      </dsp:nvSpPr>
      <dsp:spPr>
        <a:xfrm>
          <a:off x="2484220" y="4295453"/>
          <a:ext cx="1652374" cy="1652374"/>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346577" y="6270962"/>
          <a:ext cx="11502771" cy="1652374"/>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Section 4: Updates on Ministerial Enabling Actions</a:t>
          </a:r>
        </a:p>
      </dsp:txBody>
      <dsp:txXfrm rot="10800000">
        <a:off x="4759670" y="6270962"/>
        <a:ext cx="11089678" cy="1652374"/>
      </dsp:txXfrm>
    </dsp:sp>
    <dsp:sp modelId="{4296A84E-6113-4C1F-9DB6-B4931C946519}">
      <dsp:nvSpPr>
        <dsp:cNvPr id="0" name=""/>
        <dsp:cNvSpPr/>
      </dsp:nvSpPr>
      <dsp:spPr>
        <a:xfrm>
          <a:off x="2560197" y="6326944"/>
          <a:ext cx="1652374" cy="1652374"/>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24/10/2025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24/10/2025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28</a:t>
            </a:fld>
            <a:endParaRPr lang="pt-BR"/>
          </a:p>
        </p:txBody>
      </p:sp>
    </p:spTree>
    <p:extLst>
      <p:ext uri="{BB962C8B-B14F-4D97-AF65-F5344CB8AC3E}">
        <p14:creationId xmlns:p14="http://schemas.microsoft.com/office/powerpoint/2010/main" val="4128392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65A2D-1291-BC80-442A-3CFBF15072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6EA023-8F56-8EF7-7149-CECFDF81B9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73EB1F-2110-FC67-29D9-4EC722C946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41F5208-6161-2157-C816-312F0A6653B8}"/>
              </a:ext>
            </a:extLst>
          </p:cNvPr>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1056069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B4287-E6CA-8A51-6883-39B0AD3EDB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2CE6DF-C73B-B190-02AA-F89535D606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F6473C-9F4E-1CDC-047B-6D212DEB9F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355D4C-F87E-5639-8338-7E040284027F}"/>
              </a:ext>
            </a:extLst>
          </p:cNvPr>
          <p:cNvSpPr>
            <a:spLocks noGrp="1"/>
          </p:cNvSpPr>
          <p:nvPr>
            <p:ph type="sldNum" sz="quarter" idx="5"/>
          </p:nvPr>
        </p:nvSpPr>
        <p:spPr/>
        <p:txBody>
          <a:bodyPr/>
          <a:lstStyle/>
          <a:p>
            <a:fld id="{7632F1A2-D638-401F-83A8-37BE82B69C5E}" type="slidenum">
              <a:rPr lang="pt-BR" smtClean="0"/>
              <a:t>30</a:t>
            </a:fld>
            <a:endParaRPr lang="pt-BR"/>
          </a:p>
        </p:txBody>
      </p:sp>
    </p:spTree>
    <p:extLst>
      <p:ext uri="{BB962C8B-B14F-4D97-AF65-F5344CB8AC3E}">
        <p14:creationId xmlns:p14="http://schemas.microsoft.com/office/powerpoint/2010/main" val="2703016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561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32</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39E36-B0C2-41A8-6259-4318DE2667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65D5AB-4D18-C676-A3F8-B2E55A3A96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B8243B-8049-BCDB-AFBB-53068847B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B70E6A-57E8-F4C5-A631-6FFD9268D10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6599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97BB0-9F66-07A6-31DF-E1A9989EF5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28668-64C8-830E-4279-C0A6651B02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1C1122-8D93-4C1E-E9CB-AD9B643967B3}"/>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9908A626-A84D-E49F-FF92-9DCCB01535F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4616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B6774A-0C98-1652-541D-59E6928976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917364-E842-BA9D-728E-C5AE657BE9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DB9B0D-4202-6B87-04C5-EB03C3FC038B}"/>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8893B90E-7C8F-3473-A280-B0F78F0AE0D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0879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F9960-B6CB-94B0-0A99-6A51AC3CC6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E4AAAF-66C3-53B1-4D6B-8CF1A78712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F2BA06-16D8-ABAE-3FC9-770B24558C6D}"/>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FE33F53F-5A7B-B917-6372-3C089A00999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5723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9A7D6-6FF5-29F2-6EF0-C381BA60D5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D9482F-CE31-457D-A36E-C325B118FE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8FC266-8F57-5E5F-B29D-FFCE41B8B8D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57CF43-6595-DC9A-44F8-482A9681D6B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9880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21</a:t>
            </a:fld>
            <a:endParaRPr lang="pt-BR"/>
          </a:p>
        </p:txBody>
      </p:sp>
    </p:spTree>
    <p:extLst>
      <p:ext uri="{BB962C8B-B14F-4D97-AF65-F5344CB8AC3E}">
        <p14:creationId xmlns:p14="http://schemas.microsoft.com/office/powerpoint/2010/main" val="354671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24</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25</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17459-8D0B-135C-1E0D-85DFE5CD9B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09917-1EE9-4CD8-2C82-AA35564811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51295D-3CC8-37DB-B9CA-832812482E7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7FDF5C-71CB-0940-B990-E93D61DDF56F}"/>
              </a:ext>
            </a:extLst>
          </p:cNvPr>
          <p:cNvSpPr>
            <a:spLocks noGrp="1"/>
          </p:cNvSpPr>
          <p:nvPr>
            <p:ph type="sldNum" sz="quarter" idx="5"/>
          </p:nvPr>
        </p:nvSpPr>
        <p:spPr/>
        <p:txBody>
          <a:bodyPr/>
          <a:lstStyle/>
          <a:p>
            <a:fld id="{7632F1A2-D638-401F-83A8-37BE82B69C5E}" type="slidenum">
              <a:rPr lang="pt-BR" smtClean="0"/>
              <a:t>26</a:t>
            </a:fld>
            <a:endParaRPr lang="pt-BR"/>
          </a:p>
        </p:txBody>
      </p:sp>
    </p:spTree>
    <p:extLst>
      <p:ext uri="{BB962C8B-B14F-4D97-AF65-F5344CB8AC3E}">
        <p14:creationId xmlns:p14="http://schemas.microsoft.com/office/powerpoint/2010/main" val="2983013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27</a:t>
            </a:fld>
            <a:endParaRPr lang="pt-BR"/>
          </a:p>
        </p:txBody>
      </p:sp>
    </p:spTree>
    <p:extLst>
      <p:ext uri="{BB962C8B-B14F-4D97-AF65-F5344CB8AC3E}">
        <p14:creationId xmlns:p14="http://schemas.microsoft.com/office/powerpoint/2010/main" val="31439685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4918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GB"/>
              <a:t>Click to edit Master title style</a:t>
            </a:r>
            <a:endParaRPr lang="en-GB" dirty="0"/>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921123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288031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GB"/>
              <a:t>Click to edit Master title style</a:t>
            </a:r>
            <a:endParaRPr lang="en-GB" dirty="0"/>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8422887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138226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10178505"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732483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GB"/>
              <a:t>Click to edit Master title style</a:t>
            </a:r>
            <a:endParaRPr lang="en-GB" dirty="0"/>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5706679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115518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166243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5502560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Picture Placeholder 2"/>
          <p:cNvSpPr>
            <a:spLocks noGrp="1" noChangeAspect="1"/>
          </p:cNvSpPr>
          <p:nvPr>
            <p:ph type="pic" idx="1"/>
          </p:nvPr>
        </p:nvSpPr>
        <p:spPr>
          <a:xfrm>
            <a:off x="8547536" y="1628338"/>
            <a:ext cx="10178505" cy="8036969"/>
          </a:xfrm>
        </p:spPr>
        <p:txBody>
          <a:bodyPr anchor="t"/>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r>
              <a:rPr lang="en-GB"/>
              <a:t>Click icon to add picture</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504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52095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539739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9328261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10.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5.xml"/><Relationship Id="rId7" Type="http://schemas.openxmlformats.org/officeDocument/2006/relationships/theme" Target="../theme/theme11.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5" Type="http://schemas.openxmlformats.org/officeDocument/2006/relationships/slideLayout" Target="../slideLayouts/slideLayout77.xml"/><Relationship Id="rId4" Type="http://schemas.openxmlformats.org/officeDocument/2006/relationships/slideLayout" Target="../slideLayouts/slideLayout76.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12.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3.xml"/><Relationship Id="rId7" Type="http://schemas.openxmlformats.org/officeDocument/2006/relationships/theme" Target="../theme/theme13.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4" Type="http://schemas.openxmlformats.org/officeDocument/2006/relationships/slideLayout" Target="../slideLayouts/slideLayout94.xml"/><Relationship Id="rId9" Type="http://schemas.openxmlformats.org/officeDocument/2006/relationships/image" Target="../media/image5.emf"/></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99.xml"/><Relationship Id="rId7" Type="http://schemas.openxmlformats.org/officeDocument/2006/relationships/theme" Target="../theme/theme14.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5" Type="http://schemas.openxmlformats.org/officeDocument/2006/relationships/slideLayout" Target="../slideLayouts/slideLayout101.xml"/><Relationship Id="rId4" Type="http://schemas.openxmlformats.org/officeDocument/2006/relationships/slideLayout" Target="../slideLayouts/slideLayout10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image" Target="../media/image5.emf"/><Relationship Id="rId5" Type="http://schemas.openxmlformats.org/officeDocument/2006/relationships/slideLayout" Target="../slideLayouts/slideLayout107.xml"/><Relationship Id="rId10" Type="http://schemas.openxmlformats.org/officeDocument/2006/relationships/image" Target="../media/image4.png"/><Relationship Id="rId4" Type="http://schemas.openxmlformats.org/officeDocument/2006/relationships/slideLayout" Target="../slideLayouts/slideLayout106.xml"/><Relationship Id="rId9"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846CE7D5-CF57-46EF-B807-FDD0502418D4}" type="datetimeFigureOut">
              <a:rPr lang="en-GB" smtClean="0"/>
              <a:t>24/10/2025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30035116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GB"/>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10"/>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1"/>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24/10/2025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24/10/2025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9.png"/><Relationship Id="rId7" Type="http://schemas.openxmlformats.org/officeDocument/2006/relationships/image" Target="../media/image3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59.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9.png"/><Relationship Id="rId7" Type="http://schemas.openxmlformats.org/officeDocument/2006/relationships/image" Target="../media/image6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4.xml"/><Relationship Id="rId5" Type="http://schemas.openxmlformats.org/officeDocument/2006/relationships/image" Target="../media/image75.png"/><Relationship Id="rId4" Type="http://schemas.openxmlformats.org/officeDocument/2006/relationships/image" Target="../media/image74.png"/></Relationships>
</file>

<file path=ppt/slides/_rels/slide2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4.xml"/><Relationship Id="rId5" Type="http://schemas.openxmlformats.org/officeDocument/2006/relationships/image" Target="../media/image79.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6.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4.png"/><Relationship Id="rId7" Type="http://schemas.openxmlformats.org/officeDocument/2006/relationships/image" Target="../media/image91.png"/><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27.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4.png"/><Relationship Id="rId7" Type="http://schemas.openxmlformats.org/officeDocument/2006/relationships/image" Target="../media/image95.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88.png"/></Relationships>
</file>

<file path=ppt/slides/_rels/slide2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3.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8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2.xml"/><Relationship Id="rId1" Type="http://schemas.openxmlformats.org/officeDocument/2006/relationships/slideLayout" Target="../slideLayouts/slideLayout34.xml"/><Relationship Id="rId4" Type="http://schemas.openxmlformats.org/officeDocument/2006/relationships/image" Target="../media/image104.png"/></Relationships>
</file>

<file path=ppt/slides/_rels/slide31.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5.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72.xml"/><Relationship Id="rId6" Type="http://schemas.openxmlformats.org/officeDocument/2006/relationships/image" Target="../media/image106.png"/><Relationship Id="rId5" Type="http://schemas.openxmlformats.org/officeDocument/2006/relationships/image" Target="../media/image44.svg"/><Relationship Id="rId4" Type="http://schemas.openxmlformats.org/officeDocument/2006/relationships/image" Target="../media/image43.png"/><Relationship Id="rId9" Type="http://schemas.openxmlformats.org/officeDocument/2006/relationships/image" Target="../media/image109.png"/></Relationships>
</file>

<file path=ppt/slides/_rels/slide3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4.xml"/><Relationship Id="rId1" Type="http://schemas.openxmlformats.org/officeDocument/2006/relationships/slideLayout" Target="../slideLayouts/slideLayout34.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16.png"/><Relationship Id="rId2" Type="http://schemas.openxmlformats.org/officeDocument/2006/relationships/notesSlide" Target="../notesSlides/notesSlide15.xml"/><Relationship Id="rId1" Type="http://schemas.openxmlformats.org/officeDocument/2006/relationships/slideLayout" Target="../slideLayouts/slideLayout90.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44.svg"/></Relationships>
</file>

<file path=ppt/slides/_rels/slide3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118.png"/><Relationship Id="rId2" Type="http://schemas.openxmlformats.org/officeDocument/2006/relationships/notesSlide" Target="../notesSlides/notesSlide16.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17.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34.xml"/><Relationship Id="rId5" Type="http://schemas.openxmlformats.org/officeDocument/2006/relationships/image" Target="../media/image122.png"/><Relationship Id="rId4" Type="http://schemas.openxmlformats.org/officeDocument/2006/relationships/image" Target="../media/image121.png"/></Relationships>
</file>

<file path=ppt/slides/_rels/slide36.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image" Target="../media/image123.png"/><Relationship Id="rId1" Type="http://schemas.openxmlformats.org/officeDocument/2006/relationships/slideLayout" Target="../slideLayouts/slideLayout34.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37.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png"/><Relationship Id="rId1" Type="http://schemas.openxmlformats.org/officeDocument/2006/relationships/slideLayout" Target="../slideLayouts/slideLayout34.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38.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20.svg"/></Relationships>
</file>

<file path=ppt/slides/_rels/slide40.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6.png"/><Relationship Id="rId7" Type="http://schemas.openxmlformats.org/officeDocument/2006/relationships/image" Target="../media/image137.png"/><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2.xml"/></Relationships>
</file>

<file path=ppt/slides/_rels/slide47.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notesSlide" Target="../notesSlides/notesSlide20.xml"/><Relationship Id="rId1" Type="http://schemas.openxmlformats.org/officeDocument/2006/relationships/slideLayout" Target="../slideLayouts/slideLayout109.xml"/></Relationships>
</file>

<file path=ppt/slides/_rels/slide4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21.xml"/><Relationship Id="rId1" Type="http://schemas.openxmlformats.org/officeDocument/2006/relationships/slideLayout" Target="../slideLayouts/slideLayout109.xml"/><Relationship Id="rId4" Type="http://schemas.openxmlformats.org/officeDocument/2006/relationships/image" Target="../media/image148.png"/></Relationships>
</file>

<file path=ppt/slides/_rels/slide4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22.xml"/><Relationship Id="rId1" Type="http://schemas.openxmlformats.org/officeDocument/2006/relationships/slideLayout" Target="../slideLayouts/slideLayout109.xml"/><Relationship Id="rId4" Type="http://schemas.openxmlformats.org/officeDocument/2006/relationships/image" Target="../media/image1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October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1440452834"/>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Sept-25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66.22%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1,112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11,845</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7:12 (Aug-25)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8:38 (Aug-25)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3694983363"/>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75.73%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74.73%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3,017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2,046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005581988"/>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73,028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43,196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158,228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6,985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56% (Jul-25)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5" name="Picture 4">
            <a:extLst>
              <a:ext uri="{FF2B5EF4-FFF2-40B4-BE49-F238E27FC236}">
                <a16:creationId xmlns:a16="http://schemas.microsoft.com/office/drawing/2014/main" id="{4F327C7F-5211-1F67-5B56-56C0F05F973D}"/>
              </a:ext>
            </a:extLst>
          </p:cNvPr>
          <p:cNvPicPr>
            <a:picLocks noChangeAspect="1"/>
          </p:cNvPicPr>
          <p:nvPr/>
        </p:nvPicPr>
        <p:blipFill>
          <a:blip r:embed="rId5"/>
          <a:stretch>
            <a:fillRect/>
          </a:stretch>
        </p:blipFill>
        <p:spPr>
          <a:xfrm>
            <a:off x="2966245" y="654124"/>
            <a:ext cx="6233076" cy="3580699"/>
          </a:xfrm>
          <a:prstGeom prst="rect">
            <a:avLst/>
          </a:prstGeom>
        </p:spPr>
      </p:pic>
      <p:pic>
        <p:nvPicPr>
          <p:cNvPr id="7" name="Picture 6">
            <a:extLst>
              <a:ext uri="{FF2B5EF4-FFF2-40B4-BE49-F238E27FC236}">
                <a16:creationId xmlns:a16="http://schemas.microsoft.com/office/drawing/2014/main" id="{D227368B-EC32-F677-9AB1-4D80442EA4E2}"/>
              </a:ext>
            </a:extLst>
          </p:cNvPr>
          <p:cNvPicPr>
            <a:picLocks noChangeAspect="1"/>
          </p:cNvPicPr>
          <p:nvPr/>
        </p:nvPicPr>
        <p:blipFill>
          <a:blip r:embed="rId6"/>
          <a:stretch>
            <a:fillRect/>
          </a:stretch>
        </p:blipFill>
        <p:spPr>
          <a:xfrm>
            <a:off x="10906369" y="739975"/>
            <a:ext cx="6233074" cy="3580699"/>
          </a:xfrm>
          <a:prstGeom prst="rect">
            <a:avLst/>
          </a:prstGeom>
        </p:spPr>
      </p:pic>
      <p:pic>
        <p:nvPicPr>
          <p:cNvPr id="8" name="Picture 7">
            <a:extLst>
              <a:ext uri="{FF2B5EF4-FFF2-40B4-BE49-F238E27FC236}">
                <a16:creationId xmlns:a16="http://schemas.microsoft.com/office/drawing/2014/main" id="{628DF816-7848-B887-8344-B573ADEFB690}"/>
              </a:ext>
            </a:extLst>
          </p:cNvPr>
          <p:cNvPicPr>
            <a:picLocks noChangeAspect="1"/>
          </p:cNvPicPr>
          <p:nvPr/>
        </p:nvPicPr>
        <p:blipFill>
          <a:blip r:embed="rId7"/>
          <a:stretch>
            <a:fillRect/>
          </a:stretch>
        </p:blipFill>
        <p:spPr>
          <a:xfrm>
            <a:off x="3079773" y="4904483"/>
            <a:ext cx="6439671" cy="3519185"/>
          </a:xfrm>
          <a:prstGeom prst="rect">
            <a:avLst/>
          </a:prstGeom>
        </p:spPr>
      </p:pic>
      <p:pic>
        <p:nvPicPr>
          <p:cNvPr id="10" name="Picture 9">
            <a:extLst>
              <a:ext uri="{FF2B5EF4-FFF2-40B4-BE49-F238E27FC236}">
                <a16:creationId xmlns:a16="http://schemas.microsoft.com/office/drawing/2014/main" id="{863AF1DD-0F59-3B82-01C6-C9C6A49E2165}"/>
              </a:ext>
            </a:extLst>
          </p:cNvPr>
          <p:cNvPicPr>
            <a:picLocks noChangeAspect="1"/>
          </p:cNvPicPr>
          <p:nvPr/>
        </p:nvPicPr>
        <p:blipFill>
          <a:blip r:embed="rId8"/>
          <a:stretch>
            <a:fillRect/>
          </a:stretch>
        </p:blipFill>
        <p:spPr>
          <a:xfrm>
            <a:off x="10699772" y="4904482"/>
            <a:ext cx="6439671" cy="3519185"/>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6425045"/>
            <a:ext cx="9336274" cy="463983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476185" y="7612414"/>
            <a:ext cx="9266162" cy="2648051"/>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Robust weekly accountability meetings implemented with all sites – led to improved engagement &amp; traction on delivery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New Standard Operating Procedure issued to ensure clarity of expectation</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Plan is refreshed on a 3 monthly cycle </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Weekly internal census and validation approach in place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Established In Recovery, Reablement and Rehabilitation Code to go live in October</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IDH SOP &amp; Performance framework developed</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6493781"/>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90581" y="6514311"/>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611196" y="6557960"/>
            <a:ext cx="780027" cy="731177"/>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pic>
        <p:nvPicPr>
          <p:cNvPr id="2" name="Picture 1">
            <a:extLst>
              <a:ext uri="{FF2B5EF4-FFF2-40B4-BE49-F238E27FC236}">
                <a16:creationId xmlns:a16="http://schemas.microsoft.com/office/drawing/2014/main" id="{1B8C3240-943C-0798-7D40-268FA204ECD3}"/>
              </a:ext>
            </a:extLst>
          </p:cNvPr>
          <p:cNvPicPr>
            <a:picLocks noChangeAspect="1"/>
          </p:cNvPicPr>
          <p:nvPr/>
        </p:nvPicPr>
        <p:blipFill>
          <a:blip r:embed="rId13"/>
          <a:stretch>
            <a:fillRect/>
          </a:stretch>
        </p:blipFill>
        <p:spPr>
          <a:xfrm>
            <a:off x="1484710" y="7426522"/>
            <a:ext cx="7106915" cy="3462668"/>
          </a:xfrm>
          <a:prstGeom prst="rect">
            <a:avLst/>
          </a:prstGeom>
        </p:spPr>
      </p:pic>
      <p:graphicFrame>
        <p:nvGraphicFramePr>
          <p:cNvPr id="3" name="Table 2">
            <a:extLst>
              <a:ext uri="{FF2B5EF4-FFF2-40B4-BE49-F238E27FC236}">
                <a16:creationId xmlns:a16="http://schemas.microsoft.com/office/drawing/2014/main" id="{D9508CE1-4560-4B59-4468-42CEB2753E59}"/>
              </a:ext>
            </a:extLst>
          </p:cNvPr>
          <p:cNvGraphicFramePr>
            <a:graphicFrameLocks noGrp="1"/>
          </p:cNvGraphicFramePr>
          <p:nvPr>
            <p:extLst>
              <p:ext uri="{D42A27DB-BD31-4B8C-83A1-F6EECF244321}">
                <p14:modId xmlns:p14="http://schemas.microsoft.com/office/powerpoint/2010/main" val="1176945517"/>
              </p:ext>
            </p:extLst>
          </p:nvPr>
        </p:nvGraphicFramePr>
        <p:xfrm>
          <a:off x="10302042" y="2079373"/>
          <a:ext cx="9529354" cy="3991324"/>
        </p:xfrm>
        <a:graphic>
          <a:graphicData uri="http://schemas.openxmlformats.org/drawingml/2006/table">
            <a:tbl>
              <a:tblPr>
                <a:tableStyleId>{5C22544A-7EE6-4342-B048-85BDC9FD1C3A}</a:tableStyleId>
              </a:tblPr>
              <a:tblGrid>
                <a:gridCol w="3664816">
                  <a:extLst>
                    <a:ext uri="{9D8B030D-6E8A-4147-A177-3AD203B41FA5}">
                      <a16:colId xmlns:a16="http://schemas.microsoft.com/office/drawing/2014/main" val="4285122952"/>
                    </a:ext>
                  </a:extLst>
                </a:gridCol>
                <a:gridCol w="1419986">
                  <a:extLst>
                    <a:ext uri="{9D8B030D-6E8A-4147-A177-3AD203B41FA5}">
                      <a16:colId xmlns:a16="http://schemas.microsoft.com/office/drawing/2014/main" val="3187898829"/>
                    </a:ext>
                  </a:extLst>
                </a:gridCol>
                <a:gridCol w="1517370">
                  <a:extLst>
                    <a:ext uri="{9D8B030D-6E8A-4147-A177-3AD203B41FA5}">
                      <a16:colId xmlns:a16="http://schemas.microsoft.com/office/drawing/2014/main" val="1923995736"/>
                    </a:ext>
                  </a:extLst>
                </a:gridCol>
                <a:gridCol w="1378230">
                  <a:extLst>
                    <a:ext uri="{9D8B030D-6E8A-4147-A177-3AD203B41FA5}">
                      <a16:colId xmlns:a16="http://schemas.microsoft.com/office/drawing/2014/main" val="50647143"/>
                    </a:ext>
                  </a:extLst>
                </a:gridCol>
                <a:gridCol w="1548952">
                  <a:extLst>
                    <a:ext uri="{9D8B030D-6E8A-4147-A177-3AD203B41FA5}">
                      <a16:colId xmlns:a16="http://schemas.microsoft.com/office/drawing/2014/main" val="256517297"/>
                    </a:ext>
                  </a:extLst>
                </a:gridCol>
              </a:tblGrid>
              <a:tr h="681698">
                <a:tc>
                  <a:txBody>
                    <a:bodyPr/>
                    <a:lstStyle/>
                    <a:p>
                      <a:pPr algn="ctr" fontAlgn="b"/>
                      <a:r>
                        <a:rPr lang="en-GB" sz="2000" b="1" u="none" strike="noStrike" dirty="0">
                          <a:effectLst/>
                        </a:rPr>
                        <a:t>August: Top 5 Delays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30</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23</a:t>
                      </a:r>
                      <a:r>
                        <a:rPr lang="en-GB" sz="2000" b="1" u="none" strike="noStrike" baseline="30000" dirty="0">
                          <a:effectLst/>
                        </a:rPr>
                        <a:t>rd</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17</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9</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92030"/>
                  </a:ext>
                </a:extLst>
              </a:tr>
              <a:tr h="681698">
                <a:tc>
                  <a:txBody>
                    <a:bodyPr/>
                    <a:lstStyle/>
                    <a:p>
                      <a:pPr algn="l" fontAlgn="b"/>
                      <a:r>
                        <a:rPr lang="en-GB" sz="2000" b="1" u="none" strike="noStrike">
                          <a:effectLst/>
                        </a:rPr>
                        <a:t>Awaiting reablement community care package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19</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13</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938627"/>
                  </a:ext>
                </a:extLst>
              </a:tr>
              <a:tr h="681698">
                <a:tc>
                  <a:txBody>
                    <a:bodyPr/>
                    <a:lstStyle/>
                    <a:p>
                      <a:pPr algn="l" fontAlgn="b"/>
                      <a:r>
                        <a:rPr lang="en-GB" sz="2000" b="1" u="none" strike="noStrike">
                          <a:effectLst/>
                        </a:rPr>
                        <a:t>Awaiting start of new community care package funded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5749756"/>
                  </a:ext>
                </a:extLst>
              </a:tr>
              <a:tr h="681698">
                <a:tc>
                  <a:txBody>
                    <a:bodyPr/>
                    <a:lstStyle/>
                    <a:p>
                      <a:pPr algn="l" fontAlgn="b"/>
                      <a:r>
                        <a:rPr lang="en-GB" sz="2000" b="1" u="none" strike="noStrike">
                          <a:effectLst/>
                        </a:rPr>
                        <a:t>Awaiting completion of assessment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13</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8192214"/>
                  </a:ext>
                </a:extLst>
              </a:tr>
              <a:tr h="681698">
                <a:tc>
                  <a:txBody>
                    <a:bodyPr/>
                    <a:lstStyle/>
                    <a:p>
                      <a:pPr algn="l" fontAlgn="b"/>
                      <a:r>
                        <a:rPr lang="en-GB" sz="2000" b="1" u="none" strike="noStrike">
                          <a:effectLst/>
                        </a:rPr>
                        <a:t>Awaiting Completion of AHP Allied Health Professional Assessment</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752311"/>
                  </a:ext>
                </a:extLst>
              </a:tr>
              <a:tr h="343782">
                <a:tc>
                  <a:txBody>
                    <a:bodyPr/>
                    <a:lstStyle/>
                    <a:p>
                      <a:pPr algn="l" fontAlgn="b"/>
                      <a:r>
                        <a:rPr lang="en-GB" sz="2000" b="1" u="none" strike="noStrike" dirty="0">
                          <a:effectLst/>
                        </a:rPr>
                        <a:t>Awaiting joint assessment</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2568898"/>
                  </a:ext>
                </a:extLst>
              </a:tr>
            </a:tbl>
          </a:graphicData>
        </a:graphic>
      </p:graphicFrame>
      <p:pic>
        <p:nvPicPr>
          <p:cNvPr id="5" name="Picture 4">
            <a:extLst>
              <a:ext uri="{FF2B5EF4-FFF2-40B4-BE49-F238E27FC236}">
                <a16:creationId xmlns:a16="http://schemas.microsoft.com/office/drawing/2014/main" id="{96B54234-FEA0-C759-CBA1-48AF21A46083}"/>
              </a:ext>
            </a:extLst>
          </p:cNvPr>
          <p:cNvPicPr>
            <a:picLocks noChangeAspect="1"/>
          </p:cNvPicPr>
          <p:nvPr/>
        </p:nvPicPr>
        <p:blipFill>
          <a:blip r:embed="rId14"/>
          <a:stretch>
            <a:fillRect/>
          </a:stretch>
        </p:blipFill>
        <p:spPr>
          <a:xfrm>
            <a:off x="1253024" y="2094236"/>
            <a:ext cx="7106915" cy="4330809"/>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9" name="Picture 8">
            <a:extLst>
              <a:ext uri="{FF2B5EF4-FFF2-40B4-BE49-F238E27FC236}">
                <a16:creationId xmlns:a16="http://schemas.microsoft.com/office/drawing/2014/main" id="{0CE05C92-6AF1-99A7-5AB2-6A905B21C6B3}"/>
              </a:ext>
            </a:extLst>
          </p:cNvPr>
          <p:cNvPicPr>
            <a:picLocks noChangeAspect="1"/>
          </p:cNvPicPr>
          <p:nvPr/>
        </p:nvPicPr>
        <p:blipFill>
          <a:blip r:embed="rId5"/>
          <a:stretch>
            <a:fillRect/>
          </a:stretch>
        </p:blipFill>
        <p:spPr>
          <a:xfrm>
            <a:off x="2855600" y="730323"/>
            <a:ext cx="6702279" cy="3773683"/>
          </a:xfrm>
          <a:prstGeom prst="rect">
            <a:avLst/>
          </a:prstGeom>
        </p:spPr>
      </p:pic>
      <p:pic>
        <p:nvPicPr>
          <p:cNvPr id="10" name="Picture 9">
            <a:extLst>
              <a:ext uri="{FF2B5EF4-FFF2-40B4-BE49-F238E27FC236}">
                <a16:creationId xmlns:a16="http://schemas.microsoft.com/office/drawing/2014/main" id="{898A36BB-0E84-994D-82D6-072133C3C18F}"/>
              </a:ext>
            </a:extLst>
          </p:cNvPr>
          <p:cNvPicPr>
            <a:picLocks noChangeAspect="1"/>
          </p:cNvPicPr>
          <p:nvPr/>
        </p:nvPicPr>
        <p:blipFill>
          <a:blip r:embed="rId6"/>
          <a:stretch>
            <a:fillRect/>
          </a:stretch>
        </p:blipFill>
        <p:spPr>
          <a:xfrm>
            <a:off x="10940571" y="669998"/>
            <a:ext cx="6309517" cy="3834005"/>
          </a:xfrm>
          <a:prstGeom prst="rect">
            <a:avLst/>
          </a:prstGeom>
        </p:spPr>
      </p:pic>
      <p:pic>
        <p:nvPicPr>
          <p:cNvPr id="12" name="Picture 11">
            <a:extLst>
              <a:ext uri="{FF2B5EF4-FFF2-40B4-BE49-F238E27FC236}">
                <a16:creationId xmlns:a16="http://schemas.microsoft.com/office/drawing/2014/main" id="{A5E340F0-A5BD-1B5D-9080-C467B2E95C3E}"/>
              </a:ext>
            </a:extLst>
          </p:cNvPr>
          <p:cNvPicPr>
            <a:picLocks noChangeAspect="1"/>
          </p:cNvPicPr>
          <p:nvPr/>
        </p:nvPicPr>
        <p:blipFill>
          <a:blip r:embed="rId7"/>
          <a:stretch>
            <a:fillRect/>
          </a:stretch>
        </p:blipFill>
        <p:spPr>
          <a:xfrm>
            <a:off x="2806910" y="4890905"/>
            <a:ext cx="6750970" cy="3773684"/>
          </a:xfrm>
          <a:prstGeom prst="rect">
            <a:avLst/>
          </a:prstGeom>
        </p:spPr>
      </p:pic>
      <p:pic>
        <p:nvPicPr>
          <p:cNvPr id="14" name="Picture 13">
            <a:extLst>
              <a:ext uri="{FF2B5EF4-FFF2-40B4-BE49-F238E27FC236}">
                <a16:creationId xmlns:a16="http://schemas.microsoft.com/office/drawing/2014/main" id="{F895F217-6715-2C0D-1C41-0A11C290758F}"/>
              </a:ext>
            </a:extLst>
          </p:cNvPr>
          <p:cNvPicPr>
            <a:picLocks noChangeAspect="1"/>
          </p:cNvPicPr>
          <p:nvPr/>
        </p:nvPicPr>
        <p:blipFill>
          <a:blip r:embed="rId8"/>
          <a:stretch>
            <a:fillRect/>
          </a:stretch>
        </p:blipFill>
        <p:spPr>
          <a:xfrm>
            <a:off x="10738644" y="4864447"/>
            <a:ext cx="6560134" cy="3758154"/>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85948" y="9628934"/>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p:txBody>
      </p:sp>
      <p:pic>
        <p:nvPicPr>
          <p:cNvPr id="11" name="Picture 10">
            <a:extLst>
              <a:ext uri="{FF2B5EF4-FFF2-40B4-BE49-F238E27FC236}">
                <a16:creationId xmlns:a16="http://schemas.microsoft.com/office/drawing/2014/main" id="{1795FF13-FBF9-E0EC-C317-3F0B561022B8}"/>
              </a:ext>
            </a:extLst>
          </p:cNvPr>
          <p:cNvPicPr>
            <a:picLocks noChangeAspect="1"/>
          </p:cNvPicPr>
          <p:nvPr/>
        </p:nvPicPr>
        <p:blipFill>
          <a:blip r:embed="rId2"/>
          <a:stretch>
            <a:fillRect/>
          </a:stretch>
        </p:blipFill>
        <p:spPr>
          <a:xfrm>
            <a:off x="480408" y="1170248"/>
            <a:ext cx="6096001" cy="3722425"/>
          </a:xfrm>
          <a:prstGeom prst="rect">
            <a:avLst/>
          </a:prstGeom>
        </p:spPr>
      </p:pic>
      <p:pic>
        <p:nvPicPr>
          <p:cNvPr id="12" name="Picture 11">
            <a:extLst>
              <a:ext uri="{FF2B5EF4-FFF2-40B4-BE49-F238E27FC236}">
                <a16:creationId xmlns:a16="http://schemas.microsoft.com/office/drawing/2014/main" id="{2A495758-31AE-DF30-AF44-861D8B90B9D5}"/>
              </a:ext>
            </a:extLst>
          </p:cNvPr>
          <p:cNvPicPr>
            <a:picLocks noChangeAspect="1"/>
          </p:cNvPicPr>
          <p:nvPr/>
        </p:nvPicPr>
        <p:blipFill>
          <a:blip r:embed="rId3"/>
          <a:stretch>
            <a:fillRect/>
          </a:stretch>
        </p:blipFill>
        <p:spPr>
          <a:xfrm>
            <a:off x="13639456" y="1170248"/>
            <a:ext cx="6129892" cy="3534049"/>
          </a:xfrm>
          <a:prstGeom prst="rect">
            <a:avLst/>
          </a:prstGeom>
        </p:spPr>
      </p:pic>
      <p:pic>
        <p:nvPicPr>
          <p:cNvPr id="14" name="Picture 13">
            <a:extLst>
              <a:ext uri="{FF2B5EF4-FFF2-40B4-BE49-F238E27FC236}">
                <a16:creationId xmlns:a16="http://schemas.microsoft.com/office/drawing/2014/main" id="{5E0933FE-6CAC-4AEC-0005-8E136C4C6160}"/>
              </a:ext>
            </a:extLst>
          </p:cNvPr>
          <p:cNvPicPr>
            <a:picLocks noChangeAspect="1"/>
          </p:cNvPicPr>
          <p:nvPr/>
        </p:nvPicPr>
        <p:blipFill>
          <a:blip r:embed="rId4"/>
          <a:stretch>
            <a:fillRect/>
          </a:stretch>
        </p:blipFill>
        <p:spPr>
          <a:xfrm>
            <a:off x="7059932" y="1265979"/>
            <a:ext cx="6096001" cy="3626694"/>
          </a:xfrm>
          <a:prstGeom prst="rect">
            <a:avLst/>
          </a:prstGeom>
        </p:spPr>
      </p:pic>
      <p:pic>
        <p:nvPicPr>
          <p:cNvPr id="16" name="Picture 15">
            <a:extLst>
              <a:ext uri="{FF2B5EF4-FFF2-40B4-BE49-F238E27FC236}">
                <a16:creationId xmlns:a16="http://schemas.microsoft.com/office/drawing/2014/main" id="{50475098-601A-6D8A-87DF-FEDED8837994}"/>
              </a:ext>
            </a:extLst>
          </p:cNvPr>
          <p:cNvPicPr>
            <a:picLocks noChangeAspect="1"/>
          </p:cNvPicPr>
          <p:nvPr/>
        </p:nvPicPr>
        <p:blipFill>
          <a:blip r:embed="rId5"/>
          <a:stretch>
            <a:fillRect/>
          </a:stretch>
        </p:blipFill>
        <p:spPr>
          <a:xfrm>
            <a:off x="480409" y="5178686"/>
            <a:ext cx="6096000" cy="3534044"/>
          </a:xfrm>
          <a:prstGeom prst="rect">
            <a:avLst/>
          </a:prstGeom>
        </p:spPr>
      </p:pic>
      <p:pic>
        <p:nvPicPr>
          <p:cNvPr id="18" name="Picture 17">
            <a:extLst>
              <a:ext uri="{FF2B5EF4-FFF2-40B4-BE49-F238E27FC236}">
                <a16:creationId xmlns:a16="http://schemas.microsoft.com/office/drawing/2014/main" id="{23345BEC-1D93-3112-EB35-89A46EE69491}"/>
              </a:ext>
            </a:extLst>
          </p:cNvPr>
          <p:cNvPicPr>
            <a:picLocks noChangeAspect="1"/>
          </p:cNvPicPr>
          <p:nvPr/>
        </p:nvPicPr>
        <p:blipFill>
          <a:blip r:embed="rId6"/>
          <a:stretch>
            <a:fillRect/>
          </a:stretch>
        </p:blipFill>
        <p:spPr>
          <a:xfrm>
            <a:off x="7059932" y="5177626"/>
            <a:ext cx="6096000" cy="3534044"/>
          </a:xfrm>
          <a:prstGeom prst="rect">
            <a:avLst/>
          </a:prstGeom>
        </p:spPr>
      </p:pic>
      <p:pic>
        <p:nvPicPr>
          <p:cNvPr id="19" name="Picture 18">
            <a:extLst>
              <a:ext uri="{FF2B5EF4-FFF2-40B4-BE49-F238E27FC236}">
                <a16:creationId xmlns:a16="http://schemas.microsoft.com/office/drawing/2014/main" id="{036D4117-D23F-74C6-94F4-B36854BEEA75}"/>
              </a:ext>
            </a:extLst>
          </p:cNvPr>
          <p:cNvPicPr>
            <a:picLocks noChangeAspect="1"/>
          </p:cNvPicPr>
          <p:nvPr/>
        </p:nvPicPr>
        <p:blipFill>
          <a:blip r:embed="rId7"/>
          <a:stretch>
            <a:fillRect/>
          </a:stretch>
        </p:blipFill>
        <p:spPr>
          <a:xfrm>
            <a:off x="13639455" y="5177619"/>
            <a:ext cx="6129892" cy="3534043"/>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September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September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6DD43387-9432-D631-3671-49C9AAEED2F7}"/>
              </a:ext>
            </a:extLst>
          </p:cNvPr>
          <p:cNvPicPr>
            <a:picLocks noChangeAspect="1"/>
          </p:cNvPicPr>
          <p:nvPr/>
        </p:nvPicPr>
        <p:blipFill>
          <a:blip r:embed="rId6"/>
          <a:stretch>
            <a:fillRect/>
          </a:stretch>
        </p:blipFill>
        <p:spPr>
          <a:xfrm>
            <a:off x="2800683" y="892955"/>
            <a:ext cx="6794960" cy="3679683"/>
          </a:xfrm>
          <a:prstGeom prst="rect">
            <a:avLst/>
          </a:prstGeom>
        </p:spPr>
      </p:pic>
      <p:pic>
        <p:nvPicPr>
          <p:cNvPr id="7" name="Picture 6">
            <a:extLst>
              <a:ext uri="{FF2B5EF4-FFF2-40B4-BE49-F238E27FC236}">
                <a16:creationId xmlns:a16="http://schemas.microsoft.com/office/drawing/2014/main" id="{E7268351-73D6-00AD-FC19-A7ADD1B4391F}"/>
              </a:ext>
            </a:extLst>
          </p:cNvPr>
          <p:cNvPicPr>
            <a:picLocks noChangeAspect="1"/>
          </p:cNvPicPr>
          <p:nvPr/>
        </p:nvPicPr>
        <p:blipFill>
          <a:blip r:embed="rId7"/>
          <a:stretch>
            <a:fillRect/>
          </a:stretch>
        </p:blipFill>
        <p:spPr>
          <a:xfrm>
            <a:off x="2686382" y="4967869"/>
            <a:ext cx="7023561" cy="3853612"/>
          </a:xfrm>
          <a:prstGeom prst="rect">
            <a:avLst/>
          </a:prstGeom>
        </p:spPr>
      </p:pic>
      <p:pic>
        <p:nvPicPr>
          <p:cNvPr id="9" name="Picture 8">
            <a:extLst>
              <a:ext uri="{FF2B5EF4-FFF2-40B4-BE49-F238E27FC236}">
                <a16:creationId xmlns:a16="http://schemas.microsoft.com/office/drawing/2014/main" id="{670D8983-53DD-8231-1FED-AD627BB863D4}"/>
              </a:ext>
            </a:extLst>
          </p:cNvPr>
          <p:cNvPicPr>
            <a:picLocks noChangeAspect="1"/>
          </p:cNvPicPr>
          <p:nvPr/>
        </p:nvPicPr>
        <p:blipFill>
          <a:blip r:embed="rId8"/>
          <a:stretch>
            <a:fillRect/>
          </a:stretch>
        </p:blipFill>
        <p:spPr>
          <a:xfrm>
            <a:off x="10503316" y="874962"/>
            <a:ext cx="6380289" cy="3853611"/>
          </a:xfrm>
          <a:prstGeom prst="rect">
            <a:avLst/>
          </a:prstGeom>
        </p:spPr>
      </p:pic>
      <p:pic>
        <p:nvPicPr>
          <p:cNvPr id="10" name="Picture 9">
            <a:extLst>
              <a:ext uri="{FF2B5EF4-FFF2-40B4-BE49-F238E27FC236}">
                <a16:creationId xmlns:a16="http://schemas.microsoft.com/office/drawing/2014/main" id="{41732CD4-FA1A-3B2C-1445-8327667EDE1B}"/>
              </a:ext>
            </a:extLst>
          </p:cNvPr>
          <p:cNvPicPr>
            <a:picLocks noChangeAspect="1"/>
          </p:cNvPicPr>
          <p:nvPr/>
        </p:nvPicPr>
        <p:blipFill>
          <a:blip r:embed="rId9"/>
          <a:stretch>
            <a:fillRect/>
          </a:stretch>
        </p:blipFill>
        <p:spPr>
          <a:xfrm>
            <a:off x="10814844" y="4911231"/>
            <a:ext cx="6380289" cy="3966887"/>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September 2025 to 3,017, compared to 2,471 in August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September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6" name="Picture 5">
            <a:extLst>
              <a:ext uri="{FF2B5EF4-FFF2-40B4-BE49-F238E27FC236}">
                <a16:creationId xmlns:a16="http://schemas.microsoft.com/office/drawing/2014/main" id="{7ECFB4AB-A534-6415-0843-102A99D0A1DF}"/>
              </a:ext>
            </a:extLst>
          </p:cNvPr>
          <p:cNvPicPr>
            <a:picLocks noChangeAspect="1"/>
          </p:cNvPicPr>
          <p:nvPr/>
        </p:nvPicPr>
        <p:blipFill>
          <a:blip r:embed="rId2"/>
          <a:stretch>
            <a:fillRect/>
          </a:stretch>
        </p:blipFill>
        <p:spPr>
          <a:xfrm>
            <a:off x="261144" y="1840900"/>
            <a:ext cx="9709572" cy="5614379"/>
          </a:xfrm>
          <a:prstGeom prst="rect">
            <a:avLst/>
          </a:prstGeom>
        </p:spPr>
      </p:pic>
      <p:pic>
        <p:nvPicPr>
          <p:cNvPr id="8" name="Picture 7">
            <a:extLst>
              <a:ext uri="{FF2B5EF4-FFF2-40B4-BE49-F238E27FC236}">
                <a16:creationId xmlns:a16="http://schemas.microsoft.com/office/drawing/2014/main" id="{6ABCF9C9-4B36-0953-6F9B-90C170709EDC}"/>
              </a:ext>
            </a:extLst>
          </p:cNvPr>
          <p:cNvPicPr>
            <a:picLocks noChangeAspect="1"/>
          </p:cNvPicPr>
          <p:nvPr/>
        </p:nvPicPr>
        <p:blipFill>
          <a:blip r:embed="rId3"/>
          <a:stretch>
            <a:fillRect/>
          </a:stretch>
        </p:blipFill>
        <p:spPr>
          <a:xfrm>
            <a:off x="10433844" y="1997080"/>
            <a:ext cx="9117176" cy="5458195"/>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t>Gold </a:t>
            </a:r>
            <a:r>
              <a:rPr lang="en-GB" sz="2000" i="1" dirty="0"/>
              <a:t>C. difficile </a:t>
            </a:r>
            <a:r>
              <a:rPr lang="en-GB" sz="2000" dirty="0"/>
              <a:t>High Incidence Management Group.</a:t>
            </a:r>
          </a:p>
          <a:p>
            <a:pPr marL="285750" lvl="0" indent="-285750">
              <a:buFont typeface="Arial" panose="020B0604020202020204" pitchFamily="34" charset="0"/>
              <a:buChar char="•"/>
            </a:pPr>
            <a:r>
              <a:rPr lang="en-GB" sz="2000" dirty="0"/>
              <a:t>New </a:t>
            </a:r>
            <a:r>
              <a:rPr lang="en-GB" sz="2000" i="1" dirty="0"/>
              <a:t>C. difficile </a:t>
            </a:r>
            <a:r>
              <a:rPr lang="en-GB" sz="2000" dirty="0"/>
              <a:t>Standards: Risk Assessment &amp; Governance Framework agreed by Management Board and approved by the Infection Prevention and Control Strategic Group August 2025. Multi-channel approach for dissemination and promotion at local level to support adoption.</a:t>
            </a:r>
          </a:p>
          <a:p>
            <a:pPr marL="285750" lvl="0" indent="-285750">
              <a:buFont typeface="Arial" panose="020B0604020202020204" pitchFamily="34" charset="0"/>
              <a:buChar char="•"/>
            </a:pPr>
            <a:r>
              <a:rPr lang="en-GB" sz="2000" dirty="0"/>
              <a:t>Scoping small scale project on antibiotic 72-hour review.</a:t>
            </a:r>
          </a:p>
          <a:p>
            <a:pPr marL="285750" lvl="0" indent="-285750">
              <a:buFont typeface="Arial" panose="020B0604020202020204" pitchFamily="34" charset="0"/>
              <a:buChar char="•"/>
            </a:pPr>
            <a:r>
              <a:rPr lang="en-GB" sz="2000" dirty="0"/>
              <a:t>Initial financial impact assessment of new National Cleaning Standards 2025 for SBUHB - £5m.  Further scoping work to assess the operational and clinical impact and risks.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6" name="Picture 5">
            <a:extLst>
              <a:ext uri="{FF2B5EF4-FFF2-40B4-BE49-F238E27FC236}">
                <a16:creationId xmlns:a16="http://schemas.microsoft.com/office/drawing/2014/main" id="{D742F41A-E079-155A-7DBA-15AF81640023}"/>
              </a:ext>
            </a:extLst>
          </p:cNvPr>
          <p:cNvPicPr>
            <a:picLocks noChangeAspect="1"/>
          </p:cNvPicPr>
          <p:nvPr/>
        </p:nvPicPr>
        <p:blipFill>
          <a:blip r:embed="rId5"/>
          <a:stretch>
            <a:fillRect/>
          </a:stretch>
        </p:blipFill>
        <p:spPr>
          <a:xfrm>
            <a:off x="2706688" y="742686"/>
            <a:ext cx="6769880" cy="3697641"/>
          </a:xfrm>
          <a:prstGeom prst="rect">
            <a:avLst/>
          </a:prstGeom>
        </p:spPr>
      </p:pic>
      <p:pic>
        <p:nvPicPr>
          <p:cNvPr id="8" name="Picture 7">
            <a:extLst>
              <a:ext uri="{FF2B5EF4-FFF2-40B4-BE49-F238E27FC236}">
                <a16:creationId xmlns:a16="http://schemas.microsoft.com/office/drawing/2014/main" id="{20F5D745-615A-2339-1A59-9FE128BBF792}"/>
              </a:ext>
            </a:extLst>
          </p:cNvPr>
          <p:cNvPicPr>
            <a:picLocks noChangeAspect="1"/>
          </p:cNvPicPr>
          <p:nvPr/>
        </p:nvPicPr>
        <p:blipFill>
          <a:blip r:embed="rId6"/>
          <a:stretch>
            <a:fillRect/>
          </a:stretch>
        </p:blipFill>
        <p:spPr>
          <a:xfrm>
            <a:off x="2721912" y="4763957"/>
            <a:ext cx="6769879" cy="3697641"/>
          </a:xfrm>
          <a:prstGeom prst="rect">
            <a:avLst/>
          </a:prstGeom>
        </p:spPr>
      </p:pic>
      <p:pic>
        <p:nvPicPr>
          <p:cNvPr id="9" name="Picture 8">
            <a:extLst>
              <a:ext uri="{FF2B5EF4-FFF2-40B4-BE49-F238E27FC236}">
                <a16:creationId xmlns:a16="http://schemas.microsoft.com/office/drawing/2014/main" id="{6FAE9FE8-751B-CC62-D52D-3EF74BDA8F02}"/>
              </a:ext>
            </a:extLst>
          </p:cNvPr>
          <p:cNvPicPr>
            <a:picLocks noChangeAspect="1"/>
          </p:cNvPicPr>
          <p:nvPr/>
        </p:nvPicPr>
        <p:blipFill>
          <a:blip r:embed="rId7"/>
          <a:stretch>
            <a:fillRect/>
          </a:stretch>
        </p:blipFill>
        <p:spPr>
          <a:xfrm>
            <a:off x="10369564" y="719654"/>
            <a:ext cx="6602907" cy="3720673"/>
          </a:xfrm>
          <a:prstGeom prst="rect">
            <a:avLst/>
          </a:prstGeom>
        </p:spPr>
      </p:pic>
      <p:pic>
        <p:nvPicPr>
          <p:cNvPr id="11" name="Picture 10">
            <a:extLst>
              <a:ext uri="{FF2B5EF4-FFF2-40B4-BE49-F238E27FC236}">
                <a16:creationId xmlns:a16="http://schemas.microsoft.com/office/drawing/2014/main" id="{3352DFE8-0463-CFBF-EDA9-05354EF8B3AC}"/>
              </a:ext>
            </a:extLst>
          </p:cNvPr>
          <p:cNvPicPr>
            <a:picLocks noChangeAspect="1"/>
          </p:cNvPicPr>
          <p:nvPr/>
        </p:nvPicPr>
        <p:blipFill>
          <a:blip r:embed="rId8"/>
          <a:stretch>
            <a:fillRect/>
          </a:stretch>
        </p:blipFill>
        <p:spPr>
          <a:xfrm>
            <a:off x="10245189" y="4763957"/>
            <a:ext cx="6769879" cy="3720673"/>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50621518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7288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dirty="0">
                <a:latin typeface="Verdana" panose="020B0604030504040204" pitchFamily="34" charset="0"/>
                <a:ea typeface="Calibri" panose="020F0502020204030204" pitchFamily="34" charset="0"/>
                <a:cs typeface="Arial" panose="020B0604020202020204" pitchFamily="34" charset="0"/>
              </a:rPr>
              <a:t>In August 2025, the service reported 61% of patients had started treatment within 62 days which is above the Welsh Government TI target of 60%. Additional actions are </a:t>
            </a:r>
            <a:r>
              <a:rPr lang="en-GB" sz="2000" dirty="0">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Urology – focussed review of prostate pathway, including discussion to develop a true Straight to Test pathway, reducing the number of contacts.  We have contacted teams in each of the Welsh Health Boards for learning where STT prostate pathways exist.  Discussion with clinical team to take place at audit meeting 16th September.</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LGI: Morriston Medical Director leading discussions for consideration of a timeout/workshop with key representatives.</a:t>
            </a:r>
            <a:endParaRPr lang="en-GB" dirty="0">
              <a:latin typeface="Verdana" panose="020B0604030504040204" pitchFamily="34" charset="0"/>
              <a:ea typeface="Calibri" panose="020F0502020204030204" pitchFamily="34" charset="0"/>
              <a:cs typeface="Arial" panose="020B0604020202020204" pitchFamily="34" charset="0"/>
            </a:endParaRPr>
          </a:p>
          <a:p>
            <a:pPr lvl="0"/>
            <a:endParaRPr lang="en-GB" sz="1600" dirty="0"/>
          </a:p>
        </p:txBody>
      </p:sp>
      <p:pic>
        <p:nvPicPr>
          <p:cNvPr id="16" name="Picture 15">
            <a:extLst>
              <a:ext uri="{FF2B5EF4-FFF2-40B4-BE49-F238E27FC236}">
                <a16:creationId xmlns:a16="http://schemas.microsoft.com/office/drawing/2014/main" id="{543273BD-A635-581A-38CE-2B9DA34B42E9}"/>
              </a:ext>
            </a:extLst>
          </p:cNvPr>
          <p:cNvPicPr>
            <a:picLocks noChangeAspect="1"/>
          </p:cNvPicPr>
          <p:nvPr/>
        </p:nvPicPr>
        <p:blipFill>
          <a:blip r:embed="rId2"/>
          <a:stretch>
            <a:fillRect/>
          </a:stretch>
        </p:blipFill>
        <p:spPr>
          <a:xfrm>
            <a:off x="10510044" y="1323390"/>
            <a:ext cx="8846718" cy="6722644"/>
          </a:xfrm>
          <a:prstGeom prst="rect">
            <a:avLst/>
          </a:prstGeom>
        </p:spPr>
      </p:pic>
      <p:pic>
        <p:nvPicPr>
          <p:cNvPr id="20" name="Picture 19">
            <a:extLst>
              <a:ext uri="{FF2B5EF4-FFF2-40B4-BE49-F238E27FC236}">
                <a16:creationId xmlns:a16="http://schemas.microsoft.com/office/drawing/2014/main" id="{A4E04145-0950-BA73-A76B-133004BEB475}"/>
              </a:ext>
            </a:extLst>
          </p:cNvPr>
          <p:cNvPicPr>
            <a:picLocks noChangeAspect="1"/>
          </p:cNvPicPr>
          <p:nvPr/>
        </p:nvPicPr>
        <p:blipFill>
          <a:blip r:embed="rId3"/>
          <a:stretch>
            <a:fillRect/>
          </a:stretch>
        </p:blipFill>
        <p:spPr>
          <a:xfrm>
            <a:off x="527844" y="1235075"/>
            <a:ext cx="9724720" cy="6473818"/>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84944" y="9031853"/>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increased over the Summer and above the outlined trajectory.  The tumour sites with the largest proportion are Skin, Urology, Lower GI &amp; Gynaecology. </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Skin actions include: Dermatology Locum commenced in post in August.  Additional outpatient activity planned for September 2025.  HCSE undertaking D&amp;C and process review support development of business case for longer term provision of services.</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Gynaecology: Phase 1 of the Transformation of Gynaecological Oncology Services has commenced.  Phase 1 concludes October 2025.</a:t>
            </a: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58CE17C3-2B20-EBE6-CB22-7DE7934A6679}"/>
              </a:ext>
            </a:extLst>
          </p:cNvPr>
          <p:cNvPicPr>
            <a:picLocks noChangeAspect="1"/>
          </p:cNvPicPr>
          <p:nvPr/>
        </p:nvPicPr>
        <p:blipFill>
          <a:blip r:embed="rId3"/>
          <a:stretch>
            <a:fillRect/>
          </a:stretch>
        </p:blipFill>
        <p:spPr>
          <a:xfrm>
            <a:off x="204788" y="1818100"/>
            <a:ext cx="19610035" cy="6767100"/>
          </a:xfrm>
          <a:prstGeom prst="rect">
            <a:avLst/>
          </a:prstGeom>
        </p:spPr>
      </p:pic>
    </p:spTree>
    <p:extLst>
      <p:ext uri="{BB962C8B-B14F-4D97-AF65-F5344CB8AC3E}">
        <p14:creationId xmlns:p14="http://schemas.microsoft.com/office/powerpoint/2010/main" val="304247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5" name="Picture 4">
            <a:extLst>
              <a:ext uri="{FF2B5EF4-FFF2-40B4-BE49-F238E27FC236}">
                <a16:creationId xmlns:a16="http://schemas.microsoft.com/office/drawing/2014/main" id="{49A04D49-A554-FB9D-8A82-927FCBCFCE3C}"/>
              </a:ext>
            </a:extLst>
          </p:cNvPr>
          <p:cNvPicPr>
            <a:picLocks noChangeAspect="1"/>
          </p:cNvPicPr>
          <p:nvPr/>
        </p:nvPicPr>
        <p:blipFill>
          <a:blip r:embed="rId2"/>
          <a:stretch>
            <a:fillRect/>
          </a:stretch>
        </p:blipFill>
        <p:spPr>
          <a:xfrm>
            <a:off x="2579559" y="881533"/>
            <a:ext cx="7640290" cy="4500786"/>
          </a:xfrm>
          <a:prstGeom prst="rect">
            <a:avLst/>
          </a:prstGeom>
        </p:spPr>
      </p:pic>
      <p:pic>
        <p:nvPicPr>
          <p:cNvPr id="7" name="Picture 6">
            <a:extLst>
              <a:ext uri="{FF2B5EF4-FFF2-40B4-BE49-F238E27FC236}">
                <a16:creationId xmlns:a16="http://schemas.microsoft.com/office/drawing/2014/main" id="{A36E1ACE-3BD2-86FC-E59A-9FAD45711831}"/>
              </a:ext>
            </a:extLst>
          </p:cNvPr>
          <p:cNvPicPr>
            <a:picLocks noChangeAspect="1"/>
          </p:cNvPicPr>
          <p:nvPr/>
        </p:nvPicPr>
        <p:blipFill>
          <a:blip r:embed="rId3"/>
          <a:stretch>
            <a:fillRect/>
          </a:stretch>
        </p:blipFill>
        <p:spPr>
          <a:xfrm>
            <a:off x="10660844" y="881533"/>
            <a:ext cx="7430265" cy="4836549"/>
          </a:xfrm>
          <a:prstGeom prst="rect">
            <a:avLst/>
          </a:prstGeom>
        </p:spPr>
      </p:pic>
      <p:pic>
        <p:nvPicPr>
          <p:cNvPr id="8" name="Picture 7">
            <a:extLst>
              <a:ext uri="{FF2B5EF4-FFF2-40B4-BE49-F238E27FC236}">
                <a16:creationId xmlns:a16="http://schemas.microsoft.com/office/drawing/2014/main" id="{57E8EF1E-0F19-932A-F616-319F7D88CECE}"/>
              </a:ext>
            </a:extLst>
          </p:cNvPr>
          <p:cNvPicPr>
            <a:picLocks noChangeAspect="1"/>
          </p:cNvPicPr>
          <p:nvPr/>
        </p:nvPicPr>
        <p:blipFill>
          <a:blip r:embed="rId4"/>
          <a:stretch>
            <a:fillRect/>
          </a:stretch>
        </p:blipFill>
        <p:spPr>
          <a:xfrm>
            <a:off x="2323635" y="6080515"/>
            <a:ext cx="7640290" cy="4623276"/>
          </a:xfrm>
          <a:prstGeom prst="rect">
            <a:avLst/>
          </a:prstGeom>
        </p:spPr>
      </p:pic>
      <p:pic>
        <p:nvPicPr>
          <p:cNvPr id="10" name="Picture 9">
            <a:extLst>
              <a:ext uri="{FF2B5EF4-FFF2-40B4-BE49-F238E27FC236}">
                <a16:creationId xmlns:a16="http://schemas.microsoft.com/office/drawing/2014/main" id="{B2FE4D3E-E2B9-8D52-E35C-C675A286E71D}"/>
              </a:ext>
            </a:extLst>
          </p:cNvPr>
          <p:cNvPicPr>
            <a:picLocks noChangeAspect="1"/>
          </p:cNvPicPr>
          <p:nvPr/>
        </p:nvPicPr>
        <p:blipFill>
          <a:blip r:embed="rId5"/>
          <a:stretch>
            <a:fillRect/>
          </a:stretch>
        </p:blipFill>
        <p:spPr>
          <a:xfrm>
            <a:off x="11119644" y="6028908"/>
            <a:ext cx="6814809" cy="445319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CDA34453-E4A7-FFD4-923F-39D33E1B0978}"/>
              </a:ext>
            </a:extLst>
          </p:cNvPr>
          <p:cNvPicPr>
            <a:picLocks noChangeAspect="1"/>
          </p:cNvPicPr>
          <p:nvPr/>
        </p:nvPicPr>
        <p:blipFill>
          <a:blip r:embed="rId2"/>
          <a:stretch>
            <a:fillRect/>
          </a:stretch>
        </p:blipFill>
        <p:spPr>
          <a:xfrm>
            <a:off x="2882527" y="900243"/>
            <a:ext cx="6936085" cy="3786797"/>
          </a:xfrm>
          <a:prstGeom prst="rect">
            <a:avLst/>
          </a:prstGeom>
        </p:spPr>
      </p:pic>
      <p:pic>
        <p:nvPicPr>
          <p:cNvPr id="6" name="Picture 5">
            <a:extLst>
              <a:ext uri="{FF2B5EF4-FFF2-40B4-BE49-F238E27FC236}">
                <a16:creationId xmlns:a16="http://schemas.microsoft.com/office/drawing/2014/main" id="{B3FC899B-8705-215D-79FA-D181107DFA8C}"/>
              </a:ext>
            </a:extLst>
          </p:cNvPr>
          <p:cNvPicPr>
            <a:picLocks noChangeAspect="1"/>
          </p:cNvPicPr>
          <p:nvPr/>
        </p:nvPicPr>
        <p:blipFill>
          <a:blip r:embed="rId3"/>
          <a:stretch>
            <a:fillRect/>
          </a:stretch>
        </p:blipFill>
        <p:spPr>
          <a:xfrm>
            <a:off x="11151005" y="949254"/>
            <a:ext cx="6443241" cy="3737785"/>
          </a:xfrm>
          <a:prstGeom prst="rect">
            <a:avLst/>
          </a:prstGeom>
        </p:spPr>
      </p:pic>
      <p:pic>
        <p:nvPicPr>
          <p:cNvPr id="8" name="Picture 7">
            <a:extLst>
              <a:ext uri="{FF2B5EF4-FFF2-40B4-BE49-F238E27FC236}">
                <a16:creationId xmlns:a16="http://schemas.microsoft.com/office/drawing/2014/main" id="{6857721E-3B39-EEAB-974F-3B904F818260}"/>
              </a:ext>
            </a:extLst>
          </p:cNvPr>
          <p:cNvPicPr>
            <a:picLocks noChangeAspect="1"/>
          </p:cNvPicPr>
          <p:nvPr/>
        </p:nvPicPr>
        <p:blipFill>
          <a:blip r:embed="rId4"/>
          <a:stretch>
            <a:fillRect/>
          </a:stretch>
        </p:blipFill>
        <p:spPr>
          <a:xfrm>
            <a:off x="3042444" y="5160473"/>
            <a:ext cx="7162800" cy="3909368"/>
          </a:xfrm>
          <a:prstGeom prst="rect">
            <a:avLst/>
          </a:prstGeom>
        </p:spPr>
      </p:pic>
      <p:pic>
        <p:nvPicPr>
          <p:cNvPr id="9" name="Picture 8">
            <a:extLst>
              <a:ext uri="{FF2B5EF4-FFF2-40B4-BE49-F238E27FC236}">
                <a16:creationId xmlns:a16="http://schemas.microsoft.com/office/drawing/2014/main" id="{F6245759-20F2-137E-7587-95BC9F65CEC7}"/>
              </a:ext>
            </a:extLst>
          </p:cNvPr>
          <p:cNvPicPr>
            <a:picLocks noChangeAspect="1"/>
          </p:cNvPicPr>
          <p:nvPr/>
        </p:nvPicPr>
        <p:blipFill>
          <a:blip r:embed="rId5"/>
          <a:stretch>
            <a:fillRect/>
          </a:stretch>
        </p:blipFill>
        <p:spPr>
          <a:xfrm>
            <a:off x="11272044" y="5089928"/>
            <a:ext cx="6629400" cy="3979911"/>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August. </a:t>
            </a:r>
          </a:p>
        </p:txBody>
      </p:sp>
      <p:pic>
        <p:nvPicPr>
          <p:cNvPr id="6" name="Picture 5">
            <a:extLst>
              <a:ext uri="{FF2B5EF4-FFF2-40B4-BE49-F238E27FC236}">
                <a16:creationId xmlns:a16="http://schemas.microsoft.com/office/drawing/2014/main" id="{8F3197C0-CDBD-C09A-B017-D7E96ED3BFA1}"/>
              </a:ext>
            </a:extLst>
          </p:cNvPr>
          <p:cNvPicPr>
            <a:picLocks noChangeAspect="1"/>
          </p:cNvPicPr>
          <p:nvPr/>
        </p:nvPicPr>
        <p:blipFill>
          <a:blip r:embed="rId3"/>
          <a:stretch>
            <a:fillRect/>
          </a:stretch>
        </p:blipFill>
        <p:spPr>
          <a:xfrm>
            <a:off x="2339582" y="875506"/>
            <a:ext cx="6991505" cy="3735267"/>
          </a:xfrm>
          <a:prstGeom prst="rect">
            <a:avLst/>
          </a:prstGeom>
        </p:spPr>
      </p:pic>
      <p:pic>
        <p:nvPicPr>
          <p:cNvPr id="8" name="Picture 7">
            <a:extLst>
              <a:ext uri="{FF2B5EF4-FFF2-40B4-BE49-F238E27FC236}">
                <a16:creationId xmlns:a16="http://schemas.microsoft.com/office/drawing/2014/main" id="{2EBB354B-7CDD-AC9C-2923-76C44D0B1319}"/>
              </a:ext>
            </a:extLst>
          </p:cNvPr>
          <p:cNvPicPr>
            <a:picLocks noChangeAspect="1"/>
          </p:cNvPicPr>
          <p:nvPr/>
        </p:nvPicPr>
        <p:blipFill>
          <a:blip r:embed="rId4"/>
          <a:stretch>
            <a:fillRect/>
          </a:stretch>
        </p:blipFill>
        <p:spPr>
          <a:xfrm>
            <a:off x="11232041" y="875506"/>
            <a:ext cx="6991504" cy="3735266"/>
          </a:xfrm>
          <a:prstGeom prst="rect">
            <a:avLst/>
          </a:prstGeom>
        </p:spPr>
      </p:pic>
      <p:pic>
        <p:nvPicPr>
          <p:cNvPr id="9" name="Picture 8">
            <a:extLst>
              <a:ext uri="{FF2B5EF4-FFF2-40B4-BE49-F238E27FC236}">
                <a16:creationId xmlns:a16="http://schemas.microsoft.com/office/drawing/2014/main" id="{915121AD-CCF1-8242-9B2F-D01D763D45C2}"/>
              </a:ext>
            </a:extLst>
          </p:cNvPr>
          <p:cNvPicPr>
            <a:picLocks noChangeAspect="1"/>
          </p:cNvPicPr>
          <p:nvPr/>
        </p:nvPicPr>
        <p:blipFill>
          <a:blip r:embed="rId5"/>
          <a:stretch>
            <a:fillRect/>
          </a:stretch>
        </p:blipFill>
        <p:spPr>
          <a:xfrm>
            <a:off x="2336672" y="5159840"/>
            <a:ext cx="7130137" cy="3847633"/>
          </a:xfrm>
          <a:prstGeom prst="rect">
            <a:avLst/>
          </a:prstGeom>
        </p:spPr>
      </p:pic>
      <p:pic>
        <p:nvPicPr>
          <p:cNvPr id="10" name="Picture 9">
            <a:extLst>
              <a:ext uri="{FF2B5EF4-FFF2-40B4-BE49-F238E27FC236}">
                <a16:creationId xmlns:a16="http://schemas.microsoft.com/office/drawing/2014/main" id="{E11357FF-3CFF-6483-F5FC-77C8C0512F20}"/>
              </a:ext>
            </a:extLst>
          </p:cNvPr>
          <p:cNvPicPr>
            <a:picLocks noChangeAspect="1"/>
          </p:cNvPicPr>
          <p:nvPr/>
        </p:nvPicPr>
        <p:blipFill>
          <a:blip r:embed="rId6"/>
          <a:stretch>
            <a:fillRect/>
          </a:stretch>
        </p:blipFill>
        <p:spPr>
          <a:xfrm>
            <a:off x="11232041" y="5047473"/>
            <a:ext cx="6991504" cy="3847633"/>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6,081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an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5,853</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192</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 in July 2025, and </a:t>
            </a:r>
            <a:r>
              <a:rPr lang="en-GB" dirty="0">
                <a:latin typeface="Verdana" panose="020B0604030504040204" pitchFamily="34" charset="0"/>
                <a:ea typeface="Calibri" panose="020F0502020204030204" pitchFamily="34" charset="0"/>
                <a:cs typeface="Arial" panose="020B0604020202020204" pitchFamily="34" charset="0"/>
              </a:rPr>
              <a:t>56</a:t>
            </a:r>
            <a:r>
              <a:rPr lang="en-GB" sz="1800" dirty="0">
                <a:effectLst/>
                <a:latin typeface="Verdana" panose="020B0604030504040204" pitchFamily="34" charset="0"/>
                <a:ea typeface="Calibri" panose="020F0502020204030204" pitchFamily="34" charset="0"/>
                <a:cs typeface="Arial" panose="020B0604020202020204" pitchFamily="34" charset="0"/>
              </a:rPr>
              <a:t>% of those concerns had responses sent within 30 days in July.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B8F0822D-EA36-D10F-0814-9632A10E3C11}"/>
              </a:ext>
            </a:extLst>
          </p:cNvPr>
          <p:cNvPicPr>
            <a:picLocks noChangeAspect="1"/>
          </p:cNvPicPr>
          <p:nvPr/>
        </p:nvPicPr>
        <p:blipFill>
          <a:blip r:embed="rId3"/>
          <a:stretch>
            <a:fillRect/>
          </a:stretch>
        </p:blipFill>
        <p:spPr>
          <a:xfrm>
            <a:off x="2336672" y="878218"/>
            <a:ext cx="7716171" cy="3950495"/>
          </a:xfrm>
          <a:prstGeom prst="rect">
            <a:avLst/>
          </a:prstGeom>
        </p:spPr>
      </p:pic>
      <p:pic>
        <p:nvPicPr>
          <p:cNvPr id="6" name="Picture 5">
            <a:extLst>
              <a:ext uri="{FF2B5EF4-FFF2-40B4-BE49-F238E27FC236}">
                <a16:creationId xmlns:a16="http://schemas.microsoft.com/office/drawing/2014/main" id="{BB16B495-FEA8-2C90-8C74-CAAF0F96B069}"/>
              </a:ext>
            </a:extLst>
          </p:cNvPr>
          <p:cNvPicPr>
            <a:picLocks noChangeAspect="1"/>
          </p:cNvPicPr>
          <p:nvPr/>
        </p:nvPicPr>
        <p:blipFill>
          <a:blip r:embed="rId4"/>
          <a:stretch>
            <a:fillRect/>
          </a:stretch>
        </p:blipFill>
        <p:spPr>
          <a:xfrm>
            <a:off x="10891044" y="878217"/>
            <a:ext cx="6705600" cy="3950493"/>
          </a:xfrm>
          <a:prstGeom prst="rect">
            <a:avLst/>
          </a:prstGeom>
        </p:spPr>
      </p:pic>
      <p:pic>
        <p:nvPicPr>
          <p:cNvPr id="8" name="Picture 7">
            <a:extLst>
              <a:ext uri="{FF2B5EF4-FFF2-40B4-BE49-F238E27FC236}">
                <a16:creationId xmlns:a16="http://schemas.microsoft.com/office/drawing/2014/main" id="{C6387B8D-0551-AAEF-D8BD-79DC1605E6C0}"/>
              </a:ext>
            </a:extLst>
          </p:cNvPr>
          <p:cNvPicPr>
            <a:picLocks noChangeAspect="1"/>
          </p:cNvPicPr>
          <p:nvPr/>
        </p:nvPicPr>
        <p:blipFill>
          <a:blip r:embed="rId5"/>
          <a:stretch>
            <a:fillRect/>
          </a:stretch>
        </p:blipFill>
        <p:spPr>
          <a:xfrm>
            <a:off x="2618481" y="5281156"/>
            <a:ext cx="7592195" cy="3497720"/>
          </a:xfrm>
          <a:prstGeom prst="rect">
            <a:avLst/>
          </a:prstGeom>
        </p:spPr>
      </p:pic>
      <p:pic>
        <p:nvPicPr>
          <p:cNvPr id="9" name="Picture 8">
            <a:extLst>
              <a:ext uri="{FF2B5EF4-FFF2-40B4-BE49-F238E27FC236}">
                <a16:creationId xmlns:a16="http://schemas.microsoft.com/office/drawing/2014/main" id="{CB0A80A3-21F5-066B-9650-F7009BD931ED}"/>
              </a:ext>
            </a:extLst>
          </p:cNvPr>
          <p:cNvPicPr>
            <a:picLocks noChangeAspect="1"/>
          </p:cNvPicPr>
          <p:nvPr/>
        </p:nvPicPr>
        <p:blipFill>
          <a:blip r:embed="rId6"/>
          <a:stretch>
            <a:fillRect/>
          </a:stretch>
        </p:blipFill>
        <p:spPr>
          <a:xfrm>
            <a:off x="10891044" y="5148315"/>
            <a:ext cx="6857999" cy="3960770"/>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D2998-E62E-56A1-6F6D-3AEA521632AD}"/>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68550966-CD66-6FFC-F94A-C06CCFD11D80}"/>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AC5111D0-EFF9-813E-9649-75C099BBB57A}"/>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CCFA034-6E4B-8046-F545-F6D21CD61766}"/>
              </a:ext>
            </a:extLst>
          </p:cNvPr>
          <p:cNvSpPr txBox="1"/>
          <p:nvPr/>
        </p:nvSpPr>
        <p:spPr>
          <a:xfrm>
            <a:off x="191333" y="1667958"/>
            <a:ext cx="6151358" cy="91548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25 responses..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There has been a noticeable increase in the overall satisfaction score for the Emergency Department. This improvement may be linked to the implementation of the ‘Your Next Patient’ programme, which focuses on enhancing patient flow and experience.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With the introduction of Action Manager, we expect to see a rise in ‘You said, we did’ outcomes. This will support more visible and trackable responses to patient feedback.</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FA4B11EA-C811-1F6B-DE89-6B7047F3A153}"/>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27C7732F-F4B0-EFBD-C928-2696CFD3056D}"/>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Patient Experience: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BEB6BA1B-36B6-145C-1F89-C9B7408B0828}"/>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3" name="Picture 2">
            <a:extLst>
              <a:ext uri="{FF2B5EF4-FFF2-40B4-BE49-F238E27FC236}">
                <a16:creationId xmlns:a16="http://schemas.microsoft.com/office/drawing/2014/main" id="{9D9941D8-5D9F-FB15-7586-66F714DA95FB}"/>
              </a:ext>
            </a:extLst>
          </p:cNvPr>
          <p:cNvPicPr>
            <a:picLocks noChangeAspect="1"/>
          </p:cNvPicPr>
          <p:nvPr/>
        </p:nvPicPr>
        <p:blipFill>
          <a:blip r:embed="rId5"/>
          <a:stretch>
            <a:fillRect/>
          </a:stretch>
        </p:blipFill>
        <p:spPr>
          <a:xfrm>
            <a:off x="6787154" y="2048958"/>
            <a:ext cx="6313690" cy="3605717"/>
          </a:xfrm>
          <a:prstGeom prst="rect">
            <a:avLst/>
          </a:prstGeom>
        </p:spPr>
      </p:pic>
      <p:pic>
        <p:nvPicPr>
          <p:cNvPr id="7" name="Picture 6">
            <a:extLst>
              <a:ext uri="{FF2B5EF4-FFF2-40B4-BE49-F238E27FC236}">
                <a16:creationId xmlns:a16="http://schemas.microsoft.com/office/drawing/2014/main" id="{2B45D8FC-8787-B9A2-C5A4-895B92CFA840}"/>
              </a:ext>
            </a:extLst>
          </p:cNvPr>
          <p:cNvPicPr>
            <a:picLocks noChangeAspect="1"/>
          </p:cNvPicPr>
          <p:nvPr/>
        </p:nvPicPr>
        <p:blipFill>
          <a:blip r:embed="rId6"/>
          <a:stretch>
            <a:fillRect/>
          </a:stretch>
        </p:blipFill>
        <p:spPr>
          <a:xfrm>
            <a:off x="6787154" y="6080192"/>
            <a:ext cx="6313690" cy="3765482"/>
          </a:xfrm>
          <a:prstGeom prst="rect">
            <a:avLst/>
          </a:prstGeom>
        </p:spPr>
      </p:pic>
      <p:pic>
        <p:nvPicPr>
          <p:cNvPr id="10" name="Picture 9">
            <a:extLst>
              <a:ext uri="{FF2B5EF4-FFF2-40B4-BE49-F238E27FC236}">
                <a16:creationId xmlns:a16="http://schemas.microsoft.com/office/drawing/2014/main" id="{30A94D74-1394-1BD8-5BBE-AC4C6A3EF559}"/>
              </a:ext>
            </a:extLst>
          </p:cNvPr>
          <p:cNvPicPr>
            <a:picLocks noChangeAspect="1"/>
          </p:cNvPicPr>
          <p:nvPr/>
        </p:nvPicPr>
        <p:blipFill>
          <a:blip r:embed="rId7"/>
          <a:stretch>
            <a:fillRect/>
          </a:stretch>
        </p:blipFill>
        <p:spPr>
          <a:xfrm>
            <a:off x="13435875" y="1879647"/>
            <a:ext cx="6664257" cy="3831235"/>
          </a:xfrm>
          <a:prstGeom prst="rect">
            <a:avLst/>
          </a:prstGeom>
        </p:spPr>
      </p:pic>
      <p:pic>
        <p:nvPicPr>
          <p:cNvPr id="12" name="Picture 11">
            <a:extLst>
              <a:ext uri="{FF2B5EF4-FFF2-40B4-BE49-F238E27FC236}">
                <a16:creationId xmlns:a16="http://schemas.microsoft.com/office/drawing/2014/main" id="{701F655A-707B-AE36-EDDA-3210AAD77869}"/>
              </a:ext>
            </a:extLst>
          </p:cNvPr>
          <p:cNvPicPr>
            <a:picLocks noChangeAspect="1"/>
          </p:cNvPicPr>
          <p:nvPr/>
        </p:nvPicPr>
        <p:blipFill>
          <a:blip r:embed="rId8"/>
          <a:stretch>
            <a:fillRect/>
          </a:stretch>
        </p:blipFill>
        <p:spPr>
          <a:xfrm>
            <a:off x="13305132" y="6080192"/>
            <a:ext cx="6664257" cy="3938288"/>
          </a:xfrm>
          <a:prstGeom prst="rect">
            <a:avLst/>
          </a:prstGeom>
        </p:spPr>
      </p:pic>
      <p:sp>
        <p:nvSpPr>
          <p:cNvPr id="16" name="TextBox 15">
            <a:extLst>
              <a:ext uri="{FF2B5EF4-FFF2-40B4-BE49-F238E27FC236}">
                <a16:creationId xmlns:a16="http://schemas.microsoft.com/office/drawing/2014/main" id="{FA760BB2-2411-A355-DE8C-1D7A304F884F}"/>
              </a:ext>
            </a:extLst>
          </p:cNvPr>
          <p:cNvSpPr txBox="1"/>
          <p:nvPr/>
        </p:nvSpPr>
        <p:spPr>
          <a:xfrm>
            <a:off x="6787154" y="1627022"/>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1</a:t>
            </a:r>
          </a:p>
        </p:txBody>
      </p:sp>
      <p:sp>
        <p:nvSpPr>
          <p:cNvPr id="18" name="TextBox 17">
            <a:extLst>
              <a:ext uri="{FF2B5EF4-FFF2-40B4-BE49-F238E27FC236}">
                <a16:creationId xmlns:a16="http://schemas.microsoft.com/office/drawing/2014/main" id="{055D0C40-044C-EB62-66EB-513986BED4CB}"/>
              </a:ext>
            </a:extLst>
          </p:cNvPr>
          <p:cNvSpPr txBox="1"/>
          <p:nvPr/>
        </p:nvSpPr>
        <p:spPr>
          <a:xfrm>
            <a:off x="13528910" y="1667958"/>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2</a:t>
            </a:r>
          </a:p>
        </p:txBody>
      </p:sp>
      <p:sp>
        <p:nvSpPr>
          <p:cNvPr id="19" name="TextBox 18">
            <a:extLst>
              <a:ext uri="{FF2B5EF4-FFF2-40B4-BE49-F238E27FC236}">
                <a16:creationId xmlns:a16="http://schemas.microsoft.com/office/drawing/2014/main" id="{267E9BEC-DDD1-2179-9201-36A992867312}"/>
              </a:ext>
            </a:extLst>
          </p:cNvPr>
          <p:cNvSpPr txBox="1"/>
          <p:nvPr/>
        </p:nvSpPr>
        <p:spPr>
          <a:xfrm>
            <a:off x="6713583" y="5741638"/>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3</a:t>
            </a:r>
          </a:p>
        </p:txBody>
      </p:sp>
      <p:sp>
        <p:nvSpPr>
          <p:cNvPr id="20" name="TextBox 19">
            <a:extLst>
              <a:ext uri="{FF2B5EF4-FFF2-40B4-BE49-F238E27FC236}">
                <a16:creationId xmlns:a16="http://schemas.microsoft.com/office/drawing/2014/main" id="{F0FA231F-A6FE-92CC-118D-8B866FA52514}"/>
              </a:ext>
            </a:extLst>
          </p:cNvPr>
          <p:cNvSpPr txBox="1"/>
          <p:nvPr/>
        </p:nvSpPr>
        <p:spPr>
          <a:xfrm>
            <a:off x="13528909" y="5726260"/>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4</a:t>
            </a:r>
          </a:p>
        </p:txBody>
      </p:sp>
    </p:spTree>
    <p:extLst>
      <p:ext uri="{BB962C8B-B14F-4D97-AF65-F5344CB8AC3E}">
        <p14:creationId xmlns:p14="http://schemas.microsoft.com/office/powerpoint/2010/main" val="2441690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1333" y="1667958"/>
            <a:ext cx="6151358" cy="9687909"/>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178 new formal complaints in September which is an increase compared to 160  in August.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does appear to be reducing over the last 6 months. Average days for July being 30 days.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increasing bi-weekly. As of the 30th September, 277 formal complaints were overdue. This is the most overdue formal complaints the Health Board has had in the last 6 months.</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the overdue complaints by December 2025, in readiness for the new Putting Things Right Guidance being introduced in April 2026.</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9D203032-DCED-1AEC-19C3-0EF99EC3479E}"/>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63E9DC7B-4BBB-C2FB-98F7-A7F8ECDDEBA6}"/>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Complaints: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A2BE4C9-CA25-F03D-6FEC-F2A8F347E8BB}"/>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11" name="Picture 10">
            <a:extLst>
              <a:ext uri="{FF2B5EF4-FFF2-40B4-BE49-F238E27FC236}">
                <a16:creationId xmlns:a16="http://schemas.microsoft.com/office/drawing/2014/main" id="{86D1A319-3223-6B5F-55B6-D56F4B7C9254}"/>
              </a:ext>
            </a:extLst>
          </p:cNvPr>
          <p:cNvPicPr>
            <a:picLocks noChangeAspect="1"/>
          </p:cNvPicPr>
          <p:nvPr/>
        </p:nvPicPr>
        <p:blipFill>
          <a:blip r:embed="rId5"/>
          <a:stretch>
            <a:fillRect/>
          </a:stretch>
        </p:blipFill>
        <p:spPr>
          <a:xfrm>
            <a:off x="6342692" y="1665330"/>
            <a:ext cx="6908044" cy="3988344"/>
          </a:xfrm>
          <a:prstGeom prst="rect">
            <a:avLst/>
          </a:prstGeom>
        </p:spPr>
      </p:pic>
      <p:pic>
        <p:nvPicPr>
          <p:cNvPr id="13" name="Picture 12">
            <a:extLst>
              <a:ext uri="{FF2B5EF4-FFF2-40B4-BE49-F238E27FC236}">
                <a16:creationId xmlns:a16="http://schemas.microsoft.com/office/drawing/2014/main" id="{3B2B002E-6D46-9543-C2D3-C72E34A079E5}"/>
              </a:ext>
            </a:extLst>
          </p:cNvPr>
          <p:cNvPicPr>
            <a:picLocks noChangeAspect="1"/>
          </p:cNvPicPr>
          <p:nvPr/>
        </p:nvPicPr>
        <p:blipFill>
          <a:blip r:embed="rId6"/>
          <a:stretch>
            <a:fillRect/>
          </a:stretch>
        </p:blipFill>
        <p:spPr>
          <a:xfrm>
            <a:off x="13248849" y="1665330"/>
            <a:ext cx="6510360" cy="3988344"/>
          </a:xfrm>
          <a:prstGeom prst="rect">
            <a:avLst/>
          </a:prstGeom>
        </p:spPr>
      </p:pic>
      <p:pic>
        <p:nvPicPr>
          <p:cNvPr id="15" name="Picture 14">
            <a:extLst>
              <a:ext uri="{FF2B5EF4-FFF2-40B4-BE49-F238E27FC236}">
                <a16:creationId xmlns:a16="http://schemas.microsoft.com/office/drawing/2014/main" id="{2B19ED97-F891-0F0C-678B-D944FC278E65}"/>
              </a:ext>
            </a:extLst>
          </p:cNvPr>
          <p:cNvPicPr>
            <a:picLocks noChangeAspect="1"/>
          </p:cNvPicPr>
          <p:nvPr/>
        </p:nvPicPr>
        <p:blipFill>
          <a:blip r:embed="rId7"/>
          <a:stretch>
            <a:fillRect/>
          </a:stretch>
        </p:blipFill>
        <p:spPr>
          <a:xfrm>
            <a:off x="6342692" y="5872573"/>
            <a:ext cx="6906158" cy="3896904"/>
          </a:xfrm>
          <a:prstGeom prst="rect">
            <a:avLst/>
          </a:prstGeom>
        </p:spPr>
      </p:pic>
      <p:pic>
        <p:nvPicPr>
          <p:cNvPr id="17" name="Picture 16">
            <a:extLst>
              <a:ext uri="{FF2B5EF4-FFF2-40B4-BE49-F238E27FC236}">
                <a16:creationId xmlns:a16="http://schemas.microsoft.com/office/drawing/2014/main" id="{1C5BFDFD-6427-EEBF-1BEA-08768F9646C7}"/>
              </a:ext>
            </a:extLst>
          </p:cNvPr>
          <p:cNvPicPr>
            <a:picLocks noChangeAspect="1"/>
          </p:cNvPicPr>
          <p:nvPr/>
        </p:nvPicPr>
        <p:blipFill>
          <a:blip r:embed="rId8"/>
          <a:stretch>
            <a:fillRect/>
          </a:stretch>
        </p:blipFill>
        <p:spPr>
          <a:xfrm>
            <a:off x="13248848" y="5872573"/>
            <a:ext cx="6510361" cy="3896904"/>
          </a:xfrm>
          <a:prstGeom prst="rect">
            <a:avLst/>
          </a:prstGeom>
        </p:spPr>
      </p:pic>
    </p:spTree>
    <p:extLst>
      <p:ext uri="{BB962C8B-B14F-4D97-AF65-F5344CB8AC3E}">
        <p14:creationId xmlns:p14="http://schemas.microsoft.com/office/powerpoint/2010/main" val="2329434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193783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four Nationally Reported Incidents reported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 and there were no new never events reported. Of those NRI’s reported, they were related to two stillbirths, a neonatal adverse occurrence and an assessment/diagnosis issue. </a:t>
            </a:r>
            <a:r>
              <a:rPr lang="en-GB" dirty="0">
                <a:latin typeface="Verdana" panose="020B0604030504040204" pitchFamily="34" charset="0"/>
                <a:ea typeface="Calibri" panose="020F0502020204030204" pitchFamily="34" charset="0"/>
                <a:cs typeface="Arial" panose="020B0604020202020204" pitchFamily="34" charset="0"/>
              </a:rPr>
              <a:t>In September 2025, there were 115 open risks with a score &gt;20 recorded for the Health Bord which is a reduction compared to 119 in August 2025. There were 254 open risks with a score &gt;16, which again is a reduction compared to 263 in August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173 hospital falls recorded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9DBD5439-6901-BE6A-EDE9-36F8A0ED3818}"/>
              </a:ext>
            </a:extLst>
          </p:cNvPr>
          <p:cNvPicPr>
            <a:picLocks noChangeAspect="1"/>
          </p:cNvPicPr>
          <p:nvPr/>
        </p:nvPicPr>
        <p:blipFill>
          <a:blip r:embed="rId3"/>
          <a:stretch>
            <a:fillRect/>
          </a:stretch>
        </p:blipFill>
        <p:spPr>
          <a:xfrm>
            <a:off x="3194844" y="838902"/>
            <a:ext cx="6858000" cy="3874905"/>
          </a:xfrm>
          <a:prstGeom prst="rect">
            <a:avLst/>
          </a:prstGeom>
        </p:spPr>
      </p:pic>
      <p:pic>
        <p:nvPicPr>
          <p:cNvPr id="6" name="Picture 5">
            <a:extLst>
              <a:ext uri="{FF2B5EF4-FFF2-40B4-BE49-F238E27FC236}">
                <a16:creationId xmlns:a16="http://schemas.microsoft.com/office/drawing/2014/main" id="{37827ECD-DDFB-6041-592A-5D906887C187}"/>
              </a:ext>
            </a:extLst>
          </p:cNvPr>
          <p:cNvPicPr>
            <a:picLocks noChangeAspect="1"/>
          </p:cNvPicPr>
          <p:nvPr/>
        </p:nvPicPr>
        <p:blipFill>
          <a:blip r:embed="rId4"/>
          <a:stretch>
            <a:fillRect/>
          </a:stretch>
        </p:blipFill>
        <p:spPr>
          <a:xfrm>
            <a:off x="10433844" y="763149"/>
            <a:ext cx="6858000" cy="3950657"/>
          </a:xfrm>
          <a:prstGeom prst="rect">
            <a:avLst/>
          </a:prstGeom>
        </p:spPr>
      </p:pic>
      <p:pic>
        <p:nvPicPr>
          <p:cNvPr id="8" name="Picture 7">
            <a:extLst>
              <a:ext uri="{FF2B5EF4-FFF2-40B4-BE49-F238E27FC236}">
                <a16:creationId xmlns:a16="http://schemas.microsoft.com/office/drawing/2014/main" id="{0139BF21-E220-A805-7331-8C9447C1F0AE}"/>
              </a:ext>
            </a:extLst>
          </p:cNvPr>
          <p:cNvPicPr>
            <a:picLocks noChangeAspect="1"/>
          </p:cNvPicPr>
          <p:nvPr/>
        </p:nvPicPr>
        <p:blipFill>
          <a:blip r:embed="rId5"/>
          <a:stretch>
            <a:fillRect/>
          </a:stretch>
        </p:blipFill>
        <p:spPr>
          <a:xfrm>
            <a:off x="3347244" y="4983432"/>
            <a:ext cx="6705600" cy="3793610"/>
          </a:xfrm>
          <a:prstGeom prst="rect">
            <a:avLst/>
          </a:prstGeom>
        </p:spPr>
      </p:pic>
      <p:pic>
        <p:nvPicPr>
          <p:cNvPr id="9" name="Picture 8">
            <a:extLst>
              <a:ext uri="{FF2B5EF4-FFF2-40B4-BE49-F238E27FC236}">
                <a16:creationId xmlns:a16="http://schemas.microsoft.com/office/drawing/2014/main" id="{4E1C2EA2-0418-99D5-5DD8-3C83FEB0D8D1}"/>
              </a:ext>
            </a:extLst>
          </p:cNvPr>
          <p:cNvPicPr>
            <a:picLocks noChangeAspect="1"/>
          </p:cNvPicPr>
          <p:nvPr/>
        </p:nvPicPr>
        <p:blipFill>
          <a:blip r:embed="rId6"/>
          <a:stretch>
            <a:fillRect/>
          </a:stretch>
        </p:blipFill>
        <p:spPr>
          <a:xfrm>
            <a:off x="10586245" y="4983427"/>
            <a:ext cx="6705600" cy="3793608"/>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D5672-BA17-1186-A773-71BCA0D949FE}"/>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6F86BADE-9BFE-68F7-13B9-E0D7A16F161F}"/>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DE3CCBC4-413D-C48E-1350-41CE674717C2}"/>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02D2573-5CF1-4102-D827-B413C5746467}"/>
              </a:ext>
            </a:extLst>
          </p:cNvPr>
          <p:cNvSpPr txBox="1"/>
          <p:nvPr/>
        </p:nvSpPr>
        <p:spPr>
          <a:xfrm>
            <a:off x="346479" y="1630811"/>
            <a:ext cx="6151358" cy="100067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Number of NRIs/Never Events reported to NHSWP&amp;I over rolling 6-month period.  The data shows a declining reporting picture for September 2025</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40 open NRIs (</a:t>
            </a:r>
            <a:r>
              <a:rPr lang="en-GB" sz="1732" dirty="0" err="1">
                <a:solidFill>
                  <a:prstClr val="black"/>
                </a:solidFill>
                <a:latin typeface="Verdana" panose="020B0604030504040204" pitchFamily="34" charset="0"/>
                <a:ea typeface="Verdana" panose="020B0604030504040204" pitchFamily="34" charset="0"/>
                <a:cs typeface="Arial" panose="020B0604020202020204" pitchFamily="34" charset="0"/>
              </a:rPr>
              <a:t>inc</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Never Events) open with NHSWP&amp;I.  Of these, 13 are open past closure date.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Total number of outcome forms submitted per month / missed target closure date over a rolling 6-month period.</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any barriers identified with PSI investigations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if actions remain outstanding</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monthly</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 / NEs reported through recommendations made / learning shared – rolling 12-month period</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195ED7BD-2F5B-30AA-BE43-D55959A9FBCB}"/>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83E86851-4768-30A4-9CED-52565427D852}"/>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NRIs/EWNs: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5D3878C-14B1-359A-0498-9BB0C1113413}"/>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2" name="Picture 1">
            <a:extLst>
              <a:ext uri="{FF2B5EF4-FFF2-40B4-BE49-F238E27FC236}">
                <a16:creationId xmlns:a16="http://schemas.microsoft.com/office/drawing/2014/main" id="{433BEED9-6D34-D487-87B3-017BCEE34684}"/>
              </a:ext>
            </a:extLst>
          </p:cNvPr>
          <p:cNvPicPr>
            <a:picLocks noChangeAspect="1"/>
          </p:cNvPicPr>
          <p:nvPr/>
        </p:nvPicPr>
        <p:blipFill>
          <a:blip r:embed="rId5"/>
          <a:stretch>
            <a:fillRect/>
          </a:stretch>
        </p:blipFill>
        <p:spPr>
          <a:xfrm>
            <a:off x="7372553" y="1610433"/>
            <a:ext cx="5885364" cy="3336859"/>
          </a:xfrm>
          <a:prstGeom prst="rect">
            <a:avLst/>
          </a:prstGeom>
        </p:spPr>
      </p:pic>
      <p:sp>
        <p:nvSpPr>
          <p:cNvPr id="3" name="TextBox 2">
            <a:extLst>
              <a:ext uri="{FF2B5EF4-FFF2-40B4-BE49-F238E27FC236}">
                <a16:creationId xmlns:a16="http://schemas.microsoft.com/office/drawing/2014/main" id="{869A1B54-227B-9438-05DA-9777497B42F7}"/>
              </a:ext>
            </a:extLst>
          </p:cNvPr>
          <p:cNvSpPr txBox="1"/>
          <p:nvPr/>
        </p:nvSpPr>
        <p:spPr>
          <a:xfrm>
            <a:off x="13930248" y="1667958"/>
            <a:ext cx="5179119" cy="6909584"/>
          </a:xfrm>
          <a:prstGeom prst="rect">
            <a:avLst/>
          </a:prstGeom>
          <a:noFill/>
        </p:spPr>
        <p:txBody>
          <a:bodyPr wrap="square">
            <a:spAutoFit/>
          </a:bodyPr>
          <a:lstStyle/>
          <a:p>
            <a:r>
              <a:rPr lang="en-GB" sz="1730" b="1" dirty="0">
                <a:latin typeface="Verdana" panose="020B0604030504040204" pitchFamily="34" charset="0"/>
                <a:ea typeface="Verdana" panose="020B0604030504040204" pitchFamily="34" charset="0"/>
                <a:cs typeface="Arial" panose="020B0604020202020204" pitchFamily="34" charset="0"/>
              </a:rPr>
              <a:t>EWNs – September 2025 </a:t>
            </a:r>
          </a:p>
          <a:p>
            <a:endParaRPr lang="en-GB" sz="1730" b="1"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Pathology Department - concerns about quality / accuracy of some pathology reports that were being published by a consultant pathologist</a:t>
            </a:r>
          </a:p>
          <a:p>
            <a:pPr marL="171450" indent="-171450">
              <a:buFont typeface="Arial" panose="020B0604020202020204" pitchFamily="34" charset="0"/>
              <a:buChar char="•"/>
            </a:pPr>
            <a:endParaRPr lang="en-GB" sz="1730"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Outcome of concluded court case of staff member relating to sexual misconduct - Doctor found not guilty. GMC undertaking a fitness to practice review</a:t>
            </a:r>
          </a:p>
          <a:p>
            <a:r>
              <a:rPr lang="en-GB" sz="1730" dirty="0">
                <a:latin typeface="Verdana" panose="020B0604030504040204" pitchFamily="34" charset="0"/>
                <a:ea typeface="Verdana" panose="020B0604030504040204" pitchFamily="34" charset="0"/>
                <a:cs typeface="Arial" panose="020B0604020202020204" pitchFamily="34" charset="0"/>
              </a:rPr>
              <a:t> </a:t>
            </a: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Potential for adverse media attention - Outcome of Child Practice Review being published 03/09/25</a:t>
            </a:r>
          </a:p>
          <a:p>
            <a:endParaRPr lang="en-GB" sz="1730"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Community Pharmacy Compliance Issue - Concerns regarding their compliance with the Terms of Service within The National Health Service (Pharmaceutical Services) (Wales) Regulations 2020. The contractor has received two breaches for temporary suspension to pharmaceutical services (pharmacy closures) and has subsequently breached a third time.  </a:t>
            </a:r>
          </a:p>
          <a:p>
            <a:endParaRPr lang="en-GB" sz="1050" dirty="0"/>
          </a:p>
        </p:txBody>
      </p:sp>
      <p:pic>
        <p:nvPicPr>
          <p:cNvPr id="7" name="Picture 6">
            <a:extLst>
              <a:ext uri="{FF2B5EF4-FFF2-40B4-BE49-F238E27FC236}">
                <a16:creationId xmlns:a16="http://schemas.microsoft.com/office/drawing/2014/main" id="{317C8D8B-28AA-2FA3-D5B3-90934912246A}"/>
              </a:ext>
            </a:extLst>
          </p:cNvPr>
          <p:cNvPicPr>
            <a:picLocks noChangeAspect="1"/>
          </p:cNvPicPr>
          <p:nvPr/>
        </p:nvPicPr>
        <p:blipFill>
          <a:blip r:embed="rId6"/>
          <a:stretch>
            <a:fillRect/>
          </a:stretch>
        </p:blipFill>
        <p:spPr>
          <a:xfrm>
            <a:off x="7460031" y="4839026"/>
            <a:ext cx="5885364" cy="3017683"/>
          </a:xfrm>
          <a:prstGeom prst="rect">
            <a:avLst/>
          </a:prstGeom>
        </p:spPr>
      </p:pic>
      <p:pic>
        <p:nvPicPr>
          <p:cNvPr id="10" name="Picture 9">
            <a:extLst>
              <a:ext uri="{FF2B5EF4-FFF2-40B4-BE49-F238E27FC236}">
                <a16:creationId xmlns:a16="http://schemas.microsoft.com/office/drawing/2014/main" id="{DE78DE49-C34D-EDDD-226F-F26D546A0443}"/>
              </a:ext>
            </a:extLst>
          </p:cNvPr>
          <p:cNvPicPr>
            <a:picLocks noChangeAspect="1"/>
          </p:cNvPicPr>
          <p:nvPr/>
        </p:nvPicPr>
        <p:blipFill>
          <a:blip r:embed="rId7"/>
          <a:stretch>
            <a:fillRect/>
          </a:stretch>
        </p:blipFill>
        <p:spPr>
          <a:xfrm>
            <a:off x="7460031" y="7856709"/>
            <a:ext cx="5885364" cy="3336859"/>
          </a:xfrm>
          <a:prstGeom prst="rect">
            <a:avLst/>
          </a:prstGeom>
        </p:spPr>
      </p:pic>
    </p:spTree>
    <p:extLst>
      <p:ext uri="{BB962C8B-B14F-4D97-AF65-F5344CB8AC3E}">
        <p14:creationId xmlns:p14="http://schemas.microsoft.com/office/powerpoint/2010/main" val="368627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769EC-1F9B-A1C8-C9D1-6CA57EFF105E}"/>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B9938DE8-D198-3098-2190-7EBE9E6332B6}"/>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BB2498B-C4C9-43DD-395B-14BA3364C679}"/>
              </a:ext>
            </a:extLst>
          </p:cNvPr>
          <p:cNvSpPr txBox="1"/>
          <p:nvPr/>
        </p:nvSpPr>
        <p:spPr>
          <a:xfrm>
            <a:off x="791994" y="1787910"/>
            <a:ext cx="8635767" cy="201247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defTabSz="1075350">
              <a:defRPr/>
            </a:pPr>
            <a:endPar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1075350">
              <a:defRPr/>
            </a:pPr>
            <a:r>
              <a:rPr lang="en-GB" dirty="0">
                <a:solidFill>
                  <a:prstClr val="black"/>
                </a:solidFill>
                <a:latin typeface="Verdana" panose="020B0604030504040204" pitchFamily="34" charset="0"/>
                <a:ea typeface="Verdana" panose="020B0604030504040204" pitchFamily="34" charset="0"/>
                <a:cs typeface="Arial" panose="020B0604020202020204" pitchFamily="34" charset="0"/>
              </a:rPr>
              <a:t>11 outcome forms submitted Sept ’25 – </a:t>
            </a:r>
            <a:r>
              <a:rPr lang="en-GB"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p>
          <a:p>
            <a:pPr algn="just" defTabSz="652083">
              <a:defRPr/>
            </a:pPr>
            <a:endParaRPr lang="en-GB"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652083">
              <a:defRPr/>
            </a:pPr>
            <a:r>
              <a:rPr lang="en-GB" dirty="0">
                <a:latin typeface="Verdana" panose="020B0604030504040204" pitchFamily="34" charset="0"/>
                <a:ea typeface="Verdana" panose="020B0604030504040204" pitchFamily="34" charset="0"/>
                <a:cs typeface="Arial" panose="020B0604020202020204" pitchFamily="34" charset="0"/>
              </a:rPr>
              <a:t>The Yorkshire Contributory Factors Framework includes the issues identified for learning – </a:t>
            </a:r>
            <a:r>
              <a:rPr lang="en-GB" b="1" dirty="0">
                <a:latin typeface="Verdana" panose="020B0604030504040204" pitchFamily="34" charset="0"/>
                <a:ea typeface="Verdana" panose="020B0604030504040204" pitchFamily="34" charset="0"/>
                <a:cs typeface="Arial" panose="020B0604020202020204" pitchFamily="34" charset="0"/>
              </a:rPr>
              <a:t>graph 2</a:t>
            </a:r>
            <a:endParaRPr lang="en-GB"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C0D7403B-CA7C-4D3F-9053-344209DA843F}"/>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9BB7B1FB-FEE9-BE9B-E880-6ABC7EECA14C}"/>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NRI Learning</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A3847B3F-0915-0679-C0AB-D6852A883187}"/>
              </a:ext>
            </a:extLst>
          </p:cNvPr>
          <p:cNvPicPr>
            <a:picLocks noChangeAspect="1"/>
          </p:cNvPicPr>
          <p:nvPr/>
        </p:nvPicPr>
        <p:blipFill>
          <a:blip r:embed="rId3"/>
          <a:stretch>
            <a:fillRect/>
          </a:stretch>
        </p:blipFill>
        <p:spPr>
          <a:xfrm>
            <a:off x="635796" y="206419"/>
            <a:ext cx="1257012" cy="1175389"/>
          </a:xfrm>
          <a:prstGeom prst="rect">
            <a:avLst/>
          </a:prstGeom>
        </p:spPr>
      </p:pic>
      <p:pic>
        <p:nvPicPr>
          <p:cNvPr id="17" name="Picture 16">
            <a:extLst>
              <a:ext uri="{FF2B5EF4-FFF2-40B4-BE49-F238E27FC236}">
                <a16:creationId xmlns:a16="http://schemas.microsoft.com/office/drawing/2014/main" id="{B5D183F1-E7EF-B2D0-9990-96E4DD512E28}"/>
              </a:ext>
            </a:extLst>
          </p:cNvPr>
          <p:cNvPicPr>
            <a:picLocks noChangeAspect="1"/>
          </p:cNvPicPr>
          <p:nvPr/>
        </p:nvPicPr>
        <p:blipFill>
          <a:blip r:embed="rId4"/>
          <a:stretch>
            <a:fillRect/>
          </a:stretch>
        </p:blipFill>
        <p:spPr>
          <a:xfrm>
            <a:off x="9427761" y="1590459"/>
            <a:ext cx="9623367" cy="2534796"/>
          </a:xfrm>
          <a:prstGeom prst="rect">
            <a:avLst/>
          </a:prstGeom>
        </p:spPr>
      </p:pic>
      <p:graphicFrame>
        <p:nvGraphicFramePr>
          <p:cNvPr id="20" name="Table 19">
            <a:extLst>
              <a:ext uri="{FF2B5EF4-FFF2-40B4-BE49-F238E27FC236}">
                <a16:creationId xmlns:a16="http://schemas.microsoft.com/office/drawing/2014/main" id="{C36E02BD-F56C-A4B9-DD3F-3BFF3BBEE746}"/>
              </a:ext>
            </a:extLst>
          </p:cNvPr>
          <p:cNvGraphicFramePr>
            <a:graphicFrameLocks noGrp="1"/>
          </p:cNvGraphicFramePr>
          <p:nvPr>
            <p:extLst>
              <p:ext uri="{D42A27DB-BD31-4B8C-83A1-F6EECF244321}">
                <p14:modId xmlns:p14="http://schemas.microsoft.com/office/powerpoint/2010/main" val="3880849881"/>
              </p:ext>
            </p:extLst>
          </p:nvPr>
        </p:nvGraphicFramePr>
        <p:xfrm>
          <a:off x="791995" y="4195286"/>
          <a:ext cx="18248649" cy="6998282"/>
        </p:xfrm>
        <a:graphic>
          <a:graphicData uri="http://schemas.openxmlformats.org/drawingml/2006/table">
            <a:tbl>
              <a:tblPr firstRow="1" bandRow="1"/>
              <a:tblGrid>
                <a:gridCol w="5426118">
                  <a:extLst>
                    <a:ext uri="{9D8B030D-6E8A-4147-A177-3AD203B41FA5}">
                      <a16:colId xmlns:a16="http://schemas.microsoft.com/office/drawing/2014/main" val="3752175380"/>
                    </a:ext>
                  </a:extLst>
                </a:gridCol>
                <a:gridCol w="7602147">
                  <a:extLst>
                    <a:ext uri="{9D8B030D-6E8A-4147-A177-3AD203B41FA5}">
                      <a16:colId xmlns:a16="http://schemas.microsoft.com/office/drawing/2014/main" val="3828512690"/>
                    </a:ext>
                  </a:extLst>
                </a:gridCol>
                <a:gridCol w="5220384">
                  <a:extLst>
                    <a:ext uri="{9D8B030D-6E8A-4147-A177-3AD203B41FA5}">
                      <a16:colId xmlns:a16="http://schemas.microsoft.com/office/drawing/2014/main" val="4152770798"/>
                    </a:ext>
                  </a:extLst>
                </a:gridCol>
              </a:tblGrid>
              <a:tr h="6998282">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1 – Situational Factors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Task characteristics: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Clinician previously not reported on scans displayed in format presented *Lack of control and assurance within the follow-up booking process *Unknown origin of infection *Monotonous task leading to confirmation bias *Inadequate checks of consent documentation</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Individual Staff factors: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required enhanced support with IT path links and clinical approach in the past *Rushed - staff member under time pressure due to theatre waiting and took over care mid-process    *Over-reliance on assumptions re documentation accuracy *Lack of adherence to LocSSIP * Decision making without support of relevant staff</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Patient factors: </a:t>
                      </a:r>
                    </a:p>
                    <a:p>
                      <a:pPr lvl="0"/>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Impact of past medical history *Preterm infants</a:t>
                      </a:r>
                      <a:endParaRPr lang="en-GB" sz="1650" b="0" dirty="0">
                        <a:solidFill>
                          <a:schemeClr val="tx1"/>
                        </a:solidFill>
                        <a:latin typeface="Verdana" panose="020B0604030504040204" pitchFamily="34" charset="0"/>
                        <a:ea typeface="Verdana" panose="020B060403050404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2 – Local Working Conditions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Workload and staffing issues: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Clinicians absent from work * Insufficient medical workforce * High unit workload due to last-minute changes to the theatre list *Temporary absence of the ODP during a critical safety step</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Leadership, supervision, and roles: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Lack of assurance and challenge to the process</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3 – Organisational Factors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training and education: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understanding of management/FU requirements of STIC lesions *Incorrect clinical investigations *Lack of control processes to support staff in clinical decision-making *Lack of process to ensure control of booking process in place and delivery outcomes within nationally accepted standards *Lack of awareness or understanding of procedures for verifying updated consent in rapidly changing lists</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Support from other departments: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Radiology addendum report months after original scan *Ability to perform MRI OOH</a:t>
                      </a:r>
                    </a:p>
                    <a:p>
                      <a:pPr marL="171450" lvl="0" indent="-171450">
                        <a:buFont typeface="Arial" panose="020B0604020202020204" pitchFamily="34" charset="0"/>
                        <a:buChar char="•"/>
                      </a:pPr>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Scheduling and bed management:</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Delay in transfer critical care area</a:t>
                      </a:r>
                      <a:endParaRPr lang="en-GB" sz="1650" b="0" dirty="0">
                        <a:solidFill>
                          <a:schemeClr val="tx1"/>
                        </a:solidFill>
                        <a:latin typeface="Verdana" panose="020B0604030504040204" pitchFamily="34" charset="0"/>
                        <a:ea typeface="Verdana" panose="020B060403050404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4 – External Factors</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Design of Equipment: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System failure (TOMS) which introduced safety risk during a critical phase of care.</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National Policies: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Guidelines not followed *Local Policy not in place.</a:t>
                      </a: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 </a:t>
                      </a: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5 – Communication and Culture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Safety culture: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No pre-existing control and assurance to support/enable workforce to mature safety culture</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Verbal and Written communication: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Patient was not contacted re report addendum *Lack of explicit SOP *Comms issues with families *Daily checks not completed / documented with clinical information *Lack of verbal comms between staff</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extLst>
                  <a:ext uri="{0D108BD9-81ED-4DB2-BD59-A6C34878D82A}">
                    <a16:rowId xmlns:a16="http://schemas.microsoft.com/office/drawing/2014/main" val="1400043809"/>
                  </a:ext>
                </a:extLst>
              </a:tr>
            </a:tbl>
          </a:graphicData>
        </a:graphic>
      </p:graphicFrame>
      <p:sp>
        <p:nvSpPr>
          <p:cNvPr id="23" name="TextBox 22">
            <a:extLst>
              <a:ext uri="{FF2B5EF4-FFF2-40B4-BE49-F238E27FC236}">
                <a16:creationId xmlns:a16="http://schemas.microsoft.com/office/drawing/2014/main" id="{CC2C12EE-E227-167A-3A80-D6B1CECFF749}"/>
              </a:ext>
            </a:extLst>
          </p:cNvPr>
          <p:cNvSpPr txBox="1"/>
          <p:nvPr/>
        </p:nvSpPr>
        <p:spPr>
          <a:xfrm>
            <a:off x="791995" y="3786701"/>
            <a:ext cx="1680527" cy="338554"/>
          </a:xfrm>
          <a:prstGeom prst="rect">
            <a:avLst/>
          </a:prstGeom>
          <a:noFill/>
        </p:spPr>
        <p:txBody>
          <a:bodyPr wrap="square" rtlCol="0">
            <a:spAutoFit/>
          </a:bodyPr>
          <a:lstStyle/>
          <a:p>
            <a:pPr defTabSz="1507937"/>
            <a:r>
              <a:rPr lang="en-GB" sz="1600" b="1" dirty="0">
                <a:solidFill>
                  <a:prstClr val="black"/>
                </a:solidFill>
                <a:latin typeface="Verdana" panose="020B0604030504040204" pitchFamily="34" charset="0"/>
                <a:ea typeface="Verdana" panose="020B0604030504040204" pitchFamily="34" charset="0"/>
              </a:rPr>
              <a:t>Graph 2</a:t>
            </a:r>
          </a:p>
        </p:txBody>
      </p:sp>
    </p:spTree>
    <p:extLst>
      <p:ext uri="{BB962C8B-B14F-4D97-AF65-F5344CB8AC3E}">
        <p14:creationId xmlns:p14="http://schemas.microsoft.com/office/powerpoint/2010/main" val="35497894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2987675"/>
            <a:ext cx="13314591" cy="8286750"/>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Key Outcome Measure/s – </a:t>
            </a:r>
          </a:p>
          <a:p>
            <a:pPr defTabSz="914263"/>
            <a:endParaRPr lang="en-GB" sz="1649">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0B0004020202020204"/>
              </a:rPr>
              <a:t>Page 1</a:t>
            </a:r>
          </a:p>
        </p:txBody>
      </p:sp>
      <p:sp>
        <p:nvSpPr>
          <p:cNvPr id="24" name="TextBox 23"/>
          <p:cNvSpPr txBox="1">
            <a:spLocks noChangeAspect="1"/>
          </p:cNvSpPr>
          <p:nvPr/>
        </p:nvSpPr>
        <p:spPr>
          <a:xfrm>
            <a:off x="0" y="1061731"/>
            <a:ext cx="13302582" cy="1925944"/>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lvl="0">
              <a:defRPr/>
            </a:pPr>
            <a:r>
              <a:rPr lang="en-GB" sz="1600" b="1" dirty="0">
                <a:solidFill>
                  <a:prstClr val="black"/>
                </a:solidFill>
                <a:latin typeface="Arial"/>
                <a:cs typeface="Arial"/>
              </a:rPr>
              <a:t>What is the Data telling us?: </a:t>
            </a:r>
            <a:r>
              <a:rPr lang="en-GB" sz="1600" b="1" dirty="0">
                <a:latin typeface="Arial"/>
                <a:cs typeface="Arial"/>
              </a:rPr>
              <a:t>PLEASE NOTE DATA ERROR SEPTEMBER 2025 NO CHART DATA AVAILABLE</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In-patient falls rate remains below National average with a down trajectory in last 6 months </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The numbers of incidents causing harm  Aug '24-sept '25 is down 7% from the previous year</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Falls rate by ward over 12 months shows high rates in mental health services, AMU and older persons rehabilitation wards.</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Falls related attendance to ED/MIU averages 2700 per month (approx.. 20% of all ED/MIU attendances) Aug '25 is 17% higher than Aug '24</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There have been 5 NRI falls related incidents in the last 12 months (Sept'24-Aug'25) compared to 10 in the previous 12 months = 50% decrease</a:t>
            </a:r>
          </a:p>
          <a:p>
            <a:pPr defTabSz="914263"/>
            <a:endParaRPr lang="en-GB" sz="1400"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p:cNvSpPr txBox="1"/>
          <p:nvPr/>
        </p:nvSpPr>
        <p:spPr>
          <a:xfrm>
            <a:off x="13314591" y="4356382"/>
            <a:ext cx="6752253" cy="3503992"/>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00" b="1" dirty="0">
                <a:solidFill>
                  <a:prstClr val="black"/>
                </a:solidFill>
                <a:latin typeface="Verdana" panose="020B0604030504040204" pitchFamily="34" charset="0"/>
                <a:ea typeface="Verdana" panose="020B0604030504040204" pitchFamily="34" charset="0"/>
                <a:cs typeface="Arial"/>
              </a:rPr>
              <a:t>What are we doing about it:</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Regional Falls Prevention taskforce enabling collaboration</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Primary Care action plan agreed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Development of Level 1 and level 2 falls pathways in collab with therapies, St Johns Ambulance and LA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Dashboard for care home data now live</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Safe Care partnership work on deconditioning progressing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page on Waiting Well internet pages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policy update to reflect changes to NICE guidelines and introduction of digital care records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Improvement in digital audit through AMAT</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Application to fund community strength and balance classes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due for discussion at Management Board Oct '25</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Recognising progress of level 1 falls response project through shortlisting in 2 National Awards (NHS Wales and HSJ)</a:t>
            </a:r>
          </a:p>
          <a:p>
            <a:pPr marL="284833"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4833"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4833" indent="-284833" defTabSz="914263">
              <a:buFont typeface="Arial"/>
              <a:buChar char="•"/>
            </a:pPr>
            <a:endParaRPr lang="en-GB" sz="1600" dirty="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7" name="TextBox 6"/>
          <p:cNvSpPr txBox="1">
            <a:spLocks noChangeAspect="1"/>
          </p:cNvSpPr>
          <p:nvPr/>
        </p:nvSpPr>
        <p:spPr>
          <a:xfrm>
            <a:off x="13302434" y="1069335"/>
            <a:ext cx="6764410" cy="3279443"/>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00" b="1" dirty="0">
                <a:solidFill>
                  <a:prstClr val="black"/>
                </a:solidFill>
                <a:latin typeface="Verdana" panose="020B0604030504040204" pitchFamily="34" charset="0"/>
                <a:ea typeface="Verdana" panose="020B0604030504040204" pitchFamily="34" charset="0"/>
                <a:cs typeface="Arial"/>
              </a:rPr>
              <a:t>Underlying causes:</a:t>
            </a:r>
            <a:endParaRPr lang="en-US" sz="1500" dirty="0">
              <a:solidFill>
                <a:prstClr val="black"/>
              </a:solidFill>
              <a:latin typeface="Verdana" panose="020B0604030504040204" pitchFamily="34" charset="0"/>
              <a:ea typeface="Verdana" panose="020B0604030504040204" pitchFamily="34" charset="0"/>
            </a:endParaRP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Ageing population with increasing frailty picture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Increased demand on WAST and front door services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Limited alternative WAST response to level 1 and level 2 falls regionally </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Inconsistent approach to falls advice in community/primary care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Reduced access and provision of falls clinics across region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Insufficient access to appropriate strength and balance exercise provision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Some ward areas including AMU do not have an environment which enables safe monitoring of patients at risk of falls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Risk assessment and care planning inconsistent and inaccurate in some areas of HB</a:t>
            </a:r>
          </a:p>
          <a:p>
            <a:pPr marL="284833" lvl="0"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p:txBody>
      </p:sp>
      <p:pic>
        <p:nvPicPr>
          <p:cNvPr id="4" name="Picture 3" descr="A close-up of a logo&#10;&#10;AI-generated content may be incorrect.">
            <a:extLst>
              <a:ext uri="{FF2B5EF4-FFF2-40B4-BE49-F238E27FC236}">
                <a16:creationId xmlns:a16="http://schemas.microsoft.com/office/drawing/2014/main" id="{773C1207-98C0-904B-DEB9-DFD4746C8FB8}"/>
              </a:ext>
            </a:extLst>
          </p:cNvPr>
          <p:cNvPicPr>
            <a:picLocks noChangeAspect="1"/>
          </p:cNvPicPr>
          <p:nvPr/>
        </p:nvPicPr>
        <p:blipFill>
          <a:blip r:embed="rId3"/>
          <a:stretch>
            <a:fillRect/>
          </a:stretch>
        </p:blipFill>
        <p:spPr>
          <a:xfrm>
            <a:off x="15826968" y="10071285"/>
            <a:ext cx="4115347" cy="1121172"/>
          </a:xfrm>
          <a:prstGeom prst="rect">
            <a:avLst/>
          </a:prstGeom>
        </p:spPr>
      </p:pic>
      <p:sp>
        <p:nvSpPr>
          <p:cNvPr id="9" name="TextBox 8">
            <a:extLst>
              <a:ext uri="{FF2B5EF4-FFF2-40B4-BE49-F238E27FC236}">
                <a16:creationId xmlns:a16="http://schemas.microsoft.com/office/drawing/2014/main" id="{4731B1C6-7DB8-5469-4B34-7CC565B19306}"/>
              </a:ext>
            </a:extLst>
          </p:cNvPr>
          <p:cNvSpPr txBox="1"/>
          <p:nvPr/>
        </p:nvSpPr>
        <p:spPr>
          <a:xfrm>
            <a:off x="13314591" y="7854681"/>
            <a:ext cx="6752252" cy="2227320"/>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484" b="1" dirty="0">
                <a:solidFill>
                  <a:prstClr val="black"/>
                </a:solidFill>
                <a:latin typeface="Verdana" panose="020B0604030504040204" pitchFamily="34" charset="0"/>
                <a:ea typeface="Verdana" panose="020B0604030504040204" pitchFamily="34" charset="0"/>
                <a:cs typeface="Arial"/>
              </a:rPr>
              <a:t>What do we expect to see change?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Reduction in WAST call out from care homes following falls incident (goal – 30% reduction per site by March '26)</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rate not exceeding 5.0 (falls/1000beddays) over proceeding 12 months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Reduction in conveyance to hospital via WAST for level 2 falls (WG target of 25% reduction)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New falls policy to be shared 'Oct 25</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Level 2 falls response due to go live by Nov ‘25</a:t>
            </a:r>
          </a:p>
        </p:txBody>
      </p:sp>
      <p:sp>
        <p:nvSpPr>
          <p:cNvPr id="13" name="Rectangle: Rounded Corners 12">
            <a:extLst>
              <a:ext uri="{FF2B5EF4-FFF2-40B4-BE49-F238E27FC236}">
                <a16:creationId xmlns:a16="http://schemas.microsoft.com/office/drawing/2014/main" id="{018D2E84-A429-5031-02D5-6595C4A65D98}"/>
              </a:ext>
              <a:ext uri="{C183D7F6-B498-43B3-948B-1728B52AA6E4}">
                <adec:decorative xmlns:adec="http://schemas.microsoft.com/office/drawing/2017/decorative" val="1"/>
              </a:ext>
            </a:extLst>
          </p:cNvPr>
          <p:cNvSpPr/>
          <p:nvPr/>
        </p:nvSpPr>
        <p:spPr>
          <a:xfrm>
            <a:off x="220694" y="107284"/>
            <a:ext cx="19493578" cy="884988"/>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sp>
        <p:nvSpPr>
          <p:cNvPr id="14" name="Text Box 980076608">
            <a:extLst>
              <a:ext uri="{FF2B5EF4-FFF2-40B4-BE49-F238E27FC236}">
                <a16:creationId xmlns:a16="http://schemas.microsoft.com/office/drawing/2014/main" id="{F88928CD-A4E4-DC34-FA52-44E0D9A7D805}"/>
              </a:ext>
            </a:extLst>
          </p:cNvPr>
          <p:cNvSpPr txBox="1">
            <a:spLocks noChangeArrowheads="1"/>
          </p:cNvSpPr>
          <p:nvPr/>
        </p:nvSpPr>
        <p:spPr bwMode="auto">
          <a:xfrm>
            <a:off x="1289844" y="92743"/>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Falls: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7" name="Oval 16" descr="Checklist with solid fill">
            <a:extLst>
              <a:ext uri="{FF2B5EF4-FFF2-40B4-BE49-F238E27FC236}">
                <a16:creationId xmlns:a16="http://schemas.microsoft.com/office/drawing/2014/main" id="{6551F96D-1AD7-14B7-B702-27CEDD060E24}"/>
              </a:ext>
            </a:extLst>
          </p:cNvPr>
          <p:cNvSpPr/>
          <p:nvPr/>
        </p:nvSpPr>
        <p:spPr>
          <a:xfrm>
            <a:off x="300498" y="92743"/>
            <a:ext cx="784781" cy="884988"/>
          </a:xfrm>
          <a:prstGeom prst="ellipse">
            <a:avLst/>
          </a:prstGeom>
          <a:blipFill>
            <a:blip r:embed="rId4">
              <a:extLst>
                <a:ext uri="{96DAC541-7B7A-43D3-8B79-37D633B846F1}">
                  <asvg:svgBlip xmlns:asvg="http://schemas.microsoft.com/office/drawing/2016/SVG/main" r:embed="rId5"/>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cxnSp>
        <p:nvCxnSpPr>
          <p:cNvPr id="18" name="Straight Connector 17">
            <a:extLst>
              <a:ext uri="{FF2B5EF4-FFF2-40B4-BE49-F238E27FC236}">
                <a16:creationId xmlns:a16="http://schemas.microsoft.com/office/drawing/2014/main" id="{5F7D1116-65F2-5C06-7A22-A117E8E812FB}"/>
              </a:ext>
              <a:ext uri="{C183D7F6-B498-43B3-948B-1728B52AA6E4}">
                <adec:decorative xmlns:adec="http://schemas.microsoft.com/office/drawing/2017/decorative" val="1"/>
              </a:ext>
            </a:extLst>
          </p:cNvPr>
          <p:cNvCxnSpPr>
            <a:cxnSpLocks/>
          </p:cNvCxnSpPr>
          <p:nvPr/>
        </p:nvCxnSpPr>
        <p:spPr>
          <a:xfrm>
            <a:off x="1113251" y="264457"/>
            <a:ext cx="0" cy="603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800E7769-8333-99B7-E403-C77DFF7096C6}"/>
              </a:ext>
            </a:extLst>
          </p:cNvPr>
          <p:cNvPicPr>
            <a:picLocks noChangeAspect="1"/>
          </p:cNvPicPr>
          <p:nvPr/>
        </p:nvPicPr>
        <p:blipFill>
          <a:blip r:embed="rId6"/>
          <a:stretch>
            <a:fillRect/>
          </a:stretch>
        </p:blipFill>
        <p:spPr>
          <a:xfrm>
            <a:off x="186163" y="3368675"/>
            <a:ext cx="6202081" cy="3614960"/>
          </a:xfrm>
          <a:prstGeom prst="rect">
            <a:avLst/>
          </a:prstGeom>
        </p:spPr>
      </p:pic>
      <p:pic>
        <p:nvPicPr>
          <p:cNvPr id="11" name="Picture 10">
            <a:extLst>
              <a:ext uri="{FF2B5EF4-FFF2-40B4-BE49-F238E27FC236}">
                <a16:creationId xmlns:a16="http://schemas.microsoft.com/office/drawing/2014/main" id="{5213621D-1E75-7E03-F174-ABC18E4F7A3A}"/>
              </a:ext>
            </a:extLst>
          </p:cNvPr>
          <p:cNvPicPr>
            <a:picLocks noChangeAspect="1"/>
          </p:cNvPicPr>
          <p:nvPr/>
        </p:nvPicPr>
        <p:blipFill>
          <a:blip r:embed="rId7"/>
          <a:stretch>
            <a:fillRect/>
          </a:stretch>
        </p:blipFill>
        <p:spPr>
          <a:xfrm>
            <a:off x="6486797" y="3368675"/>
            <a:ext cx="6752253" cy="3614960"/>
          </a:xfrm>
          <a:prstGeom prst="rect">
            <a:avLst/>
          </a:prstGeom>
        </p:spPr>
      </p:pic>
      <p:pic>
        <p:nvPicPr>
          <p:cNvPr id="12" name="Picture 11">
            <a:extLst>
              <a:ext uri="{FF2B5EF4-FFF2-40B4-BE49-F238E27FC236}">
                <a16:creationId xmlns:a16="http://schemas.microsoft.com/office/drawing/2014/main" id="{066AE668-4B15-C08A-56B9-5453875743C7}"/>
              </a:ext>
            </a:extLst>
          </p:cNvPr>
          <p:cNvPicPr>
            <a:picLocks noChangeAspect="1"/>
          </p:cNvPicPr>
          <p:nvPr/>
        </p:nvPicPr>
        <p:blipFill>
          <a:blip r:embed="rId8"/>
          <a:stretch>
            <a:fillRect/>
          </a:stretch>
        </p:blipFill>
        <p:spPr>
          <a:xfrm>
            <a:off x="455689" y="7117658"/>
            <a:ext cx="6031108" cy="4062383"/>
          </a:xfrm>
          <a:prstGeom prst="rect">
            <a:avLst/>
          </a:prstGeom>
        </p:spPr>
      </p:pic>
      <p:pic>
        <p:nvPicPr>
          <p:cNvPr id="19" name="Picture 18">
            <a:extLst>
              <a:ext uri="{FF2B5EF4-FFF2-40B4-BE49-F238E27FC236}">
                <a16:creationId xmlns:a16="http://schemas.microsoft.com/office/drawing/2014/main" id="{C37D9362-D6C0-7676-5E2B-65C1B15E59A5}"/>
              </a:ext>
            </a:extLst>
          </p:cNvPr>
          <p:cNvPicPr>
            <a:picLocks noChangeAspect="1"/>
          </p:cNvPicPr>
          <p:nvPr/>
        </p:nvPicPr>
        <p:blipFill>
          <a:blip r:embed="rId9"/>
          <a:stretch>
            <a:fillRect/>
          </a:stretch>
        </p:blipFill>
        <p:spPr>
          <a:xfrm>
            <a:off x="6486796" y="7117658"/>
            <a:ext cx="6752253" cy="4062383"/>
          </a:xfrm>
          <a:prstGeom prst="rect">
            <a:avLst/>
          </a:prstGeom>
        </p:spPr>
      </p:pic>
    </p:spTree>
    <p:extLst>
      <p:ext uri="{BB962C8B-B14F-4D97-AF65-F5344CB8AC3E}">
        <p14:creationId xmlns:p14="http://schemas.microsoft.com/office/powerpoint/2010/main" val="1994349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65% in September 25, which is the same as reported in August.</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103</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a:t>
            </a:r>
            <a:r>
              <a:rPr lang="en-GB" sz="2000" dirty="0">
                <a:latin typeface="Verdana" panose="020B0604030504040204" pitchFamily="34" charset="0"/>
                <a:ea typeface="Calibri" panose="020F0502020204030204" pitchFamily="34" charset="0"/>
                <a:cs typeface="Arial" panose="020B0604020202020204" pitchFamily="34" charset="0"/>
              </a:rPr>
              <a:t>August</a:t>
            </a:r>
            <a:r>
              <a:rPr lang="en-GB" sz="2000" dirty="0">
                <a:effectLst/>
                <a:latin typeface="Verdana" panose="020B0604030504040204" pitchFamily="34" charset="0"/>
                <a:ea typeface="Calibri" panose="020F0502020204030204" pitchFamily="34" charset="0"/>
                <a:cs typeface="Arial" panose="020B0604020202020204" pitchFamily="34" charset="0"/>
              </a:rPr>
              <a:t> 2025, of which 41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an increase in the percentage of episodes clinically coded within 1 month of discharge, increasing from 51% in July, to 67% in August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AAB5225B-7CFB-0521-29B0-52E4776D919C}"/>
              </a:ext>
            </a:extLst>
          </p:cNvPr>
          <p:cNvPicPr>
            <a:picLocks noChangeAspect="1"/>
          </p:cNvPicPr>
          <p:nvPr/>
        </p:nvPicPr>
        <p:blipFill>
          <a:blip r:embed="rId3"/>
          <a:stretch>
            <a:fillRect/>
          </a:stretch>
        </p:blipFill>
        <p:spPr>
          <a:xfrm>
            <a:off x="2348049" y="952854"/>
            <a:ext cx="6805219" cy="3613848"/>
          </a:xfrm>
          <a:prstGeom prst="rect">
            <a:avLst/>
          </a:prstGeom>
        </p:spPr>
      </p:pic>
      <p:pic>
        <p:nvPicPr>
          <p:cNvPr id="8" name="Picture 7">
            <a:extLst>
              <a:ext uri="{FF2B5EF4-FFF2-40B4-BE49-F238E27FC236}">
                <a16:creationId xmlns:a16="http://schemas.microsoft.com/office/drawing/2014/main" id="{54B34F95-0E84-402A-6177-FA6C4903313E}"/>
              </a:ext>
            </a:extLst>
          </p:cNvPr>
          <p:cNvPicPr>
            <a:picLocks noChangeAspect="1"/>
          </p:cNvPicPr>
          <p:nvPr/>
        </p:nvPicPr>
        <p:blipFill>
          <a:blip r:embed="rId4"/>
          <a:stretch>
            <a:fillRect/>
          </a:stretch>
        </p:blipFill>
        <p:spPr>
          <a:xfrm>
            <a:off x="10130908" y="952854"/>
            <a:ext cx="6568026" cy="3768217"/>
          </a:xfrm>
          <a:prstGeom prst="rect">
            <a:avLst/>
          </a:prstGeom>
        </p:spPr>
      </p:pic>
      <p:pic>
        <p:nvPicPr>
          <p:cNvPr id="9" name="Picture 8">
            <a:extLst>
              <a:ext uri="{FF2B5EF4-FFF2-40B4-BE49-F238E27FC236}">
                <a16:creationId xmlns:a16="http://schemas.microsoft.com/office/drawing/2014/main" id="{99A3AE22-FD5D-8D9D-C2A6-086C88FEAAFF}"/>
              </a:ext>
            </a:extLst>
          </p:cNvPr>
          <p:cNvPicPr>
            <a:picLocks noChangeAspect="1"/>
          </p:cNvPicPr>
          <p:nvPr/>
        </p:nvPicPr>
        <p:blipFill>
          <a:blip r:embed="rId5"/>
          <a:stretch>
            <a:fillRect/>
          </a:stretch>
        </p:blipFill>
        <p:spPr>
          <a:xfrm>
            <a:off x="2348049" y="5253580"/>
            <a:ext cx="7035848" cy="3750454"/>
          </a:xfrm>
          <a:prstGeom prst="rect">
            <a:avLst/>
          </a:prstGeom>
        </p:spPr>
      </p:pic>
      <p:pic>
        <p:nvPicPr>
          <p:cNvPr id="11" name="Picture 10">
            <a:extLst>
              <a:ext uri="{FF2B5EF4-FFF2-40B4-BE49-F238E27FC236}">
                <a16:creationId xmlns:a16="http://schemas.microsoft.com/office/drawing/2014/main" id="{357128B3-1E1E-9393-3B18-2CD9069DE0F2}"/>
              </a:ext>
            </a:extLst>
          </p:cNvPr>
          <p:cNvPicPr>
            <a:picLocks noChangeAspect="1"/>
          </p:cNvPicPr>
          <p:nvPr/>
        </p:nvPicPr>
        <p:blipFill>
          <a:blip r:embed="rId6"/>
          <a:stretch>
            <a:fillRect/>
          </a:stretch>
        </p:blipFill>
        <p:spPr>
          <a:xfrm>
            <a:off x="10130908" y="5253580"/>
            <a:ext cx="6326157" cy="3906294"/>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E218D4-E570-9756-88B0-3396ECA21CDB}"/>
              </a:ext>
            </a:extLst>
          </p:cNvPr>
          <p:cNvSpPr txBox="1"/>
          <p:nvPr/>
        </p:nvSpPr>
        <p:spPr>
          <a:xfrm>
            <a:off x="132523" y="4113620"/>
            <a:ext cx="12433110" cy="7195730"/>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600" b="1" dirty="0">
                <a:solidFill>
                  <a:prstClr val="black"/>
                </a:solidFill>
                <a:latin typeface="Arial"/>
                <a:cs typeface="Arial"/>
              </a:rPr>
              <a:t>Key Outcome Measure/s – </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32523" y="592048"/>
            <a:ext cx="12433111" cy="3521572"/>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484" b="1" dirty="0">
                <a:solidFill>
                  <a:prstClr val="black"/>
                </a:solidFill>
                <a:latin typeface="Arial" panose="020B0604020202020204" pitchFamily="34" charset="0"/>
                <a:ea typeface="Verdana" panose="020B0604030504040204" pitchFamily="34" charset="0"/>
                <a:cs typeface="Arial" panose="020B0604020202020204" pitchFamily="34" charset="0"/>
              </a:rPr>
              <a:t>What is the Data telling us?:</a:t>
            </a:r>
          </a:p>
          <a:p>
            <a:pPr defTabSz="554417"/>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Incident reporting for pressure ulcers has increased by 8.4% when comparing 2024 to 2025. This reflects higher numbers both in hospital settings and on community caseloads.</a:t>
            </a:r>
          </a:p>
          <a:p>
            <a:pPr defTabSz="914263">
              <a:buSzPts val="1000"/>
              <a:buNone/>
              <a:tabLst>
                <a:tab pos="753969" algn="l"/>
              </a:tabLst>
            </a:pPr>
            <a:r>
              <a:rPr lang="en-GB" sz="1400" b="1" dirty="0">
                <a:latin typeface="Verdana" panose="020B0604030504040204" pitchFamily="34" charset="0"/>
                <a:ea typeface="Verdana" panose="020B0604030504040204" pitchFamily="34" charset="0"/>
              </a:rPr>
              <a:t>Key Data </a:t>
            </a: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Points, Graph 1: Total number of HB acquired  incidents across  SBU (hospital, community, MH &amp; LD combined).Graph 2:. The HB deep damage reported with or with aviodability status. Deep damage incidents have dropped by 61% from Aug to Sep 2025</a:t>
            </a:r>
          </a:p>
          <a:p>
            <a:pPr defTabSz="914263">
              <a:buSzPts val="1000"/>
              <a:buNone/>
              <a:tabLst>
                <a:tab pos="753969" algn="l"/>
              </a:tabLst>
            </a:pPr>
            <a:endPar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The inpatient incident rate is 1.7 per 1,000 bed days. The SPC reflects the previous 4.3% reduction when comparing the same period in 2024/25; however, the overall trajectory remains upward from the previous rate of 1.38. The Highest inpatient rates were observed in Morriston (R 2.6), and NPSSG remains low (R 1.1).</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Severity: 90% of incidents remain superficial in nature . Of incidents closed in the last quarter: 55% deemed unavoidable 11% deemed avoidable 34% closed without a recorded status, 29% of incidents remain pending investigation and are not reflected in current figures.</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Harm Profile</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There has been a 50% reduction in serious harm incidents compared to 2024/25 to date in both NPSSG and PCS.</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No nationally reportable incidents have been recorded in Morriston. </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Location of Incidents</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Health board–acquired pressure ulcers remain more prevalent in patients’ homes. The highest report on inpatient sites remains ED/AMAU, with an average of 30 HB acquired per Quarter</a:t>
            </a:r>
          </a:p>
          <a:p>
            <a:pPr algn="ctr" defTabSz="914276"/>
            <a:endParaRPr lang="en-GB" sz="1400" dirty="0">
              <a:solidFill>
                <a:prstClr val="black"/>
              </a:solidFill>
              <a:latin typeface="Arial"/>
              <a:cs typeface="Arial"/>
            </a:endParaRPr>
          </a:p>
          <a:p>
            <a:pPr defTabSz="914276"/>
            <a:endParaRPr lang="en-GB" sz="1400" dirty="0">
              <a:solidFill>
                <a:prstClr val="black"/>
              </a:solidFill>
              <a:latin typeface="Arial"/>
              <a:cs typeface="Arial"/>
            </a:endParaRPr>
          </a:p>
          <a:p>
            <a:pPr defTabSz="914276"/>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12565634" y="5261137"/>
            <a:ext cx="7376595" cy="3534109"/>
          </a:xfrm>
          <a:prstGeom prst="rect">
            <a:avLst/>
          </a:prstGeom>
          <a:noFill/>
          <a:ln>
            <a:solidFill>
              <a:schemeClr val="accent5">
                <a:lumMod val="50000"/>
              </a:schemeClr>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buNone/>
            </a:pPr>
            <a:r>
              <a:rPr lang="en-GB" sz="1400" b="1" u="sng" dirty="0">
                <a:latin typeface="Verdana" panose="020B0604030504040204" pitchFamily="34" charset="0"/>
                <a:ea typeface="Verdana" panose="020B0604030504040204" pitchFamily="34" charset="0"/>
              </a:rPr>
              <a:t>Actions to Address Pressure Ulcers (HB):</a:t>
            </a:r>
            <a:endParaRPr lang="en-GB" sz="1400" u="sng" dirty="0">
              <a:latin typeface="Verdana" panose="020B0604030504040204" pitchFamily="34" charset="0"/>
              <a:ea typeface="Verdana" panose="020B0604030504040204" pitchFamily="34" charset="0"/>
            </a:endParaRPr>
          </a:p>
          <a:p>
            <a:r>
              <a:rPr lang="en-GB" sz="1400" b="1" dirty="0">
                <a:latin typeface="Verdana" panose="020B0604030504040204" pitchFamily="34" charset="0"/>
                <a:ea typeface="Verdana" panose="020B0604030504040204" pitchFamily="34" charset="0"/>
              </a:rPr>
              <a:t>Governance &amp; Oversight:</a:t>
            </a:r>
            <a:r>
              <a:rPr lang="en-GB" sz="1400" dirty="0">
                <a:latin typeface="Verdana" panose="020B0604030504040204" pitchFamily="34" charset="0"/>
                <a:ea typeface="Verdana" panose="020B0604030504040204" pitchFamily="34" charset="0"/>
              </a:rPr>
              <a:t> Pressure Ulcer Strategic  Group, scrutiny panels, peer reviews.</a:t>
            </a:r>
          </a:p>
          <a:p>
            <a:r>
              <a:rPr lang="en-GB" sz="1400" b="1" dirty="0">
                <a:latin typeface="Verdana" panose="020B0604030504040204" pitchFamily="34" charset="0"/>
                <a:ea typeface="Verdana" panose="020B0604030504040204" pitchFamily="34" charset="0"/>
              </a:rPr>
              <a:t>Audits &amp; Data:</a:t>
            </a:r>
            <a:r>
              <a:rPr lang="en-GB" sz="1400" dirty="0">
                <a:latin typeface="Verdana" panose="020B0604030504040204" pitchFamily="34" charset="0"/>
                <a:ea typeface="Verdana" panose="020B0604030504040204" pitchFamily="34" charset="0"/>
              </a:rPr>
              <a:t> Spot audits, Datix QA audits, data reviews/cleansing. Service provision and efficiency reviews</a:t>
            </a:r>
          </a:p>
          <a:p>
            <a:r>
              <a:rPr lang="en-GB" sz="1400" b="1" dirty="0">
                <a:latin typeface="Verdana" panose="020B0604030504040204" pitchFamily="34" charset="0"/>
                <a:ea typeface="Verdana" panose="020B0604030504040204" pitchFamily="34" charset="0"/>
              </a:rPr>
              <a:t>Education &amp; Training:</a:t>
            </a:r>
            <a:r>
              <a:rPr lang="en-GB" sz="1400" dirty="0">
                <a:latin typeface="Verdana" panose="020B0604030504040204" pitchFamily="34" charset="0"/>
                <a:ea typeface="Verdana" panose="020B0604030504040204" pitchFamily="34" charset="0"/>
              </a:rPr>
              <a:t> Multilayered education (face-to-face, Teams, videos), skills days, champions programme, Care home QI education, neonatal &amp; maternity guidelines.</a:t>
            </a:r>
          </a:p>
          <a:p>
            <a:r>
              <a:rPr lang="en-GB" sz="1400" b="1" dirty="0">
                <a:latin typeface="Verdana" panose="020B0604030504040204" pitchFamily="34" charset="0"/>
                <a:ea typeface="Verdana" panose="020B0604030504040204" pitchFamily="34" charset="0"/>
              </a:rPr>
              <a:t>Pathways &amp; Policies:</a:t>
            </a:r>
            <a:r>
              <a:rPr lang="en-GB" sz="1400" dirty="0">
                <a:latin typeface="Verdana" panose="020B0604030504040204" pitchFamily="34" charset="0"/>
                <a:ea typeface="Verdana" panose="020B0604030504040204" pitchFamily="34" charset="0"/>
              </a:rPr>
              <a:t> Development of PU pathways, policies, and improvement plans supported by .</a:t>
            </a:r>
          </a:p>
          <a:p>
            <a:r>
              <a:rPr lang="en-GB" sz="1400" b="1" dirty="0">
                <a:latin typeface="Verdana" panose="020B0604030504040204" pitchFamily="34" charset="0"/>
                <a:ea typeface="Verdana" panose="020B0604030504040204" pitchFamily="34" charset="0"/>
              </a:rPr>
              <a:t>Resources &amp; Technology:</a:t>
            </a:r>
            <a:r>
              <a:rPr lang="en-GB" sz="1400" dirty="0">
                <a:latin typeface="Verdana" panose="020B0604030504040204" pitchFamily="34" charset="0"/>
                <a:ea typeface="Verdana" panose="020B0604030504040204" pitchFamily="34" charset="0"/>
              </a:rPr>
              <a:t> Centralised Tissue Viability service, digital wound imaging (Improvement Cymru), bed contract finalisation. Shared education, champions and skills programme</a:t>
            </a:r>
            <a:endParaRPr lang="en-GB" sz="1400" dirty="0">
              <a:latin typeface="Verdana" panose="020B0604030504040204" pitchFamily="34" charset="0"/>
              <a:ea typeface="Verdana" panose="020B0604030504040204" pitchFamily="34" charset="0"/>
              <a:cs typeface="Calibri"/>
            </a:endParaRPr>
          </a:p>
          <a:p>
            <a:r>
              <a:rPr lang="en-GB" sz="1400" b="1" dirty="0">
                <a:latin typeface="Verdana" panose="020B0604030504040204" pitchFamily="34" charset="0"/>
                <a:ea typeface="Verdana" panose="020B0604030504040204" pitchFamily="34" charset="0"/>
              </a:rPr>
              <a:t>Collaboration:</a:t>
            </a:r>
            <a:r>
              <a:rPr lang="en-GB" sz="1400" dirty="0">
                <a:latin typeface="Verdana" panose="020B0604030504040204" pitchFamily="34" charset="0"/>
                <a:ea typeface="Verdana" panose="020B0604030504040204" pitchFamily="34" charset="0"/>
              </a:rPr>
              <a:t> Shared responsibility across HB, data sharing. Lessons and good practice, accountability,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816" y="-238124"/>
            <a:ext cx="502628" cy="5026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460" y="-225036"/>
            <a:ext cx="502628" cy="5026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2565634" y="592047"/>
            <a:ext cx="7376595" cy="4681627"/>
          </a:xfrm>
          <a:prstGeom prst="rect">
            <a:avLst/>
          </a:prstGeom>
          <a:noFill/>
          <a:ln w="6350">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1400" b="1" dirty="0">
                <a:latin typeface="Verdana" panose="020B0604030504040204" pitchFamily="34" charset="0"/>
                <a:ea typeface="Verdana" panose="020B0604030504040204" pitchFamily="34" charset="0"/>
              </a:rPr>
              <a:t>Underlying causes:</a:t>
            </a:r>
          </a:p>
          <a:p>
            <a:pPr>
              <a:buSzPts val="1000"/>
              <a:tabLst>
                <a:tab pos="457207" algn="l"/>
              </a:tabLst>
            </a:pPr>
            <a:r>
              <a:rPr lang="en-GB" sz="1400" b="1" dirty="0">
                <a:latin typeface="Verdana" panose="020B0604030504040204" pitchFamily="34" charset="0"/>
                <a:ea typeface="Verdana" panose="020B0604030504040204" pitchFamily="34" charset="0"/>
              </a:rPr>
              <a:t>Patient factors: Vulnerability</a:t>
            </a:r>
            <a:r>
              <a:rPr lang="en-GB" sz="1400" dirty="0">
                <a:latin typeface="Verdana" panose="020B0604030504040204" pitchFamily="34" charset="0"/>
                <a:ea typeface="Verdana" panose="020B0604030504040204" pitchFamily="34" charset="0"/>
              </a:rPr>
              <a:t>, deconditioning (esp. first 72h of admission).</a:t>
            </a:r>
            <a:endParaRPr lang="en-GB" sz="1400" dirty="0">
              <a:latin typeface="Verdana" panose="020B0604030504040204" pitchFamily="34" charset="0"/>
              <a:ea typeface="Verdana" panose="020B0604030504040204" pitchFamily="34" charset="0"/>
              <a:cs typeface="Calibri"/>
            </a:endParaRPr>
          </a:p>
          <a:p>
            <a:r>
              <a:rPr lang="en-GB" sz="1400" b="1" dirty="0">
                <a:latin typeface="Verdana" panose="020B0604030504040204" pitchFamily="34" charset="0"/>
                <a:ea typeface="Verdana" panose="020B0604030504040204" pitchFamily="34" charset="0"/>
              </a:rPr>
              <a:t>Leadership/Process:</a:t>
            </a:r>
            <a:r>
              <a:rPr lang="en-GB" sz="1400" dirty="0">
                <a:latin typeface="Verdana" panose="020B0604030504040204" pitchFamily="34" charset="0"/>
                <a:ea typeface="Verdana" panose="020B0604030504040204" pitchFamily="34" charset="0"/>
              </a:rPr>
              <a:t> Poor accountability, admin gaps.</a:t>
            </a:r>
          </a:p>
          <a:p>
            <a:r>
              <a:rPr lang="en-GB" sz="1400" b="1" dirty="0">
                <a:latin typeface="Verdana" panose="020B0604030504040204" pitchFamily="34" charset="0"/>
                <a:ea typeface="Verdana" panose="020B0604030504040204" pitchFamily="34" charset="0"/>
              </a:rPr>
              <a:t>Risk assessment &amp; care planning:</a:t>
            </a:r>
            <a:r>
              <a:rPr lang="en-GB" sz="1400" dirty="0">
                <a:latin typeface="Verdana" panose="020B0604030504040204" pitchFamily="34" charset="0"/>
                <a:ea typeface="Verdana" panose="020B0604030504040204" pitchFamily="34" charset="0"/>
              </a:rPr>
              <a:t> Incomplete or poorly linked to interventions; staff skill gaps in ulcer recognition, repositioning, and offloading.</a:t>
            </a:r>
          </a:p>
          <a:p>
            <a:r>
              <a:rPr lang="en-GB" sz="1400" b="1" dirty="0">
                <a:latin typeface="Verdana" panose="020B0604030504040204" pitchFamily="34" charset="0"/>
                <a:ea typeface="Verdana" panose="020B0604030504040204" pitchFamily="34" charset="0"/>
              </a:rPr>
              <a:t>Equipment/Resources:</a:t>
            </a:r>
            <a:r>
              <a:rPr lang="en-GB" sz="1400" dirty="0">
                <a:latin typeface="Verdana" panose="020B0604030504040204" pitchFamily="34" charset="0"/>
                <a:ea typeface="Verdana" panose="020B0604030504040204" pitchFamily="34" charset="0"/>
              </a:rPr>
              <a:t> Delays in dynamic mattress/bed provision; no targeted support in high-incidence wards.</a:t>
            </a:r>
          </a:p>
          <a:p>
            <a:r>
              <a:rPr lang="en-GB" sz="1400" b="1" dirty="0">
                <a:latin typeface="Verdana" panose="020B0604030504040204" pitchFamily="34" charset="0"/>
                <a:ea typeface="Verdana" panose="020B0604030504040204" pitchFamily="34" charset="0"/>
              </a:rPr>
              <a:t>Education/Training:</a:t>
            </a:r>
            <a:r>
              <a:rPr lang="en-GB" sz="1400" dirty="0">
                <a:latin typeface="Verdana" panose="020B0604030504040204" pitchFamily="34" charset="0"/>
                <a:ea typeface="Verdana" panose="020B0604030504040204" pitchFamily="34" charset="0"/>
              </a:rPr>
              <a:t> Limited prevention training, lack of tissue viability expertise, weak engagement in QI.</a:t>
            </a:r>
          </a:p>
          <a:p>
            <a:r>
              <a:rPr lang="en-GB" sz="1400" b="1" dirty="0">
                <a:latin typeface="Verdana" panose="020B0604030504040204" pitchFamily="34" charset="0"/>
                <a:ea typeface="Verdana" panose="020B0604030504040204" pitchFamily="34" charset="0"/>
              </a:rPr>
              <a:t>Documentation/Technology:</a:t>
            </a:r>
            <a:r>
              <a:rPr lang="en-GB" sz="1400" dirty="0">
                <a:latin typeface="Verdana" panose="020B0604030504040204" pitchFamily="34" charset="0"/>
                <a:ea typeface="Verdana" panose="020B0604030504040204" pitchFamily="34" charset="0"/>
              </a:rPr>
              <a:t> Delayed/incomplete digital charting; limited use of medical photography.</a:t>
            </a:r>
          </a:p>
          <a:p>
            <a:r>
              <a:rPr lang="en-GB" sz="1400" b="1" dirty="0">
                <a:latin typeface="Verdana" panose="020B0604030504040204" pitchFamily="34" charset="0"/>
                <a:ea typeface="Verdana" panose="020B0604030504040204" pitchFamily="34" charset="0"/>
              </a:rPr>
              <a:t>Governance/Learning:</a:t>
            </a:r>
            <a:r>
              <a:rPr lang="en-GB" sz="1400" dirty="0">
                <a:latin typeface="Verdana" panose="020B0604030504040204" pitchFamily="34" charset="0"/>
                <a:ea typeface="Verdana" panose="020B0604030504040204" pitchFamily="34" charset="0"/>
              </a:rPr>
              <a:t> Gaps in guideline implementation and feedback systems</a:t>
            </a:r>
          </a:p>
          <a:p>
            <a:pPr>
              <a:buNone/>
            </a:pPr>
            <a:r>
              <a:rPr lang="en-GB" sz="1400" b="1" i="1" dirty="0">
                <a:latin typeface="Verdana" panose="020B0604030504040204" pitchFamily="34" charset="0"/>
                <a:ea typeface="Verdana" panose="020B0604030504040204" pitchFamily="34" charset="0"/>
              </a:rPr>
              <a:t>Risks: </a:t>
            </a:r>
          </a:p>
          <a:p>
            <a:pPr indent="-285750">
              <a:buFont typeface="Arial" panose="020B0604020202020204" pitchFamily="34" charset="0"/>
              <a:buChar char="•"/>
            </a:pPr>
            <a:r>
              <a:rPr lang="en-GB" sz="1400" i="1" dirty="0">
                <a:latin typeface="Verdana" panose="020B0604030504040204" pitchFamily="34" charset="0"/>
                <a:ea typeface="Verdana" panose="020B0604030504040204" pitchFamily="34" charset="0"/>
              </a:rPr>
              <a:t>Limited access to accurate data; executive dashboards don’t reflect site-level</a:t>
            </a:r>
          </a:p>
          <a:p>
            <a:r>
              <a:rPr lang="en-GB" sz="1400" i="1" dirty="0">
                <a:latin typeface="Verdana" panose="020B0604030504040204" pitchFamily="34" charset="0"/>
                <a:ea typeface="Verdana" panose="020B0604030504040204" pitchFamily="34" charset="0"/>
              </a:rPr>
              <a:t>     SG data.</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Lack of medical photography for validation (RR 15 / 3701).</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Insufficient Tissue Viability Nurse (TVN) resources.</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Bed contract delays → risk to patients due to failing equipment.</a:t>
            </a:r>
          </a:p>
        </p:txBody>
      </p:sp>
      <p:sp>
        <p:nvSpPr>
          <p:cNvPr id="9" name="TextBox 8">
            <a:extLst>
              <a:ext uri="{FF2B5EF4-FFF2-40B4-BE49-F238E27FC236}">
                <a16:creationId xmlns:a16="http://schemas.microsoft.com/office/drawing/2014/main" id="{48C86175-D620-9216-9290-ABEDB5140811}"/>
              </a:ext>
            </a:extLst>
          </p:cNvPr>
          <p:cNvSpPr txBox="1"/>
          <p:nvPr/>
        </p:nvSpPr>
        <p:spPr>
          <a:xfrm>
            <a:off x="12565635" y="8763728"/>
            <a:ext cx="7376594" cy="1875813"/>
          </a:xfrm>
          <a:prstGeom prst="rect">
            <a:avLst/>
          </a:prstGeom>
          <a:solidFill>
            <a:schemeClr val="bg1"/>
          </a:solidFill>
          <a:ln>
            <a:solidFill>
              <a:schemeClr val="tx1"/>
            </a:solidFill>
          </a:ln>
        </p:spPr>
        <p:txBody>
          <a:bodyPr rot="0" spcFirstLastPara="0" vertOverflow="overflow" horzOverflow="overflow" vert="horz" wrap="square" lIns="150790" tIns="75396" rIns="150790" bIns="75396" numCol="1" spcCol="0" rtlCol="0" fromWordArt="0" anchor="t" anchorCtr="0" forceAA="0" compatLnSpc="1">
            <a:prstTxWarp prst="textNoShape">
              <a:avLst/>
            </a:prstTxWarp>
            <a:spAutoFit/>
          </a:bodyPr>
          <a:lstStyle/>
          <a:p>
            <a:pPr>
              <a:buNone/>
            </a:pPr>
            <a:r>
              <a:rPr lang="en-GB" sz="1400" b="1" u="sng" dirty="0">
                <a:latin typeface="Verdana" panose="020B0604030504040204" pitchFamily="34" charset="0"/>
                <a:ea typeface="Verdana" panose="020B0604030504040204" pitchFamily="34" charset="0"/>
              </a:rPr>
              <a:t>What we expect to see (Outcomes by 2026):</a:t>
            </a:r>
            <a:endParaRPr lang="en-GB" sz="1400" u="sng" dirty="0">
              <a:latin typeface="Verdana" panose="020B0604030504040204" pitchFamily="34" charset="0"/>
              <a:ea typeface="Verdana" panose="020B0604030504040204" pitchFamily="34" charset="0"/>
            </a:endParaRP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 20% PU rates in acute sites; ≤1.6/1000 bed days.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 10% avoidable PU in HB.</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Improved staff skills, governance, and learning culture.</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Equitable access to tissue viability services &amp; medical photography across  </a:t>
            </a:r>
          </a:p>
          <a:p>
            <a:pPr defTabSz="554401"/>
            <a:r>
              <a:rPr lang="en-GB" sz="1400" dirty="0">
                <a:latin typeface="Verdana" panose="020B0604030504040204" pitchFamily="34" charset="0"/>
                <a:ea typeface="Verdana" panose="020B0604030504040204" pitchFamily="34" charset="0"/>
              </a:rPr>
              <a:t>  sites.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Better supported care homes.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Patients consistently receive “right care, right time.”</a:t>
            </a:r>
          </a:p>
        </p:txBody>
      </p:sp>
      <p:sp>
        <p:nvSpPr>
          <p:cNvPr id="15" name="TextBox 14">
            <a:extLst>
              <a:ext uri="{FF2B5EF4-FFF2-40B4-BE49-F238E27FC236}">
                <a16:creationId xmlns:a16="http://schemas.microsoft.com/office/drawing/2014/main" id="{6B169E2A-8832-35D0-CE37-CFB4AED125A8}"/>
              </a:ext>
            </a:extLst>
          </p:cNvPr>
          <p:cNvSpPr txBox="1"/>
          <p:nvPr/>
        </p:nvSpPr>
        <p:spPr>
          <a:xfrm>
            <a:off x="6352073" y="4308472"/>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2</a:t>
            </a:r>
          </a:p>
        </p:txBody>
      </p:sp>
      <p:sp>
        <p:nvSpPr>
          <p:cNvPr id="16" name="TextBox 15">
            <a:extLst>
              <a:ext uri="{FF2B5EF4-FFF2-40B4-BE49-F238E27FC236}">
                <a16:creationId xmlns:a16="http://schemas.microsoft.com/office/drawing/2014/main" id="{7EF75914-DBED-7F2D-1205-56ACA7BF2885}"/>
              </a:ext>
            </a:extLst>
          </p:cNvPr>
          <p:cNvSpPr txBox="1"/>
          <p:nvPr/>
        </p:nvSpPr>
        <p:spPr>
          <a:xfrm>
            <a:off x="256816" y="4373511"/>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1</a:t>
            </a:r>
          </a:p>
        </p:txBody>
      </p:sp>
      <p:sp>
        <p:nvSpPr>
          <p:cNvPr id="17" name="Rectangle: Rounded Corners 16">
            <a:extLst>
              <a:ext uri="{FF2B5EF4-FFF2-40B4-BE49-F238E27FC236}">
                <a16:creationId xmlns:a16="http://schemas.microsoft.com/office/drawing/2014/main" id="{4EB97B53-C00F-BE2F-1913-7D5C9D27AF8F}"/>
              </a:ext>
              <a:ext uri="{C183D7F6-B498-43B3-948B-1728B52AA6E4}">
                <adec:decorative xmlns:adec="http://schemas.microsoft.com/office/drawing/2017/decorative" val="1"/>
              </a:ext>
            </a:extLst>
          </p:cNvPr>
          <p:cNvSpPr/>
          <p:nvPr/>
        </p:nvSpPr>
        <p:spPr>
          <a:xfrm>
            <a:off x="101586" y="53562"/>
            <a:ext cx="19840643" cy="5320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8664" tIns="124334" rIns="248664" bIns="124334" numCol="1" spcCol="0" rtlCol="0" fromWordArt="0" anchor="ctr" anchorCtr="0" forceAA="0" compatLnSpc="1">
            <a:prstTxWarp prst="textNoShape">
              <a:avLst/>
            </a:prstTxWarp>
            <a:noAutofit/>
          </a:bodyPr>
          <a:lstStyle/>
          <a:p>
            <a:pPr defTabSz="1507958">
              <a:defRPr/>
            </a:pPr>
            <a:endParaRPr lang="en-GB" sz="4895" dirty="0">
              <a:solidFill>
                <a:prstClr val="white"/>
              </a:solidFill>
              <a:latin typeface="Calibri" panose="020F0502020204030204"/>
            </a:endParaRPr>
          </a:p>
        </p:txBody>
      </p:sp>
      <p:sp>
        <p:nvSpPr>
          <p:cNvPr id="22" name="Oval 21" descr="Checklist with solid fill">
            <a:extLst>
              <a:ext uri="{FF2B5EF4-FFF2-40B4-BE49-F238E27FC236}">
                <a16:creationId xmlns:a16="http://schemas.microsoft.com/office/drawing/2014/main" id="{698A72D5-9530-3728-588C-2206E414BACD}"/>
              </a:ext>
            </a:extLst>
          </p:cNvPr>
          <p:cNvSpPr/>
          <p:nvPr/>
        </p:nvSpPr>
        <p:spPr>
          <a:xfrm>
            <a:off x="448488" y="57259"/>
            <a:ext cx="502628" cy="532041"/>
          </a:xfrm>
          <a:prstGeom prst="ellipse">
            <a:avLst/>
          </a:prstGeom>
          <a:blipFill>
            <a:blip r:embed="rId3">
              <a:extLst>
                <a:ext uri="{96DAC541-7B7A-43D3-8B79-37D633B846F1}">
                  <asvg:svgBlip xmlns:asvg="http://schemas.microsoft.com/office/drawing/2016/SVG/main" r:embed="rId4"/>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1507958">
              <a:defRPr/>
            </a:pPr>
            <a:endParaRPr lang="en-GB" sz="2970">
              <a:solidFill>
                <a:prstClr val="white">
                  <a:hueOff val="0"/>
                  <a:satOff val="0"/>
                  <a:lumOff val="0"/>
                  <a:alphaOff val="0"/>
                </a:prstClr>
              </a:solidFill>
              <a:latin typeface="Calibri" panose="020F0502020204030204"/>
            </a:endParaRPr>
          </a:p>
        </p:txBody>
      </p:sp>
      <p:sp>
        <p:nvSpPr>
          <p:cNvPr id="29" name="Text Box 980076608">
            <a:extLst>
              <a:ext uri="{FF2B5EF4-FFF2-40B4-BE49-F238E27FC236}">
                <a16:creationId xmlns:a16="http://schemas.microsoft.com/office/drawing/2014/main" id="{50839CEB-D84D-094D-8EAE-0E742AD63683}"/>
              </a:ext>
            </a:extLst>
          </p:cNvPr>
          <p:cNvSpPr txBox="1">
            <a:spLocks noChangeArrowheads="1"/>
          </p:cNvSpPr>
          <p:nvPr/>
        </p:nvSpPr>
        <p:spPr bwMode="auto">
          <a:xfrm>
            <a:off x="951118" y="47117"/>
            <a:ext cx="18897756" cy="487138"/>
          </a:xfrm>
          <a:prstGeom prst="rect">
            <a:avLst/>
          </a:prstGeom>
          <a:noFill/>
          <a:ln w="9525">
            <a:noFill/>
            <a:miter lim="800000"/>
            <a:headEnd/>
            <a:tailEnd/>
          </a:ln>
        </p:spPr>
        <p:txBody>
          <a:bodyPr rot="0" vert="horz" wrap="square" lIns="248664" tIns="124334" rIns="248664" bIns="124334" anchor="t" anchorCtr="0">
            <a:noAutofit/>
          </a:bodyPr>
          <a:lstStyle/>
          <a:p>
            <a:pPr defTabSz="2486774">
              <a:defRPr/>
            </a:pPr>
            <a:r>
              <a:rPr lang="en-GB" sz="2309" b="1" dirty="0">
                <a:solidFill>
                  <a:srgbClr val="FFFFFF"/>
                </a:solidFill>
                <a:latin typeface="Verdana" panose="020B0604030504040204" pitchFamily="34" charset="0"/>
                <a:ea typeface="Verdana" panose="020B0604030504040204" pitchFamily="34" charset="0"/>
              </a:rPr>
              <a:t>Pressure Ulcers: Action &amp; Intervention</a:t>
            </a:r>
            <a:endParaRPr lang="en-GB" sz="2309" b="1" dirty="0">
              <a:solidFill>
                <a:prstClr val="black"/>
              </a:solidFill>
              <a:latin typeface="Verdana" panose="020B0604030504040204" pitchFamily="34" charset="0"/>
              <a:ea typeface="Verdana" panose="020B0604030504040204" pitchFamily="34" charset="0"/>
            </a:endParaRPr>
          </a:p>
        </p:txBody>
      </p:sp>
      <p:cxnSp>
        <p:nvCxnSpPr>
          <p:cNvPr id="3" name="Straight Connector 2">
            <a:extLst>
              <a:ext uri="{FF2B5EF4-FFF2-40B4-BE49-F238E27FC236}">
                <a16:creationId xmlns:a16="http://schemas.microsoft.com/office/drawing/2014/main" id="{28E581D5-BA14-A7A1-D83E-278E7BC351B9}"/>
              </a:ext>
              <a:ext uri="{C183D7F6-B498-43B3-948B-1728B52AA6E4}">
                <adec:decorative xmlns:adec="http://schemas.microsoft.com/office/drawing/2017/decorative" val="1"/>
              </a:ext>
            </a:extLst>
          </p:cNvPr>
          <p:cNvCxnSpPr>
            <a:cxnSpLocks/>
          </p:cNvCxnSpPr>
          <p:nvPr/>
        </p:nvCxnSpPr>
        <p:spPr>
          <a:xfrm>
            <a:off x="951116" y="104910"/>
            <a:ext cx="0" cy="48069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FECF44A-7A6C-0415-1AED-91270440F5AB}"/>
              </a:ext>
            </a:extLst>
          </p:cNvPr>
          <p:cNvPicPr>
            <a:picLocks noChangeAspect="1"/>
          </p:cNvPicPr>
          <p:nvPr/>
        </p:nvPicPr>
        <p:blipFill>
          <a:blip r:embed="rId5"/>
          <a:stretch>
            <a:fillRect/>
          </a:stretch>
        </p:blipFill>
        <p:spPr>
          <a:xfrm>
            <a:off x="11377" y="4769949"/>
            <a:ext cx="6947001" cy="3267892"/>
          </a:xfrm>
          <a:prstGeom prst="rect">
            <a:avLst/>
          </a:prstGeom>
        </p:spPr>
      </p:pic>
      <p:pic>
        <p:nvPicPr>
          <p:cNvPr id="13" name="Picture 12">
            <a:extLst>
              <a:ext uri="{FF2B5EF4-FFF2-40B4-BE49-F238E27FC236}">
                <a16:creationId xmlns:a16="http://schemas.microsoft.com/office/drawing/2014/main" id="{7ECCB83C-1873-07CC-533D-18F8C67BAC3A}"/>
              </a:ext>
            </a:extLst>
          </p:cNvPr>
          <p:cNvPicPr>
            <a:picLocks noChangeAspect="1"/>
          </p:cNvPicPr>
          <p:nvPr/>
        </p:nvPicPr>
        <p:blipFill>
          <a:blip r:embed="rId6"/>
          <a:stretch>
            <a:fillRect/>
          </a:stretch>
        </p:blipFill>
        <p:spPr>
          <a:xfrm>
            <a:off x="6947000" y="4839655"/>
            <a:ext cx="5569383" cy="3128480"/>
          </a:xfrm>
          <a:prstGeom prst="rect">
            <a:avLst/>
          </a:prstGeom>
        </p:spPr>
      </p:pic>
      <p:pic>
        <p:nvPicPr>
          <p:cNvPr id="14" name="Picture 13">
            <a:extLst>
              <a:ext uri="{FF2B5EF4-FFF2-40B4-BE49-F238E27FC236}">
                <a16:creationId xmlns:a16="http://schemas.microsoft.com/office/drawing/2014/main" id="{F257D0C1-EA72-556D-1052-3140E504A9BD}"/>
              </a:ext>
            </a:extLst>
          </p:cNvPr>
          <p:cNvPicPr>
            <a:picLocks noChangeAspect="1"/>
          </p:cNvPicPr>
          <p:nvPr/>
        </p:nvPicPr>
        <p:blipFill>
          <a:blip r:embed="rId7"/>
          <a:stretch>
            <a:fillRect/>
          </a:stretch>
        </p:blipFill>
        <p:spPr>
          <a:xfrm>
            <a:off x="4509348" y="8297733"/>
            <a:ext cx="7909557" cy="2455427"/>
          </a:xfrm>
          <a:prstGeom prst="rect">
            <a:avLst/>
          </a:prstGeom>
        </p:spPr>
      </p:pic>
      <p:sp>
        <p:nvSpPr>
          <p:cNvPr id="18" name="TextBox 17">
            <a:extLst>
              <a:ext uri="{FF2B5EF4-FFF2-40B4-BE49-F238E27FC236}">
                <a16:creationId xmlns:a16="http://schemas.microsoft.com/office/drawing/2014/main" id="{2BAB7323-C987-1775-9885-552FDD6535C4}"/>
              </a:ext>
            </a:extLst>
          </p:cNvPr>
          <p:cNvSpPr txBox="1"/>
          <p:nvPr/>
        </p:nvSpPr>
        <p:spPr>
          <a:xfrm>
            <a:off x="4480551" y="8174825"/>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3</a:t>
            </a:r>
          </a:p>
        </p:txBody>
      </p:sp>
    </p:spTree>
    <p:extLst>
      <p:ext uri="{BB962C8B-B14F-4D97-AF65-F5344CB8AC3E}">
        <p14:creationId xmlns:p14="http://schemas.microsoft.com/office/powerpoint/2010/main" val="40895928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34</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September 25, reporting 1.16% compared to the previous figure of 1.39% in August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0" name="Picture 9">
            <a:extLst>
              <a:ext uri="{FF2B5EF4-FFF2-40B4-BE49-F238E27FC236}">
                <a16:creationId xmlns:a16="http://schemas.microsoft.com/office/drawing/2014/main" id="{19804962-8AC1-E501-4D9F-1CC56D6452DE}"/>
              </a:ext>
            </a:extLst>
          </p:cNvPr>
          <p:cNvPicPr>
            <a:picLocks noChangeAspect="1"/>
          </p:cNvPicPr>
          <p:nvPr/>
        </p:nvPicPr>
        <p:blipFill>
          <a:blip r:embed="rId11"/>
          <a:stretch>
            <a:fillRect/>
          </a:stretch>
        </p:blipFill>
        <p:spPr>
          <a:xfrm>
            <a:off x="329533" y="2298317"/>
            <a:ext cx="19284941" cy="3730099"/>
          </a:xfrm>
          <a:prstGeom prst="rect">
            <a:avLst/>
          </a:prstGeom>
        </p:spPr>
      </p:pic>
      <p:pic>
        <p:nvPicPr>
          <p:cNvPr id="14" name="Picture 13">
            <a:extLst>
              <a:ext uri="{FF2B5EF4-FFF2-40B4-BE49-F238E27FC236}">
                <a16:creationId xmlns:a16="http://schemas.microsoft.com/office/drawing/2014/main" id="{4D4E899F-A465-6D10-423F-8615E4FBF09A}"/>
              </a:ext>
            </a:extLst>
          </p:cNvPr>
          <p:cNvPicPr>
            <a:picLocks noChangeAspect="1"/>
          </p:cNvPicPr>
          <p:nvPr/>
        </p:nvPicPr>
        <p:blipFill>
          <a:blip r:embed="rId12"/>
          <a:stretch>
            <a:fillRect/>
          </a:stretch>
        </p:blipFill>
        <p:spPr>
          <a:xfrm>
            <a:off x="840912" y="7092453"/>
            <a:ext cx="8286277" cy="37300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63115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38CB8746-7295-5535-5184-8EB246EC7FB3}"/>
              </a:ext>
            </a:extLst>
          </p:cNvPr>
          <p:cNvPicPr>
            <a:picLocks noChangeAspect="1"/>
          </p:cNvPicPr>
          <p:nvPr/>
        </p:nvPicPr>
        <p:blipFill>
          <a:blip r:embed="rId2"/>
          <a:stretch>
            <a:fillRect/>
          </a:stretch>
        </p:blipFill>
        <p:spPr>
          <a:xfrm>
            <a:off x="2089177" y="933852"/>
            <a:ext cx="7735067" cy="3433155"/>
          </a:xfrm>
          <a:prstGeom prst="rect">
            <a:avLst/>
          </a:prstGeom>
        </p:spPr>
      </p:pic>
      <p:pic>
        <p:nvPicPr>
          <p:cNvPr id="7" name="Picture 6">
            <a:extLst>
              <a:ext uri="{FF2B5EF4-FFF2-40B4-BE49-F238E27FC236}">
                <a16:creationId xmlns:a16="http://schemas.microsoft.com/office/drawing/2014/main" id="{5872AC17-1C9E-FDD9-C0E7-9EC639BA38DF}"/>
              </a:ext>
            </a:extLst>
          </p:cNvPr>
          <p:cNvPicPr>
            <a:picLocks noChangeAspect="1"/>
          </p:cNvPicPr>
          <p:nvPr/>
        </p:nvPicPr>
        <p:blipFill>
          <a:blip r:embed="rId3"/>
          <a:stretch>
            <a:fillRect/>
          </a:stretch>
        </p:blipFill>
        <p:spPr>
          <a:xfrm>
            <a:off x="10758379" y="933852"/>
            <a:ext cx="7258129" cy="3208132"/>
          </a:xfrm>
          <a:prstGeom prst="rect">
            <a:avLst/>
          </a:prstGeom>
        </p:spPr>
      </p:pic>
      <p:pic>
        <p:nvPicPr>
          <p:cNvPr id="14" name="Picture 13">
            <a:extLst>
              <a:ext uri="{FF2B5EF4-FFF2-40B4-BE49-F238E27FC236}">
                <a16:creationId xmlns:a16="http://schemas.microsoft.com/office/drawing/2014/main" id="{1DDFE22C-0F98-7282-4D7E-0D3351DDF5CA}"/>
              </a:ext>
            </a:extLst>
          </p:cNvPr>
          <p:cNvPicPr>
            <a:picLocks noChangeAspect="1"/>
          </p:cNvPicPr>
          <p:nvPr/>
        </p:nvPicPr>
        <p:blipFill>
          <a:blip r:embed="rId4"/>
          <a:stretch>
            <a:fillRect/>
          </a:stretch>
        </p:blipFill>
        <p:spPr>
          <a:xfrm>
            <a:off x="2089177" y="5135866"/>
            <a:ext cx="7735067" cy="3612955"/>
          </a:xfrm>
          <a:prstGeom prst="rect">
            <a:avLst/>
          </a:prstGeom>
        </p:spPr>
      </p:pic>
      <p:pic>
        <p:nvPicPr>
          <p:cNvPr id="15" name="Picture 14">
            <a:extLst>
              <a:ext uri="{FF2B5EF4-FFF2-40B4-BE49-F238E27FC236}">
                <a16:creationId xmlns:a16="http://schemas.microsoft.com/office/drawing/2014/main" id="{94ED83C2-5570-78AD-CF47-9A3B43CCB343}"/>
              </a:ext>
            </a:extLst>
          </p:cNvPr>
          <p:cNvPicPr>
            <a:picLocks noChangeAspect="1"/>
          </p:cNvPicPr>
          <p:nvPr/>
        </p:nvPicPr>
        <p:blipFill>
          <a:blip r:embed="rId5"/>
          <a:stretch>
            <a:fillRect/>
          </a:stretch>
        </p:blipFill>
        <p:spPr>
          <a:xfrm>
            <a:off x="10758379" y="5135866"/>
            <a:ext cx="7371666" cy="3758760"/>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5" name="Picture 4">
            <a:extLst>
              <a:ext uri="{FF2B5EF4-FFF2-40B4-BE49-F238E27FC236}">
                <a16:creationId xmlns:a16="http://schemas.microsoft.com/office/drawing/2014/main" id="{C7301A5D-35FA-447F-5E5F-6287C8488321}"/>
              </a:ext>
            </a:extLst>
          </p:cNvPr>
          <p:cNvPicPr>
            <a:picLocks noChangeAspect="1"/>
          </p:cNvPicPr>
          <p:nvPr/>
        </p:nvPicPr>
        <p:blipFill>
          <a:blip r:embed="rId2"/>
          <a:stretch>
            <a:fillRect/>
          </a:stretch>
        </p:blipFill>
        <p:spPr>
          <a:xfrm>
            <a:off x="2630486" y="684609"/>
            <a:ext cx="7174481" cy="3140012"/>
          </a:xfrm>
          <a:prstGeom prst="rect">
            <a:avLst/>
          </a:prstGeom>
        </p:spPr>
      </p:pic>
      <p:pic>
        <p:nvPicPr>
          <p:cNvPr id="7" name="Picture 6">
            <a:extLst>
              <a:ext uri="{FF2B5EF4-FFF2-40B4-BE49-F238E27FC236}">
                <a16:creationId xmlns:a16="http://schemas.microsoft.com/office/drawing/2014/main" id="{C546FBF8-A28D-1AF5-DA30-F5A9E94FBCAC}"/>
              </a:ext>
            </a:extLst>
          </p:cNvPr>
          <p:cNvPicPr>
            <a:picLocks noChangeAspect="1"/>
          </p:cNvPicPr>
          <p:nvPr/>
        </p:nvPicPr>
        <p:blipFill>
          <a:blip r:embed="rId3"/>
          <a:stretch>
            <a:fillRect/>
          </a:stretch>
        </p:blipFill>
        <p:spPr>
          <a:xfrm>
            <a:off x="10895915" y="717416"/>
            <a:ext cx="7019907" cy="3068125"/>
          </a:xfrm>
          <a:prstGeom prst="rect">
            <a:avLst/>
          </a:prstGeom>
        </p:spPr>
      </p:pic>
      <p:pic>
        <p:nvPicPr>
          <p:cNvPr id="8" name="Picture 7">
            <a:extLst>
              <a:ext uri="{FF2B5EF4-FFF2-40B4-BE49-F238E27FC236}">
                <a16:creationId xmlns:a16="http://schemas.microsoft.com/office/drawing/2014/main" id="{A925C517-CBA3-657F-A8FF-5D75AF2D2271}"/>
              </a:ext>
            </a:extLst>
          </p:cNvPr>
          <p:cNvPicPr>
            <a:picLocks noChangeAspect="1"/>
          </p:cNvPicPr>
          <p:nvPr/>
        </p:nvPicPr>
        <p:blipFill>
          <a:blip r:embed="rId4"/>
          <a:stretch>
            <a:fillRect/>
          </a:stretch>
        </p:blipFill>
        <p:spPr>
          <a:xfrm>
            <a:off x="2661442" y="4236106"/>
            <a:ext cx="7143525" cy="3266135"/>
          </a:xfrm>
          <a:prstGeom prst="rect">
            <a:avLst/>
          </a:prstGeom>
        </p:spPr>
      </p:pic>
      <p:pic>
        <p:nvPicPr>
          <p:cNvPr id="10" name="Picture 9">
            <a:extLst>
              <a:ext uri="{FF2B5EF4-FFF2-40B4-BE49-F238E27FC236}">
                <a16:creationId xmlns:a16="http://schemas.microsoft.com/office/drawing/2014/main" id="{6D6B0CE5-BC70-7167-15BE-AC4F92E76B32}"/>
              </a:ext>
            </a:extLst>
          </p:cNvPr>
          <p:cNvPicPr>
            <a:picLocks noChangeAspect="1"/>
          </p:cNvPicPr>
          <p:nvPr/>
        </p:nvPicPr>
        <p:blipFill>
          <a:blip r:embed="rId5"/>
          <a:stretch>
            <a:fillRect/>
          </a:stretch>
        </p:blipFill>
        <p:spPr>
          <a:xfrm>
            <a:off x="10895915" y="4226581"/>
            <a:ext cx="7019907" cy="3223618"/>
          </a:xfrm>
          <a:prstGeom prst="rect">
            <a:avLst/>
          </a:prstGeom>
        </p:spPr>
      </p:pic>
      <p:pic>
        <p:nvPicPr>
          <p:cNvPr id="11" name="Picture 10">
            <a:extLst>
              <a:ext uri="{FF2B5EF4-FFF2-40B4-BE49-F238E27FC236}">
                <a16:creationId xmlns:a16="http://schemas.microsoft.com/office/drawing/2014/main" id="{F668A828-CFFB-D3EF-ACC8-9D4DCE371562}"/>
              </a:ext>
            </a:extLst>
          </p:cNvPr>
          <p:cNvPicPr>
            <a:picLocks noChangeAspect="1"/>
          </p:cNvPicPr>
          <p:nvPr/>
        </p:nvPicPr>
        <p:blipFill>
          <a:blip r:embed="rId6"/>
          <a:stretch>
            <a:fillRect/>
          </a:stretch>
        </p:blipFill>
        <p:spPr>
          <a:xfrm>
            <a:off x="2813844" y="7818081"/>
            <a:ext cx="6991123" cy="3266135"/>
          </a:xfrm>
          <a:prstGeom prst="rect">
            <a:avLst/>
          </a:prstGeom>
        </p:spPr>
      </p:pic>
      <p:pic>
        <p:nvPicPr>
          <p:cNvPr id="12" name="Picture 11">
            <a:extLst>
              <a:ext uri="{FF2B5EF4-FFF2-40B4-BE49-F238E27FC236}">
                <a16:creationId xmlns:a16="http://schemas.microsoft.com/office/drawing/2014/main" id="{941E3B66-5A60-6830-45FE-D7919A604BA5}"/>
              </a:ext>
            </a:extLst>
          </p:cNvPr>
          <p:cNvPicPr>
            <a:picLocks noChangeAspect="1"/>
          </p:cNvPicPr>
          <p:nvPr/>
        </p:nvPicPr>
        <p:blipFill>
          <a:blip r:embed="rId7"/>
          <a:stretch>
            <a:fillRect/>
          </a:stretch>
        </p:blipFill>
        <p:spPr>
          <a:xfrm>
            <a:off x="10924699" y="7791439"/>
            <a:ext cx="7129145" cy="3292777"/>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2" name="Picture 1">
            <a:extLst>
              <a:ext uri="{FF2B5EF4-FFF2-40B4-BE49-F238E27FC236}">
                <a16:creationId xmlns:a16="http://schemas.microsoft.com/office/drawing/2014/main" id="{BB4EB3ED-2110-63C8-7231-DB1C4FCA54DA}"/>
              </a:ext>
            </a:extLst>
          </p:cNvPr>
          <p:cNvPicPr>
            <a:picLocks noChangeAspect="1"/>
          </p:cNvPicPr>
          <p:nvPr/>
        </p:nvPicPr>
        <p:blipFill>
          <a:blip r:embed="rId2"/>
          <a:stretch>
            <a:fillRect/>
          </a:stretch>
        </p:blipFill>
        <p:spPr>
          <a:xfrm>
            <a:off x="146844" y="1513840"/>
            <a:ext cx="6253849" cy="3674852"/>
          </a:xfrm>
          <a:prstGeom prst="rect">
            <a:avLst/>
          </a:prstGeom>
        </p:spPr>
      </p:pic>
      <p:pic>
        <p:nvPicPr>
          <p:cNvPr id="6" name="Picture 5">
            <a:extLst>
              <a:ext uri="{FF2B5EF4-FFF2-40B4-BE49-F238E27FC236}">
                <a16:creationId xmlns:a16="http://schemas.microsoft.com/office/drawing/2014/main" id="{17BE46F7-BFD9-EAF5-CDEC-4C2C2C3588E6}"/>
              </a:ext>
            </a:extLst>
          </p:cNvPr>
          <p:cNvPicPr>
            <a:picLocks noChangeAspect="1"/>
          </p:cNvPicPr>
          <p:nvPr/>
        </p:nvPicPr>
        <p:blipFill>
          <a:blip r:embed="rId3"/>
          <a:stretch>
            <a:fillRect/>
          </a:stretch>
        </p:blipFill>
        <p:spPr>
          <a:xfrm>
            <a:off x="7214034" y="1523367"/>
            <a:ext cx="5962090" cy="3826508"/>
          </a:xfrm>
          <a:prstGeom prst="rect">
            <a:avLst/>
          </a:prstGeom>
        </p:spPr>
      </p:pic>
      <p:pic>
        <p:nvPicPr>
          <p:cNvPr id="7" name="Picture 6">
            <a:extLst>
              <a:ext uri="{FF2B5EF4-FFF2-40B4-BE49-F238E27FC236}">
                <a16:creationId xmlns:a16="http://schemas.microsoft.com/office/drawing/2014/main" id="{FF3E0E52-F8F8-1F99-6961-456422F4699A}"/>
              </a:ext>
            </a:extLst>
          </p:cNvPr>
          <p:cNvPicPr>
            <a:picLocks noChangeAspect="1"/>
          </p:cNvPicPr>
          <p:nvPr/>
        </p:nvPicPr>
        <p:blipFill>
          <a:blip r:embed="rId4"/>
          <a:stretch>
            <a:fillRect/>
          </a:stretch>
        </p:blipFill>
        <p:spPr>
          <a:xfrm>
            <a:off x="13862844" y="1523365"/>
            <a:ext cx="5638800" cy="3826508"/>
          </a:xfrm>
          <a:prstGeom prst="rect">
            <a:avLst/>
          </a:prstGeom>
        </p:spPr>
      </p:pic>
      <p:pic>
        <p:nvPicPr>
          <p:cNvPr id="9" name="Picture 8">
            <a:extLst>
              <a:ext uri="{FF2B5EF4-FFF2-40B4-BE49-F238E27FC236}">
                <a16:creationId xmlns:a16="http://schemas.microsoft.com/office/drawing/2014/main" id="{EED444CA-13E2-5D26-17AA-8BB9CE28392C}"/>
              </a:ext>
            </a:extLst>
          </p:cNvPr>
          <p:cNvPicPr>
            <a:picLocks noChangeAspect="1"/>
          </p:cNvPicPr>
          <p:nvPr/>
        </p:nvPicPr>
        <p:blipFill>
          <a:blip r:embed="rId5"/>
          <a:stretch>
            <a:fillRect/>
          </a:stretch>
        </p:blipFill>
        <p:spPr>
          <a:xfrm>
            <a:off x="263177" y="6120659"/>
            <a:ext cx="6313422" cy="3957370"/>
          </a:xfrm>
          <a:prstGeom prst="rect">
            <a:avLst/>
          </a:prstGeom>
        </p:spPr>
      </p:pic>
      <p:pic>
        <p:nvPicPr>
          <p:cNvPr id="10" name="Picture 9">
            <a:extLst>
              <a:ext uri="{FF2B5EF4-FFF2-40B4-BE49-F238E27FC236}">
                <a16:creationId xmlns:a16="http://schemas.microsoft.com/office/drawing/2014/main" id="{3E884C04-93B9-BDDD-4756-0DA54C83E6AD}"/>
              </a:ext>
            </a:extLst>
          </p:cNvPr>
          <p:cNvPicPr>
            <a:picLocks noChangeAspect="1"/>
          </p:cNvPicPr>
          <p:nvPr/>
        </p:nvPicPr>
        <p:blipFill>
          <a:blip r:embed="rId6"/>
          <a:stretch>
            <a:fillRect/>
          </a:stretch>
        </p:blipFill>
        <p:spPr>
          <a:xfrm>
            <a:off x="7214034" y="6120659"/>
            <a:ext cx="6115410" cy="3957370"/>
          </a:xfrm>
          <a:prstGeom prst="rect">
            <a:avLst/>
          </a:prstGeom>
        </p:spPr>
      </p:pic>
      <p:pic>
        <p:nvPicPr>
          <p:cNvPr id="12" name="Picture 11">
            <a:extLst>
              <a:ext uri="{FF2B5EF4-FFF2-40B4-BE49-F238E27FC236}">
                <a16:creationId xmlns:a16="http://schemas.microsoft.com/office/drawing/2014/main" id="{8F14150C-6128-B752-81C8-575ACD435FFC}"/>
              </a:ext>
            </a:extLst>
          </p:cNvPr>
          <p:cNvPicPr>
            <a:picLocks noChangeAspect="1"/>
          </p:cNvPicPr>
          <p:nvPr/>
        </p:nvPicPr>
        <p:blipFill>
          <a:blip r:embed="rId7"/>
          <a:stretch>
            <a:fillRect/>
          </a:stretch>
        </p:blipFill>
        <p:spPr>
          <a:xfrm>
            <a:off x="13891154" y="6120659"/>
            <a:ext cx="5839089" cy="3957370"/>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nvGraphicFramePr>
        <p:xfrm>
          <a:off x="57789" y="2339011"/>
          <a:ext cx="19882644" cy="73609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 launching by end of March 2026.</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Over 20,000 patients are accessing the portal, increasing by 500-1000 per week, empowering them to make informed and meaningful choices about their health.</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609715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279354726"/>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(Sep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61% </a:t>
                      </a:r>
                    </a:p>
                    <a:p>
                      <a:pPr algn="ctr"/>
                      <a:r>
                        <a:rPr lang="en-GB" sz="1800" b="1" dirty="0">
                          <a:solidFill>
                            <a:schemeClr val="tx1"/>
                          </a:solidFill>
                          <a:latin typeface="Verdana" panose="020B0604030504040204" pitchFamily="34" charset="0"/>
                          <a:ea typeface="Verdana" panose="020B0604030504040204" pitchFamily="34" charset="0"/>
                        </a:rPr>
                        <a:t>(August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145 (30.63%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improved slightly in September 2025 to 72.81% from 72.28% in August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86.01% in September 2025 from 89.97% in August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4" name="Picture 13">
            <a:extLst>
              <a:ext uri="{FF2B5EF4-FFF2-40B4-BE49-F238E27FC236}">
                <a16:creationId xmlns:a16="http://schemas.microsoft.com/office/drawing/2014/main" id="{6475A9DD-C044-59C6-7ED3-948C155176AA}"/>
              </a:ext>
            </a:extLst>
          </p:cNvPr>
          <p:cNvPicPr>
            <a:picLocks noChangeAspect="1"/>
          </p:cNvPicPr>
          <p:nvPr/>
        </p:nvPicPr>
        <p:blipFill>
          <a:blip r:embed="rId7"/>
          <a:stretch>
            <a:fillRect/>
          </a:stretch>
        </p:blipFill>
        <p:spPr>
          <a:xfrm>
            <a:off x="1137445" y="2878439"/>
            <a:ext cx="9077627" cy="5511936"/>
          </a:xfrm>
          <a:prstGeom prst="rect">
            <a:avLst/>
          </a:prstGeom>
        </p:spPr>
      </p:pic>
      <p:pic>
        <p:nvPicPr>
          <p:cNvPr id="18" name="Picture 17">
            <a:extLst>
              <a:ext uri="{FF2B5EF4-FFF2-40B4-BE49-F238E27FC236}">
                <a16:creationId xmlns:a16="http://schemas.microsoft.com/office/drawing/2014/main" id="{02C90807-E6D7-A600-7AF4-A863E1603C67}"/>
              </a:ext>
            </a:extLst>
          </p:cNvPr>
          <p:cNvPicPr>
            <a:picLocks noChangeAspect="1"/>
          </p:cNvPicPr>
          <p:nvPr/>
        </p:nvPicPr>
        <p:blipFill>
          <a:blip r:embed="rId8"/>
          <a:stretch>
            <a:fillRect/>
          </a:stretch>
        </p:blipFill>
        <p:spPr>
          <a:xfrm>
            <a:off x="10888270" y="2844308"/>
            <a:ext cx="8079973" cy="554606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328165762"/>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10,426.47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37.6%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2,983.71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1,800.90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1,744.62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p>
                      <a:pPr algn="l" fontAlgn="ctr"/>
                      <a:endParaRPr lang="en-GB" sz="1800" b="0" i="0" u="none" strike="noStrike" dirty="0">
                        <a:solidFill>
                          <a:srgbClr val="000000"/>
                        </a:solidFill>
                        <a:effectLst/>
                        <a:latin typeface="Verdana" panose="020B0604030504040204" pitchFamily="34" charset="0"/>
                        <a:ea typeface="Verdan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1,486.27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increased slightly in September 2025 to 7.15% from 7.14% in August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September 2025, reporting 7.08% compared to 7.04% in August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5" name="Picture 4">
            <a:extLst>
              <a:ext uri="{FF2B5EF4-FFF2-40B4-BE49-F238E27FC236}">
                <a16:creationId xmlns:a16="http://schemas.microsoft.com/office/drawing/2014/main" id="{9C96AA74-6386-F378-9FBE-E994560195B3}"/>
              </a:ext>
            </a:extLst>
          </p:cNvPr>
          <p:cNvPicPr>
            <a:picLocks noChangeAspect="1"/>
          </p:cNvPicPr>
          <p:nvPr/>
        </p:nvPicPr>
        <p:blipFill>
          <a:blip r:embed="rId3"/>
          <a:stretch>
            <a:fillRect/>
          </a:stretch>
        </p:blipFill>
        <p:spPr>
          <a:xfrm>
            <a:off x="567490" y="1456253"/>
            <a:ext cx="10344151" cy="6574960"/>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42</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900444" cy="6795707"/>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r>
              <a:rPr lang="en-GB" sz="24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In Month 06 there is an in-month overspend of £5.3m which is £0.4m above the planned deficit for the month.</a:t>
            </a:r>
          </a:p>
          <a:p>
            <a:r>
              <a:rPr lang="en-GB" sz="2400" dirty="0">
                <a:latin typeface="Verdana" panose="020B0604030504040204" pitchFamily="34" charset="0"/>
                <a:ea typeface="Verdana" panose="020B0604030504040204" pitchFamily="34" charset="0"/>
              </a:rPr>
              <a:t> </a:t>
            </a:r>
          </a:p>
          <a:p>
            <a:r>
              <a:rPr lang="en-GB" sz="2400" dirty="0">
                <a:latin typeface="Verdana" panose="020B0604030504040204" pitchFamily="34" charset="0"/>
                <a:ea typeface="Verdana" panose="020B0604030504040204" pitchFamily="34" charset="0"/>
              </a:rPr>
              <a:t>The YTD overspend is £43.0m. This is £13.7m above the planned deficit of £29.3m. </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97BEB035-F4BB-83EC-A6AA-CBCCF6D1C407}"/>
              </a:ext>
            </a:extLst>
          </p:cNvPr>
          <p:cNvPicPr>
            <a:picLocks noChangeAspect="1"/>
          </p:cNvPicPr>
          <p:nvPr/>
        </p:nvPicPr>
        <p:blipFill>
          <a:blip r:embed="rId3"/>
          <a:stretch>
            <a:fillRect/>
          </a:stretch>
        </p:blipFill>
        <p:spPr>
          <a:xfrm>
            <a:off x="549792" y="2618587"/>
            <a:ext cx="9525000" cy="8297274"/>
          </a:xfrm>
          <a:prstGeom prst="rect">
            <a:avLst/>
          </a:prstGeom>
        </p:spPr>
      </p:pic>
    </p:spTree>
    <p:extLst>
      <p:ext uri="{BB962C8B-B14F-4D97-AF65-F5344CB8AC3E}">
        <p14:creationId xmlns:p14="http://schemas.microsoft.com/office/powerpoint/2010/main" val="24836505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43</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96.38% vs a target of 95%. (Cumulatively we remain above the target at 96.16%).</a:t>
            </a:r>
          </a:p>
          <a:p>
            <a:endParaRPr lang="en-GB" sz="24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£1.049m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£180k lower in September 2025 (£4.676m vs £4.856m) when compared to the same period last year. </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marL="285750" lvl="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6FD8E2D-8DFF-7C37-46FC-DDDD93D439DC}"/>
              </a:ext>
            </a:extLst>
          </p:cNvPr>
          <p:cNvPicPr>
            <a:picLocks noChangeAspect="1"/>
          </p:cNvPicPr>
          <p:nvPr/>
        </p:nvPicPr>
        <p:blipFill>
          <a:blip r:embed="rId2"/>
          <a:stretch>
            <a:fillRect/>
          </a:stretch>
        </p:blipFill>
        <p:spPr>
          <a:xfrm>
            <a:off x="360651" y="794732"/>
            <a:ext cx="9306443" cy="4940717"/>
          </a:xfrm>
          <a:prstGeom prst="rect">
            <a:avLst/>
          </a:prstGeom>
        </p:spPr>
      </p:pic>
      <p:pic>
        <p:nvPicPr>
          <p:cNvPr id="6" name="Picture 5">
            <a:extLst>
              <a:ext uri="{FF2B5EF4-FFF2-40B4-BE49-F238E27FC236}">
                <a16:creationId xmlns:a16="http://schemas.microsoft.com/office/drawing/2014/main" id="{360B369E-D3F0-20F4-64B7-21FE118E9F90}"/>
              </a:ext>
            </a:extLst>
          </p:cNvPr>
          <p:cNvPicPr>
            <a:picLocks noChangeAspect="1"/>
          </p:cNvPicPr>
          <p:nvPr/>
        </p:nvPicPr>
        <p:blipFill>
          <a:blip r:embed="rId3"/>
          <a:stretch>
            <a:fillRect/>
          </a:stretch>
        </p:blipFill>
        <p:spPr>
          <a:xfrm>
            <a:off x="347832" y="6184637"/>
            <a:ext cx="9319262" cy="4900714"/>
          </a:xfrm>
          <a:prstGeom prst="rect">
            <a:avLst/>
          </a:prstGeom>
        </p:spPr>
      </p:pic>
    </p:spTree>
    <p:extLst>
      <p:ext uri="{BB962C8B-B14F-4D97-AF65-F5344CB8AC3E}">
        <p14:creationId xmlns:p14="http://schemas.microsoft.com/office/powerpoint/2010/main" val="2931344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8213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£1.750m. Allocations are anticipated from Welsh Government which will balance this position. The forecast outturn capital position assumes income from disposals of £0.500m.</a:t>
            </a:r>
          </a:p>
          <a:p>
            <a:pPr lvl="0"/>
            <a:endParaRPr lang="en-GB" sz="24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a:t>
            </a:r>
            <a:r>
              <a:rPr lang="en-GB" sz="2400" dirty="0">
                <a:latin typeface="Verdana" panose="020B0604030504040204" pitchFamily="34" charset="0"/>
                <a:ea typeface="Verdana" panose="020B0604030504040204" pitchFamily="34" charset="0"/>
              </a:rPr>
              <a:t>in</a:t>
            </a:r>
            <a:r>
              <a:rPr lang="en-GB" sz="2400" dirty="0">
                <a:effectLst/>
                <a:latin typeface="Verdana" panose="020B0604030504040204" pitchFamily="34" charset="0"/>
                <a:ea typeface="Verdana" panose="020B0604030504040204" pitchFamily="34" charset="0"/>
              </a:rPr>
              <a:t>creased in </a:t>
            </a:r>
            <a:r>
              <a:rPr lang="en-GB" sz="2400" dirty="0">
                <a:latin typeface="Verdana" panose="020B0604030504040204" pitchFamily="34" charset="0"/>
                <a:ea typeface="Verdana" panose="020B0604030504040204" pitchFamily="34" charset="0"/>
              </a:rPr>
              <a:t>September</a:t>
            </a:r>
            <a:r>
              <a:rPr lang="en-GB" sz="2400" dirty="0">
                <a:effectLst/>
                <a:latin typeface="Verdana" panose="020B0604030504040204" pitchFamily="34" charset="0"/>
                <a:ea typeface="Verdana" panose="020B0604030504040204" pitchFamily="34" charset="0"/>
              </a:rPr>
              <a:t> 2025 to 1.34% from 1.04% in August 2025</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0DEEFEF5-90C3-BA10-7343-365C4A333C91}"/>
              </a:ext>
            </a:extLst>
          </p:cNvPr>
          <p:cNvPicPr>
            <a:picLocks noChangeAspect="1"/>
          </p:cNvPicPr>
          <p:nvPr/>
        </p:nvPicPr>
        <p:blipFill>
          <a:blip r:embed="rId2"/>
          <a:stretch>
            <a:fillRect/>
          </a:stretch>
        </p:blipFill>
        <p:spPr>
          <a:xfrm>
            <a:off x="1366044" y="782816"/>
            <a:ext cx="8153400" cy="4794192"/>
          </a:xfrm>
          <a:prstGeom prst="rect">
            <a:avLst/>
          </a:prstGeom>
        </p:spPr>
      </p:pic>
      <p:pic>
        <p:nvPicPr>
          <p:cNvPr id="9" name="Picture 8">
            <a:extLst>
              <a:ext uri="{FF2B5EF4-FFF2-40B4-BE49-F238E27FC236}">
                <a16:creationId xmlns:a16="http://schemas.microsoft.com/office/drawing/2014/main" id="{2C481681-2B51-BA21-D8F1-8759BCD61BAA}"/>
              </a:ext>
            </a:extLst>
          </p:cNvPr>
          <p:cNvPicPr>
            <a:picLocks noChangeAspect="1"/>
          </p:cNvPicPr>
          <p:nvPr/>
        </p:nvPicPr>
        <p:blipFill>
          <a:blip r:embed="rId3"/>
          <a:stretch>
            <a:fillRect/>
          </a:stretch>
        </p:blipFill>
        <p:spPr>
          <a:xfrm>
            <a:off x="1368955" y="6313739"/>
            <a:ext cx="8671802" cy="4575837"/>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37A61-06BB-F94B-1DFD-6D9931545EA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CAB4CFF-148C-E708-DE78-55EF9A092966}"/>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Planned Care</a:t>
            </a:r>
          </a:p>
        </p:txBody>
      </p:sp>
    </p:spTree>
    <p:extLst>
      <p:ext uri="{BB962C8B-B14F-4D97-AF65-F5344CB8AC3E}">
        <p14:creationId xmlns:p14="http://schemas.microsoft.com/office/powerpoint/2010/main" val="1626507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A5FC1-2C8C-263C-F159-1CF51338DFF9}"/>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CDA43E2E-1BD0-8A79-6EF3-2FC60F48394F}"/>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0A2CD7C1-1ECA-81A6-75F7-FD0F939E9F4B}"/>
              </a:ext>
            </a:extLst>
          </p:cNvPr>
          <p:cNvPicPr>
            <a:picLocks noChangeAspect="1"/>
          </p:cNvPicPr>
          <p:nvPr/>
        </p:nvPicPr>
        <p:blipFill>
          <a:blip r:embed="rId3"/>
          <a:stretch>
            <a:fillRect/>
          </a:stretch>
        </p:blipFill>
        <p:spPr>
          <a:xfrm>
            <a:off x="120759" y="1768475"/>
            <a:ext cx="19761885" cy="8187224"/>
          </a:xfrm>
          <a:prstGeom prst="rect">
            <a:avLst/>
          </a:prstGeom>
        </p:spPr>
      </p:pic>
    </p:spTree>
    <p:extLst>
      <p:ext uri="{BB962C8B-B14F-4D97-AF65-F5344CB8AC3E}">
        <p14:creationId xmlns:p14="http://schemas.microsoft.com/office/powerpoint/2010/main" val="18514605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9A293-BA01-9D10-D8CE-B4CF33C1CD4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5FC3567A-5FDE-9097-5A4D-FCF45C055E74}"/>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0FAE70F5-3440-7E5B-DCBE-6DFAFF9F93EB}"/>
              </a:ext>
            </a:extLst>
          </p:cNvPr>
          <p:cNvPicPr>
            <a:picLocks noChangeAspect="1"/>
          </p:cNvPicPr>
          <p:nvPr/>
        </p:nvPicPr>
        <p:blipFill>
          <a:blip r:embed="rId3"/>
          <a:stretch>
            <a:fillRect/>
          </a:stretch>
        </p:blipFill>
        <p:spPr>
          <a:xfrm>
            <a:off x="511091" y="2835275"/>
            <a:ext cx="9217522" cy="5181600"/>
          </a:xfrm>
          <a:prstGeom prst="rect">
            <a:avLst/>
          </a:prstGeom>
        </p:spPr>
      </p:pic>
      <p:pic>
        <p:nvPicPr>
          <p:cNvPr id="4" name="Picture 3">
            <a:extLst>
              <a:ext uri="{FF2B5EF4-FFF2-40B4-BE49-F238E27FC236}">
                <a16:creationId xmlns:a16="http://schemas.microsoft.com/office/drawing/2014/main" id="{D56AEE09-D8FA-DD96-5AD5-069E3B2E33E6}"/>
              </a:ext>
            </a:extLst>
          </p:cNvPr>
          <p:cNvPicPr>
            <a:picLocks noChangeAspect="1"/>
          </p:cNvPicPr>
          <p:nvPr/>
        </p:nvPicPr>
        <p:blipFill>
          <a:blip r:embed="rId4"/>
          <a:stretch>
            <a:fillRect/>
          </a:stretch>
        </p:blipFill>
        <p:spPr>
          <a:xfrm>
            <a:off x="10052845" y="2759074"/>
            <a:ext cx="9021742" cy="5188805"/>
          </a:xfrm>
          <a:prstGeom prst="rect">
            <a:avLst/>
          </a:prstGeom>
        </p:spPr>
      </p:pic>
    </p:spTree>
    <p:extLst>
      <p:ext uri="{BB962C8B-B14F-4D97-AF65-F5344CB8AC3E}">
        <p14:creationId xmlns:p14="http://schemas.microsoft.com/office/powerpoint/2010/main" val="1949152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1AF62-F272-5D71-3F1F-FBEDB0939EB6}"/>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FFCB0A5-3B9B-21AF-E567-4973E708C915}"/>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3F6A2B96-3B5E-4126-8D38-DC1343365353}"/>
              </a:ext>
            </a:extLst>
          </p:cNvPr>
          <p:cNvPicPr>
            <a:picLocks noChangeAspect="1"/>
          </p:cNvPicPr>
          <p:nvPr/>
        </p:nvPicPr>
        <p:blipFill>
          <a:blip r:embed="rId3"/>
          <a:stretch>
            <a:fillRect/>
          </a:stretch>
        </p:blipFill>
        <p:spPr>
          <a:xfrm>
            <a:off x="375444" y="2606675"/>
            <a:ext cx="8918434" cy="5486400"/>
          </a:xfrm>
          <a:prstGeom prst="rect">
            <a:avLst/>
          </a:prstGeom>
        </p:spPr>
      </p:pic>
      <p:pic>
        <p:nvPicPr>
          <p:cNvPr id="3" name="Picture 2">
            <a:extLst>
              <a:ext uri="{FF2B5EF4-FFF2-40B4-BE49-F238E27FC236}">
                <a16:creationId xmlns:a16="http://schemas.microsoft.com/office/drawing/2014/main" id="{91F1874B-8904-CCCC-2757-39E79D9F1E46}"/>
              </a:ext>
            </a:extLst>
          </p:cNvPr>
          <p:cNvPicPr>
            <a:picLocks noChangeAspect="1"/>
          </p:cNvPicPr>
          <p:nvPr/>
        </p:nvPicPr>
        <p:blipFill>
          <a:blip r:embed="rId4"/>
          <a:stretch>
            <a:fillRect/>
          </a:stretch>
        </p:blipFill>
        <p:spPr>
          <a:xfrm>
            <a:off x="10365841" y="2759075"/>
            <a:ext cx="9194801" cy="5181600"/>
          </a:xfrm>
          <a:prstGeom prst="rect">
            <a:avLst/>
          </a:prstGeom>
        </p:spPr>
      </p:pic>
    </p:spTree>
    <p:extLst>
      <p:ext uri="{BB962C8B-B14F-4D97-AF65-F5344CB8AC3E}">
        <p14:creationId xmlns:p14="http://schemas.microsoft.com/office/powerpoint/2010/main" val="794278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278722486"/>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(Sep-25)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75.73%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74.73%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12.38%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73.46%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79.01%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38.61%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93.32%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79C84-4152-3157-94DB-72F79D415E0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3AC504-EEF4-CDB7-54A2-A3C0C1774D9D}"/>
              </a:ext>
            </a:extLst>
          </p:cNvPr>
          <p:cNvSpPr>
            <a:spLocks noGrp="1"/>
          </p:cNvSpPr>
          <p:nvPr>
            <p:ph type="sldNum" sz="quarter" idx="7"/>
          </p:nvPr>
        </p:nvSpPr>
        <p:spPr>
          <a:xfrm>
            <a:off x="8778241" y="6377940"/>
            <a:ext cx="2804160" cy="276999"/>
          </a:xfrm>
          <a:prstGeom prst="rect">
            <a:avLst/>
          </a:prstGeom>
        </p:spPr>
        <p:txBody>
          <a:bodyPr wrap="square" lIns="0" tIns="0" rIns="0" bIns="0">
            <a:spAutoFit/>
          </a:bodyPr>
          <a:lstStyle>
            <a:defPPr>
              <a:defRPr lang="en-US"/>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13" rtl="0" eaLnBrk="1" fontAlgn="auto" latinLnBrk="0" hangingPunct="1">
              <a:lnSpc>
                <a:spcPct val="100000"/>
              </a:lnSpc>
              <a:spcBef>
                <a:spcPts val="0"/>
              </a:spcBef>
              <a:spcAft>
                <a:spcPts val="0"/>
              </a:spcAft>
              <a:buClrTx/>
              <a:buSzTx/>
              <a:buFontTx/>
              <a:buNone/>
              <a:tabLst/>
              <a:defRPr/>
            </a:pPr>
            <a:fld id="{B6F15528-21DE-4FAA-801E-634DDDAF4B2B}" type="slidenum">
              <a:rPr kumimoji="0" lang="en-GB" sz="18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13" rtl="0" eaLnBrk="1" fontAlgn="auto" latinLnBrk="0" hangingPunct="1">
                <a:lnSpc>
                  <a:spcPct val="100000"/>
                </a:lnSpc>
                <a:spcBef>
                  <a:spcPts val="0"/>
                </a:spcBef>
                <a:spcAft>
                  <a:spcPts val="0"/>
                </a:spcAft>
                <a:buClrTx/>
                <a:buSzTx/>
                <a:buFontTx/>
                <a:buNone/>
                <a:tabLst/>
                <a:defRPr/>
              </a:pPr>
              <a:t>50</a:t>
            </a:fld>
            <a:endParaRPr kumimoji="0" lang="en-GB" sz="1801"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Title 2">
            <a:extLst>
              <a:ext uri="{FF2B5EF4-FFF2-40B4-BE49-F238E27FC236}">
                <a16:creationId xmlns:a16="http://schemas.microsoft.com/office/drawing/2014/main" id="{1E0AF7DB-7C91-A5F4-B8D9-F1BC725F6AC5}"/>
              </a:ext>
            </a:extLst>
          </p:cNvPr>
          <p:cNvSpPr txBox="1">
            <a:spLocks/>
          </p:cNvSpPr>
          <p:nvPr/>
        </p:nvSpPr>
        <p:spPr>
          <a:xfrm>
            <a:off x="9855" y="-136525"/>
            <a:ext cx="17339786" cy="1500153"/>
          </a:xfrm>
          <a:prstGeom prst="rect">
            <a:avLst/>
          </a:prstGeom>
        </p:spPr>
        <p:txBody>
          <a:bodyPr>
            <a:normAutofit/>
          </a:bodyPr>
          <a:lstStyle>
            <a:lvl1pPr>
              <a:defRPr>
                <a:latin typeface="+mj-lt"/>
                <a:ea typeface="+mj-ea"/>
                <a:cs typeface="+mj-cs"/>
              </a:defRPr>
            </a:lvl1p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5999" b="1" i="0" u="none" strike="noStrike" kern="0" cap="none" spc="0" normalizeH="0" baseline="0" noProof="0" dirty="0">
                <a:ln>
                  <a:noFill/>
                </a:ln>
                <a:solidFill>
                  <a:srgbClr val="4F81BD">
                    <a:lumMod val="50000"/>
                  </a:srgbClr>
                </a:solidFill>
                <a:effectLst/>
                <a:uLnTx/>
                <a:uFillTx/>
                <a:latin typeface="Arial" panose="020B0604020202020204" pitchFamily="34" charset="0"/>
                <a:ea typeface="+mj-ea"/>
                <a:cs typeface="Arial" panose="020B0604020202020204" pitchFamily="34" charset="0"/>
              </a:rPr>
              <a:t>Planned Care Priorities / Focus Next Month</a:t>
            </a:r>
          </a:p>
        </p:txBody>
      </p:sp>
      <p:sp>
        <p:nvSpPr>
          <p:cNvPr id="4" name="TextBox 3">
            <a:extLst>
              <a:ext uri="{FF2B5EF4-FFF2-40B4-BE49-F238E27FC236}">
                <a16:creationId xmlns:a16="http://schemas.microsoft.com/office/drawing/2014/main" id="{ED0080DD-00A7-3AAC-F67F-2829772DF1DD}"/>
              </a:ext>
            </a:extLst>
          </p:cNvPr>
          <p:cNvSpPr txBox="1"/>
          <p:nvPr/>
        </p:nvSpPr>
        <p:spPr>
          <a:xfrm>
            <a:off x="1289844" y="1901012"/>
            <a:ext cx="17526000" cy="7017434"/>
          </a:xfrm>
          <a:prstGeom prst="rect">
            <a:avLst/>
          </a:prstGeom>
          <a:noFill/>
        </p:spPr>
        <p:txBody>
          <a:bodyPr wrap="square" rtlCol="0">
            <a:spAutoFit/>
          </a:bodyPr>
          <a:lstStyle/>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Continued close monitoring of progress against our RTT Delivery Plan.</a:t>
            </a: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Clinical Lead for Planned Care meeting with CIN specialties individually to understand actions required to deliver national optimisation frameworks</a:t>
            </a: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  Progressing our planned care transformation priorities via our dedicated programme/systems approach in Outpatients, Diagnostics and Theatres with primary focus currently on pre-surgical pathway improvement, delivery of enabling actions/MAG recommendations for outpatients and theatres and Diagnostics recovery. </a:t>
            </a: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Presentation of system wide transformation approach to Ministerial Summit on 22</a:t>
            </a:r>
            <a:r>
              <a:rPr kumimoji="0" lang="en-GB" sz="3600" b="0" i="0" u="none" strike="noStrike" kern="1200" cap="none" spc="0" normalizeH="0" baseline="30000" noProof="0" dirty="0">
                <a:ln>
                  <a:noFill/>
                </a:ln>
                <a:solidFill>
                  <a:prstClr val="black"/>
                </a:solidFill>
                <a:effectLst/>
                <a:uLnTx/>
                <a:uFillTx/>
                <a:latin typeface="Calibri"/>
                <a:ea typeface="+mn-ea"/>
                <a:cs typeface="+mn-cs"/>
              </a:rPr>
              <a:t>nd</a:t>
            </a:r>
            <a:r>
              <a:rPr kumimoji="0" lang="en-GB" sz="3600" b="0" i="0" u="none" strike="noStrike" kern="1200" cap="none" spc="0" normalizeH="0" baseline="0" noProof="0" dirty="0">
                <a:ln>
                  <a:noFill/>
                </a:ln>
                <a:solidFill>
                  <a:prstClr val="black"/>
                </a:solidFill>
                <a:effectLst/>
                <a:uLnTx/>
                <a:uFillTx/>
                <a:latin typeface="Calibri"/>
                <a:ea typeface="+mn-ea"/>
                <a:cs typeface="+mn-cs"/>
              </a:rPr>
              <a:t> October. </a:t>
            </a: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490249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A9913-8B83-7C12-42F9-446D9959125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56FD224C-FEC0-E24B-F7FF-F506C7281914}"/>
              </a:ext>
            </a:extLst>
          </p:cNvPr>
          <p:cNvSpPr>
            <a:spLocks noGrp="1"/>
          </p:cNvSpPr>
          <p:nvPr>
            <p:ph type="body" sz="quarter" idx="10"/>
          </p:nvPr>
        </p:nvSpPr>
        <p:spPr>
          <a:xfrm>
            <a:off x="604044" y="3978275"/>
            <a:ext cx="17409186" cy="3693319"/>
          </a:xfrm>
        </p:spPr>
        <p:txBody>
          <a:bodyPr/>
          <a:lstStyle/>
          <a:p>
            <a:r>
              <a:rPr lang="en-GB" sz="8000" b="1" dirty="0">
                <a:effectLst/>
                <a:latin typeface="Calibri" panose="020F0502020204030204" pitchFamily="34" charset="0"/>
                <a:ea typeface="Calibri" panose="020F0502020204030204" pitchFamily="34" charset="0"/>
              </a:rPr>
              <a:t>Mat/Neo – metrics remain under development – to be presented</a:t>
            </a:r>
          </a:p>
          <a:p>
            <a:r>
              <a:rPr lang="en-GB" sz="8000" b="1" dirty="0">
                <a:latin typeface="Calibri" panose="020F0502020204030204" pitchFamily="34" charset="0"/>
                <a:ea typeface="Calibri" panose="020F0502020204030204" pitchFamily="34" charset="0"/>
              </a:rPr>
              <a:t>in November</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9747713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4: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53</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54</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467343560"/>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89.0% (Jun-25)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85.9% (Jun-25)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3"/>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4"/>
          <a:stretch>
            <a:fillRect/>
          </a:stretch>
        </p:blipFill>
        <p:spPr>
          <a:xfrm>
            <a:off x="7340642" y="5344552"/>
            <a:ext cx="5791200" cy="3595322"/>
          </a:xfrm>
          <a:prstGeom prst="rect">
            <a:avLst/>
          </a:prstGeom>
        </p:spPr>
      </p:pic>
      <p:pic>
        <p:nvPicPr>
          <p:cNvPr id="5" name="Picture 4">
            <a:extLst>
              <a:ext uri="{FF2B5EF4-FFF2-40B4-BE49-F238E27FC236}">
                <a16:creationId xmlns:a16="http://schemas.microsoft.com/office/drawing/2014/main" id="{8D4D92A7-2089-B3D3-B008-7B4424D88F5C}"/>
              </a:ext>
            </a:extLst>
          </p:cNvPr>
          <p:cNvPicPr>
            <a:picLocks noChangeAspect="1"/>
          </p:cNvPicPr>
          <p:nvPr/>
        </p:nvPicPr>
        <p:blipFill>
          <a:blip r:embed="rId5"/>
          <a:stretch>
            <a:fillRect/>
          </a:stretch>
        </p:blipFill>
        <p:spPr>
          <a:xfrm>
            <a:off x="680244" y="903813"/>
            <a:ext cx="5943600" cy="3837497"/>
          </a:xfrm>
          <a:prstGeom prst="rect">
            <a:avLst/>
          </a:prstGeom>
        </p:spPr>
      </p:pic>
      <p:pic>
        <p:nvPicPr>
          <p:cNvPr id="6" name="Picture 5">
            <a:extLst>
              <a:ext uri="{FF2B5EF4-FFF2-40B4-BE49-F238E27FC236}">
                <a16:creationId xmlns:a16="http://schemas.microsoft.com/office/drawing/2014/main" id="{616EE3C2-7419-F422-0634-65262B62A099}"/>
              </a:ext>
            </a:extLst>
          </p:cNvPr>
          <p:cNvPicPr>
            <a:picLocks noChangeAspect="1"/>
          </p:cNvPicPr>
          <p:nvPr/>
        </p:nvPicPr>
        <p:blipFill>
          <a:blip r:embed="rId6"/>
          <a:stretch>
            <a:fillRect/>
          </a:stretch>
        </p:blipFill>
        <p:spPr>
          <a:xfrm>
            <a:off x="7192764" y="903813"/>
            <a:ext cx="5939078" cy="3837497"/>
          </a:xfrm>
          <a:prstGeom prst="rect">
            <a:avLst/>
          </a:prstGeom>
        </p:spPr>
      </p:pic>
      <p:pic>
        <p:nvPicPr>
          <p:cNvPr id="9" name="Picture 8">
            <a:extLst>
              <a:ext uri="{FF2B5EF4-FFF2-40B4-BE49-F238E27FC236}">
                <a16:creationId xmlns:a16="http://schemas.microsoft.com/office/drawing/2014/main" id="{280311FD-81A9-9357-3FC2-ABD975D7F247}"/>
              </a:ext>
            </a:extLst>
          </p:cNvPr>
          <p:cNvPicPr>
            <a:picLocks noChangeAspect="1"/>
          </p:cNvPicPr>
          <p:nvPr/>
        </p:nvPicPr>
        <p:blipFill>
          <a:blip r:embed="rId7"/>
          <a:stretch>
            <a:fillRect/>
          </a:stretch>
        </p:blipFill>
        <p:spPr>
          <a:xfrm>
            <a:off x="13749923" y="903813"/>
            <a:ext cx="6075028" cy="3837497"/>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3783CE-1746-49DF-8D18-D87E5F1C78E7}"/>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28723</TotalTime>
  <Words>15339</Words>
  <Application>Microsoft Office PowerPoint</Application>
  <PresentationFormat>Custom</PresentationFormat>
  <Paragraphs>1210</Paragraphs>
  <Slides>68</Slides>
  <Notes>23</Notes>
  <HiddenSlides>0</HiddenSlides>
  <MMClips>0</MMClips>
  <ScaleCrop>false</ScaleCrop>
  <HeadingPairs>
    <vt:vector size="6" baseType="variant">
      <vt:variant>
        <vt:lpstr>Fonts Used</vt:lpstr>
      </vt:variant>
      <vt:variant>
        <vt:i4>14</vt:i4>
      </vt:variant>
      <vt:variant>
        <vt:lpstr>Theme</vt:lpstr>
      </vt:variant>
      <vt:variant>
        <vt:i4>15</vt:i4>
      </vt:variant>
      <vt:variant>
        <vt:lpstr>Slide Titles</vt:lpstr>
      </vt:variant>
      <vt:variant>
        <vt:i4>68</vt:i4>
      </vt:variant>
    </vt:vector>
  </HeadingPairs>
  <TitlesOfParts>
    <vt:vector size="97" baseType="lpstr">
      <vt:lpstr>Aptos</vt:lpstr>
      <vt:lpstr>Aptos Black</vt:lpstr>
      <vt:lpstr>Aptos Display</vt:lpstr>
      <vt:lpstr>Arial</vt:lpstr>
      <vt:lpstr>Arial Black</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2_office theme</vt:lpstr>
      <vt:lpstr>1_WHITE TITLE BG</vt:lpstr>
      <vt:lpstr>3_Office Theme</vt:lpstr>
      <vt:lpstr>2_WHITE TITLE BG</vt:lpstr>
      <vt:lpstr>4_Office Theme</vt:lpstr>
      <vt:lpstr>3_WHITE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153</cp:revision>
  <dcterms:created xsi:type="dcterms:W3CDTF">2023-11-15T10:54:55Z</dcterms:created>
  <dcterms:modified xsi:type="dcterms:W3CDTF">2025-10-24T08:02:15Z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