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7" r:id="rId6"/>
    <p:sldId id="265" r:id="rId7"/>
    <p:sldId id="310" r:id="rId8"/>
    <p:sldId id="315" r:id="rId9"/>
    <p:sldId id="307" r:id="rId10"/>
    <p:sldId id="305" r:id="rId11"/>
    <p:sldId id="284" r:id="rId12"/>
    <p:sldId id="285" r:id="rId13"/>
    <p:sldId id="286" r:id="rId14"/>
    <p:sldId id="291" r:id="rId15"/>
    <p:sldId id="288" r:id="rId16"/>
    <p:sldId id="293" r:id="rId17"/>
    <p:sldId id="283" r:id="rId18"/>
    <p:sldId id="297" r:id="rId19"/>
    <p:sldId id="308" r:id="rId20"/>
    <p:sldId id="435" r:id="rId21"/>
    <p:sldId id="43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CBE5EA-C5E6-24CE-86D9-5CE555207943}" name="Sally Killian (Swansea Bay UHB - Finance)" initials="SK" userId="S::Sally.Killian@wales.nhs.uk::5eb0687f-c3ea-42fc-ac53-971dc34767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BD5"/>
    <a:srgbClr val="FFFCF3"/>
    <a:srgbClr val="FFF9E7"/>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028" autoAdjust="0"/>
  </p:normalViewPr>
  <p:slideViewPr>
    <p:cSldViewPr snapToGrid="0">
      <p:cViewPr varScale="1">
        <p:scale>
          <a:sx n="97" d="100"/>
          <a:sy n="97" d="100"/>
        </p:scale>
        <p:origin x="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sbushare.cymru.nhs.uk/sites/Finance/Corp/Resources/Reporting/05%20Performance%20and%20Finance/Committee/25-26/Service%20Group%20Submissions/Blank%20&amp;%20Workings/001%20Mental%20Health%20&amp;%20LD/Data.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Arial" panose="020B0604020202020204" pitchFamily="34" charset="0"/>
              </a:defRPr>
            </a:pPr>
            <a:r>
              <a:rPr lang="en-GB"/>
              <a:t>Variance by Month £'000</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'Ser Gp Pos PIvot &amp; Tables'!$S$22</c:f>
              <c:strCache>
                <c:ptCount val="1"/>
                <c:pt idx="0">
                  <c:v>Actual In-Month Variance</c:v>
                </c:pt>
              </c:strCache>
            </c:strRef>
          </c:tx>
          <c:spPr>
            <a:solidFill>
              <a:schemeClr val="accent1"/>
            </a:solidFill>
            <a:ln>
              <a:noFill/>
            </a:ln>
            <a:effectLst/>
          </c:spPr>
          <c:invertIfNegative val="0"/>
          <c:cat>
            <c:strRef>
              <c:f>'Ser Gp Pos PIvot &amp; Tables'!$T$21:$AE$21</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Tables'!$T$22:$AE$22</c:f>
              <c:numCache>
                <c:formatCode>#,##0;[Red]\(#,##0\)</c:formatCode>
                <c:ptCount val="12"/>
                <c:pt idx="0">
                  <c:v>1243.66785</c:v>
                </c:pt>
                <c:pt idx="1">
                  <c:v>1333.5643100000043</c:v>
                </c:pt>
                <c:pt idx="2">
                  <c:v>1559.1591300000023</c:v>
                </c:pt>
                <c:pt idx="3">
                  <c:v>1444.7982399999971</c:v>
                </c:pt>
                <c:pt idx="4">
                  <c:v>1209.3932000000027</c:v>
                </c:pt>
                <c:pt idx="5">
                  <c:v>717.55920000000003</c:v>
                </c:pt>
                <c:pt idx="6">
                  <c:v>0</c:v>
                </c:pt>
                <c:pt idx="7">
                  <c:v>0</c:v>
                </c:pt>
                <c:pt idx="8">
                  <c:v>0</c:v>
                </c:pt>
                <c:pt idx="9">
                  <c:v>0</c:v>
                </c:pt>
                <c:pt idx="10">
                  <c:v>0</c:v>
                </c:pt>
                <c:pt idx="11">
                  <c:v>0</c:v>
                </c:pt>
              </c:numCache>
            </c:numRef>
          </c:val>
          <c:extLst>
            <c:ext xmlns:c16="http://schemas.microsoft.com/office/drawing/2014/chart" uri="{C3380CC4-5D6E-409C-BE32-E72D297353CC}">
              <c16:uniqueId val="{00000000-343B-412D-B57B-7D7390BBB9C4}"/>
            </c:ext>
          </c:extLst>
        </c:ser>
        <c:dLbls>
          <c:showLegendKey val="0"/>
          <c:showVal val="0"/>
          <c:showCatName val="0"/>
          <c:showSerName val="0"/>
          <c:showPercent val="0"/>
          <c:showBubbleSize val="0"/>
        </c:dLbls>
        <c:gapWidth val="219"/>
        <c:overlap val="-27"/>
        <c:axId val="1114766047"/>
        <c:axId val="1114764127"/>
      </c:barChart>
      <c:lineChart>
        <c:grouping val="standard"/>
        <c:varyColors val="0"/>
        <c:ser>
          <c:idx val="1"/>
          <c:order val="1"/>
          <c:tx>
            <c:strRef>
              <c:f>'Ser Gp Pos PIvot &amp; Tables'!$S$23</c:f>
              <c:strCache>
                <c:ptCount val="1"/>
                <c:pt idx="0">
                  <c:v>Prior Year In-Month Variance</c:v>
                </c:pt>
              </c:strCache>
            </c:strRef>
          </c:tx>
          <c:spPr>
            <a:ln w="28575" cap="rnd">
              <a:solidFill>
                <a:schemeClr val="accent2"/>
              </a:solidFill>
              <a:round/>
            </a:ln>
            <a:effectLst/>
          </c:spPr>
          <c:marker>
            <c:symbol val="none"/>
          </c:marker>
          <c:cat>
            <c:strRef>
              <c:f>'Ser Gp Pos PIvot &amp; Tables'!$T$21:$AE$21</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Tables'!$T$23:$AE$23</c:f>
              <c:numCache>
                <c:formatCode>#,##0;[Red]\(#,##0\)</c:formatCode>
                <c:ptCount val="12"/>
                <c:pt idx="0">
                  <c:v>597.10867999999834</c:v>
                </c:pt>
                <c:pt idx="1">
                  <c:v>783.77953999999704</c:v>
                </c:pt>
                <c:pt idx="2">
                  <c:v>549.95555000000138</c:v>
                </c:pt>
                <c:pt idx="3">
                  <c:v>390.84639000000033</c:v>
                </c:pt>
                <c:pt idx="4">
                  <c:v>395.33941999999985</c:v>
                </c:pt>
                <c:pt idx="5">
                  <c:v>-40.346990000001213</c:v>
                </c:pt>
                <c:pt idx="6">
                  <c:v>271.46430000000072</c:v>
                </c:pt>
                <c:pt idx="7">
                  <c:v>-244.98741999999953</c:v>
                </c:pt>
                <c:pt idx="8">
                  <c:v>-125.65747000000032</c:v>
                </c:pt>
                <c:pt idx="9">
                  <c:v>-15.976570000000532</c:v>
                </c:pt>
                <c:pt idx="10">
                  <c:v>147.44417999999925</c:v>
                </c:pt>
                <c:pt idx="11">
                  <c:v>880.16288999999972</c:v>
                </c:pt>
              </c:numCache>
            </c:numRef>
          </c:val>
          <c:smooth val="0"/>
          <c:extLst>
            <c:ext xmlns:c16="http://schemas.microsoft.com/office/drawing/2014/chart" uri="{C3380CC4-5D6E-409C-BE32-E72D297353CC}">
              <c16:uniqueId val="{00000001-343B-412D-B57B-7D7390BBB9C4}"/>
            </c:ext>
          </c:extLst>
        </c:ser>
        <c:ser>
          <c:idx val="2"/>
          <c:order val="2"/>
          <c:tx>
            <c:strRef>
              <c:f>'Ser Gp Pos PIvot &amp; Tables'!$S$24</c:f>
              <c:strCache>
                <c:ptCount val="1"/>
                <c:pt idx="0">
                  <c:v>Prior Year Average</c:v>
                </c:pt>
              </c:strCache>
            </c:strRef>
          </c:tx>
          <c:spPr>
            <a:ln w="28575" cap="rnd">
              <a:solidFill>
                <a:schemeClr val="accent3"/>
              </a:solidFill>
              <a:round/>
            </a:ln>
            <a:effectLst/>
          </c:spPr>
          <c:marker>
            <c:symbol val="none"/>
          </c:marker>
          <c:cat>
            <c:strRef>
              <c:f>'Ser Gp Pos PIvot &amp; Tables'!$T$21:$AE$21</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'Ser Gp Pos PIvot &amp; Tables'!$T$24:$AE$24</c:f>
              <c:numCache>
                <c:formatCode>#,##0;[Red]\(#,##0\)</c:formatCode>
                <c:ptCount val="12"/>
                <c:pt idx="0">
                  <c:v>299.09437499999956</c:v>
                </c:pt>
                <c:pt idx="1">
                  <c:v>299.09437499999956</c:v>
                </c:pt>
                <c:pt idx="2">
                  <c:v>299.09437499999956</c:v>
                </c:pt>
                <c:pt idx="3">
                  <c:v>299.09437499999956</c:v>
                </c:pt>
                <c:pt idx="4">
                  <c:v>299.09437499999956</c:v>
                </c:pt>
                <c:pt idx="5">
                  <c:v>299.09437499999956</c:v>
                </c:pt>
                <c:pt idx="6">
                  <c:v>299.09437499999956</c:v>
                </c:pt>
                <c:pt idx="7">
                  <c:v>299.09437499999956</c:v>
                </c:pt>
                <c:pt idx="8">
                  <c:v>299.09437499999956</c:v>
                </c:pt>
                <c:pt idx="9">
                  <c:v>299.09437499999956</c:v>
                </c:pt>
                <c:pt idx="10">
                  <c:v>299.09437499999956</c:v>
                </c:pt>
                <c:pt idx="11">
                  <c:v>299.09437499999956</c:v>
                </c:pt>
              </c:numCache>
            </c:numRef>
          </c:val>
          <c:smooth val="0"/>
          <c:extLst>
            <c:ext xmlns:c16="http://schemas.microsoft.com/office/drawing/2014/chart" uri="{C3380CC4-5D6E-409C-BE32-E72D297353CC}">
              <c16:uniqueId val="{00000002-343B-412D-B57B-7D7390BBB9C4}"/>
            </c:ext>
          </c:extLst>
        </c:ser>
        <c:dLbls>
          <c:showLegendKey val="0"/>
          <c:showVal val="0"/>
          <c:showCatName val="0"/>
          <c:showSerName val="0"/>
          <c:showPercent val="0"/>
          <c:showBubbleSize val="0"/>
        </c:dLbls>
        <c:marker val="1"/>
        <c:smooth val="0"/>
        <c:axId val="1114766047"/>
        <c:axId val="1114764127"/>
      </c:lineChart>
      <c:catAx>
        <c:axId val="11147660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Arial" panose="020B0604020202020204" pitchFamily="34" charset="0"/>
              </a:defRPr>
            </a:pPr>
            <a:endParaRPr lang="en-US"/>
          </a:p>
        </c:txPr>
        <c:crossAx val="1114764127"/>
        <c:crosses val="autoZero"/>
        <c:auto val="1"/>
        <c:lblAlgn val="ctr"/>
        <c:lblOffset val="100"/>
        <c:noMultiLvlLbl val="0"/>
      </c:catAx>
      <c:valAx>
        <c:axId val="1114764127"/>
        <c:scaling>
          <c:orientation val="minMax"/>
        </c:scaling>
        <c:delete val="0"/>
        <c:axPos val="l"/>
        <c:majorGridlines>
          <c:spPr>
            <a:ln w="9525" cap="flat" cmpd="sng" algn="ctr">
              <a:solidFill>
                <a:schemeClr val="tx1">
                  <a:lumMod val="15000"/>
                  <a:lumOff val="85000"/>
                </a:schemeClr>
              </a:solidFill>
              <a:round/>
            </a:ln>
            <a:effectLst/>
          </c:spPr>
        </c:majorGridlines>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Arial" panose="020B0604020202020204" pitchFamily="34" charset="0"/>
              </a:defRPr>
            </a:pPr>
            <a:endParaRPr lang="en-US"/>
          </a:p>
        </c:txPr>
        <c:crossAx val="11147660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Arial" panose="020B0604020202020204" pitchFamily="34" charset="0"/>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ysClr val="windowText" lastClr="000000"/>
          </a:solidFill>
          <a:latin typeface="+mn-lt"/>
          <a:ea typeface="+mn-ea"/>
          <a:cs typeface="Arial" panose="020B0604020202020204" pitchFamily="34"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solidFill>
                <a:latin typeface="+mn-lt"/>
                <a:ea typeface="+mn-ea"/>
                <a:cs typeface="+mn-cs"/>
              </a:defRPr>
            </a:pPr>
            <a:r>
              <a:rPr lang="en-GB" sz="1400" b="0" i="0" u="none" strike="noStrike" kern="1200" spc="0" baseline="0">
                <a:solidFill>
                  <a:sysClr val="windowText" lastClr="000000"/>
                </a:solidFill>
              </a:rPr>
              <a:t>Primary and Secondary CHC</a:t>
            </a:r>
            <a:endParaRPr lang="en-GB"/>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solidFill>
              <a:latin typeface="+mn-lt"/>
              <a:ea typeface="+mn-ea"/>
              <a:cs typeface="+mn-cs"/>
            </a:defRPr>
          </a:pPr>
          <a:endParaRPr lang="en-GB"/>
        </a:p>
      </c:txPr>
    </c:title>
    <c:autoTitleDeleted val="0"/>
    <c:plotArea>
      <c:layout/>
      <c:barChart>
        <c:barDir val="col"/>
        <c:grouping val="clustered"/>
        <c:varyColors val="0"/>
        <c:ser>
          <c:idx val="0"/>
          <c:order val="0"/>
          <c:tx>
            <c:strRef>
              <c:f>'Non-Pay Summary'!$A$90</c:f>
              <c:strCache>
                <c:ptCount val="1"/>
                <c:pt idx="0">
                  <c:v>Non-Pay Actual 25/26</c:v>
                </c:pt>
              </c:strCache>
            </c:strRef>
          </c:tx>
          <c:spPr>
            <a:solidFill>
              <a:schemeClr val="accent1"/>
            </a:solidFill>
            <a:ln>
              <a:noFill/>
            </a:ln>
            <a:effectLst/>
          </c:spPr>
          <c:invertIfNegative val="0"/>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Summary'!$B$90:$M$90</c:f>
              <c:numCache>
                <c:formatCode>#,##0;[Red]\(#,##0\)</c:formatCode>
                <c:ptCount val="12"/>
                <c:pt idx="0">
                  <c:v>4357.3276499999993</c:v>
                </c:pt>
                <c:pt idx="1">
                  <c:v>4470.0521200000003</c:v>
                </c:pt>
                <c:pt idx="2">
                  <c:v>4661.1743699999997</c:v>
                </c:pt>
                <c:pt idx="3">
                  <c:v>4875.0656200000003</c:v>
                </c:pt>
                <c:pt idx="4">
                  <c:v>5325.689949999999</c:v>
                </c:pt>
                <c:pt idx="5">
                  <c:v>4455.3562899999997</c:v>
                </c:pt>
                <c:pt idx="6">
                  <c:v>0</c:v>
                </c:pt>
                <c:pt idx="7">
                  <c:v>0</c:v>
                </c:pt>
                <c:pt idx="8">
                  <c:v>0</c:v>
                </c:pt>
                <c:pt idx="9">
                  <c:v>0</c:v>
                </c:pt>
                <c:pt idx="10">
                  <c:v>0</c:v>
                </c:pt>
                <c:pt idx="11">
                  <c:v>0</c:v>
                </c:pt>
              </c:numCache>
            </c:numRef>
          </c:val>
          <c:extLst>
            <c:ext xmlns:c16="http://schemas.microsoft.com/office/drawing/2014/chart" uri="{C3380CC4-5D6E-409C-BE32-E72D297353CC}">
              <c16:uniqueId val="{00000000-E8C7-4477-BA9A-B3DCCA49B688}"/>
            </c:ext>
          </c:extLst>
        </c:ser>
        <c:ser>
          <c:idx val="1"/>
          <c:order val="1"/>
          <c:tx>
            <c:strRef>
              <c:f>'Non-Pay Summary'!$A$91</c:f>
              <c:strCache>
                <c:ptCount val="1"/>
                <c:pt idx="0">
                  <c:v>Non-Pay Budget 25/26</c:v>
                </c:pt>
              </c:strCache>
            </c:strRef>
          </c:tx>
          <c:spPr>
            <a:solidFill>
              <a:schemeClr val="accent2"/>
            </a:solidFill>
            <a:ln>
              <a:noFill/>
            </a:ln>
            <a:effectLst/>
          </c:spPr>
          <c:invertIfNegative val="0"/>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Summary'!$B$91:$M$91</c:f>
              <c:numCache>
                <c:formatCode>#,##0;[Red]\(#,##0\)</c:formatCode>
                <c:ptCount val="12"/>
                <c:pt idx="0">
                  <c:v>3813.181</c:v>
                </c:pt>
                <c:pt idx="1">
                  <c:v>3933.7750000000001</c:v>
                </c:pt>
                <c:pt idx="2">
                  <c:v>3797.047</c:v>
                </c:pt>
                <c:pt idx="3">
                  <c:v>4012.5250000000001</c:v>
                </c:pt>
                <c:pt idx="4">
                  <c:v>4621.8119999999999</c:v>
                </c:pt>
                <c:pt idx="5">
                  <c:v>4100.3900000000003</c:v>
                </c:pt>
                <c:pt idx="6">
                  <c:v>0</c:v>
                </c:pt>
                <c:pt idx="7">
                  <c:v>0</c:v>
                </c:pt>
                <c:pt idx="8">
                  <c:v>0</c:v>
                </c:pt>
                <c:pt idx="9">
                  <c:v>0</c:v>
                </c:pt>
                <c:pt idx="10">
                  <c:v>0</c:v>
                </c:pt>
                <c:pt idx="11">
                  <c:v>0</c:v>
                </c:pt>
              </c:numCache>
            </c:numRef>
          </c:val>
          <c:extLst>
            <c:ext xmlns:c16="http://schemas.microsoft.com/office/drawing/2014/chart" uri="{C3380CC4-5D6E-409C-BE32-E72D297353CC}">
              <c16:uniqueId val="{00000001-E8C7-4477-BA9A-B3DCCA49B688}"/>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Summary'!$A$92</c:f>
              <c:strCache>
                <c:ptCount val="1"/>
                <c:pt idx="0">
                  <c:v>Non-Pay Spend 24/25</c:v>
                </c:pt>
              </c:strCache>
            </c:strRef>
          </c:tx>
          <c:spPr>
            <a:ln w="28575" cap="rnd">
              <a:solidFill>
                <a:schemeClr val="accent3"/>
              </a:solidFill>
              <a:round/>
            </a:ln>
            <a:effectLst/>
          </c:spPr>
          <c:marker>
            <c:symbol val="none"/>
          </c:marker>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Summary'!$B$92:$M$92</c:f>
              <c:numCache>
                <c:formatCode>#,##0;[Red]\(#,##0\)</c:formatCode>
                <c:ptCount val="12"/>
                <c:pt idx="0">
                  <c:v>3768.3717499999998</c:v>
                </c:pt>
                <c:pt idx="1">
                  <c:v>3877.5209900000004</c:v>
                </c:pt>
                <c:pt idx="2">
                  <c:v>3797.31086</c:v>
                </c:pt>
                <c:pt idx="3">
                  <c:v>3899.1218900000008</c:v>
                </c:pt>
                <c:pt idx="4">
                  <c:v>4735.8417200000004</c:v>
                </c:pt>
                <c:pt idx="5">
                  <c:v>4324.5085800000006</c:v>
                </c:pt>
                <c:pt idx="6">
                  <c:v>4255.28442</c:v>
                </c:pt>
                <c:pt idx="7">
                  <c:v>3855.9555</c:v>
                </c:pt>
                <c:pt idx="8">
                  <c:v>4184.3465099999994</c:v>
                </c:pt>
                <c:pt idx="9">
                  <c:v>4250.1101499999995</c:v>
                </c:pt>
                <c:pt idx="10">
                  <c:v>3710.8626699999995</c:v>
                </c:pt>
                <c:pt idx="11">
                  <c:v>4922.5230899999997</c:v>
                </c:pt>
              </c:numCache>
            </c:numRef>
          </c:val>
          <c:smooth val="0"/>
          <c:extLst>
            <c:ext xmlns:c16="http://schemas.microsoft.com/office/drawing/2014/chart" uri="{C3380CC4-5D6E-409C-BE32-E72D297353CC}">
              <c16:uniqueId val="{00000002-E8C7-4477-BA9A-B3DCCA49B688}"/>
            </c:ext>
          </c:extLst>
        </c:ser>
        <c:ser>
          <c:idx val="3"/>
          <c:order val="3"/>
          <c:tx>
            <c:strRef>
              <c:f>'Non-Pay Summary'!$A$93</c:f>
              <c:strCache>
                <c:ptCount val="1"/>
                <c:pt idx="0">
                  <c:v>Average Non-Pay Spend 24/25</c:v>
                </c:pt>
              </c:strCache>
            </c:strRef>
          </c:tx>
          <c:spPr>
            <a:ln w="28575" cap="rnd">
              <a:solidFill>
                <a:schemeClr val="accent4"/>
              </a:solidFill>
              <a:round/>
            </a:ln>
            <a:effectLst/>
          </c:spPr>
          <c:marker>
            <c:symbol val="none"/>
          </c:marker>
          <c:cat>
            <c:strRef>
              <c:f>'Non-Pay Summary'!$B$89:$M$89</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Summary'!$B$93:$M$93</c:f>
              <c:numCache>
                <c:formatCode>#,##0;[Red]\(#,##0\)</c:formatCode>
                <c:ptCount val="12"/>
                <c:pt idx="0">
                  <c:v>4131.8131775000011</c:v>
                </c:pt>
                <c:pt idx="1">
                  <c:v>4131.8131775000011</c:v>
                </c:pt>
                <c:pt idx="2">
                  <c:v>4131.8131775000011</c:v>
                </c:pt>
                <c:pt idx="3">
                  <c:v>4131.8131775000011</c:v>
                </c:pt>
                <c:pt idx="4">
                  <c:v>4131.8131775000011</c:v>
                </c:pt>
                <c:pt idx="5">
                  <c:v>4131.8131775000011</c:v>
                </c:pt>
                <c:pt idx="6">
                  <c:v>4131.8131775000011</c:v>
                </c:pt>
                <c:pt idx="7">
                  <c:v>4131.8131775000011</c:v>
                </c:pt>
                <c:pt idx="8">
                  <c:v>4131.8131775000011</c:v>
                </c:pt>
                <c:pt idx="9">
                  <c:v>4131.8131775000011</c:v>
                </c:pt>
                <c:pt idx="10">
                  <c:v>4131.8131775000011</c:v>
                </c:pt>
                <c:pt idx="11">
                  <c:v>4131.8131775000011</c:v>
                </c:pt>
              </c:numCache>
            </c:numRef>
          </c:val>
          <c:smooth val="0"/>
          <c:extLst>
            <c:ext xmlns:c16="http://schemas.microsoft.com/office/drawing/2014/chart" uri="{C3380CC4-5D6E-409C-BE32-E72D297353CC}">
              <c16:uniqueId val="{00000003-E8C7-4477-BA9A-B3DCCA49B688}"/>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Clinical</a:t>
            </a:r>
            <a:r>
              <a:rPr lang="en-GB" baseline="0"/>
              <a:t> Supplies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GB"/>
        </a:p>
      </c:txPr>
    </c:title>
    <c:autoTitleDeleted val="0"/>
    <c:plotArea>
      <c:layout/>
      <c:barChart>
        <c:barDir val="col"/>
        <c:grouping val="clustered"/>
        <c:varyColors val="0"/>
        <c:ser>
          <c:idx val="0"/>
          <c:order val="0"/>
          <c:tx>
            <c:strRef>
              <c:f>'Non-Pay Summary'!$A$14</c:f>
              <c:strCache>
                <c:ptCount val="1"/>
                <c:pt idx="0">
                  <c:v>Non-Pay Actual 25/26</c:v>
                </c:pt>
              </c:strCache>
            </c:strRef>
          </c:tx>
          <c:spPr>
            <a:solidFill>
              <a:schemeClr val="accent1"/>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Summary'!$B$14:$M$14</c:f>
              <c:numCache>
                <c:formatCode>#,##0;[Red]\(#,##0\)</c:formatCode>
                <c:ptCount val="12"/>
                <c:pt idx="0">
                  <c:v>264.51141999999999</c:v>
                </c:pt>
                <c:pt idx="1">
                  <c:v>262.64055999999994</c:v>
                </c:pt>
                <c:pt idx="2">
                  <c:v>250.61214999999999</c:v>
                </c:pt>
                <c:pt idx="3">
                  <c:v>250.37976999999998</c:v>
                </c:pt>
                <c:pt idx="4">
                  <c:v>237.93019000000001</c:v>
                </c:pt>
                <c:pt idx="5">
                  <c:v>263.73534000000006</c:v>
                </c:pt>
                <c:pt idx="6">
                  <c:v>0</c:v>
                </c:pt>
                <c:pt idx="7">
                  <c:v>0</c:v>
                </c:pt>
                <c:pt idx="8">
                  <c:v>0</c:v>
                </c:pt>
                <c:pt idx="9">
                  <c:v>0</c:v>
                </c:pt>
                <c:pt idx="10">
                  <c:v>0</c:v>
                </c:pt>
                <c:pt idx="11">
                  <c:v>0</c:v>
                </c:pt>
              </c:numCache>
            </c:numRef>
          </c:val>
          <c:extLst>
            <c:ext xmlns:c16="http://schemas.microsoft.com/office/drawing/2014/chart" uri="{C3380CC4-5D6E-409C-BE32-E72D297353CC}">
              <c16:uniqueId val="{00000000-3637-47BD-A7F5-24D14114F154}"/>
            </c:ext>
          </c:extLst>
        </c:ser>
        <c:ser>
          <c:idx val="1"/>
          <c:order val="1"/>
          <c:tx>
            <c:strRef>
              <c:f>'Non-Pay Summary'!$A$15</c:f>
              <c:strCache>
                <c:ptCount val="1"/>
                <c:pt idx="0">
                  <c:v>Non-Pay Budget 25/26</c:v>
                </c:pt>
              </c:strCache>
            </c:strRef>
          </c:tx>
          <c:spPr>
            <a:solidFill>
              <a:schemeClr val="accent2"/>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Summary'!$B$15:$M$15</c:f>
              <c:numCache>
                <c:formatCode>#,##0;[Red]\(#,##0\)</c:formatCode>
                <c:ptCount val="12"/>
                <c:pt idx="0">
                  <c:v>232.41200000000001</c:v>
                </c:pt>
                <c:pt idx="1">
                  <c:v>225.51900000000001</c:v>
                </c:pt>
                <c:pt idx="2">
                  <c:v>236.55500000000001</c:v>
                </c:pt>
                <c:pt idx="3">
                  <c:v>221.68199999999999</c:v>
                </c:pt>
                <c:pt idx="4">
                  <c:v>211.49199999999999</c:v>
                </c:pt>
                <c:pt idx="5">
                  <c:v>229.84299999999999</c:v>
                </c:pt>
                <c:pt idx="6">
                  <c:v>0</c:v>
                </c:pt>
                <c:pt idx="7">
                  <c:v>0</c:v>
                </c:pt>
                <c:pt idx="8">
                  <c:v>0</c:v>
                </c:pt>
                <c:pt idx="9">
                  <c:v>0</c:v>
                </c:pt>
                <c:pt idx="10">
                  <c:v>0</c:v>
                </c:pt>
                <c:pt idx="11">
                  <c:v>0</c:v>
                </c:pt>
              </c:numCache>
            </c:numRef>
          </c:val>
          <c:extLst>
            <c:ext xmlns:c16="http://schemas.microsoft.com/office/drawing/2014/chart" uri="{C3380CC4-5D6E-409C-BE32-E72D297353CC}">
              <c16:uniqueId val="{00000001-3637-47BD-A7F5-24D14114F154}"/>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Summary'!$A$16</c:f>
              <c:strCache>
                <c:ptCount val="1"/>
                <c:pt idx="0">
                  <c:v>Non-Pay Spend 24/25</c:v>
                </c:pt>
              </c:strCache>
            </c:strRef>
          </c:tx>
          <c:spPr>
            <a:ln w="28575" cap="rnd">
              <a:solidFill>
                <a:schemeClr val="accent3"/>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Summary'!$B$16:$M$16</c:f>
              <c:numCache>
                <c:formatCode>#,##0;[Red]\(#,##0\)</c:formatCode>
                <c:ptCount val="12"/>
                <c:pt idx="0">
                  <c:v>239.20777999999999</c:v>
                </c:pt>
                <c:pt idx="1">
                  <c:v>226.71829000000005</c:v>
                </c:pt>
                <c:pt idx="2">
                  <c:v>208.26933999999991</c:v>
                </c:pt>
                <c:pt idx="3">
                  <c:v>253.85301999999987</c:v>
                </c:pt>
                <c:pt idx="4">
                  <c:v>247.79941999999988</c:v>
                </c:pt>
                <c:pt idx="5">
                  <c:v>229.23061999999993</c:v>
                </c:pt>
                <c:pt idx="6">
                  <c:v>277.65267000000006</c:v>
                </c:pt>
                <c:pt idx="7">
                  <c:v>246.66796999999985</c:v>
                </c:pt>
                <c:pt idx="8">
                  <c:v>247.19470999999984</c:v>
                </c:pt>
                <c:pt idx="9">
                  <c:v>257.51339999999988</c:v>
                </c:pt>
                <c:pt idx="10">
                  <c:v>275.53126999999972</c:v>
                </c:pt>
                <c:pt idx="11">
                  <c:v>200.35617999999997</c:v>
                </c:pt>
              </c:numCache>
            </c:numRef>
          </c:val>
          <c:smooth val="0"/>
          <c:extLst>
            <c:ext xmlns:c16="http://schemas.microsoft.com/office/drawing/2014/chart" uri="{C3380CC4-5D6E-409C-BE32-E72D297353CC}">
              <c16:uniqueId val="{00000002-3637-47BD-A7F5-24D14114F154}"/>
            </c:ext>
          </c:extLst>
        </c:ser>
        <c:ser>
          <c:idx val="3"/>
          <c:order val="3"/>
          <c:tx>
            <c:strRef>
              <c:f>'Non-Pay Summary'!$A$17</c:f>
              <c:strCache>
                <c:ptCount val="1"/>
                <c:pt idx="0">
                  <c:v>Average Non-Pay Spend 24/25</c:v>
                </c:pt>
              </c:strCache>
            </c:strRef>
          </c:tx>
          <c:spPr>
            <a:ln w="28575" cap="rnd">
              <a:solidFill>
                <a:schemeClr val="accent4"/>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Summary'!$B$17:$M$17</c:f>
              <c:numCache>
                <c:formatCode>#,##0;[Red]\(#,##0\)</c:formatCode>
                <c:ptCount val="12"/>
                <c:pt idx="0">
                  <c:v>242.49955583333318</c:v>
                </c:pt>
                <c:pt idx="1">
                  <c:v>242.49955583333318</c:v>
                </c:pt>
                <c:pt idx="2">
                  <c:v>242.49955583333318</c:v>
                </c:pt>
                <c:pt idx="3">
                  <c:v>242.49955583333318</c:v>
                </c:pt>
                <c:pt idx="4">
                  <c:v>242.49955583333318</c:v>
                </c:pt>
                <c:pt idx="5">
                  <c:v>242.49955583333318</c:v>
                </c:pt>
                <c:pt idx="6">
                  <c:v>242.49955583333318</c:v>
                </c:pt>
                <c:pt idx="7">
                  <c:v>242.49955583333318</c:v>
                </c:pt>
                <c:pt idx="8">
                  <c:v>242.49955583333318</c:v>
                </c:pt>
                <c:pt idx="9">
                  <c:v>242.49955583333318</c:v>
                </c:pt>
                <c:pt idx="10">
                  <c:v>242.49955583333318</c:v>
                </c:pt>
                <c:pt idx="11">
                  <c:v>242.49955583333318</c:v>
                </c:pt>
              </c:numCache>
            </c:numRef>
          </c:val>
          <c:smooth val="0"/>
          <c:extLst>
            <c:ext xmlns:c16="http://schemas.microsoft.com/office/drawing/2014/chart" uri="{C3380CC4-5D6E-409C-BE32-E72D297353CC}">
              <c16:uniqueId val="{00000003-3637-47BD-A7F5-24D14114F154}"/>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Non-Pay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'Driver Sum Piv &amp; Tabs'!$A$51</c:f>
              <c:strCache>
                <c:ptCount val="1"/>
                <c:pt idx="0">
                  <c:v>Non-Pay Actual 25/26</c:v>
                </c:pt>
              </c:strCache>
            </c:strRef>
          </c:tx>
          <c:spPr>
            <a:solidFill>
              <a:schemeClr val="accent1"/>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Tabs'!$B$51:$M$51</c:f>
              <c:numCache>
                <c:formatCode>#,##0;[Red]\(#,##0\)</c:formatCode>
                <c:ptCount val="12"/>
                <c:pt idx="0">
                  <c:v>4987.7068399999962</c:v>
                </c:pt>
                <c:pt idx="1">
                  <c:v>5141.4535499999838</c:v>
                </c:pt>
                <c:pt idx="2">
                  <c:v>5309.3995399999903</c:v>
                </c:pt>
                <c:pt idx="3">
                  <c:v>5588.0220199999903</c:v>
                </c:pt>
                <c:pt idx="4">
                  <c:v>5907.6626900000028</c:v>
                </c:pt>
                <c:pt idx="5">
                  <c:v>5312.8099399999928</c:v>
                </c:pt>
                <c:pt idx="6">
                  <c:v>0</c:v>
                </c:pt>
                <c:pt idx="7">
                  <c:v>0</c:v>
                </c:pt>
                <c:pt idx="8">
                  <c:v>0</c:v>
                </c:pt>
                <c:pt idx="9">
                  <c:v>0</c:v>
                </c:pt>
                <c:pt idx="10">
                  <c:v>0</c:v>
                </c:pt>
                <c:pt idx="11">
                  <c:v>0</c:v>
                </c:pt>
              </c:numCache>
            </c:numRef>
          </c:val>
          <c:extLst>
            <c:ext xmlns:c16="http://schemas.microsoft.com/office/drawing/2014/chart" uri="{C3380CC4-5D6E-409C-BE32-E72D297353CC}">
              <c16:uniqueId val="{00000000-25B6-48E1-88D4-22289D45E667}"/>
            </c:ext>
          </c:extLst>
        </c:ser>
        <c:ser>
          <c:idx val="1"/>
          <c:order val="1"/>
          <c:tx>
            <c:strRef>
              <c:f>'Driver Sum Piv &amp; Tabs'!$A$52</c:f>
              <c:strCache>
                <c:ptCount val="1"/>
                <c:pt idx="0">
                  <c:v>Non-Pay Budget 25/26</c:v>
                </c:pt>
              </c:strCache>
            </c:strRef>
          </c:tx>
          <c:spPr>
            <a:solidFill>
              <a:schemeClr val="accent2"/>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Tabs'!$B$52:$M$52</c:f>
              <c:numCache>
                <c:formatCode>#,##0;[Red]\(#,##0\)</c:formatCode>
                <c:ptCount val="12"/>
                <c:pt idx="0">
                  <c:v>3946.8240000000001</c:v>
                </c:pt>
                <c:pt idx="1">
                  <c:v>4108.893</c:v>
                </c:pt>
                <c:pt idx="2">
                  <c:v>3970.13</c:v>
                </c:pt>
                <c:pt idx="3">
                  <c:v>4365.3530000000001</c:v>
                </c:pt>
                <c:pt idx="4">
                  <c:v>4984.8469999999998</c:v>
                </c:pt>
                <c:pt idx="5">
                  <c:v>4693.5060000000003</c:v>
                </c:pt>
                <c:pt idx="6">
                  <c:v>0</c:v>
                </c:pt>
                <c:pt idx="7">
                  <c:v>0</c:v>
                </c:pt>
                <c:pt idx="8">
                  <c:v>0</c:v>
                </c:pt>
                <c:pt idx="9">
                  <c:v>0</c:v>
                </c:pt>
                <c:pt idx="10">
                  <c:v>0</c:v>
                </c:pt>
                <c:pt idx="11">
                  <c:v>0</c:v>
                </c:pt>
              </c:numCache>
            </c:numRef>
          </c:val>
          <c:extLst>
            <c:ext xmlns:c16="http://schemas.microsoft.com/office/drawing/2014/chart" uri="{C3380CC4-5D6E-409C-BE32-E72D297353CC}">
              <c16:uniqueId val="{00000001-25B6-48E1-88D4-22289D45E667}"/>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 Sum Piv &amp; Tabs'!$A$53</c:f>
              <c:strCache>
                <c:ptCount val="1"/>
                <c:pt idx="0">
                  <c:v>Non-Pay Spend 24/25</c:v>
                </c:pt>
              </c:strCache>
            </c:strRef>
          </c:tx>
          <c:spPr>
            <a:ln w="28575" cap="rnd">
              <a:solidFill>
                <a:schemeClr val="accent3"/>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Tabs'!$B$53:$M$53</c:f>
              <c:numCache>
                <c:formatCode>#,##0;[Red]\(#,##0\)</c:formatCode>
                <c:ptCount val="12"/>
                <c:pt idx="0">
                  <c:v>4375.0029200000008</c:v>
                </c:pt>
                <c:pt idx="1">
                  <c:v>4573.0267900000017</c:v>
                </c:pt>
                <c:pt idx="2">
                  <c:v>4382.0163499999999</c:v>
                </c:pt>
                <c:pt idx="3">
                  <c:v>4592.7990200000013</c:v>
                </c:pt>
                <c:pt idx="4">
                  <c:v>5456.9995099999996</c:v>
                </c:pt>
                <c:pt idx="5">
                  <c:v>4969.9448200000043</c:v>
                </c:pt>
                <c:pt idx="6">
                  <c:v>5003.9871699999985</c:v>
                </c:pt>
                <c:pt idx="7">
                  <c:v>4501.9167299999908</c:v>
                </c:pt>
                <c:pt idx="8">
                  <c:v>4825.2768099999885</c:v>
                </c:pt>
                <c:pt idx="9">
                  <c:v>4982.5225100000034</c:v>
                </c:pt>
                <c:pt idx="10">
                  <c:v>4416.731659999994</c:v>
                </c:pt>
                <c:pt idx="11">
                  <c:v>5765.2561400000068</c:v>
                </c:pt>
              </c:numCache>
            </c:numRef>
          </c:val>
          <c:smooth val="0"/>
          <c:extLst>
            <c:ext xmlns:c16="http://schemas.microsoft.com/office/drawing/2014/chart" uri="{C3380CC4-5D6E-409C-BE32-E72D297353CC}">
              <c16:uniqueId val="{00000002-25B6-48E1-88D4-22289D45E667}"/>
            </c:ext>
          </c:extLst>
        </c:ser>
        <c:ser>
          <c:idx val="3"/>
          <c:order val="3"/>
          <c:tx>
            <c:strRef>
              <c:f>'Driver Sum Piv &amp; Tabs'!$A$54</c:f>
              <c:strCache>
                <c:ptCount val="1"/>
                <c:pt idx="0">
                  <c:v>Average Non-Pay Spend 24/25</c:v>
                </c:pt>
              </c:strCache>
            </c:strRef>
          </c:tx>
          <c:spPr>
            <a:ln w="28575" cap="rnd">
              <a:solidFill>
                <a:schemeClr val="accent4"/>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Tabs'!$B$54:$M$54</c:f>
              <c:numCache>
                <c:formatCode>#,##0;[Red]\(#,##0\)</c:formatCode>
                <c:ptCount val="12"/>
                <c:pt idx="0">
                  <c:v>4820.4567024999988</c:v>
                </c:pt>
                <c:pt idx="1">
                  <c:v>4820.4567024999988</c:v>
                </c:pt>
                <c:pt idx="2">
                  <c:v>4820.4567024999988</c:v>
                </c:pt>
                <c:pt idx="3">
                  <c:v>4820.4567024999988</c:v>
                </c:pt>
                <c:pt idx="4">
                  <c:v>4820.4567024999988</c:v>
                </c:pt>
                <c:pt idx="5">
                  <c:v>4820.4567024999988</c:v>
                </c:pt>
                <c:pt idx="6">
                  <c:v>4820.4567024999988</c:v>
                </c:pt>
                <c:pt idx="7">
                  <c:v>4820.4567024999988</c:v>
                </c:pt>
                <c:pt idx="8">
                  <c:v>4820.4567024999988</c:v>
                </c:pt>
                <c:pt idx="9">
                  <c:v>4820.4567024999988</c:v>
                </c:pt>
                <c:pt idx="10">
                  <c:v>4820.4567024999988</c:v>
                </c:pt>
                <c:pt idx="11">
                  <c:v>4820.4567024999988</c:v>
                </c:pt>
              </c:numCache>
            </c:numRef>
          </c:val>
          <c:smooth val="0"/>
          <c:extLst>
            <c:ext xmlns:c16="http://schemas.microsoft.com/office/drawing/2014/chart" uri="{C3380CC4-5D6E-409C-BE32-E72D297353CC}">
              <c16:uniqueId val="{00000003-25B6-48E1-88D4-22289D45E667}"/>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a:p>
                <a:pPr>
                  <a:defRPr/>
                </a:pP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Pay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'Driver Sum Piv &amp; Tabs'!$A$14</c:f>
              <c:strCache>
                <c:ptCount val="1"/>
                <c:pt idx="0">
                  <c:v>Pay Actual 25/26</c:v>
                </c:pt>
              </c:strCache>
            </c:strRef>
          </c:tx>
          <c:spPr>
            <a:solidFill>
              <a:schemeClr val="accent1"/>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Tabs'!$B$14:$M$14</c:f>
              <c:numCache>
                <c:formatCode>#,##0;[Red]\(#,##0\)</c:formatCode>
                <c:ptCount val="12"/>
                <c:pt idx="0">
                  <c:v>8616.5238400000108</c:v>
                </c:pt>
                <c:pt idx="1">
                  <c:v>8862.0472299999965</c:v>
                </c:pt>
                <c:pt idx="2">
                  <c:v>8727.5310800000116</c:v>
                </c:pt>
                <c:pt idx="3">
                  <c:v>8712.5684800000126</c:v>
                </c:pt>
                <c:pt idx="4">
                  <c:v>10000.287510000004</c:v>
                </c:pt>
                <c:pt idx="5">
                  <c:v>8914.1010100000058</c:v>
                </c:pt>
                <c:pt idx="6">
                  <c:v>0</c:v>
                </c:pt>
                <c:pt idx="7">
                  <c:v>0</c:v>
                </c:pt>
                <c:pt idx="8">
                  <c:v>0</c:v>
                </c:pt>
                <c:pt idx="9">
                  <c:v>0</c:v>
                </c:pt>
                <c:pt idx="10">
                  <c:v>0</c:v>
                </c:pt>
                <c:pt idx="11">
                  <c:v>0</c:v>
                </c:pt>
              </c:numCache>
            </c:numRef>
          </c:val>
          <c:extLst>
            <c:ext xmlns:c16="http://schemas.microsoft.com/office/drawing/2014/chart" uri="{C3380CC4-5D6E-409C-BE32-E72D297353CC}">
              <c16:uniqueId val="{00000000-A6DA-4832-9389-FB61F16ECCC9}"/>
            </c:ext>
          </c:extLst>
        </c:ser>
        <c:ser>
          <c:idx val="1"/>
          <c:order val="1"/>
          <c:tx>
            <c:strRef>
              <c:f>'Driver Sum Piv &amp; Tabs'!$A$15</c:f>
              <c:strCache>
                <c:ptCount val="1"/>
                <c:pt idx="0">
                  <c:v>Pay Budget 25/26</c:v>
                </c:pt>
              </c:strCache>
            </c:strRef>
          </c:tx>
          <c:spPr>
            <a:solidFill>
              <a:schemeClr val="accent2"/>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Tabs'!$B$15:$M$15</c:f>
              <c:numCache>
                <c:formatCode>#,##0;[Red]\(#,##0\)</c:formatCode>
                <c:ptCount val="12"/>
                <c:pt idx="0">
                  <c:v>8410.3220000000001</c:v>
                </c:pt>
                <c:pt idx="1">
                  <c:v>8569.9120000000003</c:v>
                </c:pt>
                <c:pt idx="2">
                  <c:v>8513.2620000000006</c:v>
                </c:pt>
                <c:pt idx="3">
                  <c:v>8493.7389999999996</c:v>
                </c:pt>
                <c:pt idx="4">
                  <c:v>9724.2999999999993</c:v>
                </c:pt>
                <c:pt idx="5">
                  <c:v>8807.3389999999999</c:v>
                </c:pt>
                <c:pt idx="6">
                  <c:v>0</c:v>
                </c:pt>
                <c:pt idx="7">
                  <c:v>0</c:v>
                </c:pt>
                <c:pt idx="8">
                  <c:v>0</c:v>
                </c:pt>
                <c:pt idx="9">
                  <c:v>0</c:v>
                </c:pt>
                <c:pt idx="10">
                  <c:v>0</c:v>
                </c:pt>
                <c:pt idx="11">
                  <c:v>0</c:v>
                </c:pt>
              </c:numCache>
            </c:numRef>
          </c:val>
          <c:extLst>
            <c:ext xmlns:c16="http://schemas.microsoft.com/office/drawing/2014/chart" uri="{C3380CC4-5D6E-409C-BE32-E72D297353CC}">
              <c16:uniqueId val="{00000001-A6DA-4832-9389-FB61F16ECCC9}"/>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 Sum Piv &amp; Tabs'!$A$16</c:f>
              <c:strCache>
                <c:ptCount val="1"/>
                <c:pt idx="0">
                  <c:v>Pay Spend 24/25</c:v>
                </c:pt>
              </c:strCache>
            </c:strRef>
          </c:tx>
          <c:spPr>
            <a:ln w="28575" cap="rnd">
              <a:solidFill>
                <a:schemeClr val="accent3"/>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Tabs'!$B$16:$M$16</c:f>
              <c:numCache>
                <c:formatCode>#,##0;[Red]\(#,##0\)</c:formatCode>
                <c:ptCount val="12"/>
                <c:pt idx="0">
                  <c:v>7996.3546799999958</c:v>
                </c:pt>
                <c:pt idx="1">
                  <c:v>8291.5037100000118</c:v>
                </c:pt>
                <c:pt idx="2">
                  <c:v>7965.8545600000052</c:v>
                </c:pt>
                <c:pt idx="3">
                  <c:v>7967.0311100000035</c:v>
                </c:pt>
                <c:pt idx="4">
                  <c:v>8118.0729999999867</c:v>
                </c:pt>
                <c:pt idx="5">
                  <c:v>8361.934929999994</c:v>
                </c:pt>
                <c:pt idx="6">
                  <c:v>8282.8267499999984</c:v>
                </c:pt>
                <c:pt idx="7">
                  <c:v>10977.329230000005</c:v>
                </c:pt>
                <c:pt idx="8">
                  <c:v>8401.3032599999933</c:v>
                </c:pt>
                <c:pt idx="9">
                  <c:v>8609.6778499999946</c:v>
                </c:pt>
                <c:pt idx="10">
                  <c:v>8535.5381400000024</c:v>
                </c:pt>
                <c:pt idx="11">
                  <c:v>8904.1787699999804</c:v>
                </c:pt>
              </c:numCache>
            </c:numRef>
          </c:val>
          <c:smooth val="0"/>
          <c:extLst>
            <c:ext xmlns:c16="http://schemas.microsoft.com/office/drawing/2014/chart" uri="{C3380CC4-5D6E-409C-BE32-E72D297353CC}">
              <c16:uniqueId val="{00000002-A6DA-4832-9389-FB61F16ECCC9}"/>
            </c:ext>
          </c:extLst>
        </c:ser>
        <c:ser>
          <c:idx val="3"/>
          <c:order val="3"/>
          <c:tx>
            <c:strRef>
              <c:f>'Driver Sum Piv &amp; Tabs'!$A$17</c:f>
              <c:strCache>
                <c:ptCount val="1"/>
                <c:pt idx="0">
                  <c:v>Average Pay Spend 24/25</c:v>
                </c:pt>
              </c:strCache>
            </c:strRef>
          </c:tx>
          <c:spPr>
            <a:ln w="28575" cap="rnd">
              <a:solidFill>
                <a:schemeClr val="accent4"/>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Tabs'!$B$17:$M$17</c:f>
              <c:numCache>
                <c:formatCode>#,##0;[Red]\(#,##0\)</c:formatCode>
                <c:ptCount val="12"/>
                <c:pt idx="0">
                  <c:v>8534.3004991666658</c:v>
                </c:pt>
                <c:pt idx="1">
                  <c:v>8534.3004991666658</c:v>
                </c:pt>
                <c:pt idx="2">
                  <c:v>8534.3004991666658</c:v>
                </c:pt>
                <c:pt idx="3">
                  <c:v>8534.3004991666658</c:v>
                </c:pt>
                <c:pt idx="4">
                  <c:v>8534.3004991666658</c:v>
                </c:pt>
                <c:pt idx="5">
                  <c:v>8534.3004991666658</c:v>
                </c:pt>
                <c:pt idx="6">
                  <c:v>8534.3004991666658</c:v>
                </c:pt>
                <c:pt idx="7">
                  <c:v>8534.3004991666658</c:v>
                </c:pt>
                <c:pt idx="8">
                  <c:v>8534.3004991666658</c:v>
                </c:pt>
                <c:pt idx="9">
                  <c:v>8534.3004991666658</c:v>
                </c:pt>
                <c:pt idx="10">
                  <c:v>8534.3004991666658</c:v>
                </c:pt>
                <c:pt idx="11">
                  <c:v>8534.3004991666658</c:v>
                </c:pt>
              </c:numCache>
            </c:numRef>
          </c:val>
          <c:smooth val="0"/>
          <c:extLst>
            <c:ext xmlns:c16="http://schemas.microsoft.com/office/drawing/2014/chart" uri="{C3380CC4-5D6E-409C-BE32-E72D297353CC}">
              <c16:uniqueId val="{00000003-A6DA-4832-9389-FB61F16ECCC9}"/>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a:t>Income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'Driver Sum Piv &amp; Tabs'!$A$88</c:f>
              <c:strCache>
                <c:ptCount val="1"/>
                <c:pt idx="0">
                  <c:v>Income Actual 25/26</c:v>
                </c:pt>
              </c:strCache>
            </c:strRef>
          </c:tx>
          <c:spPr>
            <a:solidFill>
              <a:schemeClr val="accent1"/>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Tabs'!$B$88:$M$88</c:f>
              <c:numCache>
                <c:formatCode>#,##0;[Red]\(#,##0\)</c:formatCode>
                <c:ptCount val="12"/>
                <c:pt idx="0">
                  <c:v>-351.95437999999996</c:v>
                </c:pt>
                <c:pt idx="1">
                  <c:v>-399.76733000000002</c:v>
                </c:pt>
                <c:pt idx="2">
                  <c:v>-377.93872000000005</c:v>
                </c:pt>
                <c:pt idx="3">
                  <c:v>-395.23053000000016</c:v>
                </c:pt>
                <c:pt idx="4">
                  <c:v>-370.98295000000007</c:v>
                </c:pt>
                <c:pt idx="5">
                  <c:v>-432.47028999999998</c:v>
                </c:pt>
                <c:pt idx="6">
                  <c:v>0</c:v>
                </c:pt>
                <c:pt idx="7">
                  <c:v>0</c:v>
                </c:pt>
                <c:pt idx="8">
                  <c:v>0</c:v>
                </c:pt>
                <c:pt idx="9">
                  <c:v>0</c:v>
                </c:pt>
                <c:pt idx="10">
                  <c:v>0</c:v>
                </c:pt>
                <c:pt idx="11">
                  <c:v>0</c:v>
                </c:pt>
              </c:numCache>
            </c:numRef>
          </c:val>
          <c:extLst>
            <c:ext xmlns:c16="http://schemas.microsoft.com/office/drawing/2014/chart" uri="{C3380CC4-5D6E-409C-BE32-E72D297353CC}">
              <c16:uniqueId val="{00000000-8A00-40CC-8123-87390491B244}"/>
            </c:ext>
          </c:extLst>
        </c:ser>
        <c:ser>
          <c:idx val="1"/>
          <c:order val="1"/>
          <c:tx>
            <c:strRef>
              <c:f>'Driver Sum Piv &amp; Tabs'!$A$89</c:f>
              <c:strCache>
                <c:ptCount val="1"/>
                <c:pt idx="0">
                  <c:v>Income Budget 25/26</c:v>
                </c:pt>
              </c:strCache>
            </c:strRef>
          </c:tx>
          <c:spPr>
            <a:solidFill>
              <a:schemeClr val="accent2"/>
            </a:solidFill>
            <a:ln>
              <a:noFill/>
            </a:ln>
            <a:effectLst/>
          </c:spPr>
          <c:invertIfNegative val="0"/>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Tabs'!$B$89:$M$89</c:f>
              <c:numCache>
                <c:formatCode>#,##0;[Red]\(#,##0\)</c:formatCode>
                <c:ptCount val="12"/>
                <c:pt idx="0">
                  <c:v>-352.05399999999997</c:v>
                </c:pt>
                <c:pt idx="1">
                  <c:v>-404.04500000000002</c:v>
                </c:pt>
                <c:pt idx="2">
                  <c:v>-380.93200000000002</c:v>
                </c:pt>
                <c:pt idx="3">
                  <c:v>-390.55799999999999</c:v>
                </c:pt>
                <c:pt idx="4">
                  <c:v>-369.48399999999998</c:v>
                </c:pt>
                <c:pt idx="5">
                  <c:v>-410.91300000000001</c:v>
                </c:pt>
                <c:pt idx="6">
                  <c:v>0</c:v>
                </c:pt>
                <c:pt idx="7">
                  <c:v>0</c:v>
                </c:pt>
                <c:pt idx="8">
                  <c:v>0</c:v>
                </c:pt>
                <c:pt idx="9">
                  <c:v>0</c:v>
                </c:pt>
                <c:pt idx="10">
                  <c:v>0</c:v>
                </c:pt>
                <c:pt idx="11">
                  <c:v>0</c:v>
                </c:pt>
              </c:numCache>
            </c:numRef>
          </c:val>
          <c:extLst>
            <c:ext xmlns:c16="http://schemas.microsoft.com/office/drawing/2014/chart" uri="{C3380CC4-5D6E-409C-BE32-E72D297353CC}">
              <c16:uniqueId val="{00000001-8A00-40CC-8123-87390491B244}"/>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 Sum Piv &amp; Tabs'!$A$90</c:f>
              <c:strCache>
                <c:ptCount val="1"/>
                <c:pt idx="0">
                  <c:v>Income Actual 24/25</c:v>
                </c:pt>
              </c:strCache>
            </c:strRef>
          </c:tx>
          <c:spPr>
            <a:ln w="28575" cap="rnd">
              <a:solidFill>
                <a:schemeClr val="accent3"/>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Tabs'!$B$90:$M$90</c:f>
              <c:numCache>
                <c:formatCode>#,##0;[Red]\(#,##0\)</c:formatCode>
                <c:ptCount val="12"/>
                <c:pt idx="0">
                  <c:v>-321.10090000000002</c:v>
                </c:pt>
                <c:pt idx="1">
                  <c:v>-326.01245</c:v>
                </c:pt>
                <c:pt idx="2">
                  <c:v>-333.85637999999994</c:v>
                </c:pt>
                <c:pt idx="3">
                  <c:v>-373.64870999999988</c:v>
                </c:pt>
                <c:pt idx="4">
                  <c:v>-344.41634000000005</c:v>
                </c:pt>
                <c:pt idx="5">
                  <c:v>-351.35897</c:v>
                </c:pt>
                <c:pt idx="6">
                  <c:v>-341.88585</c:v>
                </c:pt>
                <c:pt idx="7">
                  <c:v>-469.85135999999994</c:v>
                </c:pt>
                <c:pt idx="8">
                  <c:v>-369.39398000000006</c:v>
                </c:pt>
                <c:pt idx="9">
                  <c:v>-410.74912</c:v>
                </c:pt>
                <c:pt idx="10">
                  <c:v>-376.8690299999999</c:v>
                </c:pt>
                <c:pt idx="11">
                  <c:v>-400.02659999999997</c:v>
                </c:pt>
              </c:numCache>
            </c:numRef>
          </c:val>
          <c:smooth val="0"/>
          <c:extLst>
            <c:ext xmlns:c16="http://schemas.microsoft.com/office/drawing/2014/chart" uri="{C3380CC4-5D6E-409C-BE32-E72D297353CC}">
              <c16:uniqueId val="{00000002-8A00-40CC-8123-87390491B244}"/>
            </c:ext>
          </c:extLst>
        </c:ser>
        <c:ser>
          <c:idx val="3"/>
          <c:order val="3"/>
          <c:tx>
            <c:strRef>
              <c:f>'Driver Sum Piv &amp; Tabs'!$A$91</c:f>
              <c:strCache>
                <c:ptCount val="1"/>
                <c:pt idx="0">
                  <c:v>Average Income 24/25</c:v>
                </c:pt>
              </c:strCache>
            </c:strRef>
          </c:tx>
          <c:spPr>
            <a:ln w="28575" cap="rnd">
              <a:solidFill>
                <a:schemeClr val="accent4"/>
              </a:solidFill>
              <a:round/>
            </a:ln>
            <a:effectLst/>
          </c:spPr>
          <c:marker>
            <c:symbol val="none"/>
          </c:marker>
          <c:cat>
            <c:strRef>
              <c:f>'Driver Sum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 Sum Piv &amp; Tabs'!$B$91:$M$91</c:f>
              <c:numCache>
                <c:formatCode>#,##0;[Red]\(#,##0\)</c:formatCode>
                <c:ptCount val="12"/>
                <c:pt idx="1">
                  <c:v>-368.26414083333333</c:v>
                </c:pt>
                <c:pt idx="2">
                  <c:v>-368.26414083333333</c:v>
                </c:pt>
                <c:pt idx="3">
                  <c:v>-368.26414083333333</c:v>
                </c:pt>
                <c:pt idx="4">
                  <c:v>-368.26414083333333</c:v>
                </c:pt>
                <c:pt idx="5">
                  <c:v>-368.26414083333333</c:v>
                </c:pt>
                <c:pt idx="6">
                  <c:v>-368.26414083333333</c:v>
                </c:pt>
                <c:pt idx="7">
                  <c:v>-368.26414083333333</c:v>
                </c:pt>
                <c:pt idx="8">
                  <c:v>-368.26414083333333</c:v>
                </c:pt>
                <c:pt idx="9">
                  <c:v>-368.26414083333333</c:v>
                </c:pt>
                <c:pt idx="10">
                  <c:v>-368.26414083333333</c:v>
                </c:pt>
                <c:pt idx="11">
                  <c:v>-368.26414083333333</c:v>
                </c:pt>
              </c:numCache>
            </c:numRef>
          </c:val>
          <c:smooth val="0"/>
          <c:extLst>
            <c:ext xmlns:c16="http://schemas.microsoft.com/office/drawing/2014/chart" uri="{C3380CC4-5D6E-409C-BE32-E72D297353CC}">
              <c16:uniqueId val="{00000003-8A00-40CC-8123-87390491B244}"/>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tx1"/>
          </a:solidFill>
          <a:latin typeface="+mn-lt"/>
          <a:ea typeface="+mn-ea"/>
          <a:cs typeface="+mn-cs"/>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Medical &amp; Dental Pay Trend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'Drivers Pay Piv &amp; Tabs'!$A$52</c:f>
              <c:strCache>
                <c:ptCount val="1"/>
                <c:pt idx="0">
                  <c:v>Pay Actual 25/26</c:v>
                </c:pt>
              </c:strCache>
            </c:strRef>
          </c:tx>
          <c:spPr>
            <a:solidFill>
              <a:schemeClr val="accent1"/>
            </a:solidFill>
            <a:ln>
              <a:noFill/>
            </a:ln>
            <a:effectLst/>
          </c:spPr>
          <c:invertIfNegative val="0"/>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Tabs'!$B$52:$M$52</c:f>
              <c:numCache>
                <c:formatCode>#,##0;[Red]\(#,##0\)</c:formatCode>
                <c:ptCount val="12"/>
                <c:pt idx="0">
                  <c:v>1413.4236500000004</c:v>
                </c:pt>
                <c:pt idx="1">
                  <c:v>1472.1438100000007</c:v>
                </c:pt>
                <c:pt idx="2">
                  <c:v>1374.9172500000009</c:v>
                </c:pt>
                <c:pt idx="3">
                  <c:v>1419.5119900000007</c:v>
                </c:pt>
                <c:pt idx="4">
                  <c:v>1723.1680899999997</c:v>
                </c:pt>
                <c:pt idx="5">
                  <c:v>1438.3256999999999</c:v>
                </c:pt>
                <c:pt idx="6">
                  <c:v>0</c:v>
                </c:pt>
                <c:pt idx="7">
                  <c:v>0</c:v>
                </c:pt>
                <c:pt idx="8">
                  <c:v>0</c:v>
                </c:pt>
                <c:pt idx="9">
                  <c:v>0</c:v>
                </c:pt>
                <c:pt idx="10">
                  <c:v>0</c:v>
                </c:pt>
                <c:pt idx="11">
                  <c:v>0</c:v>
                </c:pt>
              </c:numCache>
            </c:numRef>
          </c:val>
          <c:extLst>
            <c:ext xmlns:c16="http://schemas.microsoft.com/office/drawing/2014/chart" uri="{C3380CC4-5D6E-409C-BE32-E72D297353CC}">
              <c16:uniqueId val="{00000000-46F7-47E2-A7FD-9AD1D08487F6}"/>
            </c:ext>
          </c:extLst>
        </c:ser>
        <c:ser>
          <c:idx val="1"/>
          <c:order val="1"/>
          <c:tx>
            <c:strRef>
              <c:f>'Drivers Pay Piv &amp; Tabs'!$A$53</c:f>
              <c:strCache>
                <c:ptCount val="1"/>
                <c:pt idx="0">
                  <c:v>Pay Budget 25/26</c:v>
                </c:pt>
              </c:strCache>
            </c:strRef>
          </c:tx>
          <c:spPr>
            <a:solidFill>
              <a:schemeClr val="accent2"/>
            </a:solidFill>
            <a:ln>
              <a:noFill/>
            </a:ln>
            <a:effectLst/>
          </c:spPr>
          <c:invertIfNegative val="0"/>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Tabs'!$B$53:$M$53</c:f>
              <c:numCache>
                <c:formatCode>#,##0;[Red]\(#,##0\)</c:formatCode>
                <c:ptCount val="12"/>
                <c:pt idx="0">
                  <c:v>1291.546</c:v>
                </c:pt>
                <c:pt idx="1">
                  <c:v>1291.816</c:v>
                </c:pt>
                <c:pt idx="2">
                  <c:v>1291.749</c:v>
                </c:pt>
                <c:pt idx="3">
                  <c:v>1291.6130000000001</c:v>
                </c:pt>
                <c:pt idx="4">
                  <c:v>1533.7</c:v>
                </c:pt>
                <c:pt idx="5">
                  <c:v>1388.288</c:v>
                </c:pt>
                <c:pt idx="6">
                  <c:v>0</c:v>
                </c:pt>
                <c:pt idx="7">
                  <c:v>0</c:v>
                </c:pt>
                <c:pt idx="8">
                  <c:v>0</c:v>
                </c:pt>
                <c:pt idx="9">
                  <c:v>0</c:v>
                </c:pt>
                <c:pt idx="10">
                  <c:v>0</c:v>
                </c:pt>
                <c:pt idx="11">
                  <c:v>0</c:v>
                </c:pt>
              </c:numCache>
            </c:numRef>
          </c:val>
          <c:extLst>
            <c:ext xmlns:c16="http://schemas.microsoft.com/office/drawing/2014/chart" uri="{C3380CC4-5D6E-409C-BE32-E72D297353CC}">
              <c16:uniqueId val="{00000001-46F7-47E2-A7FD-9AD1D08487F6}"/>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'Drivers Pay Piv &amp; Tabs'!$A$54</c:f>
              <c:strCache>
                <c:ptCount val="1"/>
                <c:pt idx="0">
                  <c:v>Pay Spend 24/25</c:v>
                </c:pt>
              </c:strCache>
            </c:strRef>
          </c:tx>
          <c:spPr>
            <a:ln w="28575" cap="rnd">
              <a:solidFill>
                <a:schemeClr val="accent3"/>
              </a:solidFill>
              <a:round/>
            </a:ln>
            <a:effectLst/>
          </c:spPr>
          <c:marker>
            <c:symbol val="none"/>
          </c:marker>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Tabs'!$B$54:$M$54</c:f>
              <c:numCache>
                <c:formatCode>#,##0;[Red]\(#,##0\)</c:formatCode>
                <c:ptCount val="12"/>
                <c:pt idx="0">
                  <c:v>1220.0260400000002</c:v>
                </c:pt>
                <c:pt idx="1">
                  <c:v>1327.3207299999999</c:v>
                </c:pt>
                <c:pt idx="2">
                  <c:v>1248.0660100000002</c:v>
                </c:pt>
                <c:pt idx="3">
                  <c:v>1247.4933600000002</c:v>
                </c:pt>
                <c:pt idx="4">
                  <c:v>1269.3116299999992</c:v>
                </c:pt>
                <c:pt idx="5">
                  <c:v>1563.8540999999993</c:v>
                </c:pt>
                <c:pt idx="6">
                  <c:v>1350.6647499999992</c:v>
                </c:pt>
                <c:pt idx="7">
                  <c:v>1771.1773600000001</c:v>
                </c:pt>
                <c:pt idx="8">
                  <c:v>1290.1496399999999</c:v>
                </c:pt>
                <c:pt idx="9">
                  <c:v>1495.5826700000002</c:v>
                </c:pt>
                <c:pt idx="10">
                  <c:v>1340.59094</c:v>
                </c:pt>
                <c:pt idx="11">
                  <c:v>1466.76063</c:v>
                </c:pt>
              </c:numCache>
            </c:numRef>
          </c:val>
          <c:smooth val="0"/>
          <c:extLst>
            <c:ext xmlns:c16="http://schemas.microsoft.com/office/drawing/2014/chart" uri="{C3380CC4-5D6E-409C-BE32-E72D297353CC}">
              <c16:uniqueId val="{00000002-46F7-47E2-A7FD-9AD1D08487F6}"/>
            </c:ext>
          </c:extLst>
        </c:ser>
        <c:ser>
          <c:idx val="3"/>
          <c:order val="3"/>
          <c:tx>
            <c:strRef>
              <c:f>'Drivers Pay Piv &amp; Tabs'!$A$55</c:f>
              <c:strCache>
                <c:ptCount val="1"/>
                <c:pt idx="0">
                  <c:v>Average Pay Spend 24/25</c:v>
                </c:pt>
              </c:strCache>
            </c:strRef>
          </c:tx>
          <c:spPr>
            <a:ln w="28575" cap="rnd">
              <a:solidFill>
                <a:schemeClr val="accent4"/>
              </a:solidFill>
              <a:round/>
            </a:ln>
            <a:effectLst/>
          </c:spPr>
          <c:marker>
            <c:symbol val="none"/>
          </c:marker>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Tabs'!$B$55:$M$55</c:f>
              <c:numCache>
                <c:formatCode>#,##0;[Red]\(#,##0\)</c:formatCode>
                <c:ptCount val="12"/>
                <c:pt idx="0">
                  <c:v>1382.583155</c:v>
                </c:pt>
                <c:pt idx="1">
                  <c:v>1382.583155</c:v>
                </c:pt>
                <c:pt idx="2">
                  <c:v>1382.583155</c:v>
                </c:pt>
                <c:pt idx="3">
                  <c:v>1382.583155</c:v>
                </c:pt>
                <c:pt idx="4">
                  <c:v>1382.583155</c:v>
                </c:pt>
                <c:pt idx="5">
                  <c:v>1382.583155</c:v>
                </c:pt>
                <c:pt idx="6">
                  <c:v>1382.583155</c:v>
                </c:pt>
                <c:pt idx="7">
                  <c:v>1382.583155</c:v>
                </c:pt>
                <c:pt idx="8">
                  <c:v>1382.583155</c:v>
                </c:pt>
                <c:pt idx="9">
                  <c:v>1382.583155</c:v>
                </c:pt>
                <c:pt idx="10">
                  <c:v>1382.583155</c:v>
                </c:pt>
                <c:pt idx="11">
                  <c:v>1382.583155</c:v>
                </c:pt>
              </c:numCache>
            </c:numRef>
          </c:val>
          <c:smooth val="0"/>
          <c:extLst>
            <c:ext xmlns:c16="http://schemas.microsoft.com/office/drawing/2014/chart" uri="{C3380CC4-5D6E-409C-BE32-E72D297353CC}">
              <c16:uniqueId val="{00000003-46F7-47E2-A7FD-9AD1D08487F6}"/>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a:p>
                <a:pPr>
                  <a:defRPr/>
                </a:pP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US"/>
              <a:t>WTE Trend (Per Ledger)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'Drivers Pay Piv &amp; Tabs'!$A$89</c:f>
              <c:strCache>
                <c:ptCount val="1"/>
                <c:pt idx="0">
                  <c:v>Paid WTE 25/26</c:v>
                </c:pt>
              </c:strCache>
            </c:strRef>
          </c:tx>
          <c:spPr>
            <a:solidFill>
              <a:schemeClr val="accent1"/>
            </a:solidFill>
            <a:ln>
              <a:noFill/>
            </a:ln>
            <a:effectLst/>
          </c:spPr>
          <c:invertIfNegative val="0"/>
          <c:cat>
            <c:strRef>
              <c:f>'Drivers Pay Piv &amp; Tabs'!$B$88:$M$88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Tabs'!$B$89:$M$89</c:f>
              <c:numCache>
                <c:formatCode>#,##0;[Red]\(#,##0\)</c:formatCode>
                <c:ptCount val="12"/>
                <c:pt idx="0">
                  <c:v>1858.23</c:v>
                </c:pt>
                <c:pt idx="1">
                  <c:v>1849.4400000000014</c:v>
                </c:pt>
                <c:pt idx="2">
                  <c:v>1840.3500000000001</c:v>
                </c:pt>
                <c:pt idx="3">
                  <c:v>1836.9400000000007</c:v>
                </c:pt>
                <c:pt idx="4">
                  <c:v>1834.3399999999992</c:v>
                </c:pt>
                <c:pt idx="5">
                  <c:v>1838.6299999999999</c:v>
                </c:pt>
                <c:pt idx="6">
                  <c:v>0</c:v>
                </c:pt>
                <c:pt idx="7">
                  <c:v>0</c:v>
                </c:pt>
                <c:pt idx="8">
                  <c:v>0</c:v>
                </c:pt>
                <c:pt idx="9">
                  <c:v>0</c:v>
                </c:pt>
                <c:pt idx="10">
                  <c:v>0</c:v>
                </c:pt>
                <c:pt idx="11">
                  <c:v>0</c:v>
                </c:pt>
              </c:numCache>
            </c:numRef>
          </c:val>
          <c:extLst>
            <c:ext xmlns:c16="http://schemas.microsoft.com/office/drawing/2014/chart" uri="{C3380CC4-5D6E-409C-BE32-E72D297353CC}">
              <c16:uniqueId val="{00000000-D7D3-4C95-91D2-C2E7E11CF64B}"/>
            </c:ext>
          </c:extLst>
        </c:ser>
        <c:ser>
          <c:idx val="1"/>
          <c:order val="1"/>
          <c:tx>
            <c:strRef>
              <c:f>'Drivers Pay Piv &amp; Tabs'!$A$90</c:f>
              <c:strCache>
                <c:ptCount val="1"/>
                <c:pt idx="0">
                  <c:v>Paid WTE 24/25</c:v>
                </c:pt>
              </c:strCache>
            </c:strRef>
          </c:tx>
          <c:spPr>
            <a:solidFill>
              <a:schemeClr val="accent2"/>
            </a:solidFill>
            <a:ln>
              <a:noFill/>
            </a:ln>
            <a:effectLst/>
          </c:spPr>
          <c:invertIfNegative val="0"/>
          <c:cat>
            <c:strRef>
              <c:f>'Drivers Pay Piv &amp; Tabs'!$B$88:$M$88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Tabs'!$B$90:$M$90</c:f>
              <c:numCache>
                <c:formatCode>#,##0;[Red]\(#,##0\)</c:formatCode>
                <c:ptCount val="12"/>
                <c:pt idx="0">
                  <c:v>1784.3799999999999</c:v>
                </c:pt>
                <c:pt idx="1">
                  <c:v>1765.4899999999986</c:v>
                </c:pt>
                <c:pt idx="2">
                  <c:v>1751.7299999999982</c:v>
                </c:pt>
                <c:pt idx="3">
                  <c:v>1758.0399999999995</c:v>
                </c:pt>
                <c:pt idx="4">
                  <c:v>1774.0799999999972</c:v>
                </c:pt>
                <c:pt idx="5">
                  <c:v>1775.1599999999983</c:v>
                </c:pt>
                <c:pt idx="6">
                  <c:v>1799.3499999999997</c:v>
                </c:pt>
                <c:pt idx="7">
                  <c:v>1815.22</c:v>
                </c:pt>
                <c:pt idx="8">
                  <c:v>1795.1699999999978</c:v>
                </c:pt>
                <c:pt idx="9">
                  <c:v>1765.66</c:v>
                </c:pt>
                <c:pt idx="10">
                  <c:v>1830.8899999999996</c:v>
                </c:pt>
                <c:pt idx="11">
                  <c:v>1854.1799999999994</c:v>
                </c:pt>
              </c:numCache>
            </c:numRef>
          </c:val>
          <c:extLst>
            <c:ext xmlns:c16="http://schemas.microsoft.com/office/drawing/2014/chart" uri="{C3380CC4-5D6E-409C-BE32-E72D297353CC}">
              <c16:uniqueId val="{00000001-D7D3-4C95-91D2-C2E7E11CF64B}"/>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'Drivers Pay Piv &amp; Tabs'!$A$91</c:f>
              <c:strCache>
                <c:ptCount val="1"/>
                <c:pt idx="0">
                  <c:v>Average Paid WTE 24/25</c:v>
                </c:pt>
              </c:strCache>
            </c:strRef>
          </c:tx>
          <c:spPr>
            <a:ln w="28575" cap="rnd">
              <a:solidFill>
                <a:schemeClr val="accent3"/>
              </a:solidFill>
              <a:round/>
            </a:ln>
            <a:effectLst/>
          </c:spPr>
          <c:marker>
            <c:symbol val="none"/>
          </c:marker>
          <c:cat>
            <c:strRef>
              <c:f>'Drivers Pay Piv &amp; Tabs'!$B$88:$M$88</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Tabs'!$B$91:$M$91</c:f>
              <c:numCache>
                <c:formatCode>#,##0;[Red]\(#,##0\)</c:formatCode>
                <c:ptCount val="12"/>
                <c:pt idx="0">
                  <c:v>1789.1124999999993</c:v>
                </c:pt>
                <c:pt idx="1">
                  <c:v>1789.1124999999993</c:v>
                </c:pt>
                <c:pt idx="2">
                  <c:v>1789.1124999999993</c:v>
                </c:pt>
                <c:pt idx="3">
                  <c:v>1789.1124999999993</c:v>
                </c:pt>
                <c:pt idx="4">
                  <c:v>1789.1124999999993</c:v>
                </c:pt>
                <c:pt idx="5">
                  <c:v>1789.1124999999993</c:v>
                </c:pt>
                <c:pt idx="6">
                  <c:v>1789.1124999999993</c:v>
                </c:pt>
                <c:pt idx="7">
                  <c:v>1789.1124999999993</c:v>
                </c:pt>
                <c:pt idx="8">
                  <c:v>1789.1124999999993</c:v>
                </c:pt>
                <c:pt idx="9">
                  <c:v>1789.1124999999993</c:v>
                </c:pt>
                <c:pt idx="10">
                  <c:v>1789.1124999999993</c:v>
                </c:pt>
                <c:pt idx="11">
                  <c:v>1789.1124999999993</c:v>
                </c:pt>
              </c:numCache>
            </c:numRef>
          </c:val>
          <c:smooth val="0"/>
          <c:extLst>
            <c:ext xmlns:c16="http://schemas.microsoft.com/office/drawing/2014/chart" uri="{C3380CC4-5D6E-409C-BE32-E72D297353CC}">
              <c16:uniqueId val="{00000002-D7D3-4C95-91D2-C2E7E11CF64B}"/>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min val="1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WTE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Nursing Pay trend (Registered and Unregistered)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0"/>
          <c:order val="0"/>
          <c:tx>
            <c:strRef>
              <c:f>'Drivers Pay Piv &amp; Tabs'!$A$14</c:f>
              <c:strCache>
                <c:ptCount val="1"/>
                <c:pt idx="0">
                  <c:v>Pay Actual 25/26</c:v>
                </c:pt>
              </c:strCache>
            </c:strRef>
          </c:tx>
          <c:spPr>
            <a:solidFill>
              <a:schemeClr val="accent1"/>
            </a:solidFill>
            <a:ln>
              <a:noFill/>
            </a:ln>
            <a:effectLst/>
          </c:spPr>
          <c:invertIfNegative val="0"/>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Tabs'!$B$14:$M$14</c:f>
              <c:numCache>
                <c:formatCode>#,##0;[Red]\(#,##0\)</c:formatCode>
                <c:ptCount val="12"/>
                <c:pt idx="0">
                  <c:v>5652.3505000000087</c:v>
                </c:pt>
                <c:pt idx="1">
                  <c:v>5804.819139999996</c:v>
                </c:pt>
                <c:pt idx="2">
                  <c:v>5756.7045899999994</c:v>
                </c:pt>
                <c:pt idx="3">
                  <c:v>5693.0901900000144</c:v>
                </c:pt>
                <c:pt idx="4">
                  <c:v>6432.3723300000056</c:v>
                </c:pt>
                <c:pt idx="5">
                  <c:v>5806.3743299999996</c:v>
                </c:pt>
                <c:pt idx="6">
                  <c:v>0</c:v>
                </c:pt>
                <c:pt idx="7">
                  <c:v>0</c:v>
                </c:pt>
                <c:pt idx="8">
                  <c:v>0</c:v>
                </c:pt>
                <c:pt idx="9">
                  <c:v>0</c:v>
                </c:pt>
                <c:pt idx="10">
                  <c:v>0</c:v>
                </c:pt>
                <c:pt idx="11">
                  <c:v>0</c:v>
                </c:pt>
              </c:numCache>
            </c:numRef>
          </c:val>
          <c:extLst>
            <c:ext xmlns:c16="http://schemas.microsoft.com/office/drawing/2014/chart" uri="{C3380CC4-5D6E-409C-BE32-E72D297353CC}">
              <c16:uniqueId val="{00000000-A32C-4EDB-BB01-155AE19283F3}"/>
            </c:ext>
          </c:extLst>
        </c:ser>
        <c:ser>
          <c:idx val="1"/>
          <c:order val="1"/>
          <c:tx>
            <c:strRef>
              <c:f>'Drivers Pay Piv &amp; Tabs'!$A$15</c:f>
              <c:strCache>
                <c:ptCount val="1"/>
                <c:pt idx="0">
                  <c:v>Pay Budget 25/26</c:v>
                </c:pt>
              </c:strCache>
            </c:strRef>
          </c:tx>
          <c:spPr>
            <a:solidFill>
              <a:schemeClr val="accent2"/>
            </a:solidFill>
            <a:ln>
              <a:noFill/>
            </a:ln>
            <a:effectLst/>
          </c:spPr>
          <c:invertIfNegative val="0"/>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Tabs'!$B$15:$M$15</c:f>
              <c:numCache>
                <c:formatCode>#,##0;[Red]\(#,##0\)</c:formatCode>
                <c:ptCount val="12"/>
                <c:pt idx="0">
                  <c:v>5429.7290000000003</c:v>
                </c:pt>
                <c:pt idx="1">
                  <c:v>5596.1139999999996</c:v>
                </c:pt>
                <c:pt idx="2">
                  <c:v>5490.49</c:v>
                </c:pt>
                <c:pt idx="3">
                  <c:v>5470.0789999999997</c:v>
                </c:pt>
                <c:pt idx="4">
                  <c:v>6248.9340000000002</c:v>
                </c:pt>
                <c:pt idx="5">
                  <c:v>5659.93</c:v>
                </c:pt>
                <c:pt idx="6">
                  <c:v>0</c:v>
                </c:pt>
                <c:pt idx="7">
                  <c:v>0</c:v>
                </c:pt>
                <c:pt idx="8">
                  <c:v>0</c:v>
                </c:pt>
                <c:pt idx="9">
                  <c:v>0</c:v>
                </c:pt>
                <c:pt idx="10">
                  <c:v>0</c:v>
                </c:pt>
                <c:pt idx="11">
                  <c:v>0</c:v>
                </c:pt>
              </c:numCache>
            </c:numRef>
          </c:val>
          <c:extLst>
            <c:ext xmlns:c16="http://schemas.microsoft.com/office/drawing/2014/chart" uri="{C3380CC4-5D6E-409C-BE32-E72D297353CC}">
              <c16:uniqueId val="{00000001-A32C-4EDB-BB01-155AE19283F3}"/>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'Drivers Pay Piv &amp; Tabs'!$A$16</c:f>
              <c:strCache>
                <c:ptCount val="1"/>
                <c:pt idx="0">
                  <c:v>Pay Spend 24/25</c:v>
                </c:pt>
              </c:strCache>
            </c:strRef>
          </c:tx>
          <c:spPr>
            <a:ln w="28575" cap="rnd">
              <a:solidFill>
                <a:schemeClr val="accent3"/>
              </a:solidFill>
              <a:round/>
            </a:ln>
            <a:effectLst/>
          </c:spPr>
          <c:marker>
            <c:symbol val="none"/>
          </c:marker>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Tabs'!$B$16:$M$16</c:f>
              <c:numCache>
                <c:formatCode>#,##0;[Red]\(#,##0\)</c:formatCode>
                <c:ptCount val="12"/>
                <c:pt idx="0">
                  <c:v>5273.9933399999954</c:v>
                </c:pt>
                <c:pt idx="1">
                  <c:v>5477.6667000000025</c:v>
                </c:pt>
                <c:pt idx="2">
                  <c:v>5273.7433700000065</c:v>
                </c:pt>
                <c:pt idx="3">
                  <c:v>5179.8277100000014</c:v>
                </c:pt>
                <c:pt idx="4">
                  <c:v>5307.9704299999903</c:v>
                </c:pt>
                <c:pt idx="5">
                  <c:v>5321.9722200000024</c:v>
                </c:pt>
                <c:pt idx="6">
                  <c:v>5458.4773399999976</c:v>
                </c:pt>
                <c:pt idx="7">
                  <c:v>7141.1943400000091</c:v>
                </c:pt>
                <c:pt idx="8">
                  <c:v>5546.4518699999971</c:v>
                </c:pt>
                <c:pt idx="9">
                  <c:v>5437.2864800000016</c:v>
                </c:pt>
                <c:pt idx="10">
                  <c:v>5657.3476000000019</c:v>
                </c:pt>
                <c:pt idx="11">
                  <c:v>5809.5342999999875</c:v>
                </c:pt>
              </c:numCache>
            </c:numRef>
          </c:val>
          <c:smooth val="0"/>
          <c:extLst>
            <c:ext xmlns:c16="http://schemas.microsoft.com/office/drawing/2014/chart" uri="{C3380CC4-5D6E-409C-BE32-E72D297353CC}">
              <c16:uniqueId val="{00000002-A32C-4EDB-BB01-155AE19283F3}"/>
            </c:ext>
          </c:extLst>
        </c:ser>
        <c:ser>
          <c:idx val="3"/>
          <c:order val="3"/>
          <c:tx>
            <c:strRef>
              <c:f>'Drivers Pay Piv &amp; Tabs'!$A$17</c:f>
              <c:strCache>
                <c:ptCount val="1"/>
                <c:pt idx="0">
                  <c:v>Average Pay Spend 24/25</c:v>
                </c:pt>
              </c:strCache>
            </c:strRef>
          </c:tx>
          <c:spPr>
            <a:ln w="28575" cap="rnd">
              <a:solidFill>
                <a:schemeClr val="accent4"/>
              </a:solidFill>
              <a:round/>
            </a:ln>
            <a:effectLst/>
          </c:spPr>
          <c:marker>
            <c:symbol val="none"/>
          </c:marker>
          <c:cat>
            <c:strRef>
              <c:f>'Drivers Pay Piv &amp; Tabs'!$B$13:$M$13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Pay Piv &amp; Tabs'!$B$17:$M$17</c:f>
              <c:numCache>
                <c:formatCode>#,##0;[Red]\(#,##0\)</c:formatCode>
                <c:ptCount val="12"/>
                <c:pt idx="0">
                  <c:v>5573.7888083333337</c:v>
                </c:pt>
                <c:pt idx="1">
                  <c:v>5573.7888083333337</c:v>
                </c:pt>
                <c:pt idx="2">
                  <c:v>5573.7888083333337</c:v>
                </c:pt>
                <c:pt idx="3">
                  <c:v>5573.7888083333337</c:v>
                </c:pt>
                <c:pt idx="4">
                  <c:v>5573.7888083333337</c:v>
                </c:pt>
                <c:pt idx="5">
                  <c:v>5573.7888083333337</c:v>
                </c:pt>
                <c:pt idx="6">
                  <c:v>5573.7888083333337</c:v>
                </c:pt>
                <c:pt idx="7">
                  <c:v>5573.7888083333337</c:v>
                </c:pt>
                <c:pt idx="8">
                  <c:v>5573.7888083333337</c:v>
                </c:pt>
                <c:pt idx="9">
                  <c:v>5573.7888083333337</c:v>
                </c:pt>
                <c:pt idx="10">
                  <c:v>5573.7888083333337</c:v>
                </c:pt>
                <c:pt idx="11">
                  <c:v>5573.7888083333337</c:v>
                </c:pt>
              </c:numCache>
            </c:numRef>
          </c:val>
          <c:smooth val="0"/>
          <c:extLst>
            <c:ext xmlns:c16="http://schemas.microsoft.com/office/drawing/2014/chart" uri="{C3380CC4-5D6E-409C-BE32-E72D297353CC}">
              <c16:uniqueId val="{00000003-A32C-4EDB-BB01-155AE19283F3}"/>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a:t>Variable Pay Expenditure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9.4649510086707855E-2"/>
          <c:y val="0.16783630648458861"/>
          <c:w val="0.64567271250874458"/>
          <c:h val="0.72755100368351033"/>
        </c:manualLayout>
      </c:layout>
      <c:barChart>
        <c:barDir val="col"/>
        <c:grouping val="stacked"/>
        <c:varyColors val="0"/>
        <c:ser>
          <c:idx val="0"/>
          <c:order val="0"/>
          <c:tx>
            <c:strRef>
              <c:f>'Drivers VP Piv &amp; Tabs'!$A$25</c:f>
              <c:strCache>
                <c:ptCount val="1"/>
                <c:pt idx="0">
                  <c:v>Agency 25/26</c:v>
                </c:pt>
              </c:strCache>
            </c:strRef>
          </c:tx>
          <c:spPr>
            <a:solidFill>
              <a:schemeClr val="accent1"/>
            </a:solidFill>
            <a:ln>
              <a:noFill/>
            </a:ln>
            <a:effectLst/>
          </c:spPr>
          <c:invertIfNegative val="0"/>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Tabs'!$B$25:$M$25</c:f>
              <c:numCache>
                <c:formatCode>#,##0;[Red]\(#,##0\)</c:formatCode>
                <c:ptCount val="12"/>
                <c:pt idx="0">
                  <c:v>422.15120000000002</c:v>
                </c:pt>
                <c:pt idx="1">
                  <c:v>403.74340000000001</c:v>
                </c:pt>
                <c:pt idx="2">
                  <c:v>299.87080999999995</c:v>
                </c:pt>
                <c:pt idx="3">
                  <c:v>295.36661999999995</c:v>
                </c:pt>
                <c:pt idx="4">
                  <c:v>250.84927999999999</c:v>
                </c:pt>
                <c:pt idx="5">
                  <c:v>245.36807000000002</c:v>
                </c:pt>
                <c:pt idx="6">
                  <c:v>0</c:v>
                </c:pt>
                <c:pt idx="7">
                  <c:v>0</c:v>
                </c:pt>
                <c:pt idx="8">
                  <c:v>0</c:v>
                </c:pt>
                <c:pt idx="9">
                  <c:v>0</c:v>
                </c:pt>
                <c:pt idx="10">
                  <c:v>0</c:v>
                </c:pt>
                <c:pt idx="11">
                  <c:v>0</c:v>
                </c:pt>
              </c:numCache>
            </c:numRef>
          </c:val>
          <c:extLst>
            <c:ext xmlns:c16="http://schemas.microsoft.com/office/drawing/2014/chart" uri="{C3380CC4-5D6E-409C-BE32-E72D297353CC}">
              <c16:uniqueId val="{00000000-6DD0-4423-B400-3DC2692C58A6}"/>
            </c:ext>
          </c:extLst>
        </c:ser>
        <c:ser>
          <c:idx val="1"/>
          <c:order val="1"/>
          <c:tx>
            <c:strRef>
              <c:f>'Drivers VP Piv &amp; Tabs'!$A$26</c:f>
              <c:strCache>
                <c:ptCount val="1"/>
                <c:pt idx="0">
                  <c:v>Bank 25/26</c:v>
                </c:pt>
              </c:strCache>
            </c:strRef>
          </c:tx>
          <c:spPr>
            <a:solidFill>
              <a:schemeClr val="accent2"/>
            </a:solidFill>
            <a:ln>
              <a:noFill/>
            </a:ln>
            <a:effectLst/>
          </c:spPr>
          <c:invertIfNegative val="0"/>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Tabs'!$B$26:$M$26</c:f>
              <c:numCache>
                <c:formatCode>#,##0;[Red]\(#,##0\)</c:formatCode>
                <c:ptCount val="12"/>
                <c:pt idx="0">
                  <c:v>541.04418999999996</c:v>
                </c:pt>
                <c:pt idx="1">
                  <c:v>615.64392000000021</c:v>
                </c:pt>
                <c:pt idx="2">
                  <c:v>622.14751999999976</c:v>
                </c:pt>
                <c:pt idx="3">
                  <c:v>644.2109999999999</c:v>
                </c:pt>
                <c:pt idx="4">
                  <c:v>726.28868999999986</c:v>
                </c:pt>
                <c:pt idx="5">
                  <c:v>625.70881999999949</c:v>
                </c:pt>
                <c:pt idx="6">
                  <c:v>0</c:v>
                </c:pt>
                <c:pt idx="7">
                  <c:v>0</c:v>
                </c:pt>
                <c:pt idx="8">
                  <c:v>0</c:v>
                </c:pt>
                <c:pt idx="9">
                  <c:v>0</c:v>
                </c:pt>
                <c:pt idx="10">
                  <c:v>0</c:v>
                </c:pt>
                <c:pt idx="11">
                  <c:v>0</c:v>
                </c:pt>
              </c:numCache>
            </c:numRef>
          </c:val>
          <c:extLst>
            <c:ext xmlns:c16="http://schemas.microsoft.com/office/drawing/2014/chart" uri="{C3380CC4-5D6E-409C-BE32-E72D297353CC}">
              <c16:uniqueId val="{00000001-6DD0-4423-B400-3DC2692C58A6}"/>
            </c:ext>
          </c:extLst>
        </c:ser>
        <c:ser>
          <c:idx val="2"/>
          <c:order val="2"/>
          <c:tx>
            <c:strRef>
              <c:f>'Drivers VP Piv &amp; Tabs'!$A$27</c:f>
              <c:strCache>
                <c:ptCount val="1"/>
                <c:pt idx="0">
                  <c:v>Additional Duty Hours (ADH) 25/26</c:v>
                </c:pt>
              </c:strCache>
            </c:strRef>
          </c:tx>
          <c:spPr>
            <a:solidFill>
              <a:schemeClr val="accent3"/>
            </a:solidFill>
            <a:ln>
              <a:noFill/>
            </a:ln>
            <a:effectLst/>
          </c:spPr>
          <c:invertIfNegative val="0"/>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Tabs'!$B$27:$M$27</c:f>
              <c:numCache>
                <c:formatCode>#,##0;[Red]\(#,##0\)</c:formatCode>
                <c:ptCount val="12"/>
                <c:pt idx="0">
                  <c:v>19.429459999999999</c:v>
                </c:pt>
                <c:pt idx="1">
                  <c:v>69.22281000000001</c:v>
                </c:pt>
                <c:pt idx="2">
                  <c:v>34.409649999999992</c:v>
                </c:pt>
                <c:pt idx="3">
                  <c:v>58.608119999999992</c:v>
                </c:pt>
                <c:pt idx="4">
                  <c:v>74.711199999999991</c:v>
                </c:pt>
                <c:pt idx="5">
                  <c:v>36.10972000000001</c:v>
                </c:pt>
                <c:pt idx="6">
                  <c:v>0</c:v>
                </c:pt>
                <c:pt idx="7">
                  <c:v>0</c:v>
                </c:pt>
                <c:pt idx="8">
                  <c:v>0</c:v>
                </c:pt>
                <c:pt idx="9">
                  <c:v>0</c:v>
                </c:pt>
                <c:pt idx="10">
                  <c:v>0</c:v>
                </c:pt>
                <c:pt idx="11">
                  <c:v>0</c:v>
                </c:pt>
              </c:numCache>
            </c:numRef>
          </c:val>
          <c:extLst>
            <c:ext xmlns:c16="http://schemas.microsoft.com/office/drawing/2014/chart" uri="{C3380CC4-5D6E-409C-BE32-E72D297353CC}">
              <c16:uniqueId val="{00000002-6DD0-4423-B400-3DC2692C58A6}"/>
            </c:ext>
          </c:extLst>
        </c:ser>
        <c:ser>
          <c:idx val="3"/>
          <c:order val="3"/>
          <c:tx>
            <c:strRef>
              <c:f>'Drivers VP Piv &amp; Tabs'!$A$28</c:f>
              <c:strCache>
                <c:ptCount val="1"/>
                <c:pt idx="0">
                  <c:v>Overtime</c:v>
                </c:pt>
              </c:strCache>
            </c:strRef>
          </c:tx>
          <c:spPr>
            <a:solidFill>
              <a:schemeClr val="accent4"/>
            </a:solidFill>
            <a:ln>
              <a:noFill/>
            </a:ln>
            <a:effectLst/>
          </c:spPr>
          <c:invertIfNegative val="0"/>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Tabs'!$B$28:$M$28</c:f>
              <c:numCache>
                <c:formatCode>#,##0;[Red]\(#,##0\)</c:formatCode>
                <c:ptCount val="12"/>
                <c:pt idx="0">
                  <c:v>8.3966100000000008</c:v>
                </c:pt>
                <c:pt idx="1">
                  <c:v>4.0635899999999996</c:v>
                </c:pt>
                <c:pt idx="2">
                  <c:v>3.8983600000000003</c:v>
                </c:pt>
                <c:pt idx="3">
                  <c:v>2.1233500000000003</c:v>
                </c:pt>
                <c:pt idx="4">
                  <c:v>2.1099099999999997</c:v>
                </c:pt>
                <c:pt idx="5">
                  <c:v>1.5722900000000002</c:v>
                </c:pt>
                <c:pt idx="6">
                  <c:v>0</c:v>
                </c:pt>
                <c:pt idx="7">
                  <c:v>0</c:v>
                </c:pt>
                <c:pt idx="8">
                  <c:v>0</c:v>
                </c:pt>
                <c:pt idx="9">
                  <c:v>0</c:v>
                </c:pt>
                <c:pt idx="10">
                  <c:v>0</c:v>
                </c:pt>
                <c:pt idx="11">
                  <c:v>0</c:v>
                </c:pt>
              </c:numCache>
            </c:numRef>
          </c:val>
          <c:extLst>
            <c:ext xmlns:c16="http://schemas.microsoft.com/office/drawing/2014/chart" uri="{C3380CC4-5D6E-409C-BE32-E72D297353CC}">
              <c16:uniqueId val="{00000003-6DD0-4423-B400-3DC2692C58A6}"/>
            </c:ext>
          </c:extLst>
        </c:ser>
        <c:ser>
          <c:idx val="4"/>
          <c:order val="4"/>
          <c:tx>
            <c:strRef>
              <c:f>'Drivers VP Piv &amp; Tabs'!$A$29</c:f>
              <c:strCache>
                <c:ptCount val="1"/>
                <c:pt idx="0">
                  <c:v>Waiting List Initiative (WLI)</c:v>
                </c:pt>
              </c:strCache>
            </c:strRef>
          </c:tx>
          <c:spPr>
            <a:solidFill>
              <a:schemeClr val="accent5"/>
            </a:solidFill>
            <a:ln>
              <a:noFill/>
            </a:ln>
            <a:effectLst/>
          </c:spPr>
          <c:invertIfNegative val="0"/>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Tabs'!$B$29:$M$29</c:f>
              <c:numCache>
                <c:formatCode>#,##0;[Red]\(#,##0\)</c:formatCode>
                <c:ptCount val="12"/>
                <c:pt idx="0">
                  <c:v>2.6166900000000002</c:v>
                </c:pt>
                <c:pt idx="1">
                  <c:v>3.4882</c:v>
                </c:pt>
                <c:pt idx="2">
                  <c:v>0</c:v>
                </c:pt>
                <c:pt idx="3">
                  <c:v>0</c:v>
                </c:pt>
                <c:pt idx="4">
                  <c:v>0</c:v>
                </c:pt>
                <c:pt idx="5">
                  <c:v>0</c:v>
                </c:pt>
                <c:pt idx="6">
                  <c:v>0</c:v>
                </c:pt>
                <c:pt idx="7">
                  <c:v>0</c:v>
                </c:pt>
                <c:pt idx="8">
                  <c:v>0</c:v>
                </c:pt>
                <c:pt idx="9">
                  <c:v>0</c:v>
                </c:pt>
                <c:pt idx="10">
                  <c:v>0</c:v>
                </c:pt>
                <c:pt idx="11">
                  <c:v>0</c:v>
                </c:pt>
              </c:numCache>
            </c:numRef>
          </c:val>
          <c:extLst>
            <c:ext xmlns:c16="http://schemas.microsoft.com/office/drawing/2014/chart" uri="{C3380CC4-5D6E-409C-BE32-E72D297353CC}">
              <c16:uniqueId val="{00000004-6DD0-4423-B400-3DC2692C58A6}"/>
            </c:ext>
          </c:extLst>
        </c:ser>
        <c:dLbls>
          <c:showLegendKey val="0"/>
          <c:showVal val="0"/>
          <c:showCatName val="0"/>
          <c:showSerName val="0"/>
          <c:showPercent val="0"/>
          <c:showBubbleSize val="0"/>
        </c:dLbls>
        <c:gapWidth val="55"/>
        <c:overlap val="100"/>
        <c:axId val="984827903"/>
        <c:axId val="984823103"/>
      </c:barChart>
      <c:lineChart>
        <c:grouping val="standard"/>
        <c:varyColors val="0"/>
        <c:ser>
          <c:idx val="5"/>
          <c:order val="5"/>
          <c:tx>
            <c:strRef>
              <c:f>'Drivers VP Piv &amp; Tabs'!$A$30</c:f>
              <c:strCache>
                <c:ptCount val="1"/>
                <c:pt idx="0">
                  <c:v>Variable Pay 24/25</c:v>
                </c:pt>
              </c:strCache>
            </c:strRef>
          </c:tx>
          <c:spPr>
            <a:ln w="28575" cap="rnd">
              <a:solidFill>
                <a:schemeClr val="accent6"/>
              </a:solidFill>
              <a:round/>
            </a:ln>
            <a:effectLst/>
          </c:spPr>
          <c:marker>
            <c:symbol val="none"/>
          </c:marker>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Tabs'!$B$30:$M$30</c:f>
              <c:numCache>
                <c:formatCode>#,##0;[Red]\(#,##0\)</c:formatCode>
                <c:ptCount val="12"/>
                <c:pt idx="0">
                  <c:v>1112.1237199999994</c:v>
                </c:pt>
                <c:pt idx="1">
                  <c:v>1301.8010300000001</c:v>
                </c:pt>
                <c:pt idx="2">
                  <c:v>1079.8737599999997</c:v>
                </c:pt>
                <c:pt idx="3">
                  <c:v>1066.6452599999998</c:v>
                </c:pt>
                <c:pt idx="4">
                  <c:v>1203.2003599999996</c:v>
                </c:pt>
                <c:pt idx="5">
                  <c:v>1159.3539700000003</c:v>
                </c:pt>
                <c:pt idx="6">
                  <c:v>1363.4673400000006</c:v>
                </c:pt>
                <c:pt idx="7">
                  <c:v>1267.3988200000003</c:v>
                </c:pt>
                <c:pt idx="8">
                  <c:v>1175.3136699999998</c:v>
                </c:pt>
                <c:pt idx="9">
                  <c:v>938.2285700000001</c:v>
                </c:pt>
                <c:pt idx="10">
                  <c:v>1036.9110300000004</c:v>
                </c:pt>
                <c:pt idx="11">
                  <c:v>1350.2439599999998</c:v>
                </c:pt>
              </c:numCache>
            </c:numRef>
          </c:val>
          <c:smooth val="0"/>
          <c:extLst>
            <c:ext xmlns:c16="http://schemas.microsoft.com/office/drawing/2014/chart" uri="{C3380CC4-5D6E-409C-BE32-E72D297353CC}">
              <c16:uniqueId val="{00000005-6DD0-4423-B400-3DC2692C58A6}"/>
            </c:ext>
          </c:extLst>
        </c:ser>
        <c:ser>
          <c:idx val="6"/>
          <c:order val="6"/>
          <c:tx>
            <c:strRef>
              <c:f>'Drivers VP Piv &amp; Tabs'!$A$31</c:f>
              <c:strCache>
                <c:ptCount val="1"/>
                <c:pt idx="0">
                  <c:v>Average Variable Pay Spend 24/25</c:v>
                </c:pt>
              </c:strCache>
            </c:strRef>
          </c:tx>
          <c:spPr>
            <a:ln w="28575" cap="rnd">
              <a:solidFill>
                <a:schemeClr val="accent1">
                  <a:lumMod val="60000"/>
                </a:schemeClr>
              </a:solidFill>
              <a:round/>
            </a:ln>
            <a:effectLst/>
          </c:spPr>
          <c:marker>
            <c:symbol val="none"/>
          </c:marker>
          <c:cat>
            <c:strRef>
              <c:f>'Drivers VP Piv &amp; Tabs'!$B$24:$M$24</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'Drivers VP Piv &amp; Tabs'!$B$31:$M$31</c:f>
              <c:numCache>
                <c:formatCode>#,##0;[Red]\(#,##0\)</c:formatCode>
                <c:ptCount val="12"/>
                <c:pt idx="0">
                  <c:v>1171.2134574999998</c:v>
                </c:pt>
                <c:pt idx="1">
                  <c:v>1171.2134574999998</c:v>
                </c:pt>
                <c:pt idx="2">
                  <c:v>1171.2134574999998</c:v>
                </c:pt>
                <c:pt idx="3">
                  <c:v>1171.2134574999998</c:v>
                </c:pt>
                <c:pt idx="4">
                  <c:v>1171.2134574999998</c:v>
                </c:pt>
                <c:pt idx="5">
                  <c:v>1171.2134574999998</c:v>
                </c:pt>
                <c:pt idx="6">
                  <c:v>1171.2134574999998</c:v>
                </c:pt>
                <c:pt idx="7">
                  <c:v>1171.2134574999998</c:v>
                </c:pt>
                <c:pt idx="8">
                  <c:v>1171.2134574999998</c:v>
                </c:pt>
                <c:pt idx="9">
                  <c:v>1171.2134574999998</c:v>
                </c:pt>
                <c:pt idx="10">
                  <c:v>1171.2134574999998</c:v>
                </c:pt>
                <c:pt idx="11">
                  <c:v>1171.2134574999998</c:v>
                </c:pt>
              </c:numCache>
            </c:numRef>
          </c:val>
          <c:smooth val="0"/>
          <c:extLst>
            <c:ext xmlns:c16="http://schemas.microsoft.com/office/drawing/2014/chart" uri="{C3380CC4-5D6E-409C-BE32-E72D297353CC}">
              <c16:uniqueId val="{00000006-6DD0-4423-B400-3DC2692C58A6}"/>
            </c:ext>
          </c:extLst>
        </c:ser>
        <c:dLbls>
          <c:showLegendKey val="0"/>
          <c:showVal val="0"/>
          <c:showCatName val="0"/>
          <c:showSerName val="0"/>
          <c:showPercent val="0"/>
          <c:showBubbleSize val="0"/>
        </c:dLbls>
        <c:marker val="1"/>
        <c:smooth val="0"/>
        <c:axId val="984827903"/>
        <c:axId val="984823103"/>
      </c:lineChart>
      <c:catAx>
        <c:axId val="9848279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84823103"/>
        <c:crosses val="autoZero"/>
        <c:auto val="1"/>
        <c:lblAlgn val="ctr"/>
        <c:lblOffset val="100"/>
        <c:noMultiLvlLbl val="0"/>
      </c:catAx>
      <c:valAx>
        <c:axId val="98482310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84827903"/>
        <c:crosses val="autoZero"/>
        <c:crossBetween val="between"/>
      </c:valAx>
      <c:spPr>
        <a:noFill/>
        <a:ln>
          <a:noFill/>
        </a:ln>
        <a:effectLst/>
      </c:spPr>
    </c:plotArea>
    <c:legend>
      <c:legendPos val="r"/>
      <c:layout>
        <c:manualLayout>
          <c:xMode val="edge"/>
          <c:yMode val="edge"/>
          <c:x val="0.76021723700294863"/>
          <c:y val="6.4658468261167931E-2"/>
          <c:w val="0.22311154454494073"/>
          <c:h val="0.8710899670130216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12700" cap="flat" cmpd="sng" algn="ctr">
      <a:solidFill>
        <a:srgbClr val="002060"/>
      </a:solidFill>
      <a:round/>
    </a:ln>
    <a:effectLst/>
  </c:spPr>
  <c:txPr>
    <a:bodyPr/>
    <a:lstStyle/>
    <a:p>
      <a:pPr>
        <a:defRPr>
          <a:solidFill>
            <a:schemeClr val="tx1"/>
          </a:solidFill>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GB"/>
              <a:t>Establishment</a:t>
            </a:r>
            <a:r>
              <a:rPr lang="en-GB" baseline="0"/>
              <a:t> Costs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GB"/>
        </a:p>
      </c:txPr>
    </c:title>
    <c:autoTitleDeleted val="0"/>
    <c:plotArea>
      <c:layout/>
      <c:barChart>
        <c:barDir val="col"/>
        <c:grouping val="clustered"/>
        <c:varyColors val="0"/>
        <c:ser>
          <c:idx val="0"/>
          <c:order val="0"/>
          <c:tx>
            <c:strRef>
              <c:f>'Non-Pay Summary'!$A$52</c:f>
              <c:strCache>
                <c:ptCount val="1"/>
                <c:pt idx="0">
                  <c:v>Non-Pay Actual 25/26</c:v>
                </c:pt>
              </c:strCache>
            </c:strRef>
          </c:tx>
          <c:spPr>
            <a:solidFill>
              <a:schemeClr val="accent1"/>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Summary'!$B$52:$M$52</c:f>
              <c:numCache>
                <c:formatCode>#,##0;[Red]\(#,##0\)</c:formatCode>
                <c:ptCount val="12"/>
                <c:pt idx="0">
                  <c:v>101.38310999999996</c:v>
                </c:pt>
                <c:pt idx="1">
                  <c:v>166.90805999999998</c:v>
                </c:pt>
                <c:pt idx="2">
                  <c:v>151.86617999999996</c:v>
                </c:pt>
                <c:pt idx="3">
                  <c:v>187.72044000000005</c:v>
                </c:pt>
                <c:pt idx="4">
                  <c:v>96.162040000000061</c:v>
                </c:pt>
                <c:pt idx="5">
                  <c:v>123.23542999999995</c:v>
                </c:pt>
                <c:pt idx="6">
                  <c:v>0</c:v>
                </c:pt>
                <c:pt idx="7">
                  <c:v>0</c:v>
                </c:pt>
                <c:pt idx="8">
                  <c:v>0</c:v>
                </c:pt>
                <c:pt idx="9">
                  <c:v>0</c:v>
                </c:pt>
                <c:pt idx="10">
                  <c:v>0</c:v>
                </c:pt>
                <c:pt idx="11">
                  <c:v>0</c:v>
                </c:pt>
              </c:numCache>
            </c:numRef>
          </c:val>
          <c:extLst>
            <c:ext xmlns:c16="http://schemas.microsoft.com/office/drawing/2014/chart" uri="{C3380CC4-5D6E-409C-BE32-E72D297353CC}">
              <c16:uniqueId val="{00000000-7937-4AA1-8775-9D2B8C86605D}"/>
            </c:ext>
          </c:extLst>
        </c:ser>
        <c:ser>
          <c:idx val="1"/>
          <c:order val="1"/>
          <c:tx>
            <c:strRef>
              <c:f>'Non-Pay Summary'!$A$53</c:f>
              <c:strCache>
                <c:ptCount val="1"/>
                <c:pt idx="0">
                  <c:v>Non-Pay Budget 25/26</c:v>
                </c:pt>
              </c:strCache>
            </c:strRef>
          </c:tx>
          <c:spPr>
            <a:solidFill>
              <a:schemeClr val="accent2"/>
            </a:solidFill>
            <a:ln>
              <a:noFill/>
            </a:ln>
            <a:effectLst/>
          </c:spPr>
          <c:invertIfNegative val="0"/>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Summary'!$B$53:$M$53</c:f>
              <c:numCache>
                <c:formatCode>#,##0;[Red]\(#,##0\)</c:formatCode>
                <c:ptCount val="12"/>
                <c:pt idx="0">
                  <c:v>104.901</c:v>
                </c:pt>
                <c:pt idx="1">
                  <c:v>146.16</c:v>
                </c:pt>
                <c:pt idx="2">
                  <c:v>122.708</c:v>
                </c:pt>
                <c:pt idx="3">
                  <c:v>88.495000000000005</c:v>
                </c:pt>
                <c:pt idx="4">
                  <c:v>104.123</c:v>
                </c:pt>
                <c:pt idx="5">
                  <c:v>108.453</c:v>
                </c:pt>
                <c:pt idx="6">
                  <c:v>0</c:v>
                </c:pt>
                <c:pt idx="7">
                  <c:v>0</c:v>
                </c:pt>
                <c:pt idx="8">
                  <c:v>0</c:v>
                </c:pt>
                <c:pt idx="9">
                  <c:v>0</c:v>
                </c:pt>
                <c:pt idx="10">
                  <c:v>0</c:v>
                </c:pt>
                <c:pt idx="11">
                  <c:v>0</c:v>
                </c:pt>
              </c:numCache>
            </c:numRef>
          </c:val>
          <c:extLst>
            <c:ext xmlns:c16="http://schemas.microsoft.com/office/drawing/2014/chart" uri="{C3380CC4-5D6E-409C-BE32-E72D297353CC}">
              <c16:uniqueId val="{00000001-7937-4AA1-8775-9D2B8C86605D}"/>
            </c:ext>
          </c:extLst>
        </c:ser>
        <c:dLbls>
          <c:showLegendKey val="0"/>
          <c:showVal val="0"/>
          <c:showCatName val="0"/>
          <c:showSerName val="0"/>
          <c:showPercent val="0"/>
          <c:showBubbleSize val="0"/>
        </c:dLbls>
        <c:gapWidth val="219"/>
        <c:axId val="936479551"/>
        <c:axId val="936480991"/>
      </c:barChart>
      <c:lineChart>
        <c:grouping val="standard"/>
        <c:varyColors val="0"/>
        <c:ser>
          <c:idx val="2"/>
          <c:order val="2"/>
          <c:tx>
            <c:strRef>
              <c:f>'Non-Pay Summary'!$A$54</c:f>
              <c:strCache>
                <c:ptCount val="1"/>
                <c:pt idx="0">
                  <c:v>Non-Pay Spend 24/25</c:v>
                </c:pt>
              </c:strCache>
            </c:strRef>
          </c:tx>
          <c:spPr>
            <a:ln w="28575" cap="rnd">
              <a:solidFill>
                <a:schemeClr val="accent3"/>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Summary'!$B$54:$M$54</c:f>
              <c:numCache>
                <c:formatCode>#,##0;[Red]\(#,##0\)</c:formatCode>
                <c:ptCount val="12"/>
                <c:pt idx="0">
                  <c:v>106.60805999999998</c:v>
                </c:pt>
                <c:pt idx="1">
                  <c:v>122.6414799999999</c:v>
                </c:pt>
                <c:pt idx="2">
                  <c:v>103.76459999999987</c:v>
                </c:pt>
                <c:pt idx="3">
                  <c:v>161.13134999999994</c:v>
                </c:pt>
                <c:pt idx="4">
                  <c:v>138.71599999999989</c:v>
                </c:pt>
                <c:pt idx="5">
                  <c:v>131.13413999999983</c:v>
                </c:pt>
                <c:pt idx="6">
                  <c:v>161.56389999999996</c:v>
                </c:pt>
                <c:pt idx="7">
                  <c:v>145.27697000000009</c:v>
                </c:pt>
                <c:pt idx="8">
                  <c:v>101.46655000000003</c:v>
                </c:pt>
                <c:pt idx="9">
                  <c:v>133.99530999999993</c:v>
                </c:pt>
                <c:pt idx="10">
                  <c:v>142.42602999999997</c:v>
                </c:pt>
                <c:pt idx="11">
                  <c:v>240.81556000000003</c:v>
                </c:pt>
              </c:numCache>
            </c:numRef>
          </c:val>
          <c:smooth val="0"/>
          <c:extLst>
            <c:ext xmlns:c16="http://schemas.microsoft.com/office/drawing/2014/chart" uri="{C3380CC4-5D6E-409C-BE32-E72D297353CC}">
              <c16:uniqueId val="{00000002-7937-4AA1-8775-9D2B8C86605D}"/>
            </c:ext>
          </c:extLst>
        </c:ser>
        <c:ser>
          <c:idx val="3"/>
          <c:order val="3"/>
          <c:tx>
            <c:strRef>
              <c:f>'Non-Pay Summary'!$A$55</c:f>
              <c:strCache>
                <c:ptCount val="1"/>
                <c:pt idx="0">
                  <c:v>Average Non-Pay Spend 24/25</c:v>
                </c:pt>
              </c:strCache>
            </c:strRef>
          </c:tx>
          <c:spPr>
            <a:ln w="28575" cap="rnd">
              <a:solidFill>
                <a:schemeClr val="accent4"/>
              </a:solidFill>
              <a:round/>
            </a:ln>
            <a:effectLst/>
          </c:spPr>
          <c:marker>
            <c:symbol val="none"/>
          </c:marker>
          <c:cat>
            <c:strRef>
              <c:f>'Non-Pay Summary'!$B$13:$M$13</c:f>
              <c:strCache>
                <c:ptCount val="12"/>
                <c:pt idx="0">
                  <c:v>P01</c:v>
                </c:pt>
                <c:pt idx="1">
                  <c:v>P02</c:v>
                </c:pt>
                <c:pt idx="2">
                  <c:v>P03</c:v>
                </c:pt>
                <c:pt idx="3">
                  <c:v>P04</c:v>
                </c:pt>
                <c:pt idx="4">
                  <c:v>P05</c:v>
                </c:pt>
                <c:pt idx="5">
                  <c:v>P06</c:v>
                </c:pt>
                <c:pt idx="6">
                  <c:v>P07</c:v>
                </c:pt>
                <c:pt idx="7">
                  <c:v>P08</c:v>
                </c:pt>
                <c:pt idx="8">
                  <c:v>P09</c:v>
                </c:pt>
                <c:pt idx="9">
                  <c:v>P10</c:v>
                </c:pt>
                <c:pt idx="10">
                  <c:v>P11</c:v>
                </c:pt>
                <c:pt idx="11">
                  <c:v>P12</c:v>
                </c:pt>
              </c:strCache>
            </c:strRef>
          </c:cat>
          <c:val>
            <c:numRef>
              <c:f>'Non-Pay Summary'!$B$55:$M$55</c:f>
              <c:numCache>
                <c:formatCode>#,##0;[Red]\(#,##0\)</c:formatCode>
                <c:ptCount val="12"/>
                <c:pt idx="0">
                  <c:v>140.79499583333327</c:v>
                </c:pt>
                <c:pt idx="1">
                  <c:v>140.79499583333327</c:v>
                </c:pt>
                <c:pt idx="2">
                  <c:v>140.79499583333327</c:v>
                </c:pt>
                <c:pt idx="3">
                  <c:v>140.79499583333327</c:v>
                </c:pt>
                <c:pt idx="4">
                  <c:v>140.79499583333327</c:v>
                </c:pt>
                <c:pt idx="5">
                  <c:v>140.79499583333327</c:v>
                </c:pt>
                <c:pt idx="6">
                  <c:v>140.79499583333327</c:v>
                </c:pt>
                <c:pt idx="7">
                  <c:v>140.79499583333327</c:v>
                </c:pt>
                <c:pt idx="8">
                  <c:v>140.79499583333327</c:v>
                </c:pt>
                <c:pt idx="9">
                  <c:v>140.79499583333327</c:v>
                </c:pt>
                <c:pt idx="10">
                  <c:v>140.79499583333327</c:v>
                </c:pt>
                <c:pt idx="11">
                  <c:v>140.79499583333327</c:v>
                </c:pt>
              </c:numCache>
            </c:numRef>
          </c:val>
          <c:smooth val="0"/>
          <c:extLst>
            <c:ext xmlns:c16="http://schemas.microsoft.com/office/drawing/2014/chart" uri="{C3380CC4-5D6E-409C-BE32-E72D297353CC}">
              <c16:uniqueId val="{00000003-7937-4AA1-8775-9D2B8C86605D}"/>
            </c:ext>
          </c:extLst>
        </c:ser>
        <c:dLbls>
          <c:showLegendKey val="0"/>
          <c:showVal val="0"/>
          <c:showCatName val="0"/>
          <c:showSerName val="0"/>
          <c:showPercent val="0"/>
          <c:showBubbleSize val="0"/>
        </c:dLbls>
        <c:marker val="1"/>
        <c:smooth val="0"/>
        <c:axId val="936479551"/>
        <c:axId val="936480991"/>
      </c:lineChart>
      <c:catAx>
        <c:axId val="936479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80991"/>
        <c:crosses val="autoZero"/>
        <c:auto val="1"/>
        <c:lblAlgn val="ctr"/>
        <c:lblOffset val="100"/>
        <c:noMultiLvlLbl val="0"/>
      </c:catAx>
      <c:valAx>
        <c:axId val="9364809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r>
                  <a:rPr lang="en-US"/>
                  <a:t>£'000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dk1"/>
                  </a:solidFill>
                  <a:latin typeface="+mn-lt"/>
                  <a:ea typeface="+mn-ea"/>
                  <a:cs typeface="+mn-cs"/>
                </a:defRPr>
              </a:pPr>
              <a:endParaRPr lang="en-US"/>
            </a:p>
          </c:txPr>
        </c:title>
        <c:numFmt formatCode="#,##0;[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9364795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9050" cap="flat" cmpd="sng" algn="ctr">
      <a:solidFill>
        <a:srgbClr val="002060"/>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16/10/2025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7</a:t>
            </a:fld>
            <a:endParaRPr lang="en-GB" dirty="0"/>
          </a:p>
        </p:txBody>
      </p:sp>
    </p:spTree>
    <p:extLst>
      <p:ext uri="{BB962C8B-B14F-4D97-AF65-F5344CB8AC3E}">
        <p14:creationId xmlns:p14="http://schemas.microsoft.com/office/powerpoint/2010/main" val="364507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13</a:t>
            </a:fld>
            <a:endParaRPr lang="en-GB" dirty="0"/>
          </a:p>
        </p:txBody>
      </p:sp>
    </p:spTree>
    <p:extLst>
      <p:ext uri="{BB962C8B-B14F-4D97-AF65-F5344CB8AC3E}">
        <p14:creationId xmlns:p14="http://schemas.microsoft.com/office/powerpoint/2010/main" val="1451268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14</a:t>
            </a:fld>
            <a:endParaRPr lang="en-GB" dirty="0"/>
          </a:p>
        </p:txBody>
      </p:sp>
    </p:spTree>
    <p:extLst>
      <p:ext uri="{BB962C8B-B14F-4D97-AF65-F5344CB8AC3E}">
        <p14:creationId xmlns:p14="http://schemas.microsoft.com/office/powerpoint/2010/main" val="875966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16/10/2025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16/10/2025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16/10/2025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3.emf"/><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chart" Target="../charts/chart1.xml"/><Relationship Id="rId4" Type="http://schemas.openxmlformats.org/officeDocument/2006/relationships/image" Target="../media/image19.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110781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Mental Health &amp; Learning Disabilities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rPr>
              <a:t>28</a:t>
            </a:r>
            <a:r>
              <a:rPr lang="en-GB" sz="2600" b="1" baseline="30000" dirty="0">
                <a:solidFill>
                  <a:schemeClr val="bg1"/>
                </a:solidFill>
                <a:latin typeface="Arial Black" panose="020B0604020202020204" pitchFamily="34" charset="0"/>
              </a:rPr>
              <a:t>th</a:t>
            </a:r>
            <a:r>
              <a:rPr lang="en-GB" sz="2600" b="1" dirty="0">
                <a:solidFill>
                  <a:schemeClr val="bg1"/>
                </a:solidFill>
                <a:latin typeface="Arial Black" panose="020B0604020202020204" pitchFamily="34" charset="0"/>
              </a:rPr>
              <a:t> Octo</a:t>
            </a:r>
            <a:r>
              <a:rPr lang="en-GB" sz="2600" b="1" dirty="0">
                <a:solidFill>
                  <a:schemeClr val="bg1"/>
                </a:solidFill>
                <a:latin typeface="Arial Black" panose="020B0604020202020204" pitchFamily="34" charset="0"/>
                <a:cs typeface="Arial Black" panose="020B0604020202020204" pitchFamily="34" charset="0"/>
              </a:rPr>
              <a:t>ber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240121" y="4422377"/>
            <a:ext cx="11948162" cy="2302328"/>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is a continuation of the high variable pay in 2025-26 from previous years but there is a significant reduction in 2025-26 compared to 2024-25. The high variable pay is across medical and nurse staffing. The use of temporary staffing in nursing is to cover vacancy and sickness and to step up staffing levels to manage acuity. MH and LD services have been outside the scope of the Nurse Staffing Act, NSA, and have received no additional funding for safe staffing levels leading to the use of the temporary staffing. There is agreement from the Director of Nursing that current establishments need to be increased.</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reduction in the nursing variable pay in nursing has come from successful recruitment in 2024-25 from the overseas recruitment and from the recruitment of the new registrants from the student streamlining in the second part of that year. There has also been reduction in medical agency usage, and this has also come from recruitment at both consultant and specialty doctor grade.</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Service Group has weekly Medical And Nursing Variable Pay groups in place to scrutinise and challenge the use of temporary staffing in order to reduce the variable pay bill.</a:t>
            </a:r>
          </a:p>
        </p:txBody>
      </p:sp>
      <p:sp>
        <p:nvSpPr>
          <p:cNvPr id="8" name="Oval 7"/>
          <p:cNvSpPr/>
          <p:nvPr/>
        </p:nvSpPr>
        <p:spPr>
          <a:xfrm>
            <a:off x="11467529" y="88910"/>
            <a:ext cx="481499" cy="48149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aphicFrame>
        <p:nvGraphicFramePr>
          <p:cNvPr id="3" name="Chart 2">
            <a:extLst>
              <a:ext uri="{FF2B5EF4-FFF2-40B4-BE49-F238E27FC236}">
                <a16:creationId xmlns:a16="http://schemas.microsoft.com/office/drawing/2014/main" id="{33159EA4-07AA-627F-91DC-B8AFA03867F6}"/>
              </a:ext>
            </a:extLst>
          </p:cNvPr>
          <p:cNvGraphicFramePr>
            <a:graphicFrameLocks/>
          </p:cNvGraphicFramePr>
          <p:nvPr>
            <p:extLst>
              <p:ext uri="{D42A27DB-BD31-4B8C-83A1-F6EECF244321}">
                <p14:modId xmlns:p14="http://schemas.microsoft.com/office/powerpoint/2010/main" val="1086567621"/>
              </p:ext>
            </p:extLst>
          </p:nvPr>
        </p:nvGraphicFramePr>
        <p:xfrm>
          <a:off x="240120" y="570409"/>
          <a:ext cx="5855879" cy="3001466"/>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a:extLst>
              <a:ext uri="{FF2B5EF4-FFF2-40B4-BE49-F238E27FC236}">
                <a16:creationId xmlns:a16="http://schemas.microsoft.com/office/drawing/2014/main" id="{DEAFE6C8-F194-DD8C-DF9A-36C243307A1F}"/>
              </a:ext>
            </a:extLst>
          </p:cNvPr>
          <p:cNvPicPr>
            <a:picLocks noChangeAspect="1"/>
          </p:cNvPicPr>
          <p:nvPr/>
        </p:nvPicPr>
        <p:blipFill>
          <a:blip r:embed="rId4"/>
          <a:stretch>
            <a:fillRect/>
          </a:stretch>
        </p:blipFill>
        <p:spPr>
          <a:xfrm>
            <a:off x="6290303" y="625978"/>
            <a:ext cx="5263809" cy="1795802"/>
          </a:xfrm>
          <a:prstGeom prst="rect">
            <a:avLst/>
          </a:prstGeom>
        </p:spPr>
      </p:pic>
      <p:pic>
        <p:nvPicPr>
          <p:cNvPr id="4" name="Picture 3">
            <a:extLst>
              <a:ext uri="{FF2B5EF4-FFF2-40B4-BE49-F238E27FC236}">
                <a16:creationId xmlns:a16="http://schemas.microsoft.com/office/drawing/2014/main" id="{807EA481-91A9-FCBB-B9A3-9E35B8A01ECF}"/>
              </a:ext>
            </a:extLst>
          </p:cNvPr>
          <p:cNvPicPr>
            <a:picLocks noChangeAspect="1"/>
          </p:cNvPicPr>
          <p:nvPr/>
        </p:nvPicPr>
        <p:blipFill>
          <a:blip r:embed="rId5"/>
          <a:stretch>
            <a:fillRect/>
          </a:stretch>
        </p:blipFill>
        <p:spPr>
          <a:xfrm>
            <a:off x="6290303" y="2598169"/>
            <a:ext cx="5263522" cy="1672114"/>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sp>
        <p:nvSpPr>
          <p:cNvPr id="12" name="TextBox 11"/>
          <p:cNvSpPr txBox="1"/>
          <p:nvPr/>
        </p:nvSpPr>
        <p:spPr>
          <a:xfrm>
            <a:off x="100655" y="3659949"/>
            <a:ext cx="11998127" cy="2962513"/>
          </a:xfrm>
          <a:prstGeom prst="roundRect">
            <a:avLst/>
          </a:prstGeom>
          <a:solidFill>
            <a:schemeClr val="bg1"/>
          </a:solidFill>
          <a:ln>
            <a:solidFill>
              <a:srgbClr val="002060"/>
            </a:solidFill>
          </a:ln>
        </p:spPr>
        <p:txBody>
          <a:bodyPr wrap="square" rtlCol="0">
            <a:normAutofit fontScale="85000" lnSpcReduction="20000"/>
          </a:bodyPr>
          <a:lstStyle/>
          <a:p>
            <a:r>
              <a:rPr lang="en-GB" sz="1400" b="1" dirty="0">
                <a:solidFill>
                  <a:srgbClr val="002060"/>
                </a:solidFill>
                <a:latin typeface="Arial" panose="020B0604020202020204" pitchFamily="34" charset="0"/>
                <a:cs typeface="Arial" panose="020B0604020202020204" pitchFamily="34" charset="0"/>
              </a:rPr>
              <a:t>Clinical Supplies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There has been increasing clinical supplies cost from increased pharmacy issue expenditure due to the increased prescribing of buvidal in substance use services. Additional funding has been received through the Area Planning Board, APB, arrangements, but this prescribing has continued to increase in 2025-26</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Establishment Costs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high expenditure is due to transport costs and legal expenses..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high transport costs are related to the commissioning of the adult MH cases out of area with increased cost from quarter 3 of 2024-25, see also below.</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high legal costs relate primarily to cases that are being managed through the Court of Protection.</a:t>
            </a:r>
          </a:p>
          <a:p>
            <a:pPr lvl="1"/>
            <a:endParaRPr lang="en-GB" sz="1400" dirty="0">
              <a:solidFill>
                <a:srgbClr val="002060"/>
              </a:solidFill>
              <a:latin typeface="Arial" panose="020B0604020202020204" pitchFamily="34" charset="0"/>
              <a:cs typeface="Arial" panose="020B0604020202020204" pitchFamily="34" charset="0"/>
            </a:endParaRPr>
          </a:p>
          <a:p>
            <a:r>
              <a:rPr lang="en-GB" sz="1400" b="1" dirty="0">
                <a:solidFill>
                  <a:srgbClr val="002060"/>
                </a:solidFill>
                <a:latin typeface="Arial" panose="020B0604020202020204" pitchFamily="34" charset="0"/>
                <a:cs typeface="Arial" panose="020B0604020202020204" pitchFamily="34" charset="0"/>
              </a:rPr>
              <a:t>CHC</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There is expenditure growth in year, both in 2024-25 and 2025-26 from new cases and from inflationary price increases. There has also been a significant increase in expenditure from the commissioning of the adult MH cases in the private sector. This is due to the increased demand for adult inpatient services and not being able to admit directly into in-house provision. This commenced in quarter 3 of last year and peaked at around 25 cases in month 03 of this year. That number has then reduced to 4 in month 06 but there have been further admissions directly into the private sector during October. Other Health Boards in Wales are also experiencing increased demand on their adult MH inpatient services and are also commissioning high number of cases in the private sector.</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There is some reduction in expenditure from the review and rightsizing of cases and from the repatriation of cases that have been commissioned out of area back into in-house provision, these are included for value in the Service Group Savings Plan.</a:t>
            </a:r>
            <a:endParaRPr lang="en-GB" sz="1400" dirty="0">
              <a:solidFill>
                <a:srgbClr val="002060"/>
              </a:solidFill>
              <a:highlight>
                <a:srgbClr val="FFFF00"/>
              </a:highlight>
              <a:latin typeface="Arial" panose="020B0604020202020204" pitchFamily="34" charset="0"/>
              <a:cs typeface="Arial" panose="020B0604020202020204" pitchFamily="34" charset="0"/>
            </a:endParaRPr>
          </a:p>
        </p:txBody>
      </p:sp>
      <p:sp>
        <p:nvSpPr>
          <p:cNvPr id="8" name="Oval 7"/>
          <p:cNvSpPr/>
          <p:nvPr/>
        </p:nvSpPr>
        <p:spPr>
          <a:xfrm>
            <a:off x="11492451" y="85862"/>
            <a:ext cx="461252" cy="461252"/>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aphicFrame>
        <p:nvGraphicFramePr>
          <p:cNvPr id="4" name="Chart 3">
            <a:extLst>
              <a:ext uri="{FF2B5EF4-FFF2-40B4-BE49-F238E27FC236}">
                <a16:creationId xmlns:a16="http://schemas.microsoft.com/office/drawing/2014/main" id="{C3DAB28C-0875-4930-9A75-B985076BF2B1}"/>
              </a:ext>
            </a:extLst>
          </p:cNvPr>
          <p:cNvGraphicFramePr>
            <a:graphicFrameLocks/>
          </p:cNvGraphicFramePr>
          <p:nvPr>
            <p:extLst>
              <p:ext uri="{D42A27DB-BD31-4B8C-83A1-F6EECF244321}">
                <p14:modId xmlns:p14="http://schemas.microsoft.com/office/powerpoint/2010/main" val="1883498471"/>
              </p:ext>
            </p:extLst>
          </p:nvPr>
        </p:nvGraphicFramePr>
        <p:xfrm>
          <a:off x="4121486" y="733323"/>
          <a:ext cx="3941594" cy="26334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4C8C6007-B8E4-416E-B285-71E1B37685C0}"/>
              </a:ext>
            </a:extLst>
          </p:cNvPr>
          <p:cNvGraphicFramePr>
            <a:graphicFrameLocks/>
          </p:cNvGraphicFramePr>
          <p:nvPr>
            <p:extLst>
              <p:ext uri="{D42A27DB-BD31-4B8C-83A1-F6EECF244321}">
                <p14:modId xmlns:p14="http://schemas.microsoft.com/office/powerpoint/2010/main" val="799368616"/>
              </p:ext>
            </p:extLst>
          </p:nvPr>
        </p:nvGraphicFramePr>
        <p:xfrm>
          <a:off x="8157188" y="733324"/>
          <a:ext cx="3941594" cy="26334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858AC042-414F-276C-EA79-D7DC4E4F0BA7}"/>
              </a:ext>
            </a:extLst>
          </p:cNvPr>
          <p:cNvGraphicFramePr>
            <a:graphicFrameLocks/>
          </p:cNvGraphicFramePr>
          <p:nvPr>
            <p:extLst>
              <p:ext uri="{D42A27DB-BD31-4B8C-83A1-F6EECF244321}">
                <p14:modId xmlns:p14="http://schemas.microsoft.com/office/powerpoint/2010/main" val="2295498204"/>
              </p:ext>
            </p:extLst>
          </p:nvPr>
        </p:nvGraphicFramePr>
        <p:xfrm>
          <a:off x="100655" y="733323"/>
          <a:ext cx="3941594" cy="26334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6" name="Picture 5">
            <a:extLst>
              <a:ext uri="{FF2B5EF4-FFF2-40B4-BE49-F238E27FC236}">
                <a16:creationId xmlns:a16="http://schemas.microsoft.com/office/drawing/2014/main" id="{78CCB754-C351-A591-0CF7-CF6A325B527B}"/>
              </a:ext>
            </a:extLst>
          </p:cNvPr>
          <p:cNvPicPr>
            <a:picLocks noChangeAspect="1"/>
          </p:cNvPicPr>
          <p:nvPr/>
        </p:nvPicPr>
        <p:blipFill>
          <a:blip r:embed="rId4"/>
          <a:stretch>
            <a:fillRect/>
          </a:stretch>
        </p:blipFill>
        <p:spPr>
          <a:xfrm>
            <a:off x="0" y="1009952"/>
            <a:ext cx="12192000" cy="4838095"/>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9" name="TextBox 8">
            <a:extLst>
              <a:ext uri="{FF2B5EF4-FFF2-40B4-BE49-F238E27FC236}">
                <a16:creationId xmlns:a16="http://schemas.microsoft.com/office/drawing/2014/main" id="{293C0710-8DE0-C6DC-DF1D-7938F9C1D397}"/>
              </a:ext>
            </a:extLst>
          </p:cNvPr>
          <p:cNvSpPr txBox="1"/>
          <p:nvPr/>
        </p:nvSpPr>
        <p:spPr>
          <a:xfrm>
            <a:off x="432701" y="833490"/>
            <a:ext cx="5659582" cy="4001095"/>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Opportunities for 25/26:</a:t>
            </a:r>
          </a:p>
          <a:p>
            <a:r>
              <a:rPr lang="en-GB" sz="1400" dirty="0">
                <a:solidFill>
                  <a:srgbClr val="002060"/>
                </a:solidFill>
                <a:latin typeface="Arial" panose="020B0604020202020204" pitchFamily="34" charset="0"/>
                <a:cs typeface="Arial" panose="020B0604020202020204" pitchFamily="34" charset="0"/>
              </a:rPr>
              <a:t>• Further work up of savings schemes from the additional savings targets, this will include</a:t>
            </a:r>
          </a:p>
          <a:p>
            <a:pPr lvl="1"/>
            <a:r>
              <a:rPr lang="en-GB" sz="1400" dirty="0">
                <a:solidFill>
                  <a:srgbClr val="002060"/>
                </a:solidFill>
                <a:latin typeface="Arial" panose="020B0604020202020204" pitchFamily="34" charset="0"/>
                <a:cs typeface="Arial" panose="020B0604020202020204" pitchFamily="34" charset="0"/>
              </a:rPr>
              <a:t>• CHC pipeline from further repatriation, review and right-sizing</a:t>
            </a:r>
          </a:p>
          <a:p>
            <a:pPr lvl="1"/>
            <a:r>
              <a:rPr lang="en-GB" sz="1400" dirty="0">
                <a:solidFill>
                  <a:srgbClr val="002060"/>
                </a:solidFill>
                <a:latin typeface="Arial" panose="020B0604020202020204" pitchFamily="34" charset="0"/>
                <a:cs typeface="Arial" panose="020B0604020202020204" pitchFamily="34" charset="0"/>
              </a:rPr>
              <a:t>• Medical staffing and variable pay</a:t>
            </a:r>
          </a:p>
          <a:p>
            <a:pPr lvl="1"/>
            <a:r>
              <a:rPr lang="en-GB" sz="1400" dirty="0">
                <a:solidFill>
                  <a:srgbClr val="002060"/>
                </a:solidFill>
                <a:latin typeface="Arial" panose="020B0604020202020204" pitchFamily="34" charset="0"/>
                <a:cs typeface="Arial" panose="020B0604020202020204" pitchFamily="34" charset="0"/>
              </a:rPr>
              <a:t>• Nurse staffing and variable pay</a:t>
            </a:r>
          </a:p>
          <a:p>
            <a:pPr lvl="1"/>
            <a:r>
              <a:rPr lang="en-GB" sz="1400" dirty="0">
                <a:solidFill>
                  <a:srgbClr val="002060"/>
                </a:solidFill>
                <a:latin typeface="Arial" panose="020B0604020202020204" pitchFamily="34" charset="0"/>
                <a:cs typeface="Arial" panose="020B0604020202020204" pitchFamily="34" charset="0"/>
              </a:rPr>
              <a:t>• Non-pay expenditure</a:t>
            </a:r>
          </a:p>
          <a:p>
            <a:r>
              <a:rPr lang="en-GB" sz="1400" dirty="0">
                <a:solidFill>
                  <a:srgbClr val="002060"/>
                </a:solidFill>
                <a:latin typeface="Arial" panose="020B0604020202020204" pitchFamily="34" charset="0"/>
                <a:cs typeface="Arial" panose="020B0604020202020204" pitchFamily="34" charset="0"/>
              </a:rPr>
              <a:t>• Recovery of costs of additional staffing on Rowan Ward through the Welsh Risk Pool claim relating to the fire at Taith Newydd in the last financial year. There is need to challenge the original decision of the WRP.</a:t>
            </a:r>
          </a:p>
          <a:p>
            <a:r>
              <a:rPr lang="en-GB" sz="1400" dirty="0">
                <a:solidFill>
                  <a:srgbClr val="002060"/>
                </a:solidFill>
                <a:latin typeface="Arial" panose="020B0604020202020204" pitchFamily="34" charset="0"/>
                <a:cs typeface="Arial" panose="020B0604020202020204" pitchFamily="34" charset="0"/>
              </a:rPr>
              <a:t>• Variable pay reduction from Medical and Nursing Variable Pay Reduction Plans. This will largely come from recruitment and from reducing high levels of sickness absence. This will count against the additional savings targets that have been set.</a:t>
            </a:r>
          </a:p>
          <a:p>
            <a:r>
              <a:rPr lang="en-GB" sz="1400" dirty="0">
                <a:solidFill>
                  <a:srgbClr val="002060"/>
                </a:solidFill>
                <a:latin typeface="Arial" panose="020B0604020202020204" pitchFamily="34" charset="0"/>
                <a:cs typeface="Arial" panose="020B0604020202020204" pitchFamily="34" charset="0"/>
              </a:rPr>
              <a:t>• Reduced number of Adult MH placements in the private sector.</a:t>
            </a:r>
          </a:p>
          <a:p>
            <a:endParaRPr lang="en-GB" sz="1400" dirty="0">
              <a:solidFill>
                <a:srgbClr val="002060"/>
              </a:solidFill>
              <a:latin typeface="Arial" panose="020B0604020202020204" pitchFamily="34" charset="0"/>
              <a:cs typeface="Arial" panose="020B0604020202020204" pitchFamily="34" charset="0"/>
            </a:endParaRPr>
          </a:p>
          <a:p>
            <a:endParaRPr lang="en-GB" sz="1600" dirty="0">
              <a:solidFill>
                <a:srgbClr val="00206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E69FF6E-2561-2BB2-307B-6C45DD741639}"/>
              </a:ext>
            </a:extLst>
          </p:cNvPr>
          <p:cNvSpPr txBox="1"/>
          <p:nvPr/>
        </p:nvSpPr>
        <p:spPr>
          <a:xfrm>
            <a:off x="6294120" y="833490"/>
            <a:ext cx="5659582" cy="4001095"/>
          </a:xfrm>
          <a:prstGeom prst="rect">
            <a:avLst/>
          </a:prstGeom>
          <a:solidFill>
            <a:srgbClr val="FFFFFF"/>
          </a:solidFill>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Further Risks:</a:t>
            </a:r>
          </a:p>
          <a:p>
            <a:r>
              <a:rPr lang="en-GB" sz="1400" dirty="0">
                <a:solidFill>
                  <a:srgbClr val="002060"/>
                </a:solidFill>
                <a:latin typeface="Arial" panose="020B0604020202020204" pitchFamily="34" charset="0"/>
                <a:cs typeface="Arial" panose="020B0604020202020204" pitchFamily="34" charset="0"/>
              </a:rPr>
              <a:t>• Increased Nursing variable pay from increased acuity, sickness absence, and turnover</a:t>
            </a:r>
          </a:p>
          <a:p>
            <a:r>
              <a:rPr lang="en-GB" sz="1400" dirty="0">
                <a:solidFill>
                  <a:srgbClr val="002060"/>
                </a:solidFill>
                <a:latin typeface="Arial" panose="020B0604020202020204" pitchFamily="34" charset="0"/>
                <a:cs typeface="Arial" panose="020B0604020202020204" pitchFamily="34" charset="0"/>
              </a:rPr>
              <a:t>• Additional costs of band 2 to 3 Support worker agreement</a:t>
            </a:r>
          </a:p>
          <a:p>
            <a:r>
              <a:rPr lang="en-GB" sz="1400" dirty="0">
                <a:solidFill>
                  <a:srgbClr val="002060"/>
                </a:solidFill>
                <a:latin typeface="Arial" panose="020B0604020202020204" pitchFamily="34" charset="0"/>
                <a:cs typeface="Arial" panose="020B0604020202020204" pitchFamily="34" charset="0"/>
              </a:rPr>
              <a:t>• Further increase to number of Adult MH placements in the private sector</a:t>
            </a:r>
          </a:p>
          <a:p>
            <a:r>
              <a:rPr lang="en-GB" sz="1400" dirty="0">
                <a:solidFill>
                  <a:srgbClr val="002060"/>
                </a:solidFill>
                <a:latin typeface="Arial" panose="020B0604020202020204" pitchFamily="34" charset="0"/>
                <a:cs typeface="Arial" panose="020B0604020202020204" pitchFamily="34" charset="0"/>
              </a:rPr>
              <a:t>• Impact of move to Alliance model for substance misuse services</a:t>
            </a:r>
          </a:p>
          <a:p>
            <a:r>
              <a:rPr lang="en-GB" sz="1400" dirty="0">
                <a:solidFill>
                  <a:srgbClr val="002060"/>
                </a:solidFill>
                <a:latin typeface="Arial" panose="020B0604020202020204" pitchFamily="34" charset="0"/>
                <a:cs typeface="Arial" panose="020B0604020202020204" pitchFamily="34" charset="0"/>
              </a:rPr>
              <a:t>• Impact of new guidance for cleanliness standards for medium and low secure services.</a:t>
            </a:r>
          </a:p>
          <a:p>
            <a:r>
              <a:rPr lang="en-GB" sz="1400" dirty="0">
                <a:solidFill>
                  <a:srgbClr val="002060"/>
                </a:solidFill>
                <a:latin typeface="Arial" panose="020B0604020202020204" pitchFamily="34" charset="0"/>
                <a:cs typeface="Arial" panose="020B0604020202020204" pitchFamily="34" charset="0"/>
              </a:rPr>
              <a:t>• The cost of further CHC growth in the new year.</a:t>
            </a:r>
          </a:p>
          <a:p>
            <a:r>
              <a:rPr lang="en-GB" sz="1400" dirty="0">
                <a:solidFill>
                  <a:srgbClr val="002060"/>
                </a:solidFill>
                <a:latin typeface="Arial" panose="020B0604020202020204" pitchFamily="34" charset="0"/>
                <a:cs typeface="Arial" panose="020B0604020202020204" pitchFamily="34" charset="0"/>
              </a:rPr>
              <a:t>• Slippage of schemes included in the Savings Plan that have yet to commence.</a:t>
            </a:r>
          </a:p>
          <a:p>
            <a:r>
              <a:rPr lang="en-GB" sz="1400" dirty="0">
                <a:solidFill>
                  <a:srgbClr val="002060"/>
                </a:solidFill>
                <a:latin typeface="Arial" panose="020B0604020202020204" pitchFamily="34" charset="0"/>
                <a:cs typeface="Arial" panose="020B0604020202020204" pitchFamily="34" charset="0"/>
              </a:rPr>
              <a:t>• There are risks in the Service Groups saving plans and overall financial position that may require support from the wider Health Board being; reduction in bed capacity across OPMHS, regional funding arrangements for Complex Care; and the current over funding of joint commissioned packages of care.</a:t>
            </a:r>
          </a:p>
          <a:p>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8084" y="809819"/>
            <a:ext cx="11775831" cy="5233679"/>
          </a:xfrm>
          <a:prstGeom prst="rect">
            <a:avLst/>
          </a:prstGeom>
          <a:solidFill>
            <a:schemeClr val="bg1"/>
          </a:solidFill>
          <a:ln>
            <a:solidFill>
              <a:schemeClr val="tx1"/>
            </a:solidFill>
          </a:ln>
        </p:spPr>
        <p:txBody>
          <a:bodyPr wrap="square" rtlCol="0">
            <a:normAutofit/>
          </a:bodyPr>
          <a:lstStyle/>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Service Group needs to reduce expenditure against the underlying deficit to the level of the funding provided in the Health Board’s 2025-26 Financial Plan. This will include reducing variable pay, both agency and bank expenditure; to manage new years costs to available funding; and to deliver against savings target.</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agency staff reduction will come from the actions in response to the NHS Wales 2025-26 Planning Framework and specifically.</a:t>
            </a:r>
          </a:p>
          <a:p>
            <a:pPr marL="628650" lvl="1"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p>
          <a:p>
            <a:pPr marL="628650" lvl="1"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Ensure a reduction in agency spend on Healthcare Support Worker, Admin &amp; Clerical, and Estates &amp; Ancillary staff to zero by 30th September 2025.</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Further action is required on the delivery of the Medical and Nursing Variable Pay Reduction Plans to meet the variable pay cap set by the Health Board. The cap for nursing variable pay is now deferred awaiting the outcome of the NSA scrutiny work.</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This has then been replaced by new targets on variable pay as included in the additional Part C and D savings targets included in the Health Board’s revised financial plan submission to Welsh Government. It is noted that the NSA scrutiny work is on-going.</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Action on the delivery of the new Part C and D savings targets.</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And to continue delivery on the locked down Part B3 savings, where there is slippage there will be need to identify new savings opportunities for delivery.</a:t>
            </a:r>
          </a:p>
          <a:p>
            <a:pPr marL="171450" indent="-1714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Action is also required to manage overall CHC expenditure within available resource. This includes action to reduce the current level of CHC expenditure from the number of adult MH cases in the private sector, this action is on-going.</a:t>
            </a:r>
          </a:p>
        </p:txBody>
      </p:sp>
    </p:spTree>
    <p:extLst>
      <p:ext uri="{BB962C8B-B14F-4D97-AF65-F5344CB8AC3E}">
        <p14:creationId xmlns:p14="http://schemas.microsoft.com/office/powerpoint/2010/main" val="91215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197A6793-F446-623A-F902-628284D705C8}"/>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6BED3FA-F5EE-F200-2920-EF051B15364A}"/>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Schemes in place</a:t>
            </a:r>
          </a:p>
        </p:txBody>
      </p:sp>
      <p:pic>
        <p:nvPicPr>
          <p:cNvPr id="5" name="Picture 4">
            <a:extLst>
              <a:ext uri="{FF2B5EF4-FFF2-40B4-BE49-F238E27FC236}">
                <a16:creationId xmlns:a16="http://schemas.microsoft.com/office/drawing/2014/main" id="{DDFAF2F8-ACC5-CE01-D4D9-2569A9B183F8}"/>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FEF3CB1C-E2E5-97C0-9D10-7CFD34CAF4E2}"/>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808E5F78-FA8D-8EE9-530A-EE9504DB3507}"/>
              </a:ext>
            </a:extLst>
          </p:cNvPr>
          <p:cNvPicPr>
            <a:picLocks noChangeAspect="1"/>
          </p:cNvPicPr>
          <p:nvPr/>
        </p:nvPicPr>
        <p:blipFill>
          <a:blip r:embed="rId4"/>
          <a:stretch>
            <a:fillRect/>
          </a:stretch>
        </p:blipFill>
        <p:spPr>
          <a:xfrm>
            <a:off x="365759" y="492612"/>
            <a:ext cx="9825671" cy="5822843"/>
          </a:xfrm>
          <a:prstGeom prst="rect">
            <a:avLst/>
          </a:prstGeom>
        </p:spPr>
      </p:pic>
    </p:spTree>
    <p:extLst>
      <p:ext uri="{BB962C8B-B14F-4D97-AF65-F5344CB8AC3E}">
        <p14:creationId xmlns:p14="http://schemas.microsoft.com/office/powerpoint/2010/main" val="555790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ED3D25D3-BB71-0B5B-BCC3-9F2AC7DBC934}"/>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D4A6D70B-78E0-05BB-3EFA-C2B0E753A3A4}"/>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Additional Savings Schemes</a:t>
            </a:r>
          </a:p>
        </p:txBody>
      </p:sp>
      <p:pic>
        <p:nvPicPr>
          <p:cNvPr id="5" name="Picture 4">
            <a:extLst>
              <a:ext uri="{FF2B5EF4-FFF2-40B4-BE49-F238E27FC236}">
                <a16:creationId xmlns:a16="http://schemas.microsoft.com/office/drawing/2014/main" id="{37A55C31-1750-69FF-095C-8B840F32A1FE}"/>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a:extLst>
              <a:ext uri="{FF2B5EF4-FFF2-40B4-BE49-F238E27FC236}">
                <a16:creationId xmlns:a16="http://schemas.microsoft.com/office/drawing/2014/main" id="{78B40172-4D8B-8056-AC56-E6F55940D006}"/>
              </a:ext>
            </a:extLst>
          </p:cNvPr>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E8CAA645-1275-A0F9-5FEE-C4E9BDA386C1}"/>
              </a:ext>
            </a:extLst>
          </p:cNvPr>
          <p:cNvPicPr>
            <a:picLocks noChangeAspect="1"/>
          </p:cNvPicPr>
          <p:nvPr/>
        </p:nvPicPr>
        <p:blipFill>
          <a:blip r:embed="rId4"/>
          <a:stretch>
            <a:fillRect/>
          </a:stretch>
        </p:blipFill>
        <p:spPr>
          <a:xfrm>
            <a:off x="297494" y="553750"/>
            <a:ext cx="10530194" cy="4340980"/>
          </a:xfrm>
          <a:prstGeom prst="rect">
            <a:avLst/>
          </a:prstGeom>
        </p:spPr>
      </p:pic>
    </p:spTree>
    <p:extLst>
      <p:ext uri="{BB962C8B-B14F-4D97-AF65-F5344CB8AC3E}">
        <p14:creationId xmlns:p14="http://schemas.microsoft.com/office/powerpoint/2010/main" val="1344419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2" name="Picture 1">
            <a:extLst>
              <a:ext uri="{FF2B5EF4-FFF2-40B4-BE49-F238E27FC236}">
                <a16:creationId xmlns:a16="http://schemas.microsoft.com/office/drawing/2014/main" id="{5D01772C-DCB5-A7E0-05EB-B2CCE124F1B2}"/>
              </a:ext>
            </a:extLst>
          </p:cNvPr>
          <p:cNvPicPr>
            <a:picLocks noChangeAspect="1"/>
          </p:cNvPicPr>
          <p:nvPr/>
        </p:nvPicPr>
        <p:blipFill>
          <a:blip r:embed="rId3"/>
          <a:stretch>
            <a:fillRect/>
          </a:stretch>
        </p:blipFill>
        <p:spPr>
          <a:xfrm>
            <a:off x="0" y="1259736"/>
            <a:ext cx="12192000" cy="4338528"/>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4" name="Arrow: Right 3">
            <a:extLst>
              <a:ext uri="{FF2B5EF4-FFF2-40B4-BE49-F238E27FC236}">
                <a16:creationId xmlns:a16="http://schemas.microsoft.com/office/drawing/2014/main" id="{85EF0841-C4AB-A869-E662-69742B98AE4B}"/>
              </a:ext>
            </a:extLst>
          </p:cNvPr>
          <p:cNvSpPr/>
          <p:nvPr/>
        </p:nvSpPr>
        <p:spPr>
          <a:xfrm>
            <a:off x="5074285" y="1522728"/>
            <a:ext cx="701040" cy="34036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1F2BED51-BE9A-D8A7-CB77-16A3DFF7CF81}"/>
              </a:ext>
            </a:extLst>
          </p:cNvPr>
          <p:cNvSpPr/>
          <p:nvPr/>
        </p:nvSpPr>
        <p:spPr>
          <a:xfrm>
            <a:off x="6969688" y="1516959"/>
            <a:ext cx="701040" cy="34036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D8472C71-75C2-F24D-66AF-028C9504AED6}"/>
              </a:ext>
            </a:extLst>
          </p:cNvPr>
          <p:cNvGraphicFramePr>
            <a:graphicFrameLocks noGrp="1"/>
          </p:cNvGraphicFramePr>
          <p:nvPr>
            <p:extLst>
              <p:ext uri="{D42A27DB-BD31-4B8C-83A1-F6EECF244321}">
                <p14:modId xmlns:p14="http://schemas.microsoft.com/office/powerpoint/2010/main" val="2777522584"/>
              </p:ext>
            </p:extLst>
          </p:nvPr>
        </p:nvGraphicFramePr>
        <p:xfrm>
          <a:off x="1114425" y="1134743"/>
          <a:ext cx="3657600" cy="4179570"/>
        </p:xfrm>
        <a:graphic>
          <a:graphicData uri="http://schemas.openxmlformats.org/drawingml/2006/table">
            <a:tbl>
              <a:tblPr/>
              <a:tblGrid>
                <a:gridCol w="3211088">
                  <a:extLst>
                    <a:ext uri="{9D8B030D-6E8A-4147-A177-3AD203B41FA5}">
                      <a16:colId xmlns:a16="http://schemas.microsoft.com/office/drawing/2014/main" val="1395460895"/>
                    </a:ext>
                  </a:extLst>
                </a:gridCol>
                <a:gridCol w="446512">
                  <a:extLst>
                    <a:ext uri="{9D8B030D-6E8A-4147-A177-3AD203B41FA5}">
                      <a16:colId xmlns:a16="http://schemas.microsoft.com/office/drawing/2014/main" val="2768307053"/>
                    </a:ext>
                  </a:extLst>
                </a:gridCol>
              </a:tblGrid>
              <a:tr h="350520">
                <a:tc rowSpan="2">
                  <a:txBody>
                    <a:bodyPr/>
                    <a:lstStyle/>
                    <a:p>
                      <a:pPr algn="ctr" fontAlgn="ctr">
                        <a:buNone/>
                      </a:pPr>
                      <a:r>
                        <a:rPr lang="en-GB" sz="1100" b="1" i="0" u="none" strike="noStrike">
                          <a:solidFill>
                            <a:srgbClr val="FFFFFF"/>
                          </a:solidFill>
                          <a:effectLst/>
                          <a:latin typeface="Arial" panose="020B0604020202020204" pitchFamily="34" charset="0"/>
                        </a:rPr>
                        <a:t>Financial Plan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ctr" fontAlgn="ctr">
                        <a:buNone/>
                      </a:pPr>
                      <a:r>
                        <a:rPr lang="en-GB" sz="1100" b="1" i="0" u="none" strike="noStrike">
                          <a:solidFill>
                            <a:srgbClr val="FFFFFF"/>
                          </a:solidFill>
                          <a:effectLst/>
                          <a:latin typeface="Arial" panose="020B0604020202020204" pitchFamily="34" charset="0"/>
                        </a:rPr>
                        <a:t>SBU</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215C98"/>
                    </a:solidFill>
                  </a:tcPr>
                </a:tc>
                <a:extLst>
                  <a:ext uri="{0D108BD9-81ED-4DB2-BD59-A6C34878D82A}">
                    <a16:rowId xmlns:a16="http://schemas.microsoft.com/office/drawing/2014/main" val="828375358"/>
                  </a:ext>
                </a:extLst>
              </a:tr>
              <a:tr h="182880">
                <a:tc vMerge="1">
                  <a:txBody>
                    <a:bodyPr/>
                    <a:lstStyle/>
                    <a:p>
                      <a:endParaRPr lang="en-GB"/>
                    </a:p>
                  </a:txBody>
                  <a:tcPr/>
                </a:tc>
                <a:tc>
                  <a:txBody>
                    <a:bodyPr/>
                    <a:lstStyle/>
                    <a:p>
                      <a:pPr algn="ctr" fontAlgn="ctr">
                        <a:buNone/>
                      </a:pPr>
                      <a:r>
                        <a:rPr lang="en-GB" sz="1100" b="1" i="0" u="none" strike="noStrike">
                          <a:solidFill>
                            <a:srgbClr val="FFFFFF"/>
                          </a:solidFill>
                          <a:effectLst/>
                          <a:latin typeface="Arial" panose="020B0604020202020204" pitchFamily="34" charset="0"/>
                        </a:rPr>
                        <a:t>£M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1936890991"/>
                  </a:ext>
                </a:extLst>
              </a:tr>
              <a:tr h="182880">
                <a:tc>
                  <a:txBody>
                    <a:bodyPr/>
                    <a:lstStyle/>
                    <a:p>
                      <a:pPr algn="ctr" fontAlgn="ctr">
                        <a:buNone/>
                      </a:pPr>
                      <a:r>
                        <a:rPr lang="en-GB" sz="1100" b="1" i="0" u="none" strike="noStrike">
                          <a:solidFill>
                            <a:srgbClr val="FFFFFF"/>
                          </a:solidFill>
                          <a:effectLst/>
                          <a:latin typeface="Arial" panose="020B060402020202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buNone/>
                      </a:pPr>
                      <a:r>
                        <a:rPr lang="en-GB" sz="1100" b="1" i="0" u="none" strike="noStrike">
                          <a:solidFill>
                            <a:srgbClr val="FFFFFF"/>
                          </a:solidFill>
                          <a:effectLst/>
                          <a:latin typeface="Arial" panose="020B060402020202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10627620"/>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Opening Underlying Deficit Funding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FFFFFF"/>
                          </a:solidFill>
                          <a:effectLst/>
                          <a:latin typeface="Arial" panose="020B0604020202020204" pitchFamily="34" charset="0"/>
                        </a:rPr>
                        <a:t>92.5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482164823"/>
                  </a:ext>
                </a:extLst>
              </a:tr>
              <a:tr h="182880">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07432115"/>
                  </a:ext>
                </a:extLst>
              </a:tr>
              <a:tr h="182880">
                <a:tc gridSpan="2">
                  <a:txBody>
                    <a:bodyPr/>
                    <a:lstStyle/>
                    <a:p>
                      <a:pPr algn="l" fontAlgn="ctr">
                        <a:buNone/>
                      </a:pPr>
                      <a:r>
                        <a:rPr lang="en-GB" sz="1100" b="1" i="0" u="none" strike="noStrike">
                          <a:solidFill>
                            <a:srgbClr val="FFFFFF"/>
                          </a:solidFill>
                          <a:effectLst/>
                          <a:latin typeface="Arial" panose="020B0604020202020204" pitchFamily="34" charset="0"/>
                        </a:rPr>
                        <a:t>Growth / Inflation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hMerge="1">
                  <a:txBody>
                    <a:bodyPr/>
                    <a:lstStyle/>
                    <a:p>
                      <a:endParaRPr lang="en-GB"/>
                    </a:p>
                  </a:txBody>
                  <a:tcPr/>
                </a:tc>
                <a:extLst>
                  <a:ext uri="{0D108BD9-81ED-4DB2-BD59-A6C34878D82A}">
                    <a16:rowId xmlns:a16="http://schemas.microsoft.com/office/drawing/2014/main" val="1157983319"/>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National Cost Pressures - core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573625747"/>
                  </a:ext>
                </a:extLst>
              </a:tr>
              <a:tr h="175260">
                <a:tc>
                  <a:txBody>
                    <a:bodyPr/>
                    <a:lstStyle/>
                    <a:p>
                      <a:pPr algn="l" fontAlgn="ctr">
                        <a:buNone/>
                      </a:pPr>
                      <a:r>
                        <a:rPr lang="en-GB" sz="1100" b="1" i="0" u="none" strike="noStrike">
                          <a:solidFill>
                            <a:srgbClr val="FFFFFF"/>
                          </a:solidFill>
                          <a:effectLst/>
                          <a:latin typeface="Arial" panose="020B0604020202020204" pitchFamily="34" charset="0"/>
                        </a:rPr>
                        <a:t>Local Inflation Cost Pressures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16.2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414250304"/>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Local Growth Cost Pressures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13.5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58441050"/>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Sub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FFFFFF"/>
                          </a:solidFill>
                          <a:effectLst/>
                          <a:latin typeface="Arial" panose="020B0604020202020204" pitchFamily="34" charset="0"/>
                        </a:rPr>
                        <a:t>33.7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3687607554"/>
                  </a:ext>
                </a:extLst>
              </a:tr>
              <a:tr h="182880">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02464818"/>
                  </a:ext>
                </a:extLst>
              </a:tr>
              <a:tr h="182880">
                <a:tc gridSpan="2">
                  <a:txBody>
                    <a:bodyPr/>
                    <a:lstStyle/>
                    <a:p>
                      <a:pPr algn="l" fontAlgn="ctr">
                        <a:buNone/>
                      </a:pPr>
                      <a:r>
                        <a:rPr lang="en-GB" sz="1100" b="1" i="0" u="none" strike="noStrike">
                          <a:solidFill>
                            <a:srgbClr val="FFFFFF"/>
                          </a:solidFill>
                          <a:effectLst/>
                          <a:latin typeface="Arial" panose="020B0604020202020204" pitchFamily="34" charset="0"/>
                        </a:rPr>
                        <a:t>Commissioning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hMerge="1">
                  <a:txBody>
                    <a:bodyPr/>
                    <a:lstStyle/>
                    <a:p>
                      <a:endParaRPr lang="en-GB"/>
                    </a:p>
                  </a:txBody>
                  <a:tcPr/>
                </a:tc>
                <a:extLst>
                  <a:ext uri="{0D108BD9-81ED-4DB2-BD59-A6C34878D82A}">
                    <a16:rowId xmlns:a16="http://schemas.microsoft.com/office/drawing/2014/main" val="2906612518"/>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Commissioner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989808034"/>
                  </a:ext>
                </a:extLst>
              </a:tr>
              <a:tr h="175260">
                <a:tc>
                  <a:txBody>
                    <a:bodyPr/>
                    <a:lstStyle/>
                    <a:p>
                      <a:pPr algn="l" fontAlgn="ctr">
                        <a:buNone/>
                      </a:pPr>
                      <a:r>
                        <a:rPr lang="en-GB" sz="1100" b="1" i="0" u="none" strike="noStrike">
                          <a:solidFill>
                            <a:srgbClr val="FFFFFF"/>
                          </a:solidFill>
                          <a:effectLst/>
                          <a:latin typeface="Arial" panose="020B0604020202020204" pitchFamily="34" charset="0"/>
                        </a:rPr>
                        <a:t>Provider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934597546"/>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SLA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000000"/>
                          </a:solidFill>
                          <a:effectLst/>
                          <a:latin typeface="Arial" panose="020B0604020202020204" pitchFamily="34" charset="0"/>
                        </a:rPr>
                        <a:t>0.1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54731136"/>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Sub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FFFFFF"/>
                          </a:solidFill>
                          <a:effectLst/>
                          <a:latin typeface="Arial" panose="020B0604020202020204" pitchFamily="34" charset="0"/>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315026430"/>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buNone/>
                      </a:pPr>
                      <a:r>
                        <a:rPr lang="en-GB" sz="1100" b="1" i="0" u="none" strike="noStrike">
                          <a:solidFill>
                            <a:srgbClr val="FFFFFF"/>
                          </a:solidFill>
                          <a:effectLst/>
                          <a:latin typeface="Arial" panose="020B060402020202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98292604"/>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WG Funding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FFFFFF"/>
                          </a:solidFill>
                          <a:effectLst/>
                          <a:latin typeface="Arial" panose="020B0604020202020204" pitchFamily="34" charset="0"/>
                        </a:rPr>
                        <a:t>(15.2)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657128753"/>
                  </a:ext>
                </a:extLst>
              </a:tr>
              <a:tr h="182880">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04220893"/>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Savings 2025/26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a:solidFill>
                            <a:srgbClr val="FFFFFF"/>
                          </a:solidFill>
                          <a:effectLst/>
                          <a:latin typeface="Arial" panose="020B0604020202020204" pitchFamily="34" charset="0"/>
                        </a:rPr>
                        <a:t>(55.4)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2787311499"/>
                  </a:ext>
                </a:extLst>
              </a:tr>
              <a:tr h="182880">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a:solidFill>
                            <a:srgbClr val="000000"/>
                          </a:solidFill>
                          <a:effectLst/>
                          <a:latin typeface="Arial" panose="020B060402020202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53928808"/>
                  </a:ext>
                </a:extLst>
              </a:tr>
              <a:tr h="182880">
                <a:tc>
                  <a:txBody>
                    <a:bodyPr/>
                    <a:lstStyle/>
                    <a:p>
                      <a:pPr algn="l" fontAlgn="ctr">
                        <a:buNone/>
                      </a:pPr>
                      <a:r>
                        <a:rPr lang="en-GB" sz="1100" b="1" i="0" u="none" strike="noStrike">
                          <a:solidFill>
                            <a:srgbClr val="FFFFFF"/>
                          </a:solidFill>
                          <a:effectLst/>
                          <a:latin typeface="Arial" panose="020B0604020202020204" pitchFamily="34" charset="0"/>
                        </a:rPr>
                        <a:t>FINANCIAL PLAN &amp; BUDGETARY CHANGES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tc>
                  <a:txBody>
                    <a:bodyPr/>
                    <a:lstStyle/>
                    <a:p>
                      <a:pPr algn="r" fontAlgn="ctr">
                        <a:buNone/>
                      </a:pPr>
                      <a:r>
                        <a:rPr lang="en-GB" sz="1100" b="1" i="0" u="none" strike="noStrike" dirty="0">
                          <a:solidFill>
                            <a:srgbClr val="FFFFFF"/>
                          </a:solidFill>
                          <a:effectLst/>
                          <a:latin typeface="Arial" panose="020B0604020202020204" pitchFamily="34" charset="0"/>
                        </a:rPr>
                        <a:t>58.7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4194053768"/>
                  </a:ext>
                </a:extLst>
              </a:tr>
            </a:tbl>
          </a:graphicData>
        </a:graphic>
      </p:graphicFrame>
      <p:sp>
        <p:nvSpPr>
          <p:cNvPr id="12" name="Equals 11">
            <a:extLst>
              <a:ext uri="{FF2B5EF4-FFF2-40B4-BE49-F238E27FC236}">
                <a16:creationId xmlns:a16="http://schemas.microsoft.com/office/drawing/2014/main" id="{60AD4A31-7AF2-43CD-A47B-69772BF262EE}"/>
              </a:ext>
            </a:extLst>
          </p:cNvPr>
          <p:cNvSpPr/>
          <p:nvPr/>
        </p:nvSpPr>
        <p:spPr>
          <a:xfrm>
            <a:off x="14838363" y="5383052"/>
            <a:ext cx="342900" cy="174625"/>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1100">
              <a:solidFill>
                <a:schemeClr val="tx1"/>
              </a:solidFill>
            </a:endParaRPr>
          </a:p>
        </p:txBody>
      </p:sp>
      <p:graphicFrame>
        <p:nvGraphicFramePr>
          <p:cNvPr id="11" name="Table 10">
            <a:extLst>
              <a:ext uri="{FF2B5EF4-FFF2-40B4-BE49-F238E27FC236}">
                <a16:creationId xmlns:a16="http://schemas.microsoft.com/office/drawing/2014/main" id="{2BF99907-903D-DFE6-98C1-B35DC9E2F567}"/>
              </a:ext>
            </a:extLst>
          </p:cNvPr>
          <p:cNvGraphicFramePr>
            <a:graphicFrameLocks noGrp="1"/>
          </p:cNvGraphicFramePr>
          <p:nvPr>
            <p:extLst>
              <p:ext uri="{D42A27DB-BD31-4B8C-83A1-F6EECF244321}">
                <p14:modId xmlns:p14="http://schemas.microsoft.com/office/powerpoint/2010/main" val="275040445"/>
              </p:ext>
            </p:extLst>
          </p:nvPr>
        </p:nvGraphicFramePr>
        <p:xfrm>
          <a:off x="6067988" y="1134743"/>
          <a:ext cx="618701" cy="4351331"/>
        </p:xfrm>
        <a:graphic>
          <a:graphicData uri="http://schemas.openxmlformats.org/drawingml/2006/table">
            <a:tbl>
              <a:tblPr/>
              <a:tblGrid>
                <a:gridCol w="618701">
                  <a:extLst>
                    <a:ext uri="{9D8B030D-6E8A-4147-A177-3AD203B41FA5}">
                      <a16:colId xmlns:a16="http://schemas.microsoft.com/office/drawing/2014/main" val="1539540200"/>
                    </a:ext>
                  </a:extLst>
                </a:gridCol>
              </a:tblGrid>
              <a:tr h="350208">
                <a:tc>
                  <a:txBody>
                    <a:bodyPr/>
                    <a:lstStyle/>
                    <a:p>
                      <a:pPr algn="ctr" fontAlgn="ctr">
                        <a:buNone/>
                      </a:pPr>
                      <a:r>
                        <a:rPr lang="en-GB" sz="1000" b="1" i="0" u="none" strike="noStrike">
                          <a:solidFill>
                            <a:srgbClr val="FFFFFF"/>
                          </a:solidFill>
                          <a:effectLst/>
                          <a:latin typeface="Arial" panose="020B0604020202020204" pitchFamily="34" charset="0"/>
                        </a:rPr>
                        <a:t>MHLD SG</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215C98"/>
                    </a:solidFill>
                  </a:tcPr>
                </a:tc>
                <a:extLst>
                  <a:ext uri="{0D108BD9-81ED-4DB2-BD59-A6C34878D82A}">
                    <a16:rowId xmlns:a16="http://schemas.microsoft.com/office/drawing/2014/main" val="194326238"/>
                  </a:ext>
                </a:extLst>
              </a:tr>
              <a:tr h="183859">
                <a:tc>
                  <a:txBody>
                    <a:bodyPr/>
                    <a:lstStyle/>
                    <a:p>
                      <a:pPr algn="ctr" fontAlgn="ctr">
                        <a:buNone/>
                      </a:pPr>
                      <a:r>
                        <a:rPr lang="en-GB" sz="1000" b="1" i="0" u="none" strike="noStrike">
                          <a:solidFill>
                            <a:srgbClr val="FFFFFF"/>
                          </a:solidFill>
                          <a:effectLst/>
                          <a:latin typeface="Arial" panose="020B0604020202020204" pitchFamily="34" charset="0"/>
                        </a:rPr>
                        <a:t>£M</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2728663278"/>
                  </a:ext>
                </a:extLst>
              </a:tr>
              <a:tr h="183859">
                <a:tc>
                  <a:txBody>
                    <a:bodyPr/>
                    <a:lstStyle/>
                    <a:p>
                      <a:pPr algn="l" fontAlgn="b">
                        <a:buNone/>
                      </a:pPr>
                      <a:endParaRPr lang="en-GB" sz="1000" b="0" i="0" u="none" strike="noStrike" dirty="0">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0229663"/>
                  </a:ext>
                </a:extLst>
              </a:tr>
              <a:tr h="358963">
                <a:tc>
                  <a:txBody>
                    <a:bodyPr/>
                    <a:lstStyle/>
                    <a:p>
                      <a:pPr algn="r" fontAlgn="ctr">
                        <a:buNone/>
                      </a:pPr>
                      <a:r>
                        <a:rPr lang="en-GB" sz="1000" b="1" i="0" u="none" strike="noStrike">
                          <a:solidFill>
                            <a:srgbClr val="FFFFFF"/>
                          </a:solidFill>
                          <a:effectLst/>
                          <a:latin typeface="Arial" panose="020B0604020202020204" pitchFamily="34" charset="0"/>
                        </a:rPr>
                        <a:t>2.3</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3871537057"/>
                  </a:ext>
                </a:extLst>
              </a:tr>
              <a:tr h="183859">
                <a:tc>
                  <a:txBody>
                    <a:bodyPr/>
                    <a:lstStyle/>
                    <a:p>
                      <a:pPr algn="l" fontAlgn="b">
                        <a:buNone/>
                      </a:pPr>
                      <a:endParaRPr lang="en-GB" sz="1000" b="0" i="0" u="none" strike="noStrike">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0433173"/>
                  </a:ext>
                </a:extLst>
              </a:tr>
              <a:tr h="183859">
                <a:tc>
                  <a:txBody>
                    <a:bodyPr/>
                    <a:lstStyle/>
                    <a:p>
                      <a:pPr algn="l" fontAlgn="ctr">
                        <a:buNone/>
                      </a:pPr>
                      <a:r>
                        <a:rPr lang="en-GB" sz="1000" b="1" i="0" u="none" strike="noStrike">
                          <a:solidFill>
                            <a:srgbClr val="FFFFFF"/>
                          </a:solidFill>
                          <a:effectLst/>
                          <a:latin typeface="Arial" panose="020B0604020202020204" pitchFamily="34" charset="0"/>
                        </a:rPr>
                        <a:t> </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927044100"/>
                  </a:ext>
                </a:extLst>
              </a:tr>
              <a:tr h="183859">
                <a:tc>
                  <a:txBody>
                    <a:bodyPr/>
                    <a:lstStyle/>
                    <a:p>
                      <a:pPr algn="r" fontAlgn="ctr">
                        <a:buNone/>
                      </a:pPr>
                      <a:r>
                        <a:rPr lang="en-GB" sz="1000" b="0" i="0" u="none" strike="noStrike">
                          <a:solidFill>
                            <a:srgbClr val="000000"/>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115432511"/>
                  </a:ext>
                </a:extLst>
              </a:tr>
              <a:tr h="175104">
                <a:tc>
                  <a:txBody>
                    <a:bodyPr/>
                    <a:lstStyle/>
                    <a:p>
                      <a:pPr algn="r" fontAlgn="ctr">
                        <a:buNone/>
                      </a:pPr>
                      <a:r>
                        <a:rPr lang="en-GB" sz="1000" b="0" i="0" u="none" strike="noStrike">
                          <a:solidFill>
                            <a:srgbClr val="000000"/>
                          </a:solidFill>
                          <a:effectLst/>
                          <a:latin typeface="Arial" panose="020B0604020202020204" pitchFamily="34" charset="0"/>
                        </a:rPr>
                        <a:t>2.9</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74133179"/>
                  </a:ext>
                </a:extLst>
              </a:tr>
              <a:tr h="183859">
                <a:tc>
                  <a:txBody>
                    <a:bodyPr/>
                    <a:lstStyle/>
                    <a:p>
                      <a:pPr algn="r" fontAlgn="ctr">
                        <a:buNone/>
                      </a:pPr>
                      <a:r>
                        <a:rPr lang="en-GB" sz="1000" b="0" i="0" u="none" strike="noStrike">
                          <a:solidFill>
                            <a:srgbClr val="000000"/>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80601667"/>
                  </a:ext>
                </a:extLst>
              </a:tr>
              <a:tr h="183859">
                <a:tc>
                  <a:txBody>
                    <a:bodyPr/>
                    <a:lstStyle/>
                    <a:p>
                      <a:pPr algn="r" fontAlgn="ctr">
                        <a:buNone/>
                      </a:pPr>
                      <a:r>
                        <a:rPr lang="en-GB" sz="1000" b="1" i="0" u="none" strike="noStrike">
                          <a:solidFill>
                            <a:srgbClr val="FFFFFF"/>
                          </a:solidFill>
                          <a:effectLst/>
                          <a:latin typeface="Arial" panose="020B0604020202020204" pitchFamily="34" charset="0"/>
                        </a:rPr>
                        <a:t>3.0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477953470"/>
                  </a:ext>
                </a:extLst>
              </a:tr>
              <a:tr h="175104">
                <a:tc>
                  <a:txBody>
                    <a:bodyPr/>
                    <a:lstStyle/>
                    <a:p>
                      <a:pPr algn="l" fontAlgn="b">
                        <a:buNone/>
                      </a:pPr>
                      <a:endParaRPr lang="en-GB" sz="1000" b="0" i="0" u="none" strike="noStrike">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0851768"/>
                  </a:ext>
                </a:extLst>
              </a:tr>
              <a:tr h="183859">
                <a:tc>
                  <a:txBody>
                    <a:bodyPr/>
                    <a:lstStyle/>
                    <a:p>
                      <a:pPr algn="l" fontAlgn="ctr">
                        <a:buNone/>
                      </a:pPr>
                      <a:r>
                        <a:rPr lang="en-GB" sz="1000" b="1" i="0" u="none" strike="noStrike">
                          <a:solidFill>
                            <a:srgbClr val="FFFFFF"/>
                          </a:solidFill>
                          <a:effectLst/>
                          <a:latin typeface="Arial" panose="020B0604020202020204" pitchFamily="34" charset="0"/>
                        </a:rPr>
                        <a:t> </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2106126481"/>
                  </a:ext>
                </a:extLst>
              </a:tr>
              <a:tr h="183859">
                <a:tc>
                  <a:txBody>
                    <a:bodyPr/>
                    <a:lstStyle/>
                    <a:p>
                      <a:pPr algn="r" fontAlgn="ctr">
                        <a:buNone/>
                      </a:pPr>
                      <a:r>
                        <a:rPr lang="en-GB" sz="1000" b="0" i="0" u="none" strike="noStrike">
                          <a:solidFill>
                            <a:srgbClr val="000000"/>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731158869"/>
                  </a:ext>
                </a:extLst>
              </a:tr>
              <a:tr h="175104">
                <a:tc>
                  <a:txBody>
                    <a:bodyPr/>
                    <a:lstStyle/>
                    <a:p>
                      <a:pPr algn="r" fontAlgn="ctr">
                        <a:buNone/>
                      </a:pPr>
                      <a:r>
                        <a:rPr lang="en-GB" sz="1000" b="0" i="0" u="none" strike="noStrike">
                          <a:solidFill>
                            <a:srgbClr val="000000"/>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662160541"/>
                  </a:ext>
                </a:extLst>
              </a:tr>
              <a:tr h="183859">
                <a:tc>
                  <a:txBody>
                    <a:bodyPr/>
                    <a:lstStyle/>
                    <a:p>
                      <a:pPr algn="r" fontAlgn="ctr">
                        <a:buNone/>
                      </a:pPr>
                      <a:r>
                        <a:rPr lang="en-GB" sz="1000" b="0" i="0" u="none" strike="noStrike">
                          <a:solidFill>
                            <a:srgbClr val="000000"/>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85497632"/>
                  </a:ext>
                </a:extLst>
              </a:tr>
              <a:tr h="183859">
                <a:tc>
                  <a:txBody>
                    <a:bodyPr/>
                    <a:lstStyle/>
                    <a:p>
                      <a:pPr algn="r" fontAlgn="ctr">
                        <a:buNone/>
                      </a:pPr>
                      <a:r>
                        <a:rPr lang="en-GB" sz="1000" b="1" i="0" u="none" strike="noStrike">
                          <a:solidFill>
                            <a:srgbClr val="FFFFFF"/>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2290281497"/>
                  </a:ext>
                </a:extLst>
              </a:tr>
              <a:tr h="183859">
                <a:tc>
                  <a:txBody>
                    <a:bodyPr/>
                    <a:lstStyle/>
                    <a:p>
                      <a:pPr algn="l" fontAlgn="b">
                        <a:buNone/>
                      </a:pPr>
                      <a:endParaRPr lang="en-GB" sz="1000" b="0" i="0" u="none" strike="noStrike">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8032260"/>
                  </a:ext>
                </a:extLst>
              </a:tr>
              <a:tr h="183859">
                <a:tc>
                  <a:txBody>
                    <a:bodyPr/>
                    <a:lstStyle/>
                    <a:p>
                      <a:pPr algn="r" fontAlgn="ctr">
                        <a:buNone/>
                      </a:pPr>
                      <a:r>
                        <a:rPr lang="en-GB" sz="1000" b="1" i="0" u="none" strike="noStrike">
                          <a:solidFill>
                            <a:srgbClr val="FFFFFF"/>
                          </a:solidFill>
                          <a:effectLst/>
                          <a:latin typeface="Arial" panose="020B0604020202020204" pitchFamily="34" charset="0"/>
                        </a:rPr>
                        <a:t>0.0</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543213155"/>
                  </a:ext>
                </a:extLst>
              </a:tr>
              <a:tr h="175104">
                <a:tc>
                  <a:txBody>
                    <a:bodyPr/>
                    <a:lstStyle/>
                    <a:p>
                      <a:pPr algn="l" fontAlgn="b">
                        <a:buNone/>
                      </a:pPr>
                      <a:endParaRPr lang="en-GB" sz="1000" b="0" i="0" u="none" strike="noStrike">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9707831"/>
                  </a:ext>
                </a:extLst>
              </a:tr>
              <a:tr h="183859">
                <a:tc>
                  <a:txBody>
                    <a:bodyPr/>
                    <a:lstStyle/>
                    <a:p>
                      <a:pPr algn="r" fontAlgn="ctr">
                        <a:buNone/>
                      </a:pPr>
                      <a:r>
                        <a:rPr lang="en-GB" sz="1000" b="1" i="0" u="none" strike="noStrike">
                          <a:solidFill>
                            <a:srgbClr val="FFFFFF"/>
                          </a:solidFill>
                          <a:effectLst/>
                          <a:latin typeface="Arial" panose="020B0604020202020204" pitchFamily="34" charset="0"/>
                        </a:rPr>
                        <a:t>(5.7)</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3220971487"/>
                  </a:ext>
                </a:extLst>
              </a:tr>
              <a:tr h="183859">
                <a:tc>
                  <a:txBody>
                    <a:bodyPr/>
                    <a:lstStyle/>
                    <a:p>
                      <a:pPr algn="l" fontAlgn="b">
                        <a:buNone/>
                      </a:pPr>
                      <a:endParaRPr lang="en-GB" sz="1000" b="0" i="0" u="none" strike="noStrike">
                        <a:solidFill>
                          <a:srgbClr val="000000"/>
                        </a:solidFill>
                        <a:effectLst/>
                        <a:latin typeface="Arial" panose="020B0604020202020204" pitchFamily="34" charset="0"/>
                      </a:endParaRPr>
                    </a:p>
                  </a:txBody>
                  <a:tcPr marL="8755" marR="8755" marT="875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0533032"/>
                  </a:ext>
                </a:extLst>
              </a:tr>
              <a:tr h="183859">
                <a:tc>
                  <a:txBody>
                    <a:bodyPr/>
                    <a:lstStyle/>
                    <a:p>
                      <a:pPr algn="r" fontAlgn="ctr">
                        <a:buNone/>
                      </a:pPr>
                      <a:r>
                        <a:rPr lang="en-GB" sz="1000" b="1" i="0" u="none" strike="noStrike" dirty="0">
                          <a:solidFill>
                            <a:srgbClr val="FFFFFF"/>
                          </a:solidFill>
                          <a:effectLst/>
                          <a:latin typeface="Arial" panose="020B0604020202020204" pitchFamily="34" charset="0"/>
                        </a:rPr>
                        <a:t>(0.4)</a:t>
                      </a:r>
                    </a:p>
                  </a:txBody>
                  <a:tcPr marL="8755" marR="8755" marT="87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15C98"/>
                    </a:solidFill>
                  </a:tcPr>
                </a:tc>
                <a:extLst>
                  <a:ext uri="{0D108BD9-81ED-4DB2-BD59-A6C34878D82A}">
                    <a16:rowId xmlns:a16="http://schemas.microsoft.com/office/drawing/2014/main" val="4000237094"/>
                  </a:ext>
                </a:extLst>
              </a:tr>
            </a:tbl>
          </a:graphicData>
        </a:graphic>
      </p:graphicFrame>
      <p:pic>
        <p:nvPicPr>
          <p:cNvPr id="16" name="Picture 15">
            <a:extLst>
              <a:ext uri="{FF2B5EF4-FFF2-40B4-BE49-F238E27FC236}">
                <a16:creationId xmlns:a16="http://schemas.microsoft.com/office/drawing/2014/main" id="{F9EA3B6A-82F5-F36C-DF61-800A2FD97CBC}"/>
              </a:ext>
            </a:extLst>
          </p:cNvPr>
          <p:cNvPicPr>
            <a:picLocks noChangeAspect="1"/>
          </p:cNvPicPr>
          <p:nvPr/>
        </p:nvPicPr>
        <p:blipFill>
          <a:blip r:embed="rId5"/>
          <a:stretch>
            <a:fillRect/>
          </a:stretch>
        </p:blipFill>
        <p:spPr>
          <a:xfrm>
            <a:off x="7963391" y="1134743"/>
            <a:ext cx="2249786" cy="4351332"/>
          </a:xfrm>
          <a:prstGeom prst="rect">
            <a:avLst/>
          </a:prstGeom>
        </p:spPr>
      </p:pic>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7F192FB5-5EFE-2B69-40E3-A9C9847C55E4}"/>
              </a:ext>
            </a:extLst>
          </p:cNvPr>
          <p:cNvPicPr>
            <a:picLocks noChangeAspect="1"/>
          </p:cNvPicPr>
          <p:nvPr/>
        </p:nvPicPr>
        <p:blipFill>
          <a:blip r:embed="rId6"/>
          <a:stretch>
            <a:fillRect/>
          </a:stretch>
        </p:blipFill>
        <p:spPr>
          <a:xfrm>
            <a:off x="2562225" y="663622"/>
            <a:ext cx="6450573" cy="5375478"/>
          </a:xfrm>
          <a:prstGeom prst="rect">
            <a:avLst/>
          </a:prstGeom>
        </p:spPr>
      </p:pic>
      <p:sp>
        <p:nvSpPr>
          <p:cNvPr id="2" name="Oval 1"/>
          <p:cNvSpPr/>
          <p:nvPr/>
        </p:nvSpPr>
        <p:spPr>
          <a:xfrm>
            <a:off x="1927589" y="2286000"/>
            <a:ext cx="8329387" cy="17145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617711" y="565149"/>
            <a:ext cx="5458040" cy="6073429"/>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6878461" y="924339"/>
            <a:ext cx="4990078" cy="5368512"/>
          </a:xfrm>
          <a:prstGeom prst="rect">
            <a:avLst/>
          </a:prstGeom>
          <a:noFill/>
        </p:spPr>
        <p:txBody>
          <a:bodyPr wrap="square" rtlCol="0">
            <a:noAutofit/>
          </a:bodyPr>
          <a:lstStyle/>
          <a:p>
            <a:r>
              <a:rPr lang="en-GB" sz="1200" b="1" dirty="0">
                <a:solidFill>
                  <a:srgbClr val="002060"/>
                </a:solidFill>
                <a:latin typeface="Arial" panose="020B0604020202020204" pitchFamily="34" charset="0"/>
                <a:cs typeface="Arial" panose="020B0604020202020204" pitchFamily="34" charset="0"/>
              </a:rPr>
              <a:t>KEY MESSAGES</a:t>
            </a:r>
          </a:p>
          <a:p>
            <a:endParaRPr lang="en-GB" sz="1200" strike="sngStrike"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MHLD is £0.718m overspent in month (month 05, £1.209m) taking the Year to Date overspend to £7.508m. The main drivers of the overspend continue to be high variable pay, new year CHC growth, the continued commissioning of adult MH cases in the private sector, and shortfall in delivery against savings target.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improvement month-on-month from month 05 to 06 is due to; reduced variable pay, across both medical and nurse staffing; reduction in the new year CHC growth following the high retrospective costs reported in month 05; one-off benefits in CHC; and a reduction in the number of the adult MH cases.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is a brought forward variable pay pressure in the new financial year. Variable pay remains high but there is improvement compared to the last financial year and there is improvement month-on-month.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are new CHC growth costs of £0.311m in month and £1.255m YTD, there is no funding in the Health Board Financial Plan for these costs.</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has been continued need to commission adult mental health case in the private sector due to demand on in-house services. This position is much improved at month 06 with 4 cases and expenditure of £0.264m having peaked in month 03 at around 25 cases and expenditure of £0.789m.</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And there is a large charge in the financial position for the shortfall against savings target. To date the Service Group has identified savings from green and amber schemes of £3.8m against a target of £5.7m. </a:t>
            </a:r>
          </a:p>
        </p:txBody>
      </p:sp>
      <p:pic>
        <p:nvPicPr>
          <p:cNvPr id="5" name="Picture 4">
            <a:extLst>
              <a:ext uri="{FF2B5EF4-FFF2-40B4-BE49-F238E27FC236}">
                <a16:creationId xmlns:a16="http://schemas.microsoft.com/office/drawing/2014/main" id="{2B8B6E7A-7399-64D2-9B37-B388E97FD01B}"/>
              </a:ext>
            </a:extLst>
          </p:cNvPr>
          <p:cNvPicPr>
            <a:picLocks noChangeAspect="1"/>
          </p:cNvPicPr>
          <p:nvPr/>
        </p:nvPicPr>
        <p:blipFill>
          <a:blip r:embed="rId3"/>
          <a:stretch>
            <a:fillRect/>
          </a:stretch>
        </p:blipFill>
        <p:spPr>
          <a:xfrm>
            <a:off x="32762" y="565149"/>
            <a:ext cx="2749550" cy="3065526"/>
          </a:xfrm>
          <a:prstGeom prst="rect">
            <a:avLst/>
          </a:prstGeom>
        </p:spPr>
      </p:pic>
      <p:pic>
        <p:nvPicPr>
          <p:cNvPr id="17" name="Picture 16">
            <a:extLst>
              <a:ext uri="{FF2B5EF4-FFF2-40B4-BE49-F238E27FC236}">
                <a16:creationId xmlns:a16="http://schemas.microsoft.com/office/drawing/2014/main" id="{7898213B-EB46-2630-3885-4CDFF350D6C6}"/>
              </a:ext>
            </a:extLst>
          </p:cNvPr>
          <p:cNvPicPr>
            <a:picLocks noChangeAspect="1"/>
          </p:cNvPicPr>
          <p:nvPr/>
        </p:nvPicPr>
        <p:blipFill>
          <a:blip r:embed="rId4"/>
          <a:stretch>
            <a:fillRect/>
          </a:stretch>
        </p:blipFill>
        <p:spPr>
          <a:xfrm>
            <a:off x="2833498" y="565148"/>
            <a:ext cx="3733027" cy="1524871"/>
          </a:xfrm>
          <a:prstGeom prst="rect">
            <a:avLst/>
          </a:prstGeom>
        </p:spPr>
      </p:pic>
      <p:graphicFrame>
        <p:nvGraphicFramePr>
          <p:cNvPr id="32" name="Chart 31">
            <a:extLst>
              <a:ext uri="{FF2B5EF4-FFF2-40B4-BE49-F238E27FC236}">
                <a16:creationId xmlns:a16="http://schemas.microsoft.com/office/drawing/2014/main" id="{A7786E6B-8237-FA84-C03E-1720DA1522B9}"/>
              </a:ext>
            </a:extLst>
          </p:cNvPr>
          <p:cNvGraphicFramePr>
            <a:graphicFrameLocks/>
          </p:cNvGraphicFramePr>
          <p:nvPr>
            <p:extLst>
              <p:ext uri="{D42A27DB-BD31-4B8C-83A1-F6EECF244321}">
                <p14:modId xmlns:p14="http://schemas.microsoft.com/office/powerpoint/2010/main" val="2077959007"/>
              </p:ext>
            </p:extLst>
          </p:nvPr>
        </p:nvGraphicFramePr>
        <p:xfrm>
          <a:off x="323461" y="3801804"/>
          <a:ext cx="6000750" cy="2708910"/>
        </p:xfrm>
        <a:graphic>
          <a:graphicData uri="http://schemas.openxmlformats.org/drawingml/2006/chart">
            <c:chart xmlns:c="http://schemas.openxmlformats.org/drawingml/2006/chart" xmlns:r="http://schemas.openxmlformats.org/officeDocument/2006/relationships" r:id="rId5"/>
          </a:graphicData>
        </a:graphic>
      </p:graphicFrame>
      <p:pic>
        <p:nvPicPr>
          <p:cNvPr id="6" name="Picture 5">
            <a:extLst>
              <a:ext uri="{FF2B5EF4-FFF2-40B4-BE49-F238E27FC236}">
                <a16:creationId xmlns:a16="http://schemas.microsoft.com/office/drawing/2014/main" id="{FB823C78-91BA-A753-3588-012E553B62D6}"/>
              </a:ext>
            </a:extLst>
          </p:cNvPr>
          <p:cNvPicPr>
            <a:picLocks noChangeAspect="1"/>
          </p:cNvPicPr>
          <p:nvPr/>
        </p:nvPicPr>
        <p:blipFill>
          <a:blip r:embed="rId6"/>
          <a:stretch>
            <a:fillRect/>
          </a:stretch>
        </p:blipFill>
        <p:spPr>
          <a:xfrm>
            <a:off x="2833498" y="2125999"/>
            <a:ext cx="3733027" cy="1504676"/>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Year-To-Date Service Group Position By Division &amp; Type Expenditure/Income</a:t>
            </a:r>
          </a:p>
        </p:txBody>
      </p:sp>
      <p:sp>
        <p:nvSpPr>
          <p:cNvPr id="9" name="Oval 8"/>
          <p:cNvSpPr/>
          <p:nvPr/>
        </p:nvSpPr>
        <p:spPr>
          <a:xfrm>
            <a:off x="11416910" y="125623"/>
            <a:ext cx="536792" cy="536792"/>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4" name="Rounded Rectangle 9">
            <a:extLst>
              <a:ext uri="{FF2B5EF4-FFF2-40B4-BE49-F238E27FC236}">
                <a16:creationId xmlns:a16="http://schemas.microsoft.com/office/drawing/2014/main" id="{9ACC43B1-F0B9-1EA1-8B56-9614CB52AC27}"/>
              </a:ext>
            </a:extLst>
          </p:cNvPr>
          <p:cNvSpPr/>
          <p:nvPr/>
        </p:nvSpPr>
        <p:spPr>
          <a:xfrm>
            <a:off x="7467600" y="662414"/>
            <a:ext cx="4631678" cy="6069963"/>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86DB673-3C20-4FB9-B66F-CC21088450E0}"/>
              </a:ext>
            </a:extLst>
          </p:cNvPr>
          <p:cNvSpPr txBox="1"/>
          <p:nvPr/>
        </p:nvSpPr>
        <p:spPr>
          <a:xfrm>
            <a:off x="7791449" y="809818"/>
            <a:ext cx="4067175" cy="5502008"/>
          </a:xfrm>
          <a:prstGeom prst="rect">
            <a:avLst/>
          </a:prstGeom>
          <a:noFill/>
        </p:spPr>
        <p:txBody>
          <a:bodyPr wrap="square">
            <a:normAutofit fontScale="92500" lnSpcReduction="20000"/>
          </a:bodyPr>
          <a:lstStyle/>
          <a:p>
            <a:r>
              <a:rPr lang="en-GB" sz="1300" b="1" dirty="0">
                <a:solidFill>
                  <a:srgbClr val="002060"/>
                </a:solidFill>
                <a:latin typeface="Arial" panose="020B0604020202020204" pitchFamily="34" charset="0"/>
                <a:cs typeface="Arial" panose="020B0604020202020204" pitchFamily="34" charset="0"/>
              </a:rPr>
              <a:t>Income</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year to date underspend of £0.027m</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additional income in year for the Veterans Service, and posts in Eating Disorders and Offender Personality Disorder Pathway, OPDP, teams. This is offset by underperformance against the training income target.</a:t>
            </a:r>
          </a:p>
          <a:p>
            <a:pPr marL="171450" indent="-171450">
              <a:buFont typeface="Arial" panose="020B0604020202020204" pitchFamily="34" charset="0"/>
              <a:buChar char="•"/>
            </a:pPr>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Non-Pay</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overspending to date of £6.178m, this is due to overspending against CHC budgets and the charge for the shortfall against savings target.</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 CHC overspending is due to CHC growth from increased cases in the year and the cost of the adult MH cases in the private sector.</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 Service Group has identified savings delivery of £3.8m in year against the target of £5.7m leaving a charge in the position to date of £1.839m.</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also overspending against drugs budgets from high drugs issues expenditure and especially from the increased prescribing of Buvidal in Substance Use services.</a:t>
            </a:r>
          </a:p>
          <a:p>
            <a:pPr marL="171450" indent="-171450">
              <a:buFont typeface="Arial" panose="020B0604020202020204" pitchFamily="34" charset="0"/>
              <a:buChar char="•"/>
            </a:pPr>
            <a:endParaRPr lang="en-GB" sz="1300" dirty="0">
              <a:solidFill>
                <a:srgbClr val="002060"/>
              </a:solidFill>
              <a:latin typeface="Arial" panose="020B0604020202020204" pitchFamily="34" charset="0"/>
              <a:cs typeface="Arial" panose="020B0604020202020204" pitchFamily="34" charset="0"/>
            </a:endParaRPr>
          </a:p>
          <a:p>
            <a:r>
              <a:rPr lang="en-GB" sz="1300" b="1" dirty="0">
                <a:solidFill>
                  <a:srgbClr val="002060"/>
                </a:solidFill>
                <a:latin typeface="Arial" panose="020B0604020202020204" pitchFamily="34" charset="0"/>
                <a:cs typeface="Arial" panose="020B0604020202020204" pitchFamily="34" charset="0"/>
              </a:rPr>
              <a:t>Pay</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overspending to date of £1.314m, the overspending is against medical and nurse staffing budgets and is driven by high variable pay. </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In medical staffing there is high agency and additional duty hour, ADH, expenditure. This is for cover for vacancy, sickness and other absence, and rota gaps.</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In nursing the overspending is against the HCSWs that are included in Additional Clinical Services, this comes from stepping up nursing levels for acuity and cover for vacancy and sickness,</a:t>
            </a:r>
          </a:p>
          <a:p>
            <a:pPr marL="171450" indent="-171450">
              <a:buFont typeface="Arial" panose="020B0604020202020204" pitchFamily="34" charset="0"/>
              <a:buChar char="•"/>
            </a:pPr>
            <a:r>
              <a:rPr lang="en-GB" sz="1300" dirty="0">
                <a:solidFill>
                  <a:srgbClr val="002060"/>
                </a:solidFill>
                <a:latin typeface="Arial" panose="020B0604020202020204" pitchFamily="34" charset="0"/>
                <a:cs typeface="Arial" panose="020B0604020202020204" pitchFamily="34" charset="0"/>
              </a:rPr>
              <a:t>There is underspending in A&amp;C and Psychology budgets from vacancy from staff turnover.</a:t>
            </a:r>
          </a:p>
          <a:p>
            <a:pPr marL="171450" indent="-171450">
              <a:buFont typeface="Arial" panose="020B0604020202020204" pitchFamily="34" charset="0"/>
              <a:buChar char="•"/>
            </a:pPr>
            <a:endParaRPr lang="en-GB" sz="1300" dirty="0">
              <a:solidFill>
                <a:srgbClr val="002060"/>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62C182A8-30C5-1524-C1EF-A529E06DFBB5}"/>
              </a:ext>
            </a:extLst>
          </p:cNvPr>
          <p:cNvPicPr>
            <a:picLocks noChangeAspect="1"/>
          </p:cNvPicPr>
          <p:nvPr/>
        </p:nvPicPr>
        <p:blipFill>
          <a:blip r:embed="rId4"/>
          <a:stretch>
            <a:fillRect/>
          </a:stretch>
        </p:blipFill>
        <p:spPr>
          <a:xfrm>
            <a:off x="44874" y="662414"/>
            <a:ext cx="7327289" cy="5109736"/>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Summary</a:t>
            </a:r>
          </a:p>
        </p:txBody>
      </p:sp>
      <p:sp>
        <p:nvSpPr>
          <p:cNvPr id="16" name="TextBox 15"/>
          <p:cNvSpPr txBox="1"/>
          <p:nvPr/>
        </p:nvSpPr>
        <p:spPr>
          <a:xfrm>
            <a:off x="201780" y="3617429"/>
            <a:ext cx="11781005" cy="3091070"/>
          </a:xfrm>
          <a:prstGeom prst="roundRect">
            <a:avLst/>
          </a:prstGeom>
          <a:solidFill>
            <a:schemeClr val="bg1"/>
          </a:solidFill>
          <a:ln>
            <a:solidFill>
              <a:srgbClr val="002060"/>
            </a:solidFill>
          </a:ln>
        </p:spPr>
        <p:txBody>
          <a:bodyPr wrap="square" rtlCol="0">
            <a:normAutofit fontScale="92500" lnSpcReduction="10000"/>
          </a:bodyPr>
          <a:lstStyle/>
          <a:p>
            <a:endParaRPr lang="en-GB" sz="1400" b="1" kern="0" dirty="0">
              <a:solidFill>
                <a:srgbClr val="002060"/>
              </a:solidFill>
              <a:latin typeface="Arial"/>
            </a:endParaRPr>
          </a:p>
          <a:p>
            <a:r>
              <a:rPr lang="en-GB" sz="1400" b="1" kern="0" dirty="0">
                <a:solidFill>
                  <a:srgbClr val="002060"/>
                </a:solidFill>
                <a:latin typeface="Arial"/>
              </a:rPr>
              <a:t>Income</a:t>
            </a:r>
            <a:r>
              <a:rPr lang="en-GB" sz="1400" kern="0" dirty="0">
                <a:solidFill>
                  <a:srgbClr val="002060"/>
                </a:solidFill>
                <a:latin typeface="Arial"/>
              </a:rPr>
              <a:t>: Income in the year to date is largely in line with the income in 2024-25, there will be some SLA/LTA inflationary increase. In 2024-25 there was increased income in month 08 for a CAMHS pathfinder project, additional staffing from Rowan House and LD consultant sessions. In month 06 of the current year there has been additional income for the Eating Disorders and Offender Personality Disorder Pathway, OPDP, teams. There is also income that is non-recurrent in nature that will be included in full in 2024-25 but only part year in 2025-26</a:t>
            </a:r>
            <a:endParaRPr lang="en-GB" sz="1400" b="1" kern="0" dirty="0">
              <a:solidFill>
                <a:srgbClr val="002060"/>
              </a:solidFill>
              <a:latin typeface="Arial"/>
            </a:endParaRPr>
          </a:p>
          <a:p>
            <a:endParaRPr lang="en-GB" sz="1400" b="1" kern="0" dirty="0">
              <a:solidFill>
                <a:srgbClr val="002060"/>
              </a:solidFill>
              <a:latin typeface="Arial"/>
            </a:endParaRPr>
          </a:p>
          <a:p>
            <a:r>
              <a:rPr lang="en-GB" sz="1400" b="1" kern="0" dirty="0">
                <a:solidFill>
                  <a:srgbClr val="002060"/>
                </a:solidFill>
                <a:latin typeface="Arial"/>
              </a:rPr>
              <a:t>Pay</a:t>
            </a:r>
            <a:r>
              <a:rPr lang="en-GB" sz="1400" kern="0" dirty="0">
                <a:solidFill>
                  <a:srgbClr val="002060"/>
                </a:solidFill>
                <a:latin typeface="Arial"/>
              </a:rPr>
              <a:t>: Monthly expenditure is higher than the 2024-25 average. This is mainly driven by the 2025-26 pay award, this was paid in August, and an increase in the Health Board NI costs. The pay award and arrears were paid later in the last financial year, in November 2024. There has been a reduction in temporary staffing and expenditure during the year compared to the end of the last financial year and this is reflected in a reducing wte trend.</a:t>
            </a:r>
          </a:p>
          <a:p>
            <a:endParaRPr lang="en-GB" sz="1400" strike="sngStrike" dirty="0">
              <a:solidFill>
                <a:srgbClr val="FF0000"/>
              </a:solidFill>
            </a:endParaRPr>
          </a:p>
          <a:p>
            <a:r>
              <a:rPr lang="en-GB" sz="1400" b="1" kern="0" dirty="0">
                <a:solidFill>
                  <a:srgbClr val="002060"/>
                </a:solidFill>
                <a:latin typeface="Arial"/>
              </a:rPr>
              <a:t>Non-Pay</a:t>
            </a:r>
            <a:r>
              <a:rPr lang="en-GB" sz="1400" kern="0" dirty="0">
                <a:solidFill>
                  <a:srgbClr val="002060"/>
                </a:solidFill>
                <a:latin typeface="Arial"/>
              </a:rPr>
              <a:t>: Monthly expenditure in the new year is higher than the 2024-25 average and there are a number of reasons for this. There will be the full year effect of last year’s new CHC cases; this year’s CHC growth; the cost of the adult MH cases that only commenced in quarter 3 of last year; and the associated transport costs; and the profiling of the CHC inflationary uplift. There was also increased buvidal prescribing through the last financial year and this has continued in the new year.</a:t>
            </a:r>
          </a:p>
          <a:p>
            <a:endParaRPr lang="en-GB" sz="1400" strike="sngStrike" dirty="0">
              <a:solidFill>
                <a:srgbClr val="FF0000"/>
              </a:solidFill>
            </a:endParaRPr>
          </a:p>
          <a:p>
            <a:pPr>
              <a:spcAft>
                <a:spcPts val="1200"/>
              </a:spcAft>
            </a:pPr>
            <a:endParaRPr lang="en-GB" sz="140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476675" cy="415801"/>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aphicFrame>
        <p:nvGraphicFramePr>
          <p:cNvPr id="18" name="Chart 17">
            <a:extLst>
              <a:ext uri="{FF2B5EF4-FFF2-40B4-BE49-F238E27FC236}">
                <a16:creationId xmlns:a16="http://schemas.microsoft.com/office/drawing/2014/main" id="{D33AEED3-DFE2-4A4D-A3AB-A8A20A2FF048}"/>
              </a:ext>
            </a:extLst>
          </p:cNvPr>
          <p:cNvGraphicFramePr>
            <a:graphicFrameLocks/>
          </p:cNvGraphicFramePr>
          <p:nvPr>
            <p:extLst>
              <p:ext uri="{D42A27DB-BD31-4B8C-83A1-F6EECF244321}">
                <p14:modId xmlns:p14="http://schemas.microsoft.com/office/powerpoint/2010/main" val="1374759070"/>
              </p:ext>
            </p:extLst>
          </p:nvPr>
        </p:nvGraphicFramePr>
        <p:xfrm>
          <a:off x="8165013" y="708013"/>
          <a:ext cx="3941595" cy="26334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a:extLst>
              <a:ext uri="{FF2B5EF4-FFF2-40B4-BE49-F238E27FC236}">
                <a16:creationId xmlns:a16="http://schemas.microsoft.com/office/drawing/2014/main" id="{34D4381E-2BC0-E9CD-177F-D1680B83A983}"/>
              </a:ext>
            </a:extLst>
          </p:cNvPr>
          <p:cNvGraphicFramePr>
            <a:graphicFrameLocks/>
          </p:cNvGraphicFramePr>
          <p:nvPr>
            <p:extLst>
              <p:ext uri="{D42A27DB-BD31-4B8C-83A1-F6EECF244321}">
                <p14:modId xmlns:p14="http://schemas.microsoft.com/office/powerpoint/2010/main" val="3559058852"/>
              </p:ext>
            </p:extLst>
          </p:nvPr>
        </p:nvGraphicFramePr>
        <p:xfrm>
          <a:off x="4109454" y="708013"/>
          <a:ext cx="3965655" cy="26334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5F4CEDF1-9ADB-4C9B-82F6-5E3D150E5D22}"/>
              </a:ext>
            </a:extLst>
          </p:cNvPr>
          <p:cNvGraphicFramePr>
            <a:graphicFrameLocks/>
          </p:cNvGraphicFramePr>
          <p:nvPr>
            <p:extLst>
              <p:ext uri="{D42A27DB-BD31-4B8C-83A1-F6EECF244321}">
                <p14:modId xmlns:p14="http://schemas.microsoft.com/office/powerpoint/2010/main" val="2114681482"/>
              </p:ext>
            </p:extLst>
          </p:nvPr>
        </p:nvGraphicFramePr>
        <p:xfrm>
          <a:off x="85392" y="708013"/>
          <a:ext cx="3934157" cy="26334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a:t>
            </a:r>
          </a:p>
        </p:txBody>
      </p:sp>
      <p:sp>
        <p:nvSpPr>
          <p:cNvPr id="12" name="TextBox 11">
            <a:extLst>
              <a:ext uri="{FF2B5EF4-FFF2-40B4-BE49-F238E27FC236}">
                <a16:creationId xmlns:a16="http://schemas.microsoft.com/office/drawing/2014/main" id="{64C2AECE-9B37-25D3-EABF-4A21289D0CBE}"/>
              </a:ext>
            </a:extLst>
          </p:cNvPr>
          <p:cNvSpPr txBox="1"/>
          <p:nvPr/>
        </p:nvSpPr>
        <p:spPr>
          <a:xfrm>
            <a:off x="212991" y="3593033"/>
            <a:ext cx="11864543" cy="3066184"/>
          </a:xfrm>
          <a:prstGeom prst="roundRect">
            <a:avLst/>
          </a:prstGeom>
          <a:solidFill>
            <a:schemeClr val="bg1"/>
          </a:solidFill>
          <a:ln>
            <a:solidFill>
              <a:srgbClr val="002060"/>
            </a:solidFill>
          </a:ln>
        </p:spPr>
        <p:txBody>
          <a:bodyPr wrap="square" rtlCol="0">
            <a:normAutofit fontScale="92500" lnSpcReduction="10000"/>
          </a:bodyPr>
          <a:lstStyle/>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Nursing pay is above the average of 24-25 but there is increased cost in the new year from the increased employers NI and the pay award. The pay award is earlier in 2025-26, in August as opposed to November last year. There was recruitment last year from overseas recruitment and from the new registrants from the student streamlining from quarter 3 onwards. While nursing variable pay remains high it is reduced compared to the 2024-25 average. The variable pay is from the temporary staffing, bank and agency, that is needed to cover vacancy and sickness and the step up for acuity. Actual staffing levels are above the funded establishment.</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Medical staffing expenditure is also above the 2024-25 average. Again, there is increased expenditure from NI and pay award, the pay award having been made in August this year whereas it was later in the year last year. There is continued temporary cover from agency and additional sessions to cover vacancy, sickness, rota gaps and other absence. There has been successful recruitment at consultant and specialty doctor grade, and this has led to reduced use if agency staffing during the year.</a:t>
            </a:r>
          </a:p>
          <a:p>
            <a:pPr marL="536575" lvl="1" indent="-285750">
              <a:spcBef>
                <a:spcPts val="1200"/>
              </a:spcBef>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The WTE staffing has been reducing during the year but remains above 2024-25 levels and the 2024-25 average. The reductions are largely against nursing and HCSWs. In 2024-25 there had been a large increase in the workforce primarily from nursing as referenced above, this was offset by some agency reduction which is not reflected in the wte. There were also increases to medical and HCSW staffing.</a:t>
            </a:r>
            <a:endParaRPr lang="en-GB" sz="1400" dirty="0">
              <a:solidFill>
                <a:srgbClr val="FF0000"/>
              </a:solidFill>
              <a:latin typeface="Arial" panose="020B0604020202020204" pitchFamily="34" charset="0"/>
              <a:cs typeface="Arial" panose="020B0604020202020204" pitchFamily="34" charset="0"/>
            </a:endParaRPr>
          </a:p>
        </p:txBody>
      </p:sp>
      <p:sp>
        <p:nvSpPr>
          <p:cNvPr id="8" name="Oval 7"/>
          <p:cNvSpPr/>
          <p:nvPr/>
        </p:nvSpPr>
        <p:spPr>
          <a:xfrm>
            <a:off x="11511953" y="85861"/>
            <a:ext cx="441749" cy="441749"/>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graphicFrame>
        <p:nvGraphicFramePr>
          <p:cNvPr id="6" name="Chart 5">
            <a:extLst>
              <a:ext uri="{FF2B5EF4-FFF2-40B4-BE49-F238E27FC236}">
                <a16:creationId xmlns:a16="http://schemas.microsoft.com/office/drawing/2014/main" id="{1B9F839A-8682-4610-9826-5CC78C9AE7CF}"/>
              </a:ext>
            </a:extLst>
          </p:cNvPr>
          <p:cNvGraphicFramePr>
            <a:graphicFrameLocks/>
          </p:cNvGraphicFramePr>
          <p:nvPr>
            <p:extLst>
              <p:ext uri="{D42A27DB-BD31-4B8C-83A1-F6EECF244321}">
                <p14:modId xmlns:p14="http://schemas.microsoft.com/office/powerpoint/2010/main" val="299999355"/>
              </p:ext>
            </p:extLst>
          </p:nvPr>
        </p:nvGraphicFramePr>
        <p:xfrm>
          <a:off x="4106947" y="708013"/>
          <a:ext cx="3941595" cy="26334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C2231CF7-55E8-4781-A363-74C64ECB0FBE}"/>
              </a:ext>
            </a:extLst>
          </p:cNvPr>
          <p:cNvGraphicFramePr>
            <a:graphicFrameLocks/>
          </p:cNvGraphicFramePr>
          <p:nvPr>
            <p:extLst>
              <p:ext uri="{D42A27DB-BD31-4B8C-83A1-F6EECF244321}">
                <p14:modId xmlns:p14="http://schemas.microsoft.com/office/powerpoint/2010/main" val="872201856"/>
              </p:ext>
            </p:extLst>
          </p:nvPr>
        </p:nvGraphicFramePr>
        <p:xfrm>
          <a:off x="8135939" y="708013"/>
          <a:ext cx="3941595" cy="26334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427EB60C-7141-D97A-BCA1-A0C2ED5AC84B}"/>
              </a:ext>
            </a:extLst>
          </p:cNvPr>
          <p:cNvGraphicFramePr>
            <a:graphicFrameLocks/>
          </p:cNvGraphicFramePr>
          <p:nvPr>
            <p:extLst>
              <p:ext uri="{D42A27DB-BD31-4B8C-83A1-F6EECF244321}">
                <p14:modId xmlns:p14="http://schemas.microsoft.com/office/powerpoint/2010/main" val="2968699537"/>
              </p:ext>
            </p:extLst>
          </p:nvPr>
        </p:nvGraphicFramePr>
        <p:xfrm>
          <a:off x="77955" y="708013"/>
          <a:ext cx="3941595" cy="26334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2.xml><?xml version="1.0" encoding="utf-8"?>
<ds:datastoreItem xmlns:ds="http://schemas.openxmlformats.org/officeDocument/2006/customXml" ds:itemID="{D05A49B4-D647-44EA-BE41-380F6081D2DC}">
  <ds:schemaRefs>
    <ds:schemaRef ds:uri="http://purl.org/dc/dcmitype/"/>
    <ds:schemaRef ds:uri="http://purl.org/dc/elements/1.1/"/>
    <ds:schemaRef ds:uri="http://www.w3.org/XML/1998/namespace"/>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44db3db7-1523-4826-83fd-741d9b441697"/>
  </ds:schemaRefs>
</ds:datastoreItem>
</file>

<file path=customXml/itemProps3.xml><?xml version="1.0" encoding="utf-8"?>
<ds:datastoreItem xmlns:ds="http://schemas.openxmlformats.org/officeDocument/2006/customXml" ds:itemID="{72EF9360-5164-4D7A-BC5E-204C101F6410}"/>
</file>

<file path=docProps/app.xml><?xml version="1.0" encoding="utf-8"?>
<Properties xmlns="http://schemas.openxmlformats.org/officeDocument/2006/extended-properties" xmlns:vt="http://schemas.openxmlformats.org/officeDocument/2006/docPropsVTypes">
  <TotalTime>52319</TotalTime>
  <Words>2479</Words>
  <Application>Microsoft Office PowerPoint</Application>
  <PresentationFormat>Widescreen</PresentationFormat>
  <Paragraphs>187</Paragraphs>
  <Slides>17</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Richard Bowmer (Swansea Bay UHB - Finance)</cp:lastModifiedBy>
  <cp:revision>306</cp:revision>
  <dcterms:created xsi:type="dcterms:W3CDTF">2024-04-17T08:36:36Z</dcterms:created>
  <dcterms:modified xsi:type="dcterms:W3CDTF">2025-10-16T14:13:00Z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