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E0F0606" w14:textId="55458DB4" w:rsidR="00A23B3F" w:rsidRPr="0063169A" w:rsidRDefault="568DDF6F" w:rsidP="00B30EEA">
      <w:pPr>
        <w:jc w:val="center"/>
        <w:rPr>
          <w:b/>
          <w:szCs w:val="24"/>
        </w:rPr>
      </w:pPr>
      <w:r w:rsidRPr="00B30EEA">
        <w:rPr>
          <w:noProof/>
          <w:color w:val="FF0000"/>
          <w:lang w:eastAsia="en-GB"/>
        </w:rPr>
        <w:drawing>
          <wp:inline distT="0" distB="0" distL="0" distR="0" wp14:anchorId="5A961AA3" wp14:editId="4B88B741">
            <wp:extent cx="2376376" cy="594094"/>
            <wp:effectExtent l="0" t="0" r="5080" b="0"/>
            <wp:docPr id="95484042" name="Picture 95484042" descr="C:\Users\su001508\Desktop\New logos Swansea Bay\Abertawe_Swansea NHS Health Board.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cstate="print">
                      <a:extLst>
                        <a:ext uri="{28A0092B-C50C-407E-A947-70E740481C1C}">
                          <a14:useLocalDpi xmlns:a14="http://schemas.microsoft.com/office/drawing/2010/main" val="0"/>
                        </a:ext>
                      </a:extLst>
                    </a:blip>
                    <a:stretch>
                      <a:fillRect/>
                    </a:stretch>
                  </pic:blipFill>
                  <pic:spPr>
                    <a:xfrm>
                      <a:off x="0" y="0"/>
                      <a:ext cx="2388187" cy="597047"/>
                    </a:xfrm>
                    <a:prstGeom prst="rect">
                      <a:avLst/>
                    </a:prstGeom>
                  </pic:spPr>
                </pic:pic>
              </a:graphicData>
            </a:graphic>
          </wp:inline>
        </w:drawing>
      </w:r>
      <w:r w:rsidRPr="00B30EEA">
        <w:rPr>
          <w:color w:val="FF0000"/>
        </w:rPr>
        <w:br/>
      </w:r>
    </w:p>
    <w:tbl>
      <w:tblPr>
        <w:tblStyle w:val="TableGrid"/>
        <w:tblW w:w="9188" w:type="dxa"/>
        <w:tblLayout w:type="fixed"/>
        <w:tblLook w:val="04A0" w:firstRow="1" w:lastRow="0" w:firstColumn="1" w:lastColumn="0" w:noHBand="0" w:noVBand="1"/>
      </w:tblPr>
      <w:tblGrid>
        <w:gridCol w:w="2400"/>
        <w:gridCol w:w="1710"/>
        <w:gridCol w:w="1680"/>
        <w:gridCol w:w="30"/>
        <w:gridCol w:w="1650"/>
        <w:gridCol w:w="675"/>
        <w:gridCol w:w="1043"/>
      </w:tblGrid>
      <w:tr w:rsidR="00B30EEA" w:rsidRPr="0073421D" w14:paraId="315762CC" w14:textId="77777777" w:rsidTr="4E086727">
        <w:tc>
          <w:tcPr>
            <w:tcW w:w="2400" w:type="dxa"/>
          </w:tcPr>
          <w:p w14:paraId="1166ED33" w14:textId="77777777" w:rsidR="568DDF6F" w:rsidRPr="00AA6BCD" w:rsidRDefault="568DDF6F" w:rsidP="568DDF6F">
            <w:pPr>
              <w:rPr>
                <w:rFonts w:eastAsia="Arial"/>
                <w:szCs w:val="24"/>
              </w:rPr>
            </w:pPr>
            <w:r w:rsidRPr="00AA6BCD">
              <w:rPr>
                <w:rFonts w:eastAsia="Arial"/>
                <w:b/>
                <w:bCs/>
                <w:szCs w:val="24"/>
              </w:rPr>
              <w:t>Date</w:t>
            </w:r>
          </w:p>
        </w:tc>
        <w:tc>
          <w:tcPr>
            <w:tcW w:w="3390" w:type="dxa"/>
            <w:gridSpan w:val="2"/>
          </w:tcPr>
          <w:p w14:paraId="34A668E9" w14:textId="13065256" w:rsidR="568DDF6F" w:rsidRPr="00AA6BCD" w:rsidRDefault="008E7A6F" w:rsidP="00622944">
            <w:pPr>
              <w:rPr>
                <w:rFonts w:eastAsia="Arial"/>
                <w:szCs w:val="24"/>
              </w:rPr>
            </w:pPr>
            <w:r>
              <w:rPr>
                <w:rFonts w:eastAsia="Arial"/>
                <w:szCs w:val="24"/>
              </w:rPr>
              <w:t>29</w:t>
            </w:r>
            <w:r w:rsidRPr="008E7A6F">
              <w:rPr>
                <w:rFonts w:eastAsia="Arial"/>
                <w:szCs w:val="24"/>
                <w:vertAlign w:val="superscript"/>
              </w:rPr>
              <w:t>th</w:t>
            </w:r>
            <w:r>
              <w:rPr>
                <w:rFonts w:eastAsia="Arial"/>
                <w:szCs w:val="24"/>
              </w:rPr>
              <w:t xml:space="preserve"> October 2024</w:t>
            </w:r>
          </w:p>
        </w:tc>
        <w:tc>
          <w:tcPr>
            <w:tcW w:w="2355" w:type="dxa"/>
            <w:gridSpan w:val="3"/>
          </w:tcPr>
          <w:p w14:paraId="6F139300" w14:textId="77777777" w:rsidR="568DDF6F" w:rsidRPr="00AA6BCD" w:rsidRDefault="568DDF6F" w:rsidP="568DDF6F">
            <w:pPr>
              <w:rPr>
                <w:rFonts w:eastAsia="Arial"/>
                <w:szCs w:val="24"/>
              </w:rPr>
            </w:pPr>
            <w:r w:rsidRPr="00AA6BCD">
              <w:rPr>
                <w:rFonts w:eastAsia="Arial"/>
                <w:b/>
                <w:bCs/>
                <w:szCs w:val="24"/>
              </w:rPr>
              <w:t>Agenda Item</w:t>
            </w:r>
          </w:p>
        </w:tc>
        <w:tc>
          <w:tcPr>
            <w:tcW w:w="1043" w:type="dxa"/>
          </w:tcPr>
          <w:p w14:paraId="5CFB5777" w14:textId="3314897A" w:rsidR="568DDF6F" w:rsidRPr="00127AE2" w:rsidRDefault="008E7A6F" w:rsidP="568DDF6F">
            <w:pPr>
              <w:rPr>
                <w:rFonts w:eastAsia="Arial"/>
                <w:szCs w:val="24"/>
              </w:rPr>
            </w:pPr>
            <w:r>
              <w:rPr>
                <w:rFonts w:eastAsia="Arial"/>
                <w:szCs w:val="24"/>
              </w:rPr>
              <w:t>4</w:t>
            </w:r>
            <w:r w:rsidR="004F138D">
              <w:rPr>
                <w:rFonts w:eastAsia="Arial"/>
                <w:szCs w:val="24"/>
              </w:rPr>
              <w:t>.1</w:t>
            </w:r>
          </w:p>
        </w:tc>
      </w:tr>
      <w:tr w:rsidR="00B30EEA" w:rsidRPr="0073421D" w14:paraId="23F520DE" w14:textId="77777777" w:rsidTr="4E086727">
        <w:tc>
          <w:tcPr>
            <w:tcW w:w="2400" w:type="dxa"/>
          </w:tcPr>
          <w:p w14:paraId="0075FB8A" w14:textId="77777777" w:rsidR="568DDF6F" w:rsidRPr="00AA6BCD" w:rsidRDefault="568DDF6F" w:rsidP="568DDF6F">
            <w:pPr>
              <w:rPr>
                <w:rFonts w:eastAsia="Arial"/>
                <w:szCs w:val="24"/>
              </w:rPr>
            </w:pPr>
            <w:r w:rsidRPr="00AA6BCD">
              <w:rPr>
                <w:rFonts w:eastAsia="Arial"/>
                <w:b/>
                <w:bCs/>
                <w:szCs w:val="24"/>
              </w:rPr>
              <w:t>Report Title</w:t>
            </w:r>
          </w:p>
        </w:tc>
        <w:tc>
          <w:tcPr>
            <w:tcW w:w="6788" w:type="dxa"/>
            <w:gridSpan w:val="6"/>
          </w:tcPr>
          <w:p w14:paraId="493F7EED" w14:textId="407DDB6F" w:rsidR="568DDF6F" w:rsidRPr="00AA6BCD" w:rsidRDefault="00EE2A2B" w:rsidP="008304E6">
            <w:pPr>
              <w:rPr>
                <w:rFonts w:eastAsia="Arial"/>
                <w:szCs w:val="24"/>
              </w:rPr>
            </w:pPr>
            <w:r w:rsidRPr="00AA6BCD">
              <w:rPr>
                <w:rFonts w:eastAsia="Arial"/>
                <w:b/>
                <w:bCs/>
                <w:szCs w:val="24"/>
              </w:rPr>
              <w:t>Annual</w:t>
            </w:r>
            <w:r w:rsidR="00303C7D" w:rsidRPr="00AA6BCD">
              <w:rPr>
                <w:rFonts w:eastAsia="Arial"/>
                <w:b/>
                <w:bCs/>
                <w:szCs w:val="24"/>
              </w:rPr>
              <w:t xml:space="preserve"> Plan </w:t>
            </w:r>
            <w:r w:rsidR="00054AFF" w:rsidRPr="00AA6BCD">
              <w:rPr>
                <w:rFonts w:eastAsia="Arial"/>
                <w:b/>
                <w:bCs/>
                <w:szCs w:val="24"/>
              </w:rPr>
              <w:t>24/25</w:t>
            </w:r>
            <w:r w:rsidR="00B30EEA" w:rsidRPr="00AA6BCD">
              <w:rPr>
                <w:rFonts w:eastAsia="Arial"/>
                <w:b/>
                <w:bCs/>
                <w:szCs w:val="24"/>
              </w:rPr>
              <w:t xml:space="preserve"> Delivery: Quarter </w:t>
            </w:r>
            <w:r w:rsidR="00054AFF" w:rsidRPr="00AA6BCD">
              <w:rPr>
                <w:rFonts w:eastAsia="Arial"/>
                <w:b/>
                <w:bCs/>
                <w:szCs w:val="24"/>
              </w:rPr>
              <w:t xml:space="preserve">1 </w:t>
            </w:r>
            <w:r w:rsidR="568DDF6F" w:rsidRPr="00AA6BCD">
              <w:rPr>
                <w:rFonts w:eastAsia="Arial"/>
                <w:b/>
                <w:bCs/>
                <w:szCs w:val="24"/>
              </w:rPr>
              <w:t>Progress Report</w:t>
            </w:r>
          </w:p>
        </w:tc>
      </w:tr>
      <w:tr w:rsidR="00B30EEA" w:rsidRPr="0073421D" w14:paraId="68927A7B" w14:textId="77777777" w:rsidTr="4E086727">
        <w:tc>
          <w:tcPr>
            <w:tcW w:w="2400" w:type="dxa"/>
          </w:tcPr>
          <w:p w14:paraId="0DFAB0A1" w14:textId="77777777" w:rsidR="568DDF6F" w:rsidRPr="00AA6BCD" w:rsidRDefault="568DDF6F" w:rsidP="568DDF6F">
            <w:pPr>
              <w:rPr>
                <w:rFonts w:eastAsia="Arial"/>
                <w:szCs w:val="24"/>
              </w:rPr>
            </w:pPr>
            <w:r w:rsidRPr="00AA6BCD">
              <w:rPr>
                <w:rFonts w:eastAsia="Arial"/>
                <w:b/>
                <w:bCs/>
                <w:szCs w:val="24"/>
              </w:rPr>
              <w:t>Report Author</w:t>
            </w:r>
          </w:p>
        </w:tc>
        <w:tc>
          <w:tcPr>
            <w:tcW w:w="6788" w:type="dxa"/>
            <w:gridSpan w:val="6"/>
          </w:tcPr>
          <w:p w14:paraId="46ADA88F" w14:textId="77777777" w:rsidR="00531B2A" w:rsidRPr="00AA6BCD" w:rsidRDefault="00531B2A" w:rsidP="568DDF6F">
            <w:pPr>
              <w:rPr>
                <w:rFonts w:eastAsia="Arial"/>
                <w:szCs w:val="24"/>
              </w:rPr>
            </w:pPr>
            <w:r w:rsidRPr="00AA6BCD">
              <w:rPr>
                <w:rFonts w:eastAsia="Arial"/>
                <w:szCs w:val="24"/>
              </w:rPr>
              <w:t>Andrea Folland, Strategic Planning Manager</w:t>
            </w:r>
          </w:p>
          <w:p w14:paraId="4DB6E03F" w14:textId="6EF4F6D1" w:rsidR="00D66BD0" w:rsidRPr="00AA6BCD" w:rsidRDefault="00D66BD0" w:rsidP="568DDF6F">
            <w:pPr>
              <w:rPr>
                <w:rFonts w:eastAsia="Arial"/>
                <w:szCs w:val="24"/>
              </w:rPr>
            </w:pPr>
            <w:r w:rsidRPr="00AA6BCD">
              <w:rPr>
                <w:rFonts w:eastAsia="Arial"/>
                <w:szCs w:val="24"/>
              </w:rPr>
              <w:t>Ruth Tovey, Head of Strategic Planning</w:t>
            </w:r>
          </w:p>
          <w:p w14:paraId="7BC5A687" w14:textId="1F188478" w:rsidR="00054AFF" w:rsidRPr="00AA6BCD" w:rsidRDefault="00A81C63" w:rsidP="568DDF6F">
            <w:pPr>
              <w:rPr>
                <w:rFonts w:eastAsia="Arial"/>
                <w:szCs w:val="24"/>
              </w:rPr>
            </w:pPr>
            <w:r w:rsidRPr="00AA6BCD">
              <w:rPr>
                <w:rFonts w:eastAsia="Arial"/>
                <w:szCs w:val="24"/>
              </w:rPr>
              <w:t xml:space="preserve">Ffion Ansari, </w:t>
            </w:r>
            <w:r w:rsidR="00D66F27" w:rsidRPr="00AA6BCD">
              <w:rPr>
                <w:rFonts w:eastAsia="Arial"/>
                <w:szCs w:val="24"/>
              </w:rPr>
              <w:t>Head of IMTP Development &amp; Implementation</w:t>
            </w:r>
          </w:p>
        </w:tc>
      </w:tr>
      <w:tr w:rsidR="00B30EEA" w:rsidRPr="0073421D" w14:paraId="68317A7F" w14:textId="77777777" w:rsidTr="4E086727">
        <w:tc>
          <w:tcPr>
            <w:tcW w:w="2400" w:type="dxa"/>
          </w:tcPr>
          <w:p w14:paraId="5671C12F" w14:textId="77777777" w:rsidR="568DDF6F" w:rsidRPr="00AA6BCD" w:rsidRDefault="568DDF6F" w:rsidP="568DDF6F">
            <w:pPr>
              <w:rPr>
                <w:rFonts w:eastAsia="Arial"/>
                <w:szCs w:val="24"/>
              </w:rPr>
            </w:pPr>
            <w:r w:rsidRPr="00AA6BCD">
              <w:rPr>
                <w:rFonts w:eastAsia="Arial"/>
                <w:b/>
                <w:bCs/>
                <w:szCs w:val="24"/>
              </w:rPr>
              <w:t>Report Sponsor</w:t>
            </w:r>
          </w:p>
        </w:tc>
        <w:tc>
          <w:tcPr>
            <w:tcW w:w="6788" w:type="dxa"/>
            <w:gridSpan w:val="6"/>
          </w:tcPr>
          <w:p w14:paraId="650D159E" w14:textId="77777777" w:rsidR="00B9287A" w:rsidRPr="00AA6BCD" w:rsidRDefault="004967D1" w:rsidP="568DDF6F">
            <w:pPr>
              <w:rPr>
                <w:rFonts w:eastAsia="Arial"/>
                <w:szCs w:val="24"/>
              </w:rPr>
            </w:pPr>
            <w:r w:rsidRPr="00AA6BCD">
              <w:rPr>
                <w:rFonts w:eastAsia="Arial"/>
                <w:szCs w:val="24"/>
              </w:rPr>
              <w:t>Nerissa Vaughan</w:t>
            </w:r>
            <w:r w:rsidR="568DDF6F" w:rsidRPr="00AA6BCD">
              <w:rPr>
                <w:rFonts w:eastAsia="Arial"/>
                <w:szCs w:val="24"/>
              </w:rPr>
              <w:t xml:space="preserve">, </w:t>
            </w:r>
            <w:r w:rsidR="00B671CF" w:rsidRPr="00AA6BCD">
              <w:rPr>
                <w:rFonts w:eastAsia="Arial"/>
                <w:szCs w:val="24"/>
              </w:rPr>
              <w:t xml:space="preserve">Interim </w:t>
            </w:r>
            <w:r w:rsidRPr="00AA6BCD">
              <w:rPr>
                <w:rFonts w:eastAsia="Arial"/>
                <w:szCs w:val="24"/>
              </w:rPr>
              <w:t xml:space="preserve">Executive </w:t>
            </w:r>
            <w:r w:rsidR="568DDF6F" w:rsidRPr="00AA6BCD">
              <w:rPr>
                <w:rFonts w:eastAsia="Arial"/>
                <w:szCs w:val="24"/>
              </w:rPr>
              <w:t>Director of Strategy</w:t>
            </w:r>
          </w:p>
          <w:p w14:paraId="42033DAB" w14:textId="77777777" w:rsidR="00B671CF" w:rsidRPr="00AA6BCD" w:rsidRDefault="00B671CF" w:rsidP="568DDF6F">
            <w:pPr>
              <w:rPr>
                <w:rFonts w:eastAsia="Arial"/>
                <w:szCs w:val="24"/>
              </w:rPr>
            </w:pPr>
            <w:r w:rsidRPr="00AA6BCD">
              <w:rPr>
                <w:rFonts w:eastAsia="Arial"/>
                <w:szCs w:val="24"/>
              </w:rPr>
              <w:t>Karen Stapleton, Deputy Director of Strategy</w:t>
            </w:r>
          </w:p>
          <w:p w14:paraId="116198D9" w14:textId="77777777" w:rsidR="006C0853" w:rsidRPr="00AA6BCD" w:rsidRDefault="006C0853" w:rsidP="568DDF6F">
            <w:pPr>
              <w:rPr>
                <w:rFonts w:eastAsia="Arial"/>
                <w:szCs w:val="24"/>
              </w:rPr>
            </w:pPr>
            <w:r w:rsidRPr="00AA6BCD">
              <w:rPr>
                <w:rFonts w:eastAsia="Arial"/>
                <w:szCs w:val="24"/>
              </w:rPr>
              <w:t>Deb Lewis, Chief Operating Officer</w:t>
            </w:r>
          </w:p>
        </w:tc>
      </w:tr>
      <w:tr w:rsidR="00B30EEA" w:rsidRPr="0073421D" w14:paraId="0489C0B9" w14:textId="77777777" w:rsidTr="4E086727">
        <w:tc>
          <w:tcPr>
            <w:tcW w:w="2400" w:type="dxa"/>
          </w:tcPr>
          <w:p w14:paraId="4D3546C8" w14:textId="77777777" w:rsidR="568DDF6F" w:rsidRPr="00AA6BCD" w:rsidRDefault="568DDF6F" w:rsidP="568DDF6F">
            <w:pPr>
              <w:rPr>
                <w:rFonts w:eastAsia="Arial"/>
                <w:szCs w:val="24"/>
              </w:rPr>
            </w:pPr>
            <w:r w:rsidRPr="00AA6BCD">
              <w:rPr>
                <w:rFonts w:eastAsia="Arial"/>
                <w:b/>
                <w:bCs/>
                <w:szCs w:val="24"/>
              </w:rPr>
              <w:t>Presented by</w:t>
            </w:r>
          </w:p>
        </w:tc>
        <w:tc>
          <w:tcPr>
            <w:tcW w:w="6788" w:type="dxa"/>
            <w:gridSpan w:val="6"/>
          </w:tcPr>
          <w:p w14:paraId="0FE94F09" w14:textId="77777777" w:rsidR="568DDF6F" w:rsidRPr="00AA6BCD" w:rsidRDefault="004D72E3" w:rsidP="568DDF6F">
            <w:pPr>
              <w:rPr>
                <w:rFonts w:eastAsia="Arial"/>
                <w:szCs w:val="24"/>
              </w:rPr>
            </w:pPr>
            <w:r w:rsidRPr="00AA6BCD">
              <w:rPr>
                <w:rFonts w:eastAsia="Arial"/>
                <w:szCs w:val="24"/>
              </w:rPr>
              <w:t>Nerissa Vaughan</w:t>
            </w:r>
            <w:r w:rsidR="568DDF6F" w:rsidRPr="00AA6BCD">
              <w:rPr>
                <w:rFonts w:eastAsia="Arial"/>
                <w:szCs w:val="24"/>
              </w:rPr>
              <w:t xml:space="preserve">, </w:t>
            </w:r>
            <w:r w:rsidRPr="00AA6BCD">
              <w:rPr>
                <w:rFonts w:eastAsia="Arial"/>
                <w:szCs w:val="24"/>
              </w:rPr>
              <w:t xml:space="preserve">Interim </w:t>
            </w:r>
            <w:r w:rsidR="00021897" w:rsidRPr="00AA6BCD">
              <w:rPr>
                <w:rFonts w:eastAsia="Arial"/>
                <w:szCs w:val="24"/>
              </w:rPr>
              <w:t xml:space="preserve">Executive </w:t>
            </w:r>
            <w:r w:rsidR="568DDF6F" w:rsidRPr="00AA6BCD">
              <w:rPr>
                <w:rFonts w:eastAsia="Arial"/>
                <w:szCs w:val="24"/>
              </w:rPr>
              <w:t>Director of Strategy</w:t>
            </w:r>
          </w:p>
        </w:tc>
      </w:tr>
      <w:tr w:rsidR="00B30EEA" w:rsidRPr="0073421D" w14:paraId="33F844F8" w14:textId="77777777" w:rsidTr="00021897">
        <w:trPr>
          <w:trHeight w:val="317"/>
        </w:trPr>
        <w:tc>
          <w:tcPr>
            <w:tcW w:w="2400" w:type="dxa"/>
          </w:tcPr>
          <w:p w14:paraId="33B33261" w14:textId="77777777" w:rsidR="568DDF6F" w:rsidRPr="00AA6BCD" w:rsidRDefault="0016598D" w:rsidP="568DDF6F">
            <w:pPr>
              <w:rPr>
                <w:rFonts w:eastAsia="Arial"/>
                <w:szCs w:val="24"/>
              </w:rPr>
            </w:pPr>
            <w:r w:rsidRPr="00AA6BCD">
              <w:rPr>
                <w:rFonts w:eastAsia="Arial"/>
                <w:b/>
                <w:bCs/>
                <w:szCs w:val="24"/>
              </w:rPr>
              <w:t>FOI</w:t>
            </w:r>
            <w:r w:rsidR="568DDF6F" w:rsidRPr="00AA6BCD">
              <w:rPr>
                <w:rFonts w:eastAsia="Arial"/>
                <w:b/>
                <w:bCs/>
                <w:szCs w:val="24"/>
              </w:rPr>
              <w:t xml:space="preserve"> </w:t>
            </w:r>
          </w:p>
        </w:tc>
        <w:tc>
          <w:tcPr>
            <w:tcW w:w="6788" w:type="dxa"/>
            <w:gridSpan w:val="6"/>
            <w:vAlign w:val="center"/>
          </w:tcPr>
          <w:p w14:paraId="7CA07D6A" w14:textId="77777777" w:rsidR="568DDF6F" w:rsidRPr="00AA6BCD" w:rsidRDefault="568DDF6F" w:rsidP="568DDF6F">
            <w:pPr>
              <w:rPr>
                <w:rFonts w:eastAsia="Arial"/>
                <w:szCs w:val="24"/>
              </w:rPr>
            </w:pPr>
            <w:r w:rsidRPr="00AA6BCD">
              <w:rPr>
                <w:rFonts w:eastAsia="Arial"/>
                <w:szCs w:val="24"/>
              </w:rPr>
              <w:t>Open</w:t>
            </w:r>
          </w:p>
        </w:tc>
      </w:tr>
      <w:tr w:rsidR="00B30EEA" w:rsidRPr="0073421D" w14:paraId="09A11DCD" w14:textId="77777777" w:rsidTr="4E086727">
        <w:tc>
          <w:tcPr>
            <w:tcW w:w="2400" w:type="dxa"/>
          </w:tcPr>
          <w:p w14:paraId="567AA281" w14:textId="77777777" w:rsidR="568DDF6F" w:rsidRPr="00AA6BCD" w:rsidRDefault="568DDF6F" w:rsidP="568DDF6F">
            <w:pPr>
              <w:rPr>
                <w:rFonts w:eastAsia="Arial"/>
                <w:szCs w:val="24"/>
              </w:rPr>
            </w:pPr>
            <w:r w:rsidRPr="00AA6BCD">
              <w:rPr>
                <w:rFonts w:eastAsia="Arial"/>
                <w:b/>
                <w:bCs/>
                <w:szCs w:val="24"/>
              </w:rPr>
              <w:t>Purpose of the Report</w:t>
            </w:r>
          </w:p>
        </w:tc>
        <w:tc>
          <w:tcPr>
            <w:tcW w:w="6788" w:type="dxa"/>
            <w:gridSpan w:val="6"/>
          </w:tcPr>
          <w:p w14:paraId="39B9027C" w14:textId="23452011" w:rsidR="568DDF6F" w:rsidRPr="00AA6BCD" w:rsidRDefault="568DDF6F" w:rsidP="00A86CB3">
            <w:pPr>
              <w:ind w:right="96"/>
              <w:rPr>
                <w:szCs w:val="24"/>
              </w:rPr>
            </w:pPr>
            <w:r w:rsidRPr="00AA6BCD">
              <w:rPr>
                <w:rFonts w:eastAsia="Arial"/>
                <w:szCs w:val="24"/>
              </w:rPr>
              <w:t xml:space="preserve">This paper provides the reported </w:t>
            </w:r>
            <w:r w:rsidR="00BD2645" w:rsidRPr="00AA6BCD">
              <w:rPr>
                <w:rFonts w:eastAsia="Arial"/>
                <w:szCs w:val="24"/>
              </w:rPr>
              <w:t xml:space="preserve">Quarter </w:t>
            </w:r>
            <w:r w:rsidR="00054AFF" w:rsidRPr="00AA6BCD">
              <w:rPr>
                <w:rFonts w:eastAsia="Arial"/>
                <w:szCs w:val="24"/>
              </w:rPr>
              <w:t>1</w:t>
            </w:r>
            <w:r w:rsidR="00BD2645" w:rsidRPr="00AA6BCD">
              <w:rPr>
                <w:rFonts w:eastAsia="Arial"/>
                <w:szCs w:val="24"/>
              </w:rPr>
              <w:t xml:space="preserve"> </w:t>
            </w:r>
            <w:r w:rsidRPr="00AA6BCD">
              <w:rPr>
                <w:rFonts w:eastAsia="Arial"/>
                <w:szCs w:val="24"/>
              </w:rPr>
              <w:t xml:space="preserve">status </w:t>
            </w:r>
            <w:r w:rsidR="00BD2645" w:rsidRPr="00AA6BCD">
              <w:rPr>
                <w:rFonts w:eastAsia="Arial"/>
                <w:szCs w:val="24"/>
              </w:rPr>
              <w:t>of</w:t>
            </w:r>
            <w:r w:rsidRPr="00AA6BCD">
              <w:rPr>
                <w:rFonts w:eastAsia="Arial"/>
                <w:szCs w:val="24"/>
              </w:rPr>
              <w:t xml:space="preserve"> the prio</w:t>
            </w:r>
            <w:r w:rsidR="00BD2645" w:rsidRPr="00AA6BCD">
              <w:rPr>
                <w:rFonts w:eastAsia="Arial"/>
                <w:szCs w:val="24"/>
              </w:rPr>
              <w:t xml:space="preserve">rities for delivery, </w:t>
            </w:r>
            <w:r w:rsidRPr="00AA6BCD">
              <w:rPr>
                <w:rFonts w:eastAsia="Arial"/>
                <w:szCs w:val="24"/>
              </w:rPr>
              <w:t>as set out in the</w:t>
            </w:r>
            <w:r w:rsidR="00D66BD0" w:rsidRPr="00AA6BCD">
              <w:rPr>
                <w:rFonts w:eastAsia="Arial"/>
                <w:szCs w:val="24"/>
              </w:rPr>
              <w:t xml:space="preserve"> </w:t>
            </w:r>
            <w:r w:rsidR="00303C7D" w:rsidRPr="00AA6BCD">
              <w:rPr>
                <w:rFonts w:eastAsia="Arial"/>
                <w:szCs w:val="24"/>
              </w:rPr>
              <w:t xml:space="preserve">Health Board </w:t>
            </w:r>
            <w:r w:rsidR="00BD2645" w:rsidRPr="00AA6BCD">
              <w:rPr>
                <w:rFonts w:eastAsia="Arial"/>
                <w:szCs w:val="24"/>
              </w:rPr>
              <w:t>Annual Plan</w:t>
            </w:r>
            <w:r w:rsidR="00303C7D" w:rsidRPr="00AA6BCD">
              <w:rPr>
                <w:rFonts w:eastAsia="Arial"/>
                <w:szCs w:val="24"/>
              </w:rPr>
              <w:t xml:space="preserve"> </w:t>
            </w:r>
            <w:r w:rsidR="00054AFF" w:rsidRPr="00AA6BCD">
              <w:rPr>
                <w:rFonts w:eastAsia="Arial"/>
                <w:szCs w:val="24"/>
              </w:rPr>
              <w:t>24/25</w:t>
            </w:r>
            <w:r w:rsidR="005D7A7C" w:rsidRPr="00AA6BCD">
              <w:rPr>
                <w:rFonts w:eastAsia="Arial"/>
                <w:szCs w:val="24"/>
              </w:rPr>
              <w:t xml:space="preserve"> </w:t>
            </w:r>
            <w:r w:rsidRPr="00AA6BCD">
              <w:rPr>
                <w:rFonts w:eastAsia="Arial"/>
                <w:szCs w:val="24"/>
              </w:rPr>
              <w:t>a</w:t>
            </w:r>
            <w:r w:rsidR="00E72F9F" w:rsidRPr="00AA6BCD">
              <w:rPr>
                <w:rFonts w:eastAsia="Arial"/>
                <w:szCs w:val="24"/>
              </w:rPr>
              <w:t>s</w:t>
            </w:r>
            <w:r w:rsidR="008304E6" w:rsidRPr="00AA6BCD">
              <w:rPr>
                <w:rFonts w:eastAsia="Arial"/>
                <w:szCs w:val="24"/>
              </w:rPr>
              <w:t xml:space="preserve"> Goals Methods Outcomes (GMOs)</w:t>
            </w:r>
            <w:r w:rsidR="00797A83" w:rsidRPr="00AA6BCD">
              <w:rPr>
                <w:rFonts w:eastAsia="Arial"/>
                <w:szCs w:val="24"/>
              </w:rPr>
              <w:t>.</w:t>
            </w:r>
          </w:p>
        </w:tc>
      </w:tr>
      <w:tr w:rsidR="00B30EEA" w:rsidRPr="0073421D" w14:paraId="151B291C" w14:textId="77777777" w:rsidTr="4E086727">
        <w:tc>
          <w:tcPr>
            <w:tcW w:w="2400" w:type="dxa"/>
          </w:tcPr>
          <w:p w14:paraId="0500F148" w14:textId="77777777" w:rsidR="568DDF6F" w:rsidRPr="00AA6BCD" w:rsidRDefault="568DDF6F" w:rsidP="568DDF6F">
            <w:pPr>
              <w:rPr>
                <w:rFonts w:eastAsia="Arial"/>
                <w:szCs w:val="24"/>
              </w:rPr>
            </w:pPr>
            <w:r w:rsidRPr="00AA6BCD">
              <w:rPr>
                <w:rFonts w:eastAsia="Arial"/>
                <w:b/>
                <w:bCs/>
                <w:szCs w:val="24"/>
              </w:rPr>
              <w:t>Key Issues</w:t>
            </w:r>
          </w:p>
          <w:p w14:paraId="1035064A" w14:textId="77777777" w:rsidR="568DDF6F" w:rsidRPr="00AA6BCD" w:rsidRDefault="568DDF6F" w:rsidP="568DDF6F">
            <w:pPr>
              <w:rPr>
                <w:rFonts w:eastAsia="Arial"/>
                <w:szCs w:val="24"/>
              </w:rPr>
            </w:pPr>
          </w:p>
          <w:p w14:paraId="5D3F0206" w14:textId="77777777" w:rsidR="568DDF6F" w:rsidRPr="00AA6BCD" w:rsidRDefault="568DDF6F" w:rsidP="568DDF6F">
            <w:pPr>
              <w:rPr>
                <w:rFonts w:eastAsia="Arial"/>
                <w:szCs w:val="24"/>
              </w:rPr>
            </w:pPr>
          </w:p>
          <w:p w14:paraId="553D8269" w14:textId="77777777" w:rsidR="568DDF6F" w:rsidRPr="00AA6BCD" w:rsidRDefault="568DDF6F" w:rsidP="568DDF6F">
            <w:pPr>
              <w:rPr>
                <w:rFonts w:eastAsia="Arial"/>
                <w:szCs w:val="24"/>
              </w:rPr>
            </w:pPr>
          </w:p>
        </w:tc>
        <w:tc>
          <w:tcPr>
            <w:tcW w:w="6788" w:type="dxa"/>
            <w:gridSpan w:val="6"/>
          </w:tcPr>
          <w:p w14:paraId="33C0D501" w14:textId="280B28D4" w:rsidR="00BD2645" w:rsidRPr="00AA6BCD" w:rsidRDefault="007A5BA0" w:rsidP="00797A83">
            <w:pPr>
              <w:pStyle w:val="ListParagraph"/>
              <w:numPr>
                <w:ilvl w:val="0"/>
                <w:numId w:val="5"/>
              </w:numPr>
              <w:spacing w:after="160" w:line="256" w:lineRule="auto"/>
              <w:ind w:left="316" w:right="96" w:hanging="283"/>
              <w:jc w:val="both"/>
              <w:rPr>
                <w:rFonts w:ascii="Arial" w:eastAsiaTheme="minorHAnsi" w:hAnsi="Arial" w:cs="Arial"/>
                <w:color w:val="FF0000"/>
              </w:rPr>
            </w:pPr>
            <w:r w:rsidRPr="00AA6BCD">
              <w:rPr>
                <w:rFonts w:ascii="Arial" w:eastAsia="Arial" w:hAnsi="Arial" w:cs="Arial"/>
                <w:color w:val="000000" w:themeColor="text1"/>
              </w:rPr>
              <w:t xml:space="preserve">High-level summary provided of the position at the end of </w:t>
            </w:r>
            <w:r w:rsidR="00B671CF" w:rsidRPr="00AA6BCD">
              <w:rPr>
                <w:rFonts w:ascii="Arial" w:eastAsia="Arial" w:hAnsi="Arial" w:cs="Arial"/>
                <w:color w:val="000000" w:themeColor="text1"/>
              </w:rPr>
              <w:t>Q</w:t>
            </w:r>
            <w:r w:rsidR="00054AFF" w:rsidRPr="00AA6BCD">
              <w:rPr>
                <w:rFonts w:ascii="Arial" w:eastAsia="Arial" w:hAnsi="Arial" w:cs="Arial"/>
                <w:color w:val="000000" w:themeColor="text1"/>
              </w:rPr>
              <w:t>1</w:t>
            </w:r>
            <w:r w:rsidR="00FF52B7" w:rsidRPr="00AA6BCD">
              <w:rPr>
                <w:rFonts w:ascii="Arial" w:eastAsia="Arial" w:hAnsi="Arial" w:cs="Arial"/>
                <w:color w:val="000000" w:themeColor="text1"/>
              </w:rPr>
              <w:t xml:space="preserve"> </w:t>
            </w:r>
            <w:r w:rsidRPr="00AA6BCD">
              <w:rPr>
                <w:rFonts w:ascii="Arial" w:eastAsia="Arial" w:hAnsi="Arial" w:cs="Arial"/>
                <w:color w:val="000000" w:themeColor="text1"/>
              </w:rPr>
              <w:t>(</w:t>
            </w:r>
            <w:r w:rsidR="00D16274" w:rsidRPr="00AA6BCD">
              <w:rPr>
                <w:rFonts w:ascii="Arial" w:eastAsia="Arial" w:hAnsi="Arial" w:cs="Arial"/>
                <w:color w:val="000000" w:themeColor="text1"/>
              </w:rPr>
              <w:t>1</w:t>
            </w:r>
            <w:r w:rsidR="00D16274" w:rsidRPr="00AA6BCD">
              <w:rPr>
                <w:rFonts w:ascii="Arial" w:eastAsia="Arial" w:hAnsi="Arial" w:cs="Arial"/>
                <w:color w:val="000000" w:themeColor="text1"/>
                <w:vertAlign w:val="superscript"/>
              </w:rPr>
              <w:t>st</w:t>
            </w:r>
            <w:r w:rsidR="00D16274" w:rsidRPr="00AA6BCD">
              <w:rPr>
                <w:rFonts w:ascii="Arial" w:eastAsia="Arial" w:hAnsi="Arial" w:cs="Arial"/>
                <w:color w:val="000000" w:themeColor="text1"/>
              </w:rPr>
              <w:t xml:space="preserve"> </w:t>
            </w:r>
            <w:r w:rsidR="00C16DD6" w:rsidRPr="00AA6BCD">
              <w:rPr>
                <w:rFonts w:ascii="Arial" w:eastAsia="Arial" w:hAnsi="Arial" w:cs="Arial"/>
                <w:color w:val="000000" w:themeColor="text1"/>
              </w:rPr>
              <w:t xml:space="preserve">April </w:t>
            </w:r>
            <w:r w:rsidR="00D16274" w:rsidRPr="00AA6BCD">
              <w:rPr>
                <w:rFonts w:ascii="Arial" w:eastAsia="Arial" w:hAnsi="Arial" w:cs="Arial"/>
                <w:color w:val="000000" w:themeColor="text1"/>
              </w:rPr>
              <w:t xml:space="preserve">2024 – </w:t>
            </w:r>
            <w:r w:rsidR="00C16DD6" w:rsidRPr="00AA6BCD">
              <w:rPr>
                <w:rFonts w:ascii="Arial" w:eastAsia="Arial" w:hAnsi="Arial" w:cs="Arial"/>
                <w:color w:val="000000" w:themeColor="text1"/>
              </w:rPr>
              <w:t>30</w:t>
            </w:r>
            <w:r w:rsidR="00C16DD6" w:rsidRPr="00AA6BCD">
              <w:rPr>
                <w:rFonts w:ascii="Arial" w:eastAsia="Arial" w:hAnsi="Arial" w:cs="Arial"/>
                <w:color w:val="000000" w:themeColor="text1"/>
                <w:vertAlign w:val="superscript"/>
              </w:rPr>
              <w:t>th</w:t>
            </w:r>
            <w:r w:rsidR="00C16DD6" w:rsidRPr="00AA6BCD">
              <w:rPr>
                <w:rFonts w:ascii="Arial" w:eastAsia="Arial" w:hAnsi="Arial" w:cs="Arial"/>
                <w:color w:val="000000" w:themeColor="text1"/>
              </w:rPr>
              <w:t xml:space="preserve"> June</w:t>
            </w:r>
            <w:r w:rsidR="00D16274" w:rsidRPr="00AA6BCD">
              <w:rPr>
                <w:rFonts w:ascii="Arial" w:eastAsia="Arial" w:hAnsi="Arial" w:cs="Arial"/>
                <w:color w:val="000000" w:themeColor="text1"/>
              </w:rPr>
              <w:t xml:space="preserve"> 2024</w:t>
            </w:r>
            <w:r w:rsidRPr="00AA6BCD">
              <w:rPr>
                <w:rFonts w:ascii="Arial" w:eastAsia="Arial" w:hAnsi="Arial" w:cs="Arial"/>
                <w:color w:val="000000" w:themeColor="text1"/>
              </w:rPr>
              <w:t>) in respect of delivery against</w:t>
            </w:r>
            <w:r w:rsidR="005D7A7C" w:rsidRPr="00AA6BCD">
              <w:rPr>
                <w:rFonts w:ascii="Arial" w:eastAsia="Arial" w:hAnsi="Arial" w:cs="Arial"/>
                <w:color w:val="000000" w:themeColor="text1"/>
              </w:rPr>
              <w:t xml:space="preserve"> </w:t>
            </w:r>
            <w:r w:rsidR="00E61E26" w:rsidRPr="00AA6BCD">
              <w:rPr>
                <w:rFonts w:ascii="Arial" w:eastAsia="Arial" w:hAnsi="Arial" w:cs="Arial"/>
                <w:color w:val="000000" w:themeColor="text1"/>
              </w:rPr>
              <w:t>Annual</w:t>
            </w:r>
            <w:r w:rsidR="00EE2A2B" w:rsidRPr="00AA6BCD">
              <w:rPr>
                <w:rFonts w:ascii="Arial" w:eastAsia="Arial" w:hAnsi="Arial" w:cs="Arial"/>
                <w:color w:val="000000" w:themeColor="text1"/>
              </w:rPr>
              <w:t xml:space="preserve"> Plan </w:t>
            </w:r>
            <w:r w:rsidRPr="00AA6BCD">
              <w:rPr>
                <w:rFonts w:ascii="Arial" w:eastAsia="Arial" w:hAnsi="Arial" w:cs="Arial"/>
                <w:color w:val="000000" w:themeColor="text1"/>
              </w:rPr>
              <w:t xml:space="preserve">priorities (Goals and Methods). Where </w:t>
            </w:r>
            <w:r w:rsidR="00F005B4" w:rsidRPr="00AA6BCD">
              <w:rPr>
                <w:rFonts w:ascii="Arial" w:eastAsia="Arial" w:hAnsi="Arial" w:cs="Arial"/>
                <w:color w:val="000000" w:themeColor="text1"/>
              </w:rPr>
              <w:t xml:space="preserve">Methods </w:t>
            </w:r>
            <w:r w:rsidRPr="00AA6BCD">
              <w:rPr>
                <w:rFonts w:ascii="Arial" w:eastAsia="Arial" w:hAnsi="Arial" w:cs="Arial"/>
                <w:color w:val="000000" w:themeColor="text1"/>
              </w:rPr>
              <w:t>are reported as off-track, mitigating actions and revised deliv</w:t>
            </w:r>
            <w:r w:rsidR="00F005B4" w:rsidRPr="00AA6BCD">
              <w:rPr>
                <w:rFonts w:ascii="Arial" w:eastAsia="Arial" w:hAnsi="Arial" w:cs="Arial"/>
                <w:color w:val="000000" w:themeColor="text1"/>
              </w:rPr>
              <w:t xml:space="preserve">ery timescales are highlighted as recommended by the Annual Plan Oversight Group on </w:t>
            </w:r>
            <w:r w:rsidR="00054AFF" w:rsidRPr="00AA6BCD">
              <w:rPr>
                <w:rFonts w:ascii="Arial" w:eastAsia="Arial" w:hAnsi="Arial" w:cs="Arial"/>
                <w:color w:val="000000" w:themeColor="text1"/>
              </w:rPr>
              <w:t>2</w:t>
            </w:r>
            <w:r w:rsidR="00054AFF" w:rsidRPr="00AA6BCD">
              <w:rPr>
                <w:rFonts w:ascii="Arial" w:eastAsia="Arial" w:hAnsi="Arial" w:cs="Arial"/>
                <w:color w:val="000000" w:themeColor="text1"/>
                <w:vertAlign w:val="superscript"/>
              </w:rPr>
              <w:t>nd</w:t>
            </w:r>
            <w:r w:rsidR="00054AFF" w:rsidRPr="00AA6BCD">
              <w:rPr>
                <w:rFonts w:ascii="Arial" w:eastAsia="Arial" w:hAnsi="Arial" w:cs="Arial"/>
                <w:color w:val="000000" w:themeColor="text1"/>
              </w:rPr>
              <w:t xml:space="preserve"> July</w:t>
            </w:r>
            <w:r w:rsidR="00E25778">
              <w:rPr>
                <w:rFonts w:ascii="Arial" w:eastAsia="Arial" w:hAnsi="Arial" w:cs="Arial"/>
                <w:color w:val="000000" w:themeColor="text1"/>
              </w:rPr>
              <w:t>,</w:t>
            </w:r>
            <w:r w:rsidR="00054AFF" w:rsidRPr="00AA6BCD">
              <w:rPr>
                <w:rFonts w:ascii="Arial" w:eastAsia="Arial" w:hAnsi="Arial" w:cs="Arial"/>
                <w:color w:val="000000" w:themeColor="text1"/>
              </w:rPr>
              <w:t xml:space="preserve"> 2024.</w:t>
            </w:r>
          </w:p>
          <w:p w14:paraId="50B8D066" w14:textId="77777777" w:rsidR="00421FFE" w:rsidRPr="00421FFE" w:rsidRDefault="007A5BA0" w:rsidP="00531B2A">
            <w:pPr>
              <w:pStyle w:val="ListParagraph"/>
              <w:numPr>
                <w:ilvl w:val="0"/>
                <w:numId w:val="5"/>
              </w:numPr>
              <w:spacing w:after="160" w:line="256" w:lineRule="auto"/>
              <w:ind w:left="316" w:right="96" w:hanging="283"/>
              <w:jc w:val="both"/>
              <w:rPr>
                <w:rFonts w:ascii="Arial" w:hAnsi="Arial" w:cs="Arial"/>
              </w:rPr>
            </w:pPr>
            <w:r w:rsidRPr="00AA6BCD">
              <w:rPr>
                <w:rFonts w:ascii="Arial" w:eastAsia="Arial" w:hAnsi="Arial" w:cs="Arial"/>
                <w:color w:val="000000" w:themeColor="text1"/>
              </w:rPr>
              <w:t xml:space="preserve">Performance against </w:t>
            </w:r>
            <w:r w:rsidR="00E61E26" w:rsidRPr="00AA6BCD">
              <w:rPr>
                <w:rFonts w:ascii="Arial" w:eastAsia="Arial" w:hAnsi="Arial" w:cs="Arial"/>
                <w:color w:val="000000" w:themeColor="text1"/>
              </w:rPr>
              <w:t>Annual</w:t>
            </w:r>
            <w:r w:rsidR="005D7A7C" w:rsidRPr="00AA6BCD">
              <w:rPr>
                <w:rFonts w:ascii="Arial" w:eastAsia="Arial" w:hAnsi="Arial" w:cs="Arial"/>
                <w:color w:val="000000" w:themeColor="text1"/>
              </w:rPr>
              <w:t xml:space="preserve"> </w:t>
            </w:r>
            <w:r w:rsidR="00EE2A2B" w:rsidRPr="00AA6BCD">
              <w:rPr>
                <w:rFonts w:ascii="Arial" w:eastAsia="Arial" w:hAnsi="Arial" w:cs="Arial"/>
                <w:color w:val="000000" w:themeColor="text1"/>
              </w:rPr>
              <w:t xml:space="preserve">Plan </w:t>
            </w:r>
            <w:r w:rsidR="00054AFF" w:rsidRPr="00AA6BCD">
              <w:rPr>
                <w:rFonts w:ascii="Arial" w:eastAsia="Arial" w:hAnsi="Arial" w:cs="Arial"/>
                <w:color w:val="000000" w:themeColor="text1"/>
              </w:rPr>
              <w:t>System Indicators (aligned to KPIs</w:t>
            </w:r>
            <w:r w:rsidR="00513D0D" w:rsidRPr="00AA6BCD">
              <w:rPr>
                <w:rFonts w:ascii="Arial" w:eastAsia="Arial" w:hAnsi="Arial" w:cs="Arial"/>
                <w:color w:val="000000" w:themeColor="text1"/>
              </w:rPr>
              <w:t xml:space="preserve"> set by WG</w:t>
            </w:r>
            <w:r w:rsidR="00054AFF" w:rsidRPr="00AA6BCD">
              <w:rPr>
                <w:rFonts w:ascii="Arial" w:eastAsia="Arial" w:hAnsi="Arial" w:cs="Arial"/>
                <w:color w:val="000000" w:themeColor="text1"/>
              </w:rPr>
              <w:t xml:space="preserve">) at </w:t>
            </w:r>
            <w:r w:rsidRPr="00AA6BCD">
              <w:rPr>
                <w:rFonts w:ascii="Arial" w:eastAsia="Arial" w:hAnsi="Arial" w:cs="Arial"/>
                <w:color w:val="000000" w:themeColor="text1"/>
              </w:rPr>
              <w:t>the end of Q</w:t>
            </w:r>
            <w:r w:rsidR="00054AFF" w:rsidRPr="00AA6BCD">
              <w:rPr>
                <w:rFonts w:ascii="Arial" w:eastAsia="Arial" w:hAnsi="Arial" w:cs="Arial"/>
                <w:color w:val="000000" w:themeColor="text1"/>
              </w:rPr>
              <w:t>1</w:t>
            </w:r>
            <w:r w:rsidRPr="00AA6BCD">
              <w:rPr>
                <w:rFonts w:ascii="Arial" w:eastAsia="Arial" w:hAnsi="Arial" w:cs="Arial"/>
                <w:color w:val="000000" w:themeColor="text1"/>
              </w:rPr>
              <w:t xml:space="preserve"> </w:t>
            </w:r>
            <w:r w:rsidR="00C3437B">
              <w:rPr>
                <w:rFonts w:ascii="Arial" w:eastAsia="Arial" w:hAnsi="Arial" w:cs="Arial"/>
                <w:color w:val="000000" w:themeColor="text1"/>
              </w:rPr>
              <w:t>are reported</w:t>
            </w:r>
            <w:r w:rsidR="00F52D93">
              <w:rPr>
                <w:rFonts w:ascii="Arial" w:eastAsia="Arial" w:hAnsi="Arial" w:cs="Arial"/>
                <w:color w:val="000000" w:themeColor="text1"/>
              </w:rPr>
              <w:t>.</w:t>
            </w:r>
          </w:p>
          <w:p w14:paraId="47369C68" w14:textId="4F7B8562" w:rsidR="00E72F9F" w:rsidRPr="00AA6BCD" w:rsidRDefault="00E04893" w:rsidP="00531B2A">
            <w:pPr>
              <w:pStyle w:val="ListParagraph"/>
              <w:numPr>
                <w:ilvl w:val="0"/>
                <w:numId w:val="5"/>
              </w:numPr>
              <w:spacing w:after="160" w:line="256" w:lineRule="auto"/>
              <w:ind w:left="316" w:right="96" w:hanging="283"/>
              <w:jc w:val="both"/>
              <w:rPr>
                <w:rFonts w:ascii="Arial" w:hAnsi="Arial" w:cs="Arial"/>
              </w:rPr>
            </w:pPr>
            <w:r w:rsidRPr="007261FD">
              <w:rPr>
                <w:rFonts w:ascii="Arial" w:hAnsi="Arial" w:cs="Arial"/>
              </w:rPr>
              <w:t>The Minimum Data Set (MDS) has been updated for Q</w:t>
            </w:r>
            <w:r w:rsidR="00C3437B">
              <w:rPr>
                <w:rFonts w:ascii="Arial" w:hAnsi="Arial" w:cs="Arial"/>
              </w:rPr>
              <w:t>1</w:t>
            </w:r>
            <w:r w:rsidRPr="007261FD">
              <w:rPr>
                <w:rFonts w:ascii="Arial" w:hAnsi="Arial" w:cs="Arial"/>
              </w:rPr>
              <w:t xml:space="preserve"> with actual data against the required metrics, as requested by Welsh Government as part of the NHS Wales planning process.</w:t>
            </w:r>
          </w:p>
        </w:tc>
      </w:tr>
      <w:tr w:rsidR="00B30EEA" w:rsidRPr="0073421D" w14:paraId="5A1EE672" w14:textId="77777777" w:rsidTr="4E086727">
        <w:trPr>
          <w:trHeight w:val="90"/>
        </w:trPr>
        <w:tc>
          <w:tcPr>
            <w:tcW w:w="2400" w:type="dxa"/>
            <w:vMerge w:val="restart"/>
          </w:tcPr>
          <w:p w14:paraId="4E04DD28" w14:textId="77777777" w:rsidR="568DDF6F" w:rsidRPr="00AA6BCD" w:rsidRDefault="568DDF6F" w:rsidP="568DDF6F">
            <w:pPr>
              <w:rPr>
                <w:rFonts w:eastAsia="Arial"/>
                <w:szCs w:val="24"/>
              </w:rPr>
            </w:pPr>
            <w:r w:rsidRPr="00AA6BCD">
              <w:rPr>
                <w:rFonts w:eastAsia="Arial"/>
                <w:b/>
                <w:bCs/>
                <w:szCs w:val="24"/>
              </w:rPr>
              <w:t xml:space="preserve">Specific Action Required </w:t>
            </w:r>
          </w:p>
        </w:tc>
        <w:tc>
          <w:tcPr>
            <w:tcW w:w="1710" w:type="dxa"/>
            <w:shd w:val="clear" w:color="auto" w:fill="C2D4ED"/>
          </w:tcPr>
          <w:p w14:paraId="2BA51409" w14:textId="77777777" w:rsidR="568DDF6F" w:rsidRPr="00AA6BCD" w:rsidRDefault="568DDF6F" w:rsidP="568DDF6F">
            <w:pPr>
              <w:rPr>
                <w:rFonts w:eastAsia="Arial"/>
                <w:szCs w:val="24"/>
              </w:rPr>
            </w:pPr>
            <w:r w:rsidRPr="00AA6BCD">
              <w:rPr>
                <w:rFonts w:eastAsia="Arial"/>
                <w:b/>
                <w:bCs/>
                <w:szCs w:val="24"/>
              </w:rPr>
              <w:t>Information</w:t>
            </w:r>
          </w:p>
        </w:tc>
        <w:tc>
          <w:tcPr>
            <w:tcW w:w="1710" w:type="dxa"/>
            <w:gridSpan w:val="2"/>
            <w:shd w:val="clear" w:color="auto" w:fill="C2D4ED"/>
          </w:tcPr>
          <w:p w14:paraId="76FE6233" w14:textId="77777777" w:rsidR="568DDF6F" w:rsidRPr="00AA6BCD" w:rsidRDefault="568DDF6F" w:rsidP="568DDF6F">
            <w:pPr>
              <w:jc w:val="both"/>
              <w:rPr>
                <w:rFonts w:eastAsia="Arial"/>
                <w:szCs w:val="24"/>
              </w:rPr>
            </w:pPr>
            <w:r w:rsidRPr="00AA6BCD">
              <w:rPr>
                <w:rFonts w:eastAsia="Arial"/>
                <w:b/>
                <w:bCs/>
                <w:szCs w:val="24"/>
              </w:rPr>
              <w:t>Discussion</w:t>
            </w:r>
          </w:p>
        </w:tc>
        <w:tc>
          <w:tcPr>
            <w:tcW w:w="1650" w:type="dxa"/>
            <w:shd w:val="clear" w:color="auto" w:fill="C2D4ED"/>
          </w:tcPr>
          <w:p w14:paraId="180A42EE" w14:textId="77777777" w:rsidR="568DDF6F" w:rsidRPr="00AA6BCD" w:rsidRDefault="568DDF6F" w:rsidP="568DDF6F">
            <w:pPr>
              <w:rPr>
                <w:rFonts w:eastAsia="Arial"/>
                <w:szCs w:val="24"/>
              </w:rPr>
            </w:pPr>
            <w:r w:rsidRPr="00AA6BCD">
              <w:rPr>
                <w:rFonts w:eastAsia="Arial"/>
                <w:b/>
                <w:bCs/>
                <w:szCs w:val="24"/>
              </w:rPr>
              <w:t>Assurance</w:t>
            </w:r>
          </w:p>
        </w:tc>
        <w:tc>
          <w:tcPr>
            <w:tcW w:w="1718" w:type="dxa"/>
            <w:gridSpan w:val="2"/>
            <w:shd w:val="clear" w:color="auto" w:fill="C2D4ED"/>
          </w:tcPr>
          <w:p w14:paraId="5CB65670" w14:textId="77777777" w:rsidR="568DDF6F" w:rsidRPr="00AA6BCD" w:rsidRDefault="568DDF6F" w:rsidP="568DDF6F">
            <w:pPr>
              <w:rPr>
                <w:rFonts w:eastAsia="Arial"/>
                <w:szCs w:val="24"/>
              </w:rPr>
            </w:pPr>
            <w:r w:rsidRPr="00AA6BCD">
              <w:rPr>
                <w:rFonts w:eastAsia="Arial"/>
                <w:b/>
                <w:bCs/>
                <w:szCs w:val="24"/>
              </w:rPr>
              <w:t>Approval</w:t>
            </w:r>
          </w:p>
        </w:tc>
      </w:tr>
      <w:tr w:rsidR="00B30EEA" w:rsidRPr="0073421D" w14:paraId="44CEF1A2" w14:textId="77777777" w:rsidTr="4E086727">
        <w:trPr>
          <w:trHeight w:val="90"/>
        </w:trPr>
        <w:tc>
          <w:tcPr>
            <w:tcW w:w="2400" w:type="dxa"/>
            <w:vMerge/>
            <w:vAlign w:val="center"/>
          </w:tcPr>
          <w:p w14:paraId="6E7B827F" w14:textId="77777777" w:rsidR="00FF65F0" w:rsidRPr="00AA6BCD" w:rsidRDefault="00FF65F0">
            <w:pPr>
              <w:rPr>
                <w:szCs w:val="24"/>
              </w:rPr>
            </w:pPr>
          </w:p>
        </w:tc>
        <w:tc>
          <w:tcPr>
            <w:tcW w:w="1710" w:type="dxa"/>
          </w:tcPr>
          <w:p w14:paraId="134A2F3C" w14:textId="77777777" w:rsidR="568DDF6F" w:rsidRPr="00AA6BCD" w:rsidRDefault="568DDF6F" w:rsidP="568DDF6F">
            <w:pPr>
              <w:ind w:right="96"/>
              <w:jc w:val="center"/>
              <w:rPr>
                <w:rFonts w:eastAsia="Arial"/>
                <w:szCs w:val="24"/>
              </w:rPr>
            </w:pPr>
            <w:r w:rsidRPr="00AA6BCD">
              <w:rPr>
                <w:rFonts w:ascii="Segoe UI Symbol" w:eastAsia="MS Gothic" w:hAnsi="Segoe UI Symbol" w:cs="Segoe UI Symbol"/>
                <w:szCs w:val="24"/>
              </w:rPr>
              <w:t>☐</w:t>
            </w:r>
          </w:p>
        </w:tc>
        <w:tc>
          <w:tcPr>
            <w:tcW w:w="1710" w:type="dxa"/>
            <w:gridSpan w:val="2"/>
          </w:tcPr>
          <w:p w14:paraId="2002D642" w14:textId="77777777" w:rsidR="568DDF6F" w:rsidRPr="00AA6BCD" w:rsidRDefault="568DDF6F" w:rsidP="568DDF6F">
            <w:pPr>
              <w:ind w:right="96"/>
              <w:jc w:val="center"/>
              <w:rPr>
                <w:rFonts w:eastAsia="Arial"/>
                <w:szCs w:val="24"/>
              </w:rPr>
            </w:pPr>
            <w:r w:rsidRPr="00AA6BCD">
              <w:rPr>
                <w:rFonts w:ascii="Segoe UI Symbol" w:eastAsia="MS Gothic" w:hAnsi="Segoe UI Symbol" w:cs="Segoe UI Symbol"/>
                <w:szCs w:val="24"/>
              </w:rPr>
              <w:t>☒</w:t>
            </w:r>
          </w:p>
        </w:tc>
        <w:tc>
          <w:tcPr>
            <w:tcW w:w="1650" w:type="dxa"/>
          </w:tcPr>
          <w:p w14:paraId="27E26411" w14:textId="77777777" w:rsidR="568DDF6F" w:rsidRPr="00AA6BCD" w:rsidRDefault="568DDF6F" w:rsidP="568DDF6F">
            <w:pPr>
              <w:ind w:right="96"/>
              <w:jc w:val="center"/>
              <w:rPr>
                <w:rFonts w:eastAsia="Arial"/>
                <w:szCs w:val="24"/>
              </w:rPr>
            </w:pPr>
            <w:r w:rsidRPr="00AA6BCD">
              <w:rPr>
                <w:rFonts w:ascii="Segoe UI Symbol" w:eastAsia="MS Gothic" w:hAnsi="Segoe UI Symbol" w:cs="Segoe UI Symbol"/>
                <w:szCs w:val="24"/>
              </w:rPr>
              <w:t>☐</w:t>
            </w:r>
          </w:p>
        </w:tc>
        <w:tc>
          <w:tcPr>
            <w:tcW w:w="1718" w:type="dxa"/>
            <w:gridSpan w:val="2"/>
          </w:tcPr>
          <w:p w14:paraId="33259B98" w14:textId="77777777" w:rsidR="568DDF6F" w:rsidRPr="00AA6BCD" w:rsidRDefault="568DDF6F" w:rsidP="568DDF6F">
            <w:pPr>
              <w:ind w:right="96"/>
              <w:jc w:val="center"/>
              <w:rPr>
                <w:rFonts w:eastAsia="Arial"/>
                <w:szCs w:val="24"/>
              </w:rPr>
            </w:pPr>
            <w:r w:rsidRPr="00AA6BCD">
              <w:rPr>
                <w:rFonts w:ascii="Segoe UI Symbol" w:eastAsia="MS Gothic" w:hAnsi="Segoe UI Symbol" w:cs="Segoe UI Symbol"/>
                <w:szCs w:val="24"/>
              </w:rPr>
              <w:t>☒</w:t>
            </w:r>
          </w:p>
        </w:tc>
      </w:tr>
      <w:tr w:rsidR="00B30EEA" w:rsidRPr="0073421D" w14:paraId="1497FF5B" w14:textId="77777777" w:rsidTr="00531B2A">
        <w:trPr>
          <w:trHeight w:val="850"/>
        </w:trPr>
        <w:tc>
          <w:tcPr>
            <w:tcW w:w="2400" w:type="dxa"/>
          </w:tcPr>
          <w:p w14:paraId="52189E68" w14:textId="77777777" w:rsidR="568DDF6F" w:rsidRPr="00AA6BCD" w:rsidRDefault="568DDF6F" w:rsidP="568DDF6F">
            <w:pPr>
              <w:rPr>
                <w:rFonts w:eastAsia="Arial"/>
                <w:szCs w:val="24"/>
              </w:rPr>
            </w:pPr>
            <w:r w:rsidRPr="00AA6BCD">
              <w:rPr>
                <w:rFonts w:eastAsia="Arial"/>
                <w:b/>
                <w:bCs/>
                <w:szCs w:val="24"/>
              </w:rPr>
              <w:t>Recommendations</w:t>
            </w:r>
          </w:p>
          <w:p w14:paraId="1581CB5C" w14:textId="77777777" w:rsidR="568DDF6F" w:rsidRPr="00AA6BCD" w:rsidRDefault="568DDF6F" w:rsidP="568DDF6F">
            <w:pPr>
              <w:rPr>
                <w:rFonts w:eastAsia="Arial"/>
                <w:szCs w:val="24"/>
              </w:rPr>
            </w:pPr>
          </w:p>
        </w:tc>
        <w:tc>
          <w:tcPr>
            <w:tcW w:w="6788" w:type="dxa"/>
            <w:gridSpan w:val="6"/>
          </w:tcPr>
          <w:p w14:paraId="2F633827" w14:textId="3918F081" w:rsidR="568DDF6F" w:rsidRPr="00AA6BCD" w:rsidRDefault="001F38CF" w:rsidP="568DDF6F">
            <w:pPr>
              <w:ind w:right="96"/>
              <w:jc w:val="both"/>
              <w:rPr>
                <w:rFonts w:eastAsia="Arial"/>
                <w:szCs w:val="24"/>
              </w:rPr>
            </w:pPr>
            <w:r w:rsidRPr="00AA6BCD">
              <w:rPr>
                <w:rFonts w:eastAsia="Arial"/>
                <w:szCs w:val="24"/>
              </w:rPr>
              <w:t xml:space="preserve">The </w:t>
            </w:r>
            <w:r w:rsidR="006654DF">
              <w:rPr>
                <w:rFonts w:eastAsia="Arial"/>
                <w:szCs w:val="24"/>
              </w:rPr>
              <w:t>Committee</w:t>
            </w:r>
            <w:r w:rsidR="006654DF" w:rsidRPr="00AA6BCD">
              <w:rPr>
                <w:rFonts w:eastAsia="Arial"/>
                <w:szCs w:val="24"/>
              </w:rPr>
              <w:t xml:space="preserve"> </w:t>
            </w:r>
            <w:r w:rsidRPr="00AA6BCD">
              <w:rPr>
                <w:rFonts w:eastAsia="Arial"/>
                <w:szCs w:val="24"/>
              </w:rPr>
              <w:t xml:space="preserve">is </w:t>
            </w:r>
            <w:r w:rsidR="568DDF6F" w:rsidRPr="00AA6BCD">
              <w:rPr>
                <w:rFonts w:eastAsia="Arial"/>
                <w:szCs w:val="24"/>
              </w:rPr>
              <w:t>asked to:</w:t>
            </w:r>
          </w:p>
          <w:p w14:paraId="0C6DFEB2" w14:textId="0A7990AE" w:rsidR="003C6277" w:rsidRPr="00AA6BCD" w:rsidRDefault="003C6277" w:rsidP="00A216A1">
            <w:pPr>
              <w:pStyle w:val="ListParagraph"/>
              <w:numPr>
                <w:ilvl w:val="0"/>
                <w:numId w:val="3"/>
              </w:numPr>
              <w:ind w:left="458" w:hanging="283"/>
              <w:jc w:val="both"/>
              <w:rPr>
                <w:rFonts w:ascii="Arial" w:eastAsia="Arial" w:hAnsi="Arial" w:cs="Arial"/>
                <w:color w:val="000000" w:themeColor="text1"/>
              </w:rPr>
            </w:pPr>
            <w:r w:rsidRPr="00AA6BCD">
              <w:rPr>
                <w:rFonts w:ascii="Arial" w:eastAsia="Arial" w:hAnsi="Arial" w:cs="Arial"/>
                <w:b/>
                <w:bCs/>
                <w:color w:val="000000" w:themeColor="text1"/>
              </w:rPr>
              <w:t xml:space="preserve">NOTE </w:t>
            </w:r>
            <w:r w:rsidRPr="00AA6BCD">
              <w:rPr>
                <w:rFonts w:ascii="Arial" w:eastAsia="Arial" w:hAnsi="Arial" w:cs="Arial"/>
                <w:color w:val="000000" w:themeColor="text1"/>
              </w:rPr>
              <w:t xml:space="preserve">the areas of achievement </w:t>
            </w:r>
            <w:r w:rsidR="00E04893">
              <w:rPr>
                <w:rFonts w:ascii="Arial" w:eastAsia="Arial" w:hAnsi="Arial" w:cs="Arial"/>
                <w:color w:val="000000" w:themeColor="text1"/>
              </w:rPr>
              <w:t>in delivery of</w:t>
            </w:r>
            <w:r w:rsidRPr="00AA6BCD">
              <w:rPr>
                <w:rFonts w:ascii="Arial" w:eastAsia="Arial" w:hAnsi="Arial" w:cs="Arial"/>
                <w:color w:val="000000" w:themeColor="text1"/>
              </w:rPr>
              <w:t xml:space="preserve"> the </w:t>
            </w:r>
            <w:r w:rsidR="00E61E26" w:rsidRPr="00AA6BCD">
              <w:rPr>
                <w:rFonts w:ascii="Arial" w:eastAsia="Arial" w:hAnsi="Arial" w:cs="Arial"/>
                <w:color w:val="000000" w:themeColor="text1"/>
              </w:rPr>
              <w:t xml:space="preserve">Annual </w:t>
            </w:r>
            <w:r w:rsidR="00EE2A2B" w:rsidRPr="00AA6BCD">
              <w:rPr>
                <w:rFonts w:ascii="Arial" w:eastAsia="Arial" w:hAnsi="Arial" w:cs="Arial"/>
                <w:color w:val="000000" w:themeColor="text1"/>
              </w:rPr>
              <w:t>Plan</w:t>
            </w:r>
            <w:r w:rsidR="008C54F6" w:rsidRPr="00AA6BCD">
              <w:rPr>
                <w:rFonts w:ascii="Arial" w:eastAsia="Arial" w:hAnsi="Arial" w:cs="Arial"/>
                <w:color w:val="000000" w:themeColor="text1"/>
              </w:rPr>
              <w:t xml:space="preserve"> </w:t>
            </w:r>
            <w:r w:rsidRPr="00AA6BCD">
              <w:rPr>
                <w:rFonts w:ascii="Arial" w:eastAsia="Arial" w:hAnsi="Arial" w:cs="Arial"/>
                <w:color w:val="000000" w:themeColor="text1"/>
              </w:rPr>
              <w:t>in Q</w:t>
            </w:r>
            <w:r w:rsidR="00531B2A" w:rsidRPr="00AA6BCD">
              <w:rPr>
                <w:rFonts w:ascii="Arial" w:eastAsia="Arial" w:hAnsi="Arial" w:cs="Arial"/>
                <w:color w:val="000000" w:themeColor="text1"/>
              </w:rPr>
              <w:t>1</w:t>
            </w:r>
            <w:r w:rsidR="00E034BE" w:rsidRPr="00AA6BCD">
              <w:rPr>
                <w:rFonts w:ascii="Arial" w:eastAsia="Arial" w:hAnsi="Arial" w:cs="Arial"/>
                <w:color w:val="000000" w:themeColor="text1"/>
              </w:rPr>
              <w:t>.</w:t>
            </w:r>
          </w:p>
          <w:p w14:paraId="72D0B3ED" w14:textId="77777777" w:rsidR="008304E6" w:rsidRPr="00AA6BCD" w:rsidRDefault="003C6277" w:rsidP="00BD2645">
            <w:pPr>
              <w:pStyle w:val="ListParagraph"/>
              <w:numPr>
                <w:ilvl w:val="0"/>
                <w:numId w:val="3"/>
              </w:numPr>
              <w:ind w:left="458" w:hanging="283"/>
              <w:jc w:val="both"/>
              <w:rPr>
                <w:rFonts w:ascii="Arial" w:eastAsia="Arial" w:hAnsi="Arial" w:cs="Arial"/>
                <w:color w:val="000000" w:themeColor="text1"/>
              </w:rPr>
            </w:pPr>
            <w:r w:rsidRPr="00AA6BCD">
              <w:rPr>
                <w:rFonts w:ascii="Arial" w:eastAsia="Arial" w:hAnsi="Arial" w:cs="Arial"/>
                <w:b/>
                <w:bCs/>
                <w:color w:val="000000" w:themeColor="text1"/>
              </w:rPr>
              <w:t xml:space="preserve">NOTE </w:t>
            </w:r>
            <w:r w:rsidRPr="00AA6BCD">
              <w:rPr>
                <w:rFonts w:ascii="Arial" w:eastAsia="Arial" w:hAnsi="Arial" w:cs="Arial"/>
                <w:color w:val="000000" w:themeColor="text1"/>
              </w:rPr>
              <w:t xml:space="preserve">mitigating actions against </w:t>
            </w:r>
            <w:r w:rsidR="008304E6" w:rsidRPr="00AA6BCD">
              <w:rPr>
                <w:rFonts w:ascii="Arial" w:eastAsia="Arial" w:hAnsi="Arial" w:cs="Arial"/>
                <w:color w:val="000000" w:themeColor="text1"/>
              </w:rPr>
              <w:t>GMOs</w:t>
            </w:r>
            <w:r w:rsidRPr="00AA6BCD">
              <w:rPr>
                <w:rFonts w:ascii="Arial" w:eastAsia="Arial" w:hAnsi="Arial" w:cs="Arial"/>
                <w:color w:val="000000" w:themeColor="text1"/>
              </w:rPr>
              <w:t xml:space="preserve"> which are off-track</w:t>
            </w:r>
            <w:r w:rsidR="005D3182" w:rsidRPr="00AA6BCD">
              <w:rPr>
                <w:rFonts w:ascii="Arial" w:eastAsia="Arial" w:hAnsi="Arial" w:cs="Arial"/>
                <w:color w:val="000000" w:themeColor="text1"/>
              </w:rPr>
              <w:t>.</w:t>
            </w:r>
            <w:r w:rsidRPr="00AA6BCD">
              <w:rPr>
                <w:rFonts w:ascii="Arial" w:eastAsia="Arial" w:hAnsi="Arial" w:cs="Arial"/>
                <w:color w:val="000000" w:themeColor="text1"/>
              </w:rPr>
              <w:t xml:space="preserve"> </w:t>
            </w:r>
          </w:p>
          <w:p w14:paraId="4B936CF4" w14:textId="74B009DF" w:rsidR="003C6277" w:rsidRDefault="003C6277" w:rsidP="00BD2645">
            <w:pPr>
              <w:pStyle w:val="ListParagraph"/>
              <w:numPr>
                <w:ilvl w:val="0"/>
                <w:numId w:val="3"/>
              </w:numPr>
              <w:ind w:left="458" w:hanging="283"/>
              <w:jc w:val="both"/>
              <w:rPr>
                <w:rFonts w:ascii="Arial" w:eastAsia="Arial" w:hAnsi="Arial" w:cs="Arial"/>
                <w:color w:val="000000" w:themeColor="text1"/>
              </w:rPr>
            </w:pPr>
            <w:r w:rsidRPr="00AA6BCD">
              <w:rPr>
                <w:rFonts w:ascii="Arial" w:eastAsia="Arial" w:hAnsi="Arial" w:cs="Arial"/>
                <w:b/>
                <w:color w:val="000000" w:themeColor="text1"/>
              </w:rPr>
              <w:t xml:space="preserve">APPROVE </w:t>
            </w:r>
            <w:r w:rsidR="00E04893" w:rsidRPr="007261FD">
              <w:rPr>
                <w:rFonts w:ascii="Arial" w:eastAsia="Arial" w:hAnsi="Arial" w:cs="Arial"/>
                <w:color w:val="000000" w:themeColor="text1"/>
              </w:rPr>
              <w:t xml:space="preserve">the revised timescales </w:t>
            </w:r>
            <w:proofErr w:type="gramStart"/>
            <w:r w:rsidR="00E04893" w:rsidRPr="007261FD">
              <w:rPr>
                <w:rFonts w:ascii="Arial" w:eastAsia="Arial" w:hAnsi="Arial" w:cs="Arial"/>
                <w:color w:val="000000" w:themeColor="text1"/>
              </w:rPr>
              <w:t xml:space="preserve">and </w:t>
            </w:r>
            <w:r w:rsidR="008304E6" w:rsidRPr="00AA6BCD">
              <w:rPr>
                <w:rFonts w:ascii="Arial" w:eastAsia="Arial" w:hAnsi="Arial" w:cs="Arial"/>
                <w:color w:val="000000" w:themeColor="text1"/>
              </w:rPr>
              <w:t xml:space="preserve"> </w:t>
            </w:r>
            <w:r w:rsidR="00BD2645" w:rsidRPr="00AA6BCD">
              <w:rPr>
                <w:rFonts w:ascii="Arial" w:eastAsia="Arial" w:hAnsi="Arial" w:cs="Arial"/>
                <w:color w:val="000000" w:themeColor="text1"/>
              </w:rPr>
              <w:t>changes</w:t>
            </w:r>
            <w:proofErr w:type="gramEnd"/>
            <w:r w:rsidR="00BD2645" w:rsidRPr="00AA6BCD">
              <w:rPr>
                <w:rFonts w:ascii="Arial" w:eastAsia="Arial" w:hAnsi="Arial" w:cs="Arial"/>
                <w:color w:val="000000" w:themeColor="text1"/>
              </w:rPr>
              <w:t xml:space="preserve"> to the plan</w:t>
            </w:r>
            <w:r w:rsidR="008304E6" w:rsidRPr="00AA6BCD">
              <w:rPr>
                <w:rFonts w:ascii="Arial" w:eastAsia="Arial" w:hAnsi="Arial" w:cs="Arial"/>
                <w:color w:val="000000" w:themeColor="text1"/>
              </w:rPr>
              <w:t xml:space="preserve"> wher</w:t>
            </w:r>
            <w:r w:rsidR="00F005B4" w:rsidRPr="00AA6BCD">
              <w:rPr>
                <w:rFonts w:ascii="Arial" w:eastAsia="Arial" w:hAnsi="Arial" w:cs="Arial"/>
                <w:color w:val="000000" w:themeColor="text1"/>
              </w:rPr>
              <w:t>e delivery is off trac</w:t>
            </w:r>
            <w:r w:rsidR="00531B2A" w:rsidRPr="00AA6BCD">
              <w:rPr>
                <w:rFonts w:ascii="Arial" w:eastAsia="Arial" w:hAnsi="Arial" w:cs="Arial"/>
                <w:color w:val="000000" w:themeColor="text1"/>
              </w:rPr>
              <w:t>k.</w:t>
            </w:r>
          </w:p>
          <w:p w14:paraId="2BECFD07" w14:textId="1FFA61BF" w:rsidR="00E04893" w:rsidRPr="00AA6BCD" w:rsidRDefault="00E04893" w:rsidP="00BD2645">
            <w:pPr>
              <w:pStyle w:val="ListParagraph"/>
              <w:numPr>
                <w:ilvl w:val="0"/>
                <w:numId w:val="3"/>
              </w:numPr>
              <w:ind w:left="458" w:hanging="283"/>
              <w:jc w:val="both"/>
              <w:rPr>
                <w:rFonts w:ascii="Arial" w:eastAsia="Arial" w:hAnsi="Arial" w:cs="Arial"/>
                <w:color w:val="000000" w:themeColor="text1"/>
              </w:rPr>
            </w:pPr>
            <w:r w:rsidRPr="00AA6BCD">
              <w:rPr>
                <w:rFonts w:ascii="Arial" w:eastAsia="Arial" w:hAnsi="Arial" w:cs="Arial"/>
                <w:b/>
                <w:color w:val="000000" w:themeColor="text1"/>
              </w:rPr>
              <w:t>APPROVE</w:t>
            </w:r>
            <w:r>
              <w:rPr>
                <w:rFonts w:ascii="Arial" w:eastAsia="Arial" w:hAnsi="Arial" w:cs="Arial"/>
                <w:b/>
                <w:color w:val="000000" w:themeColor="text1"/>
              </w:rPr>
              <w:t xml:space="preserve"> </w:t>
            </w:r>
            <w:r w:rsidRPr="004F138D">
              <w:rPr>
                <w:rFonts w:ascii="Arial" w:eastAsia="Arial" w:hAnsi="Arial" w:cs="Arial"/>
                <w:bCs/>
                <w:color w:val="000000" w:themeColor="text1"/>
              </w:rPr>
              <w:t>updated MDS for Quarter 1 for submission to Welsh Government.</w:t>
            </w:r>
          </w:p>
          <w:p w14:paraId="71C7AF2B" w14:textId="53F9D53C" w:rsidR="00E72F9F" w:rsidRPr="00AA6BCD" w:rsidRDefault="00E72F9F" w:rsidP="00531B2A">
            <w:pPr>
              <w:jc w:val="both"/>
              <w:rPr>
                <w:szCs w:val="24"/>
              </w:rPr>
            </w:pPr>
          </w:p>
        </w:tc>
      </w:tr>
    </w:tbl>
    <w:p w14:paraId="262C0DEB" w14:textId="729E4E27" w:rsidR="007A1A6D" w:rsidRPr="000766E8" w:rsidRDefault="00021897" w:rsidP="007A1A6D">
      <w:pPr>
        <w:spacing w:line="259" w:lineRule="auto"/>
        <w:jc w:val="center"/>
        <w:rPr>
          <w:rFonts w:eastAsia="Arial"/>
          <w:b/>
          <w:bCs/>
          <w:szCs w:val="24"/>
        </w:rPr>
      </w:pPr>
      <w:r>
        <w:rPr>
          <w:b/>
          <w:bCs/>
          <w:color w:val="FF0000"/>
          <w:szCs w:val="24"/>
          <w:u w:val="single"/>
        </w:rPr>
        <w:br w:type="page"/>
      </w:r>
      <w:r w:rsidR="00547729" w:rsidRPr="000766E8">
        <w:rPr>
          <w:rFonts w:eastAsia="Arial"/>
          <w:b/>
          <w:bCs/>
          <w:szCs w:val="24"/>
        </w:rPr>
        <w:lastRenderedPageBreak/>
        <w:t xml:space="preserve">ANNUAL </w:t>
      </w:r>
      <w:r w:rsidR="00EE2A2B" w:rsidRPr="000766E8">
        <w:rPr>
          <w:rFonts w:eastAsia="Arial"/>
          <w:b/>
          <w:bCs/>
          <w:szCs w:val="24"/>
        </w:rPr>
        <w:t xml:space="preserve">PLAN </w:t>
      </w:r>
      <w:r w:rsidR="00C16DD6" w:rsidRPr="000766E8">
        <w:rPr>
          <w:rFonts w:eastAsia="Arial"/>
          <w:b/>
          <w:bCs/>
          <w:szCs w:val="24"/>
        </w:rPr>
        <w:t xml:space="preserve">24/25 </w:t>
      </w:r>
      <w:r w:rsidR="0016598D" w:rsidRPr="000766E8">
        <w:rPr>
          <w:rFonts w:eastAsia="Arial"/>
          <w:b/>
          <w:bCs/>
          <w:szCs w:val="24"/>
        </w:rPr>
        <w:t>DELIVERY</w:t>
      </w:r>
      <w:r w:rsidR="00C16DD6" w:rsidRPr="000766E8">
        <w:rPr>
          <w:rFonts w:eastAsia="Arial"/>
          <w:b/>
          <w:bCs/>
          <w:szCs w:val="24"/>
        </w:rPr>
        <w:t xml:space="preserve">: </w:t>
      </w:r>
      <w:r w:rsidR="568DDF6F" w:rsidRPr="000766E8">
        <w:rPr>
          <w:rFonts w:eastAsia="Arial"/>
          <w:b/>
          <w:bCs/>
          <w:szCs w:val="24"/>
        </w:rPr>
        <w:t xml:space="preserve">QUARTER </w:t>
      </w:r>
      <w:r w:rsidR="00C16DD6" w:rsidRPr="000766E8">
        <w:rPr>
          <w:rFonts w:eastAsia="Arial"/>
          <w:b/>
          <w:bCs/>
          <w:szCs w:val="24"/>
        </w:rPr>
        <w:t xml:space="preserve">1 </w:t>
      </w:r>
      <w:r w:rsidR="568DDF6F" w:rsidRPr="000766E8">
        <w:rPr>
          <w:rFonts w:eastAsia="Arial"/>
          <w:b/>
          <w:bCs/>
          <w:szCs w:val="24"/>
        </w:rPr>
        <w:t>PROGRESS REPORT</w:t>
      </w:r>
    </w:p>
    <w:p w14:paraId="031EAB45" w14:textId="77777777" w:rsidR="568DDF6F" w:rsidRPr="000766E8" w:rsidRDefault="007A1A6D" w:rsidP="007A1A6D">
      <w:pPr>
        <w:spacing w:line="259" w:lineRule="auto"/>
        <w:rPr>
          <w:rFonts w:eastAsia="Arial"/>
          <w:szCs w:val="24"/>
        </w:rPr>
      </w:pPr>
      <w:r w:rsidRPr="000766E8">
        <w:rPr>
          <w:rFonts w:eastAsia="Arial"/>
          <w:b/>
          <w:bCs/>
          <w:szCs w:val="24"/>
        </w:rPr>
        <w:t xml:space="preserve">1. </w:t>
      </w:r>
      <w:r w:rsidR="568DDF6F" w:rsidRPr="000766E8">
        <w:rPr>
          <w:rFonts w:eastAsia="Arial"/>
          <w:b/>
          <w:bCs/>
          <w:szCs w:val="24"/>
        </w:rPr>
        <w:t>INTRODUCTION</w:t>
      </w:r>
    </w:p>
    <w:p w14:paraId="4A9D20B3" w14:textId="2077A5BA" w:rsidR="568DDF6F" w:rsidRPr="000766E8" w:rsidRDefault="568DDF6F" w:rsidP="568DDF6F">
      <w:pPr>
        <w:spacing w:after="0"/>
        <w:jc w:val="both"/>
        <w:rPr>
          <w:rFonts w:eastAsia="Arial"/>
          <w:szCs w:val="24"/>
        </w:rPr>
      </w:pPr>
      <w:r w:rsidRPr="000766E8">
        <w:rPr>
          <w:rFonts w:eastAsia="Arial"/>
          <w:szCs w:val="24"/>
        </w:rPr>
        <w:t>This paper provides the reported status against the prio</w:t>
      </w:r>
      <w:r w:rsidR="00B30EEA" w:rsidRPr="000766E8">
        <w:rPr>
          <w:rFonts w:eastAsia="Arial"/>
          <w:szCs w:val="24"/>
        </w:rPr>
        <w:t>rities for delivery in Quarter</w:t>
      </w:r>
      <w:r w:rsidR="00D66F27" w:rsidRPr="000766E8">
        <w:rPr>
          <w:rFonts w:eastAsia="Arial"/>
          <w:szCs w:val="24"/>
        </w:rPr>
        <w:t xml:space="preserve"> </w:t>
      </w:r>
      <w:r w:rsidR="00513D0D" w:rsidRPr="000766E8">
        <w:rPr>
          <w:rFonts w:eastAsia="Arial"/>
          <w:szCs w:val="24"/>
        </w:rPr>
        <w:t>1</w:t>
      </w:r>
      <w:r w:rsidR="0096000C" w:rsidRPr="000766E8">
        <w:rPr>
          <w:rFonts w:eastAsia="Arial"/>
          <w:szCs w:val="24"/>
        </w:rPr>
        <w:t xml:space="preserve"> </w:t>
      </w:r>
      <w:r w:rsidR="00EE2A2B" w:rsidRPr="000766E8">
        <w:rPr>
          <w:rFonts w:eastAsia="Arial"/>
          <w:szCs w:val="24"/>
        </w:rPr>
        <w:t>24</w:t>
      </w:r>
      <w:r w:rsidR="00513D0D" w:rsidRPr="000766E8">
        <w:rPr>
          <w:rFonts w:eastAsia="Arial"/>
          <w:szCs w:val="24"/>
        </w:rPr>
        <w:t>/25</w:t>
      </w:r>
      <w:r w:rsidR="00B427E0" w:rsidRPr="000766E8">
        <w:rPr>
          <w:rFonts w:eastAsia="Arial"/>
          <w:szCs w:val="24"/>
        </w:rPr>
        <w:t>,</w:t>
      </w:r>
      <w:r w:rsidRPr="000766E8">
        <w:rPr>
          <w:rFonts w:eastAsia="Arial"/>
          <w:szCs w:val="24"/>
        </w:rPr>
        <w:t xml:space="preserve"> as set out in </w:t>
      </w:r>
      <w:r w:rsidR="00CE0F92" w:rsidRPr="000766E8">
        <w:rPr>
          <w:rFonts w:eastAsia="Arial"/>
          <w:szCs w:val="24"/>
        </w:rPr>
        <w:t>the Annual</w:t>
      </w:r>
      <w:r w:rsidR="00EE2A2B" w:rsidRPr="000766E8">
        <w:rPr>
          <w:rFonts w:eastAsia="Arial"/>
          <w:szCs w:val="24"/>
        </w:rPr>
        <w:t xml:space="preserve"> Plan</w:t>
      </w:r>
      <w:r w:rsidRPr="000766E8">
        <w:rPr>
          <w:rFonts w:eastAsia="Arial"/>
          <w:szCs w:val="24"/>
        </w:rPr>
        <w:t xml:space="preserve"> as Goals Methods Outcomes (GMOs)</w:t>
      </w:r>
      <w:r w:rsidR="00513D0D" w:rsidRPr="000766E8">
        <w:rPr>
          <w:rFonts w:eastAsia="Arial"/>
          <w:szCs w:val="24"/>
        </w:rPr>
        <w:t xml:space="preserve">. </w:t>
      </w:r>
      <w:r w:rsidR="00CE0F92" w:rsidRPr="000766E8">
        <w:rPr>
          <w:rFonts w:eastAsia="Arial"/>
          <w:szCs w:val="24"/>
        </w:rPr>
        <w:t xml:space="preserve">Any changes </w:t>
      </w:r>
      <w:r w:rsidR="00B427E0" w:rsidRPr="000766E8">
        <w:rPr>
          <w:rFonts w:eastAsia="Arial"/>
          <w:szCs w:val="24"/>
        </w:rPr>
        <w:t xml:space="preserve">from </w:t>
      </w:r>
      <w:r w:rsidR="00A86CB3" w:rsidRPr="000766E8">
        <w:rPr>
          <w:rFonts w:eastAsia="Arial"/>
          <w:szCs w:val="24"/>
        </w:rPr>
        <w:t>the plan submitted to WG</w:t>
      </w:r>
      <w:r w:rsidR="006D1FA9" w:rsidRPr="000766E8">
        <w:rPr>
          <w:rFonts w:eastAsia="Arial"/>
          <w:szCs w:val="24"/>
        </w:rPr>
        <w:t>, including revisions to quarterly milestones,</w:t>
      </w:r>
      <w:r w:rsidR="00CE0F92" w:rsidRPr="000766E8">
        <w:rPr>
          <w:rFonts w:eastAsia="Arial"/>
          <w:szCs w:val="24"/>
        </w:rPr>
        <w:t xml:space="preserve"> are presented for the approval of </w:t>
      </w:r>
      <w:r w:rsidR="00C3437B">
        <w:rPr>
          <w:rFonts w:eastAsia="Arial"/>
          <w:szCs w:val="24"/>
        </w:rPr>
        <w:t>Performance and Finance Committee (the Committee)</w:t>
      </w:r>
      <w:r w:rsidR="00CE0F92" w:rsidRPr="000766E8">
        <w:rPr>
          <w:rFonts w:eastAsia="Arial"/>
          <w:szCs w:val="24"/>
        </w:rPr>
        <w:t>.</w:t>
      </w:r>
      <w:r w:rsidR="00E72F9F" w:rsidRPr="000766E8">
        <w:rPr>
          <w:bCs/>
          <w:szCs w:val="24"/>
        </w:rPr>
        <w:t xml:space="preserve"> </w:t>
      </w:r>
      <w:r w:rsidR="005076BB">
        <w:rPr>
          <w:bCs/>
          <w:szCs w:val="24"/>
        </w:rPr>
        <w:t>In addition, the updated Minimum Data Set (MDS) for Quarter 1 24/25 is provided.</w:t>
      </w:r>
    </w:p>
    <w:p w14:paraId="08FC5A6F" w14:textId="77777777" w:rsidR="568DDF6F" w:rsidRPr="000766E8" w:rsidRDefault="568DDF6F" w:rsidP="568DDF6F">
      <w:pPr>
        <w:spacing w:after="0"/>
        <w:jc w:val="both"/>
        <w:rPr>
          <w:rFonts w:eastAsia="Arial"/>
          <w:szCs w:val="24"/>
        </w:rPr>
      </w:pPr>
    </w:p>
    <w:p w14:paraId="542611EA" w14:textId="77777777" w:rsidR="568DDF6F" w:rsidRPr="000766E8" w:rsidRDefault="007A1A6D" w:rsidP="007A1A6D">
      <w:pPr>
        <w:jc w:val="both"/>
        <w:rPr>
          <w:rFonts w:eastAsia="Arial"/>
          <w:szCs w:val="24"/>
        </w:rPr>
      </w:pPr>
      <w:r w:rsidRPr="000766E8">
        <w:rPr>
          <w:rFonts w:eastAsia="Arial"/>
          <w:b/>
          <w:bCs/>
          <w:szCs w:val="24"/>
        </w:rPr>
        <w:t xml:space="preserve">2. </w:t>
      </w:r>
      <w:r w:rsidR="568DDF6F" w:rsidRPr="000766E8">
        <w:rPr>
          <w:rFonts w:eastAsia="Arial"/>
          <w:b/>
          <w:bCs/>
          <w:szCs w:val="24"/>
        </w:rPr>
        <w:t>BACKGROUND</w:t>
      </w:r>
    </w:p>
    <w:p w14:paraId="52D4B0B6" w14:textId="7C9E3595" w:rsidR="000766E8" w:rsidRPr="000766E8" w:rsidRDefault="005D7A7C" w:rsidP="000766E8">
      <w:pPr>
        <w:spacing w:after="0"/>
        <w:ind w:right="86"/>
        <w:jc w:val="both"/>
        <w:rPr>
          <w:szCs w:val="24"/>
        </w:rPr>
      </w:pPr>
      <w:r w:rsidRPr="000766E8">
        <w:rPr>
          <w:bCs/>
          <w:szCs w:val="24"/>
        </w:rPr>
        <w:t xml:space="preserve">The Health Board has a statutory duty to submit a financially balanced Integrated </w:t>
      </w:r>
      <w:proofErr w:type="gramStart"/>
      <w:r w:rsidRPr="000766E8">
        <w:rPr>
          <w:bCs/>
          <w:szCs w:val="24"/>
        </w:rPr>
        <w:t>Medium Term</w:t>
      </w:r>
      <w:proofErr w:type="gramEnd"/>
      <w:r w:rsidRPr="000766E8">
        <w:rPr>
          <w:bCs/>
          <w:szCs w:val="24"/>
        </w:rPr>
        <w:t xml:space="preserve"> Plan (IMTP) annually. The Health Board approved</w:t>
      </w:r>
      <w:r w:rsidR="00B427E0" w:rsidRPr="000766E8">
        <w:rPr>
          <w:bCs/>
          <w:szCs w:val="24"/>
        </w:rPr>
        <w:t xml:space="preserve"> and submitted to WG</w:t>
      </w:r>
      <w:r w:rsidRPr="000766E8">
        <w:rPr>
          <w:bCs/>
          <w:szCs w:val="24"/>
        </w:rPr>
        <w:t xml:space="preserve"> its </w:t>
      </w:r>
      <w:r w:rsidR="00CE0F92" w:rsidRPr="000766E8">
        <w:rPr>
          <w:bCs/>
          <w:szCs w:val="24"/>
        </w:rPr>
        <w:t>Annual Plan</w:t>
      </w:r>
      <w:r w:rsidR="00B427E0" w:rsidRPr="000766E8">
        <w:rPr>
          <w:bCs/>
          <w:szCs w:val="24"/>
        </w:rPr>
        <w:t xml:space="preserve"> for </w:t>
      </w:r>
      <w:r w:rsidR="006D1FA9" w:rsidRPr="000766E8">
        <w:rPr>
          <w:bCs/>
          <w:szCs w:val="24"/>
        </w:rPr>
        <w:t>24/25</w:t>
      </w:r>
      <w:r w:rsidR="00B427E0" w:rsidRPr="000766E8">
        <w:rPr>
          <w:bCs/>
          <w:szCs w:val="24"/>
        </w:rPr>
        <w:t xml:space="preserve"> in March 202</w:t>
      </w:r>
      <w:r w:rsidR="00D16274" w:rsidRPr="000766E8">
        <w:rPr>
          <w:bCs/>
          <w:szCs w:val="24"/>
        </w:rPr>
        <w:t>4</w:t>
      </w:r>
      <w:r w:rsidR="00B427E0" w:rsidRPr="000766E8">
        <w:rPr>
          <w:bCs/>
          <w:szCs w:val="24"/>
        </w:rPr>
        <w:t xml:space="preserve">. </w:t>
      </w:r>
      <w:r w:rsidR="000766E8" w:rsidRPr="000766E8">
        <w:rPr>
          <w:szCs w:val="24"/>
        </w:rPr>
        <w:t xml:space="preserve">Subsequently the </w:t>
      </w:r>
      <w:r w:rsidRPr="000766E8">
        <w:rPr>
          <w:szCs w:val="24"/>
        </w:rPr>
        <w:t xml:space="preserve">Health Board </w:t>
      </w:r>
      <w:r w:rsidR="000766E8" w:rsidRPr="000766E8">
        <w:rPr>
          <w:szCs w:val="24"/>
        </w:rPr>
        <w:t>resubmitted the Annual Plan for 2024-25 to WG on 31</w:t>
      </w:r>
      <w:r w:rsidR="000766E8" w:rsidRPr="000766E8">
        <w:rPr>
          <w:szCs w:val="24"/>
          <w:vertAlign w:val="superscript"/>
        </w:rPr>
        <w:t>st</w:t>
      </w:r>
      <w:r w:rsidR="000766E8" w:rsidRPr="000766E8">
        <w:rPr>
          <w:szCs w:val="24"/>
        </w:rPr>
        <w:t xml:space="preserve"> May 2024. Whilst the Plan remained unchanged in terms of planning assumptions, the HB advised WG that further work at speciality/divisional level had been undertaken to refine the 24/25 demand and capacity profiles, leading to revised performance trajectories for a number </w:t>
      </w:r>
      <w:proofErr w:type="spellStart"/>
      <w:r w:rsidR="000766E8" w:rsidRPr="000766E8">
        <w:rPr>
          <w:szCs w:val="24"/>
        </w:rPr>
        <w:t>f</w:t>
      </w:r>
      <w:proofErr w:type="spellEnd"/>
      <w:r w:rsidR="000766E8" w:rsidRPr="000766E8">
        <w:rPr>
          <w:szCs w:val="24"/>
        </w:rPr>
        <w:t xml:space="preserve"> the WG Key Performance Indicators (KPIs). As such the respective Ministerial Templates and Minimum Data Set (MDS) were </w:t>
      </w:r>
      <w:r w:rsidR="006274F6">
        <w:rPr>
          <w:szCs w:val="24"/>
        </w:rPr>
        <w:t xml:space="preserve">resubmitted as </w:t>
      </w:r>
      <w:r w:rsidR="000766E8" w:rsidRPr="000766E8">
        <w:rPr>
          <w:szCs w:val="24"/>
        </w:rPr>
        <w:t xml:space="preserve">revised on the basis of </w:t>
      </w:r>
      <w:r w:rsidR="006274F6">
        <w:rPr>
          <w:szCs w:val="24"/>
        </w:rPr>
        <w:t xml:space="preserve">the </w:t>
      </w:r>
      <w:r w:rsidR="000766E8" w:rsidRPr="000766E8">
        <w:rPr>
          <w:szCs w:val="24"/>
        </w:rPr>
        <w:t>updated trajectories</w:t>
      </w:r>
      <w:r w:rsidR="006274F6">
        <w:rPr>
          <w:szCs w:val="24"/>
        </w:rPr>
        <w:t xml:space="preserve"> set against</w:t>
      </w:r>
      <w:r w:rsidR="000766E8" w:rsidRPr="000766E8">
        <w:rPr>
          <w:szCs w:val="24"/>
        </w:rPr>
        <w:t xml:space="preserve"> new targets from WG.</w:t>
      </w:r>
    </w:p>
    <w:p w14:paraId="6C7F864D" w14:textId="77777777" w:rsidR="000766E8" w:rsidRDefault="000766E8" w:rsidP="000766E8">
      <w:pPr>
        <w:spacing w:after="0"/>
        <w:ind w:right="86"/>
        <w:jc w:val="both"/>
        <w:rPr>
          <w:color w:val="000000" w:themeColor="text1"/>
          <w:szCs w:val="24"/>
        </w:rPr>
      </w:pPr>
    </w:p>
    <w:p w14:paraId="4D429C36" w14:textId="2A693638" w:rsidR="006274F6" w:rsidRDefault="006274F6" w:rsidP="006274F6">
      <w:pPr>
        <w:tabs>
          <w:tab w:val="num" w:pos="720"/>
        </w:tabs>
        <w:ind w:right="86"/>
        <w:jc w:val="both"/>
        <w:rPr>
          <w:color w:val="000000" w:themeColor="text1"/>
          <w:szCs w:val="24"/>
        </w:rPr>
      </w:pPr>
      <w:r>
        <w:rPr>
          <w:color w:val="000000" w:themeColor="text1"/>
          <w:szCs w:val="24"/>
        </w:rPr>
        <w:t xml:space="preserve">The </w:t>
      </w:r>
      <w:r w:rsidR="00312FAB" w:rsidRPr="00312FAB">
        <w:rPr>
          <w:color w:val="000000" w:themeColor="text1"/>
          <w:szCs w:val="24"/>
        </w:rPr>
        <w:t>Annual Plan</w:t>
      </w:r>
      <w:r>
        <w:rPr>
          <w:color w:val="000000" w:themeColor="text1"/>
          <w:szCs w:val="24"/>
        </w:rPr>
        <w:t xml:space="preserve"> is structured in</w:t>
      </w:r>
      <w:r w:rsidRPr="006274F6">
        <w:rPr>
          <w:color w:val="000000" w:themeColor="text1"/>
        </w:rPr>
        <w:t xml:space="preserve"> ‘Systems’ based programmes of work</w:t>
      </w:r>
      <w:r>
        <w:rPr>
          <w:color w:val="000000" w:themeColor="text1"/>
          <w:szCs w:val="24"/>
        </w:rPr>
        <w:t xml:space="preserve"> that have </w:t>
      </w:r>
      <w:r w:rsidR="00312FAB" w:rsidRPr="00312FAB">
        <w:rPr>
          <w:color w:val="000000" w:themeColor="text1"/>
          <w:szCs w:val="24"/>
        </w:rPr>
        <w:t>key deliverables (GMOs)</w:t>
      </w:r>
      <w:r>
        <w:rPr>
          <w:color w:val="000000" w:themeColor="text1"/>
          <w:szCs w:val="24"/>
        </w:rPr>
        <w:t xml:space="preserve"> outlined. </w:t>
      </w:r>
      <w:r w:rsidR="00AA6BCD">
        <w:rPr>
          <w:color w:val="000000" w:themeColor="text1"/>
          <w:szCs w:val="24"/>
        </w:rPr>
        <w:t>The r</w:t>
      </w:r>
      <w:r w:rsidR="00312FAB" w:rsidRPr="00312FAB">
        <w:rPr>
          <w:color w:val="000000" w:themeColor="text1"/>
          <w:szCs w:val="24"/>
        </w:rPr>
        <w:t>esponsibility for GMO operational delivery and performance sits with the Service Groups.</w:t>
      </w:r>
      <w:r w:rsidR="00B31CE4">
        <w:rPr>
          <w:color w:val="000000" w:themeColor="text1"/>
          <w:szCs w:val="24"/>
        </w:rPr>
        <w:t xml:space="preserve">  </w:t>
      </w:r>
      <w:r w:rsidR="002B6F50">
        <w:rPr>
          <w:color w:val="000000" w:themeColor="text1"/>
          <w:szCs w:val="24"/>
        </w:rPr>
        <w:t>However,</w:t>
      </w:r>
      <w:r w:rsidR="00B31CE4">
        <w:rPr>
          <w:color w:val="000000" w:themeColor="text1"/>
          <w:szCs w:val="24"/>
        </w:rPr>
        <w:t xml:space="preserve"> t</w:t>
      </w:r>
      <w:r w:rsidRPr="006274F6">
        <w:rPr>
          <w:color w:val="000000" w:themeColor="text1"/>
          <w:szCs w:val="24"/>
        </w:rPr>
        <w:t xml:space="preserve">he accountability in </w:t>
      </w:r>
      <w:r w:rsidRPr="006274F6">
        <w:rPr>
          <w:color w:val="000000" w:themeColor="text1"/>
          <w:szCs w:val="24"/>
          <w:lang w:val="en-US"/>
        </w:rPr>
        <w:t>providing direction and monitor</w:t>
      </w:r>
      <w:r w:rsidR="00B31CE4">
        <w:rPr>
          <w:color w:val="000000" w:themeColor="text1"/>
          <w:szCs w:val="24"/>
          <w:lang w:val="en-US"/>
        </w:rPr>
        <w:t>ing</w:t>
      </w:r>
      <w:r w:rsidRPr="006274F6">
        <w:rPr>
          <w:color w:val="000000" w:themeColor="text1"/>
          <w:szCs w:val="24"/>
          <w:lang w:val="en-US"/>
        </w:rPr>
        <w:t xml:space="preserve"> </w:t>
      </w:r>
      <w:r w:rsidR="00AA6BCD">
        <w:rPr>
          <w:color w:val="000000" w:themeColor="text1"/>
          <w:szCs w:val="24"/>
          <w:lang w:val="en-US"/>
        </w:rPr>
        <w:t xml:space="preserve">the </w:t>
      </w:r>
      <w:r w:rsidRPr="006274F6">
        <w:rPr>
          <w:color w:val="000000" w:themeColor="text1"/>
          <w:szCs w:val="24"/>
        </w:rPr>
        <w:t xml:space="preserve">delivery </w:t>
      </w:r>
      <w:r w:rsidRPr="006274F6">
        <w:rPr>
          <w:color w:val="000000" w:themeColor="text1"/>
          <w:szCs w:val="24"/>
          <w:lang w:val="en-US"/>
        </w:rPr>
        <w:t>progress</w:t>
      </w:r>
      <w:r w:rsidRPr="006274F6">
        <w:rPr>
          <w:color w:val="000000" w:themeColor="text1"/>
          <w:szCs w:val="24"/>
        </w:rPr>
        <w:t xml:space="preserve"> </w:t>
      </w:r>
      <w:r>
        <w:rPr>
          <w:color w:val="000000" w:themeColor="text1"/>
          <w:szCs w:val="24"/>
        </w:rPr>
        <w:t xml:space="preserve">of </w:t>
      </w:r>
      <w:r w:rsidR="00B31CE4">
        <w:rPr>
          <w:color w:val="000000" w:themeColor="text1"/>
          <w:szCs w:val="24"/>
        </w:rPr>
        <w:t>System GMOs is</w:t>
      </w:r>
      <w:r w:rsidRPr="006274F6">
        <w:rPr>
          <w:color w:val="000000" w:themeColor="text1"/>
          <w:szCs w:val="24"/>
        </w:rPr>
        <w:t xml:space="preserve"> vi</w:t>
      </w:r>
      <w:r w:rsidR="00B31CE4">
        <w:rPr>
          <w:color w:val="000000" w:themeColor="text1"/>
          <w:szCs w:val="24"/>
        </w:rPr>
        <w:t xml:space="preserve">a </w:t>
      </w:r>
      <w:r w:rsidRPr="006274F6">
        <w:rPr>
          <w:color w:val="000000" w:themeColor="text1"/>
          <w:szCs w:val="24"/>
        </w:rPr>
        <w:t>Programme Board</w:t>
      </w:r>
      <w:r w:rsidR="00B31CE4">
        <w:rPr>
          <w:color w:val="000000" w:themeColor="text1"/>
          <w:szCs w:val="24"/>
        </w:rPr>
        <w:t>s</w:t>
      </w:r>
      <w:r w:rsidRPr="006274F6">
        <w:rPr>
          <w:color w:val="000000" w:themeColor="text1"/>
          <w:szCs w:val="24"/>
        </w:rPr>
        <w:t xml:space="preserve"> </w:t>
      </w:r>
      <w:r w:rsidR="00B31CE4">
        <w:rPr>
          <w:color w:val="000000" w:themeColor="text1"/>
          <w:szCs w:val="24"/>
        </w:rPr>
        <w:t>(</w:t>
      </w:r>
      <w:r w:rsidRPr="006274F6">
        <w:rPr>
          <w:color w:val="000000" w:themeColor="text1"/>
          <w:szCs w:val="24"/>
        </w:rPr>
        <w:t>or equivalent group</w:t>
      </w:r>
      <w:r w:rsidR="00B31CE4">
        <w:rPr>
          <w:color w:val="000000" w:themeColor="text1"/>
          <w:szCs w:val="24"/>
        </w:rPr>
        <w:t>)</w:t>
      </w:r>
      <w:r w:rsidR="00AA6BCD">
        <w:rPr>
          <w:color w:val="000000" w:themeColor="text1"/>
          <w:szCs w:val="24"/>
        </w:rPr>
        <w:t xml:space="preserve">. </w:t>
      </w:r>
      <w:r w:rsidR="00B31CE4">
        <w:rPr>
          <w:color w:val="000000" w:themeColor="text1"/>
          <w:szCs w:val="24"/>
        </w:rPr>
        <w:t xml:space="preserve">The Exec Lead/ SROs for the System areas are set out </w:t>
      </w:r>
      <w:r w:rsidR="00853C59">
        <w:rPr>
          <w:color w:val="000000" w:themeColor="text1"/>
          <w:szCs w:val="24"/>
        </w:rPr>
        <w:t xml:space="preserve">in </w:t>
      </w:r>
      <w:r w:rsidR="00853C59" w:rsidRPr="000A1E2B">
        <w:rPr>
          <w:b/>
          <w:bCs/>
          <w:color w:val="000000" w:themeColor="text1"/>
          <w:szCs w:val="24"/>
        </w:rPr>
        <w:t>Table 1</w:t>
      </w:r>
      <w:r w:rsidR="00853C59">
        <w:rPr>
          <w:color w:val="000000" w:themeColor="text1"/>
          <w:szCs w:val="24"/>
        </w:rPr>
        <w:t xml:space="preserve">, </w:t>
      </w:r>
      <w:r w:rsidR="00B31CE4">
        <w:rPr>
          <w:color w:val="000000" w:themeColor="text1"/>
          <w:szCs w:val="24"/>
        </w:rPr>
        <w:t>below:</w:t>
      </w:r>
    </w:p>
    <w:p w14:paraId="5CCF04DD" w14:textId="62566AF3" w:rsidR="00853C59" w:rsidRPr="00853C59" w:rsidRDefault="00853C59" w:rsidP="006274F6">
      <w:pPr>
        <w:tabs>
          <w:tab w:val="num" w:pos="720"/>
        </w:tabs>
        <w:ind w:right="86"/>
        <w:jc w:val="both"/>
        <w:rPr>
          <w:b/>
          <w:bCs/>
          <w:color w:val="000000" w:themeColor="text1"/>
          <w:szCs w:val="24"/>
        </w:rPr>
      </w:pPr>
    </w:p>
    <w:tbl>
      <w:tblPr>
        <w:tblW w:w="9204" w:type="dxa"/>
        <w:tblCellMar>
          <w:left w:w="0" w:type="dxa"/>
          <w:right w:w="0" w:type="dxa"/>
        </w:tblCellMar>
        <w:tblLook w:val="04A0" w:firstRow="1" w:lastRow="0" w:firstColumn="1" w:lastColumn="0" w:noHBand="0" w:noVBand="1"/>
      </w:tblPr>
      <w:tblGrid>
        <w:gridCol w:w="3534"/>
        <w:gridCol w:w="5670"/>
      </w:tblGrid>
      <w:tr w:rsidR="000F6A2A" w:rsidRPr="000F6A2A" w14:paraId="03541A2F" w14:textId="77777777" w:rsidTr="000F6A2A">
        <w:trPr>
          <w:trHeight w:val="380"/>
        </w:trPr>
        <w:tc>
          <w:tcPr>
            <w:tcW w:w="3534" w:type="dxa"/>
            <w:tcBorders>
              <w:top w:val="single" w:sz="8" w:space="0" w:color="FFFFFF"/>
              <w:left w:val="single" w:sz="8" w:space="0" w:color="FFFFFF"/>
              <w:bottom w:val="single" w:sz="24" w:space="0" w:color="FFFFFF"/>
              <w:right w:val="single" w:sz="8" w:space="0" w:color="FFFFFF"/>
            </w:tcBorders>
            <w:shd w:val="clear" w:color="auto" w:fill="5B9BD5"/>
            <w:tcMar>
              <w:top w:w="15" w:type="dxa"/>
              <w:left w:w="108" w:type="dxa"/>
              <w:bottom w:w="0" w:type="dxa"/>
              <w:right w:w="108" w:type="dxa"/>
            </w:tcMar>
            <w:hideMark/>
          </w:tcPr>
          <w:p w14:paraId="14E5E1E7" w14:textId="77777777" w:rsidR="000F6A2A" w:rsidRPr="000F6A2A" w:rsidRDefault="000F6A2A" w:rsidP="000F6A2A">
            <w:pPr>
              <w:tabs>
                <w:tab w:val="num" w:pos="720"/>
              </w:tabs>
              <w:ind w:right="86"/>
              <w:jc w:val="both"/>
              <w:rPr>
                <w:color w:val="000000" w:themeColor="text1"/>
                <w:sz w:val="22"/>
              </w:rPr>
            </w:pPr>
            <w:r w:rsidRPr="000F6A2A">
              <w:rPr>
                <w:b/>
                <w:bCs/>
                <w:color w:val="000000" w:themeColor="text1"/>
                <w:sz w:val="22"/>
              </w:rPr>
              <w:t>System /Programme</w:t>
            </w:r>
          </w:p>
        </w:tc>
        <w:tc>
          <w:tcPr>
            <w:tcW w:w="5670" w:type="dxa"/>
            <w:tcBorders>
              <w:top w:val="single" w:sz="8" w:space="0" w:color="FFFFFF"/>
              <w:left w:val="single" w:sz="8" w:space="0" w:color="FFFFFF"/>
              <w:bottom w:val="single" w:sz="24" w:space="0" w:color="FFFFFF"/>
              <w:right w:val="single" w:sz="8" w:space="0" w:color="FFFFFF"/>
            </w:tcBorders>
            <w:shd w:val="clear" w:color="auto" w:fill="5B9BD5"/>
            <w:tcMar>
              <w:top w:w="15" w:type="dxa"/>
              <w:left w:w="108" w:type="dxa"/>
              <w:bottom w:w="0" w:type="dxa"/>
              <w:right w:w="108" w:type="dxa"/>
            </w:tcMar>
            <w:hideMark/>
          </w:tcPr>
          <w:p w14:paraId="52182519" w14:textId="77777777" w:rsidR="000F6A2A" w:rsidRPr="000F6A2A" w:rsidRDefault="000F6A2A" w:rsidP="000F6A2A">
            <w:pPr>
              <w:tabs>
                <w:tab w:val="num" w:pos="720"/>
              </w:tabs>
              <w:ind w:right="86"/>
              <w:jc w:val="both"/>
              <w:rPr>
                <w:color w:val="000000" w:themeColor="text1"/>
                <w:sz w:val="22"/>
              </w:rPr>
            </w:pPr>
            <w:r w:rsidRPr="000F6A2A">
              <w:rPr>
                <w:b/>
                <w:bCs/>
                <w:color w:val="000000" w:themeColor="text1"/>
                <w:sz w:val="22"/>
              </w:rPr>
              <w:t>SRO/ Exec Lead</w:t>
            </w:r>
          </w:p>
        </w:tc>
      </w:tr>
      <w:tr w:rsidR="000F6A2A" w:rsidRPr="000F6A2A" w14:paraId="17C5E037" w14:textId="77777777" w:rsidTr="000F6A2A">
        <w:trPr>
          <w:trHeight w:val="545"/>
        </w:trPr>
        <w:tc>
          <w:tcPr>
            <w:tcW w:w="3534" w:type="dxa"/>
            <w:tcBorders>
              <w:top w:val="single" w:sz="24" w:space="0" w:color="FFFFFF"/>
              <w:left w:val="single" w:sz="8" w:space="0" w:color="FFFFFF"/>
              <w:bottom w:val="single" w:sz="8" w:space="0" w:color="FFFFFF"/>
              <w:right w:val="single" w:sz="8" w:space="0" w:color="FFFFFF"/>
            </w:tcBorders>
            <w:shd w:val="clear" w:color="auto" w:fill="5B9BD5"/>
            <w:tcMar>
              <w:top w:w="15" w:type="dxa"/>
              <w:left w:w="108" w:type="dxa"/>
              <w:bottom w:w="0" w:type="dxa"/>
              <w:right w:w="108" w:type="dxa"/>
            </w:tcMar>
            <w:hideMark/>
          </w:tcPr>
          <w:p w14:paraId="4C7D3858" w14:textId="77777777" w:rsidR="000F6A2A" w:rsidRPr="000F6A2A" w:rsidRDefault="000F6A2A" w:rsidP="000F6A2A">
            <w:pPr>
              <w:tabs>
                <w:tab w:val="num" w:pos="720"/>
              </w:tabs>
              <w:ind w:right="86"/>
              <w:jc w:val="both"/>
              <w:rPr>
                <w:color w:val="000000" w:themeColor="text1"/>
                <w:sz w:val="22"/>
              </w:rPr>
            </w:pPr>
            <w:r w:rsidRPr="000F6A2A">
              <w:rPr>
                <w:color w:val="000000" w:themeColor="text1"/>
                <w:sz w:val="22"/>
              </w:rPr>
              <w:t>Urgent &amp; Emergency Care</w:t>
            </w:r>
          </w:p>
        </w:tc>
        <w:tc>
          <w:tcPr>
            <w:tcW w:w="5670" w:type="dxa"/>
            <w:tcBorders>
              <w:top w:val="single" w:sz="24" w:space="0" w:color="FFFFFF"/>
              <w:left w:val="single" w:sz="8" w:space="0" w:color="FFFFFF"/>
              <w:bottom w:val="single" w:sz="8" w:space="0" w:color="FFFFFF"/>
              <w:right w:val="single" w:sz="8" w:space="0" w:color="FFFFFF"/>
            </w:tcBorders>
            <w:shd w:val="clear" w:color="auto" w:fill="D2DEEF"/>
            <w:tcMar>
              <w:top w:w="15" w:type="dxa"/>
              <w:left w:w="108" w:type="dxa"/>
              <w:bottom w:w="0" w:type="dxa"/>
              <w:right w:w="108" w:type="dxa"/>
            </w:tcMar>
            <w:hideMark/>
          </w:tcPr>
          <w:p w14:paraId="7AE75572" w14:textId="77777777" w:rsidR="000F6A2A" w:rsidRPr="000F6A2A" w:rsidRDefault="000F6A2A" w:rsidP="000F6A2A">
            <w:pPr>
              <w:tabs>
                <w:tab w:val="num" w:pos="720"/>
              </w:tabs>
              <w:ind w:right="86"/>
              <w:jc w:val="both"/>
              <w:rPr>
                <w:color w:val="000000" w:themeColor="text1"/>
                <w:sz w:val="22"/>
              </w:rPr>
            </w:pPr>
            <w:r w:rsidRPr="000F6A2A">
              <w:rPr>
                <w:color w:val="000000" w:themeColor="text1"/>
                <w:sz w:val="22"/>
              </w:rPr>
              <w:t>Chief Operating Officer</w:t>
            </w:r>
          </w:p>
        </w:tc>
      </w:tr>
      <w:tr w:rsidR="000F6A2A" w:rsidRPr="000F6A2A" w14:paraId="47CED00F" w14:textId="77777777" w:rsidTr="000F6A2A">
        <w:trPr>
          <w:trHeight w:val="380"/>
        </w:trPr>
        <w:tc>
          <w:tcPr>
            <w:tcW w:w="3534" w:type="dxa"/>
            <w:tcBorders>
              <w:top w:val="single" w:sz="8" w:space="0" w:color="FFFFFF"/>
              <w:left w:val="single" w:sz="8" w:space="0" w:color="FFFFFF"/>
              <w:bottom w:val="single" w:sz="8" w:space="0" w:color="FFFFFF"/>
              <w:right w:val="single" w:sz="8" w:space="0" w:color="FFFFFF"/>
            </w:tcBorders>
            <w:shd w:val="clear" w:color="auto" w:fill="5B9BD5"/>
            <w:tcMar>
              <w:top w:w="15" w:type="dxa"/>
              <w:left w:w="108" w:type="dxa"/>
              <w:bottom w:w="0" w:type="dxa"/>
              <w:right w:w="108" w:type="dxa"/>
            </w:tcMar>
            <w:hideMark/>
          </w:tcPr>
          <w:p w14:paraId="1D3763BE" w14:textId="77777777" w:rsidR="000F6A2A" w:rsidRPr="000F6A2A" w:rsidRDefault="000F6A2A" w:rsidP="000F6A2A">
            <w:pPr>
              <w:tabs>
                <w:tab w:val="num" w:pos="720"/>
              </w:tabs>
              <w:ind w:right="86"/>
              <w:jc w:val="both"/>
              <w:rPr>
                <w:color w:val="000000" w:themeColor="text1"/>
                <w:sz w:val="22"/>
              </w:rPr>
            </w:pPr>
            <w:r w:rsidRPr="000F6A2A">
              <w:rPr>
                <w:color w:val="000000" w:themeColor="text1"/>
                <w:sz w:val="22"/>
              </w:rPr>
              <w:t>Planned Care</w:t>
            </w:r>
          </w:p>
        </w:tc>
        <w:tc>
          <w:tcPr>
            <w:tcW w:w="567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hideMark/>
          </w:tcPr>
          <w:p w14:paraId="70FA279E" w14:textId="77777777" w:rsidR="000F6A2A" w:rsidRPr="000F6A2A" w:rsidRDefault="000F6A2A" w:rsidP="000F6A2A">
            <w:pPr>
              <w:tabs>
                <w:tab w:val="num" w:pos="720"/>
              </w:tabs>
              <w:ind w:right="86"/>
              <w:jc w:val="both"/>
              <w:rPr>
                <w:color w:val="000000" w:themeColor="text1"/>
                <w:sz w:val="22"/>
              </w:rPr>
            </w:pPr>
            <w:r w:rsidRPr="000F6A2A">
              <w:rPr>
                <w:color w:val="000000" w:themeColor="text1"/>
                <w:sz w:val="22"/>
              </w:rPr>
              <w:t>Chief Operating Officer</w:t>
            </w:r>
          </w:p>
        </w:tc>
      </w:tr>
      <w:tr w:rsidR="000F6A2A" w:rsidRPr="000F6A2A" w14:paraId="0BA87963" w14:textId="77777777" w:rsidTr="000F6A2A">
        <w:trPr>
          <w:trHeight w:val="380"/>
        </w:trPr>
        <w:tc>
          <w:tcPr>
            <w:tcW w:w="3534" w:type="dxa"/>
            <w:tcBorders>
              <w:top w:val="single" w:sz="8" w:space="0" w:color="FFFFFF"/>
              <w:left w:val="single" w:sz="8" w:space="0" w:color="FFFFFF"/>
              <w:bottom w:val="single" w:sz="8" w:space="0" w:color="FFFFFF"/>
              <w:right w:val="single" w:sz="8" w:space="0" w:color="FFFFFF"/>
            </w:tcBorders>
            <w:shd w:val="clear" w:color="auto" w:fill="5B9BD5"/>
            <w:tcMar>
              <w:top w:w="15" w:type="dxa"/>
              <w:left w:w="108" w:type="dxa"/>
              <w:bottom w:w="0" w:type="dxa"/>
              <w:right w:w="108" w:type="dxa"/>
            </w:tcMar>
            <w:hideMark/>
          </w:tcPr>
          <w:p w14:paraId="6410AC6F" w14:textId="77777777" w:rsidR="000F6A2A" w:rsidRPr="000F6A2A" w:rsidRDefault="000F6A2A" w:rsidP="000F6A2A">
            <w:pPr>
              <w:tabs>
                <w:tab w:val="num" w:pos="720"/>
              </w:tabs>
              <w:ind w:right="86"/>
              <w:jc w:val="both"/>
              <w:rPr>
                <w:color w:val="000000" w:themeColor="text1"/>
                <w:sz w:val="22"/>
              </w:rPr>
            </w:pPr>
            <w:r w:rsidRPr="000F6A2A">
              <w:rPr>
                <w:color w:val="000000" w:themeColor="text1"/>
                <w:sz w:val="22"/>
              </w:rPr>
              <w:t>Cancer</w:t>
            </w:r>
          </w:p>
        </w:tc>
        <w:tc>
          <w:tcPr>
            <w:tcW w:w="5670" w:type="dxa"/>
            <w:tcBorders>
              <w:top w:val="single" w:sz="8" w:space="0" w:color="FFFFFF"/>
              <w:left w:val="single" w:sz="8" w:space="0" w:color="FFFFFF"/>
              <w:bottom w:val="single" w:sz="8" w:space="0" w:color="FFFFFF"/>
              <w:right w:val="single" w:sz="8" w:space="0" w:color="FFFFFF"/>
            </w:tcBorders>
            <w:shd w:val="clear" w:color="auto" w:fill="D2DEEF"/>
            <w:tcMar>
              <w:top w:w="15" w:type="dxa"/>
              <w:left w:w="108" w:type="dxa"/>
              <w:bottom w:w="0" w:type="dxa"/>
              <w:right w:w="108" w:type="dxa"/>
            </w:tcMar>
            <w:hideMark/>
          </w:tcPr>
          <w:p w14:paraId="6EB4081F" w14:textId="77777777" w:rsidR="000F6A2A" w:rsidRPr="000F6A2A" w:rsidRDefault="000F6A2A" w:rsidP="000F6A2A">
            <w:pPr>
              <w:tabs>
                <w:tab w:val="num" w:pos="720"/>
              </w:tabs>
              <w:ind w:right="86"/>
              <w:jc w:val="both"/>
              <w:rPr>
                <w:color w:val="000000" w:themeColor="text1"/>
                <w:sz w:val="22"/>
              </w:rPr>
            </w:pPr>
            <w:r w:rsidRPr="000F6A2A">
              <w:rPr>
                <w:color w:val="000000" w:themeColor="text1"/>
                <w:sz w:val="22"/>
              </w:rPr>
              <w:t>Executive Medical Director</w:t>
            </w:r>
          </w:p>
        </w:tc>
      </w:tr>
      <w:tr w:rsidR="000F6A2A" w:rsidRPr="000F6A2A" w14:paraId="66746A79" w14:textId="77777777" w:rsidTr="000F6A2A">
        <w:trPr>
          <w:trHeight w:val="500"/>
        </w:trPr>
        <w:tc>
          <w:tcPr>
            <w:tcW w:w="3534" w:type="dxa"/>
            <w:tcBorders>
              <w:top w:val="single" w:sz="8" w:space="0" w:color="FFFFFF"/>
              <w:left w:val="single" w:sz="8" w:space="0" w:color="FFFFFF"/>
              <w:bottom w:val="single" w:sz="8" w:space="0" w:color="FFFFFF"/>
              <w:right w:val="single" w:sz="8" w:space="0" w:color="FFFFFF"/>
            </w:tcBorders>
            <w:shd w:val="clear" w:color="auto" w:fill="5B9BD5"/>
            <w:tcMar>
              <w:top w:w="15" w:type="dxa"/>
              <w:left w:w="108" w:type="dxa"/>
              <w:bottom w:w="0" w:type="dxa"/>
              <w:right w:w="108" w:type="dxa"/>
            </w:tcMar>
            <w:hideMark/>
          </w:tcPr>
          <w:p w14:paraId="594582A3" w14:textId="19E47406" w:rsidR="000F6A2A" w:rsidRPr="000F6A2A" w:rsidRDefault="000F6A2A" w:rsidP="000F6A2A">
            <w:pPr>
              <w:tabs>
                <w:tab w:val="num" w:pos="720"/>
              </w:tabs>
              <w:ind w:right="86"/>
              <w:jc w:val="both"/>
              <w:rPr>
                <w:color w:val="000000" w:themeColor="text1"/>
                <w:sz w:val="22"/>
              </w:rPr>
            </w:pPr>
            <w:r w:rsidRPr="000F6A2A">
              <w:rPr>
                <w:color w:val="000000" w:themeColor="text1"/>
                <w:sz w:val="22"/>
              </w:rPr>
              <w:t>Children and Young People</w:t>
            </w:r>
          </w:p>
        </w:tc>
        <w:tc>
          <w:tcPr>
            <w:tcW w:w="567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hideMark/>
          </w:tcPr>
          <w:p w14:paraId="5AB17F7B" w14:textId="77777777" w:rsidR="000F6A2A" w:rsidRPr="000F6A2A" w:rsidRDefault="000F6A2A" w:rsidP="000F6A2A">
            <w:pPr>
              <w:tabs>
                <w:tab w:val="num" w:pos="720"/>
              </w:tabs>
              <w:ind w:right="86"/>
              <w:jc w:val="both"/>
              <w:rPr>
                <w:color w:val="000000" w:themeColor="text1"/>
                <w:sz w:val="22"/>
              </w:rPr>
            </w:pPr>
            <w:r w:rsidRPr="000F6A2A">
              <w:rPr>
                <w:color w:val="000000" w:themeColor="text1"/>
                <w:sz w:val="22"/>
              </w:rPr>
              <w:t>Executive Director of Nursing and Patient Experience</w:t>
            </w:r>
          </w:p>
        </w:tc>
      </w:tr>
      <w:tr w:rsidR="000F6A2A" w:rsidRPr="000F6A2A" w14:paraId="03B9A262" w14:textId="77777777" w:rsidTr="000F6A2A">
        <w:trPr>
          <w:trHeight w:val="411"/>
        </w:trPr>
        <w:tc>
          <w:tcPr>
            <w:tcW w:w="3534" w:type="dxa"/>
            <w:tcBorders>
              <w:top w:val="single" w:sz="8" w:space="0" w:color="FFFFFF"/>
              <w:left w:val="single" w:sz="8" w:space="0" w:color="FFFFFF"/>
              <w:bottom w:val="single" w:sz="8" w:space="0" w:color="FFFFFF"/>
              <w:right w:val="single" w:sz="8" w:space="0" w:color="FFFFFF"/>
            </w:tcBorders>
            <w:shd w:val="clear" w:color="auto" w:fill="5B9BD5"/>
            <w:tcMar>
              <w:top w:w="15" w:type="dxa"/>
              <w:left w:w="108" w:type="dxa"/>
              <w:bottom w:w="0" w:type="dxa"/>
              <w:right w:w="108" w:type="dxa"/>
            </w:tcMar>
            <w:hideMark/>
          </w:tcPr>
          <w:p w14:paraId="1B25872A" w14:textId="1C2BAC61" w:rsidR="000F6A2A" w:rsidRPr="000F6A2A" w:rsidRDefault="000F6A2A" w:rsidP="000F6A2A">
            <w:pPr>
              <w:tabs>
                <w:tab w:val="num" w:pos="720"/>
              </w:tabs>
              <w:ind w:right="86"/>
              <w:jc w:val="both"/>
              <w:rPr>
                <w:color w:val="000000" w:themeColor="text1"/>
                <w:sz w:val="22"/>
              </w:rPr>
            </w:pPr>
            <w:r w:rsidRPr="000F6A2A">
              <w:rPr>
                <w:color w:val="000000" w:themeColor="text1"/>
                <w:sz w:val="22"/>
              </w:rPr>
              <w:t xml:space="preserve">Maternity and </w:t>
            </w:r>
            <w:proofErr w:type="spellStart"/>
            <w:r w:rsidRPr="000F6A2A">
              <w:rPr>
                <w:color w:val="000000" w:themeColor="text1"/>
                <w:sz w:val="22"/>
              </w:rPr>
              <w:t>Womens</w:t>
            </w:r>
            <w:proofErr w:type="spellEnd"/>
            <w:r w:rsidRPr="000F6A2A">
              <w:rPr>
                <w:color w:val="000000" w:themeColor="text1"/>
                <w:sz w:val="22"/>
              </w:rPr>
              <w:t>’ Health</w:t>
            </w:r>
          </w:p>
        </w:tc>
        <w:tc>
          <w:tcPr>
            <w:tcW w:w="5670" w:type="dxa"/>
            <w:tcBorders>
              <w:top w:val="single" w:sz="8" w:space="0" w:color="FFFFFF"/>
              <w:left w:val="single" w:sz="8" w:space="0" w:color="FFFFFF"/>
              <w:bottom w:val="single" w:sz="8" w:space="0" w:color="FFFFFF"/>
              <w:right w:val="single" w:sz="8" w:space="0" w:color="FFFFFF"/>
            </w:tcBorders>
            <w:shd w:val="clear" w:color="auto" w:fill="D2DEEF"/>
            <w:tcMar>
              <w:top w:w="15" w:type="dxa"/>
              <w:left w:w="108" w:type="dxa"/>
              <w:bottom w:w="0" w:type="dxa"/>
              <w:right w:w="108" w:type="dxa"/>
            </w:tcMar>
            <w:hideMark/>
          </w:tcPr>
          <w:p w14:paraId="09BF1C9E" w14:textId="77777777" w:rsidR="000F6A2A" w:rsidRPr="000F6A2A" w:rsidRDefault="000F6A2A" w:rsidP="000F6A2A">
            <w:pPr>
              <w:tabs>
                <w:tab w:val="num" w:pos="720"/>
              </w:tabs>
              <w:ind w:right="86"/>
              <w:jc w:val="both"/>
              <w:rPr>
                <w:color w:val="000000" w:themeColor="text1"/>
                <w:sz w:val="22"/>
              </w:rPr>
            </w:pPr>
            <w:r w:rsidRPr="000F6A2A">
              <w:rPr>
                <w:color w:val="000000" w:themeColor="text1"/>
                <w:sz w:val="22"/>
              </w:rPr>
              <w:t>Executive Director of Nursing and Patient Experience</w:t>
            </w:r>
          </w:p>
        </w:tc>
      </w:tr>
      <w:tr w:rsidR="000F6A2A" w:rsidRPr="000F6A2A" w14:paraId="2E09E62C" w14:textId="77777777" w:rsidTr="000F6A2A">
        <w:trPr>
          <w:trHeight w:val="364"/>
        </w:trPr>
        <w:tc>
          <w:tcPr>
            <w:tcW w:w="3534" w:type="dxa"/>
            <w:tcBorders>
              <w:top w:val="single" w:sz="8" w:space="0" w:color="FFFFFF"/>
              <w:left w:val="single" w:sz="8" w:space="0" w:color="FFFFFF"/>
              <w:bottom w:val="single" w:sz="8" w:space="0" w:color="FFFFFF"/>
              <w:right w:val="single" w:sz="8" w:space="0" w:color="FFFFFF"/>
            </w:tcBorders>
            <w:shd w:val="clear" w:color="auto" w:fill="5B9BD5"/>
            <w:tcMar>
              <w:top w:w="15" w:type="dxa"/>
              <w:left w:w="108" w:type="dxa"/>
              <w:bottom w:w="0" w:type="dxa"/>
              <w:right w:w="108" w:type="dxa"/>
            </w:tcMar>
            <w:hideMark/>
          </w:tcPr>
          <w:p w14:paraId="039739EF" w14:textId="77777777" w:rsidR="000F6A2A" w:rsidRPr="000F6A2A" w:rsidRDefault="000F6A2A" w:rsidP="000F6A2A">
            <w:pPr>
              <w:tabs>
                <w:tab w:val="num" w:pos="720"/>
              </w:tabs>
              <w:ind w:right="86"/>
              <w:jc w:val="both"/>
              <w:rPr>
                <w:color w:val="000000" w:themeColor="text1"/>
                <w:sz w:val="22"/>
              </w:rPr>
            </w:pPr>
            <w:r w:rsidRPr="000F6A2A">
              <w:rPr>
                <w:color w:val="000000" w:themeColor="text1"/>
                <w:sz w:val="22"/>
              </w:rPr>
              <w:t>Mental Health and Learning Disabilities</w:t>
            </w:r>
          </w:p>
        </w:tc>
        <w:tc>
          <w:tcPr>
            <w:tcW w:w="567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hideMark/>
          </w:tcPr>
          <w:p w14:paraId="5B963F5E" w14:textId="77777777" w:rsidR="000F6A2A" w:rsidRPr="000F6A2A" w:rsidRDefault="000F6A2A" w:rsidP="000F6A2A">
            <w:pPr>
              <w:tabs>
                <w:tab w:val="num" w:pos="720"/>
              </w:tabs>
              <w:ind w:right="86"/>
              <w:jc w:val="both"/>
              <w:rPr>
                <w:color w:val="000000" w:themeColor="text1"/>
                <w:sz w:val="22"/>
              </w:rPr>
            </w:pPr>
            <w:r w:rsidRPr="000F6A2A">
              <w:rPr>
                <w:color w:val="000000" w:themeColor="text1"/>
                <w:sz w:val="22"/>
              </w:rPr>
              <w:t>Group Service Director for Mental Health and Learning Disabilities (reporting to Chief Operating Officer)</w:t>
            </w:r>
          </w:p>
        </w:tc>
      </w:tr>
      <w:tr w:rsidR="000F6A2A" w:rsidRPr="000F6A2A" w14:paraId="780B3672" w14:textId="77777777" w:rsidTr="00AA6BCD">
        <w:trPr>
          <w:trHeight w:val="352"/>
        </w:trPr>
        <w:tc>
          <w:tcPr>
            <w:tcW w:w="3534" w:type="dxa"/>
            <w:tcBorders>
              <w:top w:val="single" w:sz="8" w:space="0" w:color="FFFFFF"/>
              <w:left w:val="single" w:sz="8" w:space="0" w:color="FFFFFF"/>
              <w:bottom w:val="single" w:sz="8" w:space="0" w:color="FFFFFF"/>
              <w:right w:val="single" w:sz="8" w:space="0" w:color="FFFFFF"/>
            </w:tcBorders>
            <w:shd w:val="clear" w:color="auto" w:fill="5B9BD5"/>
            <w:tcMar>
              <w:top w:w="15" w:type="dxa"/>
              <w:left w:w="108" w:type="dxa"/>
              <w:bottom w:w="0" w:type="dxa"/>
              <w:right w:w="108" w:type="dxa"/>
            </w:tcMar>
            <w:hideMark/>
          </w:tcPr>
          <w:p w14:paraId="4CCFE479" w14:textId="77777777" w:rsidR="000F6A2A" w:rsidRPr="000F6A2A" w:rsidRDefault="000F6A2A" w:rsidP="000F6A2A">
            <w:pPr>
              <w:tabs>
                <w:tab w:val="num" w:pos="720"/>
              </w:tabs>
              <w:ind w:right="86"/>
              <w:jc w:val="both"/>
              <w:rPr>
                <w:color w:val="000000" w:themeColor="text1"/>
                <w:sz w:val="22"/>
              </w:rPr>
            </w:pPr>
            <w:r w:rsidRPr="000F6A2A">
              <w:rPr>
                <w:color w:val="000000" w:themeColor="text1"/>
                <w:sz w:val="22"/>
              </w:rPr>
              <w:t>Primary Care</w:t>
            </w:r>
          </w:p>
        </w:tc>
        <w:tc>
          <w:tcPr>
            <w:tcW w:w="5670" w:type="dxa"/>
            <w:tcBorders>
              <w:top w:val="single" w:sz="8" w:space="0" w:color="FFFFFF"/>
              <w:left w:val="single" w:sz="8" w:space="0" w:color="FFFFFF"/>
              <w:bottom w:val="single" w:sz="8" w:space="0" w:color="FFFFFF"/>
              <w:right w:val="single" w:sz="8" w:space="0" w:color="FFFFFF"/>
            </w:tcBorders>
            <w:shd w:val="clear" w:color="auto" w:fill="D2DEEF"/>
            <w:tcMar>
              <w:top w:w="15" w:type="dxa"/>
              <w:left w:w="108" w:type="dxa"/>
              <w:bottom w:w="0" w:type="dxa"/>
              <w:right w:w="108" w:type="dxa"/>
            </w:tcMar>
            <w:hideMark/>
          </w:tcPr>
          <w:p w14:paraId="5E7CE287" w14:textId="77777777" w:rsidR="000F6A2A" w:rsidRPr="000F6A2A" w:rsidRDefault="000F6A2A" w:rsidP="000F6A2A">
            <w:pPr>
              <w:tabs>
                <w:tab w:val="num" w:pos="720"/>
              </w:tabs>
              <w:ind w:right="86"/>
              <w:jc w:val="both"/>
              <w:rPr>
                <w:color w:val="000000" w:themeColor="text1"/>
                <w:sz w:val="22"/>
              </w:rPr>
            </w:pPr>
            <w:r w:rsidRPr="000F6A2A">
              <w:rPr>
                <w:color w:val="000000" w:themeColor="text1"/>
                <w:sz w:val="22"/>
              </w:rPr>
              <w:t>Group Service Director for Primary, Community, and Therapies (reporting to Chief Operating Officer)</w:t>
            </w:r>
          </w:p>
        </w:tc>
      </w:tr>
      <w:tr w:rsidR="000F6A2A" w:rsidRPr="000F6A2A" w14:paraId="746A3A5D" w14:textId="77777777" w:rsidTr="00AA6BCD">
        <w:trPr>
          <w:trHeight w:val="364"/>
        </w:trPr>
        <w:tc>
          <w:tcPr>
            <w:tcW w:w="3534" w:type="dxa"/>
            <w:tcBorders>
              <w:top w:val="single" w:sz="8" w:space="0" w:color="FFFFFF"/>
              <w:left w:val="single" w:sz="8" w:space="0" w:color="FFFFFF"/>
              <w:bottom w:val="single" w:sz="8" w:space="0" w:color="FFFFFF"/>
              <w:right w:val="single" w:sz="8" w:space="0" w:color="FFFFFF"/>
            </w:tcBorders>
            <w:shd w:val="clear" w:color="auto" w:fill="5B9BD5"/>
            <w:tcMar>
              <w:top w:w="15" w:type="dxa"/>
              <w:left w:w="108" w:type="dxa"/>
              <w:bottom w:w="0" w:type="dxa"/>
              <w:right w:w="108" w:type="dxa"/>
            </w:tcMar>
            <w:hideMark/>
          </w:tcPr>
          <w:p w14:paraId="6134B8B6" w14:textId="77777777" w:rsidR="000F6A2A" w:rsidRPr="000F6A2A" w:rsidRDefault="000F6A2A" w:rsidP="000F6A2A">
            <w:pPr>
              <w:tabs>
                <w:tab w:val="num" w:pos="720"/>
              </w:tabs>
              <w:ind w:right="86"/>
              <w:jc w:val="both"/>
              <w:rPr>
                <w:color w:val="000000" w:themeColor="text1"/>
                <w:sz w:val="22"/>
              </w:rPr>
            </w:pPr>
            <w:r w:rsidRPr="000F6A2A">
              <w:rPr>
                <w:color w:val="000000" w:themeColor="text1"/>
                <w:sz w:val="22"/>
              </w:rPr>
              <w:t>Workforce</w:t>
            </w:r>
          </w:p>
        </w:tc>
        <w:tc>
          <w:tcPr>
            <w:tcW w:w="5670" w:type="dxa"/>
            <w:tcBorders>
              <w:top w:val="single" w:sz="8" w:space="0" w:color="FFFFFF"/>
              <w:left w:val="single" w:sz="8" w:space="0" w:color="FFFFFF"/>
              <w:bottom w:val="single" w:sz="8" w:space="0" w:color="FFFFFF"/>
              <w:right w:val="single" w:sz="8" w:space="0" w:color="FFFFFF"/>
            </w:tcBorders>
            <w:shd w:val="clear" w:color="auto" w:fill="EAEFF7"/>
            <w:tcMar>
              <w:top w:w="15" w:type="dxa"/>
              <w:left w:w="108" w:type="dxa"/>
              <w:bottom w:w="0" w:type="dxa"/>
              <w:right w:w="108" w:type="dxa"/>
            </w:tcMar>
            <w:hideMark/>
          </w:tcPr>
          <w:p w14:paraId="3E9EFD5A" w14:textId="77777777" w:rsidR="000F6A2A" w:rsidRPr="000F6A2A" w:rsidRDefault="000F6A2A" w:rsidP="000F6A2A">
            <w:pPr>
              <w:tabs>
                <w:tab w:val="num" w:pos="720"/>
              </w:tabs>
              <w:ind w:right="86"/>
              <w:jc w:val="both"/>
              <w:rPr>
                <w:color w:val="000000" w:themeColor="text1"/>
                <w:sz w:val="22"/>
              </w:rPr>
            </w:pPr>
            <w:r w:rsidRPr="000F6A2A">
              <w:rPr>
                <w:color w:val="000000" w:themeColor="text1"/>
                <w:sz w:val="22"/>
              </w:rPr>
              <w:t>Executive Director of Workforce and Organisational Development</w:t>
            </w:r>
          </w:p>
        </w:tc>
      </w:tr>
      <w:tr w:rsidR="000F6A2A" w:rsidRPr="000F6A2A" w14:paraId="043FC329" w14:textId="77777777" w:rsidTr="000F6A2A">
        <w:trPr>
          <w:trHeight w:val="380"/>
        </w:trPr>
        <w:tc>
          <w:tcPr>
            <w:tcW w:w="3534" w:type="dxa"/>
            <w:tcBorders>
              <w:top w:val="single" w:sz="8" w:space="0" w:color="FFFFFF"/>
              <w:left w:val="single" w:sz="8" w:space="0" w:color="FFFFFF"/>
              <w:bottom w:val="single" w:sz="8" w:space="0" w:color="FFFFFF"/>
              <w:right w:val="single" w:sz="8" w:space="0" w:color="FFFFFF"/>
            </w:tcBorders>
            <w:shd w:val="clear" w:color="auto" w:fill="5B9BD5"/>
            <w:tcMar>
              <w:top w:w="15" w:type="dxa"/>
              <w:left w:w="108" w:type="dxa"/>
              <w:bottom w:w="0" w:type="dxa"/>
              <w:right w:w="108" w:type="dxa"/>
            </w:tcMar>
            <w:hideMark/>
          </w:tcPr>
          <w:p w14:paraId="2A4DE55E" w14:textId="77777777" w:rsidR="000F6A2A" w:rsidRPr="000F6A2A" w:rsidRDefault="000F6A2A" w:rsidP="000F6A2A">
            <w:pPr>
              <w:tabs>
                <w:tab w:val="num" w:pos="720"/>
              </w:tabs>
              <w:ind w:right="86"/>
              <w:jc w:val="both"/>
              <w:rPr>
                <w:color w:val="000000" w:themeColor="text1"/>
                <w:sz w:val="22"/>
              </w:rPr>
            </w:pPr>
            <w:r w:rsidRPr="000F6A2A">
              <w:rPr>
                <w:color w:val="000000" w:themeColor="text1"/>
                <w:sz w:val="22"/>
              </w:rPr>
              <w:lastRenderedPageBreak/>
              <w:t>Digital</w:t>
            </w:r>
          </w:p>
        </w:tc>
        <w:tc>
          <w:tcPr>
            <w:tcW w:w="5670" w:type="dxa"/>
            <w:tcBorders>
              <w:top w:val="single" w:sz="8" w:space="0" w:color="FFFFFF"/>
              <w:left w:val="single" w:sz="8" w:space="0" w:color="FFFFFF"/>
              <w:bottom w:val="single" w:sz="8" w:space="0" w:color="FFFFFF"/>
              <w:right w:val="single" w:sz="8" w:space="0" w:color="FFFFFF"/>
            </w:tcBorders>
            <w:shd w:val="clear" w:color="auto" w:fill="D2DEEF"/>
            <w:tcMar>
              <w:top w:w="15" w:type="dxa"/>
              <w:left w:w="108" w:type="dxa"/>
              <w:bottom w:w="0" w:type="dxa"/>
              <w:right w:w="108" w:type="dxa"/>
            </w:tcMar>
            <w:hideMark/>
          </w:tcPr>
          <w:p w14:paraId="09650A10" w14:textId="77777777" w:rsidR="000F6A2A" w:rsidRPr="000F6A2A" w:rsidRDefault="000F6A2A" w:rsidP="000F6A2A">
            <w:pPr>
              <w:tabs>
                <w:tab w:val="num" w:pos="720"/>
              </w:tabs>
              <w:ind w:right="86"/>
              <w:jc w:val="both"/>
              <w:rPr>
                <w:color w:val="000000" w:themeColor="text1"/>
                <w:sz w:val="22"/>
              </w:rPr>
            </w:pPr>
            <w:r w:rsidRPr="000F6A2A">
              <w:rPr>
                <w:color w:val="000000" w:themeColor="text1"/>
                <w:sz w:val="22"/>
              </w:rPr>
              <w:t>Director of Digital</w:t>
            </w:r>
          </w:p>
        </w:tc>
      </w:tr>
    </w:tbl>
    <w:p w14:paraId="1254EEDA" w14:textId="77777777" w:rsidR="00B31CE4" w:rsidRDefault="00B31CE4" w:rsidP="006274F6">
      <w:pPr>
        <w:tabs>
          <w:tab w:val="num" w:pos="720"/>
        </w:tabs>
        <w:ind w:right="86"/>
        <w:jc w:val="both"/>
        <w:rPr>
          <w:color w:val="000000" w:themeColor="text1"/>
          <w:szCs w:val="24"/>
        </w:rPr>
      </w:pPr>
    </w:p>
    <w:p w14:paraId="7ED2CA6C" w14:textId="4B302B7B" w:rsidR="00C74790" w:rsidRDefault="00816B19" w:rsidP="00A86CB3">
      <w:pPr>
        <w:shd w:val="clear" w:color="auto" w:fill="FFFFFF" w:themeFill="background1"/>
        <w:spacing w:after="0"/>
        <w:jc w:val="both"/>
        <w:rPr>
          <w:color w:val="FF0000"/>
          <w:szCs w:val="24"/>
        </w:rPr>
      </w:pPr>
      <w:r w:rsidRPr="00AA6BCD">
        <w:rPr>
          <w:szCs w:val="24"/>
        </w:rPr>
        <w:t xml:space="preserve">The </w:t>
      </w:r>
      <w:r w:rsidR="00622944" w:rsidRPr="00AA6BCD">
        <w:rPr>
          <w:szCs w:val="24"/>
        </w:rPr>
        <w:t>Annual Plan</w:t>
      </w:r>
      <w:r w:rsidRPr="00AA6BCD">
        <w:rPr>
          <w:szCs w:val="24"/>
        </w:rPr>
        <w:t xml:space="preserve"> Oversight Group (</w:t>
      </w:r>
      <w:r w:rsidR="00622944" w:rsidRPr="00AA6BCD">
        <w:rPr>
          <w:szCs w:val="24"/>
        </w:rPr>
        <w:t>AP</w:t>
      </w:r>
      <w:r w:rsidRPr="00AA6BCD">
        <w:rPr>
          <w:szCs w:val="24"/>
        </w:rPr>
        <w:t>OG)</w:t>
      </w:r>
      <w:r w:rsidR="00E61E26" w:rsidRPr="00AA6BCD">
        <w:rPr>
          <w:szCs w:val="24"/>
        </w:rPr>
        <w:t xml:space="preserve"> chaired by the Chief Operating Officer</w:t>
      </w:r>
      <w:r w:rsidRPr="00AA6BCD">
        <w:rPr>
          <w:szCs w:val="24"/>
        </w:rPr>
        <w:t xml:space="preserve"> received an update on Q</w:t>
      </w:r>
      <w:r w:rsidR="000766E8" w:rsidRPr="00AA6BCD">
        <w:rPr>
          <w:szCs w:val="24"/>
        </w:rPr>
        <w:t>1</w:t>
      </w:r>
      <w:r w:rsidRPr="00AA6BCD">
        <w:rPr>
          <w:szCs w:val="24"/>
        </w:rPr>
        <w:t xml:space="preserve"> position </w:t>
      </w:r>
      <w:r w:rsidR="00674FD5" w:rsidRPr="00AA6BCD">
        <w:rPr>
          <w:szCs w:val="24"/>
        </w:rPr>
        <w:t>from all areas</w:t>
      </w:r>
      <w:r w:rsidR="000F6A2A" w:rsidRPr="00AA6BCD">
        <w:rPr>
          <w:szCs w:val="24"/>
        </w:rPr>
        <w:t xml:space="preserve"> </w:t>
      </w:r>
      <w:r w:rsidR="00674FD5" w:rsidRPr="00AA6BCD">
        <w:rPr>
          <w:szCs w:val="24"/>
        </w:rPr>
        <w:t xml:space="preserve">on </w:t>
      </w:r>
      <w:r w:rsidR="00B31CE4" w:rsidRPr="00AA6BCD">
        <w:rPr>
          <w:szCs w:val="24"/>
        </w:rPr>
        <w:t>2</w:t>
      </w:r>
      <w:r w:rsidR="00B31CE4" w:rsidRPr="00AA6BCD">
        <w:rPr>
          <w:szCs w:val="24"/>
          <w:vertAlign w:val="superscript"/>
        </w:rPr>
        <w:t>nd</w:t>
      </w:r>
      <w:r w:rsidR="00B31CE4" w:rsidRPr="00AA6BCD">
        <w:rPr>
          <w:szCs w:val="24"/>
        </w:rPr>
        <w:t xml:space="preserve"> July 2024</w:t>
      </w:r>
      <w:r w:rsidR="00B31CE4" w:rsidRPr="00AA6BCD">
        <w:rPr>
          <w:color w:val="FF0000"/>
          <w:szCs w:val="24"/>
        </w:rPr>
        <w:t xml:space="preserve">. </w:t>
      </w:r>
    </w:p>
    <w:p w14:paraId="1200E37B" w14:textId="47239856" w:rsidR="005076BB" w:rsidRDefault="005076BB" w:rsidP="00A86CB3">
      <w:pPr>
        <w:shd w:val="clear" w:color="auto" w:fill="FFFFFF" w:themeFill="background1"/>
        <w:spacing w:after="0"/>
        <w:jc w:val="both"/>
        <w:rPr>
          <w:color w:val="FF0000"/>
          <w:szCs w:val="24"/>
        </w:rPr>
      </w:pPr>
    </w:p>
    <w:p w14:paraId="4E6B8644" w14:textId="7AAE0E28" w:rsidR="005076BB" w:rsidRPr="007261FD" w:rsidRDefault="005076BB" w:rsidP="005076BB">
      <w:pPr>
        <w:shd w:val="clear" w:color="auto" w:fill="FFFFFF" w:themeFill="background1"/>
        <w:spacing w:after="0"/>
        <w:jc w:val="both"/>
        <w:rPr>
          <w:b/>
          <w:szCs w:val="24"/>
        </w:rPr>
      </w:pPr>
      <w:r w:rsidRPr="007261FD">
        <w:rPr>
          <w:b/>
          <w:szCs w:val="24"/>
        </w:rPr>
        <w:t>2.1 Minimum Data Set</w:t>
      </w:r>
    </w:p>
    <w:p w14:paraId="77CFC2AA" w14:textId="29360BCF" w:rsidR="00B87739" w:rsidRPr="002030D9" w:rsidRDefault="005076BB" w:rsidP="00B87739">
      <w:pPr>
        <w:jc w:val="both"/>
        <w:rPr>
          <w:rFonts w:eastAsia="Arial"/>
          <w:b/>
          <w:bCs/>
          <w:szCs w:val="24"/>
        </w:rPr>
      </w:pPr>
      <w:r w:rsidRPr="007261FD">
        <w:rPr>
          <w:szCs w:val="24"/>
        </w:rPr>
        <w:t>The Minimum Data Set (MDS) is a part of the IMTP and forms part of the formal submission to WG. The MDS provides a data triangulation between workforce, planned service activity and finance. The MDS is considered by WG as a tool to aid planning, providing quantification of the ambition in plans at organisational level, and not as a performance monitoring tool.</w:t>
      </w:r>
      <w:r w:rsidR="00895C3F" w:rsidRPr="002030D9">
        <w:rPr>
          <w:rFonts w:eastAsia="Arial"/>
          <w:b/>
          <w:bCs/>
          <w:szCs w:val="24"/>
        </w:rPr>
        <w:t xml:space="preserve">3. </w:t>
      </w:r>
      <w:r w:rsidR="00E61E26" w:rsidRPr="002030D9">
        <w:rPr>
          <w:rFonts w:eastAsia="Arial"/>
          <w:b/>
          <w:bCs/>
          <w:szCs w:val="24"/>
        </w:rPr>
        <w:t>ANNUAL</w:t>
      </w:r>
      <w:r w:rsidR="00EE2A2B" w:rsidRPr="002030D9">
        <w:rPr>
          <w:rFonts w:eastAsia="Arial"/>
          <w:b/>
          <w:bCs/>
          <w:szCs w:val="24"/>
        </w:rPr>
        <w:t xml:space="preserve"> PLAN</w:t>
      </w:r>
      <w:r w:rsidR="568DDF6F" w:rsidRPr="002030D9">
        <w:rPr>
          <w:rFonts w:eastAsia="Arial"/>
          <w:b/>
          <w:bCs/>
          <w:szCs w:val="24"/>
        </w:rPr>
        <w:t xml:space="preserve"> </w:t>
      </w:r>
      <w:r w:rsidR="00EE2A2B" w:rsidRPr="002030D9">
        <w:rPr>
          <w:rFonts w:eastAsia="Arial"/>
          <w:b/>
          <w:bCs/>
          <w:szCs w:val="24"/>
        </w:rPr>
        <w:t>24</w:t>
      </w:r>
      <w:r w:rsidR="00AA6BCD" w:rsidRPr="002030D9">
        <w:rPr>
          <w:rFonts w:eastAsia="Arial"/>
          <w:b/>
          <w:bCs/>
          <w:szCs w:val="24"/>
        </w:rPr>
        <w:t xml:space="preserve">/25 </w:t>
      </w:r>
      <w:r w:rsidR="568DDF6F" w:rsidRPr="002030D9">
        <w:rPr>
          <w:rFonts w:eastAsia="Arial"/>
          <w:b/>
          <w:bCs/>
          <w:szCs w:val="24"/>
        </w:rPr>
        <w:t>DELIVERY UPDATE</w:t>
      </w:r>
    </w:p>
    <w:p w14:paraId="786BFE99" w14:textId="77777777" w:rsidR="00A64FB2" w:rsidRPr="00AA6BCD" w:rsidRDefault="00B30EEA" w:rsidP="00B87739">
      <w:pPr>
        <w:jc w:val="both"/>
        <w:rPr>
          <w:rFonts w:eastAsia="Arial"/>
          <w:b/>
          <w:color w:val="FF0000"/>
          <w:szCs w:val="24"/>
        </w:rPr>
      </w:pPr>
      <w:r w:rsidRPr="00AA6BCD">
        <w:rPr>
          <w:rFonts w:eastAsia="Arial"/>
          <w:b/>
          <w:sz w:val="22"/>
        </w:rPr>
        <w:t>3.</w:t>
      </w:r>
      <w:r w:rsidRPr="00AA6BCD">
        <w:rPr>
          <w:rFonts w:eastAsia="Arial"/>
          <w:b/>
          <w:szCs w:val="24"/>
        </w:rPr>
        <w:t>1</w:t>
      </w:r>
      <w:r w:rsidR="00E62E4B" w:rsidRPr="00AA6BCD">
        <w:rPr>
          <w:rFonts w:eastAsia="Arial"/>
          <w:b/>
          <w:szCs w:val="24"/>
        </w:rPr>
        <w:t xml:space="preserve"> PROGRESS AGAINST PLAN – SUMMARY</w:t>
      </w:r>
    </w:p>
    <w:p w14:paraId="7581A2F6" w14:textId="61B5F777" w:rsidR="000A1E2B" w:rsidRDefault="00575A5E" w:rsidP="00AA6BCD">
      <w:pPr>
        <w:spacing w:after="0"/>
        <w:jc w:val="both"/>
        <w:rPr>
          <w:color w:val="000000" w:themeColor="text1"/>
          <w:szCs w:val="24"/>
        </w:rPr>
      </w:pPr>
      <w:r>
        <w:rPr>
          <w:color w:val="000000" w:themeColor="text1"/>
          <w:szCs w:val="24"/>
        </w:rPr>
        <w:t>SROs were</w:t>
      </w:r>
      <w:r w:rsidR="00AA6BCD" w:rsidRPr="00AA6BCD">
        <w:rPr>
          <w:color w:val="000000" w:themeColor="text1"/>
          <w:szCs w:val="24"/>
        </w:rPr>
        <w:t xml:space="preserve"> asked to update on the Q1 status of the Method (Action) component of the GMOs</w:t>
      </w:r>
      <w:r w:rsidR="006654DF">
        <w:rPr>
          <w:color w:val="000000" w:themeColor="text1"/>
          <w:szCs w:val="24"/>
        </w:rPr>
        <w:t xml:space="preserve"> (see </w:t>
      </w:r>
      <w:r w:rsidR="006654DF" w:rsidRPr="007261FD">
        <w:rPr>
          <w:b/>
          <w:bCs/>
          <w:i/>
          <w:iCs/>
          <w:color w:val="000000" w:themeColor="text1"/>
          <w:szCs w:val="24"/>
        </w:rPr>
        <w:t>Appendix 1</w:t>
      </w:r>
      <w:r w:rsidR="006654DF">
        <w:rPr>
          <w:color w:val="000000" w:themeColor="text1"/>
          <w:szCs w:val="24"/>
        </w:rPr>
        <w:t xml:space="preserve"> for fu</w:t>
      </w:r>
      <w:r w:rsidR="00E25778">
        <w:rPr>
          <w:color w:val="000000" w:themeColor="text1"/>
          <w:szCs w:val="24"/>
        </w:rPr>
        <w:t>ll, final Quarter 1 GMO list</w:t>
      </w:r>
      <w:proofErr w:type="gramStart"/>
      <w:r w:rsidR="00E25778">
        <w:rPr>
          <w:color w:val="000000" w:themeColor="text1"/>
          <w:szCs w:val="24"/>
        </w:rPr>
        <w:t>)</w:t>
      </w:r>
      <w:r w:rsidR="006654DF">
        <w:rPr>
          <w:color w:val="000000" w:themeColor="text1"/>
          <w:szCs w:val="24"/>
        </w:rPr>
        <w:t xml:space="preserve"> </w:t>
      </w:r>
      <w:r w:rsidR="000C328B">
        <w:rPr>
          <w:color w:val="000000" w:themeColor="text1"/>
          <w:szCs w:val="24"/>
        </w:rPr>
        <w:t>,</w:t>
      </w:r>
      <w:proofErr w:type="gramEnd"/>
      <w:r w:rsidR="000C328B">
        <w:rPr>
          <w:color w:val="000000" w:themeColor="text1"/>
          <w:szCs w:val="24"/>
        </w:rPr>
        <w:t xml:space="preserve"> </w:t>
      </w:r>
      <w:r w:rsidR="00AA6BCD" w:rsidRPr="00AA6BCD">
        <w:rPr>
          <w:color w:val="000000" w:themeColor="text1"/>
          <w:szCs w:val="24"/>
        </w:rPr>
        <w:t>assessed against delivery of Q1 milestones, using the definitions</w:t>
      </w:r>
      <w:r w:rsidR="000A1E2B">
        <w:rPr>
          <w:color w:val="000000" w:themeColor="text1"/>
          <w:szCs w:val="24"/>
        </w:rPr>
        <w:t xml:space="preserve"> outlined in </w:t>
      </w:r>
      <w:r w:rsidR="000A1E2B" w:rsidRPr="000A1E2B">
        <w:rPr>
          <w:b/>
          <w:bCs/>
          <w:color w:val="000000" w:themeColor="text1"/>
          <w:szCs w:val="24"/>
        </w:rPr>
        <w:t>Table 2</w:t>
      </w:r>
      <w:r w:rsidR="00AA6BCD" w:rsidRPr="00AA6BCD">
        <w:rPr>
          <w:color w:val="000000" w:themeColor="text1"/>
          <w:szCs w:val="24"/>
        </w:rPr>
        <w:t>:</w:t>
      </w:r>
    </w:p>
    <w:p w14:paraId="491EAA25" w14:textId="77777777" w:rsidR="00AA6BCD" w:rsidRDefault="00AA6BCD" w:rsidP="00AA6BCD">
      <w:pPr>
        <w:spacing w:after="0"/>
        <w:jc w:val="both"/>
        <w:rPr>
          <w:color w:val="000000" w:themeColor="text1"/>
          <w:szCs w:val="24"/>
        </w:rPr>
      </w:pPr>
    </w:p>
    <w:tbl>
      <w:tblPr>
        <w:tblW w:w="8926" w:type="dxa"/>
        <w:tblLook w:val="04A0" w:firstRow="1" w:lastRow="0" w:firstColumn="1" w:lastColumn="0" w:noHBand="0" w:noVBand="1"/>
      </w:tblPr>
      <w:tblGrid>
        <w:gridCol w:w="2263"/>
        <w:gridCol w:w="6663"/>
      </w:tblGrid>
      <w:tr w:rsidR="00AA6BCD" w:rsidRPr="00AA6BCD" w14:paraId="400B762D" w14:textId="77777777" w:rsidTr="0047580C">
        <w:trPr>
          <w:trHeight w:val="239"/>
        </w:trPr>
        <w:tc>
          <w:tcPr>
            <w:tcW w:w="2263" w:type="dxa"/>
            <w:tcBorders>
              <w:top w:val="single" w:sz="4" w:space="0" w:color="000000"/>
              <w:left w:val="single" w:sz="4" w:space="0" w:color="000000"/>
              <w:bottom w:val="single" w:sz="4" w:space="0" w:color="000000"/>
              <w:right w:val="single" w:sz="4" w:space="0" w:color="000000"/>
            </w:tcBorders>
            <w:shd w:val="clear" w:color="auto" w:fill="auto"/>
            <w:vAlign w:val="center"/>
            <w:hideMark/>
          </w:tcPr>
          <w:p w14:paraId="7992E4C3" w14:textId="77777777" w:rsidR="00AA6BCD" w:rsidRPr="00C326F1" w:rsidRDefault="00AA6BCD" w:rsidP="0047580C">
            <w:pPr>
              <w:spacing w:after="0"/>
              <w:jc w:val="both"/>
              <w:rPr>
                <w:rFonts w:eastAsia="Times New Roman"/>
                <w:b/>
                <w:bCs/>
                <w:sz w:val="22"/>
                <w:u w:val="single"/>
                <w:lang w:eastAsia="en-GB"/>
              </w:rPr>
            </w:pPr>
            <w:r w:rsidRPr="00C326F1">
              <w:rPr>
                <w:rFonts w:eastAsia="Times New Roman"/>
                <w:b/>
                <w:bCs/>
                <w:sz w:val="22"/>
                <w:u w:val="single"/>
                <w:lang w:eastAsia="en-GB"/>
              </w:rPr>
              <w:t>METHODS STATUS</w:t>
            </w:r>
          </w:p>
        </w:tc>
        <w:tc>
          <w:tcPr>
            <w:tcW w:w="6663" w:type="dxa"/>
            <w:tcBorders>
              <w:top w:val="single" w:sz="4" w:space="0" w:color="000000"/>
              <w:left w:val="nil"/>
              <w:bottom w:val="single" w:sz="4" w:space="0" w:color="000000"/>
              <w:right w:val="single" w:sz="4" w:space="0" w:color="000000"/>
            </w:tcBorders>
            <w:shd w:val="clear" w:color="auto" w:fill="auto"/>
            <w:noWrap/>
            <w:vAlign w:val="center"/>
            <w:hideMark/>
          </w:tcPr>
          <w:p w14:paraId="135F09E6" w14:textId="77777777" w:rsidR="00AA6BCD" w:rsidRPr="00C326F1" w:rsidRDefault="00AA6BCD" w:rsidP="0047580C">
            <w:pPr>
              <w:spacing w:after="0"/>
              <w:jc w:val="both"/>
              <w:rPr>
                <w:rFonts w:eastAsia="Times New Roman"/>
                <w:b/>
                <w:bCs/>
                <w:sz w:val="22"/>
                <w:u w:val="single"/>
                <w:lang w:eastAsia="en-GB"/>
              </w:rPr>
            </w:pPr>
            <w:r w:rsidRPr="00C326F1">
              <w:rPr>
                <w:rFonts w:eastAsia="Times New Roman"/>
                <w:b/>
                <w:bCs/>
                <w:sz w:val="22"/>
                <w:u w:val="single"/>
                <w:lang w:eastAsia="en-GB"/>
              </w:rPr>
              <w:t>Definitions</w:t>
            </w:r>
          </w:p>
        </w:tc>
      </w:tr>
      <w:tr w:rsidR="00AA6BCD" w:rsidRPr="00AA6BCD" w14:paraId="4AF65C62" w14:textId="77777777" w:rsidTr="0047580C">
        <w:trPr>
          <w:trHeight w:val="239"/>
        </w:trPr>
        <w:tc>
          <w:tcPr>
            <w:tcW w:w="2263" w:type="dxa"/>
            <w:tcBorders>
              <w:top w:val="nil"/>
              <w:left w:val="single" w:sz="4" w:space="0" w:color="000000"/>
              <w:bottom w:val="single" w:sz="4" w:space="0" w:color="000000"/>
              <w:right w:val="single" w:sz="4" w:space="0" w:color="000000"/>
            </w:tcBorders>
            <w:shd w:val="clear" w:color="000000" w:fill="00B050"/>
            <w:noWrap/>
            <w:vAlign w:val="center"/>
            <w:hideMark/>
          </w:tcPr>
          <w:p w14:paraId="12C169FA" w14:textId="77777777" w:rsidR="00AA6BCD" w:rsidRPr="00C326F1" w:rsidRDefault="00AA6BCD" w:rsidP="0047580C">
            <w:pPr>
              <w:spacing w:after="0"/>
              <w:jc w:val="both"/>
              <w:rPr>
                <w:rFonts w:eastAsia="Times New Roman"/>
                <w:b/>
                <w:bCs/>
                <w:sz w:val="22"/>
                <w:lang w:eastAsia="en-GB"/>
              </w:rPr>
            </w:pPr>
            <w:r w:rsidRPr="00C326F1">
              <w:rPr>
                <w:rFonts w:eastAsia="Times New Roman"/>
                <w:b/>
                <w:bCs/>
                <w:sz w:val="22"/>
                <w:lang w:eastAsia="en-GB"/>
              </w:rPr>
              <w:t>Green</w:t>
            </w:r>
          </w:p>
        </w:tc>
        <w:tc>
          <w:tcPr>
            <w:tcW w:w="6663" w:type="dxa"/>
            <w:tcBorders>
              <w:top w:val="nil"/>
              <w:left w:val="nil"/>
              <w:bottom w:val="single" w:sz="4" w:space="0" w:color="000000"/>
              <w:right w:val="single" w:sz="4" w:space="0" w:color="000000"/>
            </w:tcBorders>
            <w:shd w:val="clear" w:color="auto" w:fill="auto"/>
            <w:vAlign w:val="center"/>
            <w:hideMark/>
          </w:tcPr>
          <w:p w14:paraId="210B5631" w14:textId="77777777" w:rsidR="00AA6BCD" w:rsidRPr="00C326F1" w:rsidRDefault="00AA6BCD" w:rsidP="0047580C">
            <w:pPr>
              <w:spacing w:after="0"/>
              <w:rPr>
                <w:rFonts w:eastAsia="Times New Roman"/>
                <w:sz w:val="22"/>
                <w:lang w:eastAsia="en-GB"/>
              </w:rPr>
            </w:pPr>
            <w:r w:rsidRPr="00C326F1">
              <w:rPr>
                <w:rFonts w:eastAsia="Times New Roman"/>
                <w:b/>
                <w:bCs/>
                <w:sz w:val="22"/>
                <w:lang w:eastAsia="en-GB"/>
              </w:rPr>
              <w:t xml:space="preserve">ON TRACK </w:t>
            </w:r>
            <w:r w:rsidRPr="00C326F1">
              <w:rPr>
                <w:rFonts w:eastAsia="Times New Roman"/>
                <w:sz w:val="22"/>
                <w:lang w:eastAsia="en-GB"/>
              </w:rPr>
              <w:t>- Progressing as planned /to agreed timelines</w:t>
            </w:r>
          </w:p>
        </w:tc>
      </w:tr>
      <w:tr w:rsidR="00AA6BCD" w:rsidRPr="00AA6BCD" w14:paraId="38C505B1" w14:textId="77777777" w:rsidTr="0047580C">
        <w:trPr>
          <w:trHeight w:val="245"/>
        </w:trPr>
        <w:tc>
          <w:tcPr>
            <w:tcW w:w="2263" w:type="dxa"/>
            <w:tcBorders>
              <w:top w:val="nil"/>
              <w:left w:val="single" w:sz="4" w:space="0" w:color="000000"/>
              <w:bottom w:val="single" w:sz="4" w:space="0" w:color="000000"/>
              <w:right w:val="single" w:sz="4" w:space="0" w:color="000000"/>
            </w:tcBorders>
            <w:shd w:val="clear" w:color="000000" w:fill="FFC000"/>
            <w:vAlign w:val="center"/>
            <w:hideMark/>
          </w:tcPr>
          <w:p w14:paraId="6842F97C" w14:textId="77777777" w:rsidR="00AA6BCD" w:rsidRPr="00C326F1" w:rsidRDefault="00AA6BCD" w:rsidP="0047580C">
            <w:pPr>
              <w:spacing w:after="0"/>
              <w:jc w:val="both"/>
              <w:rPr>
                <w:rFonts w:eastAsia="Times New Roman"/>
                <w:b/>
                <w:bCs/>
                <w:sz w:val="22"/>
                <w:lang w:eastAsia="en-GB"/>
              </w:rPr>
            </w:pPr>
            <w:r w:rsidRPr="00C326F1">
              <w:rPr>
                <w:rFonts w:eastAsia="Times New Roman"/>
                <w:b/>
                <w:bCs/>
                <w:sz w:val="22"/>
                <w:lang w:eastAsia="en-GB"/>
              </w:rPr>
              <w:t>Amber</w:t>
            </w:r>
          </w:p>
        </w:tc>
        <w:tc>
          <w:tcPr>
            <w:tcW w:w="6663" w:type="dxa"/>
            <w:tcBorders>
              <w:top w:val="nil"/>
              <w:left w:val="nil"/>
              <w:bottom w:val="single" w:sz="4" w:space="0" w:color="000000"/>
              <w:right w:val="single" w:sz="4" w:space="0" w:color="000000"/>
            </w:tcBorders>
            <w:shd w:val="clear" w:color="auto" w:fill="auto"/>
            <w:vAlign w:val="center"/>
            <w:hideMark/>
          </w:tcPr>
          <w:p w14:paraId="6C69FABD" w14:textId="77777777" w:rsidR="00AA6BCD" w:rsidRPr="00C326F1" w:rsidRDefault="00AA6BCD" w:rsidP="0047580C">
            <w:pPr>
              <w:spacing w:after="0"/>
              <w:rPr>
                <w:rFonts w:eastAsia="Times New Roman"/>
                <w:sz w:val="22"/>
                <w:lang w:eastAsia="en-GB"/>
              </w:rPr>
            </w:pPr>
            <w:r w:rsidRPr="00C326F1">
              <w:rPr>
                <w:rFonts w:eastAsia="Times New Roman"/>
                <w:b/>
                <w:bCs/>
                <w:sz w:val="22"/>
                <w:lang w:eastAsia="en-GB"/>
              </w:rPr>
              <w:t>OFF TRACK</w:t>
            </w:r>
            <w:r w:rsidRPr="00C326F1">
              <w:rPr>
                <w:rFonts w:eastAsia="Times New Roman"/>
                <w:sz w:val="22"/>
                <w:lang w:eastAsia="en-GB"/>
              </w:rPr>
              <w:t xml:space="preserve"> – Not progressing as planned/ to original timelines, however this is manageable &amp; mitigating actions are in place</w:t>
            </w:r>
          </w:p>
        </w:tc>
      </w:tr>
      <w:tr w:rsidR="00AA6BCD" w:rsidRPr="00AA6BCD" w14:paraId="473EB19B" w14:textId="77777777" w:rsidTr="0047580C">
        <w:trPr>
          <w:trHeight w:val="147"/>
        </w:trPr>
        <w:tc>
          <w:tcPr>
            <w:tcW w:w="2263" w:type="dxa"/>
            <w:tcBorders>
              <w:top w:val="nil"/>
              <w:left w:val="single" w:sz="4" w:space="0" w:color="000000"/>
              <w:bottom w:val="single" w:sz="4" w:space="0" w:color="000000"/>
              <w:right w:val="single" w:sz="4" w:space="0" w:color="000000"/>
            </w:tcBorders>
            <w:shd w:val="clear" w:color="000000" w:fill="FF0000"/>
            <w:noWrap/>
            <w:vAlign w:val="center"/>
            <w:hideMark/>
          </w:tcPr>
          <w:p w14:paraId="797839D4" w14:textId="77777777" w:rsidR="00AA6BCD" w:rsidRPr="00C326F1" w:rsidRDefault="00AA6BCD" w:rsidP="0047580C">
            <w:pPr>
              <w:spacing w:after="0"/>
              <w:jc w:val="both"/>
              <w:rPr>
                <w:rFonts w:eastAsia="Times New Roman"/>
                <w:b/>
                <w:bCs/>
                <w:sz w:val="22"/>
                <w:lang w:eastAsia="en-GB"/>
              </w:rPr>
            </w:pPr>
            <w:r w:rsidRPr="00C326F1">
              <w:rPr>
                <w:rFonts w:eastAsia="Times New Roman"/>
                <w:b/>
                <w:bCs/>
                <w:sz w:val="22"/>
                <w:lang w:eastAsia="en-GB"/>
              </w:rPr>
              <w:t>Red</w:t>
            </w:r>
          </w:p>
        </w:tc>
        <w:tc>
          <w:tcPr>
            <w:tcW w:w="6663" w:type="dxa"/>
            <w:tcBorders>
              <w:top w:val="nil"/>
              <w:left w:val="nil"/>
              <w:bottom w:val="single" w:sz="4" w:space="0" w:color="000000"/>
              <w:right w:val="single" w:sz="4" w:space="0" w:color="000000"/>
            </w:tcBorders>
            <w:shd w:val="clear" w:color="auto" w:fill="auto"/>
            <w:vAlign w:val="center"/>
            <w:hideMark/>
          </w:tcPr>
          <w:p w14:paraId="144F74C0" w14:textId="77777777" w:rsidR="00AA6BCD" w:rsidRPr="00C326F1" w:rsidRDefault="00AA6BCD" w:rsidP="0047580C">
            <w:pPr>
              <w:spacing w:after="0"/>
              <w:rPr>
                <w:rFonts w:eastAsia="Times New Roman"/>
                <w:sz w:val="22"/>
                <w:lang w:eastAsia="en-GB"/>
              </w:rPr>
            </w:pPr>
            <w:r w:rsidRPr="00C326F1">
              <w:rPr>
                <w:rFonts w:eastAsia="Times New Roman"/>
                <w:b/>
                <w:bCs/>
                <w:sz w:val="22"/>
                <w:lang w:eastAsia="en-GB"/>
              </w:rPr>
              <w:t xml:space="preserve">OFF TRACK </w:t>
            </w:r>
            <w:r w:rsidRPr="00C326F1">
              <w:rPr>
                <w:rFonts w:eastAsia="Times New Roman"/>
                <w:sz w:val="22"/>
                <w:lang w:eastAsia="en-GB"/>
              </w:rPr>
              <w:t xml:space="preserve">– Not progressing as planned/ to original timelines, there are significant issues which require escalating </w:t>
            </w:r>
          </w:p>
        </w:tc>
      </w:tr>
    </w:tbl>
    <w:p w14:paraId="633D6E04" w14:textId="77777777" w:rsidR="00AA6BCD" w:rsidRDefault="00AA6BCD" w:rsidP="00AA6BCD">
      <w:pPr>
        <w:spacing w:line="254" w:lineRule="auto"/>
        <w:jc w:val="both"/>
        <w:rPr>
          <w:color w:val="000000" w:themeColor="text1"/>
          <w:szCs w:val="24"/>
        </w:rPr>
      </w:pPr>
    </w:p>
    <w:p w14:paraId="123445AC" w14:textId="77777777" w:rsidR="00575A5E" w:rsidRDefault="00AA6BCD" w:rsidP="00AA6BCD">
      <w:pPr>
        <w:spacing w:line="254" w:lineRule="auto"/>
        <w:jc w:val="both"/>
        <w:rPr>
          <w:color w:val="000000" w:themeColor="text1"/>
          <w:szCs w:val="24"/>
          <w:lang w:val="en-US"/>
        </w:rPr>
      </w:pPr>
      <w:r w:rsidRPr="00AA6BCD">
        <w:rPr>
          <w:color w:val="000000" w:themeColor="text1"/>
          <w:szCs w:val="24"/>
        </w:rPr>
        <w:t xml:space="preserve">Q1 Highlight Reports were also provided </w:t>
      </w:r>
      <w:r w:rsidRPr="00AA6BCD">
        <w:rPr>
          <w:color w:val="000000" w:themeColor="text1"/>
          <w:szCs w:val="24"/>
          <w:lang w:val="en-US"/>
        </w:rPr>
        <w:t>to inform discussions at the APOG meeting</w:t>
      </w:r>
      <w:r>
        <w:rPr>
          <w:color w:val="000000" w:themeColor="text1"/>
          <w:szCs w:val="24"/>
          <w:lang w:val="en-US"/>
        </w:rPr>
        <w:t xml:space="preserve">. </w:t>
      </w:r>
    </w:p>
    <w:p w14:paraId="51DAAAE2" w14:textId="09389682" w:rsidR="00AA6BCD" w:rsidRPr="00AA6BCD" w:rsidRDefault="00AA6BCD" w:rsidP="00AA6BCD">
      <w:pPr>
        <w:spacing w:line="254" w:lineRule="auto"/>
        <w:jc w:val="both"/>
        <w:rPr>
          <w:color w:val="000000" w:themeColor="text1"/>
          <w:szCs w:val="24"/>
        </w:rPr>
      </w:pPr>
      <w:r w:rsidRPr="00AA6BCD">
        <w:rPr>
          <w:rFonts w:cstheme="minorHAnsi"/>
          <w:bCs/>
        </w:rPr>
        <w:t xml:space="preserve">Service Group reporting on the GMOs that they own and lead (as agreed through the GMO Mapping and Governance exercise </w:t>
      </w:r>
      <w:r>
        <w:rPr>
          <w:rFonts w:cstheme="minorHAnsi"/>
          <w:bCs/>
        </w:rPr>
        <w:t>undertaken by Strategy in</w:t>
      </w:r>
      <w:r w:rsidRPr="00AA6BCD">
        <w:rPr>
          <w:rFonts w:cstheme="minorHAnsi"/>
          <w:bCs/>
        </w:rPr>
        <w:t xml:space="preserve"> May 2024) </w:t>
      </w:r>
      <w:r>
        <w:rPr>
          <w:rFonts w:cstheme="minorHAnsi"/>
          <w:bCs/>
        </w:rPr>
        <w:t>were extracted into</w:t>
      </w:r>
      <w:r w:rsidRPr="00AA6BCD">
        <w:rPr>
          <w:rFonts w:cstheme="minorHAnsi"/>
          <w:bCs/>
        </w:rPr>
        <w:t xml:space="preserve"> </w:t>
      </w:r>
      <w:r w:rsidR="00575A5E">
        <w:rPr>
          <w:rFonts w:cstheme="minorHAnsi"/>
          <w:bCs/>
        </w:rPr>
        <w:t xml:space="preserve">the </w:t>
      </w:r>
      <w:r w:rsidRPr="00AA6BCD">
        <w:rPr>
          <w:rFonts w:cstheme="minorHAnsi"/>
          <w:bCs/>
        </w:rPr>
        <w:t xml:space="preserve">System </w:t>
      </w:r>
      <w:r>
        <w:rPr>
          <w:rFonts w:cstheme="minorHAnsi"/>
          <w:bCs/>
        </w:rPr>
        <w:t xml:space="preserve">Highlight </w:t>
      </w:r>
      <w:r w:rsidRPr="00AA6BCD">
        <w:rPr>
          <w:rFonts w:cstheme="minorHAnsi"/>
          <w:bCs/>
        </w:rPr>
        <w:t>Reports</w:t>
      </w:r>
      <w:r>
        <w:rPr>
          <w:rFonts w:cstheme="minorHAnsi"/>
          <w:bCs/>
        </w:rPr>
        <w:t xml:space="preserve">. </w:t>
      </w:r>
      <w:r w:rsidRPr="00AA6BCD">
        <w:rPr>
          <w:rFonts w:cstheme="minorHAnsi"/>
          <w:bCs/>
        </w:rPr>
        <w:t>The Service Group Directors provided their review and sign off on the resulting System Plan</w:t>
      </w:r>
      <w:r w:rsidR="00575A5E">
        <w:rPr>
          <w:rFonts w:cstheme="minorHAnsi"/>
          <w:bCs/>
        </w:rPr>
        <w:t xml:space="preserve"> Highlight</w:t>
      </w:r>
      <w:r w:rsidRPr="00AA6BCD">
        <w:rPr>
          <w:rFonts w:cstheme="minorHAnsi"/>
          <w:bCs/>
        </w:rPr>
        <w:t xml:space="preserve"> </w:t>
      </w:r>
      <w:r w:rsidR="00575A5E">
        <w:rPr>
          <w:rFonts w:cstheme="minorHAnsi"/>
          <w:bCs/>
        </w:rPr>
        <w:t>R</w:t>
      </w:r>
      <w:r w:rsidRPr="00AA6BCD">
        <w:rPr>
          <w:rFonts w:cstheme="minorHAnsi"/>
          <w:bCs/>
        </w:rPr>
        <w:t>eports related to their areas</w:t>
      </w:r>
      <w:r w:rsidR="00967611">
        <w:rPr>
          <w:rFonts w:cstheme="minorHAnsi"/>
          <w:bCs/>
        </w:rPr>
        <w:t>.</w:t>
      </w:r>
      <w:r w:rsidRPr="00AA6BCD">
        <w:rPr>
          <w:rFonts w:cstheme="minorHAnsi"/>
          <w:bCs/>
        </w:rPr>
        <w:t xml:space="preserve"> </w:t>
      </w:r>
    </w:p>
    <w:p w14:paraId="7CCEC0C9" w14:textId="10909F22" w:rsidR="00547729" w:rsidRDefault="00D412AC" w:rsidP="00547729">
      <w:pPr>
        <w:spacing w:after="0"/>
        <w:jc w:val="both"/>
        <w:rPr>
          <w:rFonts w:eastAsia="Arial"/>
          <w:noProof/>
          <w:szCs w:val="24"/>
          <w:lang w:eastAsia="en-GB"/>
        </w:rPr>
      </w:pPr>
      <w:r w:rsidRPr="000A1E2B">
        <w:rPr>
          <w:rFonts w:eastAsia="Arial"/>
          <w:b/>
          <w:noProof/>
          <w:szCs w:val="24"/>
          <w:lang w:eastAsia="en-GB"/>
        </w:rPr>
        <w:t xml:space="preserve">Table </w:t>
      </w:r>
      <w:r w:rsidR="000A1E2B" w:rsidRPr="000A1E2B">
        <w:rPr>
          <w:rFonts w:eastAsia="Arial"/>
          <w:b/>
          <w:noProof/>
          <w:szCs w:val="24"/>
          <w:lang w:eastAsia="en-GB"/>
        </w:rPr>
        <w:t>3</w:t>
      </w:r>
      <w:r w:rsidR="00612743" w:rsidRPr="000A1E2B">
        <w:rPr>
          <w:rFonts w:eastAsia="Arial"/>
          <w:bCs/>
          <w:noProof/>
          <w:szCs w:val="24"/>
          <w:lang w:eastAsia="en-GB"/>
        </w:rPr>
        <w:t>, below,</w:t>
      </w:r>
      <w:r w:rsidRPr="000A1E2B">
        <w:rPr>
          <w:rFonts w:eastAsia="Arial"/>
          <w:noProof/>
          <w:szCs w:val="24"/>
          <w:lang w:eastAsia="en-GB"/>
        </w:rPr>
        <w:t xml:space="preserve"> summarises </w:t>
      </w:r>
      <w:r w:rsidR="0071690F" w:rsidRPr="000A1E2B">
        <w:rPr>
          <w:rFonts w:eastAsia="Arial"/>
          <w:noProof/>
          <w:szCs w:val="24"/>
          <w:lang w:eastAsia="en-GB"/>
        </w:rPr>
        <w:t>performance by reporting area</w:t>
      </w:r>
      <w:r w:rsidR="00596A33" w:rsidRPr="000A1E2B">
        <w:rPr>
          <w:rFonts w:eastAsia="Arial"/>
          <w:noProof/>
          <w:szCs w:val="24"/>
          <w:lang w:eastAsia="en-GB"/>
        </w:rPr>
        <w:t>, reflecting cross-cutting</w:t>
      </w:r>
      <w:r w:rsidR="00C326F1">
        <w:rPr>
          <w:rFonts w:eastAsia="Arial"/>
          <w:noProof/>
          <w:szCs w:val="24"/>
          <w:lang w:eastAsia="en-GB"/>
        </w:rPr>
        <w:t xml:space="preserve"> (Service Group and Programme Board reporting group)</w:t>
      </w:r>
      <w:r w:rsidR="00596A33" w:rsidRPr="000A1E2B">
        <w:rPr>
          <w:rFonts w:eastAsia="Arial"/>
          <w:noProof/>
          <w:szCs w:val="24"/>
          <w:lang w:eastAsia="en-GB"/>
        </w:rPr>
        <w:t xml:space="preserve"> GMOs in the figures of each area to which they are relevant</w:t>
      </w:r>
      <w:r w:rsidR="00AA3426" w:rsidRPr="000A1E2B">
        <w:rPr>
          <w:rFonts w:eastAsia="Arial"/>
          <w:noProof/>
          <w:szCs w:val="24"/>
          <w:lang w:eastAsia="en-GB"/>
        </w:rPr>
        <w:t>:</w:t>
      </w:r>
    </w:p>
    <w:p w14:paraId="2CB244F7" w14:textId="6CF8B67B" w:rsidR="00AA3426" w:rsidRPr="00C16DD6" w:rsidRDefault="00AA3426" w:rsidP="00547729">
      <w:pPr>
        <w:spacing w:after="0"/>
        <w:jc w:val="both"/>
        <w:rPr>
          <w:rFonts w:eastAsia="Arial"/>
          <w:noProof/>
          <w:color w:val="FF0000"/>
          <w:sz w:val="22"/>
          <w:lang w:eastAsia="en-GB"/>
        </w:rPr>
      </w:pPr>
    </w:p>
    <w:tbl>
      <w:tblPr>
        <w:tblStyle w:val="TableGrid"/>
        <w:tblW w:w="5000" w:type="pct"/>
        <w:tblLayout w:type="fixed"/>
        <w:tblLook w:val="04A0" w:firstRow="1" w:lastRow="0" w:firstColumn="1" w:lastColumn="0" w:noHBand="0" w:noVBand="1"/>
      </w:tblPr>
      <w:tblGrid>
        <w:gridCol w:w="2972"/>
        <w:gridCol w:w="6044"/>
      </w:tblGrid>
      <w:tr w:rsidR="00C16DD6" w:rsidRPr="00C16DD6" w14:paraId="6DD2AE30" w14:textId="77777777" w:rsidTr="004302F4">
        <w:tc>
          <w:tcPr>
            <w:tcW w:w="1648" w:type="pct"/>
            <w:shd w:val="clear" w:color="auto" w:fill="5B9BD5" w:themeFill="accent1"/>
            <w:vAlign w:val="center"/>
          </w:tcPr>
          <w:p w14:paraId="22C6E9B7" w14:textId="6A4FF927" w:rsidR="002D58D8" w:rsidRPr="007D619F" w:rsidRDefault="007D619F" w:rsidP="00B427E0">
            <w:pPr>
              <w:spacing w:line="259" w:lineRule="auto"/>
              <w:jc w:val="center"/>
              <w:rPr>
                <w:rFonts w:eastAsia="Arial"/>
                <w:b/>
                <w:sz w:val="20"/>
                <w:szCs w:val="20"/>
              </w:rPr>
            </w:pPr>
            <w:r w:rsidRPr="007D619F">
              <w:rPr>
                <w:rFonts w:eastAsia="Arial"/>
                <w:b/>
                <w:sz w:val="20"/>
                <w:szCs w:val="20"/>
              </w:rPr>
              <w:t>Reporting Area:</w:t>
            </w:r>
            <w:r w:rsidR="00C10138" w:rsidRPr="007D619F">
              <w:rPr>
                <w:rFonts w:eastAsia="Arial"/>
                <w:b/>
                <w:sz w:val="20"/>
                <w:szCs w:val="20"/>
              </w:rPr>
              <w:t xml:space="preserve"> </w:t>
            </w:r>
          </w:p>
        </w:tc>
        <w:tc>
          <w:tcPr>
            <w:tcW w:w="3352" w:type="pct"/>
            <w:shd w:val="clear" w:color="auto" w:fill="5B9BD5" w:themeFill="accent1"/>
            <w:vAlign w:val="center"/>
          </w:tcPr>
          <w:p w14:paraId="0F3E54CF" w14:textId="42EA685E" w:rsidR="002D58D8" w:rsidRDefault="002D58D8" w:rsidP="00B427E0">
            <w:pPr>
              <w:spacing w:line="259" w:lineRule="auto"/>
              <w:jc w:val="center"/>
              <w:rPr>
                <w:rFonts w:eastAsia="Arial"/>
                <w:b/>
                <w:sz w:val="20"/>
                <w:szCs w:val="20"/>
              </w:rPr>
            </w:pPr>
            <w:r w:rsidRPr="007D619F">
              <w:rPr>
                <w:rFonts w:eastAsia="Arial"/>
                <w:b/>
                <w:sz w:val="20"/>
                <w:szCs w:val="20"/>
              </w:rPr>
              <w:t>Q</w:t>
            </w:r>
            <w:r w:rsidR="00C91287">
              <w:rPr>
                <w:rFonts w:eastAsia="Arial"/>
                <w:b/>
                <w:sz w:val="20"/>
                <w:szCs w:val="20"/>
              </w:rPr>
              <w:t>1</w:t>
            </w:r>
            <w:r w:rsidRPr="007D619F">
              <w:rPr>
                <w:rFonts w:eastAsia="Arial"/>
                <w:b/>
                <w:sz w:val="20"/>
                <w:szCs w:val="20"/>
              </w:rPr>
              <w:t xml:space="preserve"> status METHODS</w:t>
            </w:r>
            <w:r w:rsidR="007D619F" w:rsidRPr="007D619F">
              <w:rPr>
                <w:rFonts w:eastAsia="Arial"/>
                <w:b/>
                <w:sz w:val="20"/>
                <w:szCs w:val="20"/>
              </w:rPr>
              <w:t>:</w:t>
            </w:r>
          </w:p>
          <w:p w14:paraId="4400CD59" w14:textId="278E469D" w:rsidR="007D619F" w:rsidRPr="007D619F" w:rsidRDefault="007D619F" w:rsidP="00B427E0">
            <w:pPr>
              <w:spacing w:line="259" w:lineRule="auto"/>
              <w:jc w:val="center"/>
              <w:rPr>
                <w:rFonts w:eastAsia="Arial"/>
                <w:b/>
                <w:sz w:val="20"/>
                <w:szCs w:val="20"/>
              </w:rPr>
            </w:pPr>
          </w:p>
        </w:tc>
      </w:tr>
      <w:tr w:rsidR="00C16DD6" w:rsidRPr="00C16DD6" w14:paraId="6BB4C6EA" w14:textId="77777777" w:rsidTr="00102E41">
        <w:trPr>
          <w:trHeight w:val="340"/>
        </w:trPr>
        <w:tc>
          <w:tcPr>
            <w:tcW w:w="1648" w:type="pct"/>
            <w:shd w:val="clear" w:color="auto" w:fill="auto"/>
            <w:vAlign w:val="center"/>
          </w:tcPr>
          <w:p w14:paraId="467165FE" w14:textId="77777777" w:rsidR="002D58D8" w:rsidRPr="005A1AA6" w:rsidRDefault="002D58D8" w:rsidP="00B427E0">
            <w:pPr>
              <w:spacing w:line="259" w:lineRule="auto"/>
              <w:jc w:val="center"/>
              <w:rPr>
                <w:rFonts w:eastAsia="Arial"/>
                <w:b/>
                <w:sz w:val="20"/>
                <w:szCs w:val="20"/>
              </w:rPr>
            </w:pPr>
            <w:r w:rsidRPr="005A1AA6">
              <w:rPr>
                <w:rFonts w:eastAsia="Arial"/>
                <w:b/>
                <w:sz w:val="20"/>
                <w:szCs w:val="20"/>
              </w:rPr>
              <w:t>Primary Care, Community &amp; Therapies</w:t>
            </w:r>
          </w:p>
        </w:tc>
        <w:tc>
          <w:tcPr>
            <w:tcW w:w="3352" w:type="pct"/>
            <w:vAlign w:val="center"/>
          </w:tcPr>
          <w:p w14:paraId="0762932D" w14:textId="5DB48119" w:rsidR="002D58D8" w:rsidRPr="00C16DD6" w:rsidRDefault="0048353B" w:rsidP="00C06692">
            <w:pPr>
              <w:pStyle w:val="ListParagraph"/>
              <w:spacing w:line="259" w:lineRule="auto"/>
              <w:ind w:left="267"/>
              <w:jc w:val="center"/>
              <w:rPr>
                <w:rFonts w:ascii="Arial" w:eastAsia="Arial" w:hAnsi="Arial" w:cs="Arial"/>
                <w:b/>
                <w:color w:val="FF0000"/>
                <w:sz w:val="20"/>
                <w:szCs w:val="20"/>
                <w:highlight w:val="green"/>
              </w:rPr>
            </w:pPr>
            <w:r>
              <w:rPr>
                <w:noProof/>
              </w:rPr>
              <w:drawing>
                <wp:anchor distT="0" distB="0" distL="114300" distR="114300" simplePos="0" relativeHeight="251658240" behindDoc="0" locked="0" layoutInCell="1" allowOverlap="1" wp14:anchorId="3F5159B4" wp14:editId="4CA2CD72">
                  <wp:simplePos x="0" y="0"/>
                  <wp:positionH relativeFrom="column">
                    <wp:posOffset>153670</wp:posOffset>
                  </wp:positionH>
                  <wp:positionV relativeFrom="paragraph">
                    <wp:posOffset>48895</wp:posOffset>
                  </wp:positionV>
                  <wp:extent cx="1838325" cy="257175"/>
                  <wp:effectExtent l="0" t="0" r="0" b="0"/>
                  <wp:wrapNone/>
                  <wp:docPr id="1" name="Chart 1">
                    <a:extLst xmlns:a="http://schemas.openxmlformats.org/drawingml/2006/main">
                      <a:ext uri="{FF2B5EF4-FFF2-40B4-BE49-F238E27FC236}">
                        <a16:creationId xmlns:a16="http://schemas.microsoft.com/office/drawing/2014/main" id="{B8D66B08-CF70-46B3-8C46-D4B6C161814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14:sizeRelH relativeFrom="margin">
                    <wp14:pctWidth>0</wp14:pctWidth>
                  </wp14:sizeRelH>
                  <wp14:sizeRelV relativeFrom="margin">
                    <wp14:pctHeight>0</wp14:pctHeight>
                  </wp14:sizeRelV>
                </wp:anchor>
              </w:drawing>
            </w:r>
          </w:p>
        </w:tc>
      </w:tr>
      <w:tr w:rsidR="00B30143" w:rsidRPr="00C16DD6" w14:paraId="1D61CE52" w14:textId="77777777" w:rsidTr="001A3722">
        <w:trPr>
          <w:trHeight w:val="619"/>
        </w:trPr>
        <w:tc>
          <w:tcPr>
            <w:tcW w:w="1648" w:type="pct"/>
            <w:shd w:val="clear" w:color="auto" w:fill="auto"/>
            <w:vAlign w:val="center"/>
          </w:tcPr>
          <w:p w14:paraId="5E439F78" w14:textId="3AFE271C" w:rsidR="00B30143" w:rsidRPr="005A1AA6" w:rsidRDefault="00B30143" w:rsidP="00B427E0">
            <w:pPr>
              <w:spacing w:line="259" w:lineRule="auto"/>
              <w:jc w:val="center"/>
              <w:rPr>
                <w:rFonts w:eastAsia="Arial"/>
                <w:b/>
                <w:sz w:val="20"/>
                <w:szCs w:val="20"/>
              </w:rPr>
            </w:pPr>
            <w:r w:rsidRPr="005A1AA6">
              <w:rPr>
                <w:rFonts w:eastAsia="Arial"/>
                <w:b/>
                <w:sz w:val="20"/>
                <w:szCs w:val="20"/>
              </w:rPr>
              <w:t>N</w:t>
            </w:r>
            <w:r w:rsidR="004974B7" w:rsidRPr="005A1AA6">
              <w:rPr>
                <w:rFonts w:eastAsia="Arial"/>
                <w:b/>
                <w:sz w:val="20"/>
                <w:szCs w:val="20"/>
              </w:rPr>
              <w:t xml:space="preserve">eath </w:t>
            </w:r>
            <w:r w:rsidRPr="005A1AA6">
              <w:rPr>
                <w:rFonts w:eastAsia="Arial"/>
                <w:b/>
                <w:sz w:val="20"/>
                <w:szCs w:val="20"/>
              </w:rPr>
              <w:t>P</w:t>
            </w:r>
            <w:r w:rsidR="004974B7" w:rsidRPr="005A1AA6">
              <w:rPr>
                <w:rFonts w:eastAsia="Arial"/>
                <w:b/>
                <w:sz w:val="20"/>
                <w:szCs w:val="20"/>
              </w:rPr>
              <w:t xml:space="preserve">ort </w:t>
            </w:r>
            <w:r w:rsidRPr="005A1AA6">
              <w:rPr>
                <w:rFonts w:eastAsia="Arial"/>
                <w:b/>
                <w:sz w:val="20"/>
                <w:szCs w:val="20"/>
              </w:rPr>
              <w:t>T</w:t>
            </w:r>
            <w:r w:rsidR="004974B7" w:rsidRPr="005A1AA6">
              <w:rPr>
                <w:rFonts w:eastAsia="Arial"/>
                <w:b/>
                <w:sz w:val="20"/>
                <w:szCs w:val="20"/>
              </w:rPr>
              <w:t xml:space="preserve">albot </w:t>
            </w:r>
            <w:r w:rsidRPr="005A1AA6">
              <w:rPr>
                <w:rFonts w:eastAsia="Arial"/>
                <w:b/>
                <w:sz w:val="20"/>
                <w:szCs w:val="20"/>
              </w:rPr>
              <w:t>S</w:t>
            </w:r>
            <w:r w:rsidR="004974B7" w:rsidRPr="005A1AA6">
              <w:rPr>
                <w:rFonts w:eastAsia="Arial"/>
                <w:b/>
                <w:sz w:val="20"/>
                <w:szCs w:val="20"/>
              </w:rPr>
              <w:t xml:space="preserve">ingleton </w:t>
            </w:r>
          </w:p>
        </w:tc>
        <w:tc>
          <w:tcPr>
            <w:tcW w:w="3352" w:type="pct"/>
            <w:vAlign w:val="center"/>
          </w:tcPr>
          <w:p w14:paraId="6349B2EB" w14:textId="70C9782B" w:rsidR="00B30143" w:rsidRDefault="00A70654" w:rsidP="00C06692">
            <w:pPr>
              <w:pStyle w:val="ListParagraph"/>
              <w:spacing w:line="259" w:lineRule="auto"/>
              <w:ind w:left="267"/>
              <w:jc w:val="center"/>
              <w:rPr>
                <w:noProof/>
              </w:rPr>
            </w:pPr>
            <w:r>
              <w:rPr>
                <w:noProof/>
              </w:rPr>
              <w:drawing>
                <wp:anchor distT="0" distB="0" distL="114300" distR="114300" simplePos="0" relativeHeight="251659264" behindDoc="0" locked="0" layoutInCell="1" allowOverlap="1" wp14:anchorId="23C4BAB5" wp14:editId="21850203">
                  <wp:simplePos x="0" y="0"/>
                  <wp:positionH relativeFrom="column">
                    <wp:posOffset>176530</wp:posOffset>
                  </wp:positionH>
                  <wp:positionV relativeFrom="paragraph">
                    <wp:posOffset>-28575</wp:posOffset>
                  </wp:positionV>
                  <wp:extent cx="3238500" cy="523875"/>
                  <wp:effectExtent l="0" t="0" r="0" b="0"/>
                  <wp:wrapNone/>
                  <wp:docPr id="9" name="Chart 9">
                    <a:extLst xmlns:a="http://schemas.openxmlformats.org/drawingml/2006/main">
                      <a:ext uri="{FF2B5EF4-FFF2-40B4-BE49-F238E27FC236}">
                        <a16:creationId xmlns:a16="http://schemas.microsoft.com/office/drawing/2014/main" id="{1E946B92-AE23-44DB-8814-C9A9C5EE16A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14:sizeRelH relativeFrom="margin">
                    <wp14:pctWidth>0</wp14:pctWidth>
                  </wp14:sizeRelH>
                  <wp14:sizeRelV relativeFrom="margin">
                    <wp14:pctHeight>0</wp14:pctHeight>
                  </wp14:sizeRelV>
                </wp:anchor>
              </w:drawing>
            </w:r>
          </w:p>
        </w:tc>
      </w:tr>
      <w:tr w:rsidR="004974B7" w:rsidRPr="00C16DD6" w14:paraId="7584E13B" w14:textId="77777777" w:rsidTr="00C8263A">
        <w:trPr>
          <w:trHeight w:val="611"/>
        </w:trPr>
        <w:tc>
          <w:tcPr>
            <w:tcW w:w="1648" w:type="pct"/>
            <w:shd w:val="clear" w:color="auto" w:fill="auto"/>
            <w:vAlign w:val="center"/>
          </w:tcPr>
          <w:p w14:paraId="342E31F5" w14:textId="0458AB89" w:rsidR="004974B7" w:rsidRPr="005A1AA6" w:rsidRDefault="004974B7" w:rsidP="00B427E0">
            <w:pPr>
              <w:spacing w:line="259" w:lineRule="auto"/>
              <w:jc w:val="center"/>
              <w:rPr>
                <w:rFonts w:eastAsia="Arial"/>
                <w:b/>
                <w:sz w:val="20"/>
                <w:szCs w:val="20"/>
              </w:rPr>
            </w:pPr>
            <w:r w:rsidRPr="005A1AA6">
              <w:rPr>
                <w:rFonts w:eastAsia="Arial"/>
                <w:b/>
                <w:sz w:val="20"/>
                <w:szCs w:val="20"/>
              </w:rPr>
              <w:t xml:space="preserve">Morriston </w:t>
            </w:r>
          </w:p>
        </w:tc>
        <w:tc>
          <w:tcPr>
            <w:tcW w:w="3352" w:type="pct"/>
            <w:vAlign w:val="center"/>
          </w:tcPr>
          <w:p w14:paraId="6B3F469D" w14:textId="68A7A6C4" w:rsidR="004974B7" w:rsidRDefault="00A70654" w:rsidP="00C06692">
            <w:pPr>
              <w:pStyle w:val="ListParagraph"/>
              <w:spacing w:line="259" w:lineRule="auto"/>
              <w:ind w:left="267"/>
              <w:jc w:val="center"/>
              <w:rPr>
                <w:noProof/>
              </w:rPr>
            </w:pPr>
            <w:r>
              <w:rPr>
                <w:noProof/>
              </w:rPr>
              <w:drawing>
                <wp:anchor distT="0" distB="0" distL="114300" distR="114300" simplePos="0" relativeHeight="251660288" behindDoc="0" locked="0" layoutInCell="1" allowOverlap="1" wp14:anchorId="43CB57C1" wp14:editId="20A45E0B">
                  <wp:simplePos x="0" y="0"/>
                  <wp:positionH relativeFrom="column">
                    <wp:posOffset>33655</wp:posOffset>
                  </wp:positionH>
                  <wp:positionV relativeFrom="paragraph">
                    <wp:posOffset>-23495</wp:posOffset>
                  </wp:positionV>
                  <wp:extent cx="3362325" cy="463550"/>
                  <wp:effectExtent l="0" t="0" r="0" b="0"/>
                  <wp:wrapNone/>
                  <wp:docPr id="10" name="Chart 10">
                    <a:extLst xmlns:a="http://schemas.openxmlformats.org/drawingml/2006/main">
                      <a:ext uri="{FF2B5EF4-FFF2-40B4-BE49-F238E27FC236}">
                        <a16:creationId xmlns:a16="http://schemas.microsoft.com/office/drawing/2014/main" id="{D5EC13FF-556A-4B48-BAA9-62FF95248A9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14:sizeRelH relativeFrom="margin">
                    <wp14:pctWidth>0</wp14:pctWidth>
                  </wp14:sizeRelH>
                  <wp14:sizeRelV relativeFrom="margin">
                    <wp14:pctHeight>0</wp14:pctHeight>
                  </wp14:sizeRelV>
                </wp:anchor>
              </w:drawing>
            </w:r>
          </w:p>
        </w:tc>
      </w:tr>
      <w:tr w:rsidR="00C16DD6" w:rsidRPr="00C16DD6" w14:paraId="3FC74F22" w14:textId="77777777" w:rsidTr="00102E41">
        <w:trPr>
          <w:trHeight w:val="175"/>
        </w:trPr>
        <w:tc>
          <w:tcPr>
            <w:tcW w:w="1648" w:type="pct"/>
            <w:shd w:val="clear" w:color="auto" w:fill="auto"/>
            <w:vAlign w:val="center"/>
          </w:tcPr>
          <w:p w14:paraId="113FE73C" w14:textId="27B5DCE7" w:rsidR="002D58D8" w:rsidRPr="005A1AA6" w:rsidRDefault="004974B7" w:rsidP="00B427E0">
            <w:pPr>
              <w:spacing w:line="259" w:lineRule="auto"/>
              <w:jc w:val="center"/>
              <w:rPr>
                <w:rFonts w:eastAsia="Arial"/>
                <w:b/>
                <w:sz w:val="20"/>
                <w:szCs w:val="20"/>
              </w:rPr>
            </w:pPr>
            <w:r w:rsidRPr="005A1AA6">
              <w:rPr>
                <w:rFonts w:eastAsia="Arial"/>
                <w:b/>
                <w:sz w:val="20"/>
                <w:szCs w:val="20"/>
              </w:rPr>
              <w:t xml:space="preserve">Mental Health &amp; Learning Disabilities </w:t>
            </w:r>
          </w:p>
        </w:tc>
        <w:tc>
          <w:tcPr>
            <w:tcW w:w="3352" w:type="pct"/>
            <w:vAlign w:val="center"/>
          </w:tcPr>
          <w:p w14:paraId="5B96B5BF" w14:textId="1C7D73CA" w:rsidR="002D58D8" w:rsidRPr="00C16DD6" w:rsidRDefault="00A70654" w:rsidP="00C06692">
            <w:pPr>
              <w:pStyle w:val="ListParagraph"/>
              <w:spacing w:line="259" w:lineRule="auto"/>
              <w:ind w:left="125"/>
              <w:jc w:val="center"/>
              <w:rPr>
                <w:rFonts w:ascii="Arial" w:eastAsia="Arial" w:hAnsi="Arial" w:cs="Arial"/>
                <w:b/>
                <w:color w:val="FF0000"/>
                <w:sz w:val="20"/>
                <w:szCs w:val="20"/>
                <w:highlight w:val="green"/>
              </w:rPr>
            </w:pPr>
            <w:r>
              <w:rPr>
                <w:noProof/>
              </w:rPr>
              <w:drawing>
                <wp:anchor distT="0" distB="0" distL="114300" distR="114300" simplePos="0" relativeHeight="251661312" behindDoc="0" locked="0" layoutInCell="1" allowOverlap="1" wp14:anchorId="6FDD4CF6" wp14:editId="4E3B4E39">
                  <wp:simplePos x="0" y="0"/>
                  <wp:positionH relativeFrom="column">
                    <wp:posOffset>125095</wp:posOffset>
                  </wp:positionH>
                  <wp:positionV relativeFrom="paragraph">
                    <wp:posOffset>-33655</wp:posOffset>
                  </wp:positionV>
                  <wp:extent cx="4371975" cy="482600"/>
                  <wp:effectExtent l="0" t="0" r="0" b="0"/>
                  <wp:wrapNone/>
                  <wp:docPr id="11" name="Chart 11">
                    <a:extLst xmlns:a="http://schemas.openxmlformats.org/drawingml/2006/main">
                      <a:ext uri="{FF2B5EF4-FFF2-40B4-BE49-F238E27FC236}">
                        <a16:creationId xmlns:a16="http://schemas.microsoft.com/office/drawing/2014/main" id="{DE759516-DE3F-47A1-AC5C-8BDC5742537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14:sizeRelH relativeFrom="margin">
                    <wp14:pctWidth>0</wp14:pctWidth>
                  </wp14:sizeRelH>
                  <wp14:sizeRelV relativeFrom="margin">
                    <wp14:pctHeight>0</wp14:pctHeight>
                  </wp14:sizeRelV>
                </wp:anchor>
              </w:drawing>
            </w:r>
          </w:p>
        </w:tc>
      </w:tr>
      <w:tr w:rsidR="00C16DD6" w:rsidRPr="00C16DD6" w14:paraId="0888174F" w14:textId="77777777" w:rsidTr="00102E41">
        <w:trPr>
          <w:trHeight w:val="385"/>
        </w:trPr>
        <w:tc>
          <w:tcPr>
            <w:tcW w:w="1648" w:type="pct"/>
            <w:shd w:val="clear" w:color="auto" w:fill="auto"/>
            <w:vAlign w:val="center"/>
          </w:tcPr>
          <w:p w14:paraId="5C3390A9" w14:textId="487609EF" w:rsidR="002D58D8" w:rsidRPr="005A1AA6" w:rsidRDefault="00A9233B" w:rsidP="00B427E0">
            <w:pPr>
              <w:spacing w:line="259" w:lineRule="auto"/>
              <w:jc w:val="center"/>
              <w:rPr>
                <w:rFonts w:eastAsia="Arial"/>
                <w:b/>
                <w:sz w:val="20"/>
                <w:szCs w:val="20"/>
              </w:rPr>
            </w:pPr>
            <w:r w:rsidRPr="005A1AA6">
              <w:rPr>
                <w:rFonts w:eastAsia="Arial"/>
                <w:b/>
                <w:sz w:val="20"/>
                <w:szCs w:val="20"/>
              </w:rPr>
              <w:t>Outpatients</w:t>
            </w:r>
          </w:p>
        </w:tc>
        <w:tc>
          <w:tcPr>
            <w:tcW w:w="3352" w:type="pct"/>
          </w:tcPr>
          <w:p w14:paraId="41417DE8" w14:textId="7BEEC4B1" w:rsidR="002D58D8" w:rsidRPr="00C16DD6" w:rsidRDefault="001A3722" w:rsidP="00C06692">
            <w:pPr>
              <w:spacing w:line="259" w:lineRule="auto"/>
              <w:jc w:val="center"/>
              <w:rPr>
                <w:rFonts w:eastAsia="Arial"/>
                <w:b/>
                <w:color w:val="FF0000"/>
                <w:sz w:val="20"/>
                <w:szCs w:val="20"/>
                <w:highlight w:val="green"/>
              </w:rPr>
            </w:pPr>
            <w:r>
              <w:rPr>
                <w:noProof/>
              </w:rPr>
              <w:drawing>
                <wp:inline distT="0" distB="0" distL="0" distR="0" wp14:anchorId="69AF862A" wp14:editId="336A05BF">
                  <wp:extent cx="3790950" cy="444500"/>
                  <wp:effectExtent l="0" t="0" r="0" b="0"/>
                  <wp:docPr id="12" name="Chart 12">
                    <a:extLst xmlns:a="http://schemas.openxmlformats.org/drawingml/2006/main">
                      <a:ext uri="{FF2B5EF4-FFF2-40B4-BE49-F238E27FC236}">
                        <a16:creationId xmlns:a16="http://schemas.microsoft.com/office/drawing/2014/main" id="{5707F336-C4E0-41F1-92CA-F1A5C296401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tc>
      </w:tr>
      <w:tr w:rsidR="00C16DD6" w:rsidRPr="00C16DD6" w14:paraId="61564300" w14:textId="77777777" w:rsidTr="00102E41">
        <w:trPr>
          <w:trHeight w:val="463"/>
        </w:trPr>
        <w:tc>
          <w:tcPr>
            <w:tcW w:w="1648" w:type="pct"/>
            <w:shd w:val="clear" w:color="auto" w:fill="auto"/>
            <w:vAlign w:val="center"/>
          </w:tcPr>
          <w:p w14:paraId="67F2E5FF" w14:textId="76B0FBD1" w:rsidR="002D58D8" w:rsidRPr="005A1AA6" w:rsidRDefault="00A9233B" w:rsidP="00B427E0">
            <w:pPr>
              <w:spacing w:line="259" w:lineRule="auto"/>
              <w:jc w:val="center"/>
              <w:rPr>
                <w:rFonts w:eastAsia="Arial"/>
                <w:b/>
                <w:sz w:val="20"/>
                <w:szCs w:val="20"/>
              </w:rPr>
            </w:pPr>
            <w:r w:rsidRPr="005A1AA6">
              <w:rPr>
                <w:rFonts w:eastAsia="Arial"/>
                <w:b/>
                <w:sz w:val="20"/>
                <w:szCs w:val="20"/>
              </w:rPr>
              <w:lastRenderedPageBreak/>
              <w:t>U</w:t>
            </w:r>
            <w:r w:rsidR="00C326F1">
              <w:rPr>
                <w:rFonts w:eastAsia="Arial"/>
                <w:b/>
                <w:sz w:val="20"/>
                <w:szCs w:val="20"/>
              </w:rPr>
              <w:t xml:space="preserve">rgent &amp; </w:t>
            </w:r>
            <w:r w:rsidRPr="005A1AA6">
              <w:rPr>
                <w:rFonts w:eastAsia="Arial"/>
                <w:b/>
                <w:sz w:val="20"/>
                <w:szCs w:val="20"/>
              </w:rPr>
              <w:t>Emergency Care</w:t>
            </w:r>
          </w:p>
        </w:tc>
        <w:tc>
          <w:tcPr>
            <w:tcW w:w="3352" w:type="pct"/>
            <w:vAlign w:val="center"/>
          </w:tcPr>
          <w:p w14:paraId="6C6E5F98" w14:textId="5C04266D" w:rsidR="002D58D8" w:rsidRPr="00C16DD6" w:rsidRDefault="005E1A8B" w:rsidP="00B427E0">
            <w:pPr>
              <w:spacing w:line="259" w:lineRule="auto"/>
              <w:jc w:val="center"/>
              <w:rPr>
                <w:rFonts w:eastAsia="Arial"/>
                <w:b/>
                <w:color w:val="FF0000"/>
                <w:sz w:val="20"/>
                <w:szCs w:val="20"/>
              </w:rPr>
            </w:pPr>
            <w:r>
              <w:rPr>
                <w:noProof/>
              </w:rPr>
              <w:drawing>
                <wp:inline distT="0" distB="0" distL="0" distR="0" wp14:anchorId="2642FC77" wp14:editId="3230BF26">
                  <wp:extent cx="3971925" cy="501650"/>
                  <wp:effectExtent l="0" t="0" r="0" b="0"/>
                  <wp:docPr id="21" name="Chart 21">
                    <a:extLst xmlns:a="http://schemas.openxmlformats.org/drawingml/2006/main">
                      <a:ext uri="{FF2B5EF4-FFF2-40B4-BE49-F238E27FC236}">
                        <a16:creationId xmlns:a16="http://schemas.microsoft.com/office/drawing/2014/main" id="{B68938D3-1738-4BBB-B7CC-2078B96A03E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tc>
      </w:tr>
      <w:tr w:rsidR="00C16DD6" w:rsidRPr="00C16DD6" w14:paraId="47820BA3" w14:textId="77777777" w:rsidTr="00102E41">
        <w:trPr>
          <w:trHeight w:val="416"/>
        </w:trPr>
        <w:tc>
          <w:tcPr>
            <w:tcW w:w="1648" w:type="pct"/>
            <w:shd w:val="clear" w:color="auto" w:fill="auto"/>
            <w:vAlign w:val="center"/>
          </w:tcPr>
          <w:p w14:paraId="45554FB6" w14:textId="2DCE9925" w:rsidR="002D58D8" w:rsidRPr="005A1AA6" w:rsidRDefault="00A9233B" w:rsidP="00B427E0">
            <w:pPr>
              <w:spacing w:line="259" w:lineRule="auto"/>
              <w:jc w:val="center"/>
              <w:rPr>
                <w:rFonts w:eastAsia="Arial"/>
                <w:b/>
                <w:sz w:val="20"/>
                <w:szCs w:val="20"/>
              </w:rPr>
            </w:pPr>
            <w:r w:rsidRPr="005A1AA6">
              <w:rPr>
                <w:rFonts w:eastAsia="Arial"/>
                <w:b/>
                <w:sz w:val="20"/>
                <w:szCs w:val="20"/>
              </w:rPr>
              <w:t>Digital</w:t>
            </w:r>
          </w:p>
        </w:tc>
        <w:tc>
          <w:tcPr>
            <w:tcW w:w="3352" w:type="pct"/>
            <w:vAlign w:val="center"/>
          </w:tcPr>
          <w:p w14:paraId="74DFC47E" w14:textId="719C640E" w:rsidR="002D58D8" w:rsidRPr="00C16DD6" w:rsidRDefault="00612743" w:rsidP="00B427E0">
            <w:pPr>
              <w:pStyle w:val="ListParagraph"/>
              <w:numPr>
                <w:ilvl w:val="0"/>
                <w:numId w:val="17"/>
              </w:numPr>
              <w:spacing w:line="259" w:lineRule="auto"/>
              <w:ind w:left="185" w:hanging="677"/>
              <w:rPr>
                <w:rFonts w:ascii="Arial" w:eastAsia="Arial" w:hAnsi="Arial" w:cs="Arial"/>
                <w:b/>
                <w:color w:val="FF0000"/>
                <w:sz w:val="20"/>
                <w:szCs w:val="20"/>
              </w:rPr>
            </w:pPr>
            <w:r>
              <w:rPr>
                <w:noProof/>
              </w:rPr>
              <w:drawing>
                <wp:inline distT="0" distB="0" distL="0" distR="0" wp14:anchorId="17B752FE" wp14:editId="082480AF">
                  <wp:extent cx="4143375" cy="409575"/>
                  <wp:effectExtent l="0" t="0" r="0" b="0"/>
                  <wp:docPr id="17" name="Chart 17">
                    <a:extLst xmlns:a="http://schemas.openxmlformats.org/drawingml/2006/main">
                      <a:ext uri="{FF2B5EF4-FFF2-40B4-BE49-F238E27FC236}">
                        <a16:creationId xmlns:a16="http://schemas.microsoft.com/office/drawing/2014/main" id="{D1544ABE-E9AC-40D6-BA8A-E68782F0DCB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tc>
      </w:tr>
      <w:tr w:rsidR="00C16DD6" w:rsidRPr="00C16DD6" w14:paraId="59142764" w14:textId="77777777" w:rsidTr="00102E41">
        <w:trPr>
          <w:trHeight w:val="257"/>
        </w:trPr>
        <w:tc>
          <w:tcPr>
            <w:tcW w:w="1648" w:type="pct"/>
            <w:vAlign w:val="center"/>
          </w:tcPr>
          <w:p w14:paraId="63053B6A" w14:textId="3900B893" w:rsidR="002D58D8" w:rsidRPr="005A1AA6" w:rsidRDefault="00A9233B" w:rsidP="00B427E0">
            <w:pPr>
              <w:spacing w:line="259" w:lineRule="auto"/>
              <w:jc w:val="center"/>
              <w:rPr>
                <w:rFonts w:eastAsia="Arial"/>
                <w:b/>
                <w:sz w:val="20"/>
                <w:szCs w:val="20"/>
              </w:rPr>
            </w:pPr>
            <w:r w:rsidRPr="005A1AA6">
              <w:rPr>
                <w:rFonts w:eastAsia="Arial"/>
                <w:b/>
                <w:sz w:val="20"/>
                <w:szCs w:val="20"/>
              </w:rPr>
              <w:t>Workforce &amp; Operational Development</w:t>
            </w:r>
          </w:p>
        </w:tc>
        <w:tc>
          <w:tcPr>
            <w:tcW w:w="3352" w:type="pct"/>
            <w:vAlign w:val="center"/>
          </w:tcPr>
          <w:p w14:paraId="5AC52B1F" w14:textId="0C38CAB2" w:rsidR="002D58D8" w:rsidRPr="00C16DD6" w:rsidRDefault="00DF6CA0" w:rsidP="00B427E0">
            <w:pPr>
              <w:pStyle w:val="ListParagraph"/>
              <w:spacing w:line="259" w:lineRule="auto"/>
              <w:ind w:left="185"/>
              <w:rPr>
                <w:rFonts w:ascii="Arial" w:eastAsia="Arial" w:hAnsi="Arial" w:cs="Arial"/>
                <w:color w:val="FF0000"/>
                <w:sz w:val="20"/>
                <w:szCs w:val="20"/>
                <w:highlight w:val="green"/>
              </w:rPr>
            </w:pPr>
            <w:r>
              <w:rPr>
                <w:noProof/>
              </w:rPr>
              <w:drawing>
                <wp:inline distT="0" distB="0" distL="0" distR="0" wp14:anchorId="79C4B879" wp14:editId="46AC8DF7">
                  <wp:extent cx="3895725" cy="419100"/>
                  <wp:effectExtent l="0" t="0" r="0" b="0"/>
                  <wp:docPr id="22" name="Chart 22">
                    <a:extLst xmlns:a="http://schemas.openxmlformats.org/drawingml/2006/main">
                      <a:ext uri="{FF2B5EF4-FFF2-40B4-BE49-F238E27FC236}">
                        <a16:creationId xmlns:a16="http://schemas.microsoft.com/office/drawing/2014/main" id="{B6458DCF-2D02-4351-8D58-0B90F12D7DD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tc>
      </w:tr>
      <w:tr w:rsidR="00C16DD6" w:rsidRPr="00C16DD6" w14:paraId="6B7AFB53" w14:textId="77777777" w:rsidTr="00102E41">
        <w:trPr>
          <w:trHeight w:val="440"/>
        </w:trPr>
        <w:tc>
          <w:tcPr>
            <w:tcW w:w="1648" w:type="pct"/>
            <w:vAlign w:val="center"/>
          </w:tcPr>
          <w:p w14:paraId="75380D14" w14:textId="4B204543" w:rsidR="002D58D8" w:rsidRPr="005A1AA6" w:rsidRDefault="00A9233B" w:rsidP="00B427E0">
            <w:pPr>
              <w:spacing w:line="259" w:lineRule="auto"/>
              <w:jc w:val="center"/>
              <w:rPr>
                <w:rFonts w:eastAsia="Arial"/>
                <w:b/>
                <w:sz w:val="20"/>
                <w:szCs w:val="20"/>
              </w:rPr>
            </w:pPr>
            <w:r w:rsidRPr="005A1AA6">
              <w:rPr>
                <w:rFonts w:eastAsia="Arial"/>
                <w:b/>
                <w:sz w:val="20"/>
                <w:szCs w:val="20"/>
              </w:rPr>
              <w:t>Value Based Healthcare</w:t>
            </w:r>
          </w:p>
        </w:tc>
        <w:tc>
          <w:tcPr>
            <w:tcW w:w="3352" w:type="pct"/>
            <w:vAlign w:val="center"/>
          </w:tcPr>
          <w:p w14:paraId="025AABBC" w14:textId="0BB84263" w:rsidR="002D58D8" w:rsidRPr="00C16DD6" w:rsidRDefault="008518F0" w:rsidP="00B427E0">
            <w:pPr>
              <w:pStyle w:val="ListParagraph"/>
              <w:spacing w:line="259" w:lineRule="auto"/>
              <w:ind w:left="185"/>
              <w:rPr>
                <w:rFonts w:ascii="Arial" w:eastAsia="Arial" w:hAnsi="Arial" w:cs="Arial"/>
                <w:color w:val="FF0000"/>
                <w:sz w:val="20"/>
                <w:szCs w:val="20"/>
                <w:highlight w:val="green"/>
              </w:rPr>
            </w:pPr>
            <w:r>
              <w:rPr>
                <w:noProof/>
              </w:rPr>
              <w:drawing>
                <wp:inline distT="0" distB="0" distL="0" distR="0" wp14:anchorId="36D798A5" wp14:editId="6AC6371E">
                  <wp:extent cx="3700780" cy="520700"/>
                  <wp:effectExtent l="0" t="0" r="0" b="0"/>
                  <wp:docPr id="23" name="Chart 23">
                    <a:extLst xmlns:a="http://schemas.openxmlformats.org/drawingml/2006/main">
                      <a:ext uri="{FF2B5EF4-FFF2-40B4-BE49-F238E27FC236}">
                        <a16:creationId xmlns:a16="http://schemas.microsoft.com/office/drawing/2014/main" id="{6D1BFCBC-D6A0-4F98-8E25-73D1F7100E5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tc>
      </w:tr>
      <w:tr w:rsidR="00C16DD6" w:rsidRPr="00C16DD6" w14:paraId="378FD44F" w14:textId="77777777" w:rsidTr="002A0F38">
        <w:trPr>
          <w:trHeight w:val="628"/>
        </w:trPr>
        <w:tc>
          <w:tcPr>
            <w:tcW w:w="1648" w:type="pct"/>
            <w:vAlign w:val="center"/>
          </w:tcPr>
          <w:p w14:paraId="6808898D" w14:textId="0DA4768D" w:rsidR="002D58D8" w:rsidRPr="005A1AA6" w:rsidRDefault="00A9233B" w:rsidP="00B427E0">
            <w:pPr>
              <w:spacing w:line="259" w:lineRule="auto"/>
              <w:jc w:val="center"/>
              <w:rPr>
                <w:rFonts w:eastAsia="Arial"/>
                <w:b/>
                <w:sz w:val="20"/>
                <w:szCs w:val="20"/>
              </w:rPr>
            </w:pPr>
            <w:r w:rsidRPr="005A1AA6">
              <w:rPr>
                <w:rFonts w:eastAsia="Arial"/>
                <w:b/>
                <w:sz w:val="20"/>
                <w:szCs w:val="20"/>
              </w:rPr>
              <w:t>Population Health</w:t>
            </w:r>
          </w:p>
        </w:tc>
        <w:tc>
          <w:tcPr>
            <w:tcW w:w="3352" w:type="pct"/>
            <w:vAlign w:val="center"/>
          </w:tcPr>
          <w:p w14:paraId="2A91D472" w14:textId="25C14829" w:rsidR="002D58D8" w:rsidRPr="00C16DD6" w:rsidRDefault="009F2A01" w:rsidP="00B427E0">
            <w:pPr>
              <w:pStyle w:val="ListParagraph"/>
              <w:spacing w:line="259" w:lineRule="auto"/>
              <w:ind w:left="185"/>
              <w:rPr>
                <w:rFonts w:ascii="Arial" w:eastAsia="Arial" w:hAnsi="Arial" w:cs="Arial"/>
                <w:b/>
                <w:color w:val="FF0000"/>
                <w:sz w:val="20"/>
                <w:szCs w:val="20"/>
                <w:highlight w:val="green"/>
              </w:rPr>
            </w:pPr>
            <w:r>
              <w:rPr>
                <w:noProof/>
              </w:rPr>
              <w:drawing>
                <wp:inline distT="0" distB="0" distL="0" distR="0" wp14:anchorId="02FA26D0" wp14:editId="049AA1B6">
                  <wp:extent cx="3700780" cy="292100"/>
                  <wp:effectExtent l="0" t="0" r="0" b="0"/>
                  <wp:docPr id="20" name="Chart 20">
                    <a:extLst xmlns:a="http://schemas.openxmlformats.org/drawingml/2006/main">
                      <a:ext uri="{FF2B5EF4-FFF2-40B4-BE49-F238E27FC236}">
                        <a16:creationId xmlns:a16="http://schemas.microsoft.com/office/drawing/2014/main" id="{7F136B6C-3FE1-4D09-AE97-A1B7EAF4C92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tc>
      </w:tr>
      <w:tr w:rsidR="00C16DD6" w:rsidRPr="00C16DD6" w14:paraId="1A7D6021" w14:textId="77777777" w:rsidTr="002A0F38">
        <w:trPr>
          <w:trHeight w:val="564"/>
        </w:trPr>
        <w:tc>
          <w:tcPr>
            <w:tcW w:w="1648" w:type="pct"/>
            <w:vAlign w:val="center"/>
          </w:tcPr>
          <w:p w14:paraId="23D0ABB3" w14:textId="5A3360C6" w:rsidR="002D58D8" w:rsidRPr="005A1AA6" w:rsidRDefault="00A9233B" w:rsidP="00B427E0">
            <w:pPr>
              <w:spacing w:line="259" w:lineRule="auto"/>
              <w:jc w:val="center"/>
              <w:rPr>
                <w:rFonts w:eastAsia="Arial"/>
                <w:b/>
                <w:sz w:val="20"/>
                <w:szCs w:val="20"/>
              </w:rPr>
            </w:pPr>
            <w:r w:rsidRPr="005A1AA6">
              <w:rPr>
                <w:rFonts w:eastAsia="Arial"/>
                <w:b/>
                <w:sz w:val="20"/>
                <w:szCs w:val="20"/>
              </w:rPr>
              <w:t>One Bay Way</w:t>
            </w:r>
          </w:p>
        </w:tc>
        <w:tc>
          <w:tcPr>
            <w:tcW w:w="3352" w:type="pct"/>
            <w:vAlign w:val="center"/>
          </w:tcPr>
          <w:p w14:paraId="1757B311" w14:textId="7F18CE5D" w:rsidR="002D58D8" w:rsidRPr="00C16DD6" w:rsidRDefault="005D6DD8" w:rsidP="00B427E0">
            <w:pPr>
              <w:pStyle w:val="ListParagraph"/>
              <w:spacing w:line="259" w:lineRule="auto"/>
              <w:ind w:left="185"/>
              <w:rPr>
                <w:rFonts w:ascii="Arial" w:eastAsia="Arial" w:hAnsi="Arial" w:cs="Arial"/>
                <w:b/>
                <w:color w:val="FF0000"/>
                <w:sz w:val="20"/>
                <w:szCs w:val="20"/>
                <w:highlight w:val="green"/>
              </w:rPr>
            </w:pPr>
            <w:r>
              <w:rPr>
                <w:noProof/>
              </w:rPr>
              <w:drawing>
                <wp:inline distT="0" distB="0" distL="0" distR="0" wp14:anchorId="75B1AF5B" wp14:editId="2A65EF5C">
                  <wp:extent cx="3700780" cy="311150"/>
                  <wp:effectExtent l="0" t="0" r="0" b="0"/>
                  <wp:docPr id="24" name="Chart 24">
                    <a:extLst xmlns:a="http://schemas.openxmlformats.org/drawingml/2006/main">
                      <a:ext uri="{FF2B5EF4-FFF2-40B4-BE49-F238E27FC236}">
                        <a16:creationId xmlns:a16="http://schemas.microsoft.com/office/drawing/2014/main" id="{7F136B6C-3FE1-4D09-AE97-A1B7EAF4C92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tc>
      </w:tr>
      <w:tr w:rsidR="00C16DD6" w:rsidRPr="00C16DD6" w14:paraId="48F38EDD" w14:textId="77777777" w:rsidTr="009C7587">
        <w:trPr>
          <w:trHeight w:val="547"/>
        </w:trPr>
        <w:tc>
          <w:tcPr>
            <w:tcW w:w="1648" w:type="pct"/>
            <w:vAlign w:val="center"/>
          </w:tcPr>
          <w:p w14:paraId="6EE42E95" w14:textId="4D2DF450" w:rsidR="002D58D8" w:rsidRPr="005A1AA6" w:rsidRDefault="002D58D8" w:rsidP="00047908">
            <w:pPr>
              <w:spacing w:line="259" w:lineRule="auto"/>
              <w:jc w:val="center"/>
              <w:rPr>
                <w:rFonts w:eastAsia="Arial"/>
                <w:b/>
                <w:sz w:val="20"/>
                <w:szCs w:val="20"/>
              </w:rPr>
            </w:pPr>
            <w:r w:rsidRPr="005A1AA6">
              <w:rPr>
                <w:rFonts w:eastAsia="Arial"/>
                <w:b/>
                <w:sz w:val="20"/>
                <w:szCs w:val="20"/>
              </w:rPr>
              <w:t>O</w:t>
            </w:r>
            <w:r w:rsidR="00124622">
              <w:rPr>
                <w:rFonts w:eastAsia="Arial"/>
                <w:b/>
                <w:sz w:val="20"/>
                <w:szCs w:val="20"/>
              </w:rPr>
              <w:t>verall performance</w:t>
            </w:r>
            <w:r w:rsidR="00AC4857">
              <w:rPr>
                <w:rFonts w:eastAsia="Arial"/>
                <w:b/>
                <w:sz w:val="20"/>
                <w:szCs w:val="20"/>
              </w:rPr>
              <w:t xml:space="preserve"> against Q1 milestones</w:t>
            </w:r>
            <w:r w:rsidR="00FE339E">
              <w:rPr>
                <w:rFonts w:eastAsia="Arial"/>
                <w:b/>
                <w:sz w:val="20"/>
                <w:szCs w:val="20"/>
              </w:rPr>
              <w:t>:</w:t>
            </w:r>
          </w:p>
          <w:p w14:paraId="42DBF7C0" w14:textId="77777777" w:rsidR="002D58D8" w:rsidRPr="005A1AA6" w:rsidRDefault="002D58D8" w:rsidP="009F07A4">
            <w:pPr>
              <w:spacing w:line="259" w:lineRule="auto"/>
              <w:rPr>
                <w:rFonts w:eastAsia="Arial"/>
                <w:b/>
                <w:sz w:val="20"/>
                <w:szCs w:val="20"/>
              </w:rPr>
            </w:pPr>
          </w:p>
        </w:tc>
        <w:tc>
          <w:tcPr>
            <w:tcW w:w="3352" w:type="pct"/>
            <w:vAlign w:val="center"/>
          </w:tcPr>
          <w:p w14:paraId="5270B599" w14:textId="33ABF494" w:rsidR="002D58D8" w:rsidRPr="00C16DD6" w:rsidRDefault="009C7587" w:rsidP="001D6529">
            <w:pPr>
              <w:spacing w:line="259" w:lineRule="auto"/>
              <w:rPr>
                <w:b/>
                <w:noProof/>
                <w:color w:val="FF0000"/>
                <w:lang w:eastAsia="en-GB"/>
              </w:rPr>
            </w:pPr>
            <w:r>
              <w:rPr>
                <w:noProof/>
              </w:rPr>
              <w:drawing>
                <wp:inline distT="0" distB="0" distL="0" distR="0" wp14:anchorId="66D29307" wp14:editId="44FDA9B8">
                  <wp:extent cx="3700780" cy="1498600"/>
                  <wp:effectExtent l="0" t="0" r="13970" b="6350"/>
                  <wp:docPr id="15" name="Chart 15">
                    <a:extLst xmlns:a="http://schemas.openxmlformats.org/drawingml/2006/main">
                      <a:ext uri="{FF2B5EF4-FFF2-40B4-BE49-F238E27FC236}">
                        <a16:creationId xmlns:a16="http://schemas.microsoft.com/office/drawing/2014/main" id="{FB004020-9F91-4702-BE02-27EC21157F5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tc>
      </w:tr>
    </w:tbl>
    <w:p w14:paraId="65D8DDEC" w14:textId="77777777" w:rsidR="004302F4" w:rsidRDefault="004302F4" w:rsidP="00AB3C8D">
      <w:pPr>
        <w:spacing w:after="0"/>
        <w:jc w:val="both"/>
        <w:rPr>
          <w:rFonts w:eastAsia="Arial"/>
          <w:b/>
          <w:color w:val="FF0000"/>
          <w:sz w:val="22"/>
          <w:szCs w:val="24"/>
        </w:rPr>
      </w:pPr>
    </w:p>
    <w:p w14:paraId="2B619D86" w14:textId="77777777" w:rsidR="00612743" w:rsidRDefault="00612743" w:rsidP="00AB3C8D">
      <w:pPr>
        <w:spacing w:after="0"/>
        <w:jc w:val="both"/>
        <w:rPr>
          <w:rFonts w:eastAsia="Arial"/>
          <w:b/>
          <w:color w:val="FF0000"/>
          <w:sz w:val="22"/>
          <w:szCs w:val="24"/>
        </w:rPr>
      </w:pPr>
    </w:p>
    <w:p w14:paraId="27A6D9A6" w14:textId="77777777" w:rsidR="007F3F3C" w:rsidRDefault="007F3F3C" w:rsidP="00AB3C8D">
      <w:pPr>
        <w:spacing w:after="0"/>
        <w:jc w:val="both"/>
        <w:rPr>
          <w:rFonts w:eastAsia="Arial"/>
          <w:b/>
          <w:sz w:val="22"/>
          <w:szCs w:val="24"/>
        </w:rPr>
      </w:pPr>
      <w:r w:rsidRPr="00870612">
        <w:rPr>
          <w:rFonts w:eastAsia="Arial"/>
          <w:b/>
          <w:sz w:val="22"/>
          <w:szCs w:val="24"/>
        </w:rPr>
        <w:t xml:space="preserve">Table </w:t>
      </w:r>
      <w:r w:rsidR="000A1E2B">
        <w:rPr>
          <w:rFonts w:eastAsia="Arial"/>
          <w:b/>
          <w:sz w:val="22"/>
          <w:szCs w:val="24"/>
        </w:rPr>
        <w:t>4</w:t>
      </w:r>
      <w:r w:rsidR="00612743" w:rsidRPr="00870612">
        <w:rPr>
          <w:rFonts w:eastAsia="Arial"/>
          <w:bCs/>
          <w:sz w:val="22"/>
          <w:szCs w:val="24"/>
        </w:rPr>
        <w:t>, below,</w:t>
      </w:r>
      <w:r w:rsidRPr="00870612">
        <w:rPr>
          <w:rFonts w:eastAsia="Arial"/>
          <w:b/>
          <w:sz w:val="22"/>
          <w:szCs w:val="24"/>
        </w:rPr>
        <w:t xml:space="preserve"> </w:t>
      </w:r>
      <w:r w:rsidRPr="00870612">
        <w:rPr>
          <w:rFonts w:eastAsia="Arial"/>
          <w:bCs/>
          <w:sz w:val="22"/>
          <w:szCs w:val="24"/>
        </w:rPr>
        <w:t>sum</w:t>
      </w:r>
      <w:r w:rsidRPr="007C2CD9">
        <w:rPr>
          <w:rFonts w:eastAsia="Arial"/>
          <w:bCs/>
          <w:sz w:val="22"/>
          <w:szCs w:val="24"/>
        </w:rPr>
        <w:t xml:space="preserve">marises </w:t>
      </w:r>
      <w:r w:rsidR="007C2CD9" w:rsidRPr="007C2CD9">
        <w:rPr>
          <w:rFonts w:eastAsia="Arial"/>
          <w:bCs/>
          <w:sz w:val="22"/>
          <w:szCs w:val="24"/>
        </w:rPr>
        <w:t>performance of systems included in the figures reported by service, above:</w:t>
      </w:r>
      <w:r w:rsidRPr="0071690F">
        <w:rPr>
          <w:rFonts w:eastAsia="Arial"/>
          <w:b/>
          <w:sz w:val="22"/>
          <w:szCs w:val="24"/>
        </w:rPr>
        <w:t xml:space="preserve"> </w:t>
      </w:r>
    </w:p>
    <w:p w14:paraId="1598B0B7" w14:textId="77777777" w:rsidR="00102E41" w:rsidRDefault="00102E41" w:rsidP="00AB3C8D">
      <w:pPr>
        <w:spacing w:after="0"/>
        <w:jc w:val="both"/>
        <w:rPr>
          <w:rFonts w:eastAsia="Arial"/>
          <w:b/>
          <w:sz w:val="22"/>
          <w:szCs w:val="24"/>
        </w:rPr>
      </w:pPr>
    </w:p>
    <w:tbl>
      <w:tblPr>
        <w:tblStyle w:val="TableGrid"/>
        <w:tblW w:w="5000" w:type="pct"/>
        <w:tblLayout w:type="fixed"/>
        <w:tblLook w:val="04A0" w:firstRow="1" w:lastRow="0" w:firstColumn="1" w:lastColumn="0" w:noHBand="0" w:noVBand="1"/>
      </w:tblPr>
      <w:tblGrid>
        <w:gridCol w:w="2972"/>
        <w:gridCol w:w="6044"/>
      </w:tblGrid>
      <w:tr w:rsidR="00102E41" w:rsidRPr="00C16DD6" w14:paraId="5F6B4EFA" w14:textId="77777777" w:rsidTr="00CD45D7">
        <w:tc>
          <w:tcPr>
            <w:tcW w:w="1648" w:type="pct"/>
            <w:shd w:val="clear" w:color="auto" w:fill="5B9BD5" w:themeFill="accent1"/>
            <w:vAlign w:val="center"/>
          </w:tcPr>
          <w:p w14:paraId="1DC02011" w14:textId="77777777" w:rsidR="00102E41" w:rsidRPr="00392006" w:rsidRDefault="00102E41" w:rsidP="00CD45D7">
            <w:pPr>
              <w:spacing w:line="259" w:lineRule="auto"/>
              <w:jc w:val="center"/>
              <w:rPr>
                <w:rFonts w:eastAsia="Arial"/>
                <w:b/>
                <w:sz w:val="20"/>
                <w:szCs w:val="20"/>
              </w:rPr>
            </w:pPr>
            <w:r w:rsidRPr="00392006">
              <w:rPr>
                <w:rFonts w:eastAsia="Arial"/>
                <w:b/>
                <w:sz w:val="20"/>
                <w:szCs w:val="20"/>
              </w:rPr>
              <w:t xml:space="preserve">Reporting System: </w:t>
            </w:r>
          </w:p>
        </w:tc>
        <w:tc>
          <w:tcPr>
            <w:tcW w:w="3352" w:type="pct"/>
            <w:shd w:val="clear" w:color="auto" w:fill="5B9BD5" w:themeFill="accent1"/>
            <w:vAlign w:val="center"/>
          </w:tcPr>
          <w:p w14:paraId="6E9AFFDE" w14:textId="2451D632" w:rsidR="00102E41" w:rsidRPr="00392006" w:rsidRDefault="00102E41" w:rsidP="00CD45D7">
            <w:pPr>
              <w:spacing w:line="259" w:lineRule="auto"/>
              <w:jc w:val="center"/>
              <w:rPr>
                <w:rFonts w:eastAsia="Arial"/>
                <w:b/>
                <w:sz w:val="20"/>
                <w:szCs w:val="20"/>
              </w:rPr>
            </w:pPr>
            <w:r w:rsidRPr="00392006">
              <w:rPr>
                <w:rFonts w:eastAsia="Arial"/>
                <w:b/>
                <w:sz w:val="20"/>
                <w:szCs w:val="20"/>
              </w:rPr>
              <w:t>Q</w:t>
            </w:r>
            <w:r w:rsidR="00C91287">
              <w:rPr>
                <w:rFonts w:eastAsia="Arial"/>
                <w:b/>
                <w:sz w:val="20"/>
                <w:szCs w:val="20"/>
              </w:rPr>
              <w:t>1</w:t>
            </w:r>
            <w:r w:rsidRPr="00392006">
              <w:rPr>
                <w:rFonts w:eastAsia="Arial"/>
                <w:b/>
                <w:sz w:val="20"/>
                <w:szCs w:val="20"/>
              </w:rPr>
              <w:t xml:space="preserve"> status METHODS:</w:t>
            </w:r>
          </w:p>
          <w:p w14:paraId="4B56E3BB" w14:textId="77777777" w:rsidR="00102E41" w:rsidRPr="00392006" w:rsidRDefault="00102E41" w:rsidP="00CD45D7">
            <w:pPr>
              <w:spacing w:line="259" w:lineRule="auto"/>
              <w:jc w:val="center"/>
              <w:rPr>
                <w:rFonts w:eastAsia="Arial"/>
                <w:b/>
                <w:sz w:val="20"/>
                <w:szCs w:val="20"/>
              </w:rPr>
            </w:pPr>
          </w:p>
        </w:tc>
      </w:tr>
      <w:tr w:rsidR="00102E41" w:rsidRPr="00C16DD6" w14:paraId="05420862" w14:textId="77777777" w:rsidTr="00CD45D7">
        <w:trPr>
          <w:trHeight w:val="338"/>
        </w:trPr>
        <w:tc>
          <w:tcPr>
            <w:tcW w:w="1648" w:type="pct"/>
            <w:shd w:val="clear" w:color="auto" w:fill="auto"/>
            <w:vAlign w:val="center"/>
          </w:tcPr>
          <w:p w14:paraId="32C1C90D" w14:textId="77777777" w:rsidR="00102E41" w:rsidRPr="00392006" w:rsidRDefault="00102E41" w:rsidP="00CD45D7">
            <w:pPr>
              <w:spacing w:line="259" w:lineRule="auto"/>
              <w:jc w:val="center"/>
              <w:rPr>
                <w:rFonts w:eastAsia="Arial"/>
                <w:b/>
                <w:sz w:val="20"/>
                <w:szCs w:val="20"/>
              </w:rPr>
            </w:pPr>
            <w:r>
              <w:rPr>
                <w:rFonts w:eastAsia="Arial"/>
                <w:b/>
                <w:sz w:val="20"/>
                <w:szCs w:val="20"/>
              </w:rPr>
              <w:t>Cancer</w:t>
            </w:r>
          </w:p>
        </w:tc>
        <w:tc>
          <w:tcPr>
            <w:tcW w:w="3352" w:type="pct"/>
            <w:vAlign w:val="center"/>
          </w:tcPr>
          <w:p w14:paraId="4F4AD7B5" w14:textId="77777777" w:rsidR="00102E41" w:rsidRPr="00C16DD6" w:rsidRDefault="00102E41" w:rsidP="001A3722">
            <w:pPr>
              <w:pStyle w:val="ListParagraph"/>
              <w:spacing w:line="259" w:lineRule="auto"/>
              <w:ind w:left="267"/>
              <w:rPr>
                <w:rFonts w:ascii="Arial" w:eastAsia="Arial" w:hAnsi="Arial" w:cs="Arial"/>
                <w:b/>
                <w:color w:val="FF0000"/>
                <w:sz w:val="20"/>
                <w:szCs w:val="20"/>
                <w:highlight w:val="green"/>
              </w:rPr>
            </w:pPr>
            <w:r>
              <w:rPr>
                <w:noProof/>
              </w:rPr>
              <w:drawing>
                <wp:inline distT="0" distB="0" distL="0" distR="0" wp14:anchorId="2AD8592E" wp14:editId="6ED391CB">
                  <wp:extent cx="3538855" cy="355600"/>
                  <wp:effectExtent l="0" t="0" r="4445" b="6350"/>
                  <wp:docPr id="26" name="Chart 26">
                    <a:extLst xmlns:a="http://schemas.openxmlformats.org/drawingml/2006/main">
                      <a:ext uri="{FF2B5EF4-FFF2-40B4-BE49-F238E27FC236}">
                        <a16:creationId xmlns:a16="http://schemas.microsoft.com/office/drawing/2014/main" id="{848BA781-94A4-46F9-BC76-7783594ADFA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tc>
      </w:tr>
      <w:tr w:rsidR="00102E41" w14:paraId="103F5185" w14:textId="77777777" w:rsidTr="00102E41">
        <w:trPr>
          <w:trHeight w:val="50"/>
        </w:trPr>
        <w:tc>
          <w:tcPr>
            <w:tcW w:w="1648" w:type="pct"/>
            <w:shd w:val="clear" w:color="auto" w:fill="auto"/>
            <w:vAlign w:val="center"/>
          </w:tcPr>
          <w:p w14:paraId="514851F8" w14:textId="77777777" w:rsidR="00102E41" w:rsidRPr="00392006" w:rsidRDefault="00102E41" w:rsidP="00CD45D7">
            <w:pPr>
              <w:spacing w:line="259" w:lineRule="auto"/>
              <w:jc w:val="center"/>
              <w:rPr>
                <w:rFonts w:eastAsia="Arial"/>
                <w:b/>
                <w:sz w:val="20"/>
                <w:szCs w:val="20"/>
              </w:rPr>
            </w:pPr>
            <w:r>
              <w:rPr>
                <w:rFonts w:eastAsia="Arial"/>
                <w:b/>
                <w:sz w:val="20"/>
                <w:szCs w:val="20"/>
              </w:rPr>
              <w:t>Children &amp; Young People</w:t>
            </w:r>
          </w:p>
        </w:tc>
        <w:tc>
          <w:tcPr>
            <w:tcW w:w="3352" w:type="pct"/>
            <w:vAlign w:val="center"/>
          </w:tcPr>
          <w:p w14:paraId="5E7D840A" w14:textId="77777777" w:rsidR="00102E41" w:rsidRDefault="00102E41" w:rsidP="001A3722">
            <w:pPr>
              <w:pStyle w:val="ListParagraph"/>
              <w:spacing w:line="259" w:lineRule="auto"/>
              <w:ind w:left="267"/>
              <w:rPr>
                <w:noProof/>
              </w:rPr>
            </w:pPr>
            <w:r>
              <w:rPr>
                <w:noProof/>
              </w:rPr>
              <w:drawing>
                <wp:inline distT="0" distB="0" distL="0" distR="0" wp14:anchorId="2357226F" wp14:editId="49BF01B3">
                  <wp:extent cx="4270375" cy="488950"/>
                  <wp:effectExtent l="0" t="0" r="0" b="6350"/>
                  <wp:docPr id="27" name="Chart 27">
                    <a:extLst xmlns:a="http://schemas.openxmlformats.org/drawingml/2006/main">
                      <a:ext uri="{FF2B5EF4-FFF2-40B4-BE49-F238E27FC236}">
                        <a16:creationId xmlns:a16="http://schemas.microsoft.com/office/drawing/2014/main" id="{9D4419F7-1AAF-49BF-81E9-CEDB3039EAA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tc>
      </w:tr>
      <w:tr w:rsidR="00102E41" w14:paraId="54C431E9" w14:textId="77777777" w:rsidTr="00102E41">
        <w:trPr>
          <w:trHeight w:val="630"/>
        </w:trPr>
        <w:tc>
          <w:tcPr>
            <w:tcW w:w="1648" w:type="pct"/>
            <w:shd w:val="clear" w:color="auto" w:fill="auto"/>
            <w:vAlign w:val="center"/>
          </w:tcPr>
          <w:p w14:paraId="682725A5" w14:textId="77777777" w:rsidR="00102E41" w:rsidRPr="00392006" w:rsidRDefault="00102E41" w:rsidP="00CD45D7">
            <w:pPr>
              <w:spacing w:line="259" w:lineRule="auto"/>
              <w:jc w:val="center"/>
              <w:rPr>
                <w:rFonts w:eastAsia="Arial"/>
                <w:b/>
                <w:sz w:val="20"/>
                <w:szCs w:val="20"/>
              </w:rPr>
            </w:pPr>
            <w:r>
              <w:rPr>
                <w:rFonts w:eastAsia="Arial"/>
                <w:b/>
                <w:sz w:val="20"/>
                <w:szCs w:val="20"/>
              </w:rPr>
              <w:t>Maternity &amp; Women’s Health</w:t>
            </w:r>
          </w:p>
        </w:tc>
        <w:tc>
          <w:tcPr>
            <w:tcW w:w="3352" w:type="pct"/>
            <w:vAlign w:val="center"/>
          </w:tcPr>
          <w:p w14:paraId="40DC0BF9" w14:textId="77777777" w:rsidR="00102E41" w:rsidRDefault="00102E41" w:rsidP="00CD45D7">
            <w:pPr>
              <w:pStyle w:val="ListParagraph"/>
              <w:spacing w:line="259" w:lineRule="auto"/>
              <w:ind w:left="267"/>
              <w:rPr>
                <w:noProof/>
              </w:rPr>
            </w:pPr>
            <w:r>
              <w:rPr>
                <w:noProof/>
              </w:rPr>
              <w:drawing>
                <wp:inline distT="0" distB="0" distL="0" distR="0" wp14:anchorId="416817F9" wp14:editId="3B3A7432">
                  <wp:extent cx="3616325" cy="476250"/>
                  <wp:effectExtent l="0" t="0" r="3175" b="0"/>
                  <wp:docPr id="28" name="Chart 28">
                    <a:extLst xmlns:a="http://schemas.openxmlformats.org/drawingml/2006/main">
                      <a:ext uri="{FF2B5EF4-FFF2-40B4-BE49-F238E27FC236}">
                        <a16:creationId xmlns:a16="http://schemas.microsoft.com/office/drawing/2014/main" id="{EAD59390-5ACD-4499-9B29-7BAF9DBAB13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tc>
      </w:tr>
      <w:tr w:rsidR="00102E41" w:rsidRPr="00C16DD6" w14:paraId="53317167" w14:textId="77777777" w:rsidTr="00CD45D7">
        <w:trPr>
          <w:trHeight w:val="608"/>
        </w:trPr>
        <w:tc>
          <w:tcPr>
            <w:tcW w:w="1648" w:type="pct"/>
            <w:shd w:val="clear" w:color="auto" w:fill="auto"/>
            <w:vAlign w:val="center"/>
          </w:tcPr>
          <w:p w14:paraId="05BBAB6A" w14:textId="77777777" w:rsidR="00102E41" w:rsidRPr="00392006" w:rsidRDefault="00102E41" w:rsidP="00CD45D7">
            <w:pPr>
              <w:spacing w:line="259" w:lineRule="auto"/>
              <w:jc w:val="center"/>
              <w:rPr>
                <w:rFonts w:eastAsia="Arial"/>
                <w:b/>
                <w:sz w:val="20"/>
                <w:szCs w:val="20"/>
              </w:rPr>
            </w:pPr>
            <w:r>
              <w:rPr>
                <w:rFonts w:eastAsia="Arial"/>
                <w:b/>
                <w:sz w:val="20"/>
                <w:szCs w:val="20"/>
              </w:rPr>
              <w:t>Planned Care</w:t>
            </w:r>
          </w:p>
        </w:tc>
        <w:tc>
          <w:tcPr>
            <w:tcW w:w="3352" w:type="pct"/>
            <w:vAlign w:val="center"/>
          </w:tcPr>
          <w:p w14:paraId="0BABA6FA" w14:textId="77777777" w:rsidR="00102E41" w:rsidRPr="00C16DD6" w:rsidRDefault="00102E41" w:rsidP="00CD45D7">
            <w:pPr>
              <w:pStyle w:val="ListParagraph"/>
              <w:spacing w:line="259" w:lineRule="auto"/>
              <w:ind w:left="125"/>
              <w:jc w:val="both"/>
              <w:rPr>
                <w:rFonts w:ascii="Arial" w:eastAsia="Arial" w:hAnsi="Arial" w:cs="Arial"/>
                <w:b/>
                <w:color w:val="FF0000"/>
                <w:sz w:val="20"/>
                <w:szCs w:val="20"/>
                <w:highlight w:val="green"/>
              </w:rPr>
            </w:pPr>
            <w:r>
              <w:rPr>
                <w:noProof/>
              </w:rPr>
              <w:drawing>
                <wp:inline distT="0" distB="0" distL="0" distR="0" wp14:anchorId="497C5AB7" wp14:editId="20B64615">
                  <wp:extent cx="4041775" cy="349250"/>
                  <wp:effectExtent l="0" t="0" r="0" b="0"/>
                  <wp:docPr id="29" name="Chart 29">
                    <a:extLst xmlns:a="http://schemas.openxmlformats.org/drawingml/2006/main">
                      <a:ext uri="{FF2B5EF4-FFF2-40B4-BE49-F238E27FC236}">
                        <a16:creationId xmlns:a16="http://schemas.microsoft.com/office/drawing/2014/main" id="{F81F698C-2182-4DC0-8677-E9CAAB341E0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tc>
      </w:tr>
    </w:tbl>
    <w:p w14:paraId="42BC9DC9" w14:textId="6C08CB2B" w:rsidR="00102E41" w:rsidRPr="00102E41" w:rsidRDefault="00102E41" w:rsidP="00AB3C8D">
      <w:pPr>
        <w:spacing w:after="0"/>
        <w:jc w:val="both"/>
        <w:rPr>
          <w:rFonts w:eastAsia="Arial"/>
          <w:b/>
          <w:sz w:val="22"/>
          <w:szCs w:val="24"/>
        </w:rPr>
        <w:sectPr w:rsidR="00102E41" w:rsidRPr="00102E41" w:rsidSect="004302F4">
          <w:headerReference w:type="even" r:id="rId28"/>
          <w:headerReference w:type="default" r:id="rId29"/>
          <w:footerReference w:type="even" r:id="rId30"/>
          <w:footerReference w:type="default" r:id="rId31"/>
          <w:headerReference w:type="first" r:id="rId32"/>
          <w:footerReference w:type="first" r:id="rId33"/>
          <w:pgSz w:w="11906" w:h="16838"/>
          <w:pgMar w:top="1440" w:right="1440" w:bottom="1440" w:left="1440" w:header="709" w:footer="709" w:gutter="0"/>
          <w:cols w:space="708"/>
          <w:docGrid w:linePitch="360"/>
        </w:sectPr>
      </w:pPr>
    </w:p>
    <w:p w14:paraId="222A3726" w14:textId="39EE9257" w:rsidR="006C35ED" w:rsidRPr="007261FD" w:rsidRDefault="00996CAA" w:rsidP="00A87BEC">
      <w:pPr>
        <w:spacing w:line="259" w:lineRule="auto"/>
        <w:rPr>
          <w:rFonts w:eastAsia="Arial"/>
          <w:b/>
          <w:szCs w:val="28"/>
        </w:rPr>
      </w:pPr>
      <w:r w:rsidRPr="00B44124">
        <w:rPr>
          <w:rFonts w:eastAsia="Arial"/>
          <w:b/>
          <w:sz w:val="22"/>
          <w:szCs w:val="24"/>
        </w:rPr>
        <w:lastRenderedPageBreak/>
        <w:t>3</w:t>
      </w:r>
      <w:r w:rsidRPr="007261FD">
        <w:rPr>
          <w:rFonts w:eastAsia="Arial"/>
          <w:b/>
          <w:szCs w:val="28"/>
        </w:rPr>
        <w:t>.</w:t>
      </w:r>
      <w:r w:rsidR="008C5BC9" w:rsidRPr="007261FD">
        <w:rPr>
          <w:rFonts w:eastAsia="Arial"/>
          <w:b/>
          <w:szCs w:val="28"/>
        </w:rPr>
        <w:t>2</w:t>
      </w:r>
      <w:r w:rsidRPr="007261FD">
        <w:rPr>
          <w:rFonts w:eastAsia="Arial"/>
          <w:b/>
          <w:szCs w:val="28"/>
        </w:rPr>
        <w:t xml:space="preserve"> </w:t>
      </w:r>
      <w:r w:rsidR="00B671CF" w:rsidRPr="007261FD">
        <w:rPr>
          <w:rFonts w:eastAsia="Arial"/>
          <w:b/>
          <w:szCs w:val="28"/>
        </w:rPr>
        <w:t>Q</w:t>
      </w:r>
      <w:r w:rsidR="00C8351C">
        <w:rPr>
          <w:rFonts w:eastAsia="Arial"/>
          <w:b/>
          <w:szCs w:val="28"/>
        </w:rPr>
        <w:t xml:space="preserve">UARTER </w:t>
      </w:r>
      <w:r w:rsidR="00575A5E" w:rsidRPr="007261FD">
        <w:rPr>
          <w:rFonts w:eastAsia="Arial"/>
          <w:b/>
          <w:szCs w:val="28"/>
        </w:rPr>
        <w:t>1</w:t>
      </w:r>
      <w:r w:rsidR="00B671CF" w:rsidRPr="007261FD">
        <w:rPr>
          <w:rFonts w:eastAsia="Arial"/>
          <w:b/>
          <w:szCs w:val="28"/>
        </w:rPr>
        <w:t xml:space="preserve"> </w:t>
      </w:r>
      <w:r w:rsidR="006C6283" w:rsidRPr="007261FD">
        <w:rPr>
          <w:rFonts w:eastAsia="Arial"/>
          <w:b/>
          <w:szCs w:val="28"/>
        </w:rPr>
        <w:t>ACHIEVEMENTS</w:t>
      </w:r>
    </w:p>
    <w:p w14:paraId="48927C9A" w14:textId="5A7D8C24" w:rsidR="00F005B4" w:rsidRPr="00771FF5" w:rsidRDefault="00B671CF" w:rsidP="00AB3C8D">
      <w:pPr>
        <w:spacing w:after="0"/>
        <w:jc w:val="both"/>
        <w:rPr>
          <w:rFonts w:eastAsia="Arial"/>
          <w:b/>
          <w:noProof/>
          <w:szCs w:val="28"/>
          <w:lang w:eastAsia="en-GB"/>
        </w:rPr>
      </w:pPr>
      <w:r w:rsidRPr="00771FF5">
        <w:rPr>
          <w:rFonts w:eastAsia="Arial"/>
          <w:noProof/>
          <w:szCs w:val="28"/>
          <w:lang w:eastAsia="en-GB"/>
        </w:rPr>
        <w:t>Q</w:t>
      </w:r>
      <w:r w:rsidR="00575A5E" w:rsidRPr="00771FF5">
        <w:rPr>
          <w:rFonts w:eastAsia="Arial"/>
          <w:noProof/>
          <w:szCs w:val="28"/>
          <w:lang w:eastAsia="en-GB"/>
        </w:rPr>
        <w:t>1</w:t>
      </w:r>
      <w:r w:rsidRPr="00771FF5">
        <w:rPr>
          <w:rFonts w:eastAsia="Arial"/>
          <w:noProof/>
          <w:szCs w:val="28"/>
          <w:lang w:eastAsia="en-GB"/>
        </w:rPr>
        <w:t xml:space="preserve"> </w:t>
      </w:r>
      <w:r w:rsidR="006C6283" w:rsidRPr="00771FF5">
        <w:rPr>
          <w:rFonts w:eastAsia="Arial"/>
          <w:noProof/>
          <w:szCs w:val="28"/>
          <w:lang w:eastAsia="en-GB"/>
        </w:rPr>
        <w:t xml:space="preserve">achievements are </w:t>
      </w:r>
      <w:r w:rsidR="00837967" w:rsidRPr="00771FF5">
        <w:rPr>
          <w:rFonts w:eastAsia="Arial"/>
          <w:noProof/>
          <w:szCs w:val="28"/>
          <w:lang w:eastAsia="en-GB"/>
        </w:rPr>
        <w:t>outlined</w:t>
      </w:r>
      <w:r w:rsidR="006C6283" w:rsidRPr="00771FF5">
        <w:rPr>
          <w:rFonts w:eastAsia="Arial"/>
          <w:noProof/>
          <w:szCs w:val="28"/>
          <w:lang w:eastAsia="en-GB"/>
        </w:rPr>
        <w:t xml:space="preserve"> in</w:t>
      </w:r>
      <w:r w:rsidR="006C6283" w:rsidRPr="00771FF5">
        <w:rPr>
          <w:rFonts w:eastAsia="Arial"/>
          <w:b/>
          <w:noProof/>
          <w:szCs w:val="28"/>
          <w:lang w:eastAsia="en-GB"/>
        </w:rPr>
        <w:t xml:space="preserve"> </w:t>
      </w:r>
      <w:r w:rsidR="006C6283" w:rsidRPr="00771FF5">
        <w:rPr>
          <w:rFonts w:eastAsia="Arial"/>
          <w:b/>
          <w:i/>
          <w:noProof/>
          <w:szCs w:val="28"/>
          <w:lang w:eastAsia="en-GB"/>
        </w:rPr>
        <w:t xml:space="preserve">Appendix </w:t>
      </w:r>
      <w:r w:rsidR="006654DF">
        <w:rPr>
          <w:rFonts w:eastAsia="Arial"/>
          <w:b/>
          <w:i/>
          <w:noProof/>
          <w:szCs w:val="28"/>
          <w:lang w:eastAsia="en-GB"/>
        </w:rPr>
        <w:t>2</w:t>
      </w:r>
      <w:r w:rsidR="00703619" w:rsidRPr="00771FF5">
        <w:rPr>
          <w:rFonts w:eastAsia="Arial"/>
          <w:b/>
          <w:i/>
          <w:noProof/>
          <w:szCs w:val="28"/>
          <w:lang w:eastAsia="en-GB"/>
        </w:rPr>
        <w:t>.</w:t>
      </w:r>
    </w:p>
    <w:p w14:paraId="7387A813" w14:textId="77777777" w:rsidR="00F005B4" w:rsidRPr="00B44124" w:rsidRDefault="00F005B4" w:rsidP="00836AB7">
      <w:pPr>
        <w:spacing w:after="0"/>
        <w:jc w:val="both"/>
        <w:rPr>
          <w:b/>
          <w:bCs/>
          <w:sz w:val="22"/>
          <w:szCs w:val="24"/>
        </w:rPr>
      </w:pPr>
    </w:p>
    <w:p w14:paraId="3647C9A7" w14:textId="1D761D9E" w:rsidR="00824309" w:rsidRPr="007261FD" w:rsidRDefault="00824309" w:rsidP="00731805">
      <w:pPr>
        <w:spacing w:line="259" w:lineRule="auto"/>
        <w:rPr>
          <w:b/>
          <w:bCs/>
          <w:szCs w:val="28"/>
        </w:rPr>
      </w:pPr>
      <w:r w:rsidRPr="007261FD">
        <w:rPr>
          <w:b/>
          <w:bCs/>
          <w:szCs w:val="28"/>
        </w:rPr>
        <w:t>3.</w:t>
      </w:r>
      <w:r w:rsidR="00B671CF" w:rsidRPr="007261FD">
        <w:rPr>
          <w:b/>
          <w:bCs/>
          <w:szCs w:val="28"/>
        </w:rPr>
        <w:t>3</w:t>
      </w:r>
      <w:r w:rsidRPr="007261FD">
        <w:rPr>
          <w:b/>
          <w:bCs/>
          <w:szCs w:val="28"/>
        </w:rPr>
        <w:t xml:space="preserve"> </w:t>
      </w:r>
      <w:r w:rsidR="00C8351C" w:rsidRPr="007261FD">
        <w:rPr>
          <w:b/>
          <w:bCs/>
          <w:szCs w:val="28"/>
        </w:rPr>
        <w:t>OFF-TRACK METHODS</w:t>
      </w:r>
    </w:p>
    <w:p w14:paraId="7B0FE31B" w14:textId="575AF663" w:rsidR="00824309" w:rsidRDefault="00824309" w:rsidP="00731805">
      <w:pPr>
        <w:spacing w:line="259" w:lineRule="auto"/>
        <w:rPr>
          <w:rFonts w:eastAsia="Arial"/>
          <w:szCs w:val="24"/>
        </w:rPr>
      </w:pPr>
      <w:r w:rsidRPr="00771FF5">
        <w:rPr>
          <w:b/>
          <w:bCs/>
          <w:szCs w:val="28"/>
        </w:rPr>
        <w:t>Table</w:t>
      </w:r>
      <w:r w:rsidR="004302F4" w:rsidRPr="00771FF5">
        <w:rPr>
          <w:b/>
          <w:bCs/>
          <w:szCs w:val="28"/>
        </w:rPr>
        <w:t xml:space="preserve"> </w:t>
      </w:r>
      <w:r w:rsidR="000A1E2B" w:rsidRPr="00771FF5">
        <w:rPr>
          <w:b/>
          <w:bCs/>
          <w:szCs w:val="28"/>
        </w:rPr>
        <w:t>5</w:t>
      </w:r>
      <w:r w:rsidR="00B74B0C" w:rsidRPr="00B74B0C">
        <w:rPr>
          <w:szCs w:val="28"/>
        </w:rPr>
        <w:t>, below,</w:t>
      </w:r>
      <w:r w:rsidR="00B671CF" w:rsidRPr="00771FF5">
        <w:rPr>
          <w:bCs/>
          <w:szCs w:val="28"/>
        </w:rPr>
        <w:t xml:space="preserve"> </w:t>
      </w:r>
      <w:r w:rsidR="004302F4" w:rsidRPr="00771FF5">
        <w:rPr>
          <w:bCs/>
          <w:szCs w:val="28"/>
        </w:rPr>
        <w:t xml:space="preserve">details </w:t>
      </w:r>
      <w:r w:rsidR="004302F4" w:rsidRPr="00771FF5">
        <w:rPr>
          <w:rFonts w:eastAsia="Arial"/>
          <w:szCs w:val="24"/>
        </w:rPr>
        <w:t>red</w:t>
      </w:r>
      <w:r w:rsidR="00771FF5" w:rsidRPr="00771FF5">
        <w:rPr>
          <w:rFonts w:eastAsia="Arial"/>
          <w:szCs w:val="24"/>
        </w:rPr>
        <w:t xml:space="preserve">, ‘significantly </w:t>
      </w:r>
      <w:r w:rsidR="004302F4" w:rsidRPr="00771FF5">
        <w:rPr>
          <w:rFonts w:eastAsia="Arial"/>
          <w:szCs w:val="24"/>
        </w:rPr>
        <w:t>off</w:t>
      </w:r>
      <w:r w:rsidR="00771FF5" w:rsidRPr="00771FF5">
        <w:rPr>
          <w:rFonts w:eastAsia="Arial"/>
          <w:szCs w:val="24"/>
        </w:rPr>
        <w:t>-</w:t>
      </w:r>
      <w:r w:rsidR="004302F4" w:rsidRPr="00771FF5">
        <w:rPr>
          <w:rFonts w:eastAsia="Arial"/>
          <w:szCs w:val="24"/>
        </w:rPr>
        <w:t>track</w:t>
      </w:r>
      <w:r w:rsidR="00771FF5" w:rsidRPr="00771FF5">
        <w:rPr>
          <w:rFonts w:eastAsia="Arial"/>
          <w:szCs w:val="24"/>
        </w:rPr>
        <w:t>,</w:t>
      </w:r>
      <w:r w:rsidR="004302F4" w:rsidRPr="00771FF5">
        <w:rPr>
          <w:rFonts w:eastAsia="Arial"/>
          <w:szCs w:val="24"/>
        </w:rPr>
        <w:t>’ methods report</w:t>
      </w:r>
      <w:r w:rsidR="00771FF5" w:rsidRPr="00771FF5">
        <w:rPr>
          <w:rFonts w:eastAsia="Arial"/>
          <w:szCs w:val="24"/>
        </w:rPr>
        <w:t>ed</w:t>
      </w:r>
      <w:r w:rsidR="004302F4" w:rsidRPr="00771FF5">
        <w:rPr>
          <w:rFonts w:eastAsia="Arial"/>
          <w:szCs w:val="24"/>
        </w:rPr>
        <w:t>, including reasons for delay and the mitigating actions being undertaken</w:t>
      </w:r>
      <w:r w:rsidR="00C0577E">
        <w:rPr>
          <w:rFonts w:eastAsia="Arial"/>
          <w:szCs w:val="24"/>
        </w:rPr>
        <w:t xml:space="preserve">. </w:t>
      </w:r>
      <w:r w:rsidR="00C326F1">
        <w:rPr>
          <w:rFonts w:eastAsia="Arial"/>
          <w:szCs w:val="24"/>
        </w:rPr>
        <w:t>In addition, w</w:t>
      </w:r>
      <w:r w:rsidR="00C0577E">
        <w:rPr>
          <w:rFonts w:eastAsia="Arial"/>
          <w:szCs w:val="24"/>
        </w:rPr>
        <w:t xml:space="preserve">here </w:t>
      </w:r>
      <w:r w:rsidR="00FA612C">
        <w:rPr>
          <w:rFonts w:eastAsia="Arial"/>
          <w:szCs w:val="24"/>
        </w:rPr>
        <w:t>it has been identified that GMOs which are off-track at Q1-end</w:t>
      </w:r>
      <w:r w:rsidR="00FB392D">
        <w:rPr>
          <w:rFonts w:eastAsia="Arial"/>
          <w:szCs w:val="24"/>
        </w:rPr>
        <w:t xml:space="preserve"> will have a knock-on effect on </w:t>
      </w:r>
      <w:r w:rsidR="00C326F1">
        <w:rPr>
          <w:rFonts w:eastAsia="Arial"/>
          <w:szCs w:val="24"/>
        </w:rPr>
        <w:t>delivery by the end of the year</w:t>
      </w:r>
      <w:r w:rsidR="00FB392D">
        <w:rPr>
          <w:rFonts w:eastAsia="Arial"/>
          <w:szCs w:val="24"/>
        </w:rPr>
        <w:t>, revisions to</w:t>
      </w:r>
      <w:r w:rsidR="00C326F1">
        <w:rPr>
          <w:rFonts w:eastAsia="Arial"/>
          <w:szCs w:val="24"/>
        </w:rPr>
        <w:t xml:space="preserve"> subsequent milestones</w:t>
      </w:r>
      <w:r w:rsidR="00FB392D">
        <w:rPr>
          <w:rFonts w:eastAsia="Arial"/>
          <w:szCs w:val="24"/>
        </w:rPr>
        <w:t xml:space="preserve"> </w:t>
      </w:r>
      <w:r w:rsidR="00C326F1">
        <w:rPr>
          <w:rFonts w:eastAsia="Arial"/>
          <w:szCs w:val="24"/>
        </w:rPr>
        <w:t>were proposed and agreed by</w:t>
      </w:r>
      <w:r w:rsidR="00FB392D">
        <w:rPr>
          <w:rFonts w:eastAsia="Arial"/>
          <w:szCs w:val="24"/>
        </w:rPr>
        <w:t xml:space="preserve"> the </w:t>
      </w:r>
      <w:r w:rsidR="00F8091C">
        <w:rPr>
          <w:rFonts w:eastAsia="Arial"/>
          <w:szCs w:val="24"/>
        </w:rPr>
        <w:t>A</w:t>
      </w:r>
      <w:r w:rsidR="00FB392D">
        <w:rPr>
          <w:rFonts w:eastAsia="Arial"/>
          <w:szCs w:val="24"/>
        </w:rPr>
        <w:t xml:space="preserve">nnual </w:t>
      </w:r>
      <w:r w:rsidR="00F8091C">
        <w:rPr>
          <w:rFonts w:eastAsia="Arial"/>
          <w:szCs w:val="24"/>
        </w:rPr>
        <w:t>P</w:t>
      </w:r>
      <w:r w:rsidR="00FB392D">
        <w:rPr>
          <w:rFonts w:eastAsia="Arial"/>
          <w:szCs w:val="24"/>
        </w:rPr>
        <w:t xml:space="preserve">lan </w:t>
      </w:r>
      <w:r w:rsidR="00F8091C">
        <w:rPr>
          <w:rFonts w:eastAsia="Arial"/>
          <w:szCs w:val="24"/>
        </w:rPr>
        <w:t>O</w:t>
      </w:r>
      <w:r w:rsidR="00FB392D">
        <w:rPr>
          <w:rFonts w:eastAsia="Arial"/>
          <w:szCs w:val="24"/>
        </w:rPr>
        <w:t xml:space="preserve">versight </w:t>
      </w:r>
      <w:r w:rsidR="00F8091C">
        <w:rPr>
          <w:rFonts w:eastAsia="Arial"/>
          <w:szCs w:val="24"/>
        </w:rPr>
        <w:t>G</w:t>
      </w:r>
      <w:r w:rsidR="00FB392D">
        <w:rPr>
          <w:rFonts w:eastAsia="Arial"/>
          <w:szCs w:val="24"/>
        </w:rPr>
        <w:t>roup</w:t>
      </w:r>
      <w:r w:rsidR="00340566">
        <w:rPr>
          <w:rFonts w:eastAsia="Arial"/>
          <w:szCs w:val="24"/>
        </w:rPr>
        <w:t xml:space="preserve"> (APOG)</w:t>
      </w:r>
      <w:r w:rsidR="00DE7D67">
        <w:rPr>
          <w:rFonts w:eastAsia="Arial"/>
          <w:szCs w:val="24"/>
        </w:rPr>
        <w:t>, as detailed</w:t>
      </w:r>
      <w:r w:rsidR="00FB392D">
        <w:rPr>
          <w:rFonts w:eastAsia="Arial"/>
          <w:szCs w:val="24"/>
        </w:rPr>
        <w:t xml:space="preserve">. </w:t>
      </w:r>
      <w:r w:rsidR="00C326F1">
        <w:rPr>
          <w:rFonts w:eastAsia="Arial"/>
          <w:szCs w:val="24"/>
        </w:rPr>
        <w:t xml:space="preserve">The </w:t>
      </w:r>
      <w:r w:rsidR="00C3437B">
        <w:rPr>
          <w:rFonts w:eastAsia="Arial"/>
          <w:szCs w:val="24"/>
        </w:rPr>
        <w:t>Committee</w:t>
      </w:r>
      <w:r w:rsidR="00C326F1">
        <w:rPr>
          <w:rFonts w:eastAsia="Arial"/>
          <w:szCs w:val="24"/>
        </w:rPr>
        <w:t xml:space="preserve"> are asked to approve these changes to the Plan.</w:t>
      </w:r>
    </w:p>
    <w:tbl>
      <w:tblPr>
        <w:tblStyle w:val="TableGrid"/>
        <w:tblW w:w="5021" w:type="pct"/>
        <w:tblLook w:val="04A0" w:firstRow="1" w:lastRow="0" w:firstColumn="1" w:lastColumn="0" w:noHBand="0" w:noVBand="1"/>
      </w:tblPr>
      <w:tblGrid>
        <w:gridCol w:w="3630"/>
        <w:gridCol w:w="3311"/>
        <w:gridCol w:w="3443"/>
        <w:gridCol w:w="90"/>
        <w:gridCol w:w="3533"/>
      </w:tblGrid>
      <w:tr w:rsidR="00C16DD6" w:rsidRPr="00C16DD6" w14:paraId="4EAB5FFC" w14:textId="77777777" w:rsidTr="003F2D28">
        <w:tc>
          <w:tcPr>
            <w:tcW w:w="1296" w:type="pct"/>
            <w:shd w:val="clear" w:color="auto" w:fill="FF0000"/>
            <w:vAlign w:val="center"/>
          </w:tcPr>
          <w:p w14:paraId="016C0065" w14:textId="77777777" w:rsidR="00824309" w:rsidRPr="00AB3565" w:rsidRDefault="00824309" w:rsidP="009F068A">
            <w:pPr>
              <w:autoSpaceDE w:val="0"/>
              <w:autoSpaceDN w:val="0"/>
              <w:adjustRightInd w:val="0"/>
              <w:jc w:val="center"/>
              <w:rPr>
                <w:rFonts w:eastAsia="Arial"/>
                <w:b/>
                <w:sz w:val="20"/>
                <w:szCs w:val="20"/>
              </w:rPr>
            </w:pPr>
            <w:bookmarkStart w:id="0" w:name="_Hlk172729365"/>
            <w:bookmarkStart w:id="1" w:name="_Hlk172728100"/>
            <w:r w:rsidRPr="00AB3565">
              <w:rPr>
                <w:rFonts w:eastAsia="Arial"/>
                <w:b/>
                <w:sz w:val="20"/>
                <w:szCs w:val="20"/>
              </w:rPr>
              <w:t>GMO</w:t>
            </w:r>
          </w:p>
          <w:p w14:paraId="2757E3CE" w14:textId="77777777" w:rsidR="00824309" w:rsidRPr="00C16DD6" w:rsidRDefault="00824309" w:rsidP="009F068A">
            <w:pPr>
              <w:autoSpaceDE w:val="0"/>
              <w:autoSpaceDN w:val="0"/>
              <w:adjustRightInd w:val="0"/>
              <w:jc w:val="center"/>
              <w:rPr>
                <w:rFonts w:eastAsia="Arial"/>
                <w:color w:val="FF0000"/>
                <w:sz w:val="20"/>
                <w:szCs w:val="20"/>
              </w:rPr>
            </w:pPr>
            <w:r w:rsidRPr="00AB3565">
              <w:rPr>
                <w:rFonts w:eastAsia="Arial"/>
                <w:b/>
                <w:sz w:val="20"/>
                <w:szCs w:val="20"/>
              </w:rPr>
              <w:t>(Reference number and Method)</w:t>
            </w:r>
          </w:p>
        </w:tc>
        <w:tc>
          <w:tcPr>
            <w:tcW w:w="1182" w:type="pct"/>
            <w:shd w:val="clear" w:color="auto" w:fill="9CC2E5" w:themeFill="accent1" w:themeFillTint="99"/>
            <w:vAlign w:val="center"/>
          </w:tcPr>
          <w:p w14:paraId="71CB29C1" w14:textId="02DD9CD0" w:rsidR="00824309" w:rsidRPr="00AB3565" w:rsidRDefault="00824309" w:rsidP="009F068A">
            <w:pPr>
              <w:autoSpaceDE w:val="0"/>
              <w:autoSpaceDN w:val="0"/>
              <w:adjustRightInd w:val="0"/>
              <w:jc w:val="center"/>
              <w:rPr>
                <w:rFonts w:eastAsia="Arial"/>
                <w:sz w:val="20"/>
                <w:szCs w:val="20"/>
              </w:rPr>
            </w:pPr>
            <w:r w:rsidRPr="00AB3565">
              <w:rPr>
                <w:rFonts w:eastAsia="Arial"/>
                <w:b/>
                <w:sz w:val="20"/>
                <w:szCs w:val="20"/>
              </w:rPr>
              <w:t>Off</w:t>
            </w:r>
            <w:r w:rsidR="003F2D28">
              <w:rPr>
                <w:rFonts w:eastAsia="Arial"/>
                <w:b/>
                <w:sz w:val="20"/>
                <w:szCs w:val="20"/>
              </w:rPr>
              <w:t>-t</w:t>
            </w:r>
            <w:r w:rsidRPr="00AB3565">
              <w:rPr>
                <w:rFonts w:eastAsia="Arial"/>
                <w:b/>
                <w:sz w:val="20"/>
                <w:szCs w:val="20"/>
              </w:rPr>
              <w:t>rack Milestone for Q</w:t>
            </w:r>
            <w:r w:rsidR="00AB3565">
              <w:rPr>
                <w:rFonts w:eastAsia="Arial"/>
                <w:b/>
                <w:sz w:val="20"/>
                <w:szCs w:val="20"/>
              </w:rPr>
              <w:t>1</w:t>
            </w:r>
          </w:p>
        </w:tc>
        <w:tc>
          <w:tcPr>
            <w:tcW w:w="1229" w:type="pct"/>
            <w:shd w:val="clear" w:color="auto" w:fill="9CC2E5" w:themeFill="accent1" w:themeFillTint="99"/>
            <w:vAlign w:val="center"/>
          </w:tcPr>
          <w:p w14:paraId="1A0DC73E" w14:textId="77777777" w:rsidR="00824309" w:rsidRPr="00AB3565" w:rsidRDefault="00824309" w:rsidP="009F068A">
            <w:pPr>
              <w:autoSpaceDE w:val="0"/>
              <w:autoSpaceDN w:val="0"/>
              <w:adjustRightInd w:val="0"/>
              <w:jc w:val="center"/>
              <w:rPr>
                <w:rFonts w:eastAsia="Arial"/>
                <w:sz w:val="20"/>
                <w:szCs w:val="20"/>
              </w:rPr>
            </w:pPr>
            <w:r w:rsidRPr="00AB3565">
              <w:rPr>
                <w:rFonts w:eastAsia="Arial"/>
                <w:b/>
                <w:sz w:val="20"/>
                <w:szCs w:val="20"/>
              </w:rPr>
              <w:t>Reason for delay and what is being done to bring activity back ‘on track’ (Mitigating actions)</w:t>
            </w:r>
          </w:p>
        </w:tc>
        <w:tc>
          <w:tcPr>
            <w:tcW w:w="1293" w:type="pct"/>
            <w:gridSpan w:val="2"/>
            <w:shd w:val="clear" w:color="auto" w:fill="9CC2E5" w:themeFill="accent1" w:themeFillTint="99"/>
          </w:tcPr>
          <w:p w14:paraId="1DA1439B" w14:textId="77777777" w:rsidR="00824309" w:rsidRPr="00AB3565" w:rsidRDefault="00824309" w:rsidP="00914886">
            <w:pPr>
              <w:autoSpaceDE w:val="0"/>
              <w:autoSpaceDN w:val="0"/>
              <w:adjustRightInd w:val="0"/>
              <w:jc w:val="center"/>
              <w:rPr>
                <w:sz w:val="20"/>
                <w:szCs w:val="20"/>
              </w:rPr>
            </w:pPr>
            <w:r w:rsidRPr="00AB3565">
              <w:rPr>
                <w:rFonts w:eastAsia="Arial"/>
                <w:b/>
                <w:sz w:val="20"/>
                <w:szCs w:val="20"/>
              </w:rPr>
              <w:t>Change to Plan</w:t>
            </w:r>
            <w:r w:rsidR="00914886" w:rsidRPr="00AB3565">
              <w:rPr>
                <w:rFonts w:eastAsia="Arial"/>
                <w:b/>
                <w:sz w:val="20"/>
                <w:szCs w:val="20"/>
              </w:rPr>
              <w:t xml:space="preserve"> &amp; </w:t>
            </w:r>
            <w:r w:rsidRPr="00AB3565">
              <w:rPr>
                <w:rFonts w:eastAsia="Arial"/>
                <w:b/>
                <w:sz w:val="20"/>
                <w:szCs w:val="20"/>
              </w:rPr>
              <w:t xml:space="preserve">Proposed </w:t>
            </w:r>
            <w:r w:rsidR="00914886" w:rsidRPr="00AB3565">
              <w:rPr>
                <w:rFonts w:eastAsia="Arial"/>
                <w:b/>
                <w:sz w:val="20"/>
                <w:szCs w:val="20"/>
              </w:rPr>
              <w:t xml:space="preserve">Next Steps </w:t>
            </w:r>
          </w:p>
        </w:tc>
      </w:tr>
      <w:bookmarkEnd w:id="0"/>
      <w:tr w:rsidR="00306A38" w:rsidRPr="00C16DD6" w14:paraId="6A7FE777" w14:textId="77777777" w:rsidTr="00306A38">
        <w:tc>
          <w:tcPr>
            <w:tcW w:w="5000" w:type="pct"/>
            <w:gridSpan w:val="5"/>
            <w:shd w:val="clear" w:color="auto" w:fill="DEEAF6" w:themeFill="accent1" w:themeFillTint="33"/>
            <w:vAlign w:val="center"/>
          </w:tcPr>
          <w:p w14:paraId="5DFDBE71" w14:textId="295A10E3" w:rsidR="00306A38" w:rsidRPr="00AB3565" w:rsidRDefault="00306A38" w:rsidP="00914886">
            <w:pPr>
              <w:autoSpaceDE w:val="0"/>
              <w:autoSpaceDN w:val="0"/>
              <w:adjustRightInd w:val="0"/>
              <w:jc w:val="center"/>
              <w:rPr>
                <w:rFonts w:eastAsia="Arial"/>
                <w:b/>
                <w:sz w:val="20"/>
                <w:szCs w:val="20"/>
              </w:rPr>
            </w:pPr>
            <w:r>
              <w:rPr>
                <w:b/>
                <w:sz w:val="20"/>
                <w:szCs w:val="20"/>
              </w:rPr>
              <w:t>P</w:t>
            </w:r>
            <w:r w:rsidRPr="00AB3565">
              <w:rPr>
                <w:b/>
                <w:sz w:val="20"/>
                <w:szCs w:val="20"/>
              </w:rPr>
              <w:t>RIMARY CARE, COMMUNITY &amp; THERAPIES</w:t>
            </w:r>
            <w:r>
              <w:rPr>
                <w:b/>
                <w:sz w:val="20"/>
                <w:szCs w:val="20"/>
              </w:rPr>
              <w:t xml:space="preserve"> (PCCT) </w:t>
            </w:r>
            <w:r w:rsidRPr="00AB3565">
              <w:rPr>
                <w:b/>
                <w:sz w:val="20"/>
                <w:szCs w:val="20"/>
              </w:rPr>
              <w:t>Service Group Lead: Brian Owens</w:t>
            </w:r>
          </w:p>
        </w:tc>
      </w:tr>
      <w:bookmarkEnd w:id="1"/>
      <w:tr w:rsidR="00E00D4A" w:rsidRPr="00C16DD6" w14:paraId="0980BFB6" w14:textId="77777777" w:rsidTr="00E00D4A">
        <w:tc>
          <w:tcPr>
            <w:tcW w:w="1296" w:type="pct"/>
            <w:shd w:val="clear" w:color="auto" w:fill="auto"/>
            <w:vAlign w:val="center"/>
          </w:tcPr>
          <w:p w14:paraId="1F8E15C0" w14:textId="2824DF92" w:rsidR="00E00D4A" w:rsidRPr="005C5022" w:rsidRDefault="00E00D4A" w:rsidP="009F068A">
            <w:pPr>
              <w:rPr>
                <w:b/>
                <w:sz w:val="20"/>
                <w:szCs w:val="20"/>
              </w:rPr>
            </w:pPr>
            <w:r w:rsidRPr="005C5022">
              <w:rPr>
                <w:b/>
                <w:color w:val="FF0000"/>
                <w:sz w:val="20"/>
                <w:szCs w:val="20"/>
              </w:rPr>
              <w:t xml:space="preserve">PCT_08: </w:t>
            </w:r>
            <w:r w:rsidRPr="00A84FE9">
              <w:rPr>
                <w:bCs/>
                <w:color w:val="FF0000"/>
                <w:sz w:val="20"/>
                <w:szCs w:val="20"/>
              </w:rPr>
              <w:t>Ensure delivery of all actions/recommendations from HMP Swansea HIW inspection reports alongside delivery of Health, Care and Wellbeing Delivery Plan (HCWDP) 2023-25.</w:t>
            </w:r>
          </w:p>
        </w:tc>
        <w:tc>
          <w:tcPr>
            <w:tcW w:w="1182" w:type="pct"/>
            <w:shd w:val="clear" w:color="auto" w:fill="FFFFFF" w:themeFill="background1"/>
            <w:vAlign w:val="center"/>
          </w:tcPr>
          <w:p w14:paraId="46A1C94B" w14:textId="382BC417" w:rsidR="00E00D4A" w:rsidRPr="005C5022" w:rsidRDefault="00E00D4A" w:rsidP="00FF0CF9">
            <w:pPr>
              <w:rPr>
                <w:sz w:val="20"/>
                <w:szCs w:val="20"/>
              </w:rPr>
            </w:pPr>
            <w:r w:rsidRPr="005C5022">
              <w:rPr>
                <w:sz w:val="20"/>
                <w:szCs w:val="20"/>
              </w:rPr>
              <w:t>Explore all funding opportunities both external and internal in order to fully achieve all outstanding actions in the Healthcare and Wellbeing Delivery Plan.</w:t>
            </w:r>
          </w:p>
          <w:p w14:paraId="47B42C7F" w14:textId="77777777" w:rsidR="00E00D4A" w:rsidRPr="005C5022" w:rsidRDefault="00E00D4A" w:rsidP="00FF0CF9">
            <w:pPr>
              <w:rPr>
                <w:sz w:val="20"/>
                <w:szCs w:val="20"/>
              </w:rPr>
            </w:pPr>
          </w:p>
          <w:p w14:paraId="7E85B8BD" w14:textId="661BCD57" w:rsidR="00E00D4A" w:rsidRPr="005C5022" w:rsidRDefault="00E00D4A" w:rsidP="00FF0CF9">
            <w:pPr>
              <w:autoSpaceDE w:val="0"/>
              <w:autoSpaceDN w:val="0"/>
              <w:adjustRightInd w:val="0"/>
              <w:rPr>
                <w:rFonts w:eastAsia="Arial"/>
                <w:color w:val="FF0000"/>
                <w:sz w:val="20"/>
                <w:szCs w:val="20"/>
              </w:rPr>
            </w:pPr>
            <w:r w:rsidRPr="005C5022">
              <w:rPr>
                <w:sz w:val="20"/>
                <w:szCs w:val="20"/>
              </w:rPr>
              <w:t>The successful implementation of the HCWDP is one of the outstanding recommendations from the HIW 2022 action plan. The HCWDP has 28 actions, of which 23 actions are completed.  Progress against the five open actions is monitored by the Prison Partnership Board and the Service Group Patient Safety and Compliance Meeting and can only be fully achieved if funding is secured.</w:t>
            </w:r>
          </w:p>
        </w:tc>
        <w:tc>
          <w:tcPr>
            <w:tcW w:w="1261" w:type="pct"/>
            <w:gridSpan w:val="2"/>
            <w:shd w:val="clear" w:color="auto" w:fill="FFFFFF" w:themeFill="background1"/>
            <w:vAlign w:val="center"/>
          </w:tcPr>
          <w:p w14:paraId="45651941" w14:textId="77777777" w:rsidR="00E00D4A" w:rsidRPr="005C5022" w:rsidRDefault="00E00D4A" w:rsidP="00E00D4A">
            <w:pPr>
              <w:rPr>
                <w:b/>
                <w:bCs/>
                <w:iCs/>
                <w:color w:val="000000" w:themeColor="text1"/>
                <w:sz w:val="20"/>
                <w:szCs w:val="20"/>
              </w:rPr>
            </w:pPr>
            <w:r w:rsidRPr="005C5022">
              <w:rPr>
                <w:b/>
                <w:bCs/>
                <w:iCs/>
                <w:color w:val="000000" w:themeColor="text1"/>
                <w:sz w:val="20"/>
                <w:szCs w:val="20"/>
              </w:rPr>
              <w:t>Reason for delay:</w:t>
            </w:r>
          </w:p>
          <w:p w14:paraId="52869958" w14:textId="77777777" w:rsidR="00E00D4A" w:rsidRPr="005C5022" w:rsidRDefault="00E00D4A" w:rsidP="00E00D4A">
            <w:pPr>
              <w:rPr>
                <w:b/>
                <w:bCs/>
                <w:iCs/>
                <w:color w:val="000000" w:themeColor="text1"/>
                <w:sz w:val="20"/>
                <w:szCs w:val="20"/>
              </w:rPr>
            </w:pPr>
          </w:p>
          <w:p w14:paraId="10B5B0CB" w14:textId="77777777" w:rsidR="00E00D4A" w:rsidRPr="005C5022" w:rsidRDefault="00E00D4A" w:rsidP="00E00D4A">
            <w:pPr>
              <w:rPr>
                <w:b/>
                <w:bCs/>
                <w:iCs/>
                <w:color w:val="000000" w:themeColor="text1"/>
                <w:sz w:val="20"/>
                <w:szCs w:val="20"/>
              </w:rPr>
            </w:pPr>
            <w:r w:rsidRPr="005C5022">
              <w:rPr>
                <w:b/>
                <w:bCs/>
                <w:iCs/>
                <w:color w:val="000000" w:themeColor="text1"/>
                <w:sz w:val="20"/>
                <w:szCs w:val="20"/>
              </w:rPr>
              <w:t>HIW 2022:</w:t>
            </w:r>
          </w:p>
          <w:p w14:paraId="254C1DD6" w14:textId="77777777" w:rsidR="00E00D4A" w:rsidRPr="005C5022" w:rsidRDefault="00E00D4A" w:rsidP="00E00D4A">
            <w:pPr>
              <w:rPr>
                <w:bCs/>
                <w:iCs/>
                <w:color w:val="000000" w:themeColor="text1"/>
                <w:sz w:val="20"/>
                <w:szCs w:val="20"/>
              </w:rPr>
            </w:pPr>
            <w:r w:rsidRPr="005C5022">
              <w:rPr>
                <w:bCs/>
                <w:iCs/>
                <w:color w:val="000000" w:themeColor="text1"/>
                <w:sz w:val="20"/>
                <w:szCs w:val="20"/>
              </w:rPr>
              <w:t>2 actions remain open (of 35)</w:t>
            </w:r>
          </w:p>
          <w:p w14:paraId="74215628" w14:textId="77777777" w:rsidR="00E00D4A" w:rsidRPr="005C5022" w:rsidRDefault="00E00D4A" w:rsidP="00E00D4A">
            <w:pPr>
              <w:pStyle w:val="ListParagraph"/>
              <w:numPr>
                <w:ilvl w:val="0"/>
                <w:numId w:val="46"/>
              </w:numPr>
              <w:rPr>
                <w:rFonts w:ascii="Arial" w:hAnsi="Arial" w:cs="Arial"/>
                <w:bCs/>
                <w:iCs/>
                <w:color w:val="000000" w:themeColor="text1"/>
                <w:sz w:val="20"/>
                <w:szCs w:val="20"/>
              </w:rPr>
            </w:pPr>
            <w:r w:rsidRPr="005C5022">
              <w:rPr>
                <w:rFonts w:ascii="Arial" w:hAnsi="Arial" w:cs="Arial"/>
                <w:bCs/>
                <w:iCs/>
                <w:color w:val="000000" w:themeColor="text1"/>
                <w:sz w:val="20"/>
                <w:szCs w:val="20"/>
              </w:rPr>
              <w:t>Closing the HCWDP</w:t>
            </w:r>
          </w:p>
          <w:p w14:paraId="3DF33E4F" w14:textId="77777777" w:rsidR="00E00D4A" w:rsidRPr="005C5022" w:rsidRDefault="00E00D4A" w:rsidP="00E00D4A">
            <w:pPr>
              <w:pStyle w:val="ListParagraph"/>
              <w:numPr>
                <w:ilvl w:val="0"/>
                <w:numId w:val="46"/>
              </w:numPr>
              <w:rPr>
                <w:rFonts w:ascii="Arial" w:hAnsi="Arial" w:cs="Arial"/>
                <w:bCs/>
                <w:iCs/>
                <w:color w:val="000000" w:themeColor="text1"/>
                <w:sz w:val="20"/>
                <w:szCs w:val="20"/>
              </w:rPr>
            </w:pPr>
            <w:r w:rsidRPr="005C5022">
              <w:rPr>
                <w:rFonts w:ascii="Arial" w:hAnsi="Arial" w:cs="Arial"/>
                <w:bCs/>
                <w:iCs/>
                <w:color w:val="000000" w:themeColor="text1"/>
                <w:sz w:val="20"/>
                <w:szCs w:val="20"/>
              </w:rPr>
              <w:t xml:space="preserve">Regarding staffing levels (funding dependent). </w:t>
            </w:r>
          </w:p>
          <w:p w14:paraId="37AA2741" w14:textId="77777777" w:rsidR="00E00D4A" w:rsidRPr="005C5022" w:rsidRDefault="00E00D4A" w:rsidP="00E00D4A">
            <w:pPr>
              <w:rPr>
                <w:bCs/>
                <w:iCs/>
                <w:color w:val="000000" w:themeColor="text1"/>
                <w:sz w:val="20"/>
                <w:szCs w:val="20"/>
              </w:rPr>
            </w:pPr>
          </w:p>
          <w:p w14:paraId="15B0B831" w14:textId="77777777" w:rsidR="00E00D4A" w:rsidRPr="005C5022" w:rsidRDefault="00E00D4A" w:rsidP="00E00D4A">
            <w:pPr>
              <w:rPr>
                <w:b/>
                <w:bCs/>
                <w:iCs/>
                <w:color w:val="000000" w:themeColor="text1"/>
                <w:sz w:val="20"/>
                <w:szCs w:val="20"/>
              </w:rPr>
            </w:pPr>
            <w:r w:rsidRPr="005C5022">
              <w:rPr>
                <w:b/>
                <w:bCs/>
                <w:iCs/>
                <w:color w:val="000000" w:themeColor="text1"/>
                <w:sz w:val="20"/>
                <w:szCs w:val="20"/>
              </w:rPr>
              <w:t xml:space="preserve">HCWDP: </w:t>
            </w:r>
          </w:p>
          <w:p w14:paraId="3796DF88" w14:textId="77777777" w:rsidR="00E00D4A" w:rsidRPr="005C5022" w:rsidRDefault="00E00D4A" w:rsidP="00E00D4A">
            <w:pPr>
              <w:rPr>
                <w:bCs/>
                <w:iCs/>
                <w:color w:val="000000" w:themeColor="text1"/>
                <w:sz w:val="20"/>
                <w:szCs w:val="20"/>
              </w:rPr>
            </w:pPr>
            <w:r w:rsidRPr="005C5022">
              <w:rPr>
                <w:bCs/>
                <w:iCs/>
                <w:color w:val="000000" w:themeColor="text1"/>
                <w:sz w:val="20"/>
                <w:szCs w:val="20"/>
              </w:rPr>
              <w:t>5 actions remain open (of 28)</w:t>
            </w:r>
          </w:p>
          <w:p w14:paraId="320A32EF" w14:textId="77777777" w:rsidR="00E00D4A" w:rsidRPr="005C5022" w:rsidRDefault="00E00D4A" w:rsidP="00E00D4A">
            <w:pPr>
              <w:rPr>
                <w:bCs/>
                <w:iCs/>
                <w:color w:val="000000" w:themeColor="text1"/>
                <w:sz w:val="20"/>
                <w:szCs w:val="20"/>
              </w:rPr>
            </w:pPr>
            <w:r w:rsidRPr="005C5022">
              <w:rPr>
                <w:bCs/>
                <w:iCs/>
                <w:color w:val="000000" w:themeColor="text1"/>
                <w:sz w:val="20"/>
                <w:szCs w:val="20"/>
              </w:rPr>
              <w:t xml:space="preserve">All 5 of these actions require Local Authority input. </w:t>
            </w:r>
          </w:p>
          <w:p w14:paraId="4C50BC16" w14:textId="77777777" w:rsidR="00E00D4A" w:rsidRPr="005C5022" w:rsidRDefault="00E00D4A" w:rsidP="00E00D4A">
            <w:pPr>
              <w:autoSpaceDE w:val="0"/>
              <w:autoSpaceDN w:val="0"/>
              <w:adjustRightInd w:val="0"/>
              <w:rPr>
                <w:rFonts w:eastAsia="Arial"/>
                <w:color w:val="FF0000"/>
                <w:sz w:val="20"/>
                <w:szCs w:val="20"/>
              </w:rPr>
            </w:pPr>
            <w:r w:rsidRPr="005C5022">
              <w:rPr>
                <w:rFonts w:eastAsia="Arial"/>
                <w:color w:val="FF0000"/>
                <w:sz w:val="20"/>
                <w:szCs w:val="20"/>
              </w:rPr>
              <w:t xml:space="preserve">  </w:t>
            </w:r>
          </w:p>
          <w:p w14:paraId="504C79D9" w14:textId="77777777" w:rsidR="00E00D4A" w:rsidRPr="005C5022" w:rsidRDefault="00E00D4A" w:rsidP="00E00D4A">
            <w:pPr>
              <w:autoSpaceDE w:val="0"/>
              <w:autoSpaceDN w:val="0"/>
              <w:adjustRightInd w:val="0"/>
              <w:rPr>
                <w:rFonts w:eastAsia="Arial"/>
                <w:b/>
                <w:bCs/>
                <w:sz w:val="20"/>
                <w:szCs w:val="20"/>
              </w:rPr>
            </w:pPr>
            <w:r w:rsidRPr="005C5022">
              <w:rPr>
                <w:rFonts w:eastAsia="Arial"/>
                <w:b/>
                <w:bCs/>
                <w:sz w:val="20"/>
                <w:szCs w:val="20"/>
              </w:rPr>
              <w:t>Mitigation in place:</w:t>
            </w:r>
          </w:p>
          <w:p w14:paraId="20EB5C37" w14:textId="77777777" w:rsidR="00E00D4A" w:rsidRPr="005C5022" w:rsidRDefault="00E00D4A" w:rsidP="00E00D4A">
            <w:pPr>
              <w:autoSpaceDE w:val="0"/>
              <w:autoSpaceDN w:val="0"/>
              <w:adjustRightInd w:val="0"/>
              <w:rPr>
                <w:rFonts w:eastAsia="Arial"/>
                <w:b/>
                <w:bCs/>
                <w:sz w:val="20"/>
                <w:szCs w:val="20"/>
              </w:rPr>
            </w:pPr>
          </w:p>
          <w:p w14:paraId="003D706B" w14:textId="77777777" w:rsidR="00E00D4A" w:rsidRPr="005C5022" w:rsidRDefault="00E00D4A" w:rsidP="00E00D4A">
            <w:pPr>
              <w:rPr>
                <w:sz w:val="20"/>
                <w:szCs w:val="20"/>
              </w:rPr>
            </w:pPr>
            <w:r w:rsidRPr="005C5022">
              <w:rPr>
                <w:sz w:val="20"/>
                <w:szCs w:val="20"/>
              </w:rPr>
              <w:t xml:space="preserve">Exploring other opportunities within the group to support funding additional staff. </w:t>
            </w:r>
          </w:p>
          <w:p w14:paraId="13213205" w14:textId="500E6275" w:rsidR="00E00D4A" w:rsidRPr="005C5022" w:rsidRDefault="00E00D4A" w:rsidP="00E00D4A">
            <w:pPr>
              <w:autoSpaceDE w:val="0"/>
              <w:autoSpaceDN w:val="0"/>
              <w:adjustRightInd w:val="0"/>
              <w:rPr>
                <w:color w:val="FF0000"/>
                <w:sz w:val="20"/>
                <w:szCs w:val="20"/>
              </w:rPr>
            </w:pPr>
            <w:r w:rsidRPr="005C5022">
              <w:rPr>
                <w:sz w:val="20"/>
                <w:szCs w:val="20"/>
              </w:rPr>
              <w:t>The five HCWDP actions are owned by the Head of Service for Local Authority who is part of the Prison Partnership Board.</w:t>
            </w:r>
          </w:p>
        </w:tc>
        <w:tc>
          <w:tcPr>
            <w:tcW w:w="1261" w:type="pct"/>
            <w:shd w:val="clear" w:color="auto" w:fill="FFFFFF" w:themeFill="background1"/>
            <w:vAlign w:val="center"/>
          </w:tcPr>
          <w:p w14:paraId="2009AF61" w14:textId="77777777" w:rsidR="00E00D4A" w:rsidRPr="002C39C8" w:rsidRDefault="00486797" w:rsidP="00914886">
            <w:pPr>
              <w:autoSpaceDE w:val="0"/>
              <w:autoSpaceDN w:val="0"/>
              <w:adjustRightInd w:val="0"/>
              <w:rPr>
                <w:sz w:val="20"/>
                <w:szCs w:val="20"/>
              </w:rPr>
            </w:pPr>
            <w:r w:rsidRPr="002C39C8">
              <w:rPr>
                <w:sz w:val="20"/>
                <w:szCs w:val="20"/>
              </w:rPr>
              <w:t xml:space="preserve">Original </w:t>
            </w:r>
            <w:r w:rsidR="009C2DE7" w:rsidRPr="002C39C8">
              <w:rPr>
                <w:sz w:val="20"/>
                <w:szCs w:val="20"/>
              </w:rPr>
              <w:t xml:space="preserve">Q2 milestone: Dependent on identification of funding, partial completion of actions in the Health Delivery Plan </w:t>
            </w:r>
          </w:p>
          <w:p w14:paraId="62ECB5A9" w14:textId="77777777" w:rsidR="009C2DE7" w:rsidRPr="002C39C8" w:rsidRDefault="009C2DE7" w:rsidP="00914886">
            <w:pPr>
              <w:autoSpaceDE w:val="0"/>
              <w:autoSpaceDN w:val="0"/>
              <w:adjustRightInd w:val="0"/>
              <w:rPr>
                <w:sz w:val="20"/>
                <w:szCs w:val="20"/>
              </w:rPr>
            </w:pPr>
          </w:p>
          <w:p w14:paraId="709AE8D7" w14:textId="4E6F10F2" w:rsidR="00105E4B" w:rsidRPr="002C39C8" w:rsidRDefault="009C2DE7" w:rsidP="00105E4B">
            <w:pPr>
              <w:rPr>
                <w:sz w:val="20"/>
                <w:szCs w:val="20"/>
              </w:rPr>
            </w:pPr>
            <w:r w:rsidRPr="002C39C8">
              <w:rPr>
                <w:sz w:val="20"/>
                <w:szCs w:val="20"/>
              </w:rPr>
              <w:t xml:space="preserve">Proposed </w:t>
            </w:r>
            <w:r w:rsidR="00105E4B" w:rsidRPr="002C39C8">
              <w:rPr>
                <w:sz w:val="20"/>
                <w:szCs w:val="20"/>
              </w:rPr>
              <w:t>revised Q2 milestone</w:t>
            </w:r>
            <w:r w:rsidR="009E1E19" w:rsidRPr="002C39C8">
              <w:rPr>
                <w:sz w:val="20"/>
                <w:szCs w:val="20"/>
              </w:rPr>
              <w:t xml:space="preserve"> approved at PCTG Operational Business Group </w:t>
            </w:r>
            <w:r w:rsidR="009C0FCF" w:rsidRPr="002C39C8">
              <w:rPr>
                <w:sz w:val="20"/>
                <w:szCs w:val="20"/>
              </w:rPr>
              <w:t>on 23.07.2024</w:t>
            </w:r>
            <w:r w:rsidR="00105E4B" w:rsidRPr="002C39C8">
              <w:rPr>
                <w:sz w:val="20"/>
                <w:szCs w:val="20"/>
              </w:rPr>
              <w:t>: Establishment to be reviewed again once the new Deputy Head of Nursing is in post. Aim will be to identify any possible additional staffing from a forensic review of all nursing workforce plans in conjunction with a deep dive review of all the activities that require a RGN in HMP.</w:t>
            </w:r>
          </w:p>
          <w:p w14:paraId="0DE99D74" w14:textId="77777777" w:rsidR="00105E4B" w:rsidRPr="002C39C8" w:rsidRDefault="00105E4B" w:rsidP="00105E4B">
            <w:pPr>
              <w:rPr>
                <w:sz w:val="20"/>
                <w:szCs w:val="20"/>
              </w:rPr>
            </w:pPr>
          </w:p>
          <w:p w14:paraId="4A2A4D8C" w14:textId="3827BA58" w:rsidR="00105E4B" w:rsidRPr="00E76E67" w:rsidRDefault="00BA11B0" w:rsidP="00105E4B">
            <w:pPr>
              <w:rPr>
                <w:rFonts w:ascii="Calibri" w:hAnsi="Calibri" w:cs="Calibri"/>
                <w:sz w:val="20"/>
                <w:szCs w:val="20"/>
              </w:rPr>
            </w:pPr>
            <w:r w:rsidRPr="002C39C8">
              <w:rPr>
                <w:sz w:val="20"/>
                <w:szCs w:val="20"/>
              </w:rPr>
              <w:t>Work will continue with the GMO Lead to establish re-profiled milestones for Q3 and Q4</w:t>
            </w:r>
            <w:r w:rsidR="00C22BB5" w:rsidRPr="002C39C8">
              <w:rPr>
                <w:sz w:val="20"/>
                <w:szCs w:val="20"/>
              </w:rPr>
              <w:t>,</w:t>
            </w:r>
            <w:r w:rsidRPr="002C39C8">
              <w:rPr>
                <w:sz w:val="20"/>
                <w:szCs w:val="20"/>
              </w:rPr>
              <w:t xml:space="preserve"> together with a possible revised outcome</w:t>
            </w:r>
            <w:r w:rsidR="00C22BB5" w:rsidRPr="002C39C8">
              <w:rPr>
                <w:sz w:val="20"/>
                <w:szCs w:val="20"/>
              </w:rPr>
              <w:t xml:space="preserve">. </w:t>
            </w:r>
            <w:r w:rsidR="00C22BB5" w:rsidRPr="002C39C8">
              <w:rPr>
                <w:sz w:val="20"/>
                <w:szCs w:val="20"/>
              </w:rPr>
              <w:lastRenderedPageBreak/>
              <w:t>Given the</w:t>
            </w:r>
            <w:r w:rsidRPr="002C39C8">
              <w:rPr>
                <w:sz w:val="20"/>
                <w:szCs w:val="20"/>
              </w:rPr>
              <w:t xml:space="preserve"> complex and fragile situation</w:t>
            </w:r>
            <w:r w:rsidR="00C22BB5" w:rsidRPr="002C39C8">
              <w:rPr>
                <w:sz w:val="20"/>
                <w:szCs w:val="20"/>
              </w:rPr>
              <w:t xml:space="preserve"> surrounding this GMO, </w:t>
            </w:r>
            <w:r w:rsidRPr="002C39C8">
              <w:rPr>
                <w:sz w:val="20"/>
                <w:szCs w:val="20"/>
              </w:rPr>
              <w:t>change</w:t>
            </w:r>
            <w:r w:rsidR="000D42CA" w:rsidRPr="002C39C8">
              <w:rPr>
                <w:sz w:val="20"/>
                <w:szCs w:val="20"/>
              </w:rPr>
              <w:t>s may be required</w:t>
            </w:r>
            <w:r w:rsidRPr="002C39C8">
              <w:rPr>
                <w:sz w:val="20"/>
                <w:szCs w:val="20"/>
              </w:rPr>
              <w:t xml:space="preserve"> each quarter</w:t>
            </w:r>
            <w:r w:rsidR="000D42CA" w:rsidRPr="002C39C8">
              <w:rPr>
                <w:sz w:val="20"/>
                <w:szCs w:val="20"/>
              </w:rPr>
              <w:t>.</w:t>
            </w:r>
            <w:r w:rsidR="00105E4B" w:rsidRPr="00E76E67">
              <w:rPr>
                <w:sz w:val="20"/>
                <w:szCs w:val="20"/>
              </w:rPr>
              <w:t xml:space="preserve"> </w:t>
            </w:r>
          </w:p>
          <w:p w14:paraId="714F47C2" w14:textId="53EDC7A1" w:rsidR="009C2DE7" w:rsidRPr="00E76E67" w:rsidRDefault="009C2DE7" w:rsidP="00914886">
            <w:pPr>
              <w:autoSpaceDE w:val="0"/>
              <w:autoSpaceDN w:val="0"/>
              <w:adjustRightInd w:val="0"/>
              <w:rPr>
                <w:color w:val="FF0000"/>
                <w:sz w:val="20"/>
                <w:szCs w:val="20"/>
              </w:rPr>
            </w:pPr>
          </w:p>
        </w:tc>
      </w:tr>
      <w:tr w:rsidR="00C16DD6" w:rsidRPr="00C16DD6" w14:paraId="6C7B7C18" w14:textId="77777777" w:rsidTr="009F068A">
        <w:tc>
          <w:tcPr>
            <w:tcW w:w="5000" w:type="pct"/>
            <w:gridSpan w:val="5"/>
            <w:shd w:val="clear" w:color="auto" w:fill="DEEAF6" w:themeFill="accent1" w:themeFillTint="33"/>
            <w:vAlign w:val="center"/>
          </w:tcPr>
          <w:p w14:paraId="2B4761B1" w14:textId="34C5CD95" w:rsidR="00824309" w:rsidRPr="00C16DD6" w:rsidRDefault="00CA137E" w:rsidP="009F068A">
            <w:pPr>
              <w:autoSpaceDE w:val="0"/>
              <w:autoSpaceDN w:val="0"/>
              <w:adjustRightInd w:val="0"/>
              <w:jc w:val="center"/>
              <w:rPr>
                <w:b/>
                <w:color w:val="FF0000"/>
                <w:sz w:val="20"/>
                <w:szCs w:val="20"/>
              </w:rPr>
            </w:pPr>
            <w:r w:rsidRPr="00A55E9A">
              <w:rPr>
                <w:b/>
                <w:sz w:val="20"/>
                <w:szCs w:val="20"/>
              </w:rPr>
              <w:lastRenderedPageBreak/>
              <w:t>NEATH PORT TALBOT SINGLETON</w:t>
            </w:r>
            <w:r w:rsidR="0051480B">
              <w:rPr>
                <w:b/>
                <w:sz w:val="20"/>
                <w:szCs w:val="20"/>
              </w:rPr>
              <w:t xml:space="preserve"> (NPTS)</w:t>
            </w:r>
            <w:r w:rsidR="0051480B" w:rsidRPr="00A55E9A">
              <w:rPr>
                <w:b/>
                <w:sz w:val="20"/>
                <w:szCs w:val="20"/>
              </w:rPr>
              <w:t xml:space="preserve"> Service</w:t>
            </w:r>
            <w:r w:rsidR="00A55E9A" w:rsidRPr="00A55E9A">
              <w:rPr>
                <w:b/>
                <w:sz w:val="20"/>
                <w:szCs w:val="20"/>
              </w:rPr>
              <w:t xml:space="preserve"> Group</w:t>
            </w:r>
            <w:r w:rsidR="00824309" w:rsidRPr="00A55E9A">
              <w:rPr>
                <w:b/>
                <w:sz w:val="20"/>
                <w:szCs w:val="20"/>
              </w:rPr>
              <w:t xml:space="preserve"> Lead: </w:t>
            </w:r>
            <w:r w:rsidR="00DC0210">
              <w:rPr>
                <w:b/>
                <w:sz w:val="20"/>
                <w:szCs w:val="20"/>
              </w:rPr>
              <w:t>Ceri Gimblett</w:t>
            </w:r>
          </w:p>
        </w:tc>
      </w:tr>
      <w:tr w:rsidR="00F511C9" w:rsidRPr="00C16DD6" w14:paraId="2CAD8982" w14:textId="77777777" w:rsidTr="007900B3">
        <w:tc>
          <w:tcPr>
            <w:tcW w:w="1296" w:type="pct"/>
            <w:shd w:val="clear" w:color="auto" w:fill="auto"/>
            <w:vAlign w:val="center"/>
          </w:tcPr>
          <w:p w14:paraId="193CB0DC" w14:textId="223AED25" w:rsidR="0051480B" w:rsidRPr="002E6D42" w:rsidRDefault="0051480B" w:rsidP="009F068A">
            <w:pPr>
              <w:rPr>
                <w:rFonts w:eastAsia="Arial"/>
                <w:b/>
                <w:sz w:val="20"/>
                <w:szCs w:val="20"/>
              </w:rPr>
            </w:pPr>
            <w:r w:rsidRPr="00340566">
              <w:rPr>
                <w:rFonts w:eastAsia="Arial"/>
                <w:b/>
                <w:sz w:val="20"/>
                <w:szCs w:val="20"/>
              </w:rPr>
              <w:t>Sitting within the NPTS</w:t>
            </w:r>
            <w:r w:rsidR="00315EBC" w:rsidRPr="00340566">
              <w:rPr>
                <w:rFonts w:eastAsia="Arial"/>
                <w:b/>
                <w:sz w:val="20"/>
                <w:szCs w:val="20"/>
              </w:rPr>
              <w:t xml:space="preserve"> Service Group, this method relates to the Children &amp; Young People System, led by </w:t>
            </w:r>
            <w:r w:rsidR="00462B68" w:rsidRPr="00462B68">
              <w:rPr>
                <w:rFonts w:eastAsia="Arial"/>
                <w:b/>
                <w:sz w:val="20"/>
                <w:szCs w:val="20"/>
              </w:rPr>
              <w:t>Gareth Howells</w:t>
            </w:r>
            <w:r w:rsidR="002E6D42" w:rsidRPr="00462B68">
              <w:rPr>
                <w:rFonts w:eastAsia="Arial"/>
                <w:b/>
                <w:sz w:val="20"/>
                <w:szCs w:val="20"/>
              </w:rPr>
              <w:t>.</w:t>
            </w:r>
          </w:p>
          <w:p w14:paraId="17AA656B" w14:textId="21501B86" w:rsidR="00F511C9" w:rsidRDefault="00BF3400" w:rsidP="009F068A">
            <w:pPr>
              <w:rPr>
                <w:rFonts w:eastAsia="Arial"/>
                <w:b/>
                <w:color w:val="FF0000"/>
                <w:sz w:val="20"/>
                <w:szCs w:val="20"/>
              </w:rPr>
            </w:pPr>
            <w:r>
              <w:rPr>
                <w:rFonts w:eastAsia="Arial"/>
                <w:b/>
                <w:color w:val="FF0000"/>
                <w:sz w:val="20"/>
                <w:szCs w:val="20"/>
              </w:rPr>
              <w:t>NPTS_5</w:t>
            </w:r>
            <w:r w:rsidR="00984ED0">
              <w:rPr>
                <w:rFonts w:eastAsia="Arial"/>
                <w:b/>
                <w:color w:val="FF0000"/>
                <w:sz w:val="20"/>
                <w:szCs w:val="20"/>
              </w:rPr>
              <w:t>9</w:t>
            </w:r>
            <w:r>
              <w:rPr>
                <w:rFonts w:eastAsia="Arial"/>
                <w:b/>
                <w:color w:val="FF0000"/>
                <w:sz w:val="20"/>
                <w:szCs w:val="20"/>
              </w:rPr>
              <w:t xml:space="preserve">: </w:t>
            </w:r>
            <w:r w:rsidR="00613446" w:rsidRPr="00A84FE9">
              <w:rPr>
                <w:rFonts w:eastAsia="Arial"/>
                <w:bCs/>
                <w:color w:val="FF0000"/>
                <w:sz w:val="20"/>
                <w:szCs w:val="20"/>
              </w:rPr>
              <w:t>Work with RPB and colleagues within Mental Health services to undertake a review of services required for children with learning disabilities, to identify gaps in service provision, unmet need and priorities for development. Implementing the multi-agency CYP Emotional Wellbeing &amp; Mental Health Delivery Plan</w:t>
            </w:r>
            <w:r w:rsidR="00613446">
              <w:rPr>
                <w:rFonts w:eastAsia="Arial"/>
                <w:bCs/>
                <w:color w:val="FF0000"/>
                <w:sz w:val="20"/>
                <w:szCs w:val="20"/>
              </w:rPr>
              <w:t>.</w:t>
            </w:r>
          </w:p>
        </w:tc>
        <w:tc>
          <w:tcPr>
            <w:tcW w:w="1182" w:type="pct"/>
            <w:shd w:val="clear" w:color="auto" w:fill="FFFFFF" w:themeFill="background1"/>
            <w:vAlign w:val="center"/>
          </w:tcPr>
          <w:p w14:paraId="7F016F38" w14:textId="1792FBA6" w:rsidR="00F511C9" w:rsidRPr="00C16DD6" w:rsidRDefault="008A7576" w:rsidP="00836AB7">
            <w:pPr>
              <w:autoSpaceDE w:val="0"/>
              <w:autoSpaceDN w:val="0"/>
              <w:adjustRightInd w:val="0"/>
              <w:rPr>
                <w:rFonts w:eastAsia="Arial"/>
                <w:color w:val="FF0000"/>
                <w:sz w:val="20"/>
                <w:szCs w:val="20"/>
              </w:rPr>
            </w:pPr>
            <w:r w:rsidRPr="008A7576">
              <w:rPr>
                <w:rFonts w:eastAsia="Arial"/>
                <w:sz w:val="20"/>
                <w:szCs w:val="20"/>
              </w:rPr>
              <w:t>Initiate Health Board</w:t>
            </w:r>
            <w:r>
              <w:rPr>
                <w:rFonts w:eastAsia="Arial"/>
                <w:sz w:val="20"/>
                <w:szCs w:val="20"/>
              </w:rPr>
              <w:t>-</w:t>
            </w:r>
            <w:r w:rsidRPr="008A7576">
              <w:rPr>
                <w:rFonts w:eastAsia="Arial"/>
                <w:sz w:val="20"/>
                <w:szCs w:val="20"/>
              </w:rPr>
              <w:t>wide Review</w:t>
            </w:r>
            <w:r w:rsidR="00077D72" w:rsidRPr="00D1627C">
              <w:rPr>
                <w:rFonts w:eastAsia="Calibri"/>
              </w:rPr>
              <w:t xml:space="preserve"> </w:t>
            </w:r>
            <w:r w:rsidR="00077D72" w:rsidRPr="00077D72">
              <w:rPr>
                <w:rFonts w:eastAsia="Calibri"/>
                <w:sz w:val="20"/>
                <w:szCs w:val="18"/>
              </w:rPr>
              <w:t>to identify any unmet need for children with learning disabilities</w:t>
            </w:r>
          </w:p>
        </w:tc>
        <w:tc>
          <w:tcPr>
            <w:tcW w:w="1229" w:type="pct"/>
            <w:shd w:val="clear" w:color="auto" w:fill="FFFFFF" w:themeFill="background1"/>
            <w:vAlign w:val="center"/>
          </w:tcPr>
          <w:p w14:paraId="7514A945" w14:textId="76A45F18" w:rsidR="00F511C9" w:rsidRPr="00C16DD6" w:rsidRDefault="00F06360" w:rsidP="00914886">
            <w:pPr>
              <w:autoSpaceDE w:val="0"/>
              <w:autoSpaceDN w:val="0"/>
              <w:adjustRightInd w:val="0"/>
              <w:rPr>
                <w:rFonts w:eastAsia="Arial"/>
                <w:color w:val="FF0000"/>
                <w:sz w:val="20"/>
                <w:szCs w:val="20"/>
              </w:rPr>
            </w:pPr>
            <w:r w:rsidRPr="00F06360">
              <w:rPr>
                <w:rFonts w:eastAsia="Calibri"/>
                <w:sz w:val="20"/>
                <w:szCs w:val="18"/>
              </w:rPr>
              <w:t>Liaising with WGRPB to understand whether this piece of work falls under any WGRPB programmes/tasks to eliminate duplication of work</w:t>
            </w:r>
          </w:p>
        </w:tc>
        <w:tc>
          <w:tcPr>
            <w:tcW w:w="1293" w:type="pct"/>
            <w:gridSpan w:val="2"/>
            <w:shd w:val="clear" w:color="auto" w:fill="FFFFFF" w:themeFill="background1"/>
          </w:tcPr>
          <w:p w14:paraId="04E9A8B6" w14:textId="77777777" w:rsidR="00D0737A" w:rsidRDefault="00D0737A" w:rsidP="00836AB7">
            <w:pPr>
              <w:rPr>
                <w:sz w:val="20"/>
                <w:szCs w:val="20"/>
              </w:rPr>
            </w:pPr>
          </w:p>
          <w:p w14:paraId="1A5E69F0" w14:textId="77777777" w:rsidR="00D0737A" w:rsidRDefault="00D0737A" w:rsidP="00836AB7">
            <w:pPr>
              <w:rPr>
                <w:sz w:val="20"/>
                <w:szCs w:val="20"/>
              </w:rPr>
            </w:pPr>
          </w:p>
          <w:p w14:paraId="77617423" w14:textId="77777777" w:rsidR="00D0737A" w:rsidRDefault="00D0737A" w:rsidP="00836AB7">
            <w:pPr>
              <w:rPr>
                <w:sz w:val="20"/>
                <w:szCs w:val="20"/>
              </w:rPr>
            </w:pPr>
          </w:p>
          <w:p w14:paraId="5F608C39" w14:textId="77777777" w:rsidR="00D0737A" w:rsidRDefault="00D0737A" w:rsidP="00836AB7">
            <w:pPr>
              <w:rPr>
                <w:sz w:val="20"/>
                <w:szCs w:val="20"/>
              </w:rPr>
            </w:pPr>
          </w:p>
          <w:p w14:paraId="407563AA" w14:textId="77777777" w:rsidR="00D0737A" w:rsidRDefault="00D0737A" w:rsidP="00836AB7">
            <w:pPr>
              <w:rPr>
                <w:sz w:val="20"/>
                <w:szCs w:val="20"/>
              </w:rPr>
            </w:pPr>
          </w:p>
          <w:p w14:paraId="34AEB048" w14:textId="15F0583A" w:rsidR="00F511C9" w:rsidRPr="00C16DD6" w:rsidRDefault="00D0737A" w:rsidP="00836AB7">
            <w:pPr>
              <w:rPr>
                <w:color w:val="FF0000"/>
                <w:sz w:val="20"/>
                <w:szCs w:val="20"/>
              </w:rPr>
            </w:pPr>
            <w:r w:rsidRPr="00D0737A">
              <w:rPr>
                <w:b/>
                <w:bCs/>
                <w:sz w:val="20"/>
                <w:szCs w:val="20"/>
              </w:rPr>
              <w:t>Revised Q2 Milestone:</w:t>
            </w:r>
            <w:r w:rsidRPr="00D0737A">
              <w:rPr>
                <w:sz w:val="20"/>
                <w:szCs w:val="20"/>
              </w:rPr>
              <w:t xml:space="preserve"> Identify lead within Health Board to work with WGRPB in undertaking analysis</w:t>
            </w:r>
          </w:p>
        </w:tc>
      </w:tr>
      <w:tr w:rsidR="00385908" w:rsidRPr="00C16DD6" w14:paraId="30BFDE86" w14:textId="77777777" w:rsidTr="00385908">
        <w:tc>
          <w:tcPr>
            <w:tcW w:w="1296" w:type="pct"/>
            <w:shd w:val="clear" w:color="auto" w:fill="auto"/>
            <w:vAlign w:val="center"/>
          </w:tcPr>
          <w:p w14:paraId="585498C8" w14:textId="4B5A5C39" w:rsidR="00385908" w:rsidRPr="005C5022" w:rsidRDefault="00385908" w:rsidP="009F068A">
            <w:pPr>
              <w:rPr>
                <w:rFonts w:eastAsia="Arial"/>
                <w:bCs/>
                <w:color w:val="FF0000"/>
                <w:sz w:val="20"/>
                <w:szCs w:val="20"/>
              </w:rPr>
            </w:pPr>
            <w:r>
              <w:rPr>
                <w:rFonts w:eastAsia="Arial"/>
                <w:b/>
                <w:color w:val="FF0000"/>
                <w:sz w:val="20"/>
                <w:szCs w:val="20"/>
              </w:rPr>
              <w:t xml:space="preserve">NPTS_81: </w:t>
            </w:r>
            <w:r w:rsidRPr="005C5022">
              <w:rPr>
                <w:rFonts w:eastAsia="Arial"/>
                <w:color w:val="FF0000"/>
                <w:sz w:val="20"/>
                <w:szCs w:val="20"/>
              </w:rPr>
              <w:t>Urgent and Emergency Care settings receive a clinical pharmacy service and that appropriately trained pharmacist prescribers are incorporated into multidisciplinary teams within all Emergency Departments and Same Day Emergency Care units as a priority (RPS/WG clinical review</w:t>
            </w:r>
            <w:r>
              <w:rPr>
                <w:rFonts w:eastAsia="Arial"/>
                <w:color w:val="FF0000"/>
                <w:sz w:val="20"/>
                <w:szCs w:val="20"/>
              </w:rPr>
              <w:t>.</w:t>
            </w:r>
            <w:r w:rsidRPr="005C5022">
              <w:rPr>
                <w:rFonts w:eastAsia="Arial"/>
                <w:color w:val="FF0000"/>
                <w:sz w:val="20"/>
                <w:szCs w:val="20"/>
              </w:rPr>
              <w:t>)</w:t>
            </w:r>
          </w:p>
        </w:tc>
        <w:tc>
          <w:tcPr>
            <w:tcW w:w="3704" w:type="pct"/>
            <w:gridSpan w:val="4"/>
            <w:shd w:val="clear" w:color="auto" w:fill="FFFFFF" w:themeFill="background1"/>
            <w:vAlign w:val="center"/>
          </w:tcPr>
          <w:p w14:paraId="02E49578" w14:textId="77777777" w:rsidR="00E80020" w:rsidRDefault="00E80020" w:rsidP="00E80020">
            <w:pPr>
              <w:rPr>
                <w:rFonts w:ascii="Calibri" w:hAnsi="Calibri" w:cs="Calibri"/>
                <w:color w:val="FF0000"/>
                <w:sz w:val="20"/>
                <w:szCs w:val="20"/>
              </w:rPr>
            </w:pPr>
            <w:r>
              <w:rPr>
                <w:color w:val="000000"/>
                <w:sz w:val="20"/>
                <w:szCs w:val="20"/>
              </w:rPr>
              <w:t xml:space="preserve">This GMO remains in planning, as per submitted plan, with further consideration of funding required to progress. No further milestones to be documented for 2024/25 unless there is a change to this position. </w:t>
            </w:r>
          </w:p>
          <w:p w14:paraId="74EFDB60" w14:textId="16BF7684" w:rsidR="00385908" w:rsidRPr="00C16DD6" w:rsidRDefault="00385908" w:rsidP="00836AB7">
            <w:pPr>
              <w:rPr>
                <w:color w:val="FF0000"/>
                <w:sz w:val="20"/>
                <w:szCs w:val="20"/>
              </w:rPr>
            </w:pPr>
          </w:p>
        </w:tc>
      </w:tr>
      <w:tr w:rsidR="00461C8B" w:rsidRPr="00C16DD6" w14:paraId="2C4A89B3" w14:textId="77777777" w:rsidTr="00461C8B">
        <w:trPr>
          <w:trHeight w:val="274"/>
        </w:trPr>
        <w:tc>
          <w:tcPr>
            <w:tcW w:w="1296" w:type="pct"/>
            <w:shd w:val="clear" w:color="auto" w:fill="auto"/>
            <w:vAlign w:val="center"/>
          </w:tcPr>
          <w:p w14:paraId="0D723835" w14:textId="4F988D78" w:rsidR="00B3480E" w:rsidRPr="002E6D42" w:rsidRDefault="00B3480E" w:rsidP="00B3480E">
            <w:pPr>
              <w:rPr>
                <w:rFonts w:eastAsia="Arial"/>
                <w:b/>
                <w:sz w:val="20"/>
                <w:szCs w:val="20"/>
              </w:rPr>
            </w:pPr>
            <w:r w:rsidRPr="00340566">
              <w:rPr>
                <w:rFonts w:eastAsia="Arial"/>
                <w:b/>
                <w:sz w:val="20"/>
                <w:szCs w:val="20"/>
              </w:rPr>
              <w:t xml:space="preserve">Sitting within </w:t>
            </w:r>
            <w:r>
              <w:rPr>
                <w:rFonts w:eastAsia="Arial"/>
                <w:b/>
                <w:sz w:val="20"/>
                <w:szCs w:val="20"/>
              </w:rPr>
              <w:t>the NPTSSG</w:t>
            </w:r>
            <w:r w:rsidRPr="00340566">
              <w:rPr>
                <w:rFonts w:eastAsia="Arial"/>
                <w:b/>
                <w:sz w:val="20"/>
                <w:szCs w:val="20"/>
              </w:rPr>
              <w:t xml:space="preserve">, this method </w:t>
            </w:r>
            <w:r>
              <w:rPr>
                <w:rFonts w:eastAsia="Arial"/>
                <w:b/>
                <w:sz w:val="20"/>
                <w:szCs w:val="20"/>
              </w:rPr>
              <w:t xml:space="preserve">also </w:t>
            </w:r>
            <w:r w:rsidRPr="00340566">
              <w:rPr>
                <w:rFonts w:eastAsia="Arial"/>
                <w:b/>
                <w:sz w:val="20"/>
                <w:szCs w:val="20"/>
              </w:rPr>
              <w:t>relates to</w:t>
            </w:r>
            <w:r>
              <w:rPr>
                <w:rFonts w:eastAsia="Arial"/>
                <w:b/>
                <w:sz w:val="20"/>
                <w:szCs w:val="20"/>
              </w:rPr>
              <w:t>, and is reported by,</w:t>
            </w:r>
            <w:r w:rsidRPr="00340566">
              <w:rPr>
                <w:rFonts w:eastAsia="Arial"/>
                <w:b/>
                <w:sz w:val="20"/>
                <w:szCs w:val="20"/>
              </w:rPr>
              <w:t xml:space="preserve"> the </w:t>
            </w:r>
            <w:r>
              <w:rPr>
                <w:rFonts w:eastAsia="Arial"/>
                <w:b/>
                <w:sz w:val="20"/>
                <w:szCs w:val="20"/>
              </w:rPr>
              <w:t>Planned Care</w:t>
            </w:r>
            <w:r w:rsidRPr="00340566">
              <w:rPr>
                <w:rFonts w:eastAsia="Arial"/>
                <w:b/>
                <w:sz w:val="20"/>
                <w:szCs w:val="20"/>
              </w:rPr>
              <w:t xml:space="preserve"> System</w:t>
            </w:r>
            <w:r>
              <w:rPr>
                <w:rFonts w:eastAsia="Arial"/>
                <w:b/>
                <w:sz w:val="20"/>
                <w:szCs w:val="20"/>
              </w:rPr>
              <w:t>, led by Deb Lewis.</w:t>
            </w:r>
          </w:p>
          <w:p w14:paraId="7C135A0A" w14:textId="77777777" w:rsidR="00B3480E" w:rsidRDefault="00B3480E" w:rsidP="009F068A">
            <w:pPr>
              <w:rPr>
                <w:rFonts w:eastAsia="Arial"/>
                <w:b/>
                <w:color w:val="FF0000"/>
                <w:sz w:val="20"/>
                <w:szCs w:val="20"/>
              </w:rPr>
            </w:pPr>
          </w:p>
          <w:p w14:paraId="4BC87CD7" w14:textId="27622ADE" w:rsidR="00461C8B" w:rsidRPr="00C16DD6" w:rsidRDefault="00461C8B" w:rsidP="009F068A">
            <w:pPr>
              <w:rPr>
                <w:rFonts w:eastAsia="Arial"/>
                <w:b/>
                <w:color w:val="FF0000"/>
                <w:sz w:val="20"/>
                <w:szCs w:val="20"/>
              </w:rPr>
            </w:pPr>
            <w:r>
              <w:rPr>
                <w:rFonts w:eastAsia="Arial"/>
                <w:b/>
                <w:color w:val="FF0000"/>
                <w:sz w:val="20"/>
                <w:szCs w:val="20"/>
              </w:rPr>
              <w:t xml:space="preserve">NPTS_82: </w:t>
            </w:r>
            <w:r w:rsidRPr="00303D5B">
              <w:rPr>
                <w:rFonts w:eastAsia="Arial"/>
                <w:bCs/>
                <w:color w:val="FF0000"/>
                <w:sz w:val="20"/>
                <w:szCs w:val="20"/>
              </w:rPr>
              <w:t>Review of Surgical Business case. Phased funded BC- Phase 1- 1.9 8a Pharmacists, 1.5 B5 Technicians</w:t>
            </w:r>
            <w:r>
              <w:rPr>
                <w:rFonts w:eastAsia="Arial"/>
                <w:bCs/>
                <w:color w:val="FF0000"/>
                <w:sz w:val="20"/>
                <w:szCs w:val="20"/>
              </w:rPr>
              <w:t>.</w:t>
            </w:r>
          </w:p>
        </w:tc>
        <w:tc>
          <w:tcPr>
            <w:tcW w:w="3704" w:type="pct"/>
            <w:gridSpan w:val="4"/>
            <w:shd w:val="clear" w:color="auto" w:fill="FFFFFF" w:themeFill="background1"/>
            <w:vAlign w:val="center"/>
          </w:tcPr>
          <w:p w14:paraId="4F6D39AD" w14:textId="7EE14758" w:rsidR="00461C8B" w:rsidRPr="00E80020" w:rsidRDefault="00E80020" w:rsidP="00836AB7">
            <w:pPr>
              <w:rPr>
                <w:rFonts w:ascii="Calibri" w:hAnsi="Calibri" w:cs="Calibri"/>
                <w:color w:val="FF0000"/>
                <w:sz w:val="20"/>
                <w:szCs w:val="20"/>
              </w:rPr>
            </w:pPr>
            <w:r>
              <w:rPr>
                <w:color w:val="000000"/>
                <w:sz w:val="20"/>
                <w:szCs w:val="20"/>
              </w:rPr>
              <w:t xml:space="preserve">This GMO remains in planning, as per submitted plan, with further consideration of funding required to progress. No further milestones to be documented for 2024/25 unless there is a change to this position. </w:t>
            </w:r>
          </w:p>
        </w:tc>
      </w:tr>
      <w:tr w:rsidR="001961F4" w:rsidRPr="00C16DD6" w14:paraId="22B2CD3F" w14:textId="77777777" w:rsidTr="001961F4">
        <w:trPr>
          <w:trHeight w:val="274"/>
        </w:trPr>
        <w:tc>
          <w:tcPr>
            <w:tcW w:w="1296" w:type="pct"/>
            <w:shd w:val="clear" w:color="auto" w:fill="auto"/>
            <w:vAlign w:val="center"/>
          </w:tcPr>
          <w:p w14:paraId="34D2A4ED" w14:textId="50ACEFD9" w:rsidR="00B73519" w:rsidRDefault="00B73519" w:rsidP="00B73519">
            <w:pPr>
              <w:rPr>
                <w:rFonts w:eastAsia="Arial"/>
                <w:b/>
                <w:sz w:val="20"/>
                <w:szCs w:val="20"/>
              </w:rPr>
            </w:pPr>
            <w:r w:rsidRPr="00340566">
              <w:rPr>
                <w:rFonts w:eastAsia="Arial"/>
                <w:b/>
                <w:sz w:val="20"/>
                <w:szCs w:val="20"/>
              </w:rPr>
              <w:lastRenderedPageBreak/>
              <w:t xml:space="preserve">Sitting within </w:t>
            </w:r>
            <w:r w:rsidR="00B3480E">
              <w:rPr>
                <w:rFonts w:eastAsia="Arial"/>
                <w:b/>
                <w:sz w:val="20"/>
                <w:szCs w:val="20"/>
              </w:rPr>
              <w:t xml:space="preserve">the </w:t>
            </w:r>
            <w:r>
              <w:rPr>
                <w:rFonts w:eastAsia="Arial"/>
                <w:b/>
                <w:sz w:val="20"/>
                <w:szCs w:val="20"/>
              </w:rPr>
              <w:t>NPTSSG</w:t>
            </w:r>
            <w:r w:rsidRPr="00340566">
              <w:rPr>
                <w:rFonts w:eastAsia="Arial"/>
                <w:b/>
                <w:sz w:val="20"/>
                <w:szCs w:val="20"/>
              </w:rPr>
              <w:t xml:space="preserve">, this method </w:t>
            </w:r>
            <w:r>
              <w:rPr>
                <w:rFonts w:eastAsia="Arial"/>
                <w:b/>
                <w:sz w:val="20"/>
                <w:szCs w:val="20"/>
              </w:rPr>
              <w:t xml:space="preserve">also </w:t>
            </w:r>
            <w:r w:rsidRPr="00340566">
              <w:rPr>
                <w:rFonts w:eastAsia="Arial"/>
                <w:b/>
                <w:sz w:val="20"/>
                <w:szCs w:val="20"/>
              </w:rPr>
              <w:t>relates to</w:t>
            </w:r>
            <w:r>
              <w:rPr>
                <w:rFonts w:eastAsia="Arial"/>
                <w:b/>
                <w:sz w:val="20"/>
                <w:szCs w:val="20"/>
              </w:rPr>
              <w:t>, and is reported by,</w:t>
            </w:r>
            <w:r w:rsidRPr="00340566">
              <w:rPr>
                <w:rFonts w:eastAsia="Arial"/>
                <w:b/>
                <w:sz w:val="20"/>
                <w:szCs w:val="20"/>
              </w:rPr>
              <w:t xml:space="preserve"> the </w:t>
            </w:r>
            <w:r>
              <w:rPr>
                <w:rFonts w:eastAsia="Arial"/>
                <w:b/>
                <w:sz w:val="20"/>
                <w:szCs w:val="20"/>
              </w:rPr>
              <w:t>Planned Care</w:t>
            </w:r>
            <w:r w:rsidRPr="00340566">
              <w:rPr>
                <w:rFonts w:eastAsia="Arial"/>
                <w:b/>
                <w:sz w:val="20"/>
                <w:szCs w:val="20"/>
              </w:rPr>
              <w:t xml:space="preserve"> System</w:t>
            </w:r>
            <w:r>
              <w:rPr>
                <w:rFonts w:eastAsia="Arial"/>
                <w:b/>
                <w:sz w:val="20"/>
                <w:szCs w:val="20"/>
              </w:rPr>
              <w:t>, led by Deb Lewis.</w:t>
            </w:r>
          </w:p>
          <w:p w14:paraId="31AD5FBB" w14:textId="77777777" w:rsidR="00B73519" w:rsidRPr="002E6D42" w:rsidRDefault="00B73519" w:rsidP="00B73519">
            <w:pPr>
              <w:rPr>
                <w:rFonts w:eastAsia="Arial"/>
                <w:b/>
                <w:sz w:val="20"/>
                <w:szCs w:val="20"/>
              </w:rPr>
            </w:pPr>
          </w:p>
          <w:p w14:paraId="1FF2C0CB" w14:textId="6205476E" w:rsidR="001961F4" w:rsidRPr="00C16DD6" w:rsidRDefault="001961F4" w:rsidP="009F068A">
            <w:pPr>
              <w:rPr>
                <w:rFonts w:eastAsia="Arial"/>
                <w:b/>
                <w:color w:val="FF0000"/>
                <w:sz w:val="20"/>
                <w:szCs w:val="20"/>
              </w:rPr>
            </w:pPr>
            <w:r>
              <w:rPr>
                <w:rFonts w:eastAsia="Arial"/>
                <w:b/>
                <w:color w:val="FF0000"/>
                <w:sz w:val="20"/>
                <w:szCs w:val="20"/>
              </w:rPr>
              <w:t xml:space="preserve">NPTS_83: </w:t>
            </w:r>
            <w:r w:rsidRPr="00303D5B">
              <w:rPr>
                <w:rFonts w:eastAsia="Arial"/>
                <w:bCs/>
                <w:color w:val="FF0000"/>
                <w:sz w:val="20"/>
                <w:szCs w:val="20"/>
              </w:rPr>
              <w:t>Pharmacy Business Case</w:t>
            </w:r>
            <w:r>
              <w:rPr>
                <w:rFonts w:eastAsia="Arial"/>
                <w:bCs/>
                <w:color w:val="FF0000"/>
                <w:sz w:val="20"/>
                <w:szCs w:val="20"/>
              </w:rPr>
              <w:t>.</w:t>
            </w:r>
          </w:p>
        </w:tc>
        <w:tc>
          <w:tcPr>
            <w:tcW w:w="1182" w:type="pct"/>
            <w:shd w:val="clear" w:color="auto" w:fill="FFFFFF" w:themeFill="background1"/>
            <w:vAlign w:val="center"/>
          </w:tcPr>
          <w:p w14:paraId="3EDAFBD8" w14:textId="07F10EB5" w:rsidR="001961F4" w:rsidRPr="00C16DD6" w:rsidRDefault="001961F4" w:rsidP="00836AB7">
            <w:pPr>
              <w:rPr>
                <w:rFonts w:eastAsia="Arial"/>
                <w:color w:val="FF0000"/>
                <w:sz w:val="20"/>
                <w:szCs w:val="20"/>
              </w:rPr>
            </w:pPr>
            <w:r w:rsidRPr="00461C8B">
              <w:rPr>
                <w:rFonts w:eastAsia="Arial"/>
                <w:sz w:val="20"/>
                <w:szCs w:val="20"/>
              </w:rPr>
              <w:t>Plan to increase numbers of clinics to 10 sessions per week, however currently awaiting confirmation. No funding currently allocated but would need 1.3 x 8a to provide service for 10 clinics per week.</w:t>
            </w:r>
          </w:p>
        </w:tc>
        <w:tc>
          <w:tcPr>
            <w:tcW w:w="2522" w:type="pct"/>
            <w:gridSpan w:val="3"/>
            <w:shd w:val="clear" w:color="auto" w:fill="FFFFFF" w:themeFill="background1"/>
            <w:vAlign w:val="center"/>
          </w:tcPr>
          <w:p w14:paraId="0968D6CB" w14:textId="77777777" w:rsidR="00E80020" w:rsidRDefault="00E80020" w:rsidP="00E80020">
            <w:pPr>
              <w:jc w:val="center"/>
              <w:rPr>
                <w:rFonts w:ascii="Calibri" w:hAnsi="Calibri" w:cs="Calibri"/>
                <w:color w:val="FF0000"/>
                <w:sz w:val="20"/>
                <w:szCs w:val="20"/>
              </w:rPr>
            </w:pPr>
            <w:r>
              <w:rPr>
                <w:color w:val="000000"/>
                <w:sz w:val="20"/>
                <w:szCs w:val="20"/>
              </w:rPr>
              <w:t xml:space="preserve">This GMO remains in planning, as per submitted plan, with further consideration of funding required to progress. No further milestones to be documented for 2024/25 unless there is a change to this position. </w:t>
            </w:r>
          </w:p>
          <w:p w14:paraId="7C13E7DC" w14:textId="261E69AF" w:rsidR="001961F4" w:rsidRPr="00C16DD6" w:rsidRDefault="001961F4" w:rsidP="00D8391F">
            <w:pPr>
              <w:jc w:val="center"/>
              <w:rPr>
                <w:color w:val="FF0000"/>
                <w:sz w:val="20"/>
                <w:szCs w:val="20"/>
              </w:rPr>
            </w:pPr>
          </w:p>
        </w:tc>
      </w:tr>
      <w:tr w:rsidR="00D3773C" w:rsidRPr="00C16DD6" w14:paraId="0AC02944" w14:textId="77777777" w:rsidTr="00D3773C">
        <w:trPr>
          <w:trHeight w:val="274"/>
        </w:trPr>
        <w:tc>
          <w:tcPr>
            <w:tcW w:w="1296" w:type="pct"/>
            <w:shd w:val="clear" w:color="auto" w:fill="auto"/>
            <w:vAlign w:val="center"/>
          </w:tcPr>
          <w:p w14:paraId="4D832030" w14:textId="329039C7" w:rsidR="00D3773C" w:rsidRPr="00C16DD6" w:rsidRDefault="00D3773C" w:rsidP="009F068A">
            <w:pPr>
              <w:rPr>
                <w:rFonts w:eastAsia="Arial"/>
                <w:b/>
                <w:color w:val="FF0000"/>
                <w:sz w:val="20"/>
                <w:szCs w:val="20"/>
              </w:rPr>
            </w:pPr>
            <w:r>
              <w:rPr>
                <w:rFonts w:eastAsia="Arial"/>
                <w:b/>
                <w:color w:val="FF0000"/>
                <w:sz w:val="20"/>
                <w:szCs w:val="20"/>
              </w:rPr>
              <w:t xml:space="preserve">NPTS_85: </w:t>
            </w:r>
            <w:r w:rsidRPr="00A84FE9">
              <w:rPr>
                <w:rFonts w:eastAsia="Arial"/>
                <w:bCs/>
                <w:color w:val="FF0000"/>
                <w:sz w:val="20"/>
                <w:szCs w:val="20"/>
              </w:rPr>
              <w:t>Review of current pharmacy priorities, input into Business Case/funding to support patient flow &amp; improve discharge</w:t>
            </w:r>
            <w:r>
              <w:rPr>
                <w:rFonts w:eastAsia="Arial"/>
                <w:bCs/>
                <w:color w:val="FF0000"/>
                <w:sz w:val="20"/>
                <w:szCs w:val="20"/>
              </w:rPr>
              <w:t>.</w:t>
            </w:r>
          </w:p>
        </w:tc>
        <w:tc>
          <w:tcPr>
            <w:tcW w:w="3704" w:type="pct"/>
            <w:gridSpan w:val="4"/>
            <w:shd w:val="clear" w:color="auto" w:fill="FFFFFF" w:themeFill="background1"/>
            <w:vAlign w:val="center"/>
          </w:tcPr>
          <w:p w14:paraId="6FC77F0A" w14:textId="77777777" w:rsidR="00E80020" w:rsidRDefault="00E80020" w:rsidP="00E80020">
            <w:pPr>
              <w:rPr>
                <w:rFonts w:ascii="Calibri" w:hAnsi="Calibri" w:cs="Calibri"/>
                <w:color w:val="FF0000"/>
                <w:sz w:val="20"/>
                <w:szCs w:val="20"/>
              </w:rPr>
            </w:pPr>
            <w:r>
              <w:rPr>
                <w:color w:val="000000"/>
                <w:sz w:val="20"/>
                <w:szCs w:val="20"/>
              </w:rPr>
              <w:t xml:space="preserve">This GMO remains in planning, as per submitted plan, with further consideration of funding required to progress. No further milestones to be documented for 2024/25 unless there is a change to this position. </w:t>
            </w:r>
          </w:p>
          <w:p w14:paraId="0E0902E1" w14:textId="0DC5476C" w:rsidR="00D3773C" w:rsidRPr="00C16DD6" w:rsidRDefault="00D3773C" w:rsidP="00836AB7">
            <w:pPr>
              <w:rPr>
                <w:color w:val="FF0000"/>
                <w:sz w:val="20"/>
                <w:szCs w:val="20"/>
              </w:rPr>
            </w:pPr>
          </w:p>
        </w:tc>
      </w:tr>
      <w:tr w:rsidR="00D3773C" w:rsidRPr="00C16DD6" w14:paraId="444C93F7" w14:textId="77777777" w:rsidTr="00702CD9">
        <w:trPr>
          <w:trHeight w:val="664"/>
        </w:trPr>
        <w:tc>
          <w:tcPr>
            <w:tcW w:w="1296" w:type="pct"/>
            <w:shd w:val="clear" w:color="auto" w:fill="auto"/>
            <w:vAlign w:val="center"/>
          </w:tcPr>
          <w:p w14:paraId="7486E9DE" w14:textId="6826C63E" w:rsidR="00D3773C" w:rsidRPr="00C16DD6" w:rsidRDefault="00D3773C" w:rsidP="00D3773C">
            <w:pPr>
              <w:rPr>
                <w:rFonts w:eastAsia="Arial"/>
                <w:b/>
                <w:color w:val="FF0000"/>
                <w:sz w:val="20"/>
                <w:szCs w:val="20"/>
              </w:rPr>
            </w:pPr>
            <w:bookmarkStart w:id="2" w:name="_Hlk172284636"/>
            <w:r>
              <w:rPr>
                <w:rFonts w:eastAsia="Arial"/>
                <w:b/>
                <w:color w:val="FF0000"/>
                <w:sz w:val="20"/>
                <w:szCs w:val="20"/>
              </w:rPr>
              <w:t xml:space="preserve">NPTS_87: </w:t>
            </w:r>
            <w:r w:rsidRPr="00A84FE9">
              <w:rPr>
                <w:rFonts w:eastAsia="Arial"/>
                <w:bCs/>
                <w:color w:val="FF0000"/>
                <w:sz w:val="20"/>
                <w:szCs w:val="20"/>
              </w:rPr>
              <w:t>Review of Frailty Pharmacist business case - 2WTE 8a Pharmacists.</w:t>
            </w:r>
            <w:bookmarkEnd w:id="2"/>
          </w:p>
        </w:tc>
        <w:tc>
          <w:tcPr>
            <w:tcW w:w="3704" w:type="pct"/>
            <w:gridSpan w:val="4"/>
            <w:shd w:val="clear" w:color="auto" w:fill="FFFFFF" w:themeFill="background1"/>
            <w:vAlign w:val="center"/>
          </w:tcPr>
          <w:p w14:paraId="0D02ED0C" w14:textId="264D20DE" w:rsidR="00D3773C" w:rsidRPr="00E80020" w:rsidRDefault="00E80020" w:rsidP="00D3773C">
            <w:pPr>
              <w:rPr>
                <w:rFonts w:ascii="Calibri" w:hAnsi="Calibri" w:cs="Calibri"/>
                <w:color w:val="FF0000"/>
                <w:sz w:val="20"/>
                <w:szCs w:val="20"/>
              </w:rPr>
            </w:pPr>
            <w:r>
              <w:rPr>
                <w:color w:val="000000"/>
                <w:sz w:val="20"/>
                <w:szCs w:val="20"/>
              </w:rPr>
              <w:t xml:space="preserve">This GMO remains in planning, as per submitted plan, with further consideration of funding required to progress. No further milestones to be documented for 2024/25 unless there is a change to this position. </w:t>
            </w:r>
          </w:p>
        </w:tc>
      </w:tr>
      <w:tr w:rsidR="00D3773C" w:rsidRPr="00C16DD6" w14:paraId="5F5FF39D" w14:textId="77777777" w:rsidTr="009F068A">
        <w:tc>
          <w:tcPr>
            <w:tcW w:w="5000" w:type="pct"/>
            <w:gridSpan w:val="5"/>
            <w:shd w:val="clear" w:color="auto" w:fill="DEEAF6" w:themeFill="accent1" w:themeFillTint="33"/>
            <w:vAlign w:val="center"/>
          </w:tcPr>
          <w:p w14:paraId="4291686D" w14:textId="352D805B" w:rsidR="00D3773C" w:rsidRPr="00C16DD6" w:rsidRDefault="00D3773C" w:rsidP="00D3773C">
            <w:pPr>
              <w:autoSpaceDE w:val="0"/>
              <w:autoSpaceDN w:val="0"/>
              <w:adjustRightInd w:val="0"/>
              <w:jc w:val="center"/>
              <w:rPr>
                <w:b/>
                <w:color w:val="FF0000"/>
                <w:sz w:val="20"/>
                <w:szCs w:val="20"/>
              </w:rPr>
            </w:pPr>
            <w:bookmarkStart w:id="3" w:name="_Hlk172283704"/>
            <w:r w:rsidRPr="00D3773C">
              <w:rPr>
                <w:b/>
                <w:sz w:val="20"/>
                <w:szCs w:val="20"/>
              </w:rPr>
              <w:t xml:space="preserve">MORRISTON      Service Group Lead: </w:t>
            </w:r>
            <w:r w:rsidR="00760E58">
              <w:rPr>
                <w:b/>
                <w:sz w:val="20"/>
                <w:szCs w:val="20"/>
              </w:rPr>
              <w:t>Sue Moore</w:t>
            </w:r>
            <w:bookmarkEnd w:id="3"/>
          </w:p>
        </w:tc>
      </w:tr>
      <w:tr w:rsidR="00D3773C" w:rsidRPr="00C16DD6" w14:paraId="0D1C01DD" w14:textId="77777777" w:rsidTr="00D3773C">
        <w:tc>
          <w:tcPr>
            <w:tcW w:w="1296" w:type="pct"/>
            <w:shd w:val="clear" w:color="auto" w:fill="auto"/>
            <w:vAlign w:val="center"/>
          </w:tcPr>
          <w:p w14:paraId="52A15200" w14:textId="77777777" w:rsidR="005E370C" w:rsidRDefault="00DB0C0F" w:rsidP="005E370C">
            <w:pPr>
              <w:rPr>
                <w:bCs/>
                <w:color w:val="FF0000"/>
                <w:sz w:val="20"/>
                <w:szCs w:val="20"/>
              </w:rPr>
            </w:pPr>
            <w:bookmarkStart w:id="4" w:name="_Hlk172283739"/>
            <w:r w:rsidRPr="00DB0C0F">
              <w:rPr>
                <w:b/>
                <w:color w:val="FF0000"/>
                <w:sz w:val="20"/>
                <w:szCs w:val="20"/>
              </w:rPr>
              <w:t xml:space="preserve">M_04: </w:t>
            </w:r>
            <w:r w:rsidR="00247630" w:rsidRPr="00247630">
              <w:rPr>
                <w:bCs/>
                <w:color w:val="FF0000"/>
                <w:sz w:val="20"/>
                <w:szCs w:val="20"/>
              </w:rPr>
              <w:t>Create a Mental Health A and E in conjunction with mental health division</w:t>
            </w:r>
            <w:r w:rsidR="005E370C">
              <w:rPr>
                <w:bCs/>
                <w:color w:val="FF0000"/>
                <w:sz w:val="20"/>
                <w:szCs w:val="20"/>
              </w:rPr>
              <w:t xml:space="preserve">. </w:t>
            </w:r>
          </w:p>
          <w:p w14:paraId="7FB71B79" w14:textId="77777777" w:rsidR="005E370C" w:rsidRDefault="005E370C" w:rsidP="005E370C">
            <w:pPr>
              <w:rPr>
                <w:bCs/>
                <w:color w:val="FF0000"/>
                <w:sz w:val="20"/>
                <w:szCs w:val="20"/>
              </w:rPr>
            </w:pPr>
          </w:p>
          <w:p w14:paraId="53FAFAA6" w14:textId="11D3A6EA" w:rsidR="005E370C" w:rsidRDefault="005E370C" w:rsidP="005E370C">
            <w:pPr>
              <w:rPr>
                <w:bCs/>
                <w:color w:val="FF0000"/>
                <w:sz w:val="20"/>
                <w:szCs w:val="20"/>
              </w:rPr>
            </w:pPr>
            <w:r w:rsidRPr="005E370C">
              <w:rPr>
                <w:bCs/>
                <w:color w:val="FF0000"/>
                <w:sz w:val="20"/>
                <w:szCs w:val="20"/>
              </w:rPr>
              <w:t>*Create a tailor-made environment to reduce risk of absconding</w:t>
            </w:r>
          </w:p>
          <w:p w14:paraId="469FF456" w14:textId="08057234" w:rsidR="005E370C" w:rsidRPr="005E370C" w:rsidRDefault="005E370C" w:rsidP="005E370C">
            <w:pPr>
              <w:rPr>
                <w:bCs/>
                <w:color w:val="FF0000"/>
                <w:sz w:val="20"/>
                <w:szCs w:val="20"/>
              </w:rPr>
            </w:pPr>
            <w:r w:rsidRPr="005E370C">
              <w:rPr>
                <w:bCs/>
                <w:color w:val="FF0000"/>
                <w:sz w:val="20"/>
                <w:szCs w:val="20"/>
              </w:rPr>
              <w:t xml:space="preserve"> </w:t>
            </w:r>
          </w:p>
          <w:p w14:paraId="016D6CD9" w14:textId="77777777" w:rsidR="005E370C" w:rsidRPr="005E370C" w:rsidRDefault="005E370C" w:rsidP="005E370C">
            <w:pPr>
              <w:rPr>
                <w:bCs/>
                <w:color w:val="FF0000"/>
                <w:sz w:val="20"/>
                <w:szCs w:val="20"/>
              </w:rPr>
            </w:pPr>
            <w:r w:rsidRPr="005E370C">
              <w:rPr>
                <w:bCs/>
                <w:color w:val="FF0000"/>
                <w:sz w:val="20"/>
                <w:szCs w:val="20"/>
              </w:rPr>
              <w:t>**Align with MH&amp;LD GMOs</w:t>
            </w:r>
          </w:p>
          <w:p w14:paraId="5DF57FFF" w14:textId="77777777" w:rsidR="005E370C" w:rsidRPr="005E370C" w:rsidRDefault="005E370C" w:rsidP="005E370C">
            <w:pPr>
              <w:rPr>
                <w:bCs/>
                <w:color w:val="FF0000"/>
                <w:sz w:val="20"/>
                <w:szCs w:val="20"/>
              </w:rPr>
            </w:pPr>
          </w:p>
          <w:p w14:paraId="7F11BBF4" w14:textId="2E3C3833" w:rsidR="00D3773C" w:rsidRPr="00DB0C0F" w:rsidRDefault="005E370C" w:rsidP="005E370C">
            <w:pPr>
              <w:rPr>
                <w:b/>
                <w:color w:val="FF0000"/>
                <w:sz w:val="20"/>
                <w:szCs w:val="20"/>
              </w:rPr>
            </w:pPr>
            <w:r w:rsidRPr="005E370C">
              <w:rPr>
                <w:bCs/>
                <w:color w:val="FF0000"/>
                <w:sz w:val="20"/>
                <w:szCs w:val="20"/>
              </w:rPr>
              <w:t>**Interdependent with TI work</w:t>
            </w:r>
          </w:p>
        </w:tc>
        <w:tc>
          <w:tcPr>
            <w:tcW w:w="1182" w:type="pct"/>
            <w:shd w:val="clear" w:color="auto" w:fill="FFFFFF" w:themeFill="background1"/>
            <w:vAlign w:val="center"/>
          </w:tcPr>
          <w:p w14:paraId="315B478A" w14:textId="7A710745" w:rsidR="009659D2" w:rsidRPr="009659D2" w:rsidRDefault="009659D2" w:rsidP="009659D2">
            <w:pPr>
              <w:autoSpaceDE w:val="0"/>
              <w:autoSpaceDN w:val="0"/>
              <w:adjustRightInd w:val="0"/>
              <w:rPr>
                <w:rFonts w:eastAsia="Arial"/>
                <w:sz w:val="20"/>
                <w:szCs w:val="20"/>
              </w:rPr>
            </w:pPr>
            <w:r w:rsidRPr="009659D2">
              <w:rPr>
                <w:rFonts w:eastAsia="Arial"/>
                <w:sz w:val="20"/>
                <w:szCs w:val="20"/>
              </w:rPr>
              <w:t>Development of the strategy</w:t>
            </w:r>
            <w:r>
              <w:rPr>
                <w:rFonts w:eastAsia="Arial"/>
                <w:sz w:val="20"/>
                <w:szCs w:val="20"/>
              </w:rPr>
              <w:t>.</w:t>
            </w:r>
          </w:p>
          <w:p w14:paraId="15D44437" w14:textId="5D30EB7C" w:rsidR="009659D2" w:rsidRPr="009659D2" w:rsidRDefault="009659D2" w:rsidP="009659D2">
            <w:pPr>
              <w:autoSpaceDE w:val="0"/>
              <w:autoSpaceDN w:val="0"/>
              <w:adjustRightInd w:val="0"/>
              <w:rPr>
                <w:rFonts w:eastAsia="Arial"/>
                <w:sz w:val="20"/>
                <w:szCs w:val="20"/>
              </w:rPr>
            </w:pPr>
            <w:r w:rsidRPr="009659D2">
              <w:rPr>
                <w:rFonts w:eastAsia="Arial"/>
                <w:sz w:val="20"/>
                <w:szCs w:val="20"/>
              </w:rPr>
              <w:t>Review demand and activity to inform the model that is needed</w:t>
            </w:r>
            <w:r>
              <w:rPr>
                <w:rFonts w:eastAsia="Arial"/>
                <w:sz w:val="20"/>
                <w:szCs w:val="20"/>
              </w:rPr>
              <w:t>.</w:t>
            </w:r>
          </w:p>
          <w:p w14:paraId="3137C73F" w14:textId="77777777" w:rsidR="00D3773C" w:rsidRPr="00C16DD6" w:rsidRDefault="00D3773C" w:rsidP="00D3773C">
            <w:pPr>
              <w:autoSpaceDE w:val="0"/>
              <w:autoSpaceDN w:val="0"/>
              <w:adjustRightInd w:val="0"/>
              <w:rPr>
                <w:rFonts w:eastAsia="Arial"/>
                <w:color w:val="FF0000"/>
                <w:sz w:val="20"/>
                <w:szCs w:val="20"/>
              </w:rPr>
            </w:pPr>
          </w:p>
        </w:tc>
        <w:tc>
          <w:tcPr>
            <w:tcW w:w="1229" w:type="pct"/>
            <w:shd w:val="clear" w:color="auto" w:fill="FFFFFF" w:themeFill="background1"/>
            <w:vAlign w:val="center"/>
          </w:tcPr>
          <w:p w14:paraId="0B502521" w14:textId="4CE00C18" w:rsidR="00D3773C" w:rsidRPr="00C16DD6" w:rsidRDefault="00E92155" w:rsidP="00D3773C">
            <w:pPr>
              <w:rPr>
                <w:rFonts w:eastAsia="Arial"/>
                <w:color w:val="FF0000"/>
                <w:sz w:val="20"/>
                <w:szCs w:val="20"/>
              </w:rPr>
            </w:pPr>
            <w:r w:rsidRPr="00E92155">
              <w:rPr>
                <w:rFonts w:eastAsia="Arial"/>
                <w:sz w:val="20"/>
                <w:szCs w:val="20"/>
              </w:rPr>
              <w:t>Focus on progressing Frailty and SDEC. MH will be addressed within the year to formalise a strategy.</w:t>
            </w:r>
          </w:p>
        </w:tc>
        <w:tc>
          <w:tcPr>
            <w:tcW w:w="1293" w:type="pct"/>
            <w:gridSpan w:val="2"/>
            <w:shd w:val="clear" w:color="auto" w:fill="FFFFFF" w:themeFill="background1"/>
            <w:vAlign w:val="center"/>
          </w:tcPr>
          <w:p w14:paraId="3D53CEDA" w14:textId="04A78BA7" w:rsidR="00E1751F" w:rsidRPr="002C39C8" w:rsidRDefault="00A317B0" w:rsidP="00E1751F">
            <w:pPr>
              <w:rPr>
                <w:rFonts w:ascii="Calibri" w:hAnsi="Calibri" w:cs="Calibri"/>
                <w:sz w:val="20"/>
                <w:szCs w:val="20"/>
              </w:rPr>
            </w:pPr>
            <w:r w:rsidRPr="002C39C8">
              <w:rPr>
                <w:sz w:val="20"/>
                <w:szCs w:val="20"/>
              </w:rPr>
              <w:t xml:space="preserve">This is planning only for 24/25. </w:t>
            </w:r>
            <w:r w:rsidR="00E1751F" w:rsidRPr="002C39C8">
              <w:rPr>
                <w:sz w:val="20"/>
                <w:szCs w:val="20"/>
              </w:rPr>
              <w:t>Given the TI, GIRFT visit and volume of work being undertaken in the UEC space, this piece of work will be completed by the end of the financial year and feed into the 25/26 plan.</w:t>
            </w:r>
          </w:p>
          <w:p w14:paraId="0FD656C7" w14:textId="1A596D52" w:rsidR="008149AD" w:rsidRPr="002C39C8" w:rsidRDefault="008149AD" w:rsidP="00E1751F">
            <w:pPr>
              <w:rPr>
                <w:sz w:val="20"/>
                <w:szCs w:val="20"/>
              </w:rPr>
            </w:pPr>
            <w:r w:rsidRPr="002C39C8">
              <w:rPr>
                <w:sz w:val="20"/>
                <w:szCs w:val="20"/>
              </w:rPr>
              <w:t xml:space="preserve">Considering this, </w:t>
            </w:r>
            <w:r w:rsidR="002C39C8">
              <w:rPr>
                <w:sz w:val="20"/>
                <w:szCs w:val="20"/>
              </w:rPr>
              <w:t>proposed</w:t>
            </w:r>
            <w:r w:rsidRPr="002C39C8">
              <w:rPr>
                <w:sz w:val="20"/>
                <w:szCs w:val="20"/>
              </w:rPr>
              <w:t xml:space="preserve"> r</w:t>
            </w:r>
            <w:r w:rsidR="00E1751F" w:rsidRPr="002C39C8">
              <w:rPr>
                <w:sz w:val="20"/>
                <w:szCs w:val="20"/>
              </w:rPr>
              <w:t>evised</w:t>
            </w:r>
            <w:r w:rsidRPr="002C39C8">
              <w:rPr>
                <w:sz w:val="20"/>
                <w:szCs w:val="20"/>
              </w:rPr>
              <w:t xml:space="preserve"> milestones are as follows:</w:t>
            </w:r>
          </w:p>
          <w:p w14:paraId="51E99675" w14:textId="77777777" w:rsidR="008149AD" w:rsidRPr="002C39C8" w:rsidRDefault="008149AD" w:rsidP="00E1751F">
            <w:pPr>
              <w:rPr>
                <w:sz w:val="20"/>
                <w:szCs w:val="20"/>
              </w:rPr>
            </w:pPr>
          </w:p>
          <w:p w14:paraId="6142A7A3" w14:textId="093DDAA7" w:rsidR="008149AD" w:rsidRPr="002C39C8" w:rsidRDefault="00E1751F" w:rsidP="00E1751F">
            <w:pPr>
              <w:rPr>
                <w:sz w:val="20"/>
                <w:szCs w:val="20"/>
              </w:rPr>
            </w:pPr>
            <w:r w:rsidRPr="002C39C8">
              <w:rPr>
                <w:sz w:val="20"/>
                <w:szCs w:val="20"/>
              </w:rPr>
              <w:t>Q2: Undertake review of current provision</w:t>
            </w:r>
          </w:p>
          <w:p w14:paraId="31D96996" w14:textId="77777777" w:rsidR="008149AD" w:rsidRPr="002C39C8" w:rsidRDefault="00E1751F" w:rsidP="00E1751F">
            <w:pPr>
              <w:rPr>
                <w:sz w:val="20"/>
                <w:szCs w:val="20"/>
              </w:rPr>
            </w:pPr>
            <w:r w:rsidRPr="002C39C8">
              <w:rPr>
                <w:sz w:val="20"/>
                <w:szCs w:val="20"/>
              </w:rPr>
              <w:t>Q3</w:t>
            </w:r>
            <w:r w:rsidR="008149AD" w:rsidRPr="002C39C8">
              <w:rPr>
                <w:sz w:val="20"/>
                <w:szCs w:val="20"/>
              </w:rPr>
              <w:t>:</w:t>
            </w:r>
            <w:r w:rsidRPr="002C39C8">
              <w:rPr>
                <w:sz w:val="20"/>
                <w:szCs w:val="20"/>
              </w:rPr>
              <w:t xml:space="preserve"> Develop the strategy</w:t>
            </w:r>
          </w:p>
          <w:p w14:paraId="53334A53" w14:textId="48FF631A" w:rsidR="00E1751F" w:rsidRPr="00E1751F" w:rsidRDefault="00E1751F" w:rsidP="00E1751F">
            <w:pPr>
              <w:rPr>
                <w:sz w:val="20"/>
                <w:szCs w:val="20"/>
              </w:rPr>
            </w:pPr>
            <w:r w:rsidRPr="002C39C8">
              <w:rPr>
                <w:sz w:val="20"/>
                <w:szCs w:val="20"/>
              </w:rPr>
              <w:t>Q4</w:t>
            </w:r>
            <w:r w:rsidR="008149AD" w:rsidRPr="002C39C8">
              <w:rPr>
                <w:sz w:val="20"/>
                <w:szCs w:val="20"/>
              </w:rPr>
              <w:t>:</w:t>
            </w:r>
            <w:r w:rsidRPr="002C39C8">
              <w:rPr>
                <w:sz w:val="20"/>
                <w:szCs w:val="20"/>
              </w:rPr>
              <w:t xml:space="preserve"> </w:t>
            </w:r>
            <w:r w:rsidR="00CB7291">
              <w:rPr>
                <w:sz w:val="20"/>
                <w:szCs w:val="20"/>
              </w:rPr>
              <w:t>Service model</w:t>
            </w:r>
            <w:r w:rsidRPr="002C39C8">
              <w:rPr>
                <w:sz w:val="20"/>
                <w:szCs w:val="20"/>
              </w:rPr>
              <w:t xml:space="preserve"> ready for governance sign</w:t>
            </w:r>
            <w:r w:rsidR="008149AD" w:rsidRPr="002C39C8">
              <w:rPr>
                <w:sz w:val="20"/>
                <w:szCs w:val="20"/>
              </w:rPr>
              <w:t>-</w:t>
            </w:r>
            <w:r w:rsidRPr="002C39C8">
              <w:rPr>
                <w:sz w:val="20"/>
                <w:szCs w:val="20"/>
              </w:rPr>
              <w:t>off and scrutiny process.</w:t>
            </w:r>
            <w:r w:rsidRPr="00E1751F">
              <w:rPr>
                <w:sz w:val="20"/>
                <w:szCs w:val="20"/>
              </w:rPr>
              <w:t xml:space="preserve"> </w:t>
            </w:r>
          </w:p>
          <w:p w14:paraId="5AE48DAD" w14:textId="71B736C7" w:rsidR="00D3773C" w:rsidRPr="00D3773C" w:rsidRDefault="00D3773C" w:rsidP="00D3773C">
            <w:pPr>
              <w:rPr>
                <w:bCs/>
                <w:iCs/>
                <w:color w:val="FF0000"/>
                <w:sz w:val="20"/>
                <w:szCs w:val="20"/>
              </w:rPr>
            </w:pPr>
          </w:p>
        </w:tc>
      </w:tr>
      <w:tr w:rsidR="006E39C5" w:rsidRPr="00C16DD6" w14:paraId="2199B8D8" w14:textId="77777777" w:rsidTr="006E39C5">
        <w:tc>
          <w:tcPr>
            <w:tcW w:w="1296" w:type="pct"/>
            <w:shd w:val="clear" w:color="auto" w:fill="auto"/>
            <w:vAlign w:val="center"/>
          </w:tcPr>
          <w:p w14:paraId="75C95A83" w14:textId="2E335C09" w:rsidR="00B3480E" w:rsidRPr="002E6D42" w:rsidRDefault="00B3480E" w:rsidP="00B3480E">
            <w:pPr>
              <w:rPr>
                <w:rFonts w:eastAsia="Arial"/>
                <w:b/>
                <w:sz w:val="20"/>
                <w:szCs w:val="20"/>
              </w:rPr>
            </w:pPr>
            <w:bookmarkStart w:id="5" w:name="_Hlk172283778"/>
            <w:bookmarkEnd w:id="4"/>
            <w:r w:rsidRPr="00340566">
              <w:rPr>
                <w:rFonts w:eastAsia="Arial"/>
                <w:b/>
                <w:sz w:val="20"/>
                <w:szCs w:val="20"/>
              </w:rPr>
              <w:t xml:space="preserve">Sitting within </w:t>
            </w:r>
            <w:r>
              <w:rPr>
                <w:rFonts w:eastAsia="Arial"/>
                <w:b/>
                <w:sz w:val="20"/>
                <w:szCs w:val="20"/>
              </w:rPr>
              <w:t>the MSG</w:t>
            </w:r>
            <w:r w:rsidRPr="00340566">
              <w:rPr>
                <w:rFonts w:eastAsia="Arial"/>
                <w:b/>
                <w:sz w:val="20"/>
                <w:szCs w:val="20"/>
              </w:rPr>
              <w:t xml:space="preserve">, this method </w:t>
            </w:r>
            <w:r>
              <w:rPr>
                <w:rFonts w:eastAsia="Arial"/>
                <w:b/>
                <w:sz w:val="20"/>
                <w:szCs w:val="20"/>
              </w:rPr>
              <w:t xml:space="preserve">also </w:t>
            </w:r>
            <w:r w:rsidRPr="00340566">
              <w:rPr>
                <w:rFonts w:eastAsia="Arial"/>
                <w:b/>
                <w:sz w:val="20"/>
                <w:szCs w:val="20"/>
              </w:rPr>
              <w:t>relates to</w:t>
            </w:r>
            <w:r>
              <w:rPr>
                <w:rFonts w:eastAsia="Arial"/>
                <w:b/>
                <w:sz w:val="20"/>
                <w:szCs w:val="20"/>
              </w:rPr>
              <w:t>, and is reported by,</w:t>
            </w:r>
            <w:r w:rsidRPr="00340566">
              <w:rPr>
                <w:rFonts w:eastAsia="Arial"/>
                <w:b/>
                <w:sz w:val="20"/>
                <w:szCs w:val="20"/>
              </w:rPr>
              <w:t xml:space="preserve"> the </w:t>
            </w:r>
            <w:r>
              <w:rPr>
                <w:rFonts w:eastAsia="Arial"/>
                <w:b/>
                <w:sz w:val="20"/>
                <w:szCs w:val="20"/>
              </w:rPr>
              <w:t>Planned Care</w:t>
            </w:r>
            <w:r w:rsidRPr="00340566">
              <w:rPr>
                <w:rFonts w:eastAsia="Arial"/>
                <w:b/>
                <w:sz w:val="20"/>
                <w:szCs w:val="20"/>
              </w:rPr>
              <w:t xml:space="preserve"> System</w:t>
            </w:r>
            <w:r>
              <w:rPr>
                <w:rFonts w:eastAsia="Arial"/>
                <w:b/>
                <w:sz w:val="20"/>
                <w:szCs w:val="20"/>
              </w:rPr>
              <w:t>, led by Deb Lewis.</w:t>
            </w:r>
          </w:p>
          <w:p w14:paraId="0410062B" w14:textId="77777777" w:rsidR="00B3480E" w:rsidRDefault="00B3480E" w:rsidP="00D3773C">
            <w:pPr>
              <w:autoSpaceDE w:val="0"/>
              <w:autoSpaceDN w:val="0"/>
              <w:adjustRightInd w:val="0"/>
              <w:rPr>
                <w:rFonts w:eastAsia="Arial"/>
                <w:b/>
                <w:color w:val="FF0000"/>
                <w:sz w:val="20"/>
                <w:szCs w:val="20"/>
              </w:rPr>
            </w:pPr>
          </w:p>
          <w:p w14:paraId="7EDF3CE3" w14:textId="2D53D49B" w:rsidR="006E39C5" w:rsidRPr="00C16DD6" w:rsidRDefault="006E39C5" w:rsidP="00D3773C">
            <w:pPr>
              <w:autoSpaceDE w:val="0"/>
              <w:autoSpaceDN w:val="0"/>
              <w:adjustRightInd w:val="0"/>
              <w:rPr>
                <w:rFonts w:eastAsia="Arial"/>
                <w:b/>
                <w:color w:val="FF0000"/>
                <w:sz w:val="20"/>
                <w:szCs w:val="20"/>
              </w:rPr>
            </w:pPr>
            <w:r>
              <w:rPr>
                <w:rFonts w:eastAsia="Arial"/>
                <w:b/>
                <w:color w:val="FF0000"/>
                <w:sz w:val="20"/>
                <w:szCs w:val="20"/>
              </w:rPr>
              <w:t xml:space="preserve">M_24: </w:t>
            </w:r>
            <w:r w:rsidRPr="001D7F6F">
              <w:rPr>
                <w:rFonts w:eastAsia="Arial"/>
                <w:bCs/>
                <w:color w:val="FF0000"/>
                <w:sz w:val="20"/>
                <w:szCs w:val="20"/>
              </w:rPr>
              <w:t xml:space="preserve">Creation of a new 6-day service pathway for Acute Coronary Syndrome (ACS) within an ARCH </w:t>
            </w:r>
            <w:r w:rsidRPr="001D7F6F">
              <w:rPr>
                <w:rFonts w:eastAsia="Arial"/>
                <w:bCs/>
                <w:color w:val="FF0000"/>
                <w:sz w:val="20"/>
                <w:szCs w:val="20"/>
              </w:rPr>
              <w:lastRenderedPageBreak/>
              <w:t>project with H</w:t>
            </w:r>
            <w:r>
              <w:rPr>
                <w:rFonts w:eastAsia="Arial"/>
                <w:bCs/>
                <w:color w:val="FF0000"/>
                <w:sz w:val="20"/>
                <w:szCs w:val="20"/>
              </w:rPr>
              <w:t xml:space="preserve">ywel </w:t>
            </w:r>
            <w:r w:rsidRPr="001D7F6F">
              <w:rPr>
                <w:rFonts w:eastAsia="Arial"/>
                <w:bCs/>
                <w:color w:val="FF0000"/>
                <w:sz w:val="20"/>
                <w:szCs w:val="20"/>
              </w:rPr>
              <w:t>Dd</w:t>
            </w:r>
            <w:r>
              <w:rPr>
                <w:rFonts w:eastAsia="Arial"/>
                <w:bCs/>
                <w:color w:val="FF0000"/>
                <w:sz w:val="20"/>
                <w:szCs w:val="20"/>
              </w:rPr>
              <w:t xml:space="preserve">a </w:t>
            </w:r>
            <w:r w:rsidRPr="001D7F6F">
              <w:rPr>
                <w:rFonts w:eastAsia="Arial"/>
                <w:bCs/>
                <w:color w:val="FF0000"/>
                <w:sz w:val="20"/>
                <w:szCs w:val="20"/>
              </w:rPr>
              <w:t>UHB to achieve the 72-hour treatment target which is best practice</w:t>
            </w:r>
            <w:r>
              <w:rPr>
                <w:rFonts w:eastAsia="Arial"/>
                <w:bCs/>
                <w:color w:val="FF0000"/>
                <w:sz w:val="20"/>
                <w:szCs w:val="20"/>
              </w:rPr>
              <w:t>.</w:t>
            </w:r>
          </w:p>
        </w:tc>
        <w:tc>
          <w:tcPr>
            <w:tcW w:w="1182" w:type="pct"/>
            <w:shd w:val="clear" w:color="auto" w:fill="FFFFFF" w:themeFill="background1"/>
            <w:vAlign w:val="center"/>
          </w:tcPr>
          <w:p w14:paraId="368696F0" w14:textId="1EC6A018" w:rsidR="006E39C5" w:rsidRPr="006D47E2" w:rsidRDefault="006E39C5" w:rsidP="006D47E2">
            <w:pPr>
              <w:autoSpaceDE w:val="0"/>
              <w:autoSpaceDN w:val="0"/>
              <w:adjustRightInd w:val="0"/>
              <w:rPr>
                <w:rFonts w:eastAsia="Arial"/>
                <w:sz w:val="20"/>
                <w:szCs w:val="20"/>
              </w:rPr>
            </w:pPr>
            <w:r w:rsidRPr="006D47E2">
              <w:rPr>
                <w:rFonts w:eastAsia="Arial"/>
                <w:sz w:val="20"/>
                <w:szCs w:val="20"/>
              </w:rPr>
              <w:lastRenderedPageBreak/>
              <w:t xml:space="preserve">Agreement to proceed dependent on Hywel </w:t>
            </w:r>
            <w:proofErr w:type="spellStart"/>
            <w:r w:rsidRPr="006D47E2">
              <w:rPr>
                <w:rFonts w:eastAsia="Arial"/>
                <w:sz w:val="20"/>
                <w:szCs w:val="20"/>
              </w:rPr>
              <w:t>Dda's</w:t>
            </w:r>
            <w:proofErr w:type="spellEnd"/>
            <w:r w:rsidRPr="006D47E2">
              <w:rPr>
                <w:rFonts w:eastAsia="Arial"/>
                <w:sz w:val="20"/>
                <w:szCs w:val="20"/>
              </w:rPr>
              <w:t xml:space="preserve"> investment.</w:t>
            </w:r>
          </w:p>
          <w:p w14:paraId="2648432A" w14:textId="44F87449" w:rsidR="006E39C5" w:rsidRPr="00C16DD6" w:rsidRDefault="006E39C5" w:rsidP="006D47E2">
            <w:pPr>
              <w:autoSpaceDE w:val="0"/>
              <w:autoSpaceDN w:val="0"/>
              <w:adjustRightInd w:val="0"/>
              <w:rPr>
                <w:rFonts w:eastAsia="Arial"/>
                <w:color w:val="FF0000"/>
                <w:sz w:val="20"/>
                <w:szCs w:val="20"/>
              </w:rPr>
            </w:pPr>
            <w:r w:rsidRPr="006D47E2">
              <w:rPr>
                <w:rFonts w:eastAsia="Arial"/>
                <w:sz w:val="20"/>
                <w:szCs w:val="20"/>
              </w:rPr>
              <w:t>Agree on financials.</w:t>
            </w:r>
          </w:p>
        </w:tc>
        <w:tc>
          <w:tcPr>
            <w:tcW w:w="2522" w:type="pct"/>
            <w:gridSpan w:val="3"/>
            <w:shd w:val="clear" w:color="auto" w:fill="FFFFFF" w:themeFill="background1"/>
            <w:vAlign w:val="center"/>
          </w:tcPr>
          <w:p w14:paraId="5CFAEE6D" w14:textId="16D93033" w:rsidR="006E39C5" w:rsidRPr="00D3773C" w:rsidRDefault="008579E0" w:rsidP="00D3773C">
            <w:pPr>
              <w:rPr>
                <w:bCs/>
                <w:iCs/>
                <w:color w:val="FF0000"/>
                <w:sz w:val="20"/>
                <w:szCs w:val="20"/>
              </w:rPr>
            </w:pPr>
            <w:r w:rsidRPr="002C39C8">
              <w:rPr>
                <w:rFonts w:eastAsia="Times New Roman"/>
                <w:sz w:val="20"/>
                <w:szCs w:val="20"/>
              </w:rPr>
              <w:t>U</w:t>
            </w:r>
            <w:r w:rsidR="00534AD7" w:rsidRPr="002C39C8">
              <w:rPr>
                <w:rFonts w:eastAsia="Times New Roman"/>
                <w:sz w:val="20"/>
                <w:szCs w:val="20"/>
              </w:rPr>
              <w:t>pdate awaited</w:t>
            </w:r>
            <w:r w:rsidRPr="002C39C8">
              <w:rPr>
                <w:rFonts w:eastAsia="Times New Roman"/>
                <w:sz w:val="20"/>
                <w:szCs w:val="20"/>
              </w:rPr>
              <w:t xml:space="preserve"> from finance teams</w:t>
            </w:r>
            <w:r w:rsidR="00E51C49" w:rsidRPr="002C39C8">
              <w:rPr>
                <w:rFonts w:eastAsia="Times New Roman"/>
                <w:sz w:val="20"/>
                <w:szCs w:val="20"/>
              </w:rPr>
              <w:t xml:space="preserve">, with the </w:t>
            </w:r>
            <w:r w:rsidR="00F94650" w:rsidRPr="002C39C8">
              <w:rPr>
                <w:rFonts w:eastAsia="Times New Roman"/>
                <w:sz w:val="20"/>
                <w:szCs w:val="20"/>
              </w:rPr>
              <w:t>GMO</w:t>
            </w:r>
            <w:r w:rsidR="00E51C49" w:rsidRPr="002C39C8">
              <w:rPr>
                <w:rFonts w:eastAsia="Times New Roman"/>
                <w:sz w:val="20"/>
                <w:szCs w:val="20"/>
              </w:rPr>
              <w:t xml:space="preserve"> having been through the VBHC teams of both SBUHB and Hywel Dda.</w:t>
            </w:r>
            <w:r w:rsidRPr="002C39C8">
              <w:rPr>
                <w:rFonts w:eastAsia="Times New Roman"/>
                <w:sz w:val="20"/>
                <w:szCs w:val="20"/>
              </w:rPr>
              <w:t xml:space="preserve"> Further </w:t>
            </w:r>
            <w:r w:rsidR="00F94650" w:rsidRPr="002C39C8">
              <w:rPr>
                <w:rFonts w:eastAsia="Times New Roman"/>
                <w:sz w:val="20"/>
                <w:szCs w:val="20"/>
              </w:rPr>
              <w:t>review</w:t>
            </w:r>
            <w:r w:rsidR="00C17917" w:rsidRPr="002C39C8">
              <w:rPr>
                <w:rFonts w:eastAsia="Times New Roman"/>
                <w:sz w:val="20"/>
                <w:szCs w:val="20"/>
              </w:rPr>
              <w:t xml:space="preserve"> </w:t>
            </w:r>
            <w:r w:rsidR="00DA6E68" w:rsidRPr="002C39C8">
              <w:rPr>
                <w:rFonts w:eastAsia="Times New Roman"/>
                <w:sz w:val="20"/>
                <w:szCs w:val="20"/>
              </w:rPr>
              <w:t>on how to progress to be undertaken on receipt of update.</w:t>
            </w:r>
            <w:r w:rsidR="00DA6E68">
              <w:rPr>
                <w:rFonts w:eastAsia="Times New Roman"/>
                <w:sz w:val="20"/>
                <w:szCs w:val="20"/>
              </w:rPr>
              <w:t xml:space="preserve"> </w:t>
            </w:r>
            <w:r w:rsidR="002C39C8">
              <w:rPr>
                <w:rFonts w:eastAsia="Times New Roman"/>
                <w:sz w:val="20"/>
                <w:szCs w:val="20"/>
              </w:rPr>
              <w:t>Milestones will be revised when an update is available.</w:t>
            </w:r>
          </w:p>
        </w:tc>
      </w:tr>
      <w:bookmarkEnd w:id="5"/>
      <w:tr w:rsidR="0046319F" w:rsidRPr="00C16DD6" w14:paraId="061465D5" w14:textId="77777777" w:rsidTr="0046319F">
        <w:tc>
          <w:tcPr>
            <w:tcW w:w="1296" w:type="pct"/>
            <w:shd w:val="clear" w:color="auto" w:fill="auto"/>
            <w:vAlign w:val="center"/>
          </w:tcPr>
          <w:p w14:paraId="1815D9FC" w14:textId="77777777" w:rsidR="00F73AF7" w:rsidRPr="002E6D42" w:rsidRDefault="00F73AF7" w:rsidP="00F73AF7">
            <w:pPr>
              <w:rPr>
                <w:rFonts w:eastAsia="Arial"/>
                <w:b/>
                <w:sz w:val="20"/>
                <w:szCs w:val="20"/>
              </w:rPr>
            </w:pPr>
            <w:r w:rsidRPr="00340566">
              <w:rPr>
                <w:rFonts w:eastAsia="Arial"/>
                <w:b/>
                <w:sz w:val="20"/>
                <w:szCs w:val="20"/>
              </w:rPr>
              <w:t xml:space="preserve">Sitting within </w:t>
            </w:r>
            <w:r>
              <w:rPr>
                <w:rFonts w:eastAsia="Arial"/>
                <w:b/>
                <w:sz w:val="20"/>
                <w:szCs w:val="20"/>
              </w:rPr>
              <w:t>the MSG</w:t>
            </w:r>
            <w:r w:rsidRPr="00340566">
              <w:rPr>
                <w:rFonts w:eastAsia="Arial"/>
                <w:b/>
                <w:sz w:val="20"/>
                <w:szCs w:val="20"/>
              </w:rPr>
              <w:t xml:space="preserve">, this method </w:t>
            </w:r>
            <w:r>
              <w:rPr>
                <w:rFonts w:eastAsia="Arial"/>
                <w:b/>
                <w:sz w:val="20"/>
                <w:szCs w:val="20"/>
              </w:rPr>
              <w:t xml:space="preserve">also </w:t>
            </w:r>
            <w:r w:rsidRPr="00340566">
              <w:rPr>
                <w:rFonts w:eastAsia="Arial"/>
                <w:b/>
                <w:sz w:val="20"/>
                <w:szCs w:val="20"/>
              </w:rPr>
              <w:t>relates to</w:t>
            </w:r>
            <w:r>
              <w:rPr>
                <w:rFonts w:eastAsia="Arial"/>
                <w:b/>
                <w:sz w:val="20"/>
                <w:szCs w:val="20"/>
              </w:rPr>
              <w:t>, and is reported by,</w:t>
            </w:r>
            <w:r w:rsidRPr="00340566">
              <w:rPr>
                <w:rFonts w:eastAsia="Arial"/>
                <w:b/>
                <w:sz w:val="20"/>
                <w:szCs w:val="20"/>
              </w:rPr>
              <w:t xml:space="preserve"> the </w:t>
            </w:r>
            <w:r>
              <w:rPr>
                <w:rFonts w:eastAsia="Arial"/>
                <w:b/>
                <w:sz w:val="20"/>
                <w:szCs w:val="20"/>
              </w:rPr>
              <w:t>Planned Care</w:t>
            </w:r>
            <w:r w:rsidRPr="00340566">
              <w:rPr>
                <w:rFonts w:eastAsia="Arial"/>
                <w:b/>
                <w:sz w:val="20"/>
                <w:szCs w:val="20"/>
              </w:rPr>
              <w:t xml:space="preserve"> System</w:t>
            </w:r>
            <w:r>
              <w:rPr>
                <w:rFonts w:eastAsia="Arial"/>
                <w:b/>
                <w:sz w:val="20"/>
                <w:szCs w:val="20"/>
              </w:rPr>
              <w:t>, led by Deb Lewis.</w:t>
            </w:r>
          </w:p>
          <w:p w14:paraId="577AAB98" w14:textId="77777777" w:rsidR="00F73AF7" w:rsidRDefault="00F73AF7" w:rsidP="00D3773C">
            <w:pPr>
              <w:autoSpaceDE w:val="0"/>
              <w:autoSpaceDN w:val="0"/>
              <w:adjustRightInd w:val="0"/>
              <w:rPr>
                <w:rFonts w:eastAsia="Arial"/>
                <w:b/>
                <w:color w:val="FF0000"/>
                <w:sz w:val="20"/>
                <w:szCs w:val="20"/>
              </w:rPr>
            </w:pPr>
          </w:p>
          <w:p w14:paraId="1AA46CF5" w14:textId="10599375" w:rsidR="0046319F" w:rsidRPr="000E2E0E" w:rsidRDefault="0046319F" w:rsidP="00D3773C">
            <w:pPr>
              <w:autoSpaceDE w:val="0"/>
              <w:autoSpaceDN w:val="0"/>
              <w:adjustRightInd w:val="0"/>
              <w:rPr>
                <w:rFonts w:eastAsia="Arial"/>
                <w:bCs/>
                <w:color w:val="FF0000"/>
                <w:sz w:val="20"/>
                <w:szCs w:val="20"/>
              </w:rPr>
            </w:pPr>
            <w:r>
              <w:rPr>
                <w:rFonts w:eastAsia="Arial"/>
                <w:b/>
                <w:color w:val="FF0000"/>
                <w:sz w:val="20"/>
                <w:szCs w:val="20"/>
              </w:rPr>
              <w:t xml:space="preserve">M_32: </w:t>
            </w:r>
            <w:r w:rsidRPr="00C56C37">
              <w:rPr>
                <w:rFonts w:eastAsia="Arial"/>
                <w:bCs/>
                <w:color w:val="FF0000"/>
                <w:sz w:val="20"/>
                <w:szCs w:val="20"/>
              </w:rPr>
              <w:t>Increase pace of service developments and improve service efficiency by developing a robust network to support Research, Innovation and Continuous Quality Improvement opportunities</w:t>
            </w:r>
            <w:r>
              <w:rPr>
                <w:rFonts w:eastAsia="Arial"/>
                <w:bCs/>
                <w:color w:val="FF0000"/>
                <w:sz w:val="20"/>
                <w:szCs w:val="20"/>
              </w:rPr>
              <w:t>.</w:t>
            </w:r>
          </w:p>
        </w:tc>
        <w:tc>
          <w:tcPr>
            <w:tcW w:w="1182" w:type="pct"/>
            <w:shd w:val="clear" w:color="auto" w:fill="FFFFFF" w:themeFill="background1"/>
            <w:vAlign w:val="center"/>
          </w:tcPr>
          <w:p w14:paraId="70F61009" w14:textId="77777777" w:rsidR="0046319F" w:rsidRPr="0048092D" w:rsidRDefault="0046319F" w:rsidP="0048092D">
            <w:pPr>
              <w:autoSpaceDE w:val="0"/>
              <w:autoSpaceDN w:val="0"/>
              <w:adjustRightInd w:val="0"/>
              <w:rPr>
                <w:rFonts w:eastAsia="Arial"/>
                <w:sz w:val="20"/>
                <w:szCs w:val="20"/>
              </w:rPr>
            </w:pPr>
            <w:r w:rsidRPr="0048092D">
              <w:rPr>
                <w:rFonts w:eastAsia="Arial"/>
                <w:sz w:val="20"/>
                <w:szCs w:val="20"/>
              </w:rPr>
              <w:t>1) Meet with Arch to support mapping of stakeholders for networking and engagement plan</w:t>
            </w:r>
          </w:p>
          <w:p w14:paraId="30F4A728" w14:textId="6834F5E8" w:rsidR="0046319F" w:rsidRPr="00C16DD6" w:rsidRDefault="0046319F" w:rsidP="0048092D">
            <w:pPr>
              <w:autoSpaceDE w:val="0"/>
              <w:autoSpaceDN w:val="0"/>
              <w:adjustRightInd w:val="0"/>
              <w:rPr>
                <w:rFonts w:eastAsia="Arial"/>
                <w:color w:val="FF0000"/>
                <w:sz w:val="20"/>
                <w:szCs w:val="20"/>
              </w:rPr>
            </w:pPr>
            <w:r w:rsidRPr="0048092D">
              <w:rPr>
                <w:rFonts w:eastAsia="Arial"/>
                <w:sz w:val="20"/>
                <w:szCs w:val="20"/>
              </w:rPr>
              <w:t xml:space="preserve">2) Develop up to date Job description for research Radiographer that is job matched and </w:t>
            </w:r>
            <w:r>
              <w:rPr>
                <w:rFonts w:eastAsia="Arial"/>
                <w:sz w:val="20"/>
                <w:szCs w:val="20"/>
              </w:rPr>
              <w:t>benchmarked.</w:t>
            </w:r>
          </w:p>
        </w:tc>
        <w:tc>
          <w:tcPr>
            <w:tcW w:w="2522" w:type="pct"/>
            <w:gridSpan w:val="3"/>
            <w:shd w:val="clear" w:color="auto" w:fill="FFFFFF" w:themeFill="background1"/>
            <w:vAlign w:val="center"/>
          </w:tcPr>
          <w:p w14:paraId="6212CB76" w14:textId="509A8C50" w:rsidR="0046319F" w:rsidRPr="00D3773C" w:rsidRDefault="0046319F" w:rsidP="00D3773C">
            <w:pPr>
              <w:rPr>
                <w:bCs/>
                <w:iCs/>
                <w:color w:val="FF0000"/>
                <w:sz w:val="20"/>
                <w:szCs w:val="20"/>
              </w:rPr>
            </w:pPr>
            <w:r w:rsidRPr="00224EFD">
              <w:rPr>
                <w:rFonts w:eastAsia="Aptos Narrow"/>
                <w:color w:val="000000" w:themeColor="text1"/>
                <w:sz w:val="20"/>
                <w:szCs w:val="20"/>
              </w:rPr>
              <w:t>1) Due to limited service management roles and increased portfolio coverage required as a result of OCP and new IR TSU workload, this work has been delayed and re-prioritised.</w:t>
            </w:r>
            <w:r w:rsidRPr="00224EFD">
              <w:rPr>
                <w:sz w:val="20"/>
                <w:szCs w:val="20"/>
              </w:rPr>
              <w:br/>
            </w:r>
            <w:r w:rsidRPr="00224EFD">
              <w:rPr>
                <w:rFonts w:eastAsia="Aptos Narrow"/>
                <w:color w:val="000000" w:themeColor="text1"/>
                <w:sz w:val="20"/>
                <w:szCs w:val="20"/>
              </w:rPr>
              <w:t xml:space="preserve"> </w:t>
            </w:r>
            <w:r w:rsidRPr="00224EFD">
              <w:rPr>
                <w:sz w:val="20"/>
                <w:szCs w:val="20"/>
              </w:rPr>
              <w:br/>
            </w:r>
            <w:r w:rsidRPr="00224EFD">
              <w:rPr>
                <w:rFonts w:eastAsia="Aptos Narrow"/>
                <w:color w:val="000000" w:themeColor="text1"/>
                <w:sz w:val="20"/>
                <w:szCs w:val="20"/>
              </w:rPr>
              <w:t>2) Work ongoing with R&amp;D and National Imaging programme to identify options to update this JD and ensure it benchmarks well across Wales.</w:t>
            </w:r>
            <w:r w:rsidRPr="00224EFD">
              <w:rPr>
                <w:sz w:val="20"/>
                <w:szCs w:val="20"/>
              </w:rPr>
              <w:br/>
            </w:r>
            <w:r w:rsidRPr="00224EFD">
              <w:rPr>
                <w:rFonts w:eastAsia="Aptos Narrow"/>
                <w:color w:val="000000" w:themeColor="text1"/>
                <w:sz w:val="20"/>
                <w:szCs w:val="20"/>
              </w:rPr>
              <w:t xml:space="preserve"> </w:t>
            </w:r>
            <w:r w:rsidRPr="00224EFD">
              <w:rPr>
                <w:sz w:val="20"/>
                <w:szCs w:val="20"/>
              </w:rPr>
              <w:br/>
            </w:r>
            <w:r w:rsidRPr="00224EFD">
              <w:rPr>
                <w:rFonts w:eastAsia="Aptos Narrow"/>
                <w:b/>
                <w:bCs/>
                <w:color w:val="000000" w:themeColor="text1"/>
                <w:sz w:val="20"/>
                <w:szCs w:val="20"/>
              </w:rPr>
              <w:t>Issues to escalate regarding volume of workload and prioritisation to ensure this GMO can achieve the targets identified will be completed via 1-1 and Radiology Service Performance review. Some mitigation is in place in the form of the management paper development noted in one of the above action points which will allow the service to identify the clinical and general management roles required for sustainability and efficiency, with benchmarking.</w:t>
            </w:r>
          </w:p>
        </w:tc>
      </w:tr>
      <w:tr w:rsidR="00D3773C" w:rsidRPr="00C16DD6" w14:paraId="2946FE2D" w14:textId="77777777" w:rsidTr="00D3773C">
        <w:tc>
          <w:tcPr>
            <w:tcW w:w="1296" w:type="pct"/>
            <w:shd w:val="clear" w:color="auto" w:fill="auto"/>
            <w:vAlign w:val="center"/>
          </w:tcPr>
          <w:p w14:paraId="4E51B8B1" w14:textId="77777777" w:rsidR="00294255" w:rsidRPr="00294255" w:rsidRDefault="00294255" w:rsidP="00294255">
            <w:pPr>
              <w:autoSpaceDE w:val="0"/>
              <w:autoSpaceDN w:val="0"/>
              <w:adjustRightInd w:val="0"/>
              <w:rPr>
                <w:rFonts w:eastAsia="Arial"/>
                <w:b/>
                <w:color w:val="FF0000"/>
                <w:sz w:val="20"/>
                <w:szCs w:val="20"/>
              </w:rPr>
            </w:pPr>
            <w:bookmarkStart w:id="6" w:name="_Hlk172283809"/>
            <w:r>
              <w:rPr>
                <w:rFonts w:eastAsia="Arial"/>
                <w:b/>
                <w:color w:val="FF0000"/>
                <w:sz w:val="20"/>
                <w:szCs w:val="20"/>
              </w:rPr>
              <w:t xml:space="preserve">M_34: </w:t>
            </w:r>
            <w:r w:rsidRPr="00294255">
              <w:rPr>
                <w:rFonts w:eastAsia="Arial"/>
                <w:b/>
                <w:color w:val="FF0000"/>
                <w:sz w:val="20"/>
                <w:szCs w:val="20"/>
              </w:rPr>
              <w:t>Nuclear Medicine:</w:t>
            </w:r>
          </w:p>
          <w:p w14:paraId="30272F26" w14:textId="3F764782" w:rsidR="00294255" w:rsidRPr="00294255" w:rsidRDefault="00294255" w:rsidP="00294255">
            <w:pPr>
              <w:autoSpaceDE w:val="0"/>
              <w:autoSpaceDN w:val="0"/>
              <w:adjustRightInd w:val="0"/>
              <w:rPr>
                <w:rFonts w:eastAsia="Arial"/>
                <w:bCs/>
                <w:color w:val="FF0000"/>
                <w:sz w:val="20"/>
                <w:szCs w:val="20"/>
              </w:rPr>
            </w:pPr>
            <w:r w:rsidRPr="00294255">
              <w:rPr>
                <w:rFonts w:eastAsia="Arial"/>
                <w:bCs/>
                <w:color w:val="FF0000"/>
                <w:sz w:val="20"/>
                <w:szCs w:val="20"/>
              </w:rPr>
              <w:t>*Achieve sustainability of the DXA Scanning Service at SBUHB by increasing efficiency, lowering costs and delivering better care in a healthier environment, developing a demand and capacity plan, optimising the use of the equipment through lunchtime and evening use</w:t>
            </w:r>
            <w:r>
              <w:rPr>
                <w:rFonts w:eastAsia="Arial"/>
                <w:bCs/>
                <w:color w:val="FF0000"/>
                <w:sz w:val="20"/>
                <w:szCs w:val="20"/>
              </w:rPr>
              <w:t>.</w:t>
            </w:r>
            <w:r w:rsidRPr="00294255">
              <w:rPr>
                <w:rFonts w:eastAsia="Arial"/>
                <w:bCs/>
                <w:color w:val="FF0000"/>
                <w:sz w:val="20"/>
                <w:szCs w:val="20"/>
              </w:rPr>
              <w:t xml:space="preserve"> </w:t>
            </w:r>
          </w:p>
          <w:p w14:paraId="6A489E44" w14:textId="488C0A5C" w:rsidR="00294255" w:rsidRPr="00294255" w:rsidRDefault="00294255" w:rsidP="00294255">
            <w:pPr>
              <w:autoSpaceDE w:val="0"/>
              <w:autoSpaceDN w:val="0"/>
              <w:adjustRightInd w:val="0"/>
              <w:rPr>
                <w:rFonts w:eastAsia="Arial"/>
                <w:bCs/>
                <w:color w:val="FF0000"/>
                <w:sz w:val="20"/>
                <w:szCs w:val="20"/>
              </w:rPr>
            </w:pPr>
            <w:r w:rsidRPr="00294255">
              <w:rPr>
                <w:rFonts w:eastAsia="Arial"/>
                <w:bCs/>
                <w:color w:val="FF0000"/>
                <w:sz w:val="20"/>
                <w:szCs w:val="20"/>
              </w:rPr>
              <w:t>*Achieve sustainability of the DXA Reporting, developing a demand and capacity plan, appointing new reporters, increasing reporting sessions</w:t>
            </w:r>
            <w:r>
              <w:rPr>
                <w:rFonts w:eastAsia="Arial"/>
                <w:bCs/>
                <w:color w:val="FF0000"/>
                <w:sz w:val="20"/>
                <w:szCs w:val="20"/>
              </w:rPr>
              <w:t>.</w:t>
            </w:r>
            <w:r w:rsidRPr="00294255">
              <w:rPr>
                <w:rFonts w:eastAsia="Arial"/>
                <w:bCs/>
                <w:color w:val="FF0000"/>
                <w:sz w:val="20"/>
                <w:szCs w:val="20"/>
              </w:rPr>
              <w:t xml:space="preserve"> </w:t>
            </w:r>
          </w:p>
          <w:p w14:paraId="7EEC9242" w14:textId="7826BD89" w:rsidR="00294255" w:rsidRPr="00294255" w:rsidRDefault="00294255" w:rsidP="00294255">
            <w:pPr>
              <w:autoSpaceDE w:val="0"/>
              <w:autoSpaceDN w:val="0"/>
              <w:adjustRightInd w:val="0"/>
              <w:rPr>
                <w:rFonts w:eastAsia="Arial"/>
                <w:bCs/>
                <w:color w:val="FF0000"/>
                <w:sz w:val="20"/>
                <w:szCs w:val="20"/>
              </w:rPr>
            </w:pPr>
            <w:r w:rsidRPr="00294255">
              <w:rPr>
                <w:rFonts w:eastAsia="Arial"/>
                <w:bCs/>
                <w:color w:val="FF0000"/>
                <w:sz w:val="20"/>
                <w:szCs w:val="20"/>
              </w:rPr>
              <w:t>*Recovery of the waiting lists for DXA Scanning and reporting at H</w:t>
            </w:r>
            <w:r w:rsidR="007E1940">
              <w:rPr>
                <w:rFonts w:eastAsia="Arial"/>
                <w:bCs/>
                <w:color w:val="FF0000"/>
                <w:sz w:val="20"/>
                <w:szCs w:val="20"/>
              </w:rPr>
              <w:t xml:space="preserve">ywel </w:t>
            </w:r>
            <w:r w:rsidRPr="00294255">
              <w:rPr>
                <w:rFonts w:eastAsia="Arial"/>
                <w:bCs/>
                <w:color w:val="FF0000"/>
                <w:sz w:val="20"/>
                <w:szCs w:val="20"/>
              </w:rPr>
              <w:t>Dd</w:t>
            </w:r>
            <w:r w:rsidR="007E1940">
              <w:rPr>
                <w:rFonts w:eastAsia="Arial"/>
                <w:bCs/>
                <w:color w:val="FF0000"/>
                <w:sz w:val="20"/>
                <w:szCs w:val="20"/>
              </w:rPr>
              <w:t xml:space="preserve">a </w:t>
            </w:r>
            <w:r w:rsidRPr="00294255">
              <w:rPr>
                <w:rFonts w:eastAsia="Arial"/>
                <w:bCs/>
                <w:color w:val="FF0000"/>
                <w:sz w:val="20"/>
                <w:szCs w:val="20"/>
              </w:rPr>
              <w:t xml:space="preserve">UHB, developing a demand and capacity plan, implement a revised SLA with </w:t>
            </w:r>
            <w:r w:rsidR="007E1940" w:rsidRPr="00294255">
              <w:rPr>
                <w:rFonts w:eastAsia="Arial"/>
                <w:bCs/>
                <w:color w:val="FF0000"/>
                <w:sz w:val="20"/>
                <w:szCs w:val="20"/>
              </w:rPr>
              <w:t>H</w:t>
            </w:r>
            <w:r w:rsidR="007E1940">
              <w:rPr>
                <w:rFonts w:eastAsia="Arial"/>
                <w:bCs/>
                <w:color w:val="FF0000"/>
                <w:sz w:val="20"/>
                <w:szCs w:val="20"/>
              </w:rPr>
              <w:t xml:space="preserve">ywel </w:t>
            </w:r>
            <w:r w:rsidR="007E1940" w:rsidRPr="00294255">
              <w:rPr>
                <w:rFonts w:eastAsia="Arial"/>
                <w:bCs/>
                <w:color w:val="FF0000"/>
                <w:sz w:val="20"/>
                <w:szCs w:val="20"/>
              </w:rPr>
              <w:t>Dd</w:t>
            </w:r>
            <w:r w:rsidR="007E1940">
              <w:rPr>
                <w:rFonts w:eastAsia="Arial"/>
                <w:bCs/>
                <w:color w:val="FF0000"/>
                <w:sz w:val="20"/>
                <w:szCs w:val="20"/>
              </w:rPr>
              <w:t xml:space="preserve">a </w:t>
            </w:r>
            <w:r w:rsidR="007E1940" w:rsidRPr="00294255">
              <w:rPr>
                <w:rFonts w:eastAsia="Arial"/>
                <w:bCs/>
                <w:color w:val="FF0000"/>
                <w:sz w:val="20"/>
                <w:szCs w:val="20"/>
              </w:rPr>
              <w:t>UHB</w:t>
            </w:r>
            <w:r w:rsidRPr="00294255">
              <w:rPr>
                <w:rFonts w:eastAsia="Arial"/>
                <w:bCs/>
                <w:color w:val="FF0000"/>
                <w:sz w:val="20"/>
                <w:szCs w:val="20"/>
              </w:rPr>
              <w:t>, recruit and train additional staff, extend scanning schedules</w:t>
            </w:r>
            <w:r>
              <w:rPr>
                <w:rFonts w:eastAsia="Arial"/>
                <w:bCs/>
                <w:color w:val="FF0000"/>
                <w:sz w:val="20"/>
                <w:szCs w:val="20"/>
              </w:rPr>
              <w:t>.</w:t>
            </w:r>
          </w:p>
          <w:p w14:paraId="54B3DBF8" w14:textId="6310CE33" w:rsidR="00294255" w:rsidRPr="00294255" w:rsidRDefault="00294255" w:rsidP="00294255">
            <w:pPr>
              <w:autoSpaceDE w:val="0"/>
              <w:autoSpaceDN w:val="0"/>
              <w:adjustRightInd w:val="0"/>
              <w:rPr>
                <w:rFonts w:eastAsia="Arial"/>
                <w:bCs/>
                <w:color w:val="FF0000"/>
                <w:sz w:val="20"/>
                <w:szCs w:val="20"/>
              </w:rPr>
            </w:pPr>
            <w:r w:rsidRPr="00294255">
              <w:rPr>
                <w:rFonts w:eastAsia="Arial"/>
                <w:bCs/>
                <w:color w:val="FF0000"/>
                <w:sz w:val="20"/>
                <w:szCs w:val="20"/>
              </w:rPr>
              <w:lastRenderedPageBreak/>
              <w:t>*Prevention of Vertebral Fractures, reducing morbidity and mortality rates associated with osteoporosis in SBU &amp; HDD</w:t>
            </w:r>
            <w:r>
              <w:rPr>
                <w:rFonts w:eastAsia="Arial"/>
                <w:bCs/>
                <w:color w:val="FF0000"/>
                <w:sz w:val="20"/>
                <w:szCs w:val="20"/>
              </w:rPr>
              <w:t>.</w:t>
            </w:r>
          </w:p>
          <w:p w14:paraId="456653F6" w14:textId="16C353FF" w:rsidR="00D3773C" w:rsidRPr="00C16DD6" w:rsidRDefault="00294255" w:rsidP="00294255">
            <w:pPr>
              <w:autoSpaceDE w:val="0"/>
              <w:autoSpaceDN w:val="0"/>
              <w:adjustRightInd w:val="0"/>
              <w:rPr>
                <w:rFonts w:eastAsia="Arial"/>
                <w:b/>
                <w:color w:val="FF0000"/>
                <w:sz w:val="20"/>
                <w:szCs w:val="20"/>
              </w:rPr>
            </w:pPr>
            <w:r w:rsidRPr="00294255">
              <w:rPr>
                <w:rFonts w:eastAsia="Arial"/>
                <w:bCs/>
                <w:color w:val="FF0000"/>
                <w:sz w:val="20"/>
                <w:szCs w:val="20"/>
              </w:rPr>
              <w:t>*Electronic booking system to improve scheduling efficiency and the ability to send text reminders</w:t>
            </w:r>
            <w:r>
              <w:rPr>
                <w:rFonts w:eastAsia="Arial"/>
                <w:bCs/>
                <w:color w:val="FF0000"/>
                <w:sz w:val="20"/>
                <w:szCs w:val="20"/>
              </w:rPr>
              <w:t>.</w:t>
            </w:r>
          </w:p>
        </w:tc>
        <w:tc>
          <w:tcPr>
            <w:tcW w:w="1182" w:type="pct"/>
            <w:shd w:val="clear" w:color="auto" w:fill="FFFFFF" w:themeFill="background1"/>
            <w:vAlign w:val="center"/>
          </w:tcPr>
          <w:p w14:paraId="01AFD704" w14:textId="3AA53AEB" w:rsidR="00D3773C" w:rsidRPr="00C16DD6" w:rsidRDefault="00C305B6" w:rsidP="00D3773C">
            <w:pPr>
              <w:autoSpaceDE w:val="0"/>
              <w:autoSpaceDN w:val="0"/>
              <w:adjustRightInd w:val="0"/>
              <w:rPr>
                <w:rFonts w:eastAsia="Arial"/>
                <w:color w:val="FF0000"/>
                <w:sz w:val="20"/>
                <w:szCs w:val="20"/>
              </w:rPr>
            </w:pPr>
            <w:r w:rsidRPr="00C305B6">
              <w:rPr>
                <w:rFonts w:eastAsia="Arial"/>
                <w:sz w:val="20"/>
                <w:szCs w:val="20"/>
              </w:rPr>
              <w:lastRenderedPageBreak/>
              <w:t xml:space="preserve">Extend temporary contract as part of the DXA recovery, establish evening scanning shifts to meet demand. for DXA reporting, look at recruitment options.                                      </w:t>
            </w:r>
            <w:proofErr w:type="spellStart"/>
            <w:r w:rsidRPr="00C305B6">
              <w:rPr>
                <w:rFonts w:eastAsia="Arial"/>
                <w:sz w:val="20"/>
                <w:szCs w:val="20"/>
              </w:rPr>
              <w:t>HDda</w:t>
            </w:r>
            <w:proofErr w:type="spellEnd"/>
            <w:r w:rsidRPr="00C305B6">
              <w:rPr>
                <w:rFonts w:eastAsia="Arial"/>
                <w:sz w:val="20"/>
                <w:szCs w:val="20"/>
              </w:rPr>
              <w:t>: Revise SLA and agree recovery strategy                        Prevention of vertebral fractures; Recruitment and training of 2 x clinical nurse specialists.</w:t>
            </w:r>
          </w:p>
        </w:tc>
        <w:tc>
          <w:tcPr>
            <w:tcW w:w="1229" w:type="pct"/>
            <w:shd w:val="clear" w:color="auto" w:fill="FFFFFF" w:themeFill="background1"/>
            <w:vAlign w:val="center"/>
          </w:tcPr>
          <w:p w14:paraId="16A8B8B3" w14:textId="3397FBFF" w:rsidR="00D25611" w:rsidRPr="00D25611" w:rsidRDefault="00D25611" w:rsidP="00D25611">
            <w:pPr>
              <w:rPr>
                <w:rFonts w:eastAsia="Times New Roman"/>
                <w:sz w:val="20"/>
                <w:szCs w:val="20"/>
              </w:rPr>
            </w:pPr>
            <w:r w:rsidRPr="00D25611">
              <w:rPr>
                <w:rFonts w:eastAsia="Times New Roman"/>
                <w:sz w:val="20"/>
                <w:szCs w:val="20"/>
              </w:rPr>
              <w:t xml:space="preserve">DXA Scanning SBUHB: Temporary contracts have been extended until end of March 2025, as part of DXA recovery. Evening scanning shifts have been re-established to meet demand, following resignation of the previous clinical technologists undertaking this work.  The scanning waiting list for DXA are nearly within the limits of below 8 weeks. This target (which has been revised after resignation of the clinical technologists developing the extra lists) should be achieved within the next 2 months.  </w:t>
            </w:r>
          </w:p>
          <w:p w14:paraId="61C27A13" w14:textId="77777777" w:rsidR="00D25611" w:rsidRPr="00D25611" w:rsidRDefault="00D25611" w:rsidP="00D25611">
            <w:pPr>
              <w:rPr>
                <w:rFonts w:eastAsia="Times New Roman"/>
                <w:sz w:val="20"/>
                <w:szCs w:val="20"/>
              </w:rPr>
            </w:pPr>
          </w:p>
          <w:p w14:paraId="7CD21CF1" w14:textId="0D2D774E" w:rsidR="00D25611" w:rsidRPr="00D25611" w:rsidRDefault="00D25611" w:rsidP="00D25611">
            <w:pPr>
              <w:rPr>
                <w:rFonts w:eastAsia="Times New Roman"/>
                <w:sz w:val="20"/>
                <w:szCs w:val="20"/>
              </w:rPr>
            </w:pPr>
            <w:r w:rsidRPr="00D25611">
              <w:rPr>
                <w:rFonts w:eastAsia="Times New Roman"/>
                <w:sz w:val="20"/>
                <w:szCs w:val="20"/>
              </w:rPr>
              <w:t>DXA Reporting SBUHB: for DXA reporting, WLI have ceased at the end of March 2024 and recruitment options have not been considered for SBUHB.</w:t>
            </w:r>
          </w:p>
          <w:p w14:paraId="23AD34ED" w14:textId="77777777" w:rsidR="00D25611" w:rsidRPr="00D25611" w:rsidRDefault="00D25611" w:rsidP="00D25611">
            <w:pPr>
              <w:rPr>
                <w:rFonts w:eastAsia="Times New Roman"/>
                <w:sz w:val="20"/>
                <w:szCs w:val="20"/>
              </w:rPr>
            </w:pPr>
          </w:p>
          <w:p w14:paraId="46D426D0" w14:textId="59F56275" w:rsidR="00D25611" w:rsidRPr="00D25611" w:rsidRDefault="00D25611" w:rsidP="00D25611">
            <w:pPr>
              <w:rPr>
                <w:rFonts w:eastAsia="Times New Roman"/>
                <w:sz w:val="20"/>
                <w:szCs w:val="20"/>
              </w:rPr>
            </w:pPr>
            <w:r w:rsidRPr="00D25611">
              <w:rPr>
                <w:rFonts w:eastAsia="Times New Roman"/>
                <w:sz w:val="20"/>
                <w:szCs w:val="20"/>
              </w:rPr>
              <w:lastRenderedPageBreak/>
              <w:t xml:space="preserve">DXA Scanning </w:t>
            </w:r>
            <w:proofErr w:type="spellStart"/>
            <w:r w:rsidRPr="00D25611">
              <w:rPr>
                <w:rFonts w:eastAsia="Times New Roman"/>
                <w:sz w:val="20"/>
                <w:szCs w:val="20"/>
              </w:rPr>
              <w:t>HDda</w:t>
            </w:r>
            <w:proofErr w:type="spellEnd"/>
            <w:r w:rsidRPr="00D25611">
              <w:rPr>
                <w:rFonts w:eastAsia="Times New Roman"/>
                <w:sz w:val="20"/>
                <w:szCs w:val="20"/>
              </w:rPr>
              <w:t>: recovery strategy has been agreed. Recruitment of staff has started with the aim of implementing extended weekdays and Saturday scanning lists.</w:t>
            </w:r>
          </w:p>
          <w:p w14:paraId="53E1D4AD" w14:textId="77777777" w:rsidR="00D25611" w:rsidRPr="00D25611" w:rsidRDefault="00D25611" w:rsidP="00D25611">
            <w:pPr>
              <w:rPr>
                <w:rFonts w:eastAsia="Times New Roman"/>
                <w:sz w:val="20"/>
                <w:szCs w:val="20"/>
              </w:rPr>
            </w:pPr>
          </w:p>
          <w:p w14:paraId="19A8C5E5" w14:textId="3A923B89" w:rsidR="00D25611" w:rsidRPr="00D25611" w:rsidRDefault="00D25611" w:rsidP="00D25611">
            <w:pPr>
              <w:rPr>
                <w:rFonts w:eastAsia="Times New Roman"/>
                <w:sz w:val="20"/>
                <w:szCs w:val="20"/>
              </w:rPr>
            </w:pPr>
            <w:r w:rsidRPr="00D25611">
              <w:rPr>
                <w:rFonts w:eastAsia="Times New Roman"/>
                <w:sz w:val="20"/>
                <w:szCs w:val="20"/>
              </w:rPr>
              <w:t xml:space="preserve">DXA Reporting </w:t>
            </w:r>
            <w:proofErr w:type="spellStart"/>
            <w:r w:rsidRPr="00D25611">
              <w:rPr>
                <w:rFonts w:eastAsia="Times New Roman"/>
                <w:sz w:val="20"/>
                <w:szCs w:val="20"/>
              </w:rPr>
              <w:t>HDda</w:t>
            </w:r>
            <w:proofErr w:type="spellEnd"/>
            <w:r w:rsidRPr="00D25611">
              <w:rPr>
                <w:rFonts w:eastAsia="Times New Roman"/>
                <w:sz w:val="20"/>
                <w:szCs w:val="20"/>
              </w:rPr>
              <w:t>: recovery strategy has been agreed. Recruitment of staff has started with the aim of addressing reporting in 3 fronts: baseline, extended scanning lists and backlog. However, reporting WLI have ceased at the end of March 2024 and no interim capacity available until appointment and training for the new reporting posts.</w:t>
            </w:r>
          </w:p>
          <w:p w14:paraId="7ABC9BE2" w14:textId="77777777" w:rsidR="00D25611" w:rsidRPr="00D25611" w:rsidRDefault="00D25611" w:rsidP="00D25611">
            <w:pPr>
              <w:rPr>
                <w:rFonts w:eastAsia="Times New Roman"/>
                <w:sz w:val="20"/>
                <w:szCs w:val="20"/>
              </w:rPr>
            </w:pPr>
          </w:p>
          <w:p w14:paraId="51D87557" w14:textId="30B5280F" w:rsidR="00D3773C" w:rsidRPr="00D25611" w:rsidRDefault="00D25611" w:rsidP="00D25611">
            <w:pPr>
              <w:rPr>
                <w:rFonts w:eastAsia="Times New Roman"/>
                <w:sz w:val="20"/>
                <w:szCs w:val="20"/>
              </w:rPr>
            </w:pPr>
            <w:r w:rsidRPr="00D25611">
              <w:rPr>
                <w:rFonts w:eastAsia="Times New Roman"/>
                <w:sz w:val="20"/>
                <w:szCs w:val="20"/>
              </w:rPr>
              <w:t>Prevention of vertebral fractures: Recruitment and training of 2 x clinical nurse specialists not started - no funding awarded to NM for this.</w:t>
            </w:r>
          </w:p>
        </w:tc>
        <w:tc>
          <w:tcPr>
            <w:tcW w:w="1293" w:type="pct"/>
            <w:gridSpan w:val="2"/>
            <w:shd w:val="clear" w:color="auto" w:fill="FFFFFF" w:themeFill="background1"/>
            <w:vAlign w:val="center"/>
          </w:tcPr>
          <w:p w14:paraId="30C81375" w14:textId="52A3E7AF" w:rsidR="004D627A" w:rsidRPr="002C39C8" w:rsidRDefault="004D627A" w:rsidP="004D627A">
            <w:pPr>
              <w:rPr>
                <w:rFonts w:ascii="Calibri" w:hAnsi="Calibri" w:cs="Calibri"/>
                <w:sz w:val="18"/>
                <w:szCs w:val="18"/>
              </w:rPr>
            </w:pPr>
            <w:r w:rsidRPr="002C39C8">
              <w:rPr>
                <w:sz w:val="20"/>
                <w:szCs w:val="18"/>
              </w:rPr>
              <w:lastRenderedPageBreak/>
              <w:t xml:space="preserve">This is planning only for 24/25. Work will continue to assess capacity v demand, and given the new constraints of no further WLI, the impact that has on waiting times. </w:t>
            </w:r>
          </w:p>
          <w:p w14:paraId="0A18FD25" w14:textId="1C1235EF" w:rsidR="004D627A" w:rsidRPr="002C39C8" w:rsidRDefault="004D627A" w:rsidP="004D627A">
            <w:pPr>
              <w:rPr>
                <w:sz w:val="20"/>
                <w:szCs w:val="18"/>
              </w:rPr>
            </w:pPr>
            <w:r w:rsidRPr="002C39C8">
              <w:rPr>
                <w:sz w:val="20"/>
                <w:szCs w:val="18"/>
              </w:rPr>
              <w:t>Consequently, revised milestones are proposed as follows:</w:t>
            </w:r>
          </w:p>
          <w:p w14:paraId="49AE5111" w14:textId="77777777" w:rsidR="004D627A" w:rsidRPr="002C39C8" w:rsidRDefault="004D627A" w:rsidP="004D627A">
            <w:pPr>
              <w:rPr>
                <w:sz w:val="20"/>
                <w:szCs w:val="18"/>
              </w:rPr>
            </w:pPr>
          </w:p>
          <w:p w14:paraId="3D26A3BA" w14:textId="77777777" w:rsidR="004D627A" w:rsidRPr="002C39C8" w:rsidRDefault="004D627A" w:rsidP="004D627A">
            <w:pPr>
              <w:rPr>
                <w:sz w:val="20"/>
                <w:szCs w:val="18"/>
              </w:rPr>
            </w:pPr>
            <w:r w:rsidRPr="002C39C8">
              <w:rPr>
                <w:sz w:val="20"/>
                <w:szCs w:val="18"/>
              </w:rPr>
              <w:t>Q2: Undertake review of current provision</w:t>
            </w:r>
          </w:p>
          <w:p w14:paraId="4BFB22FA" w14:textId="77777777" w:rsidR="004D627A" w:rsidRPr="002C39C8" w:rsidRDefault="004D627A" w:rsidP="004D627A">
            <w:pPr>
              <w:rPr>
                <w:sz w:val="20"/>
                <w:szCs w:val="18"/>
              </w:rPr>
            </w:pPr>
            <w:r w:rsidRPr="002C39C8">
              <w:rPr>
                <w:sz w:val="20"/>
                <w:szCs w:val="18"/>
              </w:rPr>
              <w:t>Q3: Develop the strategy and complete options appraisal</w:t>
            </w:r>
          </w:p>
          <w:p w14:paraId="069F3C3C" w14:textId="546BF96F" w:rsidR="004D627A" w:rsidRPr="004D627A" w:rsidRDefault="004D627A" w:rsidP="004D627A">
            <w:pPr>
              <w:rPr>
                <w:sz w:val="16"/>
                <w:szCs w:val="14"/>
              </w:rPr>
            </w:pPr>
            <w:r w:rsidRPr="002C39C8">
              <w:rPr>
                <w:sz w:val="20"/>
                <w:szCs w:val="18"/>
              </w:rPr>
              <w:t xml:space="preserve">Q4: </w:t>
            </w:r>
            <w:r w:rsidR="00CB7291">
              <w:rPr>
                <w:sz w:val="20"/>
                <w:szCs w:val="18"/>
              </w:rPr>
              <w:t>Service model</w:t>
            </w:r>
            <w:r w:rsidRPr="002C39C8">
              <w:rPr>
                <w:sz w:val="20"/>
                <w:szCs w:val="18"/>
              </w:rPr>
              <w:t xml:space="preserve"> ready for governance sign-off and scrutiny process.</w:t>
            </w:r>
          </w:p>
          <w:p w14:paraId="781A6FFC" w14:textId="42191029" w:rsidR="00D3773C" w:rsidRPr="00D3773C" w:rsidRDefault="00D3773C" w:rsidP="00A870AA">
            <w:pPr>
              <w:rPr>
                <w:bCs/>
                <w:iCs/>
                <w:color w:val="FF0000"/>
                <w:sz w:val="20"/>
                <w:szCs w:val="20"/>
              </w:rPr>
            </w:pPr>
          </w:p>
        </w:tc>
      </w:tr>
      <w:bookmarkEnd w:id="6"/>
      <w:tr w:rsidR="00D3773C" w:rsidRPr="00C16DD6" w14:paraId="5668437E" w14:textId="77777777" w:rsidTr="009F068A">
        <w:tc>
          <w:tcPr>
            <w:tcW w:w="5000" w:type="pct"/>
            <w:gridSpan w:val="5"/>
            <w:tcBorders>
              <w:bottom w:val="single" w:sz="4" w:space="0" w:color="auto"/>
            </w:tcBorders>
            <w:shd w:val="clear" w:color="auto" w:fill="DEEAF6" w:themeFill="accent1" w:themeFillTint="33"/>
            <w:vAlign w:val="center"/>
          </w:tcPr>
          <w:p w14:paraId="215509DE" w14:textId="0C75C56E" w:rsidR="00D3773C" w:rsidRPr="00C16DD6" w:rsidRDefault="00DB0B5F" w:rsidP="00D3773C">
            <w:pPr>
              <w:autoSpaceDE w:val="0"/>
              <w:autoSpaceDN w:val="0"/>
              <w:adjustRightInd w:val="0"/>
              <w:jc w:val="center"/>
              <w:rPr>
                <w:b/>
                <w:color w:val="FF0000"/>
                <w:sz w:val="20"/>
                <w:szCs w:val="20"/>
              </w:rPr>
            </w:pPr>
            <w:r w:rsidRPr="00DB0B5F">
              <w:rPr>
                <w:b/>
                <w:sz w:val="20"/>
                <w:szCs w:val="20"/>
              </w:rPr>
              <w:t xml:space="preserve">MENTAL HEALTH &amp; LEARNING DISABILITIES </w:t>
            </w:r>
            <w:r>
              <w:rPr>
                <w:b/>
                <w:sz w:val="20"/>
                <w:szCs w:val="20"/>
              </w:rPr>
              <w:t xml:space="preserve">Service Group Lead: </w:t>
            </w:r>
            <w:r w:rsidR="00EB6840">
              <w:rPr>
                <w:b/>
                <w:sz w:val="20"/>
                <w:szCs w:val="20"/>
              </w:rPr>
              <w:t>Janet Williams</w:t>
            </w:r>
          </w:p>
        </w:tc>
      </w:tr>
      <w:tr w:rsidR="00D3773C" w:rsidRPr="00C16DD6" w14:paraId="3662E47A" w14:textId="77777777" w:rsidTr="00760E58">
        <w:tc>
          <w:tcPr>
            <w:tcW w:w="1296" w:type="pct"/>
            <w:shd w:val="clear" w:color="auto" w:fill="auto"/>
            <w:vAlign w:val="center"/>
          </w:tcPr>
          <w:p w14:paraId="735AE476" w14:textId="363AC9BD" w:rsidR="00DB0B5F" w:rsidRPr="00DB0B5F" w:rsidRDefault="00DB0B5F" w:rsidP="00DB0B5F">
            <w:pPr>
              <w:rPr>
                <w:b/>
                <w:color w:val="FF0000"/>
                <w:sz w:val="20"/>
                <w:szCs w:val="20"/>
              </w:rPr>
            </w:pPr>
            <w:r w:rsidRPr="00DB0B5F">
              <w:rPr>
                <w:b/>
                <w:color w:val="FF0000"/>
                <w:sz w:val="20"/>
                <w:szCs w:val="20"/>
              </w:rPr>
              <w:t>MHLD_02: Learning Disabilities</w:t>
            </w:r>
          </w:p>
          <w:p w14:paraId="78F21B4D" w14:textId="00FB6C98" w:rsidR="00D3773C" w:rsidRPr="00C16DD6" w:rsidRDefault="00DB0B5F" w:rsidP="00DB0B5F">
            <w:pPr>
              <w:rPr>
                <w:bCs/>
                <w:color w:val="FF0000"/>
                <w:sz w:val="20"/>
                <w:szCs w:val="20"/>
              </w:rPr>
            </w:pPr>
            <w:r w:rsidRPr="00DB0B5F">
              <w:rPr>
                <w:color w:val="FF0000"/>
                <w:sz w:val="20"/>
                <w:szCs w:val="20"/>
              </w:rPr>
              <w:t>Match inpatient capacity to demand for hospital care and meet Welsh Government objective to reduce the overall number of people with LD in hospital settings.</w:t>
            </w:r>
          </w:p>
        </w:tc>
        <w:tc>
          <w:tcPr>
            <w:tcW w:w="1182" w:type="pct"/>
            <w:shd w:val="clear" w:color="auto" w:fill="FFFFFF" w:themeFill="background1"/>
            <w:vAlign w:val="center"/>
          </w:tcPr>
          <w:p w14:paraId="7B0E53B4" w14:textId="6B8DFAC5" w:rsidR="00D3773C" w:rsidRPr="006E1D4C" w:rsidRDefault="00C83201" w:rsidP="00D3773C">
            <w:pPr>
              <w:autoSpaceDE w:val="0"/>
              <w:autoSpaceDN w:val="0"/>
              <w:adjustRightInd w:val="0"/>
              <w:rPr>
                <w:bCs/>
                <w:color w:val="FF0000"/>
                <w:sz w:val="20"/>
                <w:szCs w:val="20"/>
              </w:rPr>
            </w:pPr>
            <w:r w:rsidRPr="006E1D4C">
              <w:rPr>
                <w:sz w:val="20"/>
                <w:szCs w:val="20"/>
              </w:rPr>
              <w:t>Agreement of acute bed reduction</w:t>
            </w:r>
          </w:p>
        </w:tc>
        <w:tc>
          <w:tcPr>
            <w:tcW w:w="1229" w:type="pct"/>
            <w:shd w:val="clear" w:color="auto" w:fill="FFFFFF" w:themeFill="background1"/>
            <w:vAlign w:val="center"/>
          </w:tcPr>
          <w:p w14:paraId="7161CA6B" w14:textId="330DC64F" w:rsidR="00FE41DD" w:rsidRPr="006E1D4C" w:rsidRDefault="00FE41DD" w:rsidP="00FE41DD">
            <w:pPr>
              <w:rPr>
                <w:sz w:val="20"/>
                <w:szCs w:val="20"/>
              </w:rPr>
            </w:pPr>
            <w:r w:rsidRPr="006E1D4C">
              <w:rPr>
                <w:sz w:val="20"/>
                <w:szCs w:val="20"/>
              </w:rPr>
              <w:t>Temporary closure of acute unit due to paucity of estate. This will provide further evidence of ability to cope with reduce</w:t>
            </w:r>
            <w:r w:rsidR="006E1D4C">
              <w:rPr>
                <w:sz w:val="20"/>
                <w:szCs w:val="20"/>
              </w:rPr>
              <w:t>d</w:t>
            </w:r>
            <w:r w:rsidRPr="006E1D4C">
              <w:rPr>
                <w:sz w:val="20"/>
                <w:szCs w:val="20"/>
              </w:rPr>
              <w:t xml:space="preserve"> beds.</w:t>
            </w:r>
          </w:p>
          <w:p w14:paraId="4F9F4EC0" w14:textId="77777777" w:rsidR="00FE41DD" w:rsidRPr="006E1D4C" w:rsidRDefault="00FE41DD" w:rsidP="00FE41DD">
            <w:pPr>
              <w:rPr>
                <w:sz w:val="20"/>
                <w:szCs w:val="20"/>
              </w:rPr>
            </w:pPr>
          </w:p>
          <w:p w14:paraId="03735802" w14:textId="2D9CFA89" w:rsidR="00D3773C" w:rsidRPr="006E1D4C" w:rsidRDefault="00FE41DD" w:rsidP="00FE41DD">
            <w:pPr>
              <w:autoSpaceDE w:val="0"/>
              <w:autoSpaceDN w:val="0"/>
              <w:adjustRightInd w:val="0"/>
              <w:rPr>
                <w:rFonts w:eastAsia="Arial"/>
                <w:color w:val="FF0000"/>
                <w:sz w:val="20"/>
                <w:szCs w:val="20"/>
              </w:rPr>
            </w:pPr>
            <w:r w:rsidRPr="006E1D4C">
              <w:rPr>
                <w:sz w:val="20"/>
                <w:szCs w:val="20"/>
              </w:rPr>
              <w:t>No capital identified for seclusion suite development.</w:t>
            </w:r>
          </w:p>
        </w:tc>
        <w:tc>
          <w:tcPr>
            <w:tcW w:w="1293" w:type="pct"/>
            <w:gridSpan w:val="2"/>
            <w:shd w:val="clear" w:color="auto" w:fill="FFFFFF" w:themeFill="background1"/>
            <w:vAlign w:val="center"/>
          </w:tcPr>
          <w:p w14:paraId="0B2FFE30" w14:textId="77777777" w:rsidR="00D3773C" w:rsidRDefault="006E1D4C" w:rsidP="00D3773C">
            <w:pPr>
              <w:autoSpaceDE w:val="0"/>
              <w:autoSpaceDN w:val="0"/>
              <w:adjustRightInd w:val="0"/>
              <w:rPr>
                <w:bCs/>
                <w:sz w:val="20"/>
                <w:szCs w:val="20"/>
              </w:rPr>
            </w:pPr>
            <w:r w:rsidRPr="00855E1A">
              <w:rPr>
                <w:b/>
                <w:sz w:val="20"/>
                <w:szCs w:val="20"/>
              </w:rPr>
              <w:t>Revised Q</w:t>
            </w:r>
            <w:r w:rsidR="00855E1A" w:rsidRPr="00855E1A">
              <w:rPr>
                <w:b/>
                <w:sz w:val="20"/>
                <w:szCs w:val="20"/>
              </w:rPr>
              <w:t>2</w:t>
            </w:r>
            <w:r w:rsidRPr="00855E1A">
              <w:rPr>
                <w:b/>
                <w:sz w:val="20"/>
                <w:szCs w:val="20"/>
              </w:rPr>
              <w:t xml:space="preserve"> milestone:</w:t>
            </w:r>
            <w:r w:rsidR="00855E1A" w:rsidRPr="00855E1A">
              <w:rPr>
                <w:bCs/>
                <w:sz w:val="20"/>
                <w:szCs w:val="20"/>
              </w:rPr>
              <w:t xml:space="preserve"> Review opportunities for capital for seclusion suite development</w:t>
            </w:r>
            <w:r w:rsidR="00855E1A">
              <w:rPr>
                <w:bCs/>
                <w:sz w:val="20"/>
                <w:szCs w:val="20"/>
              </w:rPr>
              <w:t>.</w:t>
            </w:r>
          </w:p>
          <w:p w14:paraId="1E95C342" w14:textId="77777777" w:rsidR="001F4040" w:rsidRDefault="001F4040" w:rsidP="00D3773C">
            <w:pPr>
              <w:autoSpaceDE w:val="0"/>
              <w:autoSpaceDN w:val="0"/>
              <w:adjustRightInd w:val="0"/>
              <w:rPr>
                <w:bCs/>
                <w:sz w:val="20"/>
                <w:szCs w:val="20"/>
              </w:rPr>
            </w:pPr>
          </w:p>
          <w:p w14:paraId="5F3DB095" w14:textId="77777777" w:rsidR="001F4040" w:rsidRDefault="001F4040" w:rsidP="00D3773C">
            <w:pPr>
              <w:autoSpaceDE w:val="0"/>
              <w:autoSpaceDN w:val="0"/>
              <w:adjustRightInd w:val="0"/>
              <w:rPr>
                <w:bCs/>
                <w:sz w:val="20"/>
                <w:szCs w:val="20"/>
              </w:rPr>
            </w:pPr>
            <w:r w:rsidRPr="00855E1A">
              <w:rPr>
                <w:b/>
                <w:sz w:val="20"/>
                <w:szCs w:val="20"/>
              </w:rPr>
              <w:t>Revised Q</w:t>
            </w:r>
            <w:r>
              <w:rPr>
                <w:b/>
                <w:sz w:val="20"/>
                <w:szCs w:val="20"/>
              </w:rPr>
              <w:t>3</w:t>
            </w:r>
            <w:r w:rsidRPr="00855E1A">
              <w:rPr>
                <w:b/>
                <w:sz w:val="20"/>
                <w:szCs w:val="20"/>
              </w:rPr>
              <w:t xml:space="preserve"> milestone:</w:t>
            </w:r>
            <w:r w:rsidRPr="00855E1A">
              <w:rPr>
                <w:bCs/>
                <w:sz w:val="20"/>
                <w:szCs w:val="20"/>
              </w:rPr>
              <w:t xml:space="preserve"> </w:t>
            </w:r>
            <w:r w:rsidRPr="001F4040">
              <w:rPr>
                <w:bCs/>
                <w:sz w:val="20"/>
                <w:szCs w:val="20"/>
              </w:rPr>
              <w:t>Seclusion room designs submitted and to be considered for funding.</w:t>
            </w:r>
          </w:p>
          <w:p w14:paraId="54FD629F" w14:textId="77777777" w:rsidR="001F4040" w:rsidRDefault="001F4040" w:rsidP="00D3773C">
            <w:pPr>
              <w:autoSpaceDE w:val="0"/>
              <w:autoSpaceDN w:val="0"/>
              <w:adjustRightInd w:val="0"/>
              <w:rPr>
                <w:bCs/>
                <w:sz w:val="20"/>
                <w:szCs w:val="20"/>
              </w:rPr>
            </w:pPr>
          </w:p>
          <w:p w14:paraId="6210B7AA" w14:textId="53A302F5" w:rsidR="001F4040" w:rsidRPr="00C16DD6" w:rsidRDefault="001F4040" w:rsidP="00D3773C">
            <w:pPr>
              <w:autoSpaceDE w:val="0"/>
              <w:autoSpaceDN w:val="0"/>
              <w:adjustRightInd w:val="0"/>
              <w:rPr>
                <w:bCs/>
                <w:color w:val="FF0000"/>
                <w:sz w:val="20"/>
                <w:szCs w:val="20"/>
              </w:rPr>
            </w:pPr>
            <w:r w:rsidRPr="00855E1A">
              <w:rPr>
                <w:b/>
                <w:sz w:val="20"/>
                <w:szCs w:val="20"/>
              </w:rPr>
              <w:t>Revised Q</w:t>
            </w:r>
            <w:r>
              <w:rPr>
                <w:b/>
                <w:sz w:val="20"/>
                <w:szCs w:val="20"/>
              </w:rPr>
              <w:t>4</w:t>
            </w:r>
            <w:r w:rsidRPr="00855E1A">
              <w:rPr>
                <w:b/>
                <w:sz w:val="20"/>
                <w:szCs w:val="20"/>
              </w:rPr>
              <w:t xml:space="preserve"> milestone:</w:t>
            </w:r>
            <w:r>
              <w:rPr>
                <w:b/>
                <w:sz w:val="20"/>
                <w:szCs w:val="20"/>
              </w:rPr>
              <w:t xml:space="preserve"> </w:t>
            </w:r>
            <w:r w:rsidRPr="001F4040">
              <w:rPr>
                <w:bCs/>
                <w:sz w:val="20"/>
                <w:szCs w:val="20"/>
              </w:rPr>
              <w:t>Tendering submitted pending funding agreement</w:t>
            </w:r>
            <w:r>
              <w:rPr>
                <w:bCs/>
                <w:sz w:val="20"/>
                <w:szCs w:val="20"/>
              </w:rPr>
              <w:t>.</w:t>
            </w:r>
          </w:p>
        </w:tc>
      </w:tr>
      <w:tr w:rsidR="00D3773C" w:rsidRPr="00C16DD6" w14:paraId="0800209D" w14:textId="77777777" w:rsidTr="00760E58">
        <w:tc>
          <w:tcPr>
            <w:tcW w:w="1296" w:type="pct"/>
            <w:shd w:val="clear" w:color="auto" w:fill="auto"/>
            <w:vAlign w:val="center"/>
          </w:tcPr>
          <w:p w14:paraId="434F5154" w14:textId="643C79DE" w:rsidR="00827AF6" w:rsidRPr="00827AF6" w:rsidRDefault="00827AF6" w:rsidP="00827AF6">
            <w:pPr>
              <w:rPr>
                <w:b/>
                <w:color w:val="FF0000"/>
                <w:sz w:val="20"/>
                <w:szCs w:val="20"/>
              </w:rPr>
            </w:pPr>
            <w:r w:rsidRPr="00827AF6">
              <w:rPr>
                <w:b/>
                <w:color w:val="FF0000"/>
                <w:sz w:val="20"/>
                <w:szCs w:val="20"/>
              </w:rPr>
              <w:t>MHLD_11</w:t>
            </w:r>
            <w:r>
              <w:rPr>
                <w:b/>
                <w:color w:val="FF0000"/>
                <w:sz w:val="20"/>
                <w:szCs w:val="20"/>
              </w:rPr>
              <w:t xml:space="preserve">: </w:t>
            </w:r>
            <w:r w:rsidRPr="00827AF6">
              <w:rPr>
                <w:b/>
                <w:color w:val="FF0000"/>
                <w:sz w:val="20"/>
                <w:szCs w:val="20"/>
              </w:rPr>
              <w:t>Secure Services &amp; Recovery</w:t>
            </w:r>
          </w:p>
          <w:p w14:paraId="65678013" w14:textId="54EFED8A" w:rsidR="00D3773C" w:rsidRPr="00C16DD6" w:rsidRDefault="00827AF6" w:rsidP="00827AF6">
            <w:pPr>
              <w:autoSpaceDE w:val="0"/>
              <w:autoSpaceDN w:val="0"/>
              <w:adjustRightInd w:val="0"/>
              <w:rPr>
                <w:rFonts w:eastAsia="Arial"/>
                <w:b/>
                <w:color w:val="FF0000"/>
                <w:sz w:val="20"/>
                <w:szCs w:val="20"/>
              </w:rPr>
            </w:pPr>
            <w:r w:rsidRPr="00827AF6">
              <w:rPr>
                <w:color w:val="FF0000"/>
                <w:sz w:val="20"/>
                <w:szCs w:val="20"/>
              </w:rPr>
              <w:lastRenderedPageBreak/>
              <w:t>To fully embed the hybrid clinical model into the assessment and treatment wards in Caswell Clinic.</w:t>
            </w:r>
          </w:p>
        </w:tc>
        <w:tc>
          <w:tcPr>
            <w:tcW w:w="1182" w:type="pct"/>
            <w:shd w:val="clear" w:color="auto" w:fill="FFFFFF" w:themeFill="background1"/>
            <w:vAlign w:val="center"/>
          </w:tcPr>
          <w:p w14:paraId="4EA947CC" w14:textId="6A649964" w:rsidR="00D3773C" w:rsidRPr="00C16DD6" w:rsidRDefault="003B30BA" w:rsidP="00D3773C">
            <w:pPr>
              <w:autoSpaceDE w:val="0"/>
              <w:autoSpaceDN w:val="0"/>
              <w:adjustRightInd w:val="0"/>
              <w:rPr>
                <w:bCs/>
                <w:color w:val="FF0000"/>
                <w:sz w:val="20"/>
                <w:szCs w:val="20"/>
              </w:rPr>
            </w:pPr>
            <w:r w:rsidRPr="003B30BA">
              <w:rPr>
                <w:sz w:val="20"/>
                <w:szCs w:val="20"/>
              </w:rPr>
              <w:lastRenderedPageBreak/>
              <w:t xml:space="preserve">Develop revised role and function documents for the wards and establish robust timetable of </w:t>
            </w:r>
            <w:bookmarkStart w:id="7" w:name="_Int_Jrx3FTEV"/>
            <w:r w:rsidRPr="003B30BA">
              <w:rPr>
                <w:sz w:val="20"/>
                <w:szCs w:val="20"/>
              </w:rPr>
              <w:t>CTMs</w:t>
            </w:r>
            <w:bookmarkEnd w:id="7"/>
            <w:r w:rsidRPr="003B30BA">
              <w:rPr>
                <w:sz w:val="20"/>
                <w:szCs w:val="20"/>
              </w:rPr>
              <w:t xml:space="preserve"> and Patient Reviews</w:t>
            </w:r>
            <w:r>
              <w:rPr>
                <w:sz w:val="20"/>
                <w:szCs w:val="20"/>
              </w:rPr>
              <w:t>.</w:t>
            </w:r>
          </w:p>
        </w:tc>
        <w:tc>
          <w:tcPr>
            <w:tcW w:w="1229" w:type="pct"/>
            <w:shd w:val="clear" w:color="auto" w:fill="FFFFFF" w:themeFill="background1"/>
            <w:vAlign w:val="center"/>
          </w:tcPr>
          <w:p w14:paraId="4F5430D9" w14:textId="77777777" w:rsidR="00382F55" w:rsidRPr="00382F55" w:rsidRDefault="00382F55" w:rsidP="00382F55">
            <w:pPr>
              <w:autoSpaceDE w:val="0"/>
              <w:autoSpaceDN w:val="0"/>
              <w:adjustRightInd w:val="0"/>
              <w:rPr>
                <w:b/>
                <w:bCs/>
                <w:sz w:val="20"/>
                <w:szCs w:val="20"/>
              </w:rPr>
            </w:pPr>
            <w:r w:rsidRPr="00382F55">
              <w:rPr>
                <w:b/>
                <w:bCs/>
                <w:sz w:val="20"/>
                <w:szCs w:val="20"/>
              </w:rPr>
              <w:t>Reason for delay:</w:t>
            </w:r>
          </w:p>
          <w:p w14:paraId="63F5481D" w14:textId="77777777" w:rsidR="00382F55" w:rsidRDefault="00382F55" w:rsidP="007F5A1E">
            <w:pPr>
              <w:autoSpaceDE w:val="0"/>
              <w:autoSpaceDN w:val="0"/>
              <w:adjustRightInd w:val="0"/>
              <w:rPr>
                <w:sz w:val="20"/>
                <w:szCs w:val="20"/>
              </w:rPr>
            </w:pPr>
          </w:p>
          <w:p w14:paraId="01E5778D" w14:textId="79FC6D2D" w:rsidR="00D3773C" w:rsidRDefault="00D049D6" w:rsidP="007F5A1E">
            <w:pPr>
              <w:autoSpaceDE w:val="0"/>
              <w:autoSpaceDN w:val="0"/>
              <w:adjustRightInd w:val="0"/>
              <w:rPr>
                <w:sz w:val="20"/>
                <w:szCs w:val="20"/>
              </w:rPr>
            </w:pPr>
            <w:r w:rsidRPr="00D049D6">
              <w:rPr>
                <w:sz w:val="20"/>
                <w:szCs w:val="20"/>
              </w:rPr>
              <w:t>Impacted by Consultant deficits.</w:t>
            </w:r>
          </w:p>
          <w:p w14:paraId="2987C7DE" w14:textId="77777777" w:rsidR="005E3E78" w:rsidRDefault="005E3E78" w:rsidP="007F5A1E">
            <w:pPr>
              <w:autoSpaceDE w:val="0"/>
              <w:autoSpaceDN w:val="0"/>
              <w:adjustRightInd w:val="0"/>
              <w:rPr>
                <w:color w:val="FF0000"/>
                <w:sz w:val="20"/>
                <w:szCs w:val="20"/>
              </w:rPr>
            </w:pPr>
          </w:p>
          <w:p w14:paraId="0FD98601" w14:textId="77777777" w:rsidR="00382F55" w:rsidRPr="00382F55" w:rsidRDefault="00382F55" w:rsidP="00382F55">
            <w:pPr>
              <w:autoSpaceDE w:val="0"/>
              <w:autoSpaceDN w:val="0"/>
              <w:adjustRightInd w:val="0"/>
              <w:rPr>
                <w:b/>
                <w:bCs/>
                <w:sz w:val="20"/>
                <w:szCs w:val="20"/>
              </w:rPr>
            </w:pPr>
            <w:r w:rsidRPr="00382F55">
              <w:rPr>
                <w:b/>
                <w:bCs/>
                <w:sz w:val="20"/>
                <w:szCs w:val="20"/>
              </w:rPr>
              <w:lastRenderedPageBreak/>
              <w:t>Mitigation:</w:t>
            </w:r>
          </w:p>
          <w:p w14:paraId="0272F97B" w14:textId="77777777" w:rsidR="00382F55" w:rsidRDefault="00382F55" w:rsidP="007F5A1E">
            <w:pPr>
              <w:autoSpaceDE w:val="0"/>
              <w:autoSpaceDN w:val="0"/>
              <w:adjustRightInd w:val="0"/>
              <w:rPr>
                <w:color w:val="FF0000"/>
                <w:sz w:val="20"/>
                <w:szCs w:val="20"/>
              </w:rPr>
            </w:pPr>
          </w:p>
          <w:p w14:paraId="32104834" w14:textId="7E939DED" w:rsidR="005E3E78" w:rsidRPr="00C16DD6" w:rsidRDefault="005E3E78" w:rsidP="007F5A1E">
            <w:pPr>
              <w:autoSpaceDE w:val="0"/>
              <w:autoSpaceDN w:val="0"/>
              <w:adjustRightInd w:val="0"/>
              <w:rPr>
                <w:rFonts w:eastAsia="Arial"/>
                <w:color w:val="FF0000"/>
                <w:sz w:val="20"/>
                <w:szCs w:val="20"/>
              </w:rPr>
            </w:pPr>
            <w:r w:rsidRPr="00382F55">
              <w:rPr>
                <w:sz w:val="20"/>
                <w:szCs w:val="20"/>
              </w:rPr>
              <w:t>Reviewing workforce and recruitment options.</w:t>
            </w:r>
          </w:p>
        </w:tc>
        <w:tc>
          <w:tcPr>
            <w:tcW w:w="1293" w:type="pct"/>
            <w:gridSpan w:val="2"/>
            <w:shd w:val="clear" w:color="auto" w:fill="FFFFFF" w:themeFill="background1"/>
            <w:vAlign w:val="center"/>
          </w:tcPr>
          <w:p w14:paraId="09F1BA19" w14:textId="77777777" w:rsidR="00D3773C" w:rsidRPr="002C39C8" w:rsidRDefault="003F66D1" w:rsidP="00760E58">
            <w:pPr>
              <w:spacing w:line="256" w:lineRule="auto"/>
              <w:rPr>
                <w:bCs/>
                <w:sz w:val="20"/>
                <w:szCs w:val="20"/>
              </w:rPr>
            </w:pPr>
            <w:r w:rsidRPr="002C39C8">
              <w:rPr>
                <w:b/>
                <w:sz w:val="20"/>
                <w:szCs w:val="20"/>
              </w:rPr>
              <w:lastRenderedPageBreak/>
              <w:t>Revised Q2 milestone:</w:t>
            </w:r>
            <w:r w:rsidRPr="002C39C8">
              <w:rPr>
                <w:bCs/>
                <w:sz w:val="20"/>
                <w:szCs w:val="20"/>
              </w:rPr>
              <w:t xml:space="preserve"> </w:t>
            </w:r>
            <w:r w:rsidR="005E3E78" w:rsidRPr="002C39C8">
              <w:rPr>
                <w:bCs/>
                <w:sz w:val="20"/>
                <w:szCs w:val="20"/>
              </w:rPr>
              <w:t xml:space="preserve">Develop revised role and function documents for the wards and establish robust </w:t>
            </w:r>
            <w:r w:rsidR="005E3E78" w:rsidRPr="002C39C8">
              <w:rPr>
                <w:bCs/>
                <w:sz w:val="20"/>
                <w:szCs w:val="20"/>
              </w:rPr>
              <w:lastRenderedPageBreak/>
              <w:t>timetable of CTMs and Patient Reviews</w:t>
            </w:r>
            <w:r w:rsidRPr="002C39C8">
              <w:rPr>
                <w:bCs/>
                <w:sz w:val="20"/>
                <w:szCs w:val="20"/>
              </w:rPr>
              <w:t>.</w:t>
            </w:r>
          </w:p>
          <w:p w14:paraId="6B83BADC" w14:textId="77777777" w:rsidR="003F66D1" w:rsidRPr="002C39C8" w:rsidRDefault="003F66D1" w:rsidP="00760E58">
            <w:pPr>
              <w:spacing w:line="256" w:lineRule="auto"/>
              <w:rPr>
                <w:bCs/>
                <w:sz w:val="20"/>
                <w:szCs w:val="20"/>
              </w:rPr>
            </w:pPr>
          </w:p>
          <w:p w14:paraId="4B3D4154" w14:textId="73C46FBF" w:rsidR="003F66D1" w:rsidRPr="00760E58" w:rsidRDefault="003F66D1" w:rsidP="00760E58">
            <w:pPr>
              <w:spacing w:line="256" w:lineRule="auto"/>
              <w:rPr>
                <w:bCs/>
                <w:color w:val="FF0000"/>
                <w:sz w:val="20"/>
                <w:szCs w:val="20"/>
              </w:rPr>
            </w:pPr>
            <w:r w:rsidRPr="002C39C8">
              <w:rPr>
                <w:b/>
                <w:sz w:val="20"/>
                <w:szCs w:val="20"/>
              </w:rPr>
              <w:t>Newly added Q3 Milestone:</w:t>
            </w:r>
            <w:r w:rsidRPr="002C39C8">
              <w:rPr>
                <w:bCs/>
                <w:sz w:val="20"/>
                <w:szCs w:val="20"/>
              </w:rPr>
              <w:t xml:space="preserve"> Implement measures described to improve integration and communication between ward and clinical teams.</w:t>
            </w:r>
          </w:p>
        </w:tc>
      </w:tr>
      <w:tr w:rsidR="00BC252D" w:rsidRPr="00C16DD6" w14:paraId="5BFDAF14" w14:textId="77777777" w:rsidTr="001831B9">
        <w:trPr>
          <w:trHeight w:val="557"/>
        </w:trPr>
        <w:tc>
          <w:tcPr>
            <w:tcW w:w="1296" w:type="pct"/>
            <w:shd w:val="clear" w:color="auto" w:fill="auto"/>
            <w:vAlign w:val="center"/>
          </w:tcPr>
          <w:p w14:paraId="6915FCB3" w14:textId="0A8AED21" w:rsidR="00BC252D" w:rsidRPr="00935A99" w:rsidRDefault="00BC252D" w:rsidP="00935A99">
            <w:pPr>
              <w:rPr>
                <w:b/>
                <w:color w:val="FF0000"/>
                <w:sz w:val="20"/>
                <w:szCs w:val="20"/>
              </w:rPr>
            </w:pPr>
            <w:r w:rsidRPr="00935A99">
              <w:rPr>
                <w:b/>
                <w:color w:val="FF0000"/>
                <w:sz w:val="20"/>
                <w:szCs w:val="20"/>
              </w:rPr>
              <w:lastRenderedPageBreak/>
              <w:t>MHLD_16</w:t>
            </w:r>
            <w:r>
              <w:rPr>
                <w:b/>
                <w:color w:val="FF0000"/>
                <w:sz w:val="20"/>
                <w:szCs w:val="20"/>
              </w:rPr>
              <w:t xml:space="preserve">: </w:t>
            </w:r>
            <w:r w:rsidRPr="00935A99">
              <w:rPr>
                <w:b/>
                <w:color w:val="FF0000"/>
                <w:sz w:val="20"/>
                <w:szCs w:val="20"/>
              </w:rPr>
              <w:t>Adult Mental Health (Inpatient)</w:t>
            </w:r>
          </w:p>
          <w:p w14:paraId="188353DE" w14:textId="0B8C4F93" w:rsidR="00BC252D" w:rsidRPr="00827AF6" w:rsidRDefault="00BC252D" w:rsidP="00935A99">
            <w:pPr>
              <w:rPr>
                <w:b/>
                <w:color w:val="FF0000"/>
                <w:sz w:val="20"/>
                <w:szCs w:val="20"/>
              </w:rPr>
            </w:pPr>
            <w:r w:rsidRPr="00935A99">
              <w:rPr>
                <w:color w:val="FF0000"/>
                <w:sz w:val="20"/>
                <w:szCs w:val="20"/>
              </w:rPr>
              <w:t>Centralised inpatient model of service within a purposed built environment meeting the needs of the patient population for the Health Board area</w:t>
            </w:r>
            <w:bookmarkStart w:id="8" w:name="_Int_6zEBcQRm"/>
            <w:r w:rsidRPr="00935A99">
              <w:rPr>
                <w:color w:val="FF0000"/>
                <w:sz w:val="20"/>
                <w:szCs w:val="20"/>
              </w:rPr>
              <w:t xml:space="preserve">.  </w:t>
            </w:r>
            <w:bookmarkEnd w:id="8"/>
            <w:r w:rsidRPr="00935A99">
              <w:rPr>
                <w:color w:val="FF0000"/>
                <w:sz w:val="20"/>
                <w:szCs w:val="20"/>
              </w:rPr>
              <w:t>Development of Adult Mental Inpatient provision business case.</w:t>
            </w:r>
          </w:p>
        </w:tc>
        <w:tc>
          <w:tcPr>
            <w:tcW w:w="1182" w:type="pct"/>
            <w:shd w:val="clear" w:color="auto" w:fill="FFFFFF" w:themeFill="background1"/>
            <w:vAlign w:val="center"/>
          </w:tcPr>
          <w:p w14:paraId="718F0254" w14:textId="0B338FC3" w:rsidR="00BC252D" w:rsidRPr="00A34872" w:rsidRDefault="00BC252D" w:rsidP="00A34872">
            <w:pPr>
              <w:rPr>
                <w:sz w:val="20"/>
                <w:szCs w:val="20"/>
              </w:rPr>
            </w:pPr>
            <w:r w:rsidRPr="00A34872">
              <w:rPr>
                <w:sz w:val="20"/>
                <w:szCs w:val="20"/>
              </w:rPr>
              <w:t>Project Board remains suspended until September 2024</w:t>
            </w:r>
            <w:r>
              <w:rPr>
                <w:sz w:val="20"/>
                <w:szCs w:val="20"/>
              </w:rPr>
              <w:t>.</w:t>
            </w:r>
          </w:p>
          <w:p w14:paraId="01353B4D" w14:textId="77777777" w:rsidR="00BC252D" w:rsidRPr="003B30BA" w:rsidRDefault="00BC252D" w:rsidP="00D3773C">
            <w:pPr>
              <w:autoSpaceDE w:val="0"/>
              <w:autoSpaceDN w:val="0"/>
              <w:adjustRightInd w:val="0"/>
              <w:rPr>
                <w:sz w:val="20"/>
                <w:szCs w:val="20"/>
              </w:rPr>
            </w:pPr>
          </w:p>
        </w:tc>
        <w:tc>
          <w:tcPr>
            <w:tcW w:w="2522" w:type="pct"/>
            <w:gridSpan w:val="3"/>
            <w:shd w:val="clear" w:color="auto" w:fill="FFFFFF" w:themeFill="background1"/>
            <w:vAlign w:val="center"/>
          </w:tcPr>
          <w:p w14:paraId="1D04B409" w14:textId="7CB2E02E" w:rsidR="00BC252D" w:rsidRPr="00382F55" w:rsidRDefault="00BC252D" w:rsidP="007F5A1E">
            <w:pPr>
              <w:autoSpaceDE w:val="0"/>
              <w:autoSpaceDN w:val="0"/>
              <w:adjustRightInd w:val="0"/>
              <w:rPr>
                <w:b/>
                <w:bCs/>
                <w:sz w:val="20"/>
                <w:szCs w:val="20"/>
              </w:rPr>
            </w:pPr>
            <w:r w:rsidRPr="00382F55">
              <w:rPr>
                <w:b/>
                <w:bCs/>
                <w:sz w:val="20"/>
                <w:szCs w:val="20"/>
              </w:rPr>
              <w:t>Reason for delay:</w:t>
            </w:r>
          </w:p>
          <w:p w14:paraId="587B75C2" w14:textId="77777777" w:rsidR="00BC252D" w:rsidRDefault="00BC252D" w:rsidP="007F5A1E">
            <w:pPr>
              <w:autoSpaceDE w:val="0"/>
              <w:autoSpaceDN w:val="0"/>
              <w:adjustRightInd w:val="0"/>
              <w:rPr>
                <w:sz w:val="20"/>
                <w:szCs w:val="20"/>
              </w:rPr>
            </w:pPr>
            <w:r w:rsidRPr="009C4E55">
              <w:rPr>
                <w:sz w:val="20"/>
                <w:szCs w:val="20"/>
              </w:rPr>
              <w:t>Awaiting decision from Welsh Government in relation to project bid submitted</w:t>
            </w:r>
            <w:bookmarkStart w:id="9" w:name="_Int_7oFZYNcT"/>
            <w:r w:rsidRPr="009C4E55">
              <w:rPr>
                <w:sz w:val="20"/>
                <w:szCs w:val="20"/>
              </w:rPr>
              <w:t>.</w:t>
            </w:r>
            <w:bookmarkEnd w:id="9"/>
            <w:r w:rsidRPr="009C4E55">
              <w:rPr>
                <w:sz w:val="20"/>
                <w:szCs w:val="20"/>
              </w:rPr>
              <w:t xml:space="preserve">  </w:t>
            </w:r>
          </w:p>
          <w:p w14:paraId="13618A64" w14:textId="77777777" w:rsidR="00BC252D" w:rsidRDefault="00BC252D" w:rsidP="007F5A1E">
            <w:pPr>
              <w:autoSpaceDE w:val="0"/>
              <w:autoSpaceDN w:val="0"/>
              <w:adjustRightInd w:val="0"/>
              <w:rPr>
                <w:sz w:val="20"/>
                <w:szCs w:val="20"/>
              </w:rPr>
            </w:pPr>
          </w:p>
          <w:p w14:paraId="422FAC0D" w14:textId="754F3493" w:rsidR="00BC252D" w:rsidRPr="002C39C8" w:rsidRDefault="00BC252D" w:rsidP="007F5A1E">
            <w:pPr>
              <w:autoSpaceDE w:val="0"/>
              <w:autoSpaceDN w:val="0"/>
              <w:adjustRightInd w:val="0"/>
              <w:rPr>
                <w:b/>
                <w:bCs/>
                <w:sz w:val="20"/>
                <w:szCs w:val="20"/>
              </w:rPr>
            </w:pPr>
            <w:r w:rsidRPr="00382F55">
              <w:rPr>
                <w:b/>
                <w:bCs/>
                <w:sz w:val="20"/>
                <w:szCs w:val="20"/>
              </w:rPr>
              <w:t>Mitigation:</w:t>
            </w:r>
          </w:p>
          <w:p w14:paraId="50D023E3" w14:textId="6ACE4A30" w:rsidR="00BC252D" w:rsidRPr="001831B9" w:rsidRDefault="00BC252D" w:rsidP="001831B9">
            <w:pPr>
              <w:rPr>
                <w:sz w:val="20"/>
                <w:szCs w:val="20"/>
              </w:rPr>
            </w:pPr>
            <w:r w:rsidRPr="00382F55">
              <w:rPr>
                <w:sz w:val="20"/>
                <w:szCs w:val="20"/>
              </w:rPr>
              <w:t>Discussions continue with Executive Management Board in relation to the project bid.</w:t>
            </w:r>
          </w:p>
        </w:tc>
      </w:tr>
      <w:tr w:rsidR="00935A99" w:rsidRPr="00C16DD6" w14:paraId="1794F60E" w14:textId="77777777" w:rsidTr="00760E58">
        <w:tc>
          <w:tcPr>
            <w:tcW w:w="1296" w:type="pct"/>
            <w:shd w:val="clear" w:color="auto" w:fill="auto"/>
            <w:vAlign w:val="center"/>
          </w:tcPr>
          <w:p w14:paraId="14F6C3CD" w14:textId="1F5AAC86" w:rsidR="00755EC0" w:rsidRPr="00755EC0" w:rsidRDefault="00755EC0" w:rsidP="00755EC0">
            <w:pPr>
              <w:rPr>
                <w:b/>
                <w:color w:val="FF0000"/>
                <w:sz w:val="20"/>
                <w:szCs w:val="20"/>
              </w:rPr>
            </w:pPr>
            <w:r w:rsidRPr="00755EC0">
              <w:rPr>
                <w:b/>
                <w:color w:val="FF0000"/>
                <w:sz w:val="20"/>
                <w:szCs w:val="20"/>
              </w:rPr>
              <w:t>MHLD_17: Adult Mental Health (Inpatient)</w:t>
            </w:r>
          </w:p>
          <w:p w14:paraId="07874BE6" w14:textId="7D31EE61" w:rsidR="00935A99" w:rsidRPr="00827AF6" w:rsidRDefault="00755EC0" w:rsidP="00755EC0">
            <w:pPr>
              <w:rPr>
                <w:b/>
                <w:color w:val="FF0000"/>
                <w:sz w:val="20"/>
                <w:szCs w:val="20"/>
              </w:rPr>
            </w:pPr>
            <w:r w:rsidRPr="00755EC0">
              <w:rPr>
                <w:color w:val="FF0000"/>
                <w:sz w:val="20"/>
                <w:szCs w:val="20"/>
              </w:rPr>
              <w:t>To provide safe and effective care in Ward F when Seclusion Facility is in use</w:t>
            </w:r>
            <w:r>
              <w:rPr>
                <w:color w:val="FF0000"/>
                <w:sz w:val="20"/>
                <w:szCs w:val="20"/>
              </w:rPr>
              <w:t>.</w:t>
            </w:r>
          </w:p>
        </w:tc>
        <w:tc>
          <w:tcPr>
            <w:tcW w:w="1182" w:type="pct"/>
            <w:shd w:val="clear" w:color="auto" w:fill="FFFFFF" w:themeFill="background1"/>
            <w:vAlign w:val="center"/>
          </w:tcPr>
          <w:p w14:paraId="6C777904" w14:textId="1F4B79DF" w:rsidR="00935A99" w:rsidRPr="003B30BA" w:rsidRDefault="00742769" w:rsidP="00D3773C">
            <w:pPr>
              <w:autoSpaceDE w:val="0"/>
              <w:autoSpaceDN w:val="0"/>
              <w:adjustRightInd w:val="0"/>
              <w:rPr>
                <w:sz w:val="20"/>
                <w:szCs w:val="20"/>
              </w:rPr>
            </w:pPr>
            <w:r w:rsidRPr="00742769">
              <w:rPr>
                <w:sz w:val="20"/>
                <w:szCs w:val="20"/>
              </w:rPr>
              <w:t>Capita</w:t>
            </w:r>
            <w:r w:rsidR="00DA6054">
              <w:rPr>
                <w:sz w:val="20"/>
                <w:szCs w:val="20"/>
              </w:rPr>
              <w:t xml:space="preserve">l </w:t>
            </w:r>
            <w:proofErr w:type="spellStart"/>
            <w:r w:rsidR="00DA6054">
              <w:rPr>
                <w:sz w:val="20"/>
                <w:szCs w:val="20"/>
              </w:rPr>
              <w:t>Team</w:t>
            </w:r>
            <w:r w:rsidRPr="00742769">
              <w:rPr>
                <w:sz w:val="20"/>
                <w:szCs w:val="20"/>
              </w:rPr>
              <w:t>to</w:t>
            </w:r>
            <w:proofErr w:type="spellEnd"/>
            <w:r w:rsidRPr="00742769">
              <w:rPr>
                <w:sz w:val="20"/>
                <w:szCs w:val="20"/>
              </w:rPr>
              <w:t xml:space="preserve"> consider bid and MH&amp;LD to provide any further information required and finalise the plans</w:t>
            </w:r>
            <w:r>
              <w:rPr>
                <w:sz w:val="20"/>
                <w:szCs w:val="20"/>
              </w:rPr>
              <w:t>.</w:t>
            </w:r>
          </w:p>
        </w:tc>
        <w:tc>
          <w:tcPr>
            <w:tcW w:w="1229" w:type="pct"/>
            <w:shd w:val="clear" w:color="auto" w:fill="FFFFFF" w:themeFill="background1"/>
            <w:vAlign w:val="center"/>
          </w:tcPr>
          <w:p w14:paraId="3E6A6CB7" w14:textId="6DD351F9" w:rsidR="00935A99" w:rsidRPr="002A7554" w:rsidRDefault="00FB0C23" w:rsidP="007F5A1E">
            <w:pPr>
              <w:autoSpaceDE w:val="0"/>
              <w:autoSpaceDN w:val="0"/>
              <w:adjustRightInd w:val="0"/>
              <w:rPr>
                <w:sz w:val="20"/>
                <w:szCs w:val="20"/>
              </w:rPr>
            </w:pPr>
            <w:r w:rsidRPr="002A7554">
              <w:rPr>
                <w:sz w:val="20"/>
                <w:szCs w:val="20"/>
              </w:rPr>
              <w:t>No agreement for capital investment at this stage</w:t>
            </w:r>
          </w:p>
        </w:tc>
        <w:tc>
          <w:tcPr>
            <w:tcW w:w="1293" w:type="pct"/>
            <w:gridSpan w:val="2"/>
            <w:shd w:val="clear" w:color="auto" w:fill="FFFFFF" w:themeFill="background1"/>
            <w:vAlign w:val="center"/>
          </w:tcPr>
          <w:p w14:paraId="656D6491" w14:textId="77777777" w:rsidR="002A7554" w:rsidRPr="002A7554" w:rsidRDefault="002A7554" w:rsidP="002A7554">
            <w:pPr>
              <w:rPr>
                <w:sz w:val="20"/>
                <w:szCs w:val="20"/>
              </w:rPr>
            </w:pPr>
            <w:r w:rsidRPr="002A7554">
              <w:rPr>
                <w:sz w:val="20"/>
                <w:szCs w:val="20"/>
              </w:rPr>
              <w:t>Continue discussions with Capital planning.</w:t>
            </w:r>
          </w:p>
          <w:p w14:paraId="13D96F71" w14:textId="77777777" w:rsidR="00935A99" w:rsidRPr="002A7554" w:rsidRDefault="00935A99" w:rsidP="00760E58">
            <w:pPr>
              <w:spacing w:line="256" w:lineRule="auto"/>
              <w:rPr>
                <w:b/>
                <w:color w:val="FF0000"/>
                <w:sz w:val="20"/>
                <w:szCs w:val="20"/>
              </w:rPr>
            </w:pPr>
          </w:p>
        </w:tc>
      </w:tr>
      <w:tr w:rsidR="00935A99" w:rsidRPr="00C16DD6" w14:paraId="6CF3B129" w14:textId="77777777" w:rsidTr="00760E58">
        <w:tc>
          <w:tcPr>
            <w:tcW w:w="1296" w:type="pct"/>
            <w:shd w:val="clear" w:color="auto" w:fill="auto"/>
            <w:vAlign w:val="center"/>
          </w:tcPr>
          <w:p w14:paraId="6E067F7B" w14:textId="5B4678E3" w:rsidR="0027540C" w:rsidRPr="0027540C" w:rsidRDefault="0027540C" w:rsidP="0027540C">
            <w:pPr>
              <w:rPr>
                <w:b/>
                <w:color w:val="FF0000"/>
                <w:sz w:val="20"/>
                <w:szCs w:val="20"/>
              </w:rPr>
            </w:pPr>
            <w:r w:rsidRPr="0027540C">
              <w:rPr>
                <w:b/>
                <w:color w:val="FF0000"/>
                <w:sz w:val="20"/>
                <w:szCs w:val="20"/>
              </w:rPr>
              <w:t>MHLD_26</w:t>
            </w:r>
            <w:r>
              <w:rPr>
                <w:b/>
                <w:color w:val="FF0000"/>
                <w:sz w:val="20"/>
                <w:szCs w:val="20"/>
              </w:rPr>
              <w:t xml:space="preserve">: </w:t>
            </w:r>
            <w:r w:rsidRPr="0027540C">
              <w:rPr>
                <w:b/>
                <w:color w:val="FF0000"/>
                <w:sz w:val="20"/>
                <w:szCs w:val="20"/>
              </w:rPr>
              <w:t>Older Peoples Mental Health (Inpatient)</w:t>
            </w:r>
          </w:p>
          <w:p w14:paraId="3A203B7B" w14:textId="245CA13A" w:rsidR="00935A99" w:rsidRPr="00827AF6" w:rsidRDefault="0027540C" w:rsidP="0027540C">
            <w:pPr>
              <w:rPr>
                <w:b/>
                <w:color w:val="FF0000"/>
                <w:sz w:val="20"/>
                <w:szCs w:val="20"/>
              </w:rPr>
            </w:pPr>
            <w:r w:rsidRPr="0027540C">
              <w:rPr>
                <w:color w:val="FF0000"/>
                <w:sz w:val="20"/>
                <w:szCs w:val="20"/>
              </w:rPr>
              <w:t>Continue with the redesign of the Older People</w:t>
            </w:r>
            <w:r>
              <w:rPr>
                <w:color w:val="FF0000"/>
                <w:sz w:val="20"/>
                <w:szCs w:val="20"/>
              </w:rPr>
              <w:t>’</w:t>
            </w:r>
            <w:r w:rsidRPr="0027540C">
              <w:rPr>
                <w:color w:val="FF0000"/>
                <w:sz w:val="20"/>
                <w:szCs w:val="20"/>
              </w:rPr>
              <w:t>s Mental Health Inpatient Services across the Service Group and input into the wider West Glamorgan regional work</w:t>
            </w:r>
            <w:r>
              <w:rPr>
                <w:color w:val="FF0000"/>
                <w:sz w:val="20"/>
                <w:szCs w:val="20"/>
              </w:rPr>
              <w:t>.</w:t>
            </w:r>
          </w:p>
        </w:tc>
        <w:tc>
          <w:tcPr>
            <w:tcW w:w="1182" w:type="pct"/>
            <w:shd w:val="clear" w:color="auto" w:fill="FFFFFF" w:themeFill="background1"/>
            <w:vAlign w:val="center"/>
          </w:tcPr>
          <w:p w14:paraId="0196B341" w14:textId="128D2E4E" w:rsidR="00935A99" w:rsidRPr="003B30BA" w:rsidRDefault="00B42264" w:rsidP="00D3773C">
            <w:pPr>
              <w:autoSpaceDE w:val="0"/>
              <w:autoSpaceDN w:val="0"/>
              <w:adjustRightInd w:val="0"/>
              <w:rPr>
                <w:sz w:val="20"/>
                <w:szCs w:val="20"/>
              </w:rPr>
            </w:pPr>
            <w:r w:rsidRPr="00F5332E">
              <w:rPr>
                <w:sz w:val="20"/>
                <w:szCs w:val="20"/>
              </w:rPr>
              <w:t xml:space="preserve">Continue with plans to renovate Suite 4, Tonna Hospital, to modernise our inpatient setting for Older People.  </w:t>
            </w:r>
          </w:p>
        </w:tc>
        <w:tc>
          <w:tcPr>
            <w:tcW w:w="1229" w:type="pct"/>
            <w:shd w:val="clear" w:color="auto" w:fill="FFFFFF" w:themeFill="background1"/>
            <w:vAlign w:val="center"/>
          </w:tcPr>
          <w:p w14:paraId="0D6788BA" w14:textId="455C2702" w:rsidR="00935A99" w:rsidRPr="004C735D" w:rsidRDefault="00903B6D" w:rsidP="007F5A1E">
            <w:pPr>
              <w:autoSpaceDE w:val="0"/>
              <w:autoSpaceDN w:val="0"/>
              <w:adjustRightInd w:val="0"/>
              <w:rPr>
                <w:sz w:val="20"/>
                <w:szCs w:val="20"/>
              </w:rPr>
            </w:pPr>
            <w:r w:rsidRPr="004C735D">
              <w:rPr>
                <w:sz w:val="20"/>
                <w:szCs w:val="20"/>
              </w:rPr>
              <w:t>Await confirmation of funding from Welsh Government.</w:t>
            </w:r>
          </w:p>
        </w:tc>
        <w:tc>
          <w:tcPr>
            <w:tcW w:w="1293" w:type="pct"/>
            <w:gridSpan w:val="2"/>
            <w:shd w:val="clear" w:color="auto" w:fill="FFFFFF" w:themeFill="background1"/>
            <w:vAlign w:val="center"/>
          </w:tcPr>
          <w:p w14:paraId="6BA4D5ED" w14:textId="77777777" w:rsidR="00B60DD2" w:rsidRPr="004C735D" w:rsidRDefault="00B60DD2" w:rsidP="00B60DD2">
            <w:pPr>
              <w:rPr>
                <w:sz w:val="20"/>
                <w:szCs w:val="20"/>
              </w:rPr>
            </w:pPr>
            <w:r w:rsidRPr="004C735D">
              <w:rPr>
                <w:sz w:val="20"/>
                <w:szCs w:val="20"/>
              </w:rPr>
              <w:t>No further update received regarding funding from Welsh Government.</w:t>
            </w:r>
          </w:p>
          <w:p w14:paraId="36DB501F" w14:textId="77777777" w:rsidR="00B60DD2" w:rsidRPr="004C735D" w:rsidRDefault="00B60DD2" w:rsidP="00B60DD2">
            <w:pPr>
              <w:rPr>
                <w:sz w:val="20"/>
                <w:szCs w:val="20"/>
              </w:rPr>
            </w:pPr>
          </w:p>
          <w:p w14:paraId="77BD5646" w14:textId="6ED7E683" w:rsidR="00B60DD2" w:rsidRPr="004C735D" w:rsidRDefault="00B60DD2" w:rsidP="00B60DD2">
            <w:pPr>
              <w:autoSpaceDE w:val="0"/>
              <w:autoSpaceDN w:val="0"/>
              <w:adjustRightInd w:val="0"/>
              <w:rPr>
                <w:sz w:val="20"/>
                <w:szCs w:val="20"/>
              </w:rPr>
            </w:pPr>
            <w:r w:rsidRPr="004C735D">
              <w:rPr>
                <w:b/>
                <w:sz w:val="20"/>
                <w:szCs w:val="20"/>
              </w:rPr>
              <w:t>Revised Q2 milestone:</w:t>
            </w:r>
            <w:r w:rsidRPr="004C735D">
              <w:rPr>
                <w:bCs/>
                <w:sz w:val="20"/>
                <w:szCs w:val="20"/>
              </w:rPr>
              <w:t xml:space="preserve"> </w:t>
            </w:r>
            <w:r w:rsidRPr="004C735D">
              <w:rPr>
                <w:sz w:val="20"/>
                <w:szCs w:val="20"/>
              </w:rPr>
              <w:t>Await confirmation of funding from Welsh Government.</w:t>
            </w:r>
          </w:p>
          <w:p w14:paraId="2865150E" w14:textId="77777777" w:rsidR="00B60DD2" w:rsidRPr="004C735D" w:rsidRDefault="00B60DD2" w:rsidP="00B60DD2">
            <w:pPr>
              <w:autoSpaceDE w:val="0"/>
              <w:autoSpaceDN w:val="0"/>
              <w:adjustRightInd w:val="0"/>
              <w:rPr>
                <w:bCs/>
                <w:sz w:val="20"/>
                <w:szCs w:val="20"/>
              </w:rPr>
            </w:pPr>
          </w:p>
          <w:p w14:paraId="35A3C560" w14:textId="059BEDFE" w:rsidR="00B60DD2" w:rsidRPr="004C735D" w:rsidRDefault="00B60DD2" w:rsidP="00B60DD2">
            <w:pPr>
              <w:autoSpaceDE w:val="0"/>
              <w:autoSpaceDN w:val="0"/>
              <w:adjustRightInd w:val="0"/>
              <w:rPr>
                <w:bCs/>
                <w:sz w:val="20"/>
                <w:szCs w:val="20"/>
              </w:rPr>
            </w:pPr>
            <w:r w:rsidRPr="004C735D">
              <w:rPr>
                <w:b/>
                <w:sz w:val="20"/>
                <w:szCs w:val="20"/>
              </w:rPr>
              <w:t>Revised Q3 milestone:</w:t>
            </w:r>
            <w:r w:rsidRPr="004C735D">
              <w:rPr>
                <w:bCs/>
                <w:sz w:val="20"/>
                <w:szCs w:val="20"/>
              </w:rPr>
              <w:t xml:space="preserve"> </w:t>
            </w:r>
            <w:r w:rsidR="004C735D" w:rsidRPr="004C735D">
              <w:rPr>
                <w:bCs/>
                <w:sz w:val="20"/>
                <w:szCs w:val="20"/>
              </w:rPr>
              <w:t>Finalise capital plans already drawn up and approved.</w:t>
            </w:r>
          </w:p>
          <w:p w14:paraId="66D7B6C9" w14:textId="77777777" w:rsidR="00B60DD2" w:rsidRPr="004C735D" w:rsidRDefault="00B60DD2" w:rsidP="00B60DD2">
            <w:pPr>
              <w:autoSpaceDE w:val="0"/>
              <w:autoSpaceDN w:val="0"/>
              <w:adjustRightInd w:val="0"/>
              <w:rPr>
                <w:bCs/>
                <w:sz w:val="20"/>
                <w:szCs w:val="20"/>
              </w:rPr>
            </w:pPr>
          </w:p>
          <w:p w14:paraId="57F4FF51" w14:textId="7E223556" w:rsidR="00935A99" w:rsidRPr="004C735D" w:rsidRDefault="00B60DD2" w:rsidP="00760E58">
            <w:pPr>
              <w:spacing w:line="256" w:lineRule="auto"/>
              <w:rPr>
                <w:b/>
                <w:color w:val="FF0000"/>
                <w:sz w:val="20"/>
                <w:szCs w:val="20"/>
              </w:rPr>
            </w:pPr>
            <w:r w:rsidRPr="004C735D">
              <w:rPr>
                <w:b/>
                <w:sz w:val="20"/>
                <w:szCs w:val="20"/>
              </w:rPr>
              <w:t xml:space="preserve">Revised Q4 milestone: </w:t>
            </w:r>
            <w:r w:rsidR="004C735D" w:rsidRPr="004C735D">
              <w:rPr>
                <w:bCs/>
                <w:sz w:val="20"/>
                <w:szCs w:val="20"/>
              </w:rPr>
              <w:t>Begin tender process to identify contractor to undertake the renovation.</w:t>
            </w:r>
          </w:p>
        </w:tc>
      </w:tr>
      <w:tr w:rsidR="00935A99" w:rsidRPr="00C16DD6" w14:paraId="41333733" w14:textId="77777777" w:rsidTr="00760E58">
        <w:tc>
          <w:tcPr>
            <w:tcW w:w="1296" w:type="pct"/>
            <w:shd w:val="clear" w:color="auto" w:fill="auto"/>
            <w:vAlign w:val="center"/>
          </w:tcPr>
          <w:p w14:paraId="09696C5D" w14:textId="7712A69E" w:rsidR="004F0CED" w:rsidRPr="004F0CED" w:rsidRDefault="004F0CED" w:rsidP="004F0CED">
            <w:pPr>
              <w:rPr>
                <w:b/>
                <w:color w:val="FF0000"/>
                <w:sz w:val="20"/>
                <w:szCs w:val="20"/>
              </w:rPr>
            </w:pPr>
            <w:r w:rsidRPr="004F0CED">
              <w:rPr>
                <w:b/>
                <w:color w:val="FF0000"/>
                <w:sz w:val="20"/>
                <w:szCs w:val="20"/>
              </w:rPr>
              <w:t>MHLD_34</w:t>
            </w:r>
            <w:r>
              <w:rPr>
                <w:b/>
                <w:color w:val="FF0000"/>
                <w:sz w:val="20"/>
                <w:szCs w:val="20"/>
              </w:rPr>
              <w:t xml:space="preserve">: </w:t>
            </w:r>
            <w:r w:rsidRPr="004F0CED">
              <w:rPr>
                <w:b/>
                <w:color w:val="FF0000"/>
                <w:sz w:val="20"/>
                <w:szCs w:val="20"/>
              </w:rPr>
              <w:t>Service Wide (Digital)</w:t>
            </w:r>
          </w:p>
          <w:p w14:paraId="255E9736" w14:textId="77777777" w:rsidR="00935A99" w:rsidRPr="004F0CED" w:rsidRDefault="004F0CED" w:rsidP="004F0CED">
            <w:pPr>
              <w:rPr>
                <w:color w:val="FF0000"/>
                <w:sz w:val="20"/>
                <w:szCs w:val="20"/>
              </w:rPr>
            </w:pPr>
            <w:r w:rsidRPr="004F0CED">
              <w:rPr>
                <w:color w:val="FF0000"/>
                <w:sz w:val="20"/>
                <w:szCs w:val="20"/>
              </w:rPr>
              <w:t>Digital Systems and Infrastructure Programme (</w:t>
            </w:r>
            <w:bookmarkStart w:id="10" w:name="_Int_rg82a4zp"/>
            <w:r w:rsidRPr="004F0CED">
              <w:rPr>
                <w:color w:val="FF0000"/>
                <w:sz w:val="20"/>
                <w:szCs w:val="20"/>
              </w:rPr>
              <w:t>WCCIS</w:t>
            </w:r>
            <w:bookmarkEnd w:id="10"/>
            <w:r w:rsidRPr="004F0CED">
              <w:rPr>
                <w:color w:val="FF0000"/>
                <w:sz w:val="20"/>
                <w:szCs w:val="20"/>
              </w:rPr>
              <w:t>)</w:t>
            </w:r>
          </w:p>
          <w:p w14:paraId="63287735" w14:textId="77777777" w:rsidR="004F0CED" w:rsidRPr="004F0CED" w:rsidRDefault="004F0CED" w:rsidP="004F0CED">
            <w:pPr>
              <w:rPr>
                <w:color w:val="FF0000"/>
                <w:sz w:val="20"/>
                <w:szCs w:val="20"/>
              </w:rPr>
            </w:pPr>
          </w:p>
          <w:p w14:paraId="26CE3F87" w14:textId="2272269D" w:rsidR="004F0CED" w:rsidRPr="00827AF6" w:rsidRDefault="004F0CED" w:rsidP="004F0CED">
            <w:pPr>
              <w:rPr>
                <w:b/>
                <w:color w:val="FF0000"/>
                <w:sz w:val="20"/>
                <w:szCs w:val="20"/>
              </w:rPr>
            </w:pPr>
            <w:r w:rsidRPr="004F0CED">
              <w:rPr>
                <w:b/>
                <w:color w:val="FF0000"/>
                <w:sz w:val="20"/>
                <w:szCs w:val="20"/>
              </w:rPr>
              <w:t>(Also reported in Digital GMOs)</w:t>
            </w:r>
          </w:p>
        </w:tc>
        <w:tc>
          <w:tcPr>
            <w:tcW w:w="1182" w:type="pct"/>
            <w:shd w:val="clear" w:color="auto" w:fill="FFFFFF" w:themeFill="background1"/>
            <w:vAlign w:val="center"/>
          </w:tcPr>
          <w:p w14:paraId="0789185E" w14:textId="77777777" w:rsidR="00935A99" w:rsidRPr="00F5332E" w:rsidRDefault="00F761D5" w:rsidP="00D3773C">
            <w:pPr>
              <w:autoSpaceDE w:val="0"/>
              <w:autoSpaceDN w:val="0"/>
              <w:adjustRightInd w:val="0"/>
              <w:rPr>
                <w:sz w:val="20"/>
                <w:szCs w:val="20"/>
              </w:rPr>
            </w:pPr>
            <w:r w:rsidRPr="00F5332E">
              <w:rPr>
                <w:sz w:val="20"/>
                <w:szCs w:val="20"/>
              </w:rPr>
              <w:lastRenderedPageBreak/>
              <w:t xml:space="preserve">Together with </w:t>
            </w:r>
            <w:bookmarkStart w:id="11" w:name="_Int_P1xSFg93"/>
            <w:r w:rsidRPr="00F5332E">
              <w:rPr>
                <w:sz w:val="20"/>
                <w:szCs w:val="20"/>
              </w:rPr>
              <w:t>DHCW</w:t>
            </w:r>
            <w:bookmarkEnd w:id="11"/>
            <w:r w:rsidRPr="00F5332E">
              <w:rPr>
                <w:sz w:val="20"/>
                <w:szCs w:val="20"/>
              </w:rPr>
              <w:t xml:space="preserve">, HB Digital and key stakeholders, identify and </w:t>
            </w:r>
            <w:r w:rsidRPr="00F5332E">
              <w:rPr>
                <w:sz w:val="20"/>
                <w:szCs w:val="20"/>
              </w:rPr>
              <w:lastRenderedPageBreak/>
              <w:t>agree on alternative solution to WCCIS</w:t>
            </w:r>
          </w:p>
          <w:p w14:paraId="7665308E" w14:textId="77777777" w:rsidR="00BA1DA5" w:rsidRPr="00F5332E" w:rsidRDefault="00BA1DA5" w:rsidP="00D3773C">
            <w:pPr>
              <w:autoSpaceDE w:val="0"/>
              <w:autoSpaceDN w:val="0"/>
              <w:adjustRightInd w:val="0"/>
              <w:rPr>
                <w:sz w:val="20"/>
                <w:szCs w:val="20"/>
              </w:rPr>
            </w:pPr>
          </w:p>
          <w:p w14:paraId="5167E1C7" w14:textId="31787D21" w:rsidR="00BA1DA5" w:rsidRPr="00F5332E" w:rsidRDefault="00BA1DA5" w:rsidP="00D3773C">
            <w:pPr>
              <w:autoSpaceDE w:val="0"/>
              <w:autoSpaceDN w:val="0"/>
              <w:adjustRightInd w:val="0"/>
              <w:rPr>
                <w:sz w:val="20"/>
                <w:szCs w:val="20"/>
              </w:rPr>
            </w:pPr>
          </w:p>
        </w:tc>
        <w:tc>
          <w:tcPr>
            <w:tcW w:w="1229" w:type="pct"/>
            <w:shd w:val="clear" w:color="auto" w:fill="FFFFFF" w:themeFill="background1"/>
            <w:vAlign w:val="center"/>
          </w:tcPr>
          <w:p w14:paraId="63AF8373" w14:textId="77777777" w:rsidR="00BA1DA5" w:rsidRPr="00F5332E" w:rsidRDefault="00BA1DA5" w:rsidP="00BA1DA5">
            <w:pPr>
              <w:rPr>
                <w:sz w:val="20"/>
                <w:szCs w:val="20"/>
              </w:rPr>
            </w:pPr>
            <w:r w:rsidRPr="00F5332E">
              <w:rPr>
                <w:sz w:val="20"/>
                <w:szCs w:val="20"/>
              </w:rPr>
              <w:lastRenderedPageBreak/>
              <w:t>Health Impact Assessment for WCCIS for MH &amp; LD services completed</w:t>
            </w:r>
            <w:bookmarkStart w:id="12" w:name="_Int_eWfG99AI"/>
            <w:r w:rsidRPr="00F5332E">
              <w:rPr>
                <w:sz w:val="20"/>
                <w:szCs w:val="20"/>
              </w:rPr>
              <w:t xml:space="preserve">.  </w:t>
            </w:r>
            <w:bookmarkEnd w:id="12"/>
          </w:p>
          <w:p w14:paraId="3A7686A7" w14:textId="77777777" w:rsidR="00BA1DA5" w:rsidRPr="00F5332E" w:rsidRDefault="00BA1DA5" w:rsidP="00BA1DA5">
            <w:pPr>
              <w:rPr>
                <w:sz w:val="20"/>
                <w:szCs w:val="20"/>
              </w:rPr>
            </w:pPr>
          </w:p>
          <w:p w14:paraId="194D70ED" w14:textId="65F619E8" w:rsidR="00935A99" w:rsidRPr="00F5332E" w:rsidRDefault="00923A97" w:rsidP="007F5A1E">
            <w:pPr>
              <w:autoSpaceDE w:val="0"/>
              <w:autoSpaceDN w:val="0"/>
              <w:adjustRightInd w:val="0"/>
              <w:rPr>
                <w:sz w:val="20"/>
                <w:szCs w:val="20"/>
              </w:rPr>
            </w:pPr>
            <w:r w:rsidRPr="00F5332E">
              <w:rPr>
                <w:sz w:val="20"/>
                <w:szCs w:val="20"/>
              </w:rPr>
              <w:t>Still awaiting decision and agreement on solution.</w:t>
            </w:r>
          </w:p>
        </w:tc>
        <w:tc>
          <w:tcPr>
            <w:tcW w:w="1293" w:type="pct"/>
            <w:gridSpan w:val="2"/>
            <w:shd w:val="clear" w:color="auto" w:fill="FFFFFF" w:themeFill="background1"/>
            <w:vAlign w:val="center"/>
          </w:tcPr>
          <w:p w14:paraId="5FE8D856" w14:textId="48B67008" w:rsidR="0081520E" w:rsidRDefault="0081520E" w:rsidP="0081520E">
            <w:pPr>
              <w:autoSpaceDE w:val="0"/>
              <w:autoSpaceDN w:val="0"/>
              <w:adjustRightInd w:val="0"/>
              <w:rPr>
                <w:sz w:val="20"/>
                <w:szCs w:val="20"/>
              </w:rPr>
            </w:pPr>
            <w:r w:rsidRPr="004C735D">
              <w:rPr>
                <w:b/>
                <w:sz w:val="20"/>
                <w:szCs w:val="20"/>
              </w:rPr>
              <w:lastRenderedPageBreak/>
              <w:t>Revised Q2 milestone:</w:t>
            </w:r>
            <w:r w:rsidRPr="004C735D">
              <w:rPr>
                <w:bCs/>
                <w:sz w:val="20"/>
                <w:szCs w:val="20"/>
              </w:rPr>
              <w:t xml:space="preserve"> </w:t>
            </w:r>
            <w:r w:rsidRPr="0081520E">
              <w:rPr>
                <w:sz w:val="20"/>
                <w:szCs w:val="20"/>
              </w:rPr>
              <w:t>DHCW to submit full business case to WG.  Alternative solution to</w:t>
            </w:r>
            <w:r>
              <w:rPr>
                <w:sz w:val="20"/>
                <w:szCs w:val="20"/>
              </w:rPr>
              <w:t xml:space="preserve"> </w:t>
            </w:r>
            <w:r w:rsidRPr="0081520E">
              <w:rPr>
                <w:sz w:val="20"/>
                <w:szCs w:val="20"/>
              </w:rPr>
              <w:t xml:space="preserve">WCCIS agreed.  </w:t>
            </w:r>
            <w:r w:rsidRPr="0081520E">
              <w:rPr>
                <w:sz w:val="20"/>
                <w:szCs w:val="20"/>
              </w:rPr>
              <w:lastRenderedPageBreak/>
              <w:t>To be taken forward by Connecting Care programme</w:t>
            </w:r>
            <w:r>
              <w:rPr>
                <w:sz w:val="20"/>
                <w:szCs w:val="20"/>
              </w:rPr>
              <w:t>.</w:t>
            </w:r>
          </w:p>
          <w:p w14:paraId="5AF17477" w14:textId="77777777" w:rsidR="0081520E" w:rsidRPr="004C735D" w:rsidRDefault="0081520E" w:rsidP="0081520E">
            <w:pPr>
              <w:autoSpaceDE w:val="0"/>
              <w:autoSpaceDN w:val="0"/>
              <w:adjustRightInd w:val="0"/>
              <w:rPr>
                <w:bCs/>
                <w:sz w:val="20"/>
                <w:szCs w:val="20"/>
              </w:rPr>
            </w:pPr>
          </w:p>
          <w:p w14:paraId="22C4182C" w14:textId="2AD90354" w:rsidR="0081520E" w:rsidRDefault="0081520E" w:rsidP="0081520E">
            <w:pPr>
              <w:autoSpaceDE w:val="0"/>
              <w:autoSpaceDN w:val="0"/>
              <w:adjustRightInd w:val="0"/>
              <w:rPr>
                <w:bCs/>
                <w:sz w:val="20"/>
                <w:szCs w:val="20"/>
              </w:rPr>
            </w:pPr>
            <w:r w:rsidRPr="004C735D">
              <w:rPr>
                <w:b/>
                <w:sz w:val="20"/>
                <w:szCs w:val="20"/>
              </w:rPr>
              <w:t>Revised Q3 milestone:</w:t>
            </w:r>
            <w:r w:rsidRPr="004C735D">
              <w:rPr>
                <w:bCs/>
                <w:sz w:val="20"/>
                <w:szCs w:val="20"/>
              </w:rPr>
              <w:t xml:space="preserve"> </w:t>
            </w:r>
            <w:r w:rsidR="001E7F39" w:rsidRPr="001E7F39">
              <w:rPr>
                <w:bCs/>
                <w:sz w:val="20"/>
                <w:szCs w:val="20"/>
              </w:rPr>
              <w:t>Development of implementation plan of viable alternative to WCCIS</w:t>
            </w:r>
            <w:r w:rsidR="001E7F39">
              <w:rPr>
                <w:bCs/>
                <w:sz w:val="20"/>
                <w:szCs w:val="20"/>
              </w:rPr>
              <w:t>.</w:t>
            </w:r>
          </w:p>
          <w:p w14:paraId="5147EE9A" w14:textId="77777777" w:rsidR="001E7F39" w:rsidRPr="004C735D" w:rsidRDefault="001E7F39" w:rsidP="0081520E">
            <w:pPr>
              <w:autoSpaceDE w:val="0"/>
              <w:autoSpaceDN w:val="0"/>
              <w:adjustRightInd w:val="0"/>
              <w:rPr>
                <w:bCs/>
                <w:sz w:val="20"/>
                <w:szCs w:val="20"/>
              </w:rPr>
            </w:pPr>
          </w:p>
          <w:p w14:paraId="4AF20193" w14:textId="25F70A03" w:rsidR="00935A99" w:rsidRPr="003F66D1" w:rsidRDefault="0081520E" w:rsidP="0081520E">
            <w:pPr>
              <w:spacing w:line="256" w:lineRule="auto"/>
              <w:rPr>
                <w:b/>
                <w:color w:val="FF0000"/>
                <w:sz w:val="20"/>
                <w:szCs w:val="20"/>
              </w:rPr>
            </w:pPr>
            <w:r w:rsidRPr="004C735D">
              <w:rPr>
                <w:b/>
                <w:sz w:val="20"/>
                <w:szCs w:val="20"/>
              </w:rPr>
              <w:t xml:space="preserve">Revised Q4 milestone: </w:t>
            </w:r>
            <w:r w:rsidR="001E7F39" w:rsidRPr="001E7F39">
              <w:rPr>
                <w:bCs/>
                <w:sz w:val="20"/>
                <w:szCs w:val="20"/>
              </w:rPr>
              <w:t>Agreed timescales for data migration, training and implementation agreed.</w:t>
            </w:r>
          </w:p>
        </w:tc>
      </w:tr>
      <w:tr w:rsidR="00935A99" w:rsidRPr="00C16DD6" w14:paraId="6F8D7442" w14:textId="77777777" w:rsidTr="00760E58">
        <w:tc>
          <w:tcPr>
            <w:tcW w:w="1296" w:type="pct"/>
            <w:shd w:val="clear" w:color="auto" w:fill="auto"/>
            <w:vAlign w:val="center"/>
          </w:tcPr>
          <w:p w14:paraId="19400E74" w14:textId="77777777" w:rsidR="00B04990" w:rsidRDefault="00B04990" w:rsidP="00B04990">
            <w:pPr>
              <w:rPr>
                <w:b/>
                <w:color w:val="FF0000"/>
                <w:sz w:val="20"/>
                <w:szCs w:val="20"/>
              </w:rPr>
            </w:pPr>
            <w:r w:rsidRPr="00B04990">
              <w:rPr>
                <w:b/>
                <w:color w:val="FF0000"/>
                <w:sz w:val="20"/>
                <w:szCs w:val="20"/>
              </w:rPr>
              <w:lastRenderedPageBreak/>
              <w:t xml:space="preserve">MHLD_41: Psychology </w:t>
            </w:r>
          </w:p>
          <w:p w14:paraId="52198B32" w14:textId="497739DA" w:rsidR="00935A99" w:rsidRPr="00827AF6" w:rsidRDefault="00B04990" w:rsidP="00B04990">
            <w:pPr>
              <w:rPr>
                <w:b/>
                <w:color w:val="FF0000"/>
                <w:sz w:val="20"/>
                <w:szCs w:val="20"/>
              </w:rPr>
            </w:pPr>
            <w:r w:rsidRPr="00B04990">
              <w:rPr>
                <w:color w:val="FF0000"/>
                <w:sz w:val="20"/>
                <w:szCs w:val="20"/>
              </w:rPr>
              <w:t>Meeting therapeutic demand in a timely manner</w:t>
            </w:r>
            <w:r>
              <w:rPr>
                <w:color w:val="FF0000"/>
                <w:sz w:val="20"/>
                <w:szCs w:val="20"/>
              </w:rPr>
              <w:t>.</w:t>
            </w:r>
          </w:p>
        </w:tc>
        <w:tc>
          <w:tcPr>
            <w:tcW w:w="1182" w:type="pct"/>
            <w:shd w:val="clear" w:color="auto" w:fill="FFFFFF" w:themeFill="background1"/>
            <w:vAlign w:val="center"/>
          </w:tcPr>
          <w:p w14:paraId="38FDEDC8" w14:textId="055EECF1" w:rsidR="00935A99" w:rsidRPr="00C678B4" w:rsidRDefault="00EF6CCF" w:rsidP="00D3773C">
            <w:pPr>
              <w:autoSpaceDE w:val="0"/>
              <w:autoSpaceDN w:val="0"/>
              <w:adjustRightInd w:val="0"/>
              <w:rPr>
                <w:sz w:val="20"/>
                <w:szCs w:val="20"/>
              </w:rPr>
            </w:pPr>
            <w:r w:rsidRPr="00C678B4">
              <w:rPr>
                <w:sz w:val="20"/>
                <w:szCs w:val="20"/>
              </w:rPr>
              <w:t>Organisational Change in psychological therapy.</w:t>
            </w:r>
          </w:p>
        </w:tc>
        <w:tc>
          <w:tcPr>
            <w:tcW w:w="1229" w:type="pct"/>
            <w:shd w:val="clear" w:color="auto" w:fill="FFFFFF" w:themeFill="background1"/>
            <w:vAlign w:val="center"/>
          </w:tcPr>
          <w:p w14:paraId="57BF11BB" w14:textId="632251BA" w:rsidR="00F5332E" w:rsidRPr="00C678B4" w:rsidRDefault="00F5332E" w:rsidP="007F5A1E">
            <w:pPr>
              <w:autoSpaceDE w:val="0"/>
              <w:autoSpaceDN w:val="0"/>
              <w:adjustRightInd w:val="0"/>
              <w:rPr>
                <w:b/>
                <w:bCs/>
                <w:sz w:val="20"/>
                <w:szCs w:val="20"/>
              </w:rPr>
            </w:pPr>
            <w:r w:rsidRPr="00C678B4">
              <w:rPr>
                <w:b/>
                <w:bCs/>
                <w:sz w:val="20"/>
                <w:szCs w:val="20"/>
              </w:rPr>
              <w:t xml:space="preserve">Reason for delay: </w:t>
            </w:r>
          </w:p>
          <w:p w14:paraId="23F06435" w14:textId="77777777" w:rsidR="00F5332E" w:rsidRPr="00C678B4" w:rsidRDefault="00F5332E" w:rsidP="007F5A1E">
            <w:pPr>
              <w:autoSpaceDE w:val="0"/>
              <w:autoSpaceDN w:val="0"/>
              <w:adjustRightInd w:val="0"/>
              <w:rPr>
                <w:sz w:val="20"/>
                <w:szCs w:val="20"/>
              </w:rPr>
            </w:pPr>
          </w:p>
          <w:p w14:paraId="0F7FB26F" w14:textId="16AF222F" w:rsidR="00935A99" w:rsidRPr="00C678B4" w:rsidRDefault="00DD4025" w:rsidP="007F5A1E">
            <w:pPr>
              <w:autoSpaceDE w:val="0"/>
              <w:autoSpaceDN w:val="0"/>
              <w:adjustRightInd w:val="0"/>
              <w:rPr>
                <w:sz w:val="20"/>
                <w:szCs w:val="20"/>
              </w:rPr>
            </w:pPr>
            <w:r w:rsidRPr="00C678B4">
              <w:rPr>
                <w:sz w:val="20"/>
                <w:szCs w:val="20"/>
              </w:rPr>
              <w:t>No additional finances available to support release capacity to cope with increased demand.</w:t>
            </w:r>
          </w:p>
          <w:p w14:paraId="0F5D6A4D" w14:textId="77777777" w:rsidR="00F5332E" w:rsidRPr="00C678B4" w:rsidRDefault="00F5332E" w:rsidP="007F5A1E">
            <w:pPr>
              <w:autoSpaceDE w:val="0"/>
              <w:autoSpaceDN w:val="0"/>
              <w:adjustRightInd w:val="0"/>
              <w:rPr>
                <w:sz w:val="20"/>
                <w:szCs w:val="20"/>
              </w:rPr>
            </w:pPr>
          </w:p>
          <w:p w14:paraId="5427BAD7" w14:textId="5561391F" w:rsidR="00F5332E" w:rsidRPr="00C678B4" w:rsidRDefault="00F5332E" w:rsidP="007F5A1E">
            <w:pPr>
              <w:autoSpaceDE w:val="0"/>
              <w:autoSpaceDN w:val="0"/>
              <w:adjustRightInd w:val="0"/>
              <w:rPr>
                <w:b/>
                <w:bCs/>
                <w:sz w:val="20"/>
                <w:szCs w:val="20"/>
              </w:rPr>
            </w:pPr>
            <w:r w:rsidRPr="00C678B4">
              <w:rPr>
                <w:b/>
                <w:bCs/>
                <w:sz w:val="20"/>
                <w:szCs w:val="20"/>
              </w:rPr>
              <w:t>Mitigation in place:</w:t>
            </w:r>
          </w:p>
          <w:p w14:paraId="6093DC69" w14:textId="77777777" w:rsidR="00F5332E" w:rsidRPr="00C678B4" w:rsidRDefault="00F5332E" w:rsidP="007F5A1E">
            <w:pPr>
              <w:autoSpaceDE w:val="0"/>
              <w:autoSpaceDN w:val="0"/>
              <w:adjustRightInd w:val="0"/>
              <w:rPr>
                <w:sz w:val="20"/>
                <w:szCs w:val="20"/>
              </w:rPr>
            </w:pPr>
          </w:p>
          <w:p w14:paraId="0097EBB9" w14:textId="7AA0F2F2" w:rsidR="00F5332E" w:rsidRPr="00C678B4" w:rsidRDefault="00F5332E" w:rsidP="002C39C8">
            <w:pPr>
              <w:rPr>
                <w:sz w:val="20"/>
                <w:szCs w:val="20"/>
              </w:rPr>
            </w:pPr>
            <w:r w:rsidRPr="00C678B4">
              <w:rPr>
                <w:sz w:val="20"/>
                <w:szCs w:val="20"/>
              </w:rPr>
              <w:t>Review unused vacancies that could be deployed into psychological therapies to improve access.  Development of improvement plan and review of current pathways to assist with demand.</w:t>
            </w:r>
          </w:p>
        </w:tc>
        <w:tc>
          <w:tcPr>
            <w:tcW w:w="1293" w:type="pct"/>
            <w:gridSpan w:val="2"/>
            <w:shd w:val="clear" w:color="auto" w:fill="FFFFFF" w:themeFill="background1"/>
            <w:vAlign w:val="center"/>
          </w:tcPr>
          <w:p w14:paraId="1C29F85C" w14:textId="0B960972" w:rsidR="00F5332E" w:rsidRDefault="00F5332E" w:rsidP="00F5332E">
            <w:pPr>
              <w:autoSpaceDE w:val="0"/>
              <w:autoSpaceDN w:val="0"/>
              <w:adjustRightInd w:val="0"/>
              <w:rPr>
                <w:sz w:val="20"/>
                <w:szCs w:val="20"/>
              </w:rPr>
            </w:pPr>
            <w:r w:rsidRPr="004C735D">
              <w:rPr>
                <w:b/>
                <w:sz w:val="20"/>
                <w:szCs w:val="20"/>
              </w:rPr>
              <w:t>Revised Q2 milestone:</w:t>
            </w:r>
            <w:r w:rsidRPr="004C735D">
              <w:rPr>
                <w:bCs/>
                <w:sz w:val="20"/>
                <w:szCs w:val="20"/>
              </w:rPr>
              <w:t xml:space="preserve"> </w:t>
            </w:r>
            <w:r w:rsidR="0099352E" w:rsidRPr="0099352E">
              <w:rPr>
                <w:sz w:val="20"/>
                <w:szCs w:val="20"/>
              </w:rPr>
              <w:t> Development of improvement plan and review current pathways and referrals to assist with demand.</w:t>
            </w:r>
          </w:p>
          <w:p w14:paraId="1129B139" w14:textId="77777777" w:rsidR="00F5332E" w:rsidRPr="004C735D" w:rsidRDefault="00F5332E" w:rsidP="00F5332E">
            <w:pPr>
              <w:autoSpaceDE w:val="0"/>
              <w:autoSpaceDN w:val="0"/>
              <w:adjustRightInd w:val="0"/>
              <w:rPr>
                <w:bCs/>
                <w:sz w:val="20"/>
                <w:szCs w:val="20"/>
              </w:rPr>
            </w:pPr>
          </w:p>
          <w:p w14:paraId="610F8378" w14:textId="77777777" w:rsidR="0099352E" w:rsidRPr="0099352E" w:rsidRDefault="00F5332E" w:rsidP="0099352E">
            <w:pPr>
              <w:autoSpaceDE w:val="0"/>
              <w:autoSpaceDN w:val="0"/>
              <w:adjustRightInd w:val="0"/>
              <w:rPr>
                <w:bCs/>
                <w:sz w:val="20"/>
                <w:szCs w:val="20"/>
              </w:rPr>
            </w:pPr>
            <w:r w:rsidRPr="004C735D">
              <w:rPr>
                <w:b/>
                <w:sz w:val="20"/>
                <w:szCs w:val="20"/>
              </w:rPr>
              <w:t>Revised Q3 milestone:</w:t>
            </w:r>
            <w:r w:rsidRPr="004C735D">
              <w:rPr>
                <w:bCs/>
                <w:sz w:val="20"/>
                <w:szCs w:val="20"/>
              </w:rPr>
              <w:t xml:space="preserve"> </w:t>
            </w:r>
            <w:r w:rsidR="0099352E" w:rsidRPr="0099352E">
              <w:rPr>
                <w:bCs/>
                <w:sz w:val="20"/>
                <w:szCs w:val="20"/>
              </w:rPr>
              <w:t>Recruitment</w:t>
            </w:r>
          </w:p>
          <w:p w14:paraId="6BFA9E21" w14:textId="243F2D69" w:rsidR="00F5332E" w:rsidRDefault="0099352E" w:rsidP="0099352E">
            <w:pPr>
              <w:autoSpaceDE w:val="0"/>
              <w:autoSpaceDN w:val="0"/>
              <w:adjustRightInd w:val="0"/>
              <w:rPr>
                <w:bCs/>
                <w:sz w:val="20"/>
                <w:szCs w:val="20"/>
              </w:rPr>
            </w:pPr>
            <w:r w:rsidRPr="0099352E">
              <w:rPr>
                <w:bCs/>
                <w:sz w:val="20"/>
                <w:szCs w:val="20"/>
              </w:rPr>
              <w:t>Deployment of longstanding vacancies into psychological therapy</w:t>
            </w:r>
            <w:r>
              <w:rPr>
                <w:bCs/>
                <w:sz w:val="20"/>
                <w:szCs w:val="20"/>
              </w:rPr>
              <w:t>.</w:t>
            </w:r>
          </w:p>
          <w:p w14:paraId="5D3E8578" w14:textId="77777777" w:rsidR="0099352E" w:rsidRPr="004C735D" w:rsidRDefault="0099352E" w:rsidP="0099352E">
            <w:pPr>
              <w:autoSpaceDE w:val="0"/>
              <w:autoSpaceDN w:val="0"/>
              <w:adjustRightInd w:val="0"/>
              <w:rPr>
                <w:bCs/>
                <w:sz w:val="20"/>
                <w:szCs w:val="20"/>
              </w:rPr>
            </w:pPr>
          </w:p>
          <w:p w14:paraId="5F3AD86B" w14:textId="6FA59664" w:rsidR="00935A99" w:rsidRPr="003F66D1" w:rsidRDefault="00F5332E" w:rsidP="00F5332E">
            <w:pPr>
              <w:rPr>
                <w:b/>
                <w:color w:val="FF0000"/>
                <w:sz w:val="20"/>
                <w:szCs w:val="20"/>
              </w:rPr>
            </w:pPr>
            <w:r w:rsidRPr="004C735D">
              <w:rPr>
                <w:b/>
                <w:sz w:val="20"/>
                <w:szCs w:val="20"/>
              </w:rPr>
              <w:t xml:space="preserve">Revised Q4 milestone: </w:t>
            </w:r>
            <w:r w:rsidR="0099352E">
              <w:rPr>
                <w:bCs/>
                <w:sz w:val="20"/>
                <w:szCs w:val="20"/>
              </w:rPr>
              <w:t>Recruitment</w:t>
            </w:r>
            <w:r w:rsidRPr="001E7F39">
              <w:rPr>
                <w:bCs/>
                <w:sz w:val="20"/>
                <w:szCs w:val="20"/>
              </w:rPr>
              <w:t>.</w:t>
            </w:r>
          </w:p>
        </w:tc>
      </w:tr>
      <w:tr w:rsidR="00D3773C" w:rsidRPr="00C16DD6" w14:paraId="1A50863A" w14:textId="77777777" w:rsidTr="009F068A">
        <w:tc>
          <w:tcPr>
            <w:tcW w:w="5000" w:type="pct"/>
            <w:gridSpan w:val="5"/>
            <w:shd w:val="clear" w:color="auto" w:fill="DEEAF6" w:themeFill="accent1" w:themeFillTint="33"/>
            <w:vAlign w:val="center"/>
          </w:tcPr>
          <w:p w14:paraId="07EFEC7F" w14:textId="00BE4E4A" w:rsidR="00D3773C" w:rsidRPr="00C16DD6" w:rsidRDefault="00486C27" w:rsidP="00D3773C">
            <w:pPr>
              <w:autoSpaceDE w:val="0"/>
              <w:autoSpaceDN w:val="0"/>
              <w:adjustRightInd w:val="0"/>
              <w:jc w:val="center"/>
              <w:rPr>
                <w:b/>
                <w:color w:val="FF0000"/>
                <w:sz w:val="20"/>
                <w:szCs w:val="20"/>
              </w:rPr>
            </w:pPr>
            <w:bookmarkStart w:id="13" w:name="_Hlk172728680"/>
            <w:r w:rsidRPr="00486C27">
              <w:rPr>
                <w:b/>
                <w:sz w:val="20"/>
                <w:szCs w:val="20"/>
              </w:rPr>
              <w:t>OUTPATIENTS</w:t>
            </w:r>
            <w:r w:rsidR="004809F3">
              <w:rPr>
                <w:b/>
                <w:sz w:val="20"/>
                <w:szCs w:val="20"/>
              </w:rPr>
              <w:t xml:space="preserve"> </w:t>
            </w:r>
            <w:r w:rsidR="004809F3" w:rsidRPr="00C326F1">
              <w:rPr>
                <w:b/>
                <w:sz w:val="20"/>
                <w:szCs w:val="20"/>
              </w:rPr>
              <w:t xml:space="preserve">Lead: </w:t>
            </w:r>
            <w:r w:rsidR="00C326F1" w:rsidRPr="00C326F1">
              <w:rPr>
                <w:b/>
                <w:sz w:val="20"/>
                <w:szCs w:val="20"/>
              </w:rPr>
              <w:t>Ceri Gimblett</w:t>
            </w:r>
          </w:p>
        </w:tc>
      </w:tr>
      <w:tr w:rsidR="00524237" w:rsidRPr="00C16DD6" w14:paraId="159B5516" w14:textId="77777777" w:rsidTr="00524237">
        <w:tc>
          <w:tcPr>
            <w:tcW w:w="1296" w:type="pct"/>
            <w:shd w:val="clear" w:color="auto" w:fill="auto"/>
            <w:vAlign w:val="center"/>
          </w:tcPr>
          <w:p w14:paraId="650D780E" w14:textId="190781C4" w:rsidR="00871112" w:rsidRPr="002E6D42" w:rsidRDefault="00871112" w:rsidP="00871112">
            <w:pPr>
              <w:rPr>
                <w:rFonts w:eastAsia="Arial"/>
                <w:b/>
                <w:sz w:val="20"/>
                <w:szCs w:val="20"/>
              </w:rPr>
            </w:pPr>
            <w:bookmarkStart w:id="14" w:name="_Hlk171431954"/>
            <w:r w:rsidRPr="00340566">
              <w:rPr>
                <w:rFonts w:eastAsia="Arial"/>
                <w:b/>
                <w:sz w:val="20"/>
                <w:szCs w:val="20"/>
              </w:rPr>
              <w:t xml:space="preserve">Sitting within </w:t>
            </w:r>
            <w:r w:rsidR="009D2136">
              <w:rPr>
                <w:rFonts w:eastAsia="Arial"/>
                <w:b/>
                <w:sz w:val="20"/>
                <w:szCs w:val="20"/>
              </w:rPr>
              <w:t>Outpatients</w:t>
            </w:r>
            <w:r w:rsidRPr="00340566">
              <w:rPr>
                <w:rFonts w:eastAsia="Arial"/>
                <w:b/>
                <w:sz w:val="20"/>
                <w:szCs w:val="20"/>
              </w:rPr>
              <w:t xml:space="preserve">, this method </w:t>
            </w:r>
            <w:r w:rsidR="009D2136">
              <w:rPr>
                <w:rFonts w:eastAsia="Arial"/>
                <w:b/>
                <w:sz w:val="20"/>
                <w:szCs w:val="20"/>
              </w:rPr>
              <w:t xml:space="preserve">also </w:t>
            </w:r>
            <w:r w:rsidRPr="00340566">
              <w:rPr>
                <w:rFonts w:eastAsia="Arial"/>
                <w:b/>
                <w:sz w:val="20"/>
                <w:szCs w:val="20"/>
              </w:rPr>
              <w:t>relates to</w:t>
            </w:r>
            <w:r w:rsidR="00F13CE6">
              <w:rPr>
                <w:rFonts w:eastAsia="Arial"/>
                <w:b/>
                <w:sz w:val="20"/>
                <w:szCs w:val="20"/>
              </w:rPr>
              <w:t>, and is reported by,</w:t>
            </w:r>
            <w:r w:rsidRPr="00340566">
              <w:rPr>
                <w:rFonts w:eastAsia="Arial"/>
                <w:b/>
                <w:sz w:val="20"/>
                <w:szCs w:val="20"/>
              </w:rPr>
              <w:t xml:space="preserve"> the </w:t>
            </w:r>
            <w:r w:rsidR="009D2136">
              <w:rPr>
                <w:rFonts w:eastAsia="Arial"/>
                <w:b/>
                <w:sz w:val="20"/>
                <w:szCs w:val="20"/>
              </w:rPr>
              <w:t>Planned Care</w:t>
            </w:r>
            <w:r w:rsidRPr="00340566">
              <w:rPr>
                <w:rFonts w:eastAsia="Arial"/>
                <w:b/>
                <w:sz w:val="20"/>
                <w:szCs w:val="20"/>
              </w:rPr>
              <w:t xml:space="preserve"> System</w:t>
            </w:r>
            <w:r w:rsidR="00306A38">
              <w:rPr>
                <w:rFonts w:eastAsia="Arial"/>
                <w:b/>
                <w:sz w:val="20"/>
                <w:szCs w:val="20"/>
              </w:rPr>
              <w:t>, led by Deb Lewis</w:t>
            </w:r>
            <w:r w:rsidR="00370841">
              <w:rPr>
                <w:rFonts w:eastAsia="Arial"/>
                <w:b/>
                <w:sz w:val="20"/>
                <w:szCs w:val="20"/>
              </w:rPr>
              <w:t>.</w:t>
            </w:r>
          </w:p>
          <w:p w14:paraId="16D42EA0" w14:textId="77777777" w:rsidR="00871112" w:rsidRDefault="00871112" w:rsidP="0080028D">
            <w:pPr>
              <w:autoSpaceDE w:val="0"/>
              <w:autoSpaceDN w:val="0"/>
              <w:adjustRightInd w:val="0"/>
              <w:rPr>
                <w:b/>
                <w:color w:val="FF0000"/>
                <w:sz w:val="20"/>
                <w:szCs w:val="20"/>
              </w:rPr>
            </w:pPr>
          </w:p>
          <w:p w14:paraId="17B0CADC" w14:textId="5E525001" w:rsidR="00524237" w:rsidRPr="0080028D" w:rsidRDefault="00524237" w:rsidP="0080028D">
            <w:pPr>
              <w:autoSpaceDE w:val="0"/>
              <w:autoSpaceDN w:val="0"/>
              <w:adjustRightInd w:val="0"/>
              <w:rPr>
                <w:bCs/>
                <w:color w:val="FF0000"/>
                <w:sz w:val="20"/>
                <w:szCs w:val="20"/>
              </w:rPr>
            </w:pPr>
            <w:r w:rsidRPr="0080028D">
              <w:rPr>
                <w:b/>
                <w:color w:val="FF0000"/>
                <w:sz w:val="20"/>
                <w:szCs w:val="20"/>
              </w:rPr>
              <w:t>OP_03:</w:t>
            </w:r>
            <w:r>
              <w:rPr>
                <w:bCs/>
                <w:color w:val="FF0000"/>
                <w:sz w:val="20"/>
                <w:szCs w:val="20"/>
              </w:rPr>
              <w:t xml:space="preserve"> </w:t>
            </w:r>
            <w:r w:rsidRPr="0080028D">
              <w:rPr>
                <w:bCs/>
                <w:color w:val="FF0000"/>
                <w:sz w:val="20"/>
                <w:szCs w:val="20"/>
              </w:rPr>
              <w:t>Reduce the number of patients who are more than 100% delayed on their Follow Up appointment by 30% (March 2019 baseline</w:t>
            </w:r>
            <w:r w:rsidR="005137F2">
              <w:rPr>
                <w:bCs/>
                <w:color w:val="FF0000"/>
                <w:sz w:val="20"/>
                <w:szCs w:val="20"/>
              </w:rPr>
              <w:t>,</w:t>
            </w:r>
            <w:r w:rsidRPr="0080028D">
              <w:rPr>
                <w:bCs/>
                <w:color w:val="FF0000"/>
                <w:sz w:val="20"/>
                <w:szCs w:val="20"/>
              </w:rPr>
              <w:t>)</w:t>
            </w:r>
          </w:p>
          <w:p w14:paraId="18227DEE" w14:textId="77777777" w:rsidR="00524237" w:rsidRPr="0080028D" w:rsidRDefault="00524237" w:rsidP="0080028D">
            <w:pPr>
              <w:autoSpaceDE w:val="0"/>
              <w:autoSpaceDN w:val="0"/>
              <w:adjustRightInd w:val="0"/>
              <w:rPr>
                <w:bCs/>
                <w:color w:val="FF0000"/>
                <w:sz w:val="20"/>
                <w:szCs w:val="20"/>
              </w:rPr>
            </w:pPr>
          </w:p>
          <w:p w14:paraId="1E3A1A7E" w14:textId="0B951E63" w:rsidR="00A50737" w:rsidRPr="002C39C8" w:rsidRDefault="00524237" w:rsidP="0080028D">
            <w:pPr>
              <w:autoSpaceDE w:val="0"/>
              <w:autoSpaceDN w:val="0"/>
              <w:adjustRightInd w:val="0"/>
              <w:rPr>
                <w:bCs/>
                <w:color w:val="FF0000"/>
                <w:sz w:val="20"/>
                <w:szCs w:val="20"/>
              </w:rPr>
            </w:pPr>
            <w:r w:rsidRPr="0080028D">
              <w:rPr>
                <w:bCs/>
                <w:color w:val="FF0000"/>
                <w:sz w:val="20"/>
                <w:szCs w:val="20"/>
              </w:rPr>
              <w:lastRenderedPageBreak/>
              <w:t>Targeted Intervention: 15% reduction in the number of patients delayed by 100% for their follow up appointment in three consecutive months and maintained for 3 months (Based on the November 2023 baseline</w:t>
            </w:r>
            <w:r w:rsidR="00A50737">
              <w:rPr>
                <w:bCs/>
                <w:color w:val="FF0000"/>
                <w:sz w:val="20"/>
                <w:szCs w:val="20"/>
              </w:rPr>
              <w:t>.</w:t>
            </w:r>
            <w:r w:rsidRPr="0080028D">
              <w:rPr>
                <w:bCs/>
                <w:color w:val="FF0000"/>
                <w:sz w:val="20"/>
                <w:szCs w:val="20"/>
              </w:rPr>
              <w:t>)</w:t>
            </w:r>
          </w:p>
        </w:tc>
        <w:tc>
          <w:tcPr>
            <w:tcW w:w="1182" w:type="pct"/>
            <w:shd w:val="clear" w:color="auto" w:fill="auto"/>
            <w:vAlign w:val="center"/>
          </w:tcPr>
          <w:p w14:paraId="203DA4B4" w14:textId="37B86362" w:rsidR="00524237" w:rsidRPr="00C16DD6" w:rsidRDefault="00524237" w:rsidP="00D3773C">
            <w:pPr>
              <w:autoSpaceDE w:val="0"/>
              <w:autoSpaceDN w:val="0"/>
              <w:adjustRightInd w:val="0"/>
              <w:rPr>
                <w:bCs/>
                <w:color w:val="FF0000"/>
                <w:sz w:val="20"/>
                <w:szCs w:val="20"/>
              </w:rPr>
            </w:pPr>
            <w:r w:rsidRPr="00524237">
              <w:rPr>
                <w:bCs/>
                <w:sz w:val="20"/>
                <w:szCs w:val="20"/>
              </w:rPr>
              <w:lastRenderedPageBreak/>
              <w:t>&gt; Digital validation with downtrend in number of patients more than 100% delayed</w:t>
            </w:r>
          </w:p>
        </w:tc>
        <w:tc>
          <w:tcPr>
            <w:tcW w:w="2522" w:type="pct"/>
            <w:gridSpan w:val="3"/>
            <w:shd w:val="clear" w:color="auto" w:fill="auto"/>
            <w:vAlign w:val="center"/>
          </w:tcPr>
          <w:p w14:paraId="1A0A3B8D" w14:textId="2F8A1605" w:rsidR="00524237" w:rsidRPr="00C16DD6" w:rsidRDefault="00524237" w:rsidP="00D3773C">
            <w:pPr>
              <w:autoSpaceDE w:val="0"/>
              <w:autoSpaceDN w:val="0"/>
              <w:adjustRightInd w:val="0"/>
              <w:rPr>
                <w:bCs/>
                <w:color w:val="FF0000"/>
                <w:sz w:val="20"/>
                <w:szCs w:val="20"/>
              </w:rPr>
            </w:pPr>
            <w:r w:rsidRPr="00524237">
              <w:rPr>
                <w:bCs/>
                <w:sz w:val="20"/>
                <w:szCs w:val="20"/>
              </w:rPr>
              <w:t xml:space="preserve">Delivery plan developed </w:t>
            </w:r>
            <w:r w:rsidR="00716179">
              <w:rPr>
                <w:bCs/>
                <w:sz w:val="20"/>
                <w:szCs w:val="20"/>
              </w:rPr>
              <w:t>and approved</w:t>
            </w:r>
            <w:r w:rsidRPr="00524237">
              <w:rPr>
                <w:bCs/>
                <w:sz w:val="20"/>
                <w:szCs w:val="20"/>
              </w:rPr>
              <w:t xml:space="preserve"> at Outpatients Recovery &amp; Redesign Group, 12 June. This include</w:t>
            </w:r>
            <w:r w:rsidR="00716179">
              <w:rPr>
                <w:bCs/>
                <w:sz w:val="20"/>
                <w:szCs w:val="20"/>
              </w:rPr>
              <w:t>s</w:t>
            </w:r>
            <w:r w:rsidRPr="00524237">
              <w:rPr>
                <w:bCs/>
                <w:sz w:val="20"/>
                <w:szCs w:val="20"/>
              </w:rPr>
              <w:t xml:space="preserve"> the identification of the specialities that will be in the scope of work. In addition to the DHCW known WPAS "bug" preventing removals from list which is creating a false baseline figure.</w:t>
            </w:r>
            <w:r w:rsidR="00A30C52">
              <w:rPr>
                <w:bCs/>
                <w:sz w:val="20"/>
                <w:szCs w:val="20"/>
              </w:rPr>
              <w:t xml:space="preserve"> </w:t>
            </w:r>
            <w:bookmarkStart w:id="15" w:name="_Hlk171503611"/>
            <w:r w:rsidR="00E10F06">
              <w:rPr>
                <w:bCs/>
                <w:sz w:val="20"/>
                <w:szCs w:val="20"/>
              </w:rPr>
              <w:t>Further u</w:t>
            </w:r>
            <w:r w:rsidR="00A30C52">
              <w:rPr>
                <w:bCs/>
                <w:sz w:val="20"/>
                <w:szCs w:val="20"/>
              </w:rPr>
              <w:t>pdates on this will be available</w:t>
            </w:r>
            <w:r w:rsidR="00716179">
              <w:rPr>
                <w:bCs/>
                <w:sz w:val="20"/>
                <w:szCs w:val="20"/>
              </w:rPr>
              <w:t xml:space="preserve"> in Q2,</w:t>
            </w:r>
            <w:r w:rsidR="00A30C52">
              <w:rPr>
                <w:bCs/>
                <w:sz w:val="20"/>
                <w:szCs w:val="20"/>
              </w:rPr>
              <w:t xml:space="preserve"> following their sighting</w:t>
            </w:r>
            <w:r w:rsidR="002C39C8">
              <w:rPr>
                <w:bCs/>
                <w:sz w:val="20"/>
                <w:szCs w:val="20"/>
              </w:rPr>
              <w:t xml:space="preserve"> and agreement through the O</w:t>
            </w:r>
            <w:r w:rsidR="00A30C52">
              <w:rPr>
                <w:bCs/>
                <w:sz w:val="20"/>
                <w:szCs w:val="20"/>
              </w:rPr>
              <w:t xml:space="preserve">utpatients Redesign and Recovery Group governance </w:t>
            </w:r>
            <w:r w:rsidR="002C39C8">
              <w:rPr>
                <w:bCs/>
                <w:sz w:val="20"/>
                <w:szCs w:val="20"/>
              </w:rPr>
              <w:t>process</w:t>
            </w:r>
            <w:r w:rsidR="00A30C52">
              <w:rPr>
                <w:bCs/>
                <w:sz w:val="20"/>
                <w:szCs w:val="20"/>
              </w:rPr>
              <w:t>.</w:t>
            </w:r>
            <w:bookmarkEnd w:id="15"/>
          </w:p>
        </w:tc>
      </w:tr>
      <w:bookmarkEnd w:id="14"/>
      <w:tr w:rsidR="009D18AC" w:rsidRPr="00C16DD6" w14:paraId="46E535A7" w14:textId="77777777" w:rsidTr="009D18AC">
        <w:tc>
          <w:tcPr>
            <w:tcW w:w="1296" w:type="pct"/>
            <w:shd w:val="clear" w:color="auto" w:fill="auto"/>
            <w:vAlign w:val="center"/>
          </w:tcPr>
          <w:p w14:paraId="1010C246" w14:textId="56E86771" w:rsidR="00370841" w:rsidRPr="002E6D42" w:rsidRDefault="00370841" w:rsidP="00370841">
            <w:pPr>
              <w:rPr>
                <w:rFonts w:eastAsia="Arial"/>
                <w:b/>
                <w:sz w:val="20"/>
                <w:szCs w:val="20"/>
              </w:rPr>
            </w:pPr>
            <w:r w:rsidRPr="00340566">
              <w:rPr>
                <w:rFonts w:eastAsia="Arial"/>
                <w:b/>
                <w:sz w:val="20"/>
                <w:szCs w:val="20"/>
              </w:rPr>
              <w:t xml:space="preserve">Sitting within </w:t>
            </w:r>
            <w:r>
              <w:rPr>
                <w:rFonts w:eastAsia="Arial"/>
                <w:b/>
                <w:sz w:val="20"/>
                <w:szCs w:val="20"/>
              </w:rPr>
              <w:t>Outpatients</w:t>
            </w:r>
            <w:r w:rsidRPr="00340566">
              <w:rPr>
                <w:rFonts w:eastAsia="Arial"/>
                <w:b/>
                <w:sz w:val="20"/>
                <w:szCs w:val="20"/>
              </w:rPr>
              <w:t xml:space="preserve">, this method </w:t>
            </w:r>
            <w:r>
              <w:rPr>
                <w:rFonts w:eastAsia="Arial"/>
                <w:b/>
                <w:sz w:val="20"/>
                <w:szCs w:val="20"/>
              </w:rPr>
              <w:t xml:space="preserve">also </w:t>
            </w:r>
            <w:r w:rsidRPr="00340566">
              <w:rPr>
                <w:rFonts w:eastAsia="Arial"/>
                <w:b/>
                <w:sz w:val="20"/>
                <w:szCs w:val="20"/>
              </w:rPr>
              <w:t>relates to</w:t>
            </w:r>
            <w:r>
              <w:rPr>
                <w:rFonts w:eastAsia="Arial"/>
                <w:b/>
                <w:sz w:val="20"/>
                <w:szCs w:val="20"/>
              </w:rPr>
              <w:t>, and is reported by,</w:t>
            </w:r>
            <w:r w:rsidRPr="00340566">
              <w:rPr>
                <w:rFonts w:eastAsia="Arial"/>
                <w:b/>
                <w:sz w:val="20"/>
                <w:szCs w:val="20"/>
              </w:rPr>
              <w:t xml:space="preserve"> the </w:t>
            </w:r>
            <w:r>
              <w:rPr>
                <w:rFonts w:eastAsia="Arial"/>
                <w:b/>
                <w:sz w:val="20"/>
                <w:szCs w:val="20"/>
              </w:rPr>
              <w:t>Planned Care</w:t>
            </w:r>
            <w:r w:rsidRPr="00340566">
              <w:rPr>
                <w:rFonts w:eastAsia="Arial"/>
                <w:b/>
                <w:sz w:val="20"/>
                <w:szCs w:val="20"/>
              </w:rPr>
              <w:t xml:space="preserve"> System</w:t>
            </w:r>
            <w:r w:rsidR="00306A38">
              <w:rPr>
                <w:rFonts w:eastAsia="Arial"/>
                <w:b/>
                <w:sz w:val="20"/>
                <w:szCs w:val="20"/>
              </w:rPr>
              <w:t>, led by Deb Lewis</w:t>
            </w:r>
            <w:r>
              <w:rPr>
                <w:rFonts w:eastAsia="Arial"/>
                <w:b/>
                <w:sz w:val="20"/>
                <w:szCs w:val="20"/>
              </w:rPr>
              <w:t>.</w:t>
            </w:r>
          </w:p>
          <w:p w14:paraId="1D31F15E" w14:textId="77777777" w:rsidR="00370841" w:rsidRDefault="00370841" w:rsidP="00D3773C">
            <w:pPr>
              <w:autoSpaceDE w:val="0"/>
              <w:autoSpaceDN w:val="0"/>
              <w:adjustRightInd w:val="0"/>
              <w:rPr>
                <w:rFonts w:eastAsia="Arial"/>
                <w:b/>
                <w:color w:val="FF0000"/>
                <w:sz w:val="20"/>
                <w:szCs w:val="20"/>
              </w:rPr>
            </w:pPr>
          </w:p>
          <w:p w14:paraId="031BDDB3" w14:textId="1C3E4D8E" w:rsidR="009D18AC" w:rsidRPr="00C16DD6" w:rsidRDefault="009D18AC" w:rsidP="00D3773C">
            <w:pPr>
              <w:autoSpaceDE w:val="0"/>
              <w:autoSpaceDN w:val="0"/>
              <w:adjustRightInd w:val="0"/>
              <w:rPr>
                <w:rFonts w:eastAsia="Arial"/>
                <w:b/>
                <w:color w:val="FF0000"/>
                <w:sz w:val="20"/>
                <w:szCs w:val="20"/>
              </w:rPr>
            </w:pPr>
            <w:r>
              <w:rPr>
                <w:rFonts w:eastAsia="Arial"/>
                <w:b/>
                <w:color w:val="FF0000"/>
                <w:sz w:val="20"/>
                <w:szCs w:val="20"/>
              </w:rPr>
              <w:t xml:space="preserve">OP_10: </w:t>
            </w:r>
            <w:r w:rsidRPr="00BF7D7A">
              <w:rPr>
                <w:rFonts w:eastAsia="Arial"/>
                <w:bCs/>
                <w:color w:val="FF0000"/>
                <w:sz w:val="20"/>
                <w:szCs w:val="20"/>
              </w:rPr>
              <w:t>Deliver Integrated E-Referral and E-Advice</w:t>
            </w:r>
            <w:r w:rsidR="005137F2">
              <w:rPr>
                <w:rFonts w:eastAsia="Arial"/>
                <w:bCs/>
                <w:color w:val="FF0000"/>
                <w:sz w:val="20"/>
                <w:szCs w:val="20"/>
              </w:rPr>
              <w:t>,</w:t>
            </w:r>
          </w:p>
        </w:tc>
        <w:tc>
          <w:tcPr>
            <w:tcW w:w="1182" w:type="pct"/>
            <w:shd w:val="clear" w:color="auto" w:fill="auto"/>
          </w:tcPr>
          <w:p w14:paraId="3689D5B5" w14:textId="0CAA1D8A" w:rsidR="009D18AC" w:rsidRPr="009D18AC" w:rsidRDefault="009D18AC" w:rsidP="009D18AC">
            <w:pPr>
              <w:autoSpaceDE w:val="0"/>
              <w:autoSpaceDN w:val="0"/>
              <w:adjustRightInd w:val="0"/>
              <w:rPr>
                <w:rFonts w:eastAsia="Arial"/>
                <w:sz w:val="20"/>
                <w:szCs w:val="20"/>
              </w:rPr>
            </w:pPr>
            <w:r w:rsidRPr="009D18AC">
              <w:rPr>
                <w:rFonts w:eastAsia="Arial"/>
                <w:sz w:val="20"/>
                <w:szCs w:val="20"/>
              </w:rPr>
              <w:t>Reduction in rejected and redirected referrals.</w:t>
            </w:r>
          </w:p>
          <w:p w14:paraId="60D858DE" w14:textId="753BFAA4" w:rsidR="009D18AC" w:rsidRPr="009D18AC" w:rsidRDefault="009D18AC" w:rsidP="009D18AC">
            <w:pPr>
              <w:autoSpaceDE w:val="0"/>
              <w:autoSpaceDN w:val="0"/>
              <w:adjustRightInd w:val="0"/>
              <w:rPr>
                <w:rFonts w:eastAsia="Arial"/>
                <w:sz w:val="20"/>
                <w:szCs w:val="20"/>
              </w:rPr>
            </w:pPr>
            <w:r w:rsidRPr="009D18AC">
              <w:rPr>
                <w:rFonts w:eastAsia="Arial"/>
                <w:sz w:val="20"/>
                <w:szCs w:val="20"/>
              </w:rPr>
              <w:t>Reduction in time taken from referral to triage.</w:t>
            </w:r>
          </w:p>
          <w:p w14:paraId="55F6DD72" w14:textId="190B58AC" w:rsidR="009D18AC" w:rsidRPr="009D18AC" w:rsidRDefault="009D18AC" w:rsidP="009D18AC">
            <w:pPr>
              <w:autoSpaceDE w:val="0"/>
              <w:autoSpaceDN w:val="0"/>
              <w:adjustRightInd w:val="0"/>
              <w:rPr>
                <w:rFonts w:eastAsia="Arial"/>
                <w:sz w:val="20"/>
                <w:szCs w:val="20"/>
              </w:rPr>
            </w:pPr>
            <w:r w:rsidRPr="009D18AC">
              <w:rPr>
                <w:rFonts w:eastAsia="Arial"/>
                <w:sz w:val="20"/>
                <w:szCs w:val="20"/>
              </w:rPr>
              <w:t>Reduction in manual referrals.</w:t>
            </w:r>
          </w:p>
        </w:tc>
        <w:tc>
          <w:tcPr>
            <w:tcW w:w="2522" w:type="pct"/>
            <w:gridSpan w:val="3"/>
            <w:shd w:val="clear" w:color="auto" w:fill="auto"/>
            <w:vAlign w:val="center"/>
          </w:tcPr>
          <w:p w14:paraId="75E62E8F" w14:textId="2F32CCF5" w:rsidR="009D18AC" w:rsidRPr="009D18AC" w:rsidRDefault="009D18AC" w:rsidP="009D18AC">
            <w:pPr>
              <w:autoSpaceDE w:val="0"/>
              <w:autoSpaceDN w:val="0"/>
              <w:adjustRightInd w:val="0"/>
              <w:rPr>
                <w:rFonts w:eastAsia="Arial"/>
                <w:sz w:val="20"/>
                <w:szCs w:val="20"/>
              </w:rPr>
            </w:pPr>
            <w:r w:rsidRPr="009D18AC">
              <w:rPr>
                <w:rFonts w:eastAsia="Arial"/>
                <w:sz w:val="20"/>
                <w:szCs w:val="20"/>
              </w:rPr>
              <w:t>Clinical Leads and membership for Task and Finish Group required in order to proceed with operational plan.</w:t>
            </w:r>
            <w:r w:rsidR="00716179">
              <w:rPr>
                <w:rFonts w:eastAsia="Arial"/>
                <w:sz w:val="20"/>
                <w:szCs w:val="20"/>
              </w:rPr>
              <w:t xml:space="preserve"> To be agreed at Q2 </w:t>
            </w:r>
            <w:r w:rsidR="00716179">
              <w:rPr>
                <w:bCs/>
                <w:sz w:val="20"/>
                <w:szCs w:val="20"/>
              </w:rPr>
              <w:t>Outpatients Redesign and Recovery Group.</w:t>
            </w:r>
          </w:p>
          <w:p w14:paraId="1A951E89" w14:textId="77777777" w:rsidR="009D18AC" w:rsidRPr="009D18AC" w:rsidRDefault="009D18AC" w:rsidP="009D18AC">
            <w:pPr>
              <w:autoSpaceDE w:val="0"/>
              <w:autoSpaceDN w:val="0"/>
              <w:adjustRightInd w:val="0"/>
              <w:rPr>
                <w:rFonts w:eastAsia="Arial"/>
                <w:sz w:val="20"/>
                <w:szCs w:val="20"/>
              </w:rPr>
            </w:pPr>
          </w:p>
          <w:p w14:paraId="431CE760" w14:textId="41F31883" w:rsidR="009D18AC" w:rsidRPr="009D18AC" w:rsidRDefault="009D18AC" w:rsidP="00D3773C">
            <w:pPr>
              <w:rPr>
                <w:sz w:val="20"/>
                <w:szCs w:val="20"/>
              </w:rPr>
            </w:pPr>
            <w:r w:rsidRPr="009D18AC">
              <w:rPr>
                <w:rFonts w:eastAsia="Arial"/>
                <w:sz w:val="20"/>
                <w:szCs w:val="20"/>
              </w:rPr>
              <w:t xml:space="preserve">Dashboard recommendations submitted </w:t>
            </w:r>
            <w:r w:rsidR="00716179">
              <w:rPr>
                <w:rFonts w:eastAsia="Arial"/>
                <w:sz w:val="20"/>
                <w:szCs w:val="20"/>
              </w:rPr>
              <w:t>and agreed by</w:t>
            </w:r>
            <w:r w:rsidRPr="009D18AC">
              <w:rPr>
                <w:rFonts w:eastAsia="Arial"/>
                <w:sz w:val="20"/>
                <w:szCs w:val="20"/>
              </w:rPr>
              <w:t xml:space="preserve"> Patient Access Management group</w:t>
            </w:r>
            <w:r w:rsidR="003926B9">
              <w:rPr>
                <w:rFonts w:eastAsia="Arial"/>
                <w:sz w:val="20"/>
                <w:szCs w:val="20"/>
              </w:rPr>
              <w:t xml:space="preserve">; </w:t>
            </w:r>
            <w:r w:rsidR="003926B9" w:rsidRPr="003926B9">
              <w:rPr>
                <w:rFonts w:eastAsia="Arial"/>
                <w:sz w:val="20"/>
                <w:szCs w:val="20"/>
              </w:rPr>
              <w:t xml:space="preserve">scoping needed with HCSE and Digital </w:t>
            </w:r>
            <w:r w:rsidR="003926B9">
              <w:rPr>
                <w:rFonts w:eastAsia="Arial"/>
                <w:sz w:val="20"/>
                <w:szCs w:val="20"/>
              </w:rPr>
              <w:t>c</w:t>
            </w:r>
            <w:r w:rsidR="003926B9" w:rsidRPr="003926B9">
              <w:rPr>
                <w:rFonts w:eastAsia="Arial"/>
                <w:sz w:val="20"/>
                <w:szCs w:val="20"/>
              </w:rPr>
              <w:t>olleagues for decisions to be made in Q2 regarding further development.</w:t>
            </w:r>
          </w:p>
        </w:tc>
      </w:tr>
      <w:tr w:rsidR="00790C0F" w:rsidRPr="00C16DD6" w14:paraId="1C9587F2" w14:textId="77777777" w:rsidTr="00790C0F">
        <w:tc>
          <w:tcPr>
            <w:tcW w:w="1296" w:type="pct"/>
            <w:shd w:val="clear" w:color="auto" w:fill="auto"/>
            <w:vAlign w:val="center"/>
          </w:tcPr>
          <w:p w14:paraId="6148389D" w14:textId="0D9AB3CE" w:rsidR="00370841" w:rsidRPr="002E6D42" w:rsidRDefault="00370841" w:rsidP="00370841">
            <w:pPr>
              <w:rPr>
                <w:rFonts w:eastAsia="Arial"/>
                <w:b/>
                <w:sz w:val="20"/>
                <w:szCs w:val="20"/>
              </w:rPr>
            </w:pPr>
            <w:r w:rsidRPr="00340566">
              <w:rPr>
                <w:rFonts w:eastAsia="Arial"/>
                <w:b/>
                <w:sz w:val="20"/>
                <w:szCs w:val="20"/>
              </w:rPr>
              <w:t xml:space="preserve">Sitting within </w:t>
            </w:r>
            <w:r>
              <w:rPr>
                <w:rFonts w:eastAsia="Arial"/>
                <w:b/>
                <w:sz w:val="20"/>
                <w:szCs w:val="20"/>
              </w:rPr>
              <w:t>Outpatients</w:t>
            </w:r>
            <w:r w:rsidRPr="00340566">
              <w:rPr>
                <w:rFonts w:eastAsia="Arial"/>
                <w:b/>
                <w:sz w:val="20"/>
                <w:szCs w:val="20"/>
              </w:rPr>
              <w:t xml:space="preserve">, this method </w:t>
            </w:r>
            <w:r>
              <w:rPr>
                <w:rFonts w:eastAsia="Arial"/>
                <w:b/>
                <w:sz w:val="20"/>
                <w:szCs w:val="20"/>
              </w:rPr>
              <w:t xml:space="preserve">also </w:t>
            </w:r>
            <w:r w:rsidRPr="00340566">
              <w:rPr>
                <w:rFonts w:eastAsia="Arial"/>
                <w:b/>
                <w:sz w:val="20"/>
                <w:szCs w:val="20"/>
              </w:rPr>
              <w:t>relates to</w:t>
            </w:r>
            <w:r>
              <w:rPr>
                <w:rFonts w:eastAsia="Arial"/>
                <w:b/>
                <w:sz w:val="20"/>
                <w:szCs w:val="20"/>
              </w:rPr>
              <w:t>, and is reported by,</w:t>
            </w:r>
            <w:r w:rsidRPr="00340566">
              <w:rPr>
                <w:rFonts w:eastAsia="Arial"/>
                <w:b/>
                <w:sz w:val="20"/>
                <w:szCs w:val="20"/>
              </w:rPr>
              <w:t xml:space="preserve"> the </w:t>
            </w:r>
            <w:r>
              <w:rPr>
                <w:rFonts w:eastAsia="Arial"/>
                <w:b/>
                <w:sz w:val="20"/>
                <w:szCs w:val="20"/>
              </w:rPr>
              <w:t>Planned Care</w:t>
            </w:r>
            <w:r w:rsidRPr="00340566">
              <w:rPr>
                <w:rFonts w:eastAsia="Arial"/>
                <w:b/>
                <w:sz w:val="20"/>
                <w:szCs w:val="20"/>
              </w:rPr>
              <w:t xml:space="preserve"> System</w:t>
            </w:r>
            <w:r w:rsidR="00306A38">
              <w:rPr>
                <w:rFonts w:eastAsia="Arial"/>
                <w:b/>
                <w:sz w:val="20"/>
                <w:szCs w:val="20"/>
              </w:rPr>
              <w:t>, led by Deb Lewis</w:t>
            </w:r>
            <w:r>
              <w:rPr>
                <w:rFonts w:eastAsia="Arial"/>
                <w:b/>
                <w:sz w:val="20"/>
                <w:szCs w:val="20"/>
              </w:rPr>
              <w:t>.</w:t>
            </w:r>
          </w:p>
          <w:p w14:paraId="4CE271C4" w14:textId="77777777" w:rsidR="00370841" w:rsidRDefault="00370841" w:rsidP="00D3773C">
            <w:pPr>
              <w:autoSpaceDE w:val="0"/>
              <w:autoSpaceDN w:val="0"/>
              <w:adjustRightInd w:val="0"/>
              <w:rPr>
                <w:b/>
                <w:color w:val="FF0000"/>
                <w:sz w:val="20"/>
                <w:szCs w:val="20"/>
              </w:rPr>
            </w:pPr>
          </w:p>
          <w:p w14:paraId="62481119" w14:textId="3325D17D" w:rsidR="00790C0F" w:rsidRPr="00C16DD6" w:rsidRDefault="00790C0F" w:rsidP="00D3773C">
            <w:pPr>
              <w:autoSpaceDE w:val="0"/>
              <w:autoSpaceDN w:val="0"/>
              <w:adjustRightInd w:val="0"/>
              <w:rPr>
                <w:bCs/>
                <w:color w:val="FF0000"/>
                <w:sz w:val="20"/>
                <w:szCs w:val="20"/>
              </w:rPr>
            </w:pPr>
            <w:r w:rsidRPr="005137F2">
              <w:rPr>
                <w:b/>
                <w:color w:val="FF0000"/>
                <w:sz w:val="20"/>
                <w:szCs w:val="20"/>
              </w:rPr>
              <w:t>OP_11:</w:t>
            </w:r>
            <w:r>
              <w:t xml:space="preserve"> </w:t>
            </w:r>
            <w:r w:rsidRPr="005137F2">
              <w:rPr>
                <w:bCs/>
                <w:color w:val="FF0000"/>
                <w:sz w:val="20"/>
                <w:szCs w:val="20"/>
              </w:rPr>
              <w:t>Deliver Remote Advice and Guidance</w:t>
            </w:r>
            <w:r>
              <w:rPr>
                <w:bCs/>
                <w:color w:val="FF0000"/>
                <w:sz w:val="20"/>
                <w:szCs w:val="20"/>
              </w:rPr>
              <w:t>,</w:t>
            </w:r>
          </w:p>
        </w:tc>
        <w:tc>
          <w:tcPr>
            <w:tcW w:w="1182" w:type="pct"/>
            <w:shd w:val="clear" w:color="auto" w:fill="auto"/>
          </w:tcPr>
          <w:p w14:paraId="7FA0D6BB" w14:textId="6FB0A59E" w:rsidR="00790C0F" w:rsidRPr="00790C0F" w:rsidRDefault="00790C0F" w:rsidP="00D3773C">
            <w:pPr>
              <w:autoSpaceDE w:val="0"/>
              <w:autoSpaceDN w:val="0"/>
              <w:adjustRightInd w:val="0"/>
              <w:rPr>
                <w:bCs/>
                <w:sz w:val="20"/>
                <w:szCs w:val="20"/>
              </w:rPr>
            </w:pPr>
            <w:r w:rsidRPr="00790C0F">
              <w:rPr>
                <w:bCs/>
                <w:sz w:val="20"/>
                <w:szCs w:val="20"/>
              </w:rPr>
              <w:t>Scoping requirements &amp; planning compliance improvements for Consultant Connect.</w:t>
            </w:r>
          </w:p>
        </w:tc>
        <w:tc>
          <w:tcPr>
            <w:tcW w:w="2522" w:type="pct"/>
            <w:gridSpan w:val="3"/>
            <w:shd w:val="clear" w:color="auto" w:fill="auto"/>
            <w:vAlign w:val="center"/>
          </w:tcPr>
          <w:p w14:paraId="52BABF98" w14:textId="77777777" w:rsidR="00790C0F" w:rsidRPr="00790C0F" w:rsidRDefault="00790C0F" w:rsidP="00790C0F">
            <w:pPr>
              <w:shd w:val="clear" w:color="auto" w:fill="FFFFFF" w:themeFill="background1"/>
              <w:rPr>
                <w:sz w:val="20"/>
                <w:szCs w:val="20"/>
              </w:rPr>
            </w:pPr>
            <w:r w:rsidRPr="00790C0F">
              <w:rPr>
                <w:sz w:val="20"/>
                <w:szCs w:val="20"/>
              </w:rPr>
              <w:t>Lack of resource to progress scoping and planning activities.</w:t>
            </w:r>
          </w:p>
          <w:p w14:paraId="61551823" w14:textId="77777777" w:rsidR="00790C0F" w:rsidRPr="00790C0F" w:rsidRDefault="00790C0F" w:rsidP="00790C0F">
            <w:pPr>
              <w:shd w:val="clear" w:color="auto" w:fill="FFFFFF" w:themeFill="background1"/>
              <w:rPr>
                <w:sz w:val="20"/>
                <w:szCs w:val="20"/>
              </w:rPr>
            </w:pPr>
          </w:p>
          <w:p w14:paraId="6B93B50C" w14:textId="4152BFCA" w:rsidR="00790C0F" w:rsidRPr="00790C0F" w:rsidRDefault="00790C0F" w:rsidP="00D3773C">
            <w:pPr>
              <w:autoSpaceDE w:val="0"/>
              <w:autoSpaceDN w:val="0"/>
              <w:adjustRightInd w:val="0"/>
              <w:rPr>
                <w:sz w:val="20"/>
                <w:szCs w:val="20"/>
              </w:rPr>
            </w:pPr>
            <w:r w:rsidRPr="00790C0F">
              <w:rPr>
                <w:sz w:val="20"/>
                <w:szCs w:val="20"/>
              </w:rPr>
              <w:t>Decision making ongoing regarding ownership to progress required activities</w:t>
            </w:r>
            <w:r w:rsidR="00716179">
              <w:rPr>
                <w:sz w:val="20"/>
                <w:szCs w:val="20"/>
              </w:rPr>
              <w:t xml:space="preserve"> to take place in Q2</w:t>
            </w:r>
            <w:r w:rsidRPr="00790C0F">
              <w:rPr>
                <w:sz w:val="20"/>
                <w:szCs w:val="20"/>
              </w:rPr>
              <w:t>.</w:t>
            </w:r>
          </w:p>
        </w:tc>
      </w:tr>
      <w:tr w:rsidR="00DC2CD6" w:rsidRPr="00C16DD6" w14:paraId="3EFD0C55" w14:textId="77777777" w:rsidTr="00DC2CD6">
        <w:tc>
          <w:tcPr>
            <w:tcW w:w="1296" w:type="pct"/>
            <w:shd w:val="clear" w:color="auto" w:fill="auto"/>
            <w:vAlign w:val="center"/>
          </w:tcPr>
          <w:p w14:paraId="5C309F3A" w14:textId="20F0802D" w:rsidR="00370841" w:rsidRPr="002E6D42" w:rsidRDefault="00370841" w:rsidP="00370841">
            <w:pPr>
              <w:rPr>
                <w:rFonts w:eastAsia="Arial"/>
                <w:b/>
                <w:sz w:val="20"/>
                <w:szCs w:val="20"/>
              </w:rPr>
            </w:pPr>
            <w:r w:rsidRPr="00340566">
              <w:rPr>
                <w:rFonts w:eastAsia="Arial"/>
                <w:b/>
                <w:sz w:val="20"/>
                <w:szCs w:val="20"/>
              </w:rPr>
              <w:t xml:space="preserve">Sitting within </w:t>
            </w:r>
            <w:r>
              <w:rPr>
                <w:rFonts w:eastAsia="Arial"/>
                <w:b/>
                <w:sz w:val="20"/>
                <w:szCs w:val="20"/>
              </w:rPr>
              <w:t>Outpatients</w:t>
            </w:r>
            <w:r w:rsidRPr="00340566">
              <w:rPr>
                <w:rFonts w:eastAsia="Arial"/>
                <w:b/>
                <w:sz w:val="20"/>
                <w:szCs w:val="20"/>
              </w:rPr>
              <w:t xml:space="preserve">, this method </w:t>
            </w:r>
            <w:r>
              <w:rPr>
                <w:rFonts w:eastAsia="Arial"/>
                <w:b/>
                <w:sz w:val="20"/>
                <w:szCs w:val="20"/>
              </w:rPr>
              <w:t xml:space="preserve">also </w:t>
            </w:r>
            <w:r w:rsidRPr="00340566">
              <w:rPr>
                <w:rFonts w:eastAsia="Arial"/>
                <w:b/>
                <w:sz w:val="20"/>
                <w:szCs w:val="20"/>
              </w:rPr>
              <w:t>relates to</w:t>
            </w:r>
            <w:r>
              <w:rPr>
                <w:rFonts w:eastAsia="Arial"/>
                <w:b/>
                <w:sz w:val="20"/>
                <w:szCs w:val="20"/>
              </w:rPr>
              <w:t>, and is reported by,</w:t>
            </w:r>
            <w:r w:rsidRPr="00340566">
              <w:rPr>
                <w:rFonts w:eastAsia="Arial"/>
                <w:b/>
                <w:sz w:val="20"/>
                <w:szCs w:val="20"/>
              </w:rPr>
              <w:t xml:space="preserve"> the </w:t>
            </w:r>
            <w:r>
              <w:rPr>
                <w:rFonts w:eastAsia="Arial"/>
                <w:b/>
                <w:sz w:val="20"/>
                <w:szCs w:val="20"/>
              </w:rPr>
              <w:t>Planned Care</w:t>
            </w:r>
            <w:r w:rsidRPr="00340566">
              <w:rPr>
                <w:rFonts w:eastAsia="Arial"/>
                <w:b/>
                <w:sz w:val="20"/>
                <w:szCs w:val="20"/>
              </w:rPr>
              <w:t xml:space="preserve"> System</w:t>
            </w:r>
            <w:r w:rsidR="00306A38">
              <w:rPr>
                <w:rFonts w:eastAsia="Arial"/>
                <w:b/>
                <w:sz w:val="20"/>
                <w:szCs w:val="20"/>
              </w:rPr>
              <w:t>, led by Deb Lewis</w:t>
            </w:r>
            <w:r>
              <w:rPr>
                <w:rFonts w:eastAsia="Arial"/>
                <w:b/>
                <w:sz w:val="20"/>
                <w:szCs w:val="20"/>
              </w:rPr>
              <w:t>.</w:t>
            </w:r>
          </w:p>
          <w:p w14:paraId="1713112E" w14:textId="77777777" w:rsidR="00370841" w:rsidRDefault="00370841" w:rsidP="00D3773C">
            <w:pPr>
              <w:autoSpaceDE w:val="0"/>
              <w:autoSpaceDN w:val="0"/>
              <w:adjustRightInd w:val="0"/>
              <w:rPr>
                <w:rFonts w:eastAsia="Arial"/>
                <w:b/>
                <w:color w:val="FF0000"/>
                <w:sz w:val="20"/>
                <w:szCs w:val="20"/>
              </w:rPr>
            </w:pPr>
          </w:p>
          <w:p w14:paraId="2B42B896" w14:textId="26333F60" w:rsidR="00DC2CD6" w:rsidRPr="00C16DD6" w:rsidRDefault="00DC2CD6" w:rsidP="00D3773C">
            <w:pPr>
              <w:autoSpaceDE w:val="0"/>
              <w:autoSpaceDN w:val="0"/>
              <w:adjustRightInd w:val="0"/>
              <w:rPr>
                <w:rFonts w:eastAsia="Arial"/>
                <w:b/>
                <w:color w:val="FF0000"/>
                <w:sz w:val="20"/>
                <w:szCs w:val="20"/>
              </w:rPr>
            </w:pPr>
            <w:r>
              <w:rPr>
                <w:rFonts w:eastAsia="Arial"/>
                <w:b/>
                <w:color w:val="FF0000"/>
                <w:sz w:val="20"/>
                <w:szCs w:val="20"/>
              </w:rPr>
              <w:t xml:space="preserve">OP_13: </w:t>
            </w:r>
            <w:r w:rsidRPr="00D17506">
              <w:rPr>
                <w:rFonts w:eastAsia="Arial"/>
                <w:bCs/>
                <w:color w:val="FF0000"/>
                <w:sz w:val="20"/>
                <w:szCs w:val="20"/>
              </w:rPr>
              <w:t>Ensure efficient use of resources.</w:t>
            </w:r>
          </w:p>
        </w:tc>
        <w:tc>
          <w:tcPr>
            <w:tcW w:w="1182" w:type="pct"/>
            <w:shd w:val="clear" w:color="auto" w:fill="FFFFFF" w:themeFill="background1"/>
            <w:vAlign w:val="center"/>
          </w:tcPr>
          <w:p w14:paraId="39B02956" w14:textId="1BBF6264" w:rsidR="00DC2CD6" w:rsidRPr="00DC2CD6" w:rsidRDefault="00DC2CD6" w:rsidP="00D3773C">
            <w:pPr>
              <w:autoSpaceDE w:val="0"/>
              <w:autoSpaceDN w:val="0"/>
              <w:adjustRightInd w:val="0"/>
              <w:rPr>
                <w:bCs/>
                <w:sz w:val="20"/>
                <w:szCs w:val="20"/>
              </w:rPr>
            </w:pPr>
            <w:r w:rsidRPr="00DC2CD6">
              <w:rPr>
                <w:rFonts w:eastAsia="Arial"/>
                <w:bCs/>
                <w:sz w:val="20"/>
                <w:szCs w:val="20"/>
              </w:rPr>
              <w:t>Forward look report of trajectories against ministerial targets developed and shared with services through bi-weekly targeted intervention meetings.</w:t>
            </w:r>
          </w:p>
        </w:tc>
        <w:tc>
          <w:tcPr>
            <w:tcW w:w="2522" w:type="pct"/>
            <w:gridSpan w:val="3"/>
            <w:shd w:val="clear" w:color="auto" w:fill="FFFFFF" w:themeFill="background1"/>
            <w:vAlign w:val="center"/>
          </w:tcPr>
          <w:p w14:paraId="1B62F927" w14:textId="06F56DC4" w:rsidR="00DC2CD6" w:rsidRPr="00DC2CD6" w:rsidRDefault="00DC2CD6" w:rsidP="00D3773C">
            <w:pPr>
              <w:autoSpaceDE w:val="0"/>
              <w:autoSpaceDN w:val="0"/>
              <w:adjustRightInd w:val="0"/>
              <w:rPr>
                <w:sz w:val="20"/>
                <w:szCs w:val="20"/>
              </w:rPr>
            </w:pPr>
            <w:r w:rsidRPr="00DC2CD6">
              <w:rPr>
                <w:rFonts w:eastAsia="Arial"/>
                <w:sz w:val="20"/>
                <w:szCs w:val="20"/>
              </w:rPr>
              <w:t>Priorities for Theatres and SOS / PIFU have resulted in this activity being re-prioritised for Q2. This remains on HCSE programme of work and will be revisited once the HCSE team have capacity</w:t>
            </w:r>
            <w:r w:rsidR="00716179">
              <w:rPr>
                <w:rFonts w:eastAsia="Arial"/>
                <w:sz w:val="20"/>
                <w:szCs w:val="20"/>
              </w:rPr>
              <w:t>, expected Q2/Q3</w:t>
            </w:r>
            <w:r w:rsidRPr="00DC2CD6">
              <w:rPr>
                <w:rFonts w:eastAsia="Arial"/>
                <w:sz w:val="20"/>
                <w:szCs w:val="20"/>
              </w:rPr>
              <w:t>.</w:t>
            </w:r>
          </w:p>
        </w:tc>
      </w:tr>
      <w:tr w:rsidR="0077758B" w:rsidRPr="00C16DD6" w14:paraId="4AB5C569" w14:textId="77777777" w:rsidTr="0077758B">
        <w:tc>
          <w:tcPr>
            <w:tcW w:w="1296" w:type="pct"/>
            <w:shd w:val="clear" w:color="auto" w:fill="auto"/>
            <w:vAlign w:val="center"/>
          </w:tcPr>
          <w:p w14:paraId="543AC68F" w14:textId="68C9EDFF" w:rsidR="0077758B" w:rsidRPr="00DC2CD6" w:rsidRDefault="0077758B" w:rsidP="00D3773C">
            <w:pPr>
              <w:autoSpaceDE w:val="0"/>
              <w:autoSpaceDN w:val="0"/>
              <w:adjustRightInd w:val="0"/>
              <w:rPr>
                <w:rFonts w:eastAsia="Arial"/>
                <w:bCs/>
                <w:color w:val="FF0000"/>
                <w:sz w:val="20"/>
                <w:szCs w:val="20"/>
              </w:rPr>
            </w:pPr>
            <w:r>
              <w:rPr>
                <w:rFonts w:eastAsia="Arial"/>
                <w:b/>
                <w:color w:val="FF0000"/>
                <w:sz w:val="20"/>
                <w:szCs w:val="20"/>
              </w:rPr>
              <w:t xml:space="preserve">OP_16: </w:t>
            </w:r>
            <w:r w:rsidRPr="00C95D2A">
              <w:rPr>
                <w:rFonts w:eastAsia="Arial"/>
                <w:bCs/>
                <w:color w:val="FF0000"/>
                <w:sz w:val="20"/>
                <w:szCs w:val="20"/>
              </w:rPr>
              <w:t>Deliver 'See on symptoms</w:t>
            </w:r>
            <w:r>
              <w:rPr>
                <w:rFonts w:eastAsia="Arial"/>
                <w:bCs/>
                <w:color w:val="FF0000"/>
                <w:sz w:val="20"/>
                <w:szCs w:val="20"/>
              </w:rPr>
              <w:t>’</w:t>
            </w:r>
            <w:r w:rsidRPr="00C95D2A">
              <w:rPr>
                <w:rFonts w:eastAsia="Arial"/>
                <w:bCs/>
                <w:color w:val="FF0000"/>
                <w:sz w:val="20"/>
                <w:szCs w:val="20"/>
              </w:rPr>
              <w:t xml:space="preserve"> and patient initiated follow up – including digital approaches.</w:t>
            </w:r>
          </w:p>
        </w:tc>
        <w:tc>
          <w:tcPr>
            <w:tcW w:w="1182" w:type="pct"/>
            <w:shd w:val="clear" w:color="auto" w:fill="FFFFFF" w:themeFill="background1"/>
            <w:vAlign w:val="center"/>
          </w:tcPr>
          <w:p w14:paraId="6DE04080" w14:textId="4F334FF8" w:rsidR="0077758B" w:rsidRPr="0077758B" w:rsidRDefault="0077758B" w:rsidP="00D3773C">
            <w:pPr>
              <w:autoSpaceDE w:val="0"/>
              <w:autoSpaceDN w:val="0"/>
              <w:adjustRightInd w:val="0"/>
              <w:rPr>
                <w:bCs/>
                <w:sz w:val="20"/>
                <w:szCs w:val="20"/>
              </w:rPr>
            </w:pPr>
            <w:r w:rsidRPr="0077758B">
              <w:rPr>
                <w:bCs/>
                <w:sz w:val="20"/>
                <w:szCs w:val="20"/>
              </w:rPr>
              <w:t>Digital media to be developed.</w:t>
            </w:r>
          </w:p>
        </w:tc>
        <w:tc>
          <w:tcPr>
            <w:tcW w:w="2522" w:type="pct"/>
            <w:gridSpan w:val="3"/>
            <w:shd w:val="clear" w:color="auto" w:fill="FFFFFF" w:themeFill="background1"/>
            <w:vAlign w:val="center"/>
          </w:tcPr>
          <w:p w14:paraId="4FA010EA" w14:textId="1FE3C2D5" w:rsidR="0077758B" w:rsidRPr="0077758B" w:rsidRDefault="0077758B" w:rsidP="00D3773C">
            <w:pPr>
              <w:autoSpaceDE w:val="0"/>
              <w:autoSpaceDN w:val="0"/>
              <w:adjustRightInd w:val="0"/>
              <w:rPr>
                <w:sz w:val="20"/>
                <w:szCs w:val="20"/>
              </w:rPr>
            </w:pPr>
            <w:r w:rsidRPr="0077758B">
              <w:rPr>
                <w:rFonts w:eastAsia="Arial"/>
                <w:sz w:val="20"/>
                <w:szCs w:val="20"/>
              </w:rPr>
              <w:t>Person appointed and working notice period and start</w:t>
            </w:r>
            <w:r w:rsidR="00716179">
              <w:rPr>
                <w:rFonts w:eastAsia="Arial"/>
                <w:sz w:val="20"/>
                <w:szCs w:val="20"/>
              </w:rPr>
              <w:t>ed</w:t>
            </w:r>
            <w:r w:rsidRPr="0077758B">
              <w:rPr>
                <w:rFonts w:eastAsia="Arial"/>
                <w:sz w:val="20"/>
                <w:szCs w:val="20"/>
              </w:rPr>
              <w:t xml:space="preserve"> with SBUHB mid-June 2024.</w:t>
            </w:r>
            <w:r w:rsidR="00716179">
              <w:rPr>
                <w:rFonts w:eastAsia="Arial"/>
                <w:sz w:val="20"/>
                <w:szCs w:val="20"/>
              </w:rPr>
              <w:t xml:space="preserve"> Milestone revised to Q2.</w:t>
            </w:r>
          </w:p>
        </w:tc>
      </w:tr>
      <w:tr w:rsidR="004C11CE" w:rsidRPr="00C16DD6" w14:paraId="77A56DFD" w14:textId="77777777" w:rsidTr="004C11CE">
        <w:tc>
          <w:tcPr>
            <w:tcW w:w="1296" w:type="pct"/>
            <w:shd w:val="clear" w:color="auto" w:fill="auto"/>
            <w:vAlign w:val="center"/>
          </w:tcPr>
          <w:p w14:paraId="24547E9C" w14:textId="0AB1A35A" w:rsidR="00370841" w:rsidRPr="002E6D42" w:rsidRDefault="00370841" w:rsidP="00370841">
            <w:pPr>
              <w:rPr>
                <w:rFonts w:eastAsia="Arial"/>
                <w:b/>
                <w:sz w:val="20"/>
                <w:szCs w:val="20"/>
              </w:rPr>
            </w:pPr>
            <w:r w:rsidRPr="00340566">
              <w:rPr>
                <w:rFonts w:eastAsia="Arial"/>
                <w:b/>
                <w:sz w:val="20"/>
                <w:szCs w:val="20"/>
              </w:rPr>
              <w:t xml:space="preserve">Sitting within </w:t>
            </w:r>
            <w:r>
              <w:rPr>
                <w:rFonts w:eastAsia="Arial"/>
                <w:b/>
                <w:sz w:val="20"/>
                <w:szCs w:val="20"/>
              </w:rPr>
              <w:t>Outpatients</w:t>
            </w:r>
            <w:r w:rsidRPr="00340566">
              <w:rPr>
                <w:rFonts w:eastAsia="Arial"/>
                <w:b/>
                <w:sz w:val="20"/>
                <w:szCs w:val="20"/>
              </w:rPr>
              <w:t xml:space="preserve">, this method </w:t>
            </w:r>
            <w:r>
              <w:rPr>
                <w:rFonts w:eastAsia="Arial"/>
                <w:b/>
                <w:sz w:val="20"/>
                <w:szCs w:val="20"/>
              </w:rPr>
              <w:t xml:space="preserve">also </w:t>
            </w:r>
            <w:r w:rsidRPr="00340566">
              <w:rPr>
                <w:rFonts w:eastAsia="Arial"/>
                <w:b/>
                <w:sz w:val="20"/>
                <w:szCs w:val="20"/>
              </w:rPr>
              <w:t>relates to</w:t>
            </w:r>
            <w:r>
              <w:rPr>
                <w:rFonts w:eastAsia="Arial"/>
                <w:b/>
                <w:sz w:val="20"/>
                <w:szCs w:val="20"/>
              </w:rPr>
              <w:t>, and is reported by,</w:t>
            </w:r>
            <w:r w:rsidRPr="00340566">
              <w:rPr>
                <w:rFonts w:eastAsia="Arial"/>
                <w:b/>
                <w:sz w:val="20"/>
                <w:szCs w:val="20"/>
              </w:rPr>
              <w:t xml:space="preserve"> the </w:t>
            </w:r>
            <w:r>
              <w:rPr>
                <w:rFonts w:eastAsia="Arial"/>
                <w:b/>
                <w:sz w:val="20"/>
                <w:szCs w:val="20"/>
              </w:rPr>
              <w:t>Planned Care</w:t>
            </w:r>
            <w:r w:rsidRPr="00340566">
              <w:rPr>
                <w:rFonts w:eastAsia="Arial"/>
                <w:b/>
                <w:sz w:val="20"/>
                <w:szCs w:val="20"/>
              </w:rPr>
              <w:t xml:space="preserve"> System</w:t>
            </w:r>
            <w:r w:rsidR="00306A38">
              <w:rPr>
                <w:rFonts w:eastAsia="Arial"/>
                <w:b/>
                <w:sz w:val="20"/>
                <w:szCs w:val="20"/>
              </w:rPr>
              <w:t>, led by Deb Lewis</w:t>
            </w:r>
            <w:r>
              <w:rPr>
                <w:rFonts w:eastAsia="Arial"/>
                <w:b/>
                <w:sz w:val="20"/>
                <w:szCs w:val="20"/>
              </w:rPr>
              <w:t>.</w:t>
            </w:r>
          </w:p>
          <w:p w14:paraId="22013B81" w14:textId="77777777" w:rsidR="00370841" w:rsidRDefault="00370841" w:rsidP="00D3773C">
            <w:pPr>
              <w:autoSpaceDE w:val="0"/>
              <w:autoSpaceDN w:val="0"/>
              <w:adjustRightInd w:val="0"/>
              <w:rPr>
                <w:rFonts w:eastAsia="Arial"/>
                <w:b/>
                <w:color w:val="FF0000"/>
                <w:sz w:val="20"/>
                <w:szCs w:val="20"/>
              </w:rPr>
            </w:pPr>
          </w:p>
          <w:p w14:paraId="75A225B4" w14:textId="0C793C0B" w:rsidR="004C11CE" w:rsidRPr="005871DF" w:rsidRDefault="004C11CE" w:rsidP="00D3773C">
            <w:pPr>
              <w:autoSpaceDE w:val="0"/>
              <w:autoSpaceDN w:val="0"/>
              <w:adjustRightInd w:val="0"/>
              <w:rPr>
                <w:rFonts w:eastAsia="Arial"/>
                <w:bCs/>
                <w:color w:val="FF0000"/>
                <w:sz w:val="20"/>
                <w:szCs w:val="20"/>
              </w:rPr>
            </w:pPr>
            <w:r>
              <w:rPr>
                <w:rFonts w:eastAsia="Arial"/>
                <w:b/>
                <w:color w:val="FF0000"/>
                <w:sz w:val="20"/>
                <w:szCs w:val="20"/>
              </w:rPr>
              <w:t xml:space="preserve">OP_18: </w:t>
            </w:r>
            <w:r w:rsidRPr="005871DF">
              <w:rPr>
                <w:rFonts w:eastAsia="Arial"/>
                <w:bCs/>
                <w:color w:val="FF0000"/>
                <w:sz w:val="20"/>
                <w:szCs w:val="20"/>
              </w:rPr>
              <w:t>Patient Reported Outcome Measures</w:t>
            </w:r>
            <w:r>
              <w:rPr>
                <w:rFonts w:eastAsia="Arial"/>
                <w:bCs/>
                <w:color w:val="FF0000"/>
                <w:sz w:val="20"/>
                <w:szCs w:val="20"/>
              </w:rPr>
              <w:t>.</w:t>
            </w:r>
          </w:p>
        </w:tc>
        <w:tc>
          <w:tcPr>
            <w:tcW w:w="1182" w:type="pct"/>
            <w:shd w:val="clear" w:color="auto" w:fill="FFFFFF" w:themeFill="background1"/>
            <w:vAlign w:val="center"/>
          </w:tcPr>
          <w:p w14:paraId="688D6D37" w14:textId="5CF6771D" w:rsidR="004C11CE" w:rsidRPr="004C11CE" w:rsidRDefault="004C11CE" w:rsidP="00D3773C">
            <w:pPr>
              <w:autoSpaceDE w:val="0"/>
              <w:autoSpaceDN w:val="0"/>
              <w:adjustRightInd w:val="0"/>
              <w:rPr>
                <w:bCs/>
                <w:sz w:val="20"/>
                <w:szCs w:val="20"/>
              </w:rPr>
            </w:pPr>
            <w:r w:rsidRPr="004C11CE">
              <w:rPr>
                <w:bCs/>
                <w:sz w:val="20"/>
                <w:szCs w:val="20"/>
              </w:rPr>
              <w:t>PROM &amp; PREM record tied into national roll out of Promptly system.</w:t>
            </w:r>
          </w:p>
        </w:tc>
        <w:tc>
          <w:tcPr>
            <w:tcW w:w="2522" w:type="pct"/>
            <w:gridSpan w:val="3"/>
            <w:shd w:val="clear" w:color="auto" w:fill="FFFFFF" w:themeFill="background1"/>
            <w:vAlign w:val="center"/>
          </w:tcPr>
          <w:p w14:paraId="6B0D488E" w14:textId="22FAF67C" w:rsidR="004C11CE" w:rsidRPr="004C11CE" w:rsidRDefault="004C11CE" w:rsidP="00D3773C">
            <w:pPr>
              <w:autoSpaceDE w:val="0"/>
              <w:autoSpaceDN w:val="0"/>
              <w:adjustRightInd w:val="0"/>
              <w:rPr>
                <w:sz w:val="20"/>
                <w:szCs w:val="20"/>
              </w:rPr>
            </w:pPr>
            <w:r w:rsidRPr="004C11CE">
              <w:rPr>
                <w:rFonts w:eastAsia="Arial"/>
                <w:sz w:val="20"/>
                <w:szCs w:val="20"/>
              </w:rPr>
              <w:t>Further work is needed to establish correct milestones for 2024/25.</w:t>
            </w:r>
            <w:r w:rsidR="00716179">
              <w:rPr>
                <w:rFonts w:eastAsia="Arial"/>
                <w:sz w:val="20"/>
                <w:szCs w:val="20"/>
              </w:rPr>
              <w:t xml:space="preserve"> This will be taken forward by the VBHC Team in Q2.</w:t>
            </w:r>
          </w:p>
        </w:tc>
      </w:tr>
      <w:tr w:rsidR="00563A49" w:rsidRPr="00C16DD6" w14:paraId="11B02795" w14:textId="77777777" w:rsidTr="00563A49">
        <w:tc>
          <w:tcPr>
            <w:tcW w:w="1296" w:type="pct"/>
            <w:shd w:val="clear" w:color="auto" w:fill="auto"/>
            <w:vAlign w:val="center"/>
          </w:tcPr>
          <w:p w14:paraId="069F5886" w14:textId="4881915D" w:rsidR="00563A49" w:rsidRPr="002E6D42" w:rsidRDefault="00563A49" w:rsidP="00370841">
            <w:pPr>
              <w:rPr>
                <w:rFonts w:eastAsia="Arial"/>
                <w:b/>
                <w:sz w:val="20"/>
                <w:szCs w:val="20"/>
              </w:rPr>
            </w:pPr>
            <w:bookmarkStart w:id="16" w:name="_Hlk172284496"/>
            <w:bookmarkEnd w:id="13"/>
            <w:r w:rsidRPr="00340566">
              <w:rPr>
                <w:rFonts w:eastAsia="Arial"/>
                <w:b/>
                <w:sz w:val="20"/>
                <w:szCs w:val="20"/>
              </w:rPr>
              <w:lastRenderedPageBreak/>
              <w:t xml:space="preserve">Sitting within </w:t>
            </w:r>
            <w:r>
              <w:rPr>
                <w:rFonts w:eastAsia="Arial"/>
                <w:b/>
                <w:sz w:val="20"/>
                <w:szCs w:val="20"/>
              </w:rPr>
              <w:t>Outpatients</w:t>
            </w:r>
            <w:r w:rsidRPr="00340566">
              <w:rPr>
                <w:rFonts w:eastAsia="Arial"/>
                <w:b/>
                <w:sz w:val="20"/>
                <w:szCs w:val="20"/>
              </w:rPr>
              <w:t xml:space="preserve">, this method </w:t>
            </w:r>
            <w:r>
              <w:rPr>
                <w:rFonts w:eastAsia="Arial"/>
                <w:b/>
                <w:sz w:val="20"/>
                <w:szCs w:val="20"/>
              </w:rPr>
              <w:t xml:space="preserve">also </w:t>
            </w:r>
            <w:r w:rsidRPr="00340566">
              <w:rPr>
                <w:rFonts w:eastAsia="Arial"/>
                <w:b/>
                <w:sz w:val="20"/>
                <w:szCs w:val="20"/>
              </w:rPr>
              <w:t>relates to</w:t>
            </w:r>
            <w:r>
              <w:rPr>
                <w:rFonts w:eastAsia="Arial"/>
                <w:b/>
                <w:sz w:val="20"/>
                <w:szCs w:val="20"/>
              </w:rPr>
              <w:t>, and is reported by,</w:t>
            </w:r>
            <w:r w:rsidRPr="00340566">
              <w:rPr>
                <w:rFonts w:eastAsia="Arial"/>
                <w:b/>
                <w:sz w:val="20"/>
                <w:szCs w:val="20"/>
              </w:rPr>
              <w:t xml:space="preserve"> the </w:t>
            </w:r>
            <w:r>
              <w:rPr>
                <w:rFonts w:eastAsia="Arial"/>
                <w:b/>
                <w:sz w:val="20"/>
                <w:szCs w:val="20"/>
              </w:rPr>
              <w:t>Planned Care</w:t>
            </w:r>
            <w:r w:rsidRPr="00340566">
              <w:rPr>
                <w:rFonts w:eastAsia="Arial"/>
                <w:b/>
                <w:sz w:val="20"/>
                <w:szCs w:val="20"/>
              </w:rPr>
              <w:t xml:space="preserve"> System</w:t>
            </w:r>
            <w:r>
              <w:rPr>
                <w:rFonts w:eastAsia="Arial"/>
                <w:b/>
                <w:sz w:val="20"/>
                <w:szCs w:val="20"/>
              </w:rPr>
              <w:t>, led by Deb Lewis.</w:t>
            </w:r>
          </w:p>
          <w:p w14:paraId="39AEEBF8" w14:textId="77777777" w:rsidR="00563A49" w:rsidRDefault="00563A49" w:rsidP="00D3773C">
            <w:pPr>
              <w:autoSpaceDE w:val="0"/>
              <w:autoSpaceDN w:val="0"/>
              <w:adjustRightInd w:val="0"/>
              <w:rPr>
                <w:rFonts w:eastAsia="Arial"/>
                <w:b/>
                <w:color w:val="FF0000"/>
                <w:sz w:val="20"/>
                <w:szCs w:val="20"/>
              </w:rPr>
            </w:pPr>
          </w:p>
          <w:p w14:paraId="25456C93" w14:textId="3DD89A94" w:rsidR="00563A49" w:rsidRPr="00C16DD6" w:rsidRDefault="00563A49" w:rsidP="00D3773C">
            <w:pPr>
              <w:autoSpaceDE w:val="0"/>
              <w:autoSpaceDN w:val="0"/>
              <w:adjustRightInd w:val="0"/>
              <w:rPr>
                <w:rFonts w:eastAsia="Arial"/>
                <w:b/>
                <w:color w:val="FF0000"/>
                <w:sz w:val="20"/>
                <w:szCs w:val="20"/>
              </w:rPr>
            </w:pPr>
            <w:r>
              <w:rPr>
                <w:rFonts w:eastAsia="Arial"/>
                <w:b/>
                <w:color w:val="FF0000"/>
                <w:sz w:val="20"/>
                <w:szCs w:val="20"/>
              </w:rPr>
              <w:t xml:space="preserve">OP_21: </w:t>
            </w:r>
            <w:r w:rsidRPr="00A26884">
              <w:rPr>
                <w:rFonts w:eastAsia="Arial"/>
                <w:bCs/>
                <w:color w:val="FF0000"/>
                <w:sz w:val="20"/>
                <w:szCs w:val="20"/>
              </w:rPr>
              <w:t>Effective Demand and Capacity Planning</w:t>
            </w:r>
            <w:r>
              <w:rPr>
                <w:rFonts w:eastAsia="Arial"/>
                <w:bCs/>
                <w:color w:val="FF0000"/>
                <w:sz w:val="20"/>
                <w:szCs w:val="20"/>
              </w:rPr>
              <w:t>.</w:t>
            </w:r>
          </w:p>
        </w:tc>
        <w:tc>
          <w:tcPr>
            <w:tcW w:w="1182" w:type="pct"/>
            <w:shd w:val="clear" w:color="auto" w:fill="FFFFFF" w:themeFill="background1"/>
            <w:vAlign w:val="center"/>
          </w:tcPr>
          <w:p w14:paraId="7AA6AED6" w14:textId="21960891" w:rsidR="00563A49" w:rsidRPr="007E26B4" w:rsidRDefault="00563A49" w:rsidP="007E26B4">
            <w:pPr>
              <w:autoSpaceDE w:val="0"/>
              <w:autoSpaceDN w:val="0"/>
              <w:adjustRightInd w:val="0"/>
              <w:rPr>
                <w:bCs/>
                <w:sz w:val="20"/>
                <w:szCs w:val="20"/>
              </w:rPr>
            </w:pPr>
            <w:r w:rsidRPr="007E26B4">
              <w:rPr>
                <w:bCs/>
                <w:sz w:val="20"/>
                <w:szCs w:val="20"/>
              </w:rPr>
              <w:t>Write 3Ps training programme.</w:t>
            </w:r>
          </w:p>
          <w:p w14:paraId="7362FD78" w14:textId="13D3678A" w:rsidR="00563A49" w:rsidRPr="007E26B4" w:rsidRDefault="00563A49" w:rsidP="007E26B4">
            <w:pPr>
              <w:autoSpaceDE w:val="0"/>
              <w:autoSpaceDN w:val="0"/>
              <w:adjustRightInd w:val="0"/>
              <w:rPr>
                <w:bCs/>
                <w:sz w:val="20"/>
                <w:szCs w:val="20"/>
              </w:rPr>
            </w:pPr>
            <w:r w:rsidRPr="007E26B4">
              <w:rPr>
                <w:bCs/>
                <w:sz w:val="20"/>
                <w:szCs w:val="20"/>
              </w:rPr>
              <w:t>Develop monitoring parameters for numbers of staff trained.</w:t>
            </w:r>
          </w:p>
        </w:tc>
        <w:tc>
          <w:tcPr>
            <w:tcW w:w="1261" w:type="pct"/>
            <w:gridSpan w:val="2"/>
            <w:shd w:val="clear" w:color="auto" w:fill="FFFFFF" w:themeFill="background1"/>
            <w:vAlign w:val="center"/>
          </w:tcPr>
          <w:p w14:paraId="3A04D685" w14:textId="75F6460A" w:rsidR="00563A49" w:rsidRPr="002C39C8" w:rsidRDefault="00563A49" w:rsidP="00D3773C">
            <w:pPr>
              <w:autoSpaceDE w:val="0"/>
              <w:autoSpaceDN w:val="0"/>
              <w:adjustRightInd w:val="0"/>
              <w:rPr>
                <w:sz w:val="20"/>
                <w:szCs w:val="20"/>
              </w:rPr>
            </w:pPr>
            <w:r w:rsidRPr="002C39C8">
              <w:rPr>
                <w:rFonts w:eastAsia="Arial"/>
                <w:sz w:val="20"/>
                <w:szCs w:val="20"/>
              </w:rPr>
              <w:t>Training programme agreed in 2023/24 budget but money was not utilised by 31/03/2024. There is now, no additional funding for training as budget for 2024/25 has been re-worked.</w:t>
            </w:r>
          </w:p>
        </w:tc>
        <w:tc>
          <w:tcPr>
            <w:tcW w:w="1261" w:type="pct"/>
            <w:shd w:val="clear" w:color="auto" w:fill="FFFFFF" w:themeFill="background1"/>
            <w:vAlign w:val="center"/>
          </w:tcPr>
          <w:p w14:paraId="72F39D32" w14:textId="77777777" w:rsidR="003926B9" w:rsidRDefault="00563A49" w:rsidP="00563A49">
            <w:pPr>
              <w:rPr>
                <w:sz w:val="20"/>
                <w:szCs w:val="18"/>
              </w:rPr>
            </w:pPr>
            <w:r w:rsidRPr="002C39C8">
              <w:rPr>
                <w:sz w:val="20"/>
                <w:szCs w:val="18"/>
              </w:rPr>
              <w:t>It was propos</w:t>
            </w:r>
            <w:r w:rsidR="00B07DE8" w:rsidRPr="002C39C8">
              <w:rPr>
                <w:sz w:val="20"/>
                <w:szCs w:val="18"/>
              </w:rPr>
              <w:t>ed</w:t>
            </w:r>
            <w:r w:rsidRPr="002C39C8">
              <w:rPr>
                <w:sz w:val="20"/>
                <w:szCs w:val="18"/>
              </w:rPr>
              <w:t xml:space="preserve"> to, and agreed by, Outpatients Board, during its June meeting, that this GMO be removed given the update provided on it from VBH</w:t>
            </w:r>
            <w:r w:rsidR="00781B70" w:rsidRPr="002C39C8">
              <w:rPr>
                <w:sz w:val="20"/>
                <w:szCs w:val="18"/>
              </w:rPr>
              <w:t>C</w:t>
            </w:r>
            <w:r w:rsidRPr="002C39C8">
              <w:rPr>
                <w:sz w:val="20"/>
                <w:szCs w:val="18"/>
              </w:rPr>
              <w:t xml:space="preserve"> colleagues. There is no funding for previously planned training so </w:t>
            </w:r>
            <w:r w:rsidR="003926B9">
              <w:rPr>
                <w:sz w:val="20"/>
                <w:szCs w:val="18"/>
              </w:rPr>
              <w:t xml:space="preserve">this cannot </w:t>
            </w:r>
            <w:r w:rsidRPr="002C39C8">
              <w:rPr>
                <w:sz w:val="20"/>
                <w:szCs w:val="18"/>
              </w:rPr>
              <w:t xml:space="preserve">in 24/25. </w:t>
            </w:r>
          </w:p>
          <w:p w14:paraId="7DDFE70F" w14:textId="68694E2C" w:rsidR="00563A49" w:rsidRPr="003926B9" w:rsidRDefault="00563A49" w:rsidP="00563A49">
            <w:pPr>
              <w:rPr>
                <w:b/>
                <w:bCs/>
                <w:sz w:val="20"/>
                <w:szCs w:val="18"/>
              </w:rPr>
            </w:pPr>
            <w:r w:rsidRPr="003926B9">
              <w:rPr>
                <w:b/>
                <w:bCs/>
                <w:sz w:val="20"/>
                <w:szCs w:val="18"/>
              </w:rPr>
              <w:t xml:space="preserve">GMO </w:t>
            </w:r>
            <w:r w:rsidR="003926B9" w:rsidRPr="003926B9">
              <w:rPr>
                <w:b/>
                <w:bCs/>
                <w:sz w:val="20"/>
                <w:szCs w:val="18"/>
              </w:rPr>
              <w:t>requested for removal from Plan</w:t>
            </w:r>
          </w:p>
        </w:tc>
      </w:tr>
      <w:bookmarkEnd w:id="16"/>
      <w:tr w:rsidR="00D3773C" w:rsidRPr="00C16DD6" w14:paraId="7AF7665D" w14:textId="77777777" w:rsidTr="009F068A">
        <w:tc>
          <w:tcPr>
            <w:tcW w:w="5000" w:type="pct"/>
            <w:gridSpan w:val="5"/>
            <w:shd w:val="clear" w:color="auto" w:fill="DEEAF6" w:themeFill="accent1" w:themeFillTint="33"/>
            <w:vAlign w:val="center"/>
          </w:tcPr>
          <w:p w14:paraId="0CCEF771" w14:textId="0F6B1DE2" w:rsidR="00D3773C" w:rsidRPr="00C16DD6" w:rsidRDefault="00486C27" w:rsidP="00D3773C">
            <w:pPr>
              <w:autoSpaceDE w:val="0"/>
              <w:autoSpaceDN w:val="0"/>
              <w:adjustRightInd w:val="0"/>
              <w:jc w:val="center"/>
              <w:rPr>
                <w:b/>
                <w:color w:val="FF0000"/>
                <w:sz w:val="20"/>
                <w:szCs w:val="20"/>
              </w:rPr>
            </w:pPr>
            <w:r w:rsidRPr="00486C27">
              <w:rPr>
                <w:b/>
                <w:sz w:val="20"/>
                <w:szCs w:val="20"/>
              </w:rPr>
              <w:t>DIGITAL</w:t>
            </w:r>
            <w:r>
              <w:rPr>
                <w:b/>
                <w:sz w:val="20"/>
                <w:szCs w:val="20"/>
              </w:rPr>
              <w:t xml:space="preserve"> Executive Lead: Matt John</w:t>
            </w:r>
          </w:p>
        </w:tc>
      </w:tr>
      <w:tr w:rsidR="00E837E3" w:rsidRPr="00C16DD6" w14:paraId="52AF3106" w14:textId="77777777" w:rsidTr="00760E58">
        <w:tc>
          <w:tcPr>
            <w:tcW w:w="1296" w:type="pct"/>
            <w:shd w:val="clear" w:color="auto" w:fill="auto"/>
            <w:vAlign w:val="center"/>
          </w:tcPr>
          <w:p w14:paraId="30019D43" w14:textId="73F338B1" w:rsidR="00E837E3" w:rsidRPr="00F53A7C" w:rsidRDefault="00F53A7C" w:rsidP="00E837E3">
            <w:pPr>
              <w:rPr>
                <w:color w:val="FF0000"/>
                <w:sz w:val="20"/>
                <w:szCs w:val="18"/>
              </w:rPr>
            </w:pPr>
            <w:r w:rsidRPr="00F53A7C">
              <w:rPr>
                <w:b/>
                <w:bCs/>
                <w:color w:val="FF0000"/>
                <w:sz w:val="20"/>
                <w:szCs w:val="18"/>
              </w:rPr>
              <w:t>D_17:</w:t>
            </w:r>
            <w:r w:rsidRPr="00F53A7C">
              <w:rPr>
                <w:color w:val="FF0000"/>
                <w:sz w:val="20"/>
                <w:szCs w:val="18"/>
              </w:rPr>
              <w:t xml:space="preserve"> </w:t>
            </w:r>
            <w:proofErr w:type="spellStart"/>
            <w:r w:rsidR="00E837E3" w:rsidRPr="00F53A7C">
              <w:rPr>
                <w:color w:val="FF0000"/>
                <w:sz w:val="20"/>
                <w:szCs w:val="18"/>
              </w:rPr>
              <w:t>Canisc</w:t>
            </w:r>
            <w:proofErr w:type="spellEnd"/>
            <w:r w:rsidR="00E837E3" w:rsidRPr="00F53A7C">
              <w:rPr>
                <w:color w:val="FF0000"/>
                <w:sz w:val="20"/>
                <w:szCs w:val="18"/>
              </w:rPr>
              <w:t xml:space="preserve"> Replacement</w:t>
            </w:r>
          </w:p>
          <w:p w14:paraId="7CFA2BF4" w14:textId="77777777" w:rsidR="00E837E3" w:rsidRPr="00F53A7C" w:rsidRDefault="00E837E3" w:rsidP="00E837E3">
            <w:pPr>
              <w:rPr>
                <w:bCs/>
                <w:sz w:val="20"/>
                <w:szCs w:val="18"/>
              </w:rPr>
            </w:pPr>
          </w:p>
        </w:tc>
        <w:tc>
          <w:tcPr>
            <w:tcW w:w="1182" w:type="pct"/>
            <w:shd w:val="clear" w:color="auto" w:fill="FFFFFF" w:themeFill="background1"/>
            <w:vAlign w:val="center"/>
          </w:tcPr>
          <w:p w14:paraId="48FAD008" w14:textId="77777777" w:rsidR="00E837E3" w:rsidRPr="00F53A7C" w:rsidRDefault="00E837E3" w:rsidP="00E837E3">
            <w:pPr>
              <w:rPr>
                <w:sz w:val="20"/>
                <w:szCs w:val="18"/>
              </w:rPr>
            </w:pPr>
            <w:r w:rsidRPr="00F53A7C">
              <w:rPr>
                <w:sz w:val="20"/>
                <w:szCs w:val="18"/>
              </w:rPr>
              <w:t>Palliative Care – complete testing and sign off</w:t>
            </w:r>
            <w:r w:rsidRPr="00F53A7C">
              <w:rPr>
                <w:sz w:val="20"/>
                <w:szCs w:val="18"/>
              </w:rPr>
              <w:br/>
              <w:t>MDT and Dataset– go live: Gynae, lung, skin, head &amp; neck, haematology, lymphoma, thyroid</w:t>
            </w:r>
            <w:r w:rsidRPr="00F53A7C">
              <w:rPr>
                <w:sz w:val="20"/>
                <w:szCs w:val="18"/>
              </w:rPr>
              <w:br/>
              <w:t>Data and Reporting - Support Radiology and SACT testing</w:t>
            </w:r>
          </w:p>
          <w:p w14:paraId="247522A8" w14:textId="77777777" w:rsidR="00E837E3" w:rsidRPr="00F53A7C" w:rsidRDefault="00E837E3" w:rsidP="00E837E3">
            <w:pPr>
              <w:rPr>
                <w:bCs/>
                <w:sz w:val="20"/>
                <w:szCs w:val="18"/>
              </w:rPr>
            </w:pPr>
          </w:p>
        </w:tc>
        <w:tc>
          <w:tcPr>
            <w:tcW w:w="1229" w:type="pct"/>
            <w:shd w:val="clear" w:color="auto" w:fill="FFFFFF" w:themeFill="background1"/>
            <w:vAlign w:val="center"/>
          </w:tcPr>
          <w:p w14:paraId="1080BBE7" w14:textId="1CC6813F" w:rsidR="00336305" w:rsidRPr="00336305" w:rsidRDefault="00336305" w:rsidP="00E837E3">
            <w:pPr>
              <w:rPr>
                <w:b/>
                <w:bCs/>
                <w:sz w:val="20"/>
                <w:szCs w:val="18"/>
              </w:rPr>
            </w:pPr>
            <w:r w:rsidRPr="00336305">
              <w:rPr>
                <w:b/>
                <w:bCs/>
                <w:sz w:val="20"/>
                <w:szCs w:val="18"/>
              </w:rPr>
              <w:t>Reason for delay:</w:t>
            </w:r>
          </w:p>
          <w:p w14:paraId="338E1220" w14:textId="4B045A77" w:rsidR="00E837E3" w:rsidRDefault="0090376C" w:rsidP="00E837E3">
            <w:pPr>
              <w:rPr>
                <w:sz w:val="20"/>
                <w:szCs w:val="18"/>
              </w:rPr>
            </w:pPr>
            <w:r w:rsidRPr="0090376C">
              <w:rPr>
                <w:sz w:val="20"/>
                <w:szCs w:val="18"/>
              </w:rPr>
              <w:t xml:space="preserve">Although the quarterly milestone can be described as Amber, </w:t>
            </w:r>
            <w:r w:rsidR="00336305" w:rsidRPr="0090376C">
              <w:rPr>
                <w:sz w:val="20"/>
                <w:szCs w:val="18"/>
              </w:rPr>
              <w:t>overall,</w:t>
            </w:r>
            <w:r w:rsidRPr="0090376C">
              <w:rPr>
                <w:sz w:val="20"/>
                <w:szCs w:val="18"/>
              </w:rPr>
              <w:t xml:space="preserve"> the project is Red, due to the lack of assurance the necessary products will be available by the </w:t>
            </w:r>
            <w:proofErr w:type="spellStart"/>
            <w:r w:rsidRPr="0090376C">
              <w:rPr>
                <w:sz w:val="20"/>
                <w:szCs w:val="18"/>
              </w:rPr>
              <w:t>Canisc</w:t>
            </w:r>
            <w:proofErr w:type="spellEnd"/>
            <w:r w:rsidRPr="0090376C">
              <w:rPr>
                <w:sz w:val="20"/>
                <w:szCs w:val="18"/>
              </w:rPr>
              <w:t xml:space="preserve"> 'switch off' date.  Palliative care testing is complete; </w:t>
            </w:r>
            <w:r w:rsidR="00336305" w:rsidRPr="0090376C">
              <w:rPr>
                <w:sz w:val="20"/>
                <w:szCs w:val="18"/>
              </w:rPr>
              <w:t>however,</w:t>
            </w:r>
            <w:r w:rsidRPr="0090376C">
              <w:rPr>
                <w:sz w:val="20"/>
                <w:szCs w:val="18"/>
              </w:rPr>
              <w:t xml:space="preserve"> defects were identified in WCP and there are still outstanding fixes from previous rounds of testing.  Continuing to work with DHCW to resolve the issues identified.  Gynae and lung are live and the remaining areas are planned for Q2.</w:t>
            </w:r>
          </w:p>
          <w:p w14:paraId="6645A644" w14:textId="77777777" w:rsidR="00336305" w:rsidRDefault="00336305" w:rsidP="00E837E3">
            <w:pPr>
              <w:rPr>
                <w:bCs/>
                <w:sz w:val="20"/>
                <w:szCs w:val="18"/>
              </w:rPr>
            </w:pPr>
          </w:p>
          <w:p w14:paraId="43CFBAF2" w14:textId="1EB640A8" w:rsidR="00336305" w:rsidRPr="00336305" w:rsidRDefault="00336305" w:rsidP="00E837E3">
            <w:pPr>
              <w:rPr>
                <w:b/>
                <w:sz w:val="20"/>
                <w:szCs w:val="18"/>
              </w:rPr>
            </w:pPr>
            <w:r w:rsidRPr="00336305">
              <w:rPr>
                <w:b/>
                <w:sz w:val="20"/>
                <w:szCs w:val="18"/>
              </w:rPr>
              <w:t xml:space="preserve">Mitigation in place: </w:t>
            </w:r>
          </w:p>
          <w:p w14:paraId="01A8EAD5" w14:textId="77777777" w:rsidR="00336305" w:rsidRDefault="00336305" w:rsidP="00E837E3">
            <w:pPr>
              <w:rPr>
                <w:bCs/>
                <w:sz w:val="20"/>
                <w:szCs w:val="18"/>
              </w:rPr>
            </w:pPr>
          </w:p>
          <w:p w14:paraId="1D066C4D" w14:textId="77777777" w:rsidR="00336305" w:rsidRPr="00F53A7C" w:rsidRDefault="00336305" w:rsidP="00336305">
            <w:pPr>
              <w:rPr>
                <w:bCs/>
                <w:sz w:val="20"/>
                <w:szCs w:val="18"/>
              </w:rPr>
            </w:pPr>
            <w:r w:rsidRPr="00F53A7C">
              <w:rPr>
                <w:bCs/>
                <w:sz w:val="20"/>
                <w:szCs w:val="18"/>
              </w:rPr>
              <w:t>Maintain contact with the service and ensure the risk around losing the system in October is documented and escalated.</w:t>
            </w:r>
          </w:p>
          <w:p w14:paraId="1A758823" w14:textId="77777777" w:rsidR="00336305" w:rsidRPr="00F53A7C" w:rsidRDefault="00336305" w:rsidP="00336305">
            <w:pPr>
              <w:rPr>
                <w:bCs/>
                <w:sz w:val="20"/>
                <w:szCs w:val="18"/>
              </w:rPr>
            </w:pPr>
          </w:p>
          <w:p w14:paraId="29F4691A" w14:textId="77777777" w:rsidR="00336305" w:rsidRPr="00F53A7C" w:rsidRDefault="00336305" w:rsidP="00336305">
            <w:pPr>
              <w:rPr>
                <w:bCs/>
                <w:sz w:val="20"/>
                <w:szCs w:val="18"/>
              </w:rPr>
            </w:pPr>
            <w:r w:rsidRPr="00F53A7C">
              <w:rPr>
                <w:bCs/>
                <w:sz w:val="20"/>
                <w:szCs w:val="18"/>
              </w:rPr>
              <w:t>Continue to work with DHCW to progress, request plans for assurance and support the service in testing where possible.</w:t>
            </w:r>
          </w:p>
          <w:p w14:paraId="2070E1BD" w14:textId="77777777" w:rsidR="00336305" w:rsidRPr="00F53A7C" w:rsidRDefault="00336305" w:rsidP="00336305">
            <w:pPr>
              <w:rPr>
                <w:bCs/>
                <w:sz w:val="20"/>
                <w:szCs w:val="18"/>
              </w:rPr>
            </w:pPr>
          </w:p>
          <w:p w14:paraId="3CBF59FA" w14:textId="121BBB4A" w:rsidR="00336305" w:rsidRPr="00F53A7C" w:rsidRDefault="00336305" w:rsidP="00E837E3">
            <w:pPr>
              <w:rPr>
                <w:bCs/>
                <w:sz w:val="20"/>
                <w:szCs w:val="18"/>
              </w:rPr>
            </w:pPr>
            <w:r w:rsidRPr="00F53A7C">
              <w:rPr>
                <w:bCs/>
                <w:sz w:val="20"/>
                <w:szCs w:val="18"/>
              </w:rPr>
              <w:lastRenderedPageBreak/>
              <w:t>Ensure local dependencies are understood and escalate if the plan for implementation by October 2024 is unachievable.</w:t>
            </w:r>
          </w:p>
        </w:tc>
        <w:tc>
          <w:tcPr>
            <w:tcW w:w="1293" w:type="pct"/>
            <w:gridSpan w:val="2"/>
            <w:shd w:val="clear" w:color="auto" w:fill="FFFFFF" w:themeFill="background1"/>
          </w:tcPr>
          <w:p w14:paraId="13EBA896" w14:textId="69F6B147" w:rsidR="00E837E3" w:rsidRPr="00F53A7C" w:rsidRDefault="003A0AD8" w:rsidP="00E837E3">
            <w:pPr>
              <w:rPr>
                <w:bCs/>
                <w:sz w:val="20"/>
                <w:szCs w:val="18"/>
              </w:rPr>
            </w:pPr>
            <w:r w:rsidRPr="003A0AD8">
              <w:rPr>
                <w:b/>
                <w:sz w:val="20"/>
                <w:szCs w:val="18"/>
              </w:rPr>
              <w:lastRenderedPageBreak/>
              <w:t>Revised Q2 milestone:</w:t>
            </w:r>
            <w:r>
              <w:rPr>
                <w:bCs/>
                <w:sz w:val="20"/>
                <w:szCs w:val="18"/>
              </w:rPr>
              <w:t xml:space="preserve"> </w:t>
            </w:r>
            <w:r w:rsidRPr="003A0AD8">
              <w:rPr>
                <w:bCs/>
                <w:sz w:val="20"/>
                <w:szCs w:val="18"/>
              </w:rPr>
              <w:t>Complete MDT and Dataset. Go live in screening and colposcopy.  Continue to work on integration for radiology and radiotherapy solutions</w:t>
            </w:r>
            <w:r>
              <w:rPr>
                <w:bCs/>
                <w:sz w:val="20"/>
                <w:szCs w:val="18"/>
              </w:rPr>
              <w:t>.</w:t>
            </w:r>
          </w:p>
        </w:tc>
      </w:tr>
      <w:tr w:rsidR="005E555D" w:rsidRPr="00C16DD6" w14:paraId="418940FF" w14:textId="77777777" w:rsidTr="00760E58">
        <w:tc>
          <w:tcPr>
            <w:tcW w:w="1296" w:type="pct"/>
            <w:shd w:val="clear" w:color="auto" w:fill="auto"/>
            <w:vAlign w:val="center"/>
          </w:tcPr>
          <w:p w14:paraId="58F7C696" w14:textId="44928B98" w:rsidR="005E555D" w:rsidRPr="005E555D" w:rsidRDefault="005E555D" w:rsidP="005E555D">
            <w:pPr>
              <w:rPr>
                <w:color w:val="FF0000"/>
                <w:sz w:val="20"/>
                <w:szCs w:val="18"/>
              </w:rPr>
            </w:pPr>
            <w:bookmarkStart w:id="17" w:name="_Hlk172728119"/>
            <w:r w:rsidRPr="005E555D">
              <w:rPr>
                <w:b/>
                <w:bCs/>
                <w:color w:val="FF0000"/>
                <w:sz w:val="20"/>
                <w:szCs w:val="18"/>
              </w:rPr>
              <w:t xml:space="preserve">D_18: </w:t>
            </w:r>
            <w:r w:rsidRPr="005E555D">
              <w:rPr>
                <w:color w:val="FF0000"/>
                <w:sz w:val="20"/>
                <w:szCs w:val="18"/>
              </w:rPr>
              <w:t xml:space="preserve">Welsh Intensive Care Information System </w:t>
            </w:r>
            <w:r>
              <w:rPr>
                <w:color w:val="FF0000"/>
                <w:sz w:val="20"/>
                <w:szCs w:val="18"/>
              </w:rPr>
              <w:t>–</w:t>
            </w:r>
            <w:r w:rsidRPr="005E555D">
              <w:rPr>
                <w:color w:val="FF0000"/>
                <w:sz w:val="20"/>
                <w:szCs w:val="18"/>
              </w:rPr>
              <w:t xml:space="preserve"> Implementation</w:t>
            </w:r>
            <w:r>
              <w:rPr>
                <w:color w:val="FF0000"/>
                <w:sz w:val="20"/>
                <w:szCs w:val="18"/>
              </w:rPr>
              <w:t>.</w:t>
            </w:r>
          </w:p>
          <w:p w14:paraId="2E549D08" w14:textId="77777777" w:rsidR="005E555D" w:rsidRPr="005E555D" w:rsidRDefault="005E555D" w:rsidP="005E555D">
            <w:pPr>
              <w:rPr>
                <w:bCs/>
                <w:color w:val="FF0000"/>
                <w:sz w:val="20"/>
                <w:szCs w:val="18"/>
              </w:rPr>
            </w:pPr>
          </w:p>
        </w:tc>
        <w:tc>
          <w:tcPr>
            <w:tcW w:w="1182" w:type="pct"/>
            <w:shd w:val="clear" w:color="auto" w:fill="FFFFFF" w:themeFill="background1"/>
            <w:vAlign w:val="center"/>
          </w:tcPr>
          <w:p w14:paraId="348A3AFD" w14:textId="77777777" w:rsidR="005E555D" w:rsidRPr="005E555D" w:rsidRDefault="005E555D" w:rsidP="005E555D">
            <w:pPr>
              <w:rPr>
                <w:sz w:val="20"/>
                <w:szCs w:val="18"/>
              </w:rPr>
            </w:pPr>
            <w:r w:rsidRPr="005E555D">
              <w:rPr>
                <w:sz w:val="20"/>
                <w:szCs w:val="18"/>
              </w:rPr>
              <w:t>Evaluate options for the future of WICIS, as presented at the National WICIS Programme Board</w:t>
            </w:r>
          </w:p>
          <w:p w14:paraId="7F18F872" w14:textId="77777777" w:rsidR="005E555D" w:rsidRPr="005E555D" w:rsidRDefault="005E555D" w:rsidP="005E555D">
            <w:pPr>
              <w:rPr>
                <w:bCs/>
                <w:sz w:val="20"/>
                <w:szCs w:val="18"/>
              </w:rPr>
            </w:pPr>
          </w:p>
        </w:tc>
        <w:tc>
          <w:tcPr>
            <w:tcW w:w="1229" w:type="pct"/>
            <w:shd w:val="clear" w:color="auto" w:fill="FFFFFF" w:themeFill="background1"/>
            <w:vAlign w:val="center"/>
          </w:tcPr>
          <w:p w14:paraId="7C00249F" w14:textId="61528265" w:rsidR="005E555D" w:rsidRPr="002C39C8" w:rsidRDefault="005E555D" w:rsidP="005E555D">
            <w:pPr>
              <w:rPr>
                <w:sz w:val="20"/>
                <w:szCs w:val="18"/>
              </w:rPr>
            </w:pPr>
            <w:r w:rsidRPr="005E555D">
              <w:rPr>
                <w:sz w:val="20"/>
                <w:szCs w:val="18"/>
              </w:rPr>
              <w:t>Although the quarterly milestone is Green as the milestone has been hit, options evaluated and a response provided to the National Programme, the project</w:t>
            </w:r>
            <w:r w:rsidR="00DA6054">
              <w:rPr>
                <w:sz w:val="20"/>
                <w:szCs w:val="18"/>
              </w:rPr>
              <w:t xml:space="preserve">, </w:t>
            </w:r>
            <w:r w:rsidRPr="005E555D">
              <w:rPr>
                <w:sz w:val="20"/>
                <w:szCs w:val="18"/>
              </w:rPr>
              <w:t>as a whole</w:t>
            </w:r>
            <w:r w:rsidR="00DA6054">
              <w:rPr>
                <w:sz w:val="20"/>
                <w:szCs w:val="18"/>
              </w:rPr>
              <w:t>,</w:t>
            </w:r>
            <w:r w:rsidRPr="005E555D">
              <w:rPr>
                <w:sz w:val="20"/>
                <w:szCs w:val="18"/>
              </w:rPr>
              <w:t xml:space="preserve"> remains at risk while an evaluation</w:t>
            </w:r>
            <w:r w:rsidR="00AA0C96">
              <w:rPr>
                <w:sz w:val="20"/>
                <w:szCs w:val="18"/>
              </w:rPr>
              <w:t>, relating to implementation,</w:t>
            </w:r>
            <w:r w:rsidRPr="005E555D">
              <w:rPr>
                <w:sz w:val="20"/>
                <w:szCs w:val="18"/>
              </w:rPr>
              <w:t xml:space="preserve"> </w:t>
            </w:r>
            <w:r w:rsidR="00AA0C96">
              <w:rPr>
                <w:sz w:val="20"/>
                <w:szCs w:val="18"/>
              </w:rPr>
              <w:t xml:space="preserve">is conducted </w:t>
            </w:r>
            <w:r w:rsidRPr="005E555D">
              <w:rPr>
                <w:sz w:val="20"/>
                <w:szCs w:val="18"/>
              </w:rPr>
              <w:t>by Welsh Government</w:t>
            </w:r>
            <w:r w:rsidR="00AA0C96">
              <w:rPr>
                <w:sz w:val="20"/>
                <w:szCs w:val="18"/>
              </w:rPr>
              <w:t>,</w:t>
            </w:r>
            <w:r w:rsidRPr="005E555D">
              <w:rPr>
                <w:sz w:val="20"/>
                <w:szCs w:val="18"/>
              </w:rPr>
              <w:t xml:space="preserve"> </w:t>
            </w:r>
            <w:r w:rsidR="00AA0C96">
              <w:rPr>
                <w:sz w:val="20"/>
                <w:szCs w:val="18"/>
              </w:rPr>
              <w:t>which</w:t>
            </w:r>
            <w:r w:rsidRPr="005E555D">
              <w:rPr>
                <w:sz w:val="20"/>
                <w:szCs w:val="18"/>
              </w:rPr>
              <w:t xml:space="preserve"> will inform the direction forward.</w:t>
            </w:r>
          </w:p>
        </w:tc>
        <w:tc>
          <w:tcPr>
            <w:tcW w:w="1293" w:type="pct"/>
            <w:gridSpan w:val="2"/>
            <w:shd w:val="clear" w:color="auto" w:fill="FFFFFF" w:themeFill="background1"/>
          </w:tcPr>
          <w:p w14:paraId="2C89E7AA" w14:textId="4109B00C" w:rsidR="005E555D" w:rsidRPr="005E555D" w:rsidRDefault="005E555D" w:rsidP="005E555D">
            <w:pPr>
              <w:rPr>
                <w:bCs/>
                <w:sz w:val="20"/>
                <w:szCs w:val="18"/>
              </w:rPr>
            </w:pPr>
            <w:r w:rsidRPr="005E555D">
              <w:rPr>
                <w:rFonts w:eastAsia="Arial"/>
                <w:sz w:val="20"/>
                <w:szCs w:val="18"/>
              </w:rPr>
              <w:t>Work with DHCW and the local WICIS Project Board to establish next steps.  Facilitate and review DHCW benefits work within the ICU to establish an updated benefits profile</w:t>
            </w:r>
            <w:r w:rsidR="007835FA">
              <w:rPr>
                <w:rFonts w:eastAsia="Arial"/>
                <w:sz w:val="20"/>
                <w:szCs w:val="18"/>
              </w:rPr>
              <w:t>,</w:t>
            </w:r>
            <w:r w:rsidRPr="005E555D">
              <w:rPr>
                <w:rFonts w:eastAsia="Arial"/>
                <w:sz w:val="20"/>
                <w:szCs w:val="18"/>
              </w:rPr>
              <w:t xml:space="preserve"> locally</w:t>
            </w:r>
            <w:r w:rsidR="007835FA">
              <w:rPr>
                <w:rFonts w:eastAsia="Arial"/>
                <w:sz w:val="20"/>
                <w:szCs w:val="18"/>
              </w:rPr>
              <w:t>,</w:t>
            </w:r>
            <w:r w:rsidRPr="005E555D">
              <w:rPr>
                <w:rFonts w:eastAsia="Arial"/>
                <w:sz w:val="20"/>
                <w:szCs w:val="18"/>
              </w:rPr>
              <w:t xml:space="preserve"> that will inform any decisions about next </w:t>
            </w:r>
            <w:proofErr w:type="spellStart"/>
            <w:r w:rsidRPr="005E555D">
              <w:rPr>
                <w:rFonts w:eastAsia="Arial"/>
                <w:sz w:val="20"/>
                <w:szCs w:val="18"/>
              </w:rPr>
              <w:t>steps.</w:t>
            </w:r>
            <w:r w:rsidR="007835FA">
              <w:rPr>
                <w:rFonts w:eastAsia="Arial"/>
                <w:sz w:val="20"/>
                <w:szCs w:val="18"/>
              </w:rPr>
              <w:t>WG</w:t>
            </w:r>
            <w:proofErr w:type="spellEnd"/>
            <w:r w:rsidR="007835FA">
              <w:rPr>
                <w:rFonts w:eastAsia="Arial"/>
                <w:sz w:val="20"/>
                <w:szCs w:val="18"/>
              </w:rPr>
              <w:t xml:space="preserve"> is to facilitate the review, with DHCW having received early indications that this could take up to 6 weeks to complete. Further updates will become available as Q2 progresses.</w:t>
            </w:r>
            <w:r w:rsidRPr="005E555D">
              <w:rPr>
                <w:rFonts w:eastAsia="Arial"/>
                <w:sz w:val="20"/>
                <w:szCs w:val="18"/>
              </w:rPr>
              <w:t xml:space="preserve">  </w:t>
            </w:r>
          </w:p>
        </w:tc>
      </w:tr>
      <w:bookmarkEnd w:id="17"/>
      <w:tr w:rsidR="00C90F9F" w:rsidRPr="00C16DD6" w14:paraId="06B89D15" w14:textId="77777777" w:rsidTr="00760E58">
        <w:tc>
          <w:tcPr>
            <w:tcW w:w="1296" w:type="pct"/>
            <w:shd w:val="clear" w:color="auto" w:fill="auto"/>
            <w:vAlign w:val="center"/>
          </w:tcPr>
          <w:p w14:paraId="1B092BE7" w14:textId="77777777" w:rsidR="00C90F9F" w:rsidRDefault="00C90F9F" w:rsidP="00C90F9F">
            <w:pPr>
              <w:rPr>
                <w:color w:val="FF0000"/>
                <w:sz w:val="20"/>
                <w:szCs w:val="20"/>
              </w:rPr>
            </w:pPr>
            <w:r w:rsidRPr="00C90F9F">
              <w:rPr>
                <w:b/>
                <w:color w:val="FF0000"/>
                <w:sz w:val="20"/>
                <w:szCs w:val="20"/>
              </w:rPr>
              <w:t xml:space="preserve">D_22: </w:t>
            </w:r>
            <w:r w:rsidRPr="00C90F9F">
              <w:rPr>
                <w:color w:val="FF0000"/>
                <w:sz w:val="20"/>
                <w:szCs w:val="20"/>
              </w:rPr>
              <w:t>WCCIS (Connecting Care)</w:t>
            </w:r>
          </w:p>
          <w:p w14:paraId="15AB9FB6" w14:textId="77777777" w:rsidR="00C90F9F" w:rsidRDefault="00C90F9F" w:rsidP="00C90F9F">
            <w:pPr>
              <w:rPr>
                <w:bCs/>
                <w:color w:val="FF0000"/>
                <w:szCs w:val="20"/>
              </w:rPr>
            </w:pPr>
          </w:p>
          <w:p w14:paraId="4EC80F85" w14:textId="741AC13C" w:rsidR="00C90F9F" w:rsidRPr="00581A8D" w:rsidRDefault="00C90F9F" w:rsidP="00C90F9F">
            <w:pPr>
              <w:rPr>
                <w:bCs/>
              </w:rPr>
            </w:pPr>
            <w:r w:rsidRPr="00C90F9F">
              <w:rPr>
                <w:b/>
                <w:color w:val="FF0000"/>
                <w:sz w:val="20"/>
                <w:szCs w:val="20"/>
              </w:rPr>
              <w:t>Linked to PCT and MHLD GMOs</w:t>
            </w:r>
          </w:p>
        </w:tc>
        <w:tc>
          <w:tcPr>
            <w:tcW w:w="1182" w:type="pct"/>
            <w:shd w:val="clear" w:color="auto" w:fill="FFFFFF" w:themeFill="background1"/>
            <w:vAlign w:val="center"/>
          </w:tcPr>
          <w:p w14:paraId="6C08530E" w14:textId="2DB27F18" w:rsidR="00C90F9F" w:rsidRPr="00306A38" w:rsidRDefault="00C90F9F" w:rsidP="00C90F9F">
            <w:pPr>
              <w:rPr>
                <w:sz w:val="20"/>
                <w:szCs w:val="20"/>
              </w:rPr>
            </w:pPr>
            <w:r w:rsidRPr="00C90F9F">
              <w:rPr>
                <w:sz w:val="20"/>
                <w:szCs w:val="20"/>
              </w:rPr>
              <w:t>Work with the MH &amp; LD and PCT to agree Health Requirements to inform Connecting Care procurement exercise.</w:t>
            </w:r>
            <w:r w:rsidRPr="00C90F9F">
              <w:rPr>
                <w:sz w:val="20"/>
                <w:szCs w:val="20"/>
              </w:rPr>
              <w:br/>
            </w:r>
            <w:r w:rsidRPr="00C90F9F">
              <w:rPr>
                <w:sz w:val="20"/>
                <w:szCs w:val="20"/>
              </w:rPr>
              <w:br/>
              <w:t>In parallel, consider options for the use of WPAS as a stop gap for MH and Communities</w:t>
            </w:r>
            <w:r>
              <w:rPr>
                <w:sz w:val="20"/>
                <w:szCs w:val="20"/>
              </w:rPr>
              <w:t>.</w:t>
            </w:r>
          </w:p>
        </w:tc>
        <w:tc>
          <w:tcPr>
            <w:tcW w:w="1229" w:type="pct"/>
            <w:shd w:val="clear" w:color="auto" w:fill="FFFFFF" w:themeFill="background1"/>
            <w:vAlign w:val="center"/>
          </w:tcPr>
          <w:p w14:paraId="1667416A" w14:textId="33C28992" w:rsidR="00C90F9F" w:rsidRPr="00C90F9F" w:rsidRDefault="00C90F9F" w:rsidP="00306A38">
            <w:pPr>
              <w:rPr>
                <w:bCs/>
                <w:sz w:val="20"/>
                <w:szCs w:val="20"/>
              </w:rPr>
            </w:pPr>
            <w:r w:rsidRPr="00C90F9F">
              <w:rPr>
                <w:sz w:val="20"/>
                <w:szCs w:val="20"/>
              </w:rPr>
              <w:t>Although this is not funded, work has continued locally to inform the national set of requirements</w:t>
            </w:r>
            <w:r w:rsidR="006D1BC8">
              <w:rPr>
                <w:sz w:val="20"/>
                <w:szCs w:val="20"/>
              </w:rPr>
              <w:t>. T</w:t>
            </w:r>
            <w:r w:rsidRPr="00C90F9F">
              <w:rPr>
                <w:sz w:val="20"/>
                <w:szCs w:val="20"/>
              </w:rPr>
              <w:t>here is still a lack of clarity and understanding nationally as to how the proposed solution will meet the requirements of the integrated teams currently using WCCIS.</w:t>
            </w:r>
          </w:p>
        </w:tc>
        <w:tc>
          <w:tcPr>
            <w:tcW w:w="1293" w:type="pct"/>
            <w:gridSpan w:val="2"/>
            <w:shd w:val="clear" w:color="auto" w:fill="FFFFFF" w:themeFill="background1"/>
          </w:tcPr>
          <w:p w14:paraId="124546C5" w14:textId="1191A80D" w:rsidR="00C90F9F" w:rsidRPr="00C90F9F" w:rsidRDefault="00C90F9F" w:rsidP="00C90F9F">
            <w:pPr>
              <w:rPr>
                <w:bCs/>
                <w:sz w:val="20"/>
                <w:szCs w:val="20"/>
              </w:rPr>
            </w:pPr>
            <w:r w:rsidRPr="00C90F9F">
              <w:rPr>
                <w:sz w:val="20"/>
                <w:szCs w:val="20"/>
              </w:rPr>
              <w:t xml:space="preserve">Continue to work with the regional and national teams to inform the national requirements and procurement </w:t>
            </w:r>
            <w:r w:rsidRPr="00C90F9F">
              <w:rPr>
                <w:bCs/>
                <w:sz w:val="20"/>
                <w:szCs w:val="20"/>
              </w:rPr>
              <w:t>activities</w:t>
            </w:r>
            <w:r w:rsidRPr="00C90F9F">
              <w:rPr>
                <w:sz w:val="20"/>
                <w:szCs w:val="20"/>
              </w:rPr>
              <w:t xml:space="preserve">. </w:t>
            </w:r>
            <w:r w:rsidRPr="00C90F9F">
              <w:rPr>
                <w:bCs/>
                <w:sz w:val="20"/>
                <w:szCs w:val="20"/>
              </w:rPr>
              <w:t>DHCW to visit integrated teams in Swansea to understand their requirements.</w:t>
            </w:r>
          </w:p>
        </w:tc>
      </w:tr>
      <w:tr w:rsidR="00C90F9F" w:rsidRPr="00C16DD6" w14:paraId="17196D31" w14:textId="77777777" w:rsidTr="00760E58">
        <w:tc>
          <w:tcPr>
            <w:tcW w:w="1296" w:type="pct"/>
            <w:shd w:val="clear" w:color="auto" w:fill="auto"/>
            <w:vAlign w:val="center"/>
          </w:tcPr>
          <w:p w14:paraId="001F0675" w14:textId="11DCD778" w:rsidR="00C90F9F" w:rsidRPr="00C16DD6" w:rsidRDefault="009339D3" w:rsidP="00C90F9F">
            <w:pPr>
              <w:rPr>
                <w:bCs/>
                <w:color w:val="FF0000"/>
                <w:sz w:val="20"/>
                <w:szCs w:val="20"/>
              </w:rPr>
            </w:pPr>
            <w:bookmarkStart w:id="18" w:name="_Hlk172728245"/>
            <w:r w:rsidRPr="009339D3">
              <w:rPr>
                <w:b/>
                <w:color w:val="FF0000"/>
                <w:sz w:val="20"/>
                <w:szCs w:val="18"/>
              </w:rPr>
              <w:t>D_31:</w:t>
            </w:r>
            <w:r w:rsidRPr="009339D3">
              <w:rPr>
                <w:bCs/>
                <w:color w:val="FF0000"/>
                <w:sz w:val="20"/>
                <w:szCs w:val="18"/>
              </w:rPr>
              <w:t xml:space="preserve"> </w:t>
            </w:r>
            <w:r w:rsidR="00C90F9F" w:rsidRPr="009339D3">
              <w:rPr>
                <w:bCs/>
                <w:color w:val="FF0000"/>
                <w:sz w:val="20"/>
                <w:szCs w:val="18"/>
              </w:rPr>
              <w:t>Replacement of NPT wireless equipment which will no longer be supported by Cisco</w:t>
            </w:r>
            <w:r>
              <w:rPr>
                <w:bCs/>
                <w:color w:val="FF0000"/>
                <w:sz w:val="20"/>
                <w:szCs w:val="18"/>
              </w:rPr>
              <w:t>.</w:t>
            </w:r>
          </w:p>
        </w:tc>
        <w:tc>
          <w:tcPr>
            <w:tcW w:w="1182" w:type="pct"/>
            <w:shd w:val="clear" w:color="auto" w:fill="FFFFFF" w:themeFill="background1"/>
            <w:vAlign w:val="center"/>
          </w:tcPr>
          <w:p w14:paraId="414775F8" w14:textId="5F7FA856" w:rsidR="00C90F9F" w:rsidRPr="005E70A2" w:rsidRDefault="007835FA" w:rsidP="00C90F9F">
            <w:pPr>
              <w:rPr>
                <w:rFonts w:eastAsia="Arial"/>
                <w:color w:val="FF0000"/>
                <w:sz w:val="20"/>
                <w:szCs w:val="18"/>
              </w:rPr>
            </w:pPr>
            <w:r>
              <w:rPr>
                <w:bCs/>
                <w:sz w:val="20"/>
                <w:szCs w:val="18"/>
              </w:rPr>
              <w:t>Secure funding to commence r</w:t>
            </w:r>
            <w:r w:rsidR="005E70A2" w:rsidRPr="005E70A2">
              <w:rPr>
                <w:bCs/>
                <w:sz w:val="20"/>
                <w:szCs w:val="18"/>
              </w:rPr>
              <w:t>eplace NPT wireless equipment which will no longer be supported by Cisco.</w:t>
            </w:r>
          </w:p>
        </w:tc>
        <w:tc>
          <w:tcPr>
            <w:tcW w:w="1229" w:type="pct"/>
            <w:shd w:val="clear" w:color="auto" w:fill="FFFFFF" w:themeFill="background1"/>
            <w:vAlign w:val="center"/>
          </w:tcPr>
          <w:p w14:paraId="6D857F2A" w14:textId="576EDE4C" w:rsidR="00C90F9F" w:rsidRPr="005E70A2" w:rsidRDefault="00C90F9F" w:rsidP="00C90F9F">
            <w:pPr>
              <w:rPr>
                <w:bCs/>
                <w:color w:val="FF0000"/>
                <w:sz w:val="20"/>
                <w:szCs w:val="18"/>
              </w:rPr>
            </w:pPr>
            <w:r w:rsidRPr="005E70A2">
              <w:rPr>
                <w:bCs/>
                <w:sz w:val="20"/>
                <w:szCs w:val="18"/>
              </w:rPr>
              <w:t>Funding wa</w:t>
            </w:r>
            <w:r w:rsidR="003926B9">
              <w:rPr>
                <w:bCs/>
                <w:sz w:val="20"/>
                <w:szCs w:val="18"/>
              </w:rPr>
              <w:t>s not</w:t>
            </w:r>
            <w:r w:rsidRPr="005E70A2">
              <w:rPr>
                <w:bCs/>
                <w:sz w:val="20"/>
                <w:szCs w:val="18"/>
              </w:rPr>
              <w:t xml:space="preserve"> made available</w:t>
            </w:r>
            <w:r w:rsidR="005E70A2" w:rsidRPr="005E70A2">
              <w:rPr>
                <w:bCs/>
                <w:sz w:val="20"/>
                <w:szCs w:val="18"/>
              </w:rPr>
              <w:t>,</w:t>
            </w:r>
            <w:r w:rsidRPr="005E70A2">
              <w:rPr>
                <w:bCs/>
                <w:sz w:val="20"/>
                <w:szCs w:val="18"/>
              </w:rPr>
              <w:t xml:space="preserve"> as hoped</w:t>
            </w:r>
            <w:r w:rsidR="005E70A2" w:rsidRPr="005E70A2">
              <w:rPr>
                <w:bCs/>
                <w:sz w:val="20"/>
                <w:szCs w:val="18"/>
              </w:rPr>
              <w:t>,</w:t>
            </w:r>
            <w:r w:rsidRPr="005E70A2">
              <w:rPr>
                <w:bCs/>
                <w:sz w:val="20"/>
                <w:szCs w:val="18"/>
              </w:rPr>
              <w:t xml:space="preserve"> at the end of Q4 last year. </w:t>
            </w:r>
            <w:r w:rsidR="007835FA" w:rsidRPr="003926B9">
              <w:rPr>
                <w:rStyle w:val="ui-provider"/>
                <w:sz w:val="20"/>
                <w:szCs w:val="18"/>
              </w:rPr>
              <w:t xml:space="preserve">This item has been listed as a ‘Red’ in our capital priorities for 24/25, capital finance </w:t>
            </w:r>
            <w:r w:rsidR="007835FA" w:rsidRPr="007835FA">
              <w:rPr>
                <w:rStyle w:val="ui-provider"/>
                <w:sz w:val="20"/>
                <w:szCs w:val="18"/>
              </w:rPr>
              <w:t>has</w:t>
            </w:r>
            <w:r w:rsidR="007835FA" w:rsidRPr="003926B9">
              <w:rPr>
                <w:rStyle w:val="ui-provider"/>
                <w:sz w:val="20"/>
                <w:szCs w:val="18"/>
              </w:rPr>
              <w:t xml:space="preserve"> been made aware of the requirement. The current infrastructure will be supported by Digital, however it needs to be noted that when Cisco stops support then critical security patches will not be issued or installed.</w:t>
            </w:r>
          </w:p>
        </w:tc>
        <w:tc>
          <w:tcPr>
            <w:tcW w:w="1293" w:type="pct"/>
            <w:gridSpan w:val="2"/>
            <w:shd w:val="clear" w:color="auto" w:fill="FFFFFF" w:themeFill="background1"/>
          </w:tcPr>
          <w:p w14:paraId="356C4ED7" w14:textId="5F0F8DCD" w:rsidR="00C90F9F" w:rsidRPr="005E70A2" w:rsidRDefault="00C90F9F" w:rsidP="00C90F9F">
            <w:pPr>
              <w:rPr>
                <w:b/>
                <w:bCs/>
                <w:color w:val="FF0000"/>
                <w:sz w:val="20"/>
                <w:szCs w:val="18"/>
              </w:rPr>
            </w:pPr>
            <w:r w:rsidRPr="005E70A2">
              <w:rPr>
                <w:bCs/>
                <w:sz w:val="20"/>
                <w:szCs w:val="18"/>
              </w:rPr>
              <w:t>Escalation to capital finance</w:t>
            </w:r>
            <w:r w:rsidR="005E70A2" w:rsidRPr="005E70A2">
              <w:rPr>
                <w:bCs/>
                <w:sz w:val="20"/>
                <w:szCs w:val="18"/>
              </w:rPr>
              <w:t>.</w:t>
            </w:r>
          </w:p>
        </w:tc>
      </w:tr>
      <w:bookmarkEnd w:id="18"/>
    </w:tbl>
    <w:p w14:paraId="79D565F2" w14:textId="77777777" w:rsidR="00824309" w:rsidRPr="00C16DD6" w:rsidRDefault="00824309" w:rsidP="00731805">
      <w:pPr>
        <w:spacing w:line="259" w:lineRule="auto"/>
        <w:rPr>
          <w:b/>
          <w:bCs/>
          <w:color w:val="FF0000"/>
          <w:sz w:val="22"/>
          <w:szCs w:val="24"/>
        </w:rPr>
      </w:pPr>
    </w:p>
    <w:p w14:paraId="07C32F6A" w14:textId="77777777" w:rsidR="00EF7681" w:rsidRPr="00C16DD6" w:rsidRDefault="00EF7681" w:rsidP="001C01B8">
      <w:pPr>
        <w:jc w:val="both"/>
        <w:rPr>
          <w:rFonts w:eastAsia="Arial"/>
          <w:b/>
          <w:bCs/>
          <w:color w:val="FF0000"/>
          <w:sz w:val="22"/>
        </w:rPr>
      </w:pPr>
    </w:p>
    <w:p w14:paraId="39175ECB" w14:textId="502ECF1B" w:rsidR="00C8351C" w:rsidRPr="007261FD" w:rsidRDefault="00C8351C" w:rsidP="005076BB">
      <w:pPr>
        <w:spacing w:line="259" w:lineRule="auto"/>
        <w:rPr>
          <w:rFonts w:eastAsia="Arial"/>
          <w:b/>
          <w:bCs/>
          <w:szCs w:val="24"/>
        </w:rPr>
      </w:pPr>
      <w:proofErr w:type="gramStart"/>
      <w:r w:rsidRPr="007261FD">
        <w:rPr>
          <w:rFonts w:eastAsia="Arial"/>
          <w:b/>
          <w:bCs/>
          <w:szCs w:val="24"/>
        </w:rPr>
        <w:lastRenderedPageBreak/>
        <w:t xml:space="preserve">3.4 </w:t>
      </w:r>
      <w:r w:rsidR="00477558">
        <w:rPr>
          <w:rFonts w:eastAsia="Arial"/>
          <w:b/>
          <w:bCs/>
          <w:szCs w:val="24"/>
        </w:rPr>
        <w:t xml:space="preserve"> SYSTEM</w:t>
      </w:r>
      <w:proofErr w:type="gramEnd"/>
      <w:r w:rsidR="00477558">
        <w:rPr>
          <w:rFonts w:eastAsia="Arial"/>
          <w:b/>
          <w:bCs/>
          <w:szCs w:val="24"/>
        </w:rPr>
        <w:t xml:space="preserve"> INDICATORS PERFORMANCE</w:t>
      </w:r>
    </w:p>
    <w:p w14:paraId="637EEE70" w14:textId="7C6C27E1" w:rsidR="00477558" w:rsidRPr="00151D03" w:rsidRDefault="00477558" w:rsidP="00477558">
      <w:pPr>
        <w:jc w:val="both"/>
        <w:rPr>
          <w:rFonts w:eastAsia="Arial"/>
          <w:sz w:val="22"/>
          <w:szCs w:val="24"/>
        </w:rPr>
      </w:pPr>
      <w:r w:rsidRPr="004302F4">
        <w:rPr>
          <w:rFonts w:eastAsia="Arial"/>
          <w:b/>
          <w:sz w:val="22"/>
          <w:szCs w:val="24"/>
        </w:rPr>
        <w:t xml:space="preserve">Table </w:t>
      </w:r>
      <w:r w:rsidR="00DE799A">
        <w:rPr>
          <w:rFonts w:eastAsia="Arial"/>
          <w:b/>
          <w:sz w:val="22"/>
          <w:szCs w:val="24"/>
        </w:rPr>
        <w:t>6</w:t>
      </w:r>
      <w:r w:rsidRPr="00151D03">
        <w:rPr>
          <w:rFonts w:eastAsia="Arial"/>
          <w:sz w:val="22"/>
          <w:szCs w:val="24"/>
        </w:rPr>
        <w:t xml:space="preserve"> below details the key </w:t>
      </w:r>
      <w:r>
        <w:rPr>
          <w:rFonts w:eastAsia="Arial"/>
          <w:sz w:val="22"/>
          <w:szCs w:val="24"/>
        </w:rPr>
        <w:t>system indicators reported</w:t>
      </w:r>
      <w:r w:rsidRPr="00151D03">
        <w:rPr>
          <w:rFonts w:eastAsia="Arial"/>
          <w:sz w:val="22"/>
          <w:szCs w:val="24"/>
        </w:rPr>
        <w:t xml:space="preserve"> for Q</w:t>
      </w:r>
      <w:r>
        <w:rPr>
          <w:rFonts w:eastAsia="Arial"/>
          <w:sz w:val="22"/>
          <w:szCs w:val="24"/>
        </w:rPr>
        <w:t>1 which are aligned to the NHS Wales Key Performance Indicators</w:t>
      </w:r>
      <w:r w:rsidR="009D4EC1">
        <w:rPr>
          <w:rFonts w:eastAsia="Arial"/>
          <w:sz w:val="22"/>
          <w:szCs w:val="24"/>
        </w:rPr>
        <w:t xml:space="preserve"> and national targets, including those set by Targeted Intervention</w:t>
      </w:r>
      <w:r w:rsidRPr="00151D03">
        <w:rPr>
          <w:rFonts w:eastAsia="Arial"/>
          <w:sz w:val="22"/>
          <w:szCs w:val="24"/>
        </w:rPr>
        <w:t>. Performance in Q</w:t>
      </w:r>
      <w:r>
        <w:rPr>
          <w:rFonts w:eastAsia="Arial"/>
          <w:sz w:val="22"/>
          <w:szCs w:val="24"/>
        </w:rPr>
        <w:t>1</w:t>
      </w:r>
      <w:r w:rsidRPr="00151D03">
        <w:rPr>
          <w:rFonts w:eastAsia="Arial"/>
          <w:sz w:val="22"/>
          <w:szCs w:val="24"/>
        </w:rPr>
        <w:t xml:space="preserve"> </w:t>
      </w:r>
      <w:r w:rsidR="00DE799A">
        <w:rPr>
          <w:rFonts w:eastAsia="Arial"/>
          <w:sz w:val="22"/>
          <w:szCs w:val="24"/>
        </w:rPr>
        <w:t>is</w:t>
      </w:r>
      <w:r w:rsidRPr="00151D03">
        <w:rPr>
          <w:rFonts w:eastAsia="Arial"/>
          <w:sz w:val="22"/>
          <w:szCs w:val="24"/>
        </w:rPr>
        <w:t xml:space="preserve"> correct as at</w:t>
      </w:r>
      <w:r>
        <w:rPr>
          <w:rFonts w:eastAsia="Arial"/>
          <w:sz w:val="22"/>
          <w:szCs w:val="24"/>
        </w:rPr>
        <w:t xml:space="preserve"> July</w:t>
      </w:r>
      <w:r w:rsidRPr="00151D03">
        <w:rPr>
          <w:rFonts w:eastAsia="Arial"/>
          <w:sz w:val="22"/>
          <w:szCs w:val="24"/>
        </w:rPr>
        <w:t xml:space="preserve"> 202</w:t>
      </w:r>
      <w:r>
        <w:rPr>
          <w:rFonts w:eastAsia="Arial"/>
          <w:sz w:val="22"/>
          <w:szCs w:val="24"/>
        </w:rPr>
        <w:t>4</w:t>
      </w:r>
      <w:r w:rsidR="00FC32B5">
        <w:rPr>
          <w:rFonts w:eastAsia="Arial"/>
          <w:sz w:val="22"/>
          <w:szCs w:val="24"/>
        </w:rPr>
        <w:t xml:space="preserve">, encompassing the performance trajectories submitted by the Health Board to Welsh Government </w:t>
      </w:r>
      <w:r w:rsidR="00B1111D">
        <w:rPr>
          <w:rFonts w:eastAsia="Arial"/>
          <w:sz w:val="22"/>
          <w:szCs w:val="24"/>
        </w:rPr>
        <w:t>in June 2024</w:t>
      </w:r>
      <w:r w:rsidRPr="00151D03">
        <w:rPr>
          <w:rFonts w:eastAsia="Arial"/>
          <w:sz w:val="22"/>
          <w:szCs w:val="24"/>
        </w:rPr>
        <w:t>, and are rated accordingly:</w:t>
      </w:r>
    </w:p>
    <w:p w14:paraId="178E3C02" w14:textId="422EF7E0" w:rsidR="00477558" w:rsidRPr="00151D03" w:rsidRDefault="00477558" w:rsidP="00477558">
      <w:pPr>
        <w:pStyle w:val="ListParagraph"/>
        <w:numPr>
          <w:ilvl w:val="0"/>
          <w:numId w:val="1"/>
        </w:numPr>
        <w:spacing w:after="160"/>
        <w:jc w:val="both"/>
        <w:rPr>
          <w:rFonts w:ascii="Arial" w:eastAsia="Arial" w:hAnsi="Arial" w:cs="Arial"/>
          <w:sz w:val="22"/>
        </w:rPr>
      </w:pPr>
      <w:r w:rsidRPr="00151D03">
        <w:rPr>
          <w:rFonts w:ascii="Arial" w:eastAsia="Arial" w:hAnsi="Arial" w:cs="Arial"/>
          <w:sz w:val="22"/>
          <w:highlight w:val="green"/>
          <w:shd w:val="clear" w:color="auto" w:fill="00B050"/>
        </w:rPr>
        <w:t>Green,</w:t>
      </w:r>
      <w:r w:rsidRPr="00151D03">
        <w:rPr>
          <w:rFonts w:ascii="Arial" w:eastAsia="Arial" w:hAnsi="Arial" w:cs="Arial"/>
          <w:sz w:val="22"/>
        </w:rPr>
        <w:t xml:space="preserve"> if the outcome measure has met or exceeded the original target</w:t>
      </w:r>
      <w:r w:rsidR="007414F5">
        <w:rPr>
          <w:rFonts w:ascii="Arial" w:eastAsia="Arial" w:hAnsi="Arial" w:cs="Arial"/>
          <w:sz w:val="22"/>
        </w:rPr>
        <w:t>/ trajectory</w:t>
      </w:r>
      <w:r w:rsidRPr="00151D03">
        <w:rPr>
          <w:rFonts w:ascii="Arial" w:eastAsia="Arial" w:hAnsi="Arial" w:cs="Arial"/>
          <w:sz w:val="22"/>
        </w:rPr>
        <w:t>,</w:t>
      </w:r>
    </w:p>
    <w:p w14:paraId="46A0D784" w14:textId="6E85D847" w:rsidR="00477558" w:rsidRPr="00151D03" w:rsidRDefault="00477558" w:rsidP="00477558">
      <w:pPr>
        <w:pStyle w:val="ListParagraph"/>
        <w:numPr>
          <w:ilvl w:val="0"/>
          <w:numId w:val="1"/>
        </w:numPr>
        <w:spacing w:after="160"/>
        <w:jc w:val="both"/>
        <w:rPr>
          <w:rFonts w:ascii="Arial" w:eastAsia="Arial" w:hAnsi="Arial" w:cs="Arial"/>
          <w:sz w:val="22"/>
        </w:rPr>
      </w:pPr>
      <w:r w:rsidRPr="00151D03">
        <w:rPr>
          <w:rFonts w:ascii="Arial" w:eastAsia="Arial" w:hAnsi="Arial" w:cs="Arial"/>
          <w:sz w:val="22"/>
          <w:shd w:val="clear" w:color="auto" w:fill="FFC000" w:themeFill="accent4"/>
        </w:rPr>
        <w:t>Amber</w:t>
      </w:r>
      <w:r w:rsidRPr="00151D03">
        <w:rPr>
          <w:rFonts w:ascii="Arial" w:eastAsia="Arial" w:hAnsi="Arial" w:cs="Arial"/>
          <w:sz w:val="22"/>
        </w:rPr>
        <w:t xml:space="preserve">, if the measure is moving away from the baseline position in the desired direction, has not yet reached the target </w:t>
      </w:r>
      <w:r w:rsidR="007414F5">
        <w:rPr>
          <w:rFonts w:ascii="Arial" w:eastAsia="Arial" w:hAnsi="Arial" w:cs="Arial"/>
          <w:sz w:val="22"/>
        </w:rPr>
        <w:t xml:space="preserve">/ trajectory, </w:t>
      </w:r>
      <w:r w:rsidRPr="00151D03">
        <w:rPr>
          <w:rFonts w:ascii="Arial" w:eastAsia="Arial" w:hAnsi="Arial" w:cs="Arial"/>
          <w:sz w:val="22"/>
        </w:rPr>
        <w:t>but the trajectory indicated that it is likely to do so,</w:t>
      </w:r>
    </w:p>
    <w:p w14:paraId="2378C509" w14:textId="77777777" w:rsidR="00477558" w:rsidRPr="00151D03" w:rsidRDefault="00477558" w:rsidP="00477558">
      <w:pPr>
        <w:pStyle w:val="ListParagraph"/>
        <w:numPr>
          <w:ilvl w:val="0"/>
          <w:numId w:val="1"/>
        </w:numPr>
        <w:spacing w:after="160"/>
        <w:jc w:val="both"/>
        <w:rPr>
          <w:rFonts w:ascii="Arial" w:hAnsi="Arial" w:cs="Arial"/>
          <w:b/>
          <w:bCs/>
          <w:sz w:val="22"/>
          <w:u w:val="single"/>
        </w:rPr>
      </w:pPr>
      <w:r w:rsidRPr="00151D03">
        <w:rPr>
          <w:rFonts w:ascii="Arial" w:eastAsia="Arial" w:hAnsi="Arial" w:cs="Arial"/>
          <w:sz w:val="22"/>
          <w:shd w:val="clear" w:color="auto" w:fill="FF0000"/>
        </w:rPr>
        <w:t>Red,</w:t>
      </w:r>
      <w:r w:rsidRPr="00151D03">
        <w:rPr>
          <w:rFonts w:ascii="Arial" w:eastAsia="Arial" w:hAnsi="Arial" w:cs="Arial"/>
          <w:sz w:val="22"/>
        </w:rPr>
        <w:t xml:space="preserve"> if the measure is not moving in the desired direction, or the trajectory indicates that it will not meet the target. Mitigating actions being und</w:t>
      </w:r>
      <w:r>
        <w:rPr>
          <w:rFonts w:ascii="Arial" w:eastAsia="Arial" w:hAnsi="Arial" w:cs="Arial"/>
          <w:sz w:val="22"/>
        </w:rPr>
        <w:t>ertaken for off track outcomes are routinely reported to P&amp;F Committee and the Board and are therefore not duplicated in this report.</w:t>
      </w:r>
    </w:p>
    <w:tbl>
      <w:tblPr>
        <w:tblStyle w:val="TableGrid"/>
        <w:tblW w:w="5265" w:type="pct"/>
        <w:tblLayout w:type="fixed"/>
        <w:tblLook w:val="04A0" w:firstRow="1" w:lastRow="0" w:firstColumn="1" w:lastColumn="0" w:noHBand="0" w:noVBand="1"/>
      </w:tblPr>
      <w:tblGrid>
        <w:gridCol w:w="1850"/>
        <w:gridCol w:w="2083"/>
        <w:gridCol w:w="2194"/>
        <w:gridCol w:w="1754"/>
        <w:gridCol w:w="1104"/>
        <w:gridCol w:w="1096"/>
        <w:gridCol w:w="1116"/>
        <w:gridCol w:w="1295"/>
        <w:gridCol w:w="1096"/>
        <w:gridCol w:w="1099"/>
      </w:tblGrid>
      <w:tr w:rsidR="00EC5665" w:rsidRPr="00361E69" w14:paraId="12021D73" w14:textId="77777777" w:rsidTr="00EC5665">
        <w:trPr>
          <w:trHeight w:val="300"/>
        </w:trPr>
        <w:tc>
          <w:tcPr>
            <w:tcW w:w="630" w:type="pct"/>
            <w:shd w:val="clear" w:color="auto" w:fill="9CC2E5" w:themeFill="accent1" w:themeFillTint="99"/>
            <w:vAlign w:val="center"/>
          </w:tcPr>
          <w:p w14:paraId="795B9A94" w14:textId="310813B9" w:rsidR="00EC5665" w:rsidRPr="00361E69" w:rsidRDefault="00EC5665" w:rsidP="00EC5665">
            <w:pPr>
              <w:rPr>
                <w:rFonts w:eastAsia="Times New Roman"/>
                <w:b/>
                <w:bCs/>
                <w:sz w:val="20"/>
                <w:szCs w:val="20"/>
                <w:lang w:eastAsia="en-GB"/>
              </w:rPr>
            </w:pPr>
            <w:r>
              <w:rPr>
                <w:rFonts w:eastAsia="Times New Roman"/>
                <w:b/>
                <w:bCs/>
                <w:sz w:val="20"/>
                <w:szCs w:val="20"/>
                <w:lang w:eastAsia="en-GB"/>
              </w:rPr>
              <w:t>System</w:t>
            </w:r>
          </w:p>
        </w:tc>
        <w:tc>
          <w:tcPr>
            <w:tcW w:w="709" w:type="pct"/>
            <w:shd w:val="clear" w:color="auto" w:fill="9CC2E5" w:themeFill="accent1" w:themeFillTint="99"/>
            <w:noWrap/>
            <w:vAlign w:val="center"/>
            <w:hideMark/>
          </w:tcPr>
          <w:p w14:paraId="4A462044" w14:textId="06CB4AFA" w:rsidR="00EC5665" w:rsidRPr="00361E69" w:rsidRDefault="00EC5665" w:rsidP="00EC5665">
            <w:pPr>
              <w:jc w:val="center"/>
              <w:rPr>
                <w:rFonts w:eastAsia="Times New Roman"/>
                <w:b/>
                <w:bCs/>
                <w:sz w:val="20"/>
                <w:szCs w:val="20"/>
                <w:lang w:eastAsia="en-GB"/>
              </w:rPr>
            </w:pPr>
            <w:r>
              <w:rPr>
                <w:rFonts w:eastAsia="Times New Roman"/>
                <w:b/>
                <w:bCs/>
                <w:sz w:val="20"/>
                <w:szCs w:val="20"/>
                <w:lang w:eastAsia="en-GB"/>
              </w:rPr>
              <w:t>System Indicator</w:t>
            </w:r>
          </w:p>
        </w:tc>
        <w:tc>
          <w:tcPr>
            <w:tcW w:w="747" w:type="pct"/>
            <w:shd w:val="clear" w:color="auto" w:fill="9CC2E5" w:themeFill="accent1" w:themeFillTint="99"/>
            <w:noWrap/>
            <w:vAlign w:val="center"/>
            <w:hideMark/>
          </w:tcPr>
          <w:p w14:paraId="7F50BE52" w14:textId="77777777" w:rsidR="00EC5665" w:rsidRPr="00361E69" w:rsidRDefault="00EC5665" w:rsidP="00EC5665">
            <w:pPr>
              <w:jc w:val="center"/>
              <w:rPr>
                <w:rFonts w:eastAsia="Times New Roman"/>
                <w:b/>
                <w:bCs/>
                <w:sz w:val="20"/>
                <w:szCs w:val="20"/>
                <w:lang w:eastAsia="en-GB"/>
              </w:rPr>
            </w:pPr>
            <w:r w:rsidRPr="00361E69">
              <w:rPr>
                <w:rFonts w:eastAsia="Times New Roman"/>
                <w:b/>
                <w:bCs/>
                <w:sz w:val="20"/>
                <w:szCs w:val="20"/>
                <w:lang w:eastAsia="en-GB"/>
              </w:rPr>
              <w:t>Target</w:t>
            </w:r>
          </w:p>
        </w:tc>
        <w:tc>
          <w:tcPr>
            <w:tcW w:w="597" w:type="pct"/>
            <w:shd w:val="clear" w:color="auto" w:fill="9CC2E5" w:themeFill="accent1" w:themeFillTint="99"/>
            <w:noWrap/>
            <w:vAlign w:val="center"/>
            <w:hideMark/>
          </w:tcPr>
          <w:p w14:paraId="57A24606" w14:textId="77777777" w:rsidR="00EC5665" w:rsidRPr="00361E69" w:rsidRDefault="00EC5665" w:rsidP="00EC5665">
            <w:pPr>
              <w:jc w:val="center"/>
              <w:rPr>
                <w:rFonts w:eastAsia="Times New Roman"/>
                <w:b/>
                <w:bCs/>
                <w:sz w:val="20"/>
                <w:szCs w:val="20"/>
                <w:lang w:eastAsia="en-GB"/>
              </w:rPr>
            </w:pPr>
            <w:r w:rsidRPr="00361E69">
              <w:rPr>
                <w:rFonts w:eastAsia="Times New Roman"/>
                <w:b/>
                <w:bCs/>
                <w:sz w:val="20"/>
                <w:szCs w:val="20"/>
                <w:lang w:eastAsia="en-GB"/>
              </w:rPr>
              <w:t>Baseline Position</w:t>
            </w:r>
          </w:p>
          <w:p w14:paraId="0765464D" w14:textId="101A2DCB" w:rsidR="00EC5665" w:rsidRPr="00361E69" w:rsidRDefault="00EC5665" w:rsidP="00EC5665">
            <w:pPr>
              <w:jc w:val="center"/>
              <w:rPr>
                <w:rFonts w:eastAsia="Times New Roman"/>
                <w:b/>
                <w:bCs/>
                <w:sz w:val="20"/>
                <w:szCs w:val="20"/>
                <w:lang w:eastAsia="en-GB"/>
              </w:rPr>
            </w:pPr>
            <w:r w:rsidRPr="00361E69">
              <w:rPr>
                <w:rFonts w:eastAsia="Times New Roman"/>
                <w:b/>
                <w:bCs/>
                <w:sz w:val="20"/>
                <w:szCs w:val="20"/>
                <w:lang w:eastAsia="en-GB"/>
              </w:rPr>
              <w:t>(March 202</w:t>
            </w:r>
            <w:r>
              <w:rPr>
                <w:rFonts w:eastAsia="Times New Roman"/>
                <w:b/>
                <w:bCs/>
                <w:sz w:val="20"/>
                <w:szCs w:val="20"/>
                <w:lang w:eastAsia="en-GB"/>
              </w:rPr>
              <w:t>4</w:t>
            </w:r>
            <w:r w:rsidRPr="00361E69">
              <w:rPr>
                <w:rFonts w:eastAsia="Times New Roman"/>
                <w:b/>
                <w:bCs/>
                <w:sz w:val="20"/>
                <w:szCs w:val="20"/>
                <w:lang w:eastAsia="en-GB"/>
              </w:rPr>
              <w:t>)</w:t>
            </w:r>
          </w:p>
        </w:tc>
        <w:tc>
          <w:tcPr>
            <w:tcW w:w="376" w:type="pct"/>
            <w:shd w:val="clear" w:color="auto" w:fill="D0CECE" w:themeFill="background2" w:themeFillShade="E6"/>
          </w:tcPr>
          <w:p w14:paraId="6C4761C6" w14:textId="77777777" w:rsidR="00EC5665" w:rsidRDefault="00EC5665" w:rsidP="00EC5665">
            <w:pPr>
              <w:jc w:val="center"/>
              <w:rPr>
                <w:rFonts w:eastAsia="Times New Roman"/>
                <w:b/>
                <w:bCs/>
                <w:sz w:val="14"/>
                <w:szCs w:val="16"/>
                <w:lang w:eastAsia="en-GB"/>
              </w:rPr>
            </w:pPr>
          </w:p>
          <w:p w14:paraId="57186460" w14:textId="4670B11C" w:rsidR="00EC5665" w:rsidRPr="00361E69" w:rsidRDefault="00EC5665" w:rsidP="00EC5665">
            <w:pPr>
              <w:jc w:val="center"/>
              <w:rPr>
                <w:rFonts w:eastAsia="Times New Roman"/>
                <w:b/>
                <w:bCs/>
                <w:sz w:val="14"/>
                <w:szCs w:val="16"/>
                <w:lang w:eastAsia="en-GB"/>
              </w:rPr>
            </w:pPr>
            <w:r>
              <w:rPr>
                <w:rFonts w:eastAsia="Times New Roman"/>
                <w:b/>
                <w:bCs/>
                <w:sz w:val="14"/>
                <w:szCs w:val="16"/>
                <w:lang w:eastAsia="en-GB"/>
              </w:rPr>
              <w:t>April 24</w:t>
            </w:r>
          </w:p>
          <w:p w14:paraId="5DCF8B65" w14:textId="77777777" w:rsidR="00EC5665" w:rsidRPr="00361E69" w:rsidRDefault="00EC5665" w:rsidP="00EC5665">
            <w:pPr>
              <w:jc w:val="center"/>
              <w:rPr>
                <w:rFonts w:eastAsia="Times New Roman"/>
                <w:b/>
                <w:bCs/>
                <w:sz w:val="14"/>
                <w:szCs w:val="16"/>
                <w:lang w:eastAsia="en-GB"/>
              </w:rPr>
            </w:pPr>
            <w:r w:rsidRPr="00361E69">
              <w:rPr>
                <w:rFonts w:eastAsia="Times New Roman"/>
                <w:b/>
                <w:bCs/>
                <w:sz w:val="14"/>
                <w:szCs w:val="16"/>
                <w:lang w:eastAsia="en-GB"/>
              </w:rPr>
              <w:t>FORECAST</w:t>
            </w:r>
          </w:p>
        </w:tc>
        <w:tc>
          <w:tcPr>
            <w:tcW w:w="373" w:type="pct"/>
            <w:shd w:val="clear" w:color="auto" w:fill="D0CECE" w:themeFill="background2" w:themeFillShade="E6"/>
          </w:tcPr>
          <w:p w14:paraId="0A021A37" w14:textId="77777777" w:rsidR="00EC5665" w:rsidRDefault="00EC5665" w:rsidP="00EC5665">
            <w:pPr>
              <w:jc w:val="center"/>
              <w:rPr>
                <w:rFonts w:eastAsia="Times New Roman"/>
                <w:b/>
                <w:bCs/>
                <w:sz w:val="14"/>
                <w:szCs w:val="16"/>
                <w:lang w:eastAsia="en-GB"/>
              </w:rPr>
            </w:pPr>
          </w:p>
          <w:p w14:paraId="2522CA5E" w14:textId="408C19AA" w:rsidR="00EC5665" w:rsidRDefault="00EC5665" w:rsidP="00EC5665">
            <w:pPr>
              <w:jc w:val="center"/>
              <w:rPr>
                <w:rFonts w:eastAsia="Times New Roman"/>
                <w:b/>
                <w:bCs/>
                <w:sz w:val="14"/>
                <w:szCs w:val="16"/>
                <w:lang w:eastAsia="en-GB"/>
              </w:rPr>
            </w:pPr>
            <w:r>
              <w:rPr>
                <w:rFonts w:eastAsia="Times New Roman"/>
                <w:b/>
                <w:bCs/>
                <w:sz w:val="14"/>
                <w:szCs w:val="16"/>
                <w:lang w:eastAsia="en-GB"/>
              </w:rPr>
              <w:t>April 24</w:t>
            </w:r>
          </w:p>
          <w:p w14:paraId="44F4C8EE" w14:textId="0DB473A5" w:rsidR="00EC5665" w:rsidRPr="00361E69" w:rsidRDefault="00EC5665" w:rsidP="00EC5665">
            <w:pPr>
              <w:jc w:val="center"/>
              <w:rPr>
                <w:rFonts w:eastAsia="Times New Roman"/>
                <w:b/>
                <w:bCs/>
                <w:sz w:val="14"/>
                <w:szCs w:val="16"/>
                <w:lang w:eastAsia="en-GB"/>
              </w:rPr>
            </w:pPr>
            <w:r w:rsidRPr="00361E69">
              <w:rPr>
                <w:rFonts w:eastAsia="Times New Roman"/>
                <w:b/>
                <w:bCs/>
                <w:sz w:val="14"/>
                <w:szCs w:val="16"/>
                <w:lang w:eastAsia="en-GB"/>
              </w:rPr>
              <w:t xml:space="preserve">ACTUAL </w:t>
            </w:r>
          </w:p>
        </w:tc>
        <w:tc>
          <w:tcPr>
            <w:tcW w:w="380" w:type="pct"/>
            <w:shd w:val="clear" w:color="auto" w:fill="D0CECE" w:themeFill="background2" w:themeFillShade="E6"/>
          </w:tcPr>
          <w:p w14:paraId="34B1B70A" w14:textId="77777777" w:rsidR="00EC5665" w:rsidRDefault="00EC5665" w:rsidP="00EC5665">
            <w:pPr>
              <w:jc w:val="center"/>
              <w:rPr>
                <w:rFonts w:eastAsia="Times New Roman"/>
                <w:b/>
                <w:bCs/>
                <w:sz w:val="14"/>
                <w:szCs w:val="16"/>
                <w:lang w:eastAsia="en-GB"/>
              </w:rPr>
            </w:pPr>
          </w:p>
          <w:p w14:paraId="20C7C1F7" w14:textId="4B3810B2" w:rsidR="00EC5665" w:rsidRPr="00361E69" w:rsidRDefault="00EC5665" w:rsidP="00EC5665">
            <w:pPr>
              <w:jc w:val="center"/>
              <w:rPr>
                <w:rFonts w:eastAsia="Times New Roman"/>
                <w:b/>
                <w:bCs/>
                <w:sz w:val="14"/>
                <w:szCs w:val="16"/>
                <w:lang w:eastAsia="en-GB"/>
              </w:rPr>
            </w:pPr>
            <w:r>
              <w:rPr>
                <w:rFonts w:eastAsia="Times New Roman"/>
                <w:b/>
                <w:bCs/>
                <w:sz w:val="14"/>
                <w:szCs w:val="16"/>
                <w:lang w:eastAsia="en-GB"/>
              </w:rPr>
              <w:t>Ma</w:t>
            </w:r>
            <w:r w:rsidR="00224574">
              <w:rPr>
                <w:rFonts w:eastAsia="Times New Roman"/>
                <w:b/>
                <w:bCs/>
                <w:sz w:val="14"/>
                <w:szCs w:val="16"/>
                <w:lang w:eastAsia="en-GB"/>
              </w:rPr>
              <w:t xml:space="preserve">y </w:t>
            </w:r>
            <w:r>
              <w:rPr>
                <w:rFonts w:eastAsia="Times New Roman"/>
                <w:b/>
                <w:bCs/>
                <w:sz w:val="14"/>
                <w:szCs w:val="16"/>
                <w:lang w:eastAsia="en-GB"/>
              </w:rPr>
              <w:t>24</w:t>
            </w:r>
          </w:p>
          <w:p w14:paraId="405D97D9" w14:textId="2A68F793" w:rsidR="00EC5665" w:rsidRPr="00361E69" w:rsidRDefault="00EC5665" w:rsidP="00EC5665">
            <w:pPr>
              <w:jc w:val="center"/>
              <w:rPr>
                <w:rFonts w:eastAsia="Times New Roman"/>
                <w:b/>
                <w:bCs/>
                <w:sz w:val="14"/>
                <w:szCs w:val="16"/>
                <w:lang w:eastAsia="en-GB"/>
              </w:rPr>
            </w:pPr>
            <w:r w:rsidRPr="00361E69">
              <w:rPr>
                <w:rFonts w:eastAsia="Times New Roman"/>
                <w:b/>
                <w:bCs/>
                <w:sz w:val="14"/>
                <w:szCs w:val="16"/>
                <w:lang w:eastAsia="en-GB"/>
              </w:rPr>
              <w:t>FORECAST</w:t>
            </w:r>
          </w:p>
        </w:tc>
        <w:tc>
          <w:tcPr>
            <w:tcW w:w="441" w:type="pct"/>
            <w:shd w:val="clear" w:color="auto" w:fill="D0CECE" w:themeFill="background2" w:themeFillShade="E6"/>
          </w:tcPr>
          <w:p w14:paraId="17EE89E3" w14:textId="77777777" w:rsidR="00EC5665" w:rsidRDefault="00EC5665" w:rsidP="00EC5665">
            <w:pPr>
              <w:jc w:val="center"/>
              <w:rPr>
                <w:rFonts w:eastAsia="Times New Roman"/>
                <w:b/>
                <w:bCs/>
                <w:sz w:val="14"/>
                <w:szCs w:val="16"/>
                <w:lang w:eastAsia="en-GB"/>
              </w:rPr>
            </w:pPr>
          </w:p>
          <w:p w14:paraId="352C87E2" w14:textId="2BDFABA5" w:rsidR="00EC5665" w:rsidRDefault="00224574" w:rsidP="00EC5665">
            <w:pPr>
              <w:jc w:val="center"/>
              <w:rPr>
                <w:rFonts w:eastAsia="Times New Roman"/>
                <w:b/>
                <w:bCs/>
                <w:sz w:val="14"/>
                <w:szCs w:val="16"/>
                <w:lang w:eastAsia="en-GB"/>
              </w:rPr>
            </w:pPr>
            <w:r>
              <w:rPr>
                <w:rFonts w:eastAsia="Times New Roman"/>
                <w:b/>
                <w:bCs/>
                <w:sz w:val="14"/>
                <w:szCs w:val="16"/>
                <w:lang w:eastAsia="en-GB"/>
              </w:rPr>
              <w:t>May</w:t>
            </w:r>
            <w:r w:rsidR="00EC5665">
              <w:rPr>
                <w:rFonts w:eastAsia="Times New Roman"/>
                <w:b/>
                <w:bCs/>
                <w:sz w:val="14"/>
                <w:szCs w:val="16"/>
                <w:lang w:eastAsia="en-GB"/>
              </w:rPr>
              <w:t xml:space="preserve"> 24</w:t>
            </w:r>
          </w:p>
          <w:p w14:paraId="000B1E7D" w14:textId="0865A858" w:rsidR="00EC5665" w:rsidRPr="00361E69" w:rsidRDefault="00EC5665" w:rsidP="00EC5665">
            <w:pPr>
              <w:jc w:val="center"/>
              <w:rPr>
                <w:rFonts w:eastAsia="Times New Roman"/>
                <w:b/>
                <w:bCs/>
                <w:sz w:val="14"/>
                <w:szCs w:val="16"/>
                <w:lang w:eastAsia="en-GB"/>
              </w:rPr>
            </w:pPr>
            <w:r w:rsidRPr="00361E69">
              <w:rPr>
                <w:rFonts w:eastAsia="Times New Roman"/>
                <w:b/>
                <w:bCs/>
                <w:sz w:val="14"/>
                <w:szCs w:val="16"/>
                <w:lang w:eastAsia="en-GB"/>
              </w:rPr>
              <w:t xml:space="preserve">ACTUAL </w:t>
            </w:r>
          </w:p>
        </w:tc>
        <w:tc>
          <w:tcPr>
            <w:tcW w:w="373" w:type="pct"/>
            <w:shd w:val="clear" w:color="auto" w:fill="D0CECE" w:themeFill="background2" w:themeFillShade="E6"/>
          </w:tcPr>
          <w:p w14:paraId="3EF7F722" w14:textId="77777777" w:rsidR="00EC5665" w:rsidRDefault="00EC5665" w:rsidP="00EC5665">
            <w:pPr>
              <w:jc w:val="center"/>
              <w:rPr>
                <w:rFonts w:eastAsia="Times New Roman"/>
                <w:b/>
                <w:bCs/>
                <w:sz w:val="14"/>
                <w:szCs w:val="16"/>
                <w:lang w:eastAsia="en-GB"/>
              </w:rPr>
            </w:pPr>
          </w:p>
          <w:p w14:paraId="49D0B1E9" w14:textId="77777777" w:rsidR="00EC5665" w:rsidRPr="00361E69" w:rsidRDefault="00EC5665" w:rsidP="00EC5665">
            <w:pPr>
              <w:jc w:val="center"/>
              <w:rPr>
                <w:rFonts w:eastAsia="Times New Roman"/>
                <w:b/>
                <w:bCs/>
                <w:sz w:val="14"/>
                <w:szCs w:val="16"/>
                <w:lang w:eastAsia="en-GB"/>
              </w:rPr>
            </w:pPr>
            <w:r>
              <w:rPr>
                <w:rFonts w:eastAsia="Times New Roman"/>
                <w:b/>
                <w:bCs/>
                <w:sz w:val="14"/>
                <w:szCs w:val="16"/>
                <w:lang w:eastAsia="en-GB"/>
              </w:rPr>
              <w:t>April 24</w:t>
            </w:r>
          </w:p>
          <w:p w14:paraId="4201C0CA" w14:textId="66461A53" w:rsidR="00EC5665" w:rsidRPr="00361E69" w:rsidRDefault="00EC5665" w:rsidP="00EC5665">
            <w:pPr>
              <w:jc w:val="center"/>
              <w:rPr>
                <w:rFonts w:eastAsia="Times New Roman"/>
                <w:b/>
                <w:bCs/>
                <w:sz w:val="14"/>
                <w:szCs w:val="16"/>
                <w:lang w:eastAsia="en-GB"/>
              </w:rPr>
            </w:pPr>
            <w:r w:rsidRPr="00361E69">
              <w:rPr>
                <w:rFonts w:eastAsia="Times New Roman"/>
                <w:b/>
                <w:bCs/>
                <w:sz w:val="14"/>
                <w:szCs w:val="16"/>
                <w:lang w:eastAsia="en-GB"/>
              </w:rPr>
              <w:t>FORECAST</w:t>
            </w:r>
          </w:p>
        </w:tc>
        <w:tc>
          <w:tcPr>
            <w:tcW w:w="374" w:type="pct"/>
            <w:shd w:val="clear" w:color="auto" w:fill="D0CECE" w:themeFill="background2" w:themeFillShade="E6"/>
          </w:tcPr>
          <w:p w14:paraId="2A6CC476" w14:textId="77777777" w:rsidR="00EC5665" w:rsidRDefault="00EC5665" w:rsidP="00EC5665">
            <w:pPr>
              <w:jc w:val="center"/>
              <w:rPr>
                <w:rFonts w:eastAsia="Times New Roman"/>
                <w:b/>
                <w:bCs/>
                <w:sz w:val="14"/>
                <w:szCs w:val="16"/>
                <w:lang w:eastAsia="en-GB"/>
              </w:rPr>
            </w:pPr>
          </w:p>
          <w:p w14:paraId="29B9A255" w14:textId="77777777" w:rsidR="00EC5665" w:rsidRDefault="00EC5665" w:rsidP="00EC5665">
            <w:pPr>
              <w:jc w:val="center"/>
              <w:rPr>
                <w:rFonts w:eastAsia="Times New Roman"/>
                <w:b/>
                <w:bCs/>
                <w:sz w:val="14"/>
                <w:szCs w:val="16"/>
                <w:lang w:eastAsia="en-GB"/>
              </w:rPr>
            </w:pPr>
            <w:r>
              <w:rPr>
                <w:rFonts w:eastAsia="Times New Roman"/>
                <w:b/>
                <w:bCs/>
                <w:sz w:val="14"/>
                <w:szCs w:val="16"/>
                <w:lang w:eastAsia="en-GB"/>
              </w:rPr>
              <w:t>April 24</w:t>
            </w:r>
          </w:p>
          <w:p w14:paraId="4022CC3D" w14:textId="51956AF3" w:rsidR="00EC5665" w:rsidRPr="00361E69" w:rsidRDefault="00EC5665" w:rsidP="00EC5665">
            <w:pPr>
              <w:jc w:val="center"/>
              <w:rPr>
                <w:rFonts w:eastAsia="Times New Roman"/>
                <w:b/>
                <w:bCs/>
                <w:sz w:val="14"/>
                <w:szCs w:val="16"/>
                <w:lang w:eastAsia="en-GB"/>
              </w:rPr>
            </w:pPr>
            <w:r w:rsidRPr="00361E69">
              <w:rPr>
                <w:rFonts w:eastAsia="Times New Roman"/>
                <w:b/>
                <w:bCs/>
                <w:sz w:val="14"/>
                <w:szCs w:val="16"/>
                <w:lang w:eastAsia="en-GB"/>
              </w:rPr>
              <w:t xml:space="preserve">ACTUAL </w:t>
            </w:r>
          </w:p>
        </w:tc>
      </w:tr>
      <w:tr w:rsidR="00D45F66" w:rsidRPr="009F0A22" w14:paraId="16723F10" w14:textId="77777777" w:rsidTr="00810B97">
        <w:trPr>
          <w:trHeight w:val="958"/>
        </w:trPr>
        <w:tc>
          <w:tcPr>
            <w:tcW w:w="630" w:type="pct"/>
            <w:vMerge w:val="restart"/>
            <w:vAlign w:val="center"/>
          </w:tcPr>
          <w:p w14:paraId="5A3E2700" w14:textId="3FC92171" w:rsidR="00D45F66" w:rsidRPr="00361E69" w:rsidRDefault="00DE799A" w:rsidP="001136D6">
            <w:pPr>
              <w:jc w:val="center"/>
              <w:rPr>
                <w:b/>
                <w:bCs/>
                <w:color w:val="000000" w:themeColor="text1"/>
                <w:sz w:val="20"/>
                <w:szCs w:val="20"/>
                <w:lang w:eastAsia="en-GB"/>
              </w:rPr>
            </w:pPr>
            <w:r>
              <w:rPr>
                <w:b/>
                <w:bCs/>
                <w:color w:val="000000" w:themeColor="text1"/>
                <w:sz w:val="20"/>
                <w:szCs w:val="20"/>
                <w:lang w:eastAsia="en-GB"/>
              </w:rPr>
              <w:t>URGENT AND EMERGENCY CARE</w:t>
            </w:r>
          </w:p>
          <w:p w14:paraId="1D6B1B8B" w14:textId="77777777" w:rsidR="00D45F66" w:rsidRPr="00361E69" w:rsidRDefault="00D45F66" w:rsidP="001136D6">
            <w:pPr>
              <w:jc w:val="center"/>
              <w:rPr>
                <w:rFonts w:eastAsia="Times New Roman"/>
                <w:color w:val="FF0000"/>
                <w:sz w:val="20"/>
                <w:szCs w:val="20"/>
                <w:lang w:eastAsia="en-GB"/>
              </w:rPr>
            </w:pPr>
          </w:p>
        </w:tc>
        <w:tc>
          <w:tcPr>
            <w:tcW w:w="709" w:type="pct"/>
            <w:vAlign w:val="center"/>
          </w:tcPr>
          <w:p w14:paraId="310C7698" w14:textId="77777777" w:rsidR="00D45F66" w:rsidRPr="00361E69" w:rsidRDefault="00D45F66" w:rsidP="001136D6">
            <w:pPr>
              <w:pStyle w:val="Default"/>
              <w:jc w:val="both"/>
              <w:rPr>
                <w:rFonts w:ascii="Arial" w:hAnsi="Arial" w:cs="Arial"/>
                <w:color w:val="auto"/>
                <w:sz w:val="20"/>
                <w:szCs w:val="20"/>
              </w:rPr>
            </w:pPr>
          </w:p>
          <w:p w14:paraId="462E698E" w14:textId="5200EBA1" w:rsidR="00D45F66" w:rsidRPr="00361E69" w:rsidRDefault="00DE799A" w:rsidP="001136D6">
            <w:pPr>
              <w:pStyle w:val="Default"/>
              <w:jc w:val="both"/>
              <w:rPr>
                <w:rFonts w:ascii="Arial" w:hAnsi="Arial" w:cs="Arial"/>
                <w:color w:val="auto"/>
                <w:sz w:val="20"/>
                <w:szCs w:val="20"/>
              </w:rPr>
            </w:pPr>
            <w:r>
              <w:rPr>
                <w:rFonts w:ascii="Arial" w:hAnsi="Arial" w:cs="Arial"/>
                <w:color w:val="auto"/>
                <w:sz w:val="20"/>
                <w:szCs w:val="20"/>
              </w:rPr>
              <w:t>Number of ambulance patient handovers &gt;1 hr</w:t>
            </w:r>
          </w:p>
          <w:p w14:paraId="7D94393C" w14:textId="77777777" w:rsidR="00D45F66" w:rsidRPr="00361E69" w:rsidRDefault="00D45F66" w:rsidP="001136D6">
            <w:pPr>
              <w:pStyle w:val="ListParagraph"/>
              <w:ind w:left="176"/>
              <w:jc w:val="both"/>
              <w:rPr>
                <w:rFonts w:ascii="Arial" w:hAnsi="Arial" w:cs="Arial"/>
                <w:sz w:val="20"/>
                <w:szCs w:val="20"/>
                <w:lang w:eastAsia="en-GB"/>
              </w:rPr>
            </w:pPr>
          </w:p>
        </w:tc>
        <w:tc>
          <w:tcPr>
            <w:tcW w:w="747" w:type="pct"/>
            <w:vAlign w:val="center"/>
          </w:tcPr>
          <w:p w14:paraId="4278DA21" w14:textId="77777777" w:rsidR="00D45F66" w:rsidRDefault="00F57690" w:rsidP="001136D6">
            <w:pPr>
              <w:jc w:val="both"/>
              <w:rPr>
                <w:rFonts w:eastAsia="Times New Roman"/>
                <w:sz w:val="20"/>
                <w:szCs w:val="20"/>
                <w:lang w:eastAsia="en-GB"/>
              </w:rPr>
            </w:pPr>
            <w:r w:rsidRPr="00A9471F">
              <w:rPr>
                <w:rFonts w:eastAsia="Times New Roman"/>
                <w:b/>
                <w:bCs/>
                <w:sz w:val="20"/>
                <w:szCs w:val="20"/>
                <w:lang w:eastAsia="en-GB"/>
              </w:rPr>
              <w:t>National target:</w:t>
            </w:r>
            <w:r>
              <w:rPr>
                <w:rFonts w:eastAsia="Times New Roman"/>
                <w:sz w:val="20"/>
                <w:szCs w:val="20"/>
                <w:lang w:eastAsia="en-GB"/>
              </w:rPr>
              <w:t xml:space="preserve"> 30% reduction by December 2024</w:t>
            </w:r>
          </w:p>
          <w:p w14:paraId="02921D60" w14:textId="77777777" w:rsidR="005B08B2" w:rsidRDefault="005B08B2" w:rsidP="001136D6">
            <w:pPr>
              <w:jc w:val="both"/>
              <w:rPr>
                <w:rFonts w:eastAsia="Times New Roman"/>
                <w:sz w:val="20"/>
                <w:szCs w:val="20"/>
                <w:lang w:eastAsia="en-GB"/>
              </w:rPr>
            </w:pPr>
          </w:p>
          <w:p w14:paraId="432884D9" w14:textId="2F907A09" w:rsidR="00F57690" w:rsidRPr="005B08B2" w:rsidRDefault="005B08B2" w:rsidP="005B08B2">
            <w:pPr>
              <w:spacing w:after="160" w:line="259" w:lineRule="auto"/>
              <w:contextualSpacing/>
              <w:rPr>
                <w:kern w:val="2"/>
                <w:sz w:val="20"/>
                <w:szCs w:val="20"/>
                <w14:ligatures w14:val="standardContextual"/>
              </w:rPr>
            </w:pPr>
            <w:r w:rsidRPr="005B08B2">
              <w:rPr>
                <w:rFonts w:eastAsia="Times New Roman"/>
                <w:b/>
                <w:bCs/>
                <w:sz w:val="20"/>
                <w:szCs w:val="20"/>
                <w:lang w:eastAsia="en-GB"/>
              </w:rPr>
              <w:t>TI Target:</w:t>
            </w:r>
            <w:r>
              <w:rPr>
                <w:rFonts w:eastAsia="Times New Roman"/>
                <w:sz w:val="20"/>
                <w:szCs w:val="20"/>
                <w:lang w:eastAsia="en-GB"/>
              </w:rPr>
              <w:t xml:space="preserve"> </w:t>
            </w:r>
            <w:r w:rsidRPr="005B08B2">
              <w:rPr>
                <w:sz w:val="20"/>
                <w:szCs w:val="20"/>
              </w:rPr>
              <w:t>A continuous reduction of ambulance handovers over an hour of at least 11% in three consecutive months and maintained for 3 months (Based on quarter 2 and 3 2023 baseline)</w:t>
            </w:r>
          </w:p>
        </w:tc>
        <w:tc>
          <w:tcPr>
            <w:tcW w:w="597" w:type="pct"/>
            <w:shd w:val="clear" w:color="auto" w:fill="auto"/>
            <w:vAlign w:val="center"/>
          </w:tcPr>
          <w:p w14:paraId="047D5FCA" w14:textId="109AF00E" w:rsidR="00D45F66" w:rsidRPr="00061D8F" w:rsidRDefault="009D4EC1" w:rsidP="001136D6">
            <w:pPr>
              <w:jc w:val="center"/>
              <w:rPr>
                <w:rFonts w:eastAsia="Times New Roman"/>
                <w:sz w:val="16"/>
                <w:szCs w:val="16"/>
                <w:lang w:eastAsia="en-GB"/>
              </w:rPr>
            </w:pPr>
            <w:r>
              <w:rPr>
                <w:rFonts w:eastAsia="Times New Roman"/>
                <w:sz w:val="16"/>
                <w:szCs w:val="16"/>
                <w:lang w:eastAsia="en-GB"/>
              </w:rPr>
              <w:t>629</w:t>
            </w:r>
          </w:p>
        </w:tc>
        <w:tc>
          <w:tcPr>
            <w:tcW w:w="376" w:type="pct"/>
            <w:shd w:val="clear" w:color="auto" w:fill="auto"/>
            <w:vAlign w:val="center"/>
          </w:tcPr>
          <w:p w14:paraId="58D06B86" w14:textId="6C7CEE5D" w:rsidR="00D45F66" w:rsidRPr="009F0A22" w:rsidRDefault="004F263D" w:rsidP="001136D6">
            <w:pPr>
              <w:jc w:val="center"/>
              <w:rPr>
                <w:rFonts w:eastAsia="Times New Roman"/>
                <w:sz w:val="16"/>
                <w:szCs w:val="16"/>
                <w:lang w:eastAsia="en-GB"/>
              </w:rPr>
            </w:pPr>
            <w:r>
              <w:rPr>
                <w:rFonts w:eastAsia="Times New Roman"/>
                <w:sz w:val="16"/>
                <w:szCs w:val="16"/>
                <w:lang w:eastAsia="en-GB"/>
              </w:rPr>
              <w:t>620</w:t>
            </w:r>
          </w:p>
        </w:tc>
        <w:tc>
          <w:tcPr>
            <w:tcW w:w="373" w:type="pct"/>
            <w:shd w:val="clear" w:color="auto" w:fill="ED7D31" w:themeFill="accent2"/>
            <w:vAlign w:val="center"/>
          </w:tcPr>
          <w:p w14:paraId="4EB9D4C9" w14:textId="2CE2B268" w:rsidR="00D45F66" w:rsidRPr="009F0A22" w:rsidRDefault="004F263D" w:rsidP="001136D6">
            <w:pPr>
              <w:jc w:val="center"/>
              <w:rPr>
                <w:rFonts w:eastAsia="Times New Roman"/>
                <w:sz w:val="16"/>
                <w:szCs w:val="16"/>
                <w:lang w:eastAsia="en-GB"/>
              </w:rPr>
            </w:pPr>
            <w:r>
              <w:rPr>
                <w:rFonts w:eastAsia="Times New Roman"/>
                <w:sz w:val="16"/>
                <w:szCs w:val="16"/>
                <w:lang w:eastAsia="en-GB"/>
              </w:rPr>
              <w:t>625</w:t>
            </w:r>
          </w:p>
        </w:tc>
        <w:tc>
          <w:tcPr>
            <w:tcW w:w="380" w:type="pct"/>
            <w:shd w:val="clear" w:color="auto" w:fill="auto"/>
            <w:vAlign w:val="center"/>
          </w:tcPr>
          <w:p w14:paraId="4A250C71" w14:textId="13A6D82A" w:rsidR="00D45F66" w:rsidRPr="009F0A22" w:rsidRDefault="004F263D" w:rsidP="001136D6">
            <w:pPr>
              <w:jc w:val="center"/>
              <w:rPr>
                <w:rFonts w:eastAsia="Times New Roman"/>
                <w:sz w:val="16"/>
                <w:szCs w:val="16"/>
                <w:lang w:eastAsia="en-GB"/>
              </w:rPr>
            </w:pPr>
            <w:r>
              <w:rPr>
                <w:rFonts w:eastAsia="Times New Roman"/>
                <w:sz w:val="16"/>
                <w:szCs w:val="16"/>
                <w:lang w:eastAsia="en-GB"/>
              </w:rPr>
              <w:t>6</w:t>
            </w:r>
            <w:r w:rsidR="00F20261">
              <w:rPr>
                <w:rFonts w:eastAsia="Times New Roman"/>
                <w:sz w:val="16"/>
                <w:szCs w:val="16"/>
                <w:lang w:eastAsia="en-GB"/>
              </w:rPr>
              <w:t>00</w:t>
            </w:r>
          </w:p>
        </w:tc>
        <w:tc>
          <w:tcPr>
            <w:tcW w:w="441" w:type="pct"/>
            <w:shd w:val="clear" w:color="auto" w:fill="ED7D31" w:themeFill="accent2"/>
            <w:vAlign w:val="center"/>
          </w:tcPr>
          <w:p w14:paraId="0A5B3AB3" w14:textId="22EF5CF5" w:rsidR="00D45F66" w:rsidRPr="009F0A22" w:rsidRDefault="00F20261" w:rsidP="001136D6">
            <w:pPr>
              <w:jc w:val="center"/>
              <w:rPr>
                <w:rFonts w:eastAsia="Times New Roman"/>
                <w:sz w:val="16"/>
                <w:szCs w:val="16"/>
                <w:lang w:eastAsia="en-GB"/>
              </w:rPr>
            </w:pPr>
            <w:r>
              <w:rPr>
                <w:rFonts w:eastAsia="Times New Roman"/>
                <w:sz w:val="16"/>
                <w:szCs w:val="16"/>
                <w:lang w:eastAsia="en-GB"/>
              </w:rPr>
              <w:t>695</w:t>
            </w:r>
          </w:p>
        </w:tc>
        <w:tc>
          <w:tcPr>
            <w:tcW w:w="373" w:type="pct"/>
            <w:shd w:val="clear" w:color="auto" w:fill="auto"/>
            <w:vAlign w:val="center"/>
          </w:tcPr>
          <w:p w14:paraId="68E78ADD" w14:textId="19D724F6" w:rsidR="00D45F66" w:rsidRPr="009F0A22" w:rsidRDefault="00F20261" w:rsidP="001136D6">
            <w:pPr>
              <w:jc w:val="center"/>
              <w:rPr>
                <w:rFonts w:eastAsia="Times New Roman"/>
                <w:sz w:val="16"/>
                <w:szCs w:val="16"/>
                <w:lang w:eastAsia="en-GB"/>
              </w:rPr>
            </w:pPr>
            <w:r>
              <w:rPr>
                <w:rFonts w:eastAsia="Times New Roman"/>
                <w:sz w:val="16"/>
                <w:szCs w:val="16"/>
                <w:lang w:eastAsia="en-GB"/>
              </w:rPr>
              <w:t>590</w:t>
            </w:r>
          </w:p>
        </w:tc>
        <w:tc>
          <w:tcPr>
            <w:tcW w:w="374" w:type="pct"/>
            <w:shd w:val="clear" w:color="auto" w:fill="92D050"/>
            <w:vAlign w:val="center"/>
          </w:tcPr>
          <w:p w14:paraId="15C73613" w14:textId="612358C3" w:rsidR="00D45F66" w:rsidRPr="009F0A22" w:rsidRDefault="00F20261" w:rsidP="001136D6">
            <w:pPr>
              <w:jc w:val="center"/>
              <w:rPr>
                <w:rFonts w:eastAsia="Times New Roman"/>
                <w:sz w:val="16"/>
                <w:szCs w:val="16"/>
                <w:lang w:eastAsia="en-GB"/>
              </w:rPr>
            </w:pPr>
            <w:r>
              <w:rPr>
                <w:rFonts w:eastAsia="Times New Roman"/>
                <w:sz w:val="16"/>
                <w:szCs w:val="16"/>
                <w:lang w:eastAsia="en-GB"/>
              </w:rPr>
              <w:t>590</w:t>
            </w:r>
          </w:p>
        </w:tc>
      </w:tr>
      <w:tr w:rsidR="00D45F66" w:rsidRPr="009F0A22" w14:paraId="3956BEB0" w14:textId="77777777" w:rsidTr="00810B97">
        <w:trPr>
          <w:trHeight w:val="660"/>
        </w:trPr>
        <w:tc>
          <w:tcPr>
            <w:tcW w:w="630" w:type="pct"/>
            <w:vMerge/>
            <w:vAlign w:val="center"/>
          </w:tcPr>
          <w:p w14:paraId="37E9F938" w14:textId="77777777" w:rsidR="00D45F66" w:rsidRPr="00361E69" w:rsidRDefault="00D45F66" w:rsidP="001136D6">
            <w:pPr>
              <w:rPr>
                <w:rFonts w:eastAsia="Times New Roman"/>
                <w:color w:val="FF0000"/>
                <w:sz w:val="20"/>
                <w:szCs w:val="20"/>
                <w:lang w:eastAsia="en-GB"/>
              </w:rPr>
            </w:pPr>
          </w:p>
        </w:tc>
        <w:tc>
          <w:tcPr>
            <w:tcW w:w="709" w:type="pct"/>
            <w:vAlign w:val="center"/>
          </w:tcPr>
          <w:p w14:paraId="1C9E20BC" w14:textId="004B8ABE" w:rsidR="00D45F66" w:rsidRPr="00361E69" w:rsidRDefault="00145745" w:rsidP="001136D6">
            <w:pPr>
              <w:pStyle w:val="Default"/>
              <w:jc w:val="both"/>
              <w:rPr>
                <w:rFonts w:ascii="Arial" w:hAnsi="Arial" w:cs="Arial"/>
                <w:sz w:val="20"/>
                <w:szCs w:val="20"/>
              </w:rPr>
            </w:pPr>
            <w:r>
              <w:rPr>
                <w:rFonts w:ascii="Arial" w:hAnsi="Arial" w:cs="Arial"/>
                <w:sz w:val="20"/>
                <w:szCs w:val="20"/>
              </w:rPr>
              <w:t xml:space="preserve">Number of patients who spend 12 hrs or more in all major and minor emergency care facilities </w:t>
            </w:r>
            <w:r w:rsidR="00F15E07">
              <w:rPr>
                <w:rFonts w:ascii="Arial" w:hAnsi="Arial" w:cs="Arial"/>
                <w:sz w:val="20"/>
                <w:szCs w:val="20"/>
              </w:rPr>
              <w:t xml:space="preserve">from arrival until admission </w:t>
            </w:r>
          </w:p>
        </w:tc>
        <w:tc>
          <w:tcPr>
            <w:tcW w:w="747" w:type="pct"/>
            <w:vAlign w:val="center"/>
          </w:tcPr>
          <w:p w14:paraId="70866937" w14:textId="02FBC4E4" w:rsidR="00C63A39" w:rsidRPr="00E25099" w:rsidRDefault="00C63A39" w:rsidP="00A9471F">
            <w:pPr>
              <w:jc w:val="both"/>
              <w:rPr>
                <w:b/>
                <w:bCs/>
                <w:sz w:val="20"/>
                <w:szCs w:val="20"/>
              </w:rPr>
            </w:pPr>
            <w:r w:rsidRPr="00E25099">
              <w:rPr>
                <w:b/>
                <w:bCs/>
                <w:sz w:val="20"/>
                <w:szCs w:val="20"/>
              </w:rPr>
              <w:t xml:space="preserve">National </w:t>
            </w:r>
            <w:r w:rsidR="00E25099">
              <w:rPr>
                <w:b/>
                <w:bCs/>
                <w:sz w:val="20"/>
                <w:szCs w:val="20"/>
              </w:rPr>
              <w:t>t</w:t>
            </w:r>
            <w:r w:rsidRPr="00E25099">
              <w:rPr>
                <w:b/>
                <w:bCs/>
                <w:sz w:val="20"/>
                <w:szCs w:val="20"/>
              </w:rPr>
              <w:t>arget:</w:t>
            </w:r>
          </w:p>
          <w:p w14:paraId="2426BECC" w14:textId="164502BA" w:rsidR="00A9471F" w:rsidRPr="00A9471F" w:rsidRDefault="00A9471F" w:rsidP="00A9471F">
            <w:pPr>
              <w:jc w:val="both"/>
              <w:rPr>
                <w:sz w:val="20"/>
                <w:szCs w:val="20"/>
              </w:rPr>
            </w:pPr>
            <w:r w:rsidRPr="00A9471F">
              <w:rPr>
                <w:sz w:val="20"/>
                <w:szCs w:val="20"/>
              </w:rPr>
              <w:t>20% reduction by September 202</w:t>
            </w:r>
            <w:r>
              <w:rPr>
                <w:sz w:val="20"/>
                <w:szCs w:val="20"/>
              </w:rPr>
              <w:t>,</w:t>
            </w:r>
          </w:p>
          <w:p w14:paraId="0420F048" w14:textId="77777777" w:rsidR="00D45F66" w:rsidRDefault="00A9471F" w:rsidP="00A9471F">
            <w:pPr>
              <w:jc w:val="both"/>
              <w:rPr>
                <w:sz w:val="20"/>
                <w:szCs w:val="20"/>
              </w:rPr>
            </w:pPr>
            <w:r w:rsidRPr="00A9471F">
              <w:rPr>
                <w:sz w:val="20"/>
                <w:szCs w:val="20"/>
              </w:rPr>
              <w:t>Further 20% reduction by March 2025</w:t>
            </w:r>
          </w:p>
          <w:p w14:paraId="0EDA8AEE" w14:textId="77777777" w:rsidR="008F6755" w:rsidRPr="008F6755" w:rsidRDefault="008F6755" w:rsidP="00A9471F">
            <w:pPr>
              <w:jc w:val="both"/>
              <w:rPr>
                <w:b/>
                <w:bCs/>
                <w:sz w:val="20"/>
                <w:szCs w:val="20"/>
              </w:rPr>
            </w:pPr>
          </w:p>
          <w:p w14:paraId="222F0639" w14:textId="3BD645BC" w:rsidR="008F6755" w:rsidRPr="00A9471F" w:rsidRDefault="008F6755" w:rsidP="00A9471F">
            <w:pPr>
              <w:jc w:val="both"/>
              <w:rPr>
                <w:b/>
                <w:bCs/>
                <w:sz w:val="20"/>
                <w:szCs w:val="20"/>
              </w:rPr>
            </w:pPr>
            <w:r w:rsidRPr="008F6755">
              <w:rPr>
                <w:b/>
                <w:bCs/>
                <w:sz w:val="20"/>
                <w:szCs w:val="20"/>
              </w:rPr>
              <w:lastRenderedPageBreak/>
              <w:t xml:space="preserve">TI Target: </w:t>
            </w:r>
            <w:r w:rsidRPr="008F6755">
              <w:rPr>
                <w:kern w:val="2"/>
                <w:sz w:val="20"/>
                <w:szCs w:val="20"/>
                <w14:ligatures w14:val="standardContextual"/>
              </w:rPr>
              <w:t>Continuous improvement towards no more than 7% of patients waiting over 12 hours at each individual site and across the health board</w:t>
            </w:r>
          </w:p>
        </w:tc>
        <w:tc>
          <w:tcPr>
            <w:tcW w:w="597" w:type="pct"/>
            <w:shd w:val="clear" w:color="auto" w:fill="auto"/>
            <w:vAlign w:val="center"/>
          </w:tcPr>
          <w:p w14:paraId="010E6F2F" w14:textId="36919110" w:rsidR="00D45F66" w:rsidRPr="0026758E" w:rsidRDefault="00810B97" w:rsidP="001136D6">
            <w:pPr>
              <w:jc w:val="center"/>
              <w:rPr>
                <w:rFonts w:eastAsia="Times New Roman"/>
                <w:sz w:val="16"/>
                <w:szCs w:val="16"/>
                <w:lang w:eastAsia="en-GB"/>
              </w:rPr>
            </w:pPr>
            <w:r w:rsidRPr="0026758E">
              <w:rPr>
                <w:rFonts w:eastAsia="Times New Roman"/>
                <w:sz w:val="16"/>
                <w:szCs w:val="16"/>
                <w:lang w:eastAsia="en-GB"/>
              </w:rPr>
              <w:lastRenderedPageBreak/>
              <w:t>1,132</w:t>
            </w:r>
          </w:p>
        </w:tc>
        <w:tc>
          <w:tcPr>
            <w:tcW w:w="376" w:type="pct"/>
            <w:shd w:val="clear" w:color="auto" w:fill="auto"/>
            <w:vAlign w:val="center"/>
          </w:tcPr>
          <w:p w14:paraId="21CC1393" w14:textId="3F4DEBA3" w:rsidR="00D45F66" w:rsidRPr="0026758E" w:rsidRDefault="00810B97" w:rsidP="001136D6">
            <w:pPr>
              <w:jc w:val="center"/>
              <w:rPr>
                <w:rFonts w:eastAsia="Times New Roman"/>
                <w:sz w:val="16"/>
                <w:szCs w:val="16"/>
                <w:lang w:eastAsia="en-GB"/>
              </w:rPr>
            </w:pPr>
            <w:r w:rsidRPr="0026758E">
              <w:rPr>
                <w:rFonts w:eastAsia="Times New Roman"/>
                <w:sz w:val="16"/>
                <w:szCs w:val="16"/>
                <w:lang w:eastAsia="en-GB"/>
              </w:rPr>
              <w:t>1,110</w:t>
            </w:r>
          </w:p>
        </w:tc>
        <w:tc>
          <w:tcPr>
            <w:tcW w:w="373" w:type="pct"/>
            <w:shd w:val="clear" w:color="auto" w:fill="92D050"/>
            <w:vAlign w:val="center"/>
          </w:tcPr>
          <w:p w14:paraId="2D17BC68" w14:textId="6F13E467" w:rsidR="00D45F66" w:rsidRPr="0026758E" w:rsidRDefault="00810B97" w:rsidP="001136D6">
            <w:pPr>
              <w:jc w:val="center"/>
              <w:rPr>
                <w:rFonts w:eastAsia="Times New Roman"/>
                <w:sz w:val="16"/>
                <w:szCs w:val="16"/>
                <w:lang w:eastAsia="en-GB"/>
              </w:rPr>
            </w:pPr>
            <w:r w:rsidRPr="0026758E">
              <w:rPr>
                <w:rFonts w:eastAsia="Times New Roman"/>
                <w:sz w:val="16"/>
                <w:szCs w:val="16"/>
                <w:lang w:eastAsia="en-GB"/>
              </w:rPr>
              <w:t>994</w:t>
            </w:r>
          </w:p>
        </w:tc>
        <w:tc>
          <w:tcPr>
            <w:tcW w:w="380" w:type="pct"/>
            <w:shd w:val="clear" w:color="auto" w:fill="auto"/>
            <w:vAlign w:val="center"/>
          </w:tcPr>
          <w:p w14:paraId="02A3A422" w14:textId="52B3FB45" w:rsidR="00D45F66" w:rsidRPr="0026758E" w:rsidRDefault="00810B97" w:rsidP="001136D6">
            <w:pPr>
              <w:jc w:val="center"/>
              <w:rPr>
                <w:rFonts w:eastAsia="Times New Roman"/>
                <w:sz w:val="16"/>
                <w:szCs w:val="16"/>
                <w:lang w:eastAsia="en-GB"/>
              </w:rPr>
            </w:pPr>
            <w:r w:rsidRPr="0026758E">
              <w:rPr>
                <w:rFonts w:eastAsia="Times New Roman"/>
                <w:sz w:val="16"/>
                <w:szCs w:val="16"/>
                <w:lang w:eastAsia="en-GB"/>
              </w:rPr>
              <w:t>1,100</w:t>
            </w:r>
          </w:p>
        </w:tc>
        <w:tc>
          <w:tcPr>
            <w:tcW w:w="441" w:type="pct"/>
            <w:shd w:val="clear" w:color="auto" w:fill="ED7D31" w:themeFill="accent2"/>
            <w:vAlign w:val="center"/>
          </w:tcPr>
          <w:p w14:paraId="5ADC6CFA" w14:textId="3D8B9763" w:rsidR="00D45F66" w:rsidRPr="0026758E" w:rsidRDefault="00810B97" w:rsidP="001136D6">
            <w:pPr>
              <w:jc w:val="center"/>
              <w:rPr>
                <w:rFonts w:eastAsia="Times New Roman"/>
                <w:sz w:val="16"/>
                <w:szCs w:val="16"/>
                <w:lang w:eastAsia="en-GB"/>
              </w:rPr>
            </w:pPr>
            <w:r w:rsidRPr="0026758E">
              <w:rPr>
                <w:rFonts w:eastAsia="Times New Roman"/>
                <w:sz w:val="16"/>
                <w:szCs w:val="16"/>
                <w:lang w:eastAsia="en-GB"/>
              </w:rPr>
              <w:t>1,115</w:t>
            </w:r>
          </w:p>
        </w:tc>
        <w:tc>
          <w:tcPr>
            <w:tcW w:w="373" w:type="pct"/>
            <w:shd w:val="clear" w:color="auto" w:fill="auto"/>
            <w:vAlign w:val="center"/>
          </w:tcPr>
          <w:p w14:paraId="554D92FE" w14:textId="6C18EF9A" w:rsidR="00D45F66" w:rsidRPr="0026758E" w:rsidRDefault="00810B97" w:rsidP="001136D6">
            <w:pPr>
              <w:jc w:val="center"/>
              <w:rPr>
                <w:rFonts w:eastAsia="Times New Roman"/>
                <w:sz w:val="16"/>
                <w:szCs w:val="16"/>
                <w:lang w:eastAsia="en-GB"/>
              </w:rPr>
            </w:pPr>
            <w:r w:rsidRPr="0026758E">
              <w:rPr>
                <w:rFonts w:eastAsia="Times New Roman"/>
                <w:sz w:val="16"/>
                <w:szCs w:val="16"/>
                <w:lang w:eastAsia="en-GB"/>
              </w:rPr>
              <w:t>1,050</w:t>
            </w:r>
          </w:p>
        </w:tc>
        <w:tc>
          <w:tcPr>
            <w:tcW w:w="374" w:type="pct"/>
            <w:shd w:val="clear" w:color="auto" w:fill="92D050"/>
            <w:vAlign w:val="center"/>
          </w:tcPr>
          <w:p w14:paraId="1C0CFD1B" w14:textId="0354CAAF" w:rsidR="00D45F66" w:rsidRPr="0026758E" w:rsidRDefault="00810B97" w:rsidP="001136D6">
            <w:pPr>
              <w:jc w:val="center"/>
              <w:rPr>
                <w:rFonts w:eastAsia="Times New Roman"/>
                <w:sz w:val="16"/>
                <w:szCs w:val="16"/>
                <w:lang w:eastAsia="en-GB"/>
              </w:rPr>
            </w:pPr>
            <w:r w:rsidRPr="0026758E">
              <w:rPr>
                <w:rFonts w:eastAsia="Times New Roman"/>
                <w:sz w:val="16"/>
                <w:szCs w:val="16"/>
                <w:lang w:eastAsia="en-GB"/>
              </w:rPr>
              <w:t>980</w:t>
            </w:r>
          </w:p>
        </w:tc>
      </w:tr>
      <w:tr w:rsidR="00D45F66" w:rsidRPr="00061D8F" w14:paraId="13812F85" w14:textId="77777777" w:rsidTr="00810B97">
        <w:trPr>
          <w:trHeight w:val="660"/>
        </w:trPr>
        <w:tc>
          <w:tcPr>
            <w:tcW w:w="630" w:type="pct"/>
            <w:vMerge w:val="restart"/>
            <w:vAlign w:val="center"/>
          </w:tcPr>
          <w:p w14:paraId="5B5B25C1" w14:textId="6D984F49" w:rsidR="00D45F66" w:rsidRPr="00C63A39" w:rsidRDefault="00A5442E" w:rsidP="001136D6">
            <w:pPr>
              <w:jc w:val="center"/>
              <w:rPr>
                <w:rFonts w:eastAsia="Times New Roman"/>
                <w:b/>
                <w:color w:val="FF0000"/>
                <w:sz w:val="20"/>
                <w:szCs w:val="20"/>
                <w:lang w:eastAsia="en-GB"/>
              </w:rPr>
            </w:pPr>
            <w:r w:rsidRPr="00C63A39">
              <w:rPr>
                <w:rFonts w:eastAsia="Times New Roman"/>
                <w:b/>
                <w:sz w:val="20"/>
                <w:szCs w:val="20"/>
                <w:lang w:eastAsia="en-GB"/>
              </w:rPr>
              <w:t>PLANNED CARE</w:t>
            </w:r>
          </w:p>
          <w:p w14:paraId="52C44A82" w14:textId="77777777" w:rsidR="00D45F66" w:rsidRPr="00361E69" w:rsidRDefault="00D45F66" w:rsidP="001136D6">
            <w:pPr>
              <w:jc w:val="center"/>
              <w:rPr>
                <w:rFonts w:eastAsia="Times New Roman"/>
                <w:color w:val="FF0000"/>
                <w:sz w:val="20"/>
                <w:szCs w:val="20"/>
                <w:lang w:eastAsia="en-GB"/>
              </w:rPr>
            </w:pPr>
          </w:p>
        </w:tc>
        <w:tc>
          <w:tcPr>
            <w:tcW w:w="709" w:type="pct"/>
            <w:vAlign w:val="center"/>
          </w:tcPr>
          <w:p w14:paraId="4F6B3E8F" w14:textId="3B010E8B" w:rsidR="00D45F66" w:rsidRPr="00361E69" w:rsidRDefault="00A9471F" w:rsidP="001136D6">
            <w:pPr>
              <w:jc w:val="both"/>
              <w:rPr>
                <w:rFonts w:eastAsia="Times New Roman"/>
                <w:sz w:val="20"/>
                <w:szCs w:val="20"/>
                <w:lang w:eastAsia="en-GB"/>
              </w:rPr>
            </w:pPr>
            <w:r w:rsidRPr="00A9471F">
              <w:rPr>
                <w:rFonts w:eastAsia="Times New Roman"/>
                <w:sz w:val="20"/>
                <w:szCs w:val="20"/>
                <w:lang w:eastAsia="en-GB"/>
              </w:rPr>
              <w:t>Number of patients waiting more than 52 weeks for a new outpatient appointment</w:t>
            </w:r>
          </w:p>
        </w:tc>
        <w:tc>
          <w:tcPr>
            <w:tcW w:w="747" w:type="pct"/>
            <w:vAlign w:val="center"/>
          </w:tcPr>
          <w:p w14:paraId="08B86F59" w14:textId="77777777" w:rsidR="00C63A39" w:rsidRPr="00E25099" w:rsidRDefault="00C63A39" w:rsidP="00A9471F">
            <w:pPr>
              <w:jc w:val="both"/>
              <w:rPr>
                <w:rFonts w:eastAsia="Times New Roman"/>
                <w:b/>
                <w:bCs/>
                <w:sz w:val="20"/>
                <w:szCs w:val="20"/>
                <w:lang w:eastAsia="en-GB"/>
              </w:rPr>
            </w:pPr>
            <w:r w:rsidRPr="00E25099">
              <w:rPr>
                <w:rFonts w:eastAsia="Times New Roman"/>
                <w:b/>
                <w:bCs/>
                <w:sz w:val="20"/>
                <w:szCs w:val="20"/>
                <w:lang w:eastAsia="en-GB"/>
              </w:rPr>
              <w:t>National target:</w:t>
            </w:r>
          </w:p>
          <w:p w14:paraId="608F9BF8" w14:textId="0540242C" w:rsidR="00A9471F" w:rsidRPr="00A9471F" w:rsidRDefault="00A9471F" w:rsidP="00A9471F">
            <w:pPr>
              <w:jc w:val="both"/>
              <w:rPr>
                <w:rFonts w:eastAsia="Times New Roman"/>
                <w:sz w:val="20"/>
                <w:szCs w:val="20"/>
                <w:lang w:eastAsia="en-GB"/>
              </w:rPr>
            </w:pPr>
            <w:r w:rsidRPr="00A9471F">
              <w:rPr>
                <w:rFonts w:eastAsia="Times New Roman"/>
                <w:sz w:val="20"/>
                <w:szCs w:val="20"/>
                <w:lang w:eastAsia="en-GB"/>
              </w:rPr>
              <w:t>40% reduction by end of September 2024</w:t>
            </w:r>
          </w:p>
          <w:p w14:paraId="27FC541E" w14:textId="77777777" w:rsidR="00D45F66" w:rsidRDefault="00A9471F" w:rsidP="00A9471F">
            <w:pPr>
              <w:jc w:val="both"/>
              <w:rPr>
                <w:rFonts w:eastAsia="Times New Roman"/>
                <w:sz w:val="20"/>
                <w:szCs w:val="20"/>
                <w:lang w:eastAsia="en-GB"/>
              </w:rPr>
            </w:pPr>
            <w:r w:rsidRPr="00A9471F">
              <w:rPr>
                <w:rFonts w:eastAsia="Times New Roman"/>
                <w:sz w:val="20"/>
                <w:szCs w:val="20"/>
                <w:lang w:eastAsia="en-GB"/>
              </w:rPr>
              <w:t>Zero by March 2025</w:t>
            </w:r>
          </w:p>
          <w:p w14:paraId="596C7355" w14:textId="77777777" w:rsidR="00E85D45" w:rsidRDefault="00E85D45" w:rsidP="00A9471F">
            <w:pPr>
              <w:jc w:val="both"/>
              <w:rPr>
                <w:rFonts w:eastAsia="Times New Roman"/>
                <w:b/>
                <w:bCs/>
                <w:sz w:val="20"/>
                <w:szCs w:val="20"/>
                <w:lang w:eastAsia="en-GB"/>
              </w:rPr>
            </w:pPr>
          </w:p>
          <w:p w14:paraId="604BCBEA" w14:textId="1C1CE48E" w:rsidR="00E85D45" w:rsidRPr="005652EB" w:rsidRDefault="005652EB" w:rsidP="00A9471F">
            <w:pPr>
              <w:jc w:val="both"/>
              <w:rPr>
                <w:rFonts w:eastAsia="Times New Roman"/>
                <w:b/>
                <w:bCs/>
                <w:sz w:val="20"/>
                <w:szCs w:val="20"/>
                <w:lang w:eastAsia="en-GB"/>
              </w:rPr>
            </w:pPr>
            <w:r w:rsidRPr="005652EB">
              <w:rPr>
                <w:rFonts w:eastAsia="Times New Roman"/>
                <w:b/>
                <w:bCs/>
                <w:sz w:val="20"/>
                <w:szCs w:val="20"/>
                <w:lang w:eastAsia="en-GB"/>
              </w:rPr>
              <w:t xml:space="preserve">TI Target: </w:t>
            </w:r>
            <w:r w:rsidRPr="005652EB">
              <w:rPr>
                <w:rStyle w:val="normaltextrun"/>
                <w:sz w:val="20"/>
                <w:szCs w:val="20"/>
              </w:rPr>
              <w:t>100% of open outpatient pathways to be waiting less than 52 weeks and maintained for 3 months</w:t>
            </w:r>
          </w:p>
        </w:tc>
        <w:tc>
          <w:tcPr>
            <w:tcW w:w="597" w:type="pct"/>
            <w:shd w:val="clear" w:color="auto" w:fill="auto"/>
            <w:vAlign w:val="center"/>
          </w:tcPr>
          <w:p w14:paraId="56DAB349" w14:textId="1345A611" w:rsidR="00D45F66" w:rsidRPr="0026758E" w:rsidRDefault="00810B97" w:rsidP="001136D6">
            <w:pPr>
              <w:jc w:val="center"/>
              <w:rPr>
                <w:rFonts w:eastAsia="Times New Roman"/>
                <w:sz w:val="16"/>
                <w:szCs w:val="16"/>
                <w:lang w:eastAsia="en-GB"/>
              </w:rPr>
            </w:pPr>
            <w:r w:rsidRPr="0026758E">
              <w:rPr>
                <w:rFonts w:eastAsia="Times New Roman"/>
                <w:sz w:val="16"/>
                <w:szCs w:val="16"/>
                <w:lang w:eastAsia="en-GB"/>
              </w:rPr>
              <w:t>0</w:t>
            </w:r>
          </w:p>
        </w:tc>
        <w:tc>
          <w:tcPr>
            <w:tcW w:w="376" w:type="pct"/>
            <w:shd w:val="clear" w:color="auto" w:fill="auto"/>
            <w:vAlign w:val="center"/>
          </w:tcPr>
          <w:p w14:paraId="1F1CEB36" w14:textId="720089DD" w:rsidR="00D45F66" w:rsidRPr="0026758E" w:rsidRDefault="00810B97" w:rsidP="001136D6">
            <w:pPr>
              <w:jc w:val="center"/>
              <w:rPr>
                <w:rFonts w:eastAsia="Times New Roman"/>
                <w:sz w:val="16"/>
                <w:szCs w:val="16"/>
                <w:lang w:eastAsia="en-GB"/>
              </w:rPr>
            </w:pPr>
            <w:r w:rsidRPr="0026758E">
              <w:rPr>
                <w:rFonts w:eastAsia="Times New Roman"/>
                <w:sz w:val="16"/>
                <w:szCs w:val="16"/>
                <w:lang w:eastAsia="en-GB"/>
              </w:rPr>
              <w:t>0</w:t>
            </w:r>
          </w:p>
        </w:tc>
        <w:tc>
          <w:tcPr>
            <w:tcW w:w="373" w:type="pct"/>
            <w:shd w:val="clear" w:color="auto" w:fill="92D050"/>
            <w:vAlign w:val="center"/>
          </w:tcPr>
          <w:p w14:paraId="33783B7A" w14:textId="19B5D0DF" w:rsidR="00D45F66" w:rsidRPr="0026758E" w:rsidRDefault="00810B97" w:rsidP="001136D6">
            <w:pPr>
              <w:jc w:val="center"/>
              <w:rPr>
                <w:rFonts w:eastAsia="Times New Roman"/>
                <w:sz w:val="16"/>
                <w:szCs w:val="16"/>
                <w:lang w:eastAsia="en-GB"/>
              </w:rPr>
            </w:pPr>
            <w:r w:rsidRPr="0026758E">
              <w:rPr>
                <w:rFonts w:eastAsia="Times New Roman"/>
                <w:sz w:val="16"/>
                <w:szCs w:val="16"/>
                <w:lang w:eastAsia="en-GB"/>
              </w:rPr>
              <w:t>0</w:t>
            </w:r>
          </w:p>
        </w:tc>
        <w:tc>
          <w:tcPr>
            <w:tcW w:w="380" w:type="pct"/>
            <w:shd w:val="clear" w:color="auto" w:fill="auto"/>
            <w:vAlign w:val="center"/>
          </w:tcPr>
          <w:p w14:paraId="268E8E64" w14:textId="6F1AB454" w:rsidR="00D45F66" w:rsidRPr="0026758E" w:rsidRDefault="00810B97" w:rsidP="001136D6">
            <w:pPr>
              <w:jc w:val="center"/>
              <w:rPr>
                <w:rFonts w:eastAsia="Times New Roman"/>
                <w:sz w:val="16"/>
                <w:szCs w:val="16"/>
                <w:lang w:eastAsia="en-GB"/>
              </w:rPr>
            </w:pPr>
            <w:r w:rsidRPr="0026758E">
              <w:rPr>
                <w:rFonts w:eastAsia="Times New Roman"/>
                <w:sz w:val="16"/>
                <w:szCs w:val="16"/>
                <w:lang w:eastAsia="en-GB"/>
              </w:rPr>
              <w:t>0</w:t>
            </w:r>
          </w:p>
        </w:tc>
        <w:tc>
          <w:tcPr>
            <w:tcW w:w="441" w:type="pct"/>
            <w:shd w:val="clear" w:color="auto" w:fill="92D050"/>
            <w:vAlign w:val="center"/>
          </w:tcPr>
          <w:p w14:paraId="45F9485A" w14:textId="6E84F8FE" w:rsidR="00D45F66" w:rsidRPr="0026758E" w:rsidRDefault="00810B97" w:rsidP="001136D6">
            <w:pPr>
              <w:jc w:val="center"/>
              <w:rPr>
                <w:rFonts w:eastAsia="Times New Roman"/>
                <w:sz w:val="16"/>
                <w:szCs w:val="16"/>
                <w:lang w:eastAsia="en-GB"/>
              </w:rPr>
            </w:pPr>
            <w:r w:rsidRPr="0026758E">
              <w:rPr>
                <w:rFonts w:eastAsia="Times New Roman"/>
                <w:sz w:val="16"/>
                <w:szCs w:val="16"/>
                <w:lang w:eastAsia="en-GB"/>
              </w:rPr>
              <w:t>0</w:t>
            </w:r>
          </w:p>
        </w:tc>
        <w:tc>
          <w:tcPr>
            <w:tcW w:w="373" w:type="pct"/>
            <w:shd w:val="clear" w:color="auto" w:fill="auto"/>
            <w:vAlign w:val="center"/>
          </w:tcPr>
          <w:p w14:paraId="07597D1D" w14:textId="7E51197D" w:rsidR="00D45F66" w:rsidRPr="0026758E" w:rsidRDefault="00810B97" w:rsidP="001136D6">
            <w:pPr>
              <w:jc w:val="center"/>
              <w:rPr>
                <w:rFonts w:eastAsia="Times New Roman"/>
                <w:sz w:val="16"/>
                <w:szCs w:val="16"/>
                <w:lang w:eastAsia="en-GB"/>
              </w:rPr>
            </w:pPr>
            <w:r w:rsidRPr="0026758E">
              <w:rPr>
                <w:rFonts w:eastAsia="Times New Roman"/>
                <w:sz w:val="16"/>
                <w:szCs w:val="16"/>
                <w:lang w:eastAsia="en-GB"/>
              </w:rPr>
              <w:t>0</w:t>
            </w:r>
          </w:p>
        </w:tc>
        <w:tc>
          <w:tcPr>
            <w:tcW w:w="374" w:type="pct"/>
            <w:shd w:val="clear" w:color="auto" w:fill="92D050"/>
            <w:vAlign w:val="center"/>
          </w:tcPr>
          <w:p w14:paraId="0F2181E7" w14:textId="084BBBF0" w:rsidR="00D45F66" w:rsidRPr="0026758E" w:rsidRDefault="00810B97" w:rsidP="001136D6">
            <w:pPr>
              <w:jc w:val="center"/>
              <w:rPr>
                <w:rFonts w:eastAsia="Times New Roman"/>
                <w:sz w:val="16"/>
                <w:szCs w:val="16"/>
                <w:lang w:eastAsia="en-GB"/>
              </w:rPr>
            </w:pPr>
            <w:r w:rsidRPr="0026758E">
              <w:rPr>
                <w:rFonts w:eastAsia="Times New Roman"/>
                <w:sz w:val="16"/>
                <w:szCs w:val="16"/>
                <w:lang w:eastAsia="en-GB"/>
              </w:rPr>
              <w:t>0</w:t>
            </w:r>
          </w:p>
        </w:tc>
      </w:tr>
      <w:tr w:rsidR="00D45F66" w:rsidRPr="00061D8F" w14:paraId="410A78B5" w14:textId="77777777" w:rsidTr="005625F1">
        <w:trPr>
          <w:trHeight w:val="660"/>
        </w:trPr>
        <w:tc>
          <w:tcPr>
            <w:tcW w:w="630" w:type="pct"/>
            <w:vMerge/>
            <w:vAlign w:val="center"/>
          </w:tcPr>
          <w:p w14:paraId="5E08C86C" w14:textId="77777777" w:rsidR="00D45F66" w:rsidRPr="00361E69" w:rsidRDefault="00D45F66" w:rsidP="001136D6">
            <w:pPr>
              <w:rPr>
                <w:rFonts w:eastAsia="Times New Roman"/>
                <w:color w:val="FF0000"/>
                <w:sz w:val="20"/>
                <w:szCs w:val="20"/>
                <w:lang w:eastAsia="en-GB"/>
              </w:rPr>
            </w:pPr>
          </w:p>
        </w:tc>
        <w:tc>
          <w:tcPr>
            <w:tcW w:w="709" w:type="pct"/>
            <w:vAlign w:val="center"/>
          </w:tcPr>
          <w:p w14:paraId="11FDBF8A" w14:textId="431B3158" w:rsidR="00D45F66" w:rsidRPr="00361E69" w:rsidRDefault="00DF044F" w:rsidP="001136D6">
            <w:pPr>
              <w:jc w:val="both"/>
              <w:rPr>
                <w:rFonts w:eastAsia="Times New Roman"/>
                <w:sz w:val="20"/>
                <w:szCs w:val="20"/>
                <w:lang w:eastAsia="en-GB"/>
              </w:rPr>
            </w:pPr>
            <w:r w:rsidRPr="00DF044F">
              <w:rPr>
                <w:rFonts w:eastAsia="Times New Roman"/>
                <w:sz w:val="20"/>
                <w:szCs w:val="20"/>
                <w:lang w:eastAsia="en-GB"/>
              </w:rPr>
              <w:t>Number of patients waiting more than 104 weeks for referral to treatment</w:t>
            </w:r>
          </w:p>
        </w:tc>
        <w:tc>
          <w:tcPr>
            <w:tcW w:w="747" w:type="pct"/>
            <w:vAlign w:val="center"/>
          </w:tcPr>
          <w:p w14:paraId="389BDAD8" w14:textId="405F9B67" w:rsidR="00D45F66" w:rsidRDefault="00DF044F" w:rsidP="001136D6">
            <w:pPr>
              <w:jc w:val="both"/>
              <w:rPr>
                <w:rFonts w:eastAsia="Times New Roman"/>
                <w:sz w:val="20"/>
                <w:szCs w:val="20"/>
                <w:lang w:eastAsia="en-GB"/>
              </w:rPr>
            </w:pPr>
            <w:r w:rsidRPr="00E25099">
              <w:rPr>
                <w:rFonts w:eastAsia="Times New Roman"/>
                <w:b/>
                <w:bCs/>
                <w:sz w:val="20"/>
                <w:szCs w:val="20"/>
                <w:lang w:eastAsia="en-GB"/>
              </w:rPr>
              <w:t>National target</w:t>
            </w:r>
            <w:r>
              <w:rPr>
                <w:rFonts w:eastAsia="Times New Roman"/>
                <w:sz w:val="20"/>
                <w:szCs w:val="20"/>
                <w:lang w:eastAsia="en-GB"/>
              </w:rPr>
              <w:t xml:space="preserve">: </w:t>
            </w:r>
            <w:r w:rsidRPr="00DF044F">
              <w:rPr>
                <w:rFonts w:eastAsia="Times New Roman"/>
                <w:sz w:val="20"/>
                <w:szCs w:val="20"/>
                <w:lang w:eastAsia="en-GB"/>
              </w:rPr>
              <w:t>Zero end of December 2024</w:t>
            </w:r>
          </w:p>
          <w:p w14:paraId="4339A5CC" w14:textId="77777777" w:rsidR="00DF044F" w:rsidRDefault="00DF044F" w:rsidP="001136D6">
            <w:pPr>
              <w:jc w:val="both"/>
              <w:rPr>
                <w:rFonts w:eastAsia="Times New Roman"/>
                <w:sz w:val="20"/>
                <w:szCs w:val="20"/>
                <w:lang w:eastAsia="en-GB"/>
              </w:rPr>
            </w:pPr>
          </w:p>
          <w:p w14:paraId="610270B0" w14:textId="40C6DB27" w:rsidR="00403CEC" w:rsidRPr="00403CEC" w:rsidRDefault="00403CEC" w:rsidP="001136D6">
            <w:pPr>
              <w:jc w:val="both"/>
              <w:rPr>
                <w:rFonts w:eastAsia="Times New Roman"/>
                <w:sz w:val="20"/>
                <w:szCs w:val="20"/>
                <w:lang w:eastAsia="en-GB"/>
              </w:rPr>
            </w:pPr>
            <w:r w:rsidRPr="00403CEC">
              <w:rPr>
                <w:rFonts w:eastAsia="Times New Roman"/>
                <w:b/>
                <w:bCs/>
                <w:sz w:val="20"/>
                <w:szCs w:val="20"/>
                <w:lang w:eastAsia="en-GB"/>
              </w:rPr>
              <w:t>TI Target:</w:t>
            </w:r>
            <w:r w:rsidRPr="00403CEC">
              <w:rPr>
                <w:rFonts w:eastAsia="Times New Roman"/>
                <w:sz w:val="20"/>
                <w:szCs w:val="20"/>
                <w:lang w:eastAsia="en-GB"/>
              </w:rPr>
              <w:t xml:space="preserve"> </w:t>
            </w:r>
            <w:r w:rsidRPr="00403CEC">
              <w:rPr>
                <w:rStyle w:val="normaltextrun"/>
                <w:sz w:val="20"/>
                <w:szCs w:val="20"/>
              </w:rPr>
              <w:t>100% of open pathways to be waiting less than 104 weeks and maintained for 3 months</w:t>
            </w:r>
          </w:p>
        </w:tc>
        <w:tc>
          <w:tcPr>
            <w:tcW w:w="597" w:type="pct"/>
            <w:shd w:val="clear" w:color="auto" w:fill="auto"/>
            <w:vAlign w:val="center"/>
          </w:tcPr>
          <w:p w14:paraId="35AA001B" w14:textId="58D6178B" w:rsidR="00D45F66" w:rsidRPr="0026758E" w:rsidRDefault="00810B97" w:rsidP="001136D6">
            <w:pPr>
              <w:jc w:val="center"/>
              <w:rPr>
                <w:rFonts w:eastAsia="Times New Roman"/>
                <w:sz w:val="16"/>
                <w:szCs w:val="16"/>
                <w:lang w:eastAsia="en-GB"/>
              </w:rPr>
            </w:pPr>
            <w:r w:rsidRPr="0026758E">
              <w:rPr>
                <w:rFonts w:eastAsia="Times New Roman"/>
                <w:sz w:val="16"/>
                <w:szCs w:val="16"/>
                <w:lang w:eastAsia="en-GB"/>
              </w:rPr>
              <w:t>1,832</w:t>
            </w:r>
          </w:p>
        </w:tc>
        <w:tc>
          <w:tcPr>
            <w:tcW w:w="376" w:type="pct"/>
            <w:shd w:val="clear" w:color="auto" w:fill="auto"/>
            <w:vAlign w:val="center"/>
          </w:tcPr>
          <w:p w14:paraId="55D2E26D" w14:textId="1337FDBD" w:rsidR="00D45F66" w:rsidRPr="0026758E" w:rsidRDefault="005625F1" w:rsidP="001136D6">
            <w:pPr>
              <w:jc w:val="center"/>
              <w:rPr>
                <w:rFonts w:eastAsia="Times New Roman"/>
                <w:sz w:val="16"/>
                <w:szCs w:val="16"/>
                <w:lang w:eastAsia="en-GB"/>
              </w:rPr>
            </w:pPr>
            <w:r w:rsidRPr="0026758E">
              <w:rPr>
                <w:rFonts w:eastAsia="Times New Roman"/>
                <w:sz w:val="16"/>
                <w:szCs w:val="16"/>
                <w:lang w:eastAsia="en-GB"/>
              </w:rPr>
              <w:t>1,727</w:t>
            </w:r>
          </w:p>
        </w:tc>
        <w:tc>
          <w:tcPr>
            <w:tcW w:w="373" w:type="pct"/>
            <w:shd w:val="clear" w:color="auto" w:fill="92D050"/>
            <w:vAlign w:val="center"/>
          </w:tcPr>
          <w:p w14:paraId="1645488A" w14:textId="2C4C2ED7" w:rsidR="00D45F66" w:rsidRPr="0026758E" w:rsidRDefault="005625F1" w:rsidP="001136D6">
            <w:pPr>
              <w:jc w:val="center"/>
              <w:rPr>
                <w:rFonts w:eastAsia="Times New Roman"/>
                <w:sz w:val="16"/>
                <w:szCs w:val="16"/>
                <w:lang w:eastAsia="en-GB"/>
              </w:rPr>
            </w:pPr>
            <w:r w:rsidRPr="0026758E">
              <w:rPr>
                <w:rFonts w:eastAsia="Times New Roman"/>
                <w:sz w:val="16"/>
                <w:szCs w:val="16"/>
                <w:lang w:eastAsia="en-GB"/>
              </w:rPr>
              <w:t>1,725</w:t>
            </w:r>
          </w:p>
        </w:tc>
        <w:tc>
          <w:tcPr>
            <w:tcW w:w="380" w:type="pct"/>
            <w:shd w:val="clear" w:color="auto" w:fill="auto"/>
            <w:vAlign w:val="center"/>
          </w:tcPr>
          <w:p w14:paraId="7AFCA0E8" w14:textId="439B5021" w:rsidR="00D45F66" w:rsidRPr="0026758E" w:rsidRDefault="005625F1" w:rsidP="001136D6">
            <w:pPr>
              <w:jc w:val="center"/>
              <w:rPr>
                <w:rFonts w:eastAsia="Times New Roman"/>
                <w:sz w:val="16"/>
                <w:szCs w:val="16"/>
                <w:lang w:eastAsia="en-GB"/>
              </w:rPr>
            </w:pPr>
            <w:r w:rsidRPr="0026758E">
              <w:rPr>
                <w:rFonts w:eastAsia="Times New Roman"/>
                <w:sz w:val="16"/>
                <w:szCs w:val="16"/>
                <w:lang w:eastAsia="en-GB"/>
              </w:rPr>
              <w:t>1,612</w:t>
            </w:r>
          </w:p>
        </w:tc>
        <w:tc>
          <w:tcPr>
            <w:tcW w:w="441" w:type="pct"/>
            <w:shd w:val="clear" w:color="auto" w:fill="92D050"/>
            <w:vAlign w:val="center"/>
          </w:tcPr>
          <w:p w14:paraId="48B5EF20" w14:textId="63E72ADA" w:rsidR="00D45F66" w:rsidRPr="0026758E" w:rsidRDefault="005625F1" w:rsidP="001136D6">
            <w:pPr>
              <w:jc w:val="center"/>
              <w:rPr>
                <w:rFonts w:eastAsia="Times New Roman"/>
                <w:sz w:val="16"/>
                <w:szCs w:val="16"/>
                <w:lang w:eastAsia="en-GB"/>
              </w:rPr>
            </w:pPr>
            <w:r w:rsidRPr="0026758E">
              <w:rPr>
                <w:rFonts w:eastAsia="Times New Roman"/>
                <w:sz w:val="16"/>
                <w:szCs w:val="16"/>
                <w:lang w:eastAsia="en-GB"/>
              </w:rPr>
              <w:t>1,579</w:t>
            </w:r>
          </w:p>
        </w:tc>
        <w:tc>
          <w:tcPr>
            <w:tcW w:w="373" w:type="pct"/>
            <w:shd w:val="clear" w:color="auto" w:fill="auto"/>
            <w:vAlign w:val="center"/>
          </w:tcPr>
          <w:p w14:paraId="06A3686F" w14:textId="45AAFAA0" w:rsidR="00D45F66" w:rsidRPr="0026758E" w:rsidRDefault="005625F1" w:rsidP="001136D6">
            <w:pPr>
              <w:jc w:val="center"/>
              <w:rPr>
                <w:rFonts w:eastAsia="Times New Roman"/>
                <w:sz w:val="16"/>
                <w:szCs w:val="16"/>
                <w:lang w:eastAsia="en-GB"/>
              </w:rPr>
            </w:pPr>
            <w:r w:rsidRPr="0026758E">
              <w:rPr>
                <w:rFonts w:eastAsia="Times New Roman"/>
                <w:sz w:val="16"/>
                <w:szCs w:val="16"/>
                <w:lang w:eastAsia="en-GB"/>
              </w:rPr>
              <w:t>1,509</w:t>
            </w:r>
          </w:p>
        </w:tc>
        <w:tc>
          <w:tcPr>
            <w:tcW w:w="374" w:type="pct"/>
            <w:shd w:val="clear" w:color="auto" w:fill="92D050"/>
            <w:vAlign w:val="center"/>
          </w:tcPr>
          <w:p w14:paraId="45EA1A94" w14:textId="1C8A3A13" w:rsidR="00D45F66" w:rsidRPr="0026758E" w:rsidRDefault="005625F1" w:rsidP="001136D6">
            <w:pPr>
              <w:jc w:val="center"/>
              <w:rPr>
                <w:rFonts w:eastAsia="Times New Roman"/>
                <w:sz w:val="16"/>
                <w:szCs w:val="16"/>
                <w:lang w:eastAsia="en-GB"/>
              </w:rPr>
            </w:pPr>
            <w:r w:rsidRPr="0026758E">
              <w:rPr>
                <w:rFonts w:eastAsia="Times New Roman"/>
                <w:sz w:val="16"/>
                <w:szCs w:val="16"/>
                <w:lang w:eastAsia="en-GB"/>
              </w:rPr>
              <w:t>1,477</w:t>
            </w:r>
          </w:p>
        </w:tc>
      </w:tr>
      <w:tr w:rsidR="00C03A9D" w:rsidRPr="00061D8F" w14:paraId="5B796D6B" w14:textId="77777777" w:rsidTr="00C03A9D">
        <w:trPr>
          <w:trHeight w:val="660"/>
        </w:trPr>
        <w:tc>
          <w:tcPr>
            <w:tcW w:w="630" w:type="pct"/>
            <w:vMerge/>
            <w:vAlign w:val="center"/>
          </w:tcPr>
          <w:p w14:paraId="49C58288" w14:textId="77777777" w:rsidR="00D45F66" w:rsidRPr="00361E69" w:rsidRDefault="00D45F66" w:rsidP="001136D6">
            <w:pPr>
              <w:rPr>
                <w:rFonts w:eastAsia="Times New Roman"/>
                <w:color w:val="FF0000"/>
                <w:sz w:val="20"/>
                <w:szCs w:val="20"/>
                <w:lang w:eastAsia="en-GB"/>
              </w:rPr>
            </w:pPr>
          </w:p>
        </w:tc>
        <w:tc>
          <w:tcPr>
            <w:tcW w:w="709" w:type="pct"/>
            <w:vAlign w:val="center"/>
          </w:tcPr>
          <w:p w14:paraId="392D7FE3" w14:textId="1BCB5D35" w:rsidR="00D45F66" w:rsidRPr="00361E69" w:rsidRDefault="00DF044F" w:rsidP="001136D6">
            <w:pPr>
              <w:jc w:val="both"/>
              <w:rPr>
                <w:rFonts w:eastAsia="Times New Roman"/>
                <w:sz w:val="20"/>
                <w:szCs w:val="20"/>
                <w:lang w:eastAsia="en-GB"/>
              </w:rPr>
            </w:pPr>
            <w:r w:rsidRPr="00DF044F">
              <w:rPr>
                <w:rFonts w:eastAsia="Times New Roman"/>
                <w:sz w:val="20"/>
                <w:szCs w:val="20"/>
                <w:lang w:eastAsia="en-GB"/>
              </w:rPr>
              <w:t>Number of patients waiting over 8 weeks for a specified diagnostic</w:t>
            </w:r>
          </w:p>
        </w:tc>
        <w:tc>
          <w:tcPr>
            <w:tcW w:w="747" w:type="pct"/>
            <w:vAlign w:val="center"/>
          </w:tcPr>
          <w:p w14:paraId="4E457167" w14:textId="77777777" w:rsidR="00D45F66" w:rsidRPr="007A2A38" w:rsidRDefault="00EB4BDD" w:rsidP="001136D6">
            <w:pPr>
              <w:jc w:val="both"/>
              <w:rPr>
                <w:rFonts w:eastAsia="Times New Roman"/>
                <w:sz w:val="20"/>
                <w:szCs w:val="20"/>
                <w:lang w:eastAsia="en-GB"/>
              </w:rPr>
            </w:pPr>
            <w:r w:rsidRPr="007A2A38">
              <w:rPr>
                <w:rFonts w:eastAsia="Times New Roman"/>
                <w:b/>
                <w:bCs/>
                <w:sz w:val="20"/>
                <w:szCs w:val="20"/>
                <w:lang w:eastAsia="en-GB"/>
              </w:rPr>
              <w:t xml:space="preserve">National target: </w:t>
            </w:r>
            <w:r w:rsidRPr="007A2A38">
              <w:rPr>
                <w:rFonts w:eastAsia="Times New Roman"/>
                <w:sz w:val="20"/>
                <w:szCs w:val="20"/>
                <w:lang w:eastAsia="en-GB"/>
              </w:rPr>
              <w:t>95% to be zero by December 2024</w:t>
            </w:r>
          </w:p>
          <w:p w14:paraId="31C0D5A5" w14:textId="77777777" w:rsidR="007A2A38" w:rsidRPr="007A2A38" w:rsidRDefault="007A2A38" w:rsidP="001136D6">
            <w:pPr>
              <w:jc w:val="both"/>
              <w:rPr>
                <w:rFonts w:eastAsia="Times New Roman"/>
                <w:b/>
                <w:bCs/>
                <w:sz w:val="20"/>
                <w:szCs w:val="20"/>
                <w:lang w:eastAsia="en-GB"/>
              </w:rPr>
            </w:pPr>
          </w:p>
          <w:p w14:paraId="1736438E" w14:textId="77777777" w:rsidR="007A2A38" w:rsidRPr="007A2A38" w:rsidRDefault="007A2A38" w:rsidP="001136D6">
            <w:pPr>
              <w:jc w:val="both"/>
              <w:rPr>
                <w:rFonts w:eastAsia="Times New Roman"/>
                <w:b/>
                <w:bCs/>
                <w:sz w:val="20"/>
                <w:szCs w:val="20"/>
                <w:lang w:eastAsia="en-GB"/>
              </w:rPr>
            </w:pPr>
            <w:r w:rsidRPr="007A2A38">
              <w:rPr>
                <w:rFonts w:eastAsia="Times New Roman"/>
                <w:b/>
                <w:bCs/>
                <w:sz w:val="20"/>
                <w:szCs w:val="20"/>
                <w:lang w:eastAsia="en-GB"/>
              </w:rPr>
              <w:t>TI Targets:</w:t>
            </w:r>
          </w:p>
          <w:p w14:paraId="0EB866EB" w14:textId="77777777" w:rsidR="007A2A38" w:rsidRPr="007A2A38" w:rsidRDefault="007A2A38" w:rsidP="007A2A38">
            <w:pPr>
              <w:pStyle w:val="paragraph"/>
              <w:numPr>
                <w:ilvl w:val="0"/>
                <w:numId w:val="48"/>
              </w:numPr>
              <w:spacing w:before="0" w:beforeAutospacing="0" w:after="0" w:afterAutospacing="0"/>
              <w:ind w:left="426" w:hanging="426"/>
              <w:textAlignment w:val="baseline"/>
              <w:rPr>
                <w:rStyle w:val="normaltextrun"/>
                <w:rFonts w:ascii="Arial" w:eastAsiaTheme="minorHAnsi" w:hAnsi="Arial" w:cs="Arial"/>
                <w:sz w:val="20"/>
                <w:szCs w:val="20"/>
              </w:rPr>
            </w:pPr>
            <w:r w:rsidRPr="007A2A38">
              <w:rPr>
                <w:rStyle w:val="normaltextrun"/>
                <w:rFonts w:ascii="Arial" w:eastAsiaTheme="minorHAnsi" w:hAnsi="Arial" w:cs="Arial"/>
                <w:sz w:val="20"/>
                <w:szCs w:val="20"/>
              </w:rPr>
              <w:t xml:space="preserve">80% of patients waiting for a diagnostic test to be waiting less than 8 weeks </w:t>
            </w:r>
            <w:r w:rsidRPr="007A2A38">
              <w:rPr>
                <w:rStyle w:val="normaltextrun"/>
                <w:rFonts w:ascii="Arial" w:eastAsiaTheme="minorHAnsi" w:hAnsi="Arial" w:cs="Arial"/>
                <w:sz w:val="20"/>
                <w:szCs w:val="20"/>
              </w:rPr>
              <w:lastRenderedPageBreak/>
              <w:t>and maintained for 3 months.</w:t>
            </w:r>
            <w:bookmarkStart w:id="19" w:name="_Hlk161160112"/>
          </w:p>
          <w:p w14:paraId="2B259B87" w14:textId="77777777" w:rsidR="007A2A38" w:rsidRPr="007A2A38" w:rsidRDefault="007A2A38" w:rsidP="007A2A38">
            <w:pPr>
              <w:pStyle w:val="paragraph"/>
              <w:numPr>
                <w:ilvl w:val="0"/>
                <w:numId w:val="48"/>
              </w:numPr>
              <w:spacing w:before="0" w:beforeAutospacing="0" w:after="0" w:afterAutospacing="0"/>
              <w:ind w:left="426" w:hanging="426"/>
              <w:textAlignment w:val="baseline"/>
              <w:rPr>
                <w:rStyle w:val="normaltextrun"/>
                <w:rFonts w:ascii="Arial" w:eastAsiaTheme="minorHAnsi" w:hAnsi="Arial" w:cs="Arial"/>
                <w:sz w:val="20"/>
                <w:szCs w:val="20"/>
              </w:rPr>
            </w:pPr>
            <w:r w:rsidRPr="007A2A38">
              <w:rPr>
                <w:rStyle w:val="normaltextrun"/>
                <w:rFonts w:ascii="Arial" w:eastAsiaTheme="minorHAnsi" w:hAnsi="Arial" w:cs="Arial"/>
                <w:sz w:val="20"/>
                <w:szCs w:val="20"/>
              </w:rPr>
              <w:t>80% of patients waiting for a diagnostic endoscopy to be waiting less than 8 weeks and maintained for 3 months.</w:t>
            </w:r>
            <w:bookmarkEnd w:id="19"/>
          </w:p>
          <w:p w14:paraId="2A24DAD1" w14:textId="4181C9C0" w:rsidR="007A2A38" w:rsidRPr="007A2A38" w:rsidRDefault="007A2A38" w:rsidP="007A2A38">
            <w:pPr>
              <w:pStyle w:val="paragraph"/>
              <w:numPr>
                <w:ilvl w:val="0"/>
                <w:numId w:val="48"/>
              </w:numPr>
              <w:spacing w:before="0" w:beforeAutospacing="0" w:after="0" w:afterAutospacing="0"/>
              <w:ind w:left="426" w:hanging="426"/>
              <w:textAlignment w:val="baseline"/>
              <w:rPr>
                <w:rFonts w:ascii="Arial" w:eastAsiaTheme="minorHAnsi" w:hAnsi="Arial" w:cs="Arial"/>
                <w:sz w:val="20"/>
                <w:szCs w:val="20"/>
              </w:rPr>
            </w:pPr>
            <w:r w:rsidRPr="007A2A38">
              <w:rPr>
                <w:rStyle w:val="normaltextrun"/>
                <w:rFonts w:ascii="Arial" w:eastAsiaTheme="minorHAnsi" w:hAnsi="Arial" w:cs="Arial"/>
                <w:sz w:val="20"/>
                <w:szCs w:val="20"/>
              </w:rPr>
              <w:t>80% of patients waiting for a NOUS and non-cardiac MRI to be waiting less than 8 weeks and maintained for 3 months</w:t>
            </w:r>
          </w:p>
        </w:tc>
        <w:tc>
          <w:tcPr>
            <w:tcW w:w="597" w:type="pct"/>
            <w:shd w:val="clear" w:color="auto" w:fill="auto"/>
            <w:vAlign w:val="center"/>
          </w:tcPr>
          <w:p w14:paraId="62EB3A9F" w14:textId="4E8176FE" w:rsidR="00D45F66" w:rsidRPr="0026758E" w:rsidRDefault="005625F1" w:rsidP="001136D6">
            <w:pPr>
              <w:jc w:val="center"/>
              <w:rPr>
                <w:rFonts w:eastAsia="Times New Roman"/>
                <w:sz w:val="16"/>
                <w:szCs w:val="16"/>
                <w:lang w:eastAsia="en-GB"/>
              </w:rPr>
            </w:pPr>
            <w:r w:rsidRPr="0026758E">
              <w:rPr>
                <w:rFonts w:eastAsia="Times New Roman"/>
                <w:sz w:val="16"/>
                <w:szCs w:val="16"/>
                <w:lang w:eastAsia="en-GB"/>
              </w:rPr>
              <w:lastRenderedPageBreak/>
              <w:t>3,687</w:t>
            </w:r>
          </w:p>
        </w:tc>
        <w:tc>
          <w:tcPr>
            <w:tcW w:w="376" w:type="pct"/>
            <w:shd w:val="clear" w:color="auto" w:fill="auto"/>
            <w:vAlign w:val="center"/>
          </w:tcPr>
          <w:p w14:paraId="7534D687" w14:textId="7C41FB06" w:rsidR="00D45F66" w:rsidRPr="0026758E" w:rsidRDefault="00F64AAF" w:rsidP="001136D6">
            <w:pPr>
              <w:jc w:val="center"/>
              <w:rPr>
                <w:rFonts w:eastAsia="Times New Roman"/>
                <w:sz w:val="16"/>
                <w:szCs w:val="16"/>
                <w:lang w:eastAsia="en-GB"/>
              </w:rPr>
            </w:pPr>
            <w:r w:rsidRPr="0026758E">
              <w:rPr>
                <w:rFonts w:eastAsia="Times New Roman"/>
                <w:sz w:val="16"/>
                <w:szCs w:val="16"/>
                <w:lang w:eastAsia="en-GB"/>
              </w:rPr>
              <w:t>3,746</w:t>
            </w:r>
          </w:p>
        </w:tc>
        <w:tc>
          <w:tcPr>
            <w:tcW w:w="373" w:type="pct"/>
            <w:shd w:val="clear" w:color="auto" w:fill="92D050"/>
            <w:vAlign w:val="center"/>
          </w:tcPr>
          <w:p w14:paraId="0716E10C" w14:textId="3542E9CB" w:rsidR="00D45F66" w:rsidRPr="0026758E" w:rsidRDefault="00534B02" w:rsidP="001136D6">
            <w:pPr>
              <w:jc w:val="center"/>
              <w:rPr>
                <w:rFonts w:eastAsia="Times New Roman"/>
                <w:sz w:val="16"/>
                <w:szCs w:val="16"/>
                <w:lang w:eastAsia="en-GB"/>
              </w:rPr>
            </w:pPr>
            <w:r w:rsidRPr="0026758E">
              <w:rPr>
                <w:rFonts w:eastAsia="Times New Roman"/>
                <w:sz w:val="16"/>
                <w:szCs w:val="16"/>
                <w:lang w:eastAsia="en-GB"/>
              </w:rPr>
              <w:t>3,746</w:t>
            </w:r>
          </w:p>
        </w:tc>
        <w:tc>
          <w:tcPr>
            <w:tcW w:w="380" w:type="pct"/>
            <w:shd w:val="clear" w:color="auto" w:fill="auto"/>
            <w:vAlign w:val="center"/>
          </w:tcPr>
          <w:p w14:paraId="13C44155" w14:textId="5C88D0BC" w:rsidR="00D45F66" w:rsidRPr="0026758E" w:rsidRDefault="00534B02" w:rsidP="001136D6">
            <w:pPr>
              <w:jc w:val="center"/>
              <w:rPr>
                <w:rFonts w:eastAsia="Times New Roman"/>
                <w:sz w:val="16"/>
                <w:szCs w:val="16"/>
                <w:lang w:eastAsia="en-GB"/>
              </w:rPr>
            </w:pPr>
            <w:r w:rsidRPr="0026758E">
              <w:rPr>
                <w:rFonts w:eastAsia="Times New Roman"/>
                <w:sz w:val="16"/>
                <w:szCs w:val="16"/>
                <w:lang w:eastAsia="en-GB"/>
              </w:rPr>
              <w:t>3,343</w:t>
            </w:r>
          </w:p>
        </w:tc>
        <w:tc>
          <w:tcPr>
            <w:tcW w:w="441" w:type="pct"/>
            <w:shd w:val="clear" w:color="auto" w:fill="ED7D31" w:themeFill="accent2"/>
            <w:vAlign w:val="center"/>
          </w:tcPr>
          <w:p w14:paraId="6B0B27A7" w14:textId="2531FAA6" w:rsidR="00D45F66" w:rsidRPr="0026758E" w:rsidRDefault="00534B02" w:rsidP="001136D6">
            <w:pPr>
              <w:jc w:val="center"/>
              <w:rPr>
                <w:rFonts w:eastAsia="Times New Roman"/>
                <w:sz w:val="16"/>
                <w:szCs w:val="16"/>
                <w:lang w:eastAsia="en-GB"/>
              </w:rPr>
            </w:pPr>
            <w:r w:rsidRPr="0026758E">
              <w:rPr>
                <w:rFonts w:eastAsia="Times New Roman"/>
                <w:sz w:val="16"/>
                <w:szCs w:val="16"/>
                <w:lang w:eastAsia="en-GB"/>
              </w:rPr>
              <w:t>3,576</w:t>
            </w:r>
          </w:p>
        </w:tc>
        <w:tc>
          <w:tcPr>
            <w:tcW w:w="373" w:type="pct"/>
            <w:shd w:val="clear" w:color="auto" w:fill="auto"/>
            <w:vAlign w:val="center"/>
          </w:tcPr>
          <w:p w14:paraId="25FD2057" w14:textId="20FBE0F5" w:rsidR="00D45F66" w:rsidRPr="0026758E" w:rsidRDefault="00534B02" w:rsidP="001136D6">
            <w:pPr>
              <w:jc w:val="center"/>
              <w:rPr>
                <w:rFonts w:eastAsia="Times New Roman"/>
                <w:sz w:val="16"/>
                <w:szCs w:val="16"/>
                <w:lang w:eastAsia="en-GB"/>
              </w:rPr>
            </w:pPr>
            <w:r w:rsidRPr="0026758E">
              <w:rPr>
                <w:rFonts w:eastAsia="Times New Roman"/>
                <w:sz w:val="16"/>
                <w:szCs w:val="16"/>
                <w:lang w:eastAsia="en-GB"/>
              </w:rPr>
              <w:t>3,267</w:t>
            </w:r>
          </w:p>
        </w:tc>
        <w:tc>
          <w:tcPr>
            <w:tcW w:w="374" w:type="pct"/>
            <w:shd w:val="clear" w:color="auto" w:fill="ED7D31" w:themeFill="accent2"/>
            <w:vAlign w:val="center"/>
          </w:tcPr>
          <w:p w14:paraId="7ACE6804" w14:textId="1F9CC0D5" w:rsidR="00D45F66" w:rsidRPr="0026758E" w:rsidRDefault="00534B02" w:rsidP="001136D6">
            <w:pPr>
              <w:jc w:val="center"/>
              <w:rPr>
                <w:rFonts w:eastAsia="Times New Roman"/>
                <w:sz w:val="16"/>
                <w:szCs w:val="16"/>
                <w:lang w:eastAsia="en-GB"/>
              </w:rPr>
            </w:pPr>
            <w:r w:rsidRPr="0026758E">
              <w:rPr>
                <w:rFonts w:eastAsia="Times New Roman"/>
                <w:sz w:val="16"/>
                <w:szCs w:val="16"/>
                <w:lang w:eastAsia="en-GB"/>
              </w:rPr>
              <w:t>3,493</w:t>
            </w:r>
          </w:p>
        </w:tc>
      </w:tr>
      <w:tr w:rsidR="00D45F66" w:rsidRPr="00061D8F" w14:paraId="20E5945D" w14:textId="77777777" w:rsidTr="001E6AA9">
        <w:trPr>
          <w:trHeight w:val="1281"/>
        </w:trPr>
        <w:tc>
          <w:tcPr>
            <w:tcW w:w="630" w:type="pct"/>
            <w:vAlign w:val="center"/>
          </w:tcPr>
          <w:p w14:paraId="5C678766" w14:textId="67ACC4AE" w:rsidR="00D45F66" w:rsidRPr="00361E69" w:rsidRDefault="00EB4BDD" w:rsidP="001136D6">
            <w:pPr>
              <w:jc w:val="center"/>
              <w:rPr>
                <w:rFonts w:eastAsia="Times New Roman"/>
                <w:b/>
                <w:bCs/>
                <w:sz w:val="20"/>
                <w:szCs w:val="20"/>
                <w:lang w:eastAsia="en-GB"/>
              </w:rPr>
            </w:pPr>
            <w:r>
              <w:rPr>
                <w:rFonts w:eastAsia="Times New Roman"/>
                <w:b/>
                <w:bCs/>
                <w:sz w:val="20"/>
                <w:szCs w:val="20"/>
                <w:lang w:eastAsia="en-GB"/>
              </w:rPr>
              <w:t>CANCER</w:t>
            </w:r>
          </w:p>
        </w:tc>
        <w:tc>
          <w:tcPr>
            <w:tcW w:w="709" w:type="pct"/>
            <w:vAlign w:val="center"/>
          </w:tcPr>
          <w:p w14:paraId="571C93B7" w14:textId="529C5FE7" w:rsidR="00D45F66" w:rsidRPr="00061D8F" w:rsidRDefault="00B27100" w:rsidP="001136D6">
            <w:pPr>
              <w:jc w:val="both"/>
              <w:rPr>
                <w:rFonts w:eastAsia="Times New Roman"/>
                <w:sz w:val="20"/>
                <w:szCs w:val="16"/>
                <w:lang w:eastAsia="en-GB"/>
              </w:rPr>
            </w:pPr>
            <w:r w:rsidRPr="00B27100">
              <w:rPr>
                <w:rFonts w:eastAsia="Times New Roman"/>
                <w:sz w:val="20"/>
                <w:szCs w:val="16"/>
                <w:lang w:eastAsia="en-GB"/>
              </w:rPr>
              <w:t>Percentage of patients starting their first definitive treatment within 62 days from point of suspicion (regardless of the referral route)</w:t>
            </w:r>
          </w:p>
        </w:tc>
        <w:tc>
          <w:tcPr>
            <w:tcW w:w="747" w:type="pct"/>
            <w:vAlign w:val="center"/>
          </w:tcPr>
          <w:p w14:paraId="02D0326E" w14:textId="77777777" w:rsidR="00E25099" w:rsidRPr="00E25099" w:rsidRDefault="00E25099" w:rsidP="00B27100">
            <w:pPr>
              <w:jc w:val="both"/>
              <w:rPr>
                <w:rFonts w:eastAsia="Times New Roman"/>
                <w:b/>
                <w:bCs/>
                <w:sz w:val="20"/>
                <w:szCs w:val="16"/>
                <w:lang w:eastAsia="en-GB"/>
              </w:rPr>
            </w:pPr>
            <w:r w:rsidRPr="00E25099">
              <w:rPr>
                <w:rFonts w:eastAsia="Times New Roman"/>
                <w:b/>
                <w:bCs/>
                <w:sz w:val="20"/>
                <w:szCs w:val="16"/>
                <w:lang w:eastAsia="en-GB"/>
              </w:rPr>
              <w:t>National target:</w:t>
            </w:r>
          </w:p>
          <w:p w14:paraId="48EE1DF6" w14:textId="086416ED" w:rsidR="00B27100" w:rsidRPr="00B27100" w:rsidRDefault="00B27100" w:rsidP="00B27100">
            <w:pPr>
              <w:jc w:val="both"/>
              <w:rPr>
                <w:rFonts w:eastAsia="Times New Roman"/>
                <w:sz w:val="20"/>
                <w:szCs w:val="16"/>
                <w:lang w:eastAsia="en-GB"/>
              </w:rPr>
            </w:pPr>
            <w:r w:rsidRPr="00B27100">
              <w:rPr>
                <w:rFonts w:eastAsia="Times New Roman"/>
                <w:sz w:val="20"/>
                <w:szCs w:val="16"/>
                <w:lang w:eastAsia="en-GB"/>
              </w:rPr>
              <w:t>60% performance by December 2024</w:t>
            </w:r>
          </w:p>
          <w:p w14:paraId="28E967DB" w14:textId="77777777" w:rsidR="00D45F66" w:rsidRDefault="00B27100" w:rsidP="00B27100">
            <w:pPr>
              <w:jc w:val="both"/>
              <w:rPr>
                <w:rFonts w:eastAsia="Times New Roman"/>
                <w:sz w:val="20"/>
                <w:szCs w:val="16"/>
                <w:lang w:eastAsia="en-GB"/>
              </w:rPr>
            </w:pPr>
            <w:r w:rsidRPr="00B27100">
              <w:rPr>
                <w:rFonts w:eastAsia="Times New Roman"/>
                <w:sz w:val="20"/>
                <w:szCs w:val="16"/>
                <w:lang w:eastAsia="en-GB"/>
              </w:rPr>
              <w:t>70% performance by March 2025</w:t>
            </w:r>
          </w:p>
          <w:p w14:paraId="0A62B0B3" w14:textId="77777777" w:rsidR="0026758E" w:rsidRDefault="0026758E" w:rsidP="00B27100">
            <w:pPr>
              <w:jc w:val="both"/>
              <w:rPr>
                <w:rFonts w:eastAsia="Times New Roman"/>
                <w:sz w:val="20"/>
                <w:szCs w:val="16"/>
                <w:lang w:eastAsia="en-GB"/>
              </w:rPr>
            </w:pPr>
          </w:p>
          <w:p w14:paraId="1F59C5D9" w14:textId="723D2167" w:rsidR="0026758E" w:rsidRPr="0026758E" w:rsidRDefault="0026758E" w:rsidP="00B27100">
            <w:pPr>
              <w:jc w:val="both"/>
              <w:rPr>
                <w:rFonts w:eastAsia="Times New Roman"/>
                <w:sz w:val="20"/>
                <w:szCs w:val="20"/>
                <w:lang w:eastAsia="en-GB"/>
              </w:rPr>
            </w:pPr>
            <w:r w:rsidRPr="0026758E">
              <w:rPr>
                <w:rFonts w:eastAsia="Times New Roman"/>
                <w:sz w:val="20"/>
                <w:szCs w:val="20"/>
                <w:lang w:eastAsia="en-GB"/>
              </w:rPr>
              <w:t>T</w:t>
            </w:r>
            <w:r w:rsidRPr="0026758E">
              <w:rPr>
                <w:rFonts w:eastAsia="Times New Roman"/>
                <w:b/>
                <w:bCs/>
                <w:sz w:val="20"/>
                <w:szCs w:val="20"/>
                <w:lang w:eastAsia="en-GB"/>
              </w:rPr>
              <w:t>I Target:</w:t>
            </w:r>
            <w:r w:rsidRPr="0026758E">
              <w:rPr>
                <w:rFonts w:eastAsia="Times New Roman"/>
                <w:sz w:val="20"/>
                <w:szCs w:val="20"/>
                <w:lang w:eastAsia="en-GB"/>
              </w:rPr>
              <w:t xml:space="preserve"> </w:t>
            </w:r>
            <w:r w:rsidRPr="0026758E">
              <w:rPr>
                <w:rStyle w:val="normaltextrun"/>
                <w:sz w:val="20"/>
                <w:szCs w:val="20"/>
              </w:rPr>
              <w:t>60% performance maintained for 3 months against the SCP target</w:t>
            </w:r>
          </w:p>
        </w:tc>
        <w:tc>
          <w:tcPr>
            <w:tcW w:w="597" w:type="pct"/>
            <w:shd w:val="clear" w:color="auto" w:fill="auto"/>
            <w:vAlign w:val="center"/>
          </w:tcPr>
          <w:p w14:paraId="5207E9FA" w14:textId="0C3F3BFF" w:rsidR="00D45F66" w:rsidRPr="0026758E" w:rsidRDefault="00C03A9D" w:rsidP="001136D6">
            <w:pPr>
              <w:jc w:val="center"/>
              <w:rPr>
                <w:rFonts w:eastAsia="Times New Roman"/>
                <w:sz w:val="16"/>
                <w:szCs w:val="16"/>
                <w:lang w:eastAsia="en-GB"/>
              </w:rPr>
            </w:pPr>
            <w:r w:rsidRPr="0026758E">
              <w:rPr>
                <w:rFonts w:eastAsia="Times New Roman"/>
                <w:sz w:val="16"/>
                <w:szCs w:val="16"/>
                <w:lang w:eastAsia="en-GB"/>
              </w:rPr>
              <w:t>56%</w:t>
            </w:r>
          </w:p>
        </w:tc>
        <w:tc>
          <w:tcPr>
            <w:tcW w:w="376" w:type="pct"/>
            <w:shd w:val="clear" w:color="auto" w:fill="auto"/>
            <w:vAlign w:val="center"/>
          </w:tcPr>
          <w:p w14:paraId="14A7F4FD" w14:textId="67A6C046" w:rsidR="00D45F66" w:rsidRPr="0026758E" w:rsidRDefault="00C03A9D" w:rsidP="001136D6">
            <w:pPr>
              <w:jc w:val="center"/>
              <w:rPr>
                <w:rFonts w:eastAsia="Times New Roman"/>
                <w:sz w:val="16"/>
                <w:szCs w:val="16"/>
                <w:lang w:eastAsia="en-GB"/>
              </w:rPr>
            </w:pPr>
            <w:r w:rsidRPr="0026758E">
              <w:rPr>
                <w:rFonts w:eastAsia="Times New Roman"/>
                <w:sz w:val="16"/>
                <w:szCs w:val="16"/>
                <w:lang w:eastAsia="en-GB"/>
              </w:rPr>
              <w:t>51%</w:t>
            </w:r>
          </w:p>
        </w:tc>
        <w:tc>
          <w:tcPr>
            <w:tcW w:w="373" w:type="pct"/>
            <w:shd w:val="clear" w:color="auto" w:fill="92D050"/>
            <w:vAlign w:val="center"/>
          </w:tcPr>
          <w:p w14:paraId="0A6E473C" w14:textId="24CEAA93" w:rsidR="00D45F66" w:rsidRPr="0026758E" w:rsidRDefault="00C03A9D" w:rsidP="001136D6">
            <w:pPr>
              <w:jc w:val="center"/>
              <w:rPr>
                <w:rFonts w:eastAsia="Times New Roman"/>
                <w:sz w:val="16"/>
                <w:szCs w:val="16"/>
                <w:lang w:eastAsia="en-GB"/>
              </w:rPr>
            </w:pPr>
            <w:r w:rsidRPr="0026758E">
              <w:rPr>
                <w:rFonts w:eastAsia="Times New Roman"/>
                <w:sz w:val="16"/>
                <w:szCs w:val="16"/>
                <w:lang w:eastAsia="en-GB"/>
              </w:rPr>
              <w:t>56%</w:t>
            </w:r>
          </w:p>
        </w:tc>
        <w:tc>
          <w:tcPr>
            <w:tcW w:w="380" w:type="pct"/>
            <w:shd w:val="clear" w:color="auto" w:fill="auto"/>
            <w:vAlign w:val="center"/>
          </w:tcPr>
          <w:p w14:paraId="43AF7A8D" w14:textId="51305381" w:rsidR="00D45F66" w:rsidRPr="0026758E" w:rsidRDefault="00C03A9D" w:rsidP="001136D6">
            <w:pPr>
              <w:jc w:val="center"/>
              <w:rPr>
                <w:rFonts w:eastAsia="Times New Roman"/>
                <w:sz w:val="16"/>
                <w:szCs w:val="16"/>
                <w:lang w:eastAsia="en-GB"/>
              </w:rPr>
            </w:pPr>
            <w:r w:rsidRPr="0026758E">
              <w:rPr>
                <w:rFonts w:eastAsia="Times New Roman"/>
                <w:sz w:val="16"/>
                <w:szCs w:val="16"/>
                <w:lang w:eastAsia="en-GB"/>
              </w:rPr>
              <w:t>54%</w:t>
            </w:r>
          </w:p>
        </w:tc>
        <w:tc>
          <w:tcPr>
            <w:tcW w:w="441" w:type="pct"/>
            <w:shd w:val="clear" w:color="auto" w:fill="92D050"/>
            <w:vAlign w:val="center"/>
          </w:tcPr>
          <w:p w14:paraId="3DFD3E14" w14:textId="1A329FC0" w:rsidR="00D45F66" w:rsidRPr="0026758E" w:rsidRDefault="001E6AA9" w:rsidP="001136D6">
            <w:pPr>
              <w:jc w:val="center"/>
              <w:rPr>
                <w:rFonts w:eastAsia="Times New Roman"/>
                <w:sz w:val="16"/>
                <w:szCs w:val="16"/>
                <w:lang w:eastAsia="en-GB"/>
              </w:rPr>
            </w:pPr>
            <w:r w:rsidRPr="0026758E">
              <w:rPr>
                <w:rFonts w:eastAsia="Times New Roman"/>
                <w:sz w:val="16"/>
                <w:szCs w:val="16"/>
                <w:lang w:eastAsia="en-GB"/>
              </w:rPr>
              <w:t>57%</w:t>
            </w:r>
          </w:p>
        </w:tc>
        <w:tc>
          <w:tcPr>
            <w:tcW w:w="373" w:type="pct"/>
            <w:shd w:val="clear" w:color="auto" w:fill="auto"/>
            <w:vAlign w:val="center"/>
          </w:tcPr>
          <w:p w14:paraId="37434A5A" w14:textId="79CA180C" w:rsidR="00D45F66" w:rsidRPr="0026758E" w:rsidRDefault="001E6AA9" w:rsidP="001136D6">
            <w:pPr>
              <w:jc w:val="center"/>
              <w:rPr>
                <w:rFonts w:eastAsia="Times New Roman"/>
                <w:sz w:val="16"/>
                <w:szCs w:val="16"/>
                <w:lang w:eastAsia="en-GB"/>
              </w:rPr>
            </w:pPr>
            <w:r w:rsidRPr="0026758E">
              <w:rPr>
                <w:rFonts w:eastAsia="Times New Roman"/>
                <w:sz w:val="16"/>
                <w:szCs w:val="16"/>
                <w:lang w:eastAsia="en-GB"/>
              </w:rPr>
              <w:t>57%</w:t>
            </w:r>
          </w:p>
        </w:tc>
        <w:tc>
          <w:tcPr>
            <w:tcW w:w="374" w:type="pct"/>
            <w:shd w:val="clear" w:color="auto" w:fill="92D050"/>
            <w:vAlign w:val="center"/>
          </w:tcPr>
          <w:p w14:paraId="2B88244E" w14:textId="1892AB02" w:rsidR="00D45F66" w:rsidRPr="0026758E" w:rsidRDefault="001E6AA9" w:rsidP="001136D6">
            <w:pPr>
              <w:jc w:val="center"/>
              <w:rPr>
                <w:rFonts w:eastAsia="Times New Roman"/>
                <w:sz w:val="16"/>
                <w:szCs w:val="16"/>
                <w:lang w:eastAsia="en-GB"/>
              </w:rPr>
            </w:pPr>
            <w:r w:rsidRPr="0026758E">
              <w:rPr>
                <w:rFonts w:eastAsia="Times New Roman"/>
                <w:sz w:val="16"/>
                <w:szCs w:val="16"/>
                <w:lang w:eastAsia="en-GB"/>
              </w:rPr>
              <w:t>58%</w:t>
            </w:r>
          </w:p>
        </w:tc>
      </w:tr>
      <w:tr w:rsidR="0053252D" w:rsidRPr="00061D8F" w14:paraId="31606A7C" w14:textId="77777777" w:rsidTr="001E6AA9">
        <w:trPr>
          <w:trHeight w:val="660"/>
        </w:trPr>
        <w:tc>
          <w:tcPr>
            <w:tcW w:w="630" w:type="pct"/>
            <w:vMerge w:val="restart"/>
            <w:vAlign w:val="center"/>
          </w:tcPr>
          <w:p w14:paraId="673FCB98" w14:textId="2646200B" w:rsidR="0053252D" w:rsidRPr="00361E69" w:rsidRDefault="007427EC" w:rsidP="001136D6">
            <w:pPr>
              <w:jc w:val="center"/>
              <w:rPr>
                <w:rFonts w:eastAsia="Times New Roman"/>
                <w:b/>
                <w:bCs/>
                <w:sz w:val="20"/>
                <w:szCs w:val="20"/>
                <w:lang w:eastAsia="en-GB"/>
              </w:rPr>
            </w:pPr>
            <w:r>
              <w:rPr>
                <w:rFonts w:eastAsia="Times New Roman"/>
                <w:b/>
                <w:bCs/>
                <w:sz w:val="20"/>
                <w:szCs w:val="20"/>
                <w:lang w:eastAsia="en-GB"/>
              </w:rPr>
              <w:t>MENTAL HEALTH</w:t>
            </w:r>
          </w:p>
        </w:tc>
        <w:tc>
          <w:tcPr>
            <w:tcW w:w="709" w:type="pct"/>
            <w:vAlign w:val="center"/>
          </w:tcPr>
          <w:p w14:paraId="15727245" w14:textId="70AD8BC2" w:rsidR="0053252D" w:rsidRPr="00361E69" w:rsidRDefault="0053252D" w:rsidP="001136D6">
            <w:pPr>
              <w:jc w:val="both"/>
              <w:rPr>
                <w:rFonts w:eastAsia="Times New Roman"/>
                <w:sz w:val="20"/>
                <w:szCs w:val="20"/>
                <w:lang w:eastAsia="en-GB"/>
              </w:rPr>
            </w:pPr>
            <w:r w:rsidRPr="000A7D14">
              <w:rPr>
                <w:rFonts w:eastAsia="Times New Roman"/>
                <w:sz w:val="20"/>
                <w:szCs w:val="20"/>
                <w:lang w:eastAsia="en-GB"/>
              </w:rPr>
              <w:t>Percentage of therapeutic interventions started within (up to and including) 28 days following an assessment by LPMHSS for people age under 18 years</w:t>
            </w:r>
          </w:p>
        </w:tc>
        <w:tc>
          <w:tcPr>
            <w:tcW w:w="747" w:type="pct"/>
            <w:vAlign w:val="center"/>
          </w:tcPr>
          <w:p w14:paraId="57EF8CD4" w14:textId="77777777" w:rsidR="0053252D" w:rsidRDefault="0053252D" w:rsidP="001136D6">
            <w:pPr>
              <w:jc w:val="both"/>
              <w:rPr>
                <w:rFonts w:eastAsia="Times New Roman"/>
                <w:sz w:val="20"/>
                <w:szCs w:val="20"/>
                <w:lang w:eastAsia="en-GB"/>
              </w:rPr>
            </w:pPr>
            <w:r w:rsidRPr="00B2096A">
              <w:rPr>
                <w:rFonts w:eastAsia="Times New Roman"/>
                <w:b/>
                <w:bCs/>
                <w:sz w:val="20"/>
                <w:szCs w:val="20"/>
                <w:lang w:eastAsia="en-GB"/>
              </w:rPr>
              <w:t>National target:</w:t>
            </w:r>
            <w:r>
              <w:rPr>
                <w:rFonts w:eastAsia="Times New Roman"/>
                <w:sz w:val="20"/>
                <w:szCs w:val="20"/>
                <w:lang w:eastAsia="en-GB"/>
              </w:rPr>
              <w:t xml:space="preserve"> </w:t>
            </w:r>
            <w:r w:rsidRPr="00B2096A">
              <w:rPr>
                <w:rFonts w:eastAsia="Times New Roman"/>
                <w:sz w:val="20"/>
                <w:szCs w:val="20"/>
                <w:lang w:eastAsia="en-GB"/>
              </w:rPr>
              <w:t>80% by December 2024</w:t>
            </w:r>
          </w:p>
          <w:p w14:paraId="76B4ADC8" w14:textId="77777777" w:rsidR="0053252D" w:rsidRDefault="0053252D" w:rsidP="001136D6">
            <w:pPr>
              <w:jc w:val="both"/>
              <w:rPr>
                <w:rFonts w:eastAsia="Times New Roman"/>
                <w:sz w:val="20"/>
                <w:szCs w:val="20"/>
                <w:lang w:eastAsia="en-GB"/>
              </w:rPr>
            </w:pPr>
          </w:p>
          <w:p w14:paraId="40948F15" w14:textId="4624AA5B" w:rsidR="0053252D" w:rsidRPr="00B279F8" w:rsidRDefault="0053252D" w:rsidP="001136D6">
            <w:pPr>
              <w:jc w:val="both"/>
              <w:rPr>
                <w:rFonts w:eastAsia="Times New Roman"/>
                <w:sz w:val="20"/>
                <w:szCs w:val="20"/>
                <w:lang w:eastAsia="en-GB"/>
              </w:rPr>
            </w:pPr>
            <w:r w:rsidRPr="00B279F8">
              <w:rPr>
                <w:rFonts w:eastAsia="Times New Roman"/>
                <w:b/>
                <w:bCs/>
                <w:sz w:val="20"/>
                <w:szCs w:val="20"/>
                <w:lang w:eastAsia="en-GB"/>
              </w:rPr>
              <w:t>TI Target:</w:t>
            </w:r>
            <w:r w:rsidRPr="00B279F8">
              <w:rPr>
                <w:rFonts w:eastAsia="Times New Roman"/>
                <w:sz w:val="20"/>
                <w:szCs w:val="20"/>
                <w:lang w:eastAsia="en-GB"/>
              </w:rPr>
              <w:t xml:space="preserve"> </w:t>
            </w:r>
            <w:r w:rsidR="00AC5FAB" w:rsidRPr="00B279F8">
              <w:rPr>
                <w:kern w:val="2"/>
                <w:sz w:val="20"/>
                <w:szCs w:val="20"/>
                <w14:ligatures w14:val="standardContextual"/>
              </w:rPr>
              <w:t xml:space="preserve">65% of therapeutic interventions started within 28 days following an </w:t>
            </w:r>
            <w:r w:rsidR="00AC5FAB" w:rsidRPr="00B279F8">
              <w:rPr>
                <w:kern w:val="2"/>
                <w:sz w:val="20"/>
                <w:szCs w:val="20"/>
                <w14:ligatures w14:val="standardContextual"/>
              </w:rPr>
              <w:lastRenderedPageBreak/>
              <w:t>assessment by LPMHSS</w:t>
            </w:r>
          </w:p>
        </w:tc>
        <w:tc>
          <w:tcPr>
            <w:tcW w:w="597" w:type="pct"/>
            <w:vAlign w:val="center"/>
          </w:tcPr>
          <w:p w14:paraId="1E41F52B" w14:textId="1D956415" w:rsidR="0053252D" w:rsidRPr="00061D8F" w:rsidRDefault="0053252D" w:rsidP="001136D6">
            <w:pPr>
              <w:jc w:val="center"/>
              <w:rPr>
                <w:rFonts w:eastAsia="Times New Roman"/>
                <w:sz w:val="16"/>
                <w:szCs w:val="20"/>
                <w:lang w:eastAsia="en-GB"/>
              </w:rPr>
            </w:pPr>
            <w:r>
              <w:rPr>
                <w:rFonts w:eastAsia="Times New Roman"/>
                <w:sz w:val="16"/>
                <w:szCs w:val="20"/>
                <w:lang w:eastAsia="en-GB"/>
              </w:rPr>
              <w:lastRenderedPageBreak/>
              <w:t>100%</w:t>
            </w:r>
          </w:p>
        </w:tc>
        <w:tc>
          <w:tcPr>
            <w:tcW w:w="376" w:type="pct"/>
            <w:shd w:val="clear" w:color="auto" w:fill="FFFFFF" w:themeFill="background1"/>
            <w:vAlign w:val="center"/>
          </w:tcPr>
          <w:p w14:paraId="6367329C" w14:textId="65258452" w:rsidR="0053252D" w:rsidRPr="00061D8F" w:rsidRDefault="0053252D" w:rsidP="001136D6">
            <w:pPr>
              <w:jc w:val="center"/>
              <w:rPr>
                <w:rFonts w:eastAsia="Times New Roman"/>
                <w:sz w:val="16"/>
                <w:szCs w:val="20"/>
                <w:lang w:eastAsia="en-GB"/>
              </w:rPr>
            </w:pPr>
            <w:r>
              <w:rPr>
                <w:rFonts w:eastAsia="Times New Roman"/>
                <w:sz w:val="16"/>
                <w:szCs w:val="20"/>
                <w:lang w:eastAsia="en-GB"/>
              </w:rPr>
              <w:t>97%</w:t>
            </w:r>
          </w:p>
        </w:tc>
        <w:tc>
          <w:tcPr>
            <w:tcW w:w="373" w:type="pct"/>
            <w:shd w:val="clear" w:color="auto" w:fill="92D050"/>
            <w:vAlign w:val="center"/>
          </w:tcPr>
          <w:p w14:paraId="090D6929" w14:textId="27532365" w:rsidR="0053252D" w:rsidRPr="00061D8F" w:rsidRDefault="0053252D" w:rsidP="001136D6">
            <w:pPr>
              <w:jc w:val="center"/>
              <w:rPr>
                <w:rFonts w:eastAsia="Times New Roman"/>
                <w:sz w:val="16"/>
                <w:szCs w:val="20"/>
                <w:lang w:eastAsia="en-GB"/>
              </w:rPr>
            </w:pPr>
            <w:r>
              <w:rPr>
                <w:rFonts w:eastAsia="Times New Roman"/>
                <w:sz w:val="16"/>
                <w:szCs w:val="20"/>
                <w:lang w:eastAsia="en-GB"/>
              </w:rPr>
              <w:t>97%</w:t>
            </w:r>
          </w:p>
        </w:tc>
        <w:tc>
          <w:tcPr>
            <w:tcW w:w="380" w:type="pct"/>
            <w:shd w:val="clear" w:color="auto" w:fill="FFFFFF" w:themeFill="background1"/>
            <w:vAlign w:val="center"/>
          </w:tcPr>
          <w:p w14:paraId="6287FF3E" w14:textId="31711046" w:rsidR="0053252D" w:rsidRPr="00061D8F" w:rsidRDefault="0053252D" w:rsidP="001E6AA9">
            <w:pPr>
              <w:rPr>
                <w:rFonts w:eastAsia="Times New Roman"/>
                <w:sz w:val="16"/>
                <w:szCs w:val="20"/>
                <w:lang w:eastAsia="en-GB"/>
              </w:rPr>
            </w:pPr>
            <w:r>
              <w:rPr>
                <w:rFonts w:eastAsia="Times New Roman"/>
                <w:sz w:val="16"/>
                <w:szCs w:val="20"/>
                <w:lang w:eastAsia="en-GB"/>
              </w:rPr>
              <w:t>95%</w:t>
            </w:r>
          </w:p>
        </w:tc>
        <w:tc>
          <w:tcPr>
            <w:tcW w:w="441" w:type="pct"/>
            <w:shd w:val="clear" w:color="auto" w:fill="92D050"/>
            <w:vAlign w:val="center"/>
          </w:tcPr>
          <w:p w14:paraId="1657D3F4" w14:textId="0F291FEB" w:rsidR="0053252D" w:rsidRPr="00061D8F" w:rsidRDefault="0053252D" w:rsidP="001136D6">
            <w:pPr>
              <w:jc w:val="center"/>
              <w:rPr>
                <w:rFonts w:eastAsia="Times New Roman"/>
                <w:sz w:val="16"/>
                <w:szCs w:val="20"/>
                <w:lang w:eastAsia="en-GB"/>
              </w:rPr>
            </w:pPr>
            <w:r>
              <w:rPr>
                <w:rFonts w:eastAsia="Times New Roman"/>
                <w:sz w:val="16"/>
                <w:szCs w:val="20"/>
                <w:lang w:eastAsia="en-GB"/>
              </w:rPr>
              <w:t>98%</w:t>
            </w:r>
          </w:p>
        </w:tc>
        <w:tc>
          <w:tcPr>
            <w:tcW w:w="373" w:type="pct"/>
            <w:shd w:val="clear" w:color="auto" w:fill="FFFFFF" w:themeFill="background1"/>
            <w:vAlign w:val="center"/>
          </w:tcPr>
          <w:p w14:paraId="426AF6BB" w14:textId="4389FC95" w:rsidR="0053252D" w:rsidRPr="00061D8F" w:rsidRDefault="0053252D" w:rsidP="001136D6">
            <w:pPr>
              <w:jc w:val="center"/>
              <w:rPr>
                <w:rFonts w:eastAsia="Times New Roman"/>
                <w:sz w:val="16"/>
                <w:lang w:eastAsia="en-GB"/>
              </w:rPr>
            </w:pPr>
            <w:r>
              <w:rPr>
                <w:rFonts w:eastAsia="Times New Roman"/>
                <w:sz w:val="16"/>
                <w:lang w:eastAsia="en-GB"/>
              </w:rPr>
              <w:t>90%</w:t>
            </w:r>
          </w:p>
        </w:tc>
        <w:tc>
          <w:tcPr>
            <w:tcW w:w="374" w:type="pct"/>
            <w:shd w:val="clear" w:color="auto" w:fill="92D050"/>
            <w:vAlign w:val="center"/>
          </w:tcPr>
          <w:p w14:paraId="1C883B87" w14:textId="7A893C43" w:rsidR="0053252D" w:rsidRPr="00061D8F" w:rsidRDefault="0053252D" w:rsidP="001136D6">
            <w:pPr>
              <w:jc w:val="center"/>
              <w:rPr>
                <w:rFonts w:eastAsia="Times New Roman"/>
                <w:sz w:val="16"/>
                <w:lang w:eastAsia="en-GB"/>
              </w:rPr>
            </w:pPr>
            <w:r>
              <w:rPr>
                <w:rFonts w:eastAsia="Times New Roman"/>
                <w:sz w:val="16"/>
                <w:lang w:eastAsia="en-GB"/>
              </w:rPr>
              <w:t>100%</w:t>
            </w:r>
          </w:p>
        </w:tc>
      </w:tr>
      <w:tr w:rsidR="0053252D" w:rsidRPr="00061D8F" w14:paraId="2A220FFD" w14:textId="77777777" w:rsidTr="001E6AA9">
        <w:trPr>
          <w:trHeight w:val="660"/>
        </w:trPr>
        <w:tc>
          <w:tcPr>
            <w:tcW w:w="630" w:type="pct"/>
            <w:vMerge/>
            <w:vAlign w:val="center"/>
          </w:tcPr>
          <w:p w14:paraId="2459BA63" w14:textId="77777777" w:rsidR="0053252D" w:rsidRPr="00361E69" w:rsidRDefault="0053252D" w:rsidP="001136D6">
            <w:pPr>
              <w:jc w:val="center"/>
              <w:rPr>
                <w:rFonts w:eastAsia="Times New Roman"/>
                <w:b/>
                <w:bCs/>
                <w:color w:val="FF0000"/>
                <w:sz w:val="20"/>
                <w:szCs w:val="20"/>
                <w:lang w:eastAsia="en-GB"/>
              </w:rPr>
            </w:pPr>
          </w:p>
        </w:tc>
        <w:tc>
          <w:tcPr>
            <w:tcW w:w="709" w:type="pct"/>
            <w:vAlign w:val="center"/>
          </w:tcPr>
          <w:p w14:paraId="21502A47" w14:textId="29140575" w:rsidR="0053252D" w:rsidRPr="00361E69" w:rsidRDefault="0053252D" w:rsidP="001136D6">
            <w:pPr>
              <w:jc w:val="both"/>
              <w:rPr>
                <w:rFonts w:eastAsia="Times New Roman"/>
                <w:sz w:val="20"/>
                <w:szCs w:val="20"/>
                <w:lang w:eastAsia="en-GB"/>
              </w:rPr>
            </w:pPr>
            <w:r w:rsidRPr="00B2096A">
              <w:rPr>
                <w:rFonts w:eastAsia="Times New Roman"/>
                <w:sz w:val="20"/>
                <w:szCs w:val="20"/>
                <w:lang w:eastAsia="en-GB"/>
              </w:rPr>
              <w:t>Percentage of therapeutic interventions started within (up to and including) 28 days following an assessment by LPMHSS for adults age 18 years and over</w:t>
            </w:r>
          </w:p>
        </w:tc>
        <w:tc>
          <w:tcPr>
            <w:tcW w:w="747" w:type="pct"/>
            <w:vAlign w:val="center"/>
          </w:tcPr>
          <w:p w14:paraId="1B72B61E" w14:textId="75A8000F" w:rsidR="0053252D" w:rsidRPr="00361E69" w:rsidRDefault="0053252D" w:rsidP="001136D6">
            <w:pPr>
              <w:jc w:val="both"/>
              <w:rPr>
                <w:rFonts w:eastAsia="Times New Roman"/>
                <w:sz w:val="20"/>
                <w:szCs w:val="20"/>
                <w:lang w:eastAsia="en-GB"/>
              </w:rPr>
            </w:pPr>
            <w:r w:rsidRPr="004F263D">
              <w:rPr>
                <w:rFonts w:eastAsia="Times New Roman"/>
                <w:b/>
                <w:bCs/>
                <w:sz w:val="20"/>
                <w:szCs w:val="20"/>
                <w:lang w:eastAsia="en-GB"/>
              </w:rPr>
              <w:t>National target</w:t>
            </w:r>
            <w:r>
              <w:rPr>
                <w:rFonts w:eastAsia="Times New Roman"/>
                <w:sz w:val="20"/>
                <w:szCs w:val="20"/>
                <w:lang w:eastAsia="en-GB"/>
              </w:rPr>
              <w:t xml:space="preserve">: </w:t>
            </w:r>
            <w:r w:rsidRPr="004F263D">
              <w:rPr>
                <w:rFonts w:eastAsia="Times New Roman"/>
                <w:sz w:val="20"/>
                <w:szCs w:val="20"/>
                <w:lang w:eastAsia="en-GB"/>
              </w:rPr>
              <w:t>80% by December 2024</w:t>
            </w:r>
          </w:p>
        </w:tc>
        <w:tc>
          <w:tcPr>
            <w:tcW w:w="597" w:type="pct"/>
            <w:vAlign w:val="center"/>
          </w:tcPr>
          <w:p w14:paraId="1AC16BF3" w14:textId="4BF3DC60" w:rsidR="0053252D" w:rsidRPr="00061D8F" w:rsidRDefault="0053252D" w:rsidP="001136D6">
            <w:pPr>
              <w:jc w:val="center"/>
              <w:rPr>
                <w:rFonts w:eastAsia="Times New Roman"/>
                <w:sz w:val="16"/>
                <w:szCs w:val="20"/>
                <w:lang w:eastAsia="en-GB"/>
              </w:rPr>
            </w:pPr>
            <w:r>
              <w:rPr>
                <w:rFonts w:eastAsia="Times New Roman"/>
                <w:sz w:val="16"/>
                <w:szCs w:val="20"/>
                <w:lang w:eastAsia="en-GB"/>
              </w:rPr>
              <w:t>98%</w:t>
            </w:r>
          </w:p>
        </w:tc>
        <w:tc>
          <w:tcPr>
            <w:tcW w:w="376" w:type="pct"/>
            <w:shd w:val="clear" w:color="auto" w:fill="FFFFFF" w:themeFill="background1"/>
            <w:vAlign w:val="center"/>
          </w:tcPr>
          <w:p w14:paraId="095714F5" w14:textId="6DEDEF06" w:rsidR="0053252D" w:rsidRPr="00061D8F" w:rsidRDefault="0053252D" w:rsidP="001136D6">
            <w:pPr>
              <w:jc w:val="center"/>
              <w:rPr>
                <w:rFonts w:eastAsia="Times New Roman"/>
                <w:sz w:val="16"/>
                <w:szCs w:val="20"/>
                <w:lang w:eastAsia="en-GB"/>
              </w:rPr>
            </w:pPr>
            <w:r>
              <w:rPr>
                <w:rFonts w:eastAsia="Times New Roman"/>
                <w:sz w:val="16"/>
                <w:szCs w:val="20"/>
                <w:lang w:eastAsia="en-GB"/>
              </w:rPr>
              <w:t>100%</w:t>
            </w:r>
          </w:p>
        </w:tc>
        <w:tc>
          <w:tcPr>
            <w:tcW w:w="373" w:type="pct"/>
            <w:shd w:val="clear" w:color="auto" w:fill="92D050"/>
            <w:vAlign w:val="center"/>
          </w:tcPr>
          <w:p w14:paraId="6CCBC003" w14:textId="481FD129" w:rsidR="0053252D" w:rsidRPr="00061D8F" w:rsidRDefault="0053252D" w:rsidP="001136D6">
            <w:pPr>
              <w:jc w:val="center"/>
              <w:rPr>
                <w:rFonts w:eastAsia="Times New Roman"/>
                <w:sz w:val="16"/>
                <w:szCs w:val="20"/>
                <w:lang w:eastAsia="en-GB"/>
              </w:rPr>
            </w:pPr>
            <w:r>
              <w:rPr>
                <w:rFonts w:eastAsia="Times New Roman"/>
                <w:sz w:val="16"/>
                <w:szCs w:val="20"/>
                <w:lang w:eastAsia="en-GB"/>
              </w:rPr>
              <w:t>100%</w:t>
            </w:r>
          </w:p>
        </w:tc>
        <w:tc>
          <w:tcPr>
            <w:tcW w:w="380" w:type="pct"/>
            <w:shd w:val="clear" w:color="auto" w:fill="FFFFFF" w:themeFill="background1"/>
            <w:vAlign w:val="center"/>
          </w:tcPr>
          <w:p w14:paraId="5F921817" w14:textId="5F945B4A" w:rsidR="0053252D" w:rsidRPr="00061D8F" w:rsidRDefault="0053252D" w:rsidP="001136D6">
            <w:pPr>
              <w:jc w:val="center"/>
              <w:rPr>
                <w:rFonts w:eastAsia="Times New Roman"/>
                <w:sz w:val="16"/>
                <w:szCs w:val="20"/>
                <w:lang w:eastAsia="en-GB"/>
              </w:rPr>
            </w:pPr>
            <w:r>
              <w:rPr>
                <w:rFonts w:eastAsia="Times New Roman"/>
                <w:sz w:val="16"/>
                <w:szCs w:val="20"/>
                <w:lang w:eastAsia="en-GB"/>
              </w:rPr>
              <w:t>98%</w:t>
            </w:r>
          </w:p>
        </w:tc>
        <w:tc>
          <w:tcPr>
            <w:tcW w:w="441" w:type="pct"/>
            <w:shd w:val="clear" w:color="auto" w:fill="92D050"/>
            <w:vAlign w:val="center"/>
          </w:tcPr>
          <w:p w14:paraId="02B324DE" w14:textId="1938A7A8" w:rsidR="0053252D" w:rsidRPr="00061D8F" w:rsidRDefault="0053252D" w:rsidP="001136D6">
            <w:pPr>
              <w:jc w:val="center"/>
              <w:rPr>
                <w:rFonts w:eastAsia="Times New Roman"/>
                <w:sz w:val="16"/>
                <w:szCs w:val="20"/>
                <w:lang w:eastAsia="en-GB"/>
              </w:rPr>
            </w:pPr>
            <w:r>
              <w:rPr>
                <w:rFonts w:eastAsia="Times New Roman"/>
                <w:sz w:val="16"/>
                <w:szCs w:val="20"/>
                <w:lang w:eastAsia="en-GB"/>
              </w:rPr>
              <w:t>100%</w:t>
            </w:r>
          </w:p>
        </w:tc>
        <w:tc>
          <w:tcPr>
            <w:tcW w:w="373" w:type="pct"/>
            <w:shd w:val="clear" w:color="auto" w:fill="FFFFFF" w:themeFill="background1"/>
            <w:vAlign w:val="center"/>
          </w:tcPr>
          <w:p w14:paraId="2D9A0B74" w14:textId="645FF127" w:rsidR="0053252D" w:rsidRPr="00061D8F" w:rsidRDefault="0053252D" w:rsidP="001136D6">
            <w:pPr>
              <w:jc w:val="center"/>
              <w:rPr>
                <w:rFonts w:eastAsia="Times New Roman"/>
                <w:sz w:val="16"/>
                <w:lang w:eastAsia="en-GB"/>
              </w:rPr>
            </w:pPr>
            <w:r>
              <w:rPr>
                <w:rFonts w:eastAsia="Times New Roman"/>
                <w:sz w:val="16"/>
                <w:lang w:eastAsia="en-GB"/>
              </w:rPr>
              <w:t>90%</w:t>
            </w:r>
          </w:p>
        </w:tc>
        <w:tc>
          <w:tcPr>
            <w:tcW w:w="374" w:type="pct"/>
            <w:shd w:val="clear" w:color="auto" w:fill="92D050"/>
            <w:vAlign w:val="center"/>
          </w:tcPr>
          <w:p w14:paraId="09B61A77" w14:textId="44C6CD4A" w:rsidR="0053252D" w:rsidRPr="00061D8F" w:rsidRDefault="0053252D" w:rsidP="001136D6">
            <w:pPr>
              <w:jc w:val="center"/>
              <w:rPr>
                <w:rFonts w:eastAsia="Times New Roman"/>
                <w:sz w:val="16"/>
                <w:lang w:eastAsia="en-GB"/>
              </w:rPr>
            </w:pPr>
            <w:r>
              <w:rPr>
                <w:rFonts w:eastAsia="Times New Roman"/>
                <w:sz w:val="16"/>
                <w:lang w:eastAsia="en-GB"/>
              </w:rPr>
              <w:t>98%</w:t>
            </w:r>
          </w:p>
        </w:tc>
      </w:tr>
    </w:tbl>
    <w:p w14:paraId="51C650A4" w14:textId="77777777" w:rsidR="001D32CE" w:rsidRDefault="001D32CE" w:rsidP="005076BB">
      <w:pPr>
        <w:spacing w:line="259" w:lineRule="auto"/>
        <w:rPr>
          <w:rFonts w:eastAsia="Arial"/>
          <w:b/>
          <w:bCs/>
          <w:sz w:val="22"/>
        </w:rPr>
      </w:pPr>
    </w:p>
    <w:p w14:paraId="21E166F3" w14:textId="36581EB9" w:rsidR="005076BB" w:rsidRPr="007261FD" w:rsidRDefault="001C01B8" w:rsidP="005076BB">
      <w:pPr>
        <w:spacing w:line="259" w:lineRule="auto"/>
        <w:rPr>
          <w:rFonts w:eastAsia="Calibri"/>
          <w:b/>
          <w:szCs w:val="24"/>
        </w:rPr>
      </w:pPr>
      <w:r w:rsidRPr="00102E41">
        <w:rPr>
          <w:rFonts w:eastAsia="Arial"/>
          <w:b/>
          <w:bCs/>
          <w:sz w:val="22"/>
        </w:rPr>
        <w:t>3.</w:t>
      </w:r>
      <w:r w:rsidR="00C8351C">
        <w:rPr>
          <w:rFonts w:eastAsia="Arial"/>
          <w:b/>
          <w:bCs/>
          <w:sz w:val="22"/>
        </w:rPr>
        <w:t xml:space="preserve">5 </w:t>
      </w:r>
      <w:r w:rsidR="005076BB" w:rsidRPr="007261FD">
        <w:rPr>
          <w:b/>
          <w:szCs w:val="24"/>
        </w:rPr>
        <w:t xml:space="preserve">MDS UPDATE FOR </w:t>
      </w:r>
      <w:r w:rsidR="00C8351C">
        <w:rPr>
          <w:b/>
          <w:szCs w:val="24"/>
        </w:rPr>
        <w:t>QUARTER</w:t>
      </w:r>
      <w:r w:rsidR="005076BB" w:rsidRPr="007261FD">
        <w:rPr>
          <w:b/>
          <w:szCs w:val="24"/>
        </w:rPr>
        <w:t xml:space="preserve"> 1  </w:t>
      </w:r>
    </w:p>
    <w:p w14:paraId="5F3738DD" w14:textId="597F1768" w:rsidR="005076BB" w:rsidRPr="007261FD" w:rsidRDefault="005076BB" w:rsidP="005076BB">
      <w:pPr>
        <w:tabs>
          <w:tab w:val="left" w:pos="6946"/>
        </w:tabs>
        <w:jc w:val="both"/>
        <w:rPr>
          <w:szCs w:val="24"/>
        </w:rPr>
      </w:pPr>
      <w:r w:rsidRPr="007261FD">
        <w:rPr>
          <w:szCs w:val="24"/>
        </w:rPr>
        <w:t>Welsh Government ha</w:t>
      </w:r>
      <w:r>
        <w:rPr>
          <w:szCs w:val="24"/>
        </w:rPr>
        <w:t>s</w:t>
      </w:r>
      <w:r w:rsidRPr="007261FD">
        <w:rPr>
          <w:szCs w:val="24"/>
        </w:rPr>
        <w:t xml:space="preserve"> requested formal submission of the MDS</w:t>
      </w:r>
      <w:r>
        <w:rPr>
          <w:szCs w:val="24"/>
        </w:rPr>
        <w:t>,</w:t>
      </w:r>
      <w:r w:rsidRPr="007261FD">
        <w:rPr>
          <w:szCs w:val="24"/>
        </w:rPr>
        <w:t xml:space="preserve"> updated for Q</w:t>
      </w:r>
      <w:r>
        <w:rPr>
          <w:szCs w:val="24"/>
        </w:rPr>
        <w:t xml:space="preserve">uarter 1 </w:t>
      </w:r>
      <w:r w:rsidRPr="007261FD">
        <w:rPr>
          <w:szCs w:val="24"/>
        </w:rPr>
        <w:t>2</w:t>
      </w:r>
      <w:r>
        <w:rPr>
          <w:szCs w:val="24"/>
        </w:rPr>
        <w:t>4</w:t>
      </w:r>
      <w:r w:rsidRPr="007261FD">
        <w:rPr>
          <w:szCs w:val="24"/>
        </w:rPr>
        <w:t>/2</w:t>
      </w:r>
      <w:r>
        <w:rPr>
          <w:szCs w:val="24"/>
        </w:rPr>
        <w:t>5</w:t>
      </w:r>
      <w:r w:rsidRPr="007261FD">
        <w:rPr>
          <w:szCs w:val="24"/>
        </w:rPr>
        <w:t>. A copy of the Q</w:t>
      </w:r>
      <w:r w:rsidR="00E25099">
        <w:rPr>
          <w:szCs w:val="24"/>
        </w:rPr>
        <w:t>1</w:t>
      </w:r>
      <w:r w:rsidRPr="007261FD">
        <w:rPr>
          <w:szCs w:val="24"/>
        </w:rPr>
        <w:t xml:space="preserve"> actual data as provided</w:t>
      </w:r>
      <w:r>
        <w:rPr>
          <w:szCs w:val="24"/>
        </w:rPr>
        <w:t>,</w:t>
      </w:r>
      <w:r w:rsidRPr="007261FD">
        <w:rPr>
          <w:szCs w:val="24"/>
        </w:rPr>
        <w:t xml:space="preserve"> to date</w:t>
      </w:r>
      <w:r>
        <w:rPr>
          <w:szCs w:val="24"/>
        </w:rPr>
        <w:t>,</w:t>
      </w:r>
      <w:r w:rsidRPr="007261FD">
        <w:rPr>
          <w:szCs w:val="24"/>
        </w:rPr>
        <w:t xml:space="preserve"> is included as </w:t>
      </w:r>
      <w:r w:rsidRPr="007261FD">
        <w:rPr>
          <w:b/>
          <w:i/>
          <w:iCs/>
          <w:szCs w:val="24"/>
        </w:rPr>
        <w:t>Appendix 3</w:t>
      </w:r>
      <w:r w:rsidRPr="007261FD">
        <w:rPr>
          <w:b/>
          <w:szCs w:val="24"/>
        </w:rPr>
        <w:t xml:space="preserve"> </w:t>
      </w:r>
      <w:r w:rsidRPr="007261FD">
        <w:rPr>
          <w:szCs w:val="24"/>
        </w:rPr>
        <w:t xml:space="preserve">and will be submitted to WG following approval by </w:t>
      </w:r>
      <w:r>
        <w:rPr>
          <w:szCs w:val="24"/>
        </w:rPr>
        <w:t xml:space="preserve">both </w:t>
      </w:r>
      <w:r w:rsidR="006654DF">
        <w:rPr>
          <w:szCs w:val="24"/>
        </w:rPr>
        <w:t>Performance and Finance Committee and Board</w:t>
      </w:r>
      <w:r w:rsidRPr="007261FD">
        <w:rPr>
          <w:szCs w:val="24"/>
        </w:rPr>
        <w:t>.</w:t>
      </w:r>
    </w:p>
    <w:p w14:paraId="506F9F6C" w14:textId="77777777" w:rsidR="005076BB" w:rsidRDefault="005076BB" w:rsidP="001C01B8">
      <w:pPr>
        <w:jc w:val="both"/>
        <w:rPr>
          <w:rFonts w:eastAsia="Arial"/>
          <w:b/>
          <w:bCs/>
          <w:sz w:val="22"/>
        </w:rPr>
      </w:pPr>
    </w:p>
    <w:p w14:paraId="65FEB1E6" w14:textId="6505E204" w:rsidR="001C01B8" w:rsidRPr="007261FD" w:rsidRDefault="005076BB" w:rsidP="001C01B8">
      <w:pPr>
        <w:jc w:val="both"/>
        <w:rPr>
          <w:rFonts w:eastAsia="Arial"/>
          <w:b/>
          <w:bCs/>
          <w:szCs w:val="24"/>
        </w:rPr>
      </w:pPr>
      <w:r>
        <w:rPr>
          <w:rFonts w:eastAsia="Arial"/>
          <w:b/>
          <w:bCs/>
          <w:sz w:val="22"/>
        </w:rPr>
        <w:t>3</w:t>
      </w:r>
      <w:r w:rsidRPr="007261FD">
        <w:rPr>
          <w:rFonts w:eastAsia="Arial"/>
          <w:b/>
          <w:bCs/>
          <w:szCs w:val="24"/>
        </w:rPr>
        <w:t>.</w:t>
      </w:r>
      <w:r w:rsidR="00C8351C" w:rsidRPr="007261FD">
        <w:rPr>
          <w:rFonts w:eastAsia="Arial"/>
          <w:b/>
          <w:bCs/>
          <w:szCs w:val="24"/>
        </w:rPr>
        <w:t>6</w:t>
      </w:r>
      <w:r w:rsidRPr="007261FD">
        <w:rPr>
          <w:rFonts w:eastAsia="Arial"/>
          <w:b/>
          <w:bCs/>
          <w:szCs w:val="24"/>
        </w:rPr>
        <w:t xml:space="preserve"> </w:t>
      </w:r>
      <w:r w:rsidR="001C01B8" w:rsidRPr="007261FD">
        <w:rPr>
          <w:rFonts w:eastAsia="Arial"/>
          <w:b/>
          <w:bCs/>
          <w:szCs w:val="24"/>
        </w:rPr>
        <w:t>WELLBEING OBJEC</w:t>
      </w:r>
      <w:r w:rsidR="00007A56" w:rsidRPr="007261FD">
        <w:rPr>
          <w:rFonts w:eastAsia="Arial"/>
          <w:b/>
          <w:bCs/>
          <w:szCs w:val="24"/>
        </w:rPr>
        <w:t>TIVES</w:t>
      </w:r>
      <w:r w:rsidR="006A1F1A" w:rsidRPr="007261FD">
        <w:rPr>
          <w:rFonts w:eastAsia="Arial"/>
          <w:b/>
          <w:bCs/>
          <w:szCs w:val="24"/>
        </w:rPr>
        <w:t>:</w:t>
      </w:r>
      <w:r w:rsidR="00007A56" w:rsidRPr="007261FD">
        <w:rPr>
          <w:rFonts w:eastAsia="Arial"/>
          <w:b/>
          <w:bCs/>
          <w:szCs w:val="24"/>
        </w:rPr>
        <w:t xml:space="preserve"> ALIGNMENT AND REPORTING</w:t>
      </w:r>
    </w:p>
    <w:p w14:paraId="76CC844B" w14:textId="26DEC11F" w:rsidR="00D7280E" w:rsidRPr="007261FD" w:rsidRDefault="002030D9" w:rsidP="002030D9">
      <w:pPr>
        <w:spacing w:line="259" w:lineRule="auto"/>
        <w:rPr>
          <w:rFonts w:eastAsia="Arial"/>
          <w:szCs w:val="24"/>
        </w:rPr>
      </w:pPr>
      <w:r w:rsidRPr="007261FD">
        <w:rPr>
          <w:rFonts w:eastAsia="Arial"/>
          <w:szCs w:val="24"/>
        </w:rPr>
        <w:t>It is intended that updates in relation to</w:t>
      </w:r>
      <w:r w:rsidR="001C01B8" w:rsidRPr="007261FD">
        <w:rPr>
          <w:rFonts w:eastAsia="Arial"/>
          <w:szCs w:val="24"/>
        </w:rPr>
        <w:t xml:space="preserve"> </w:t>
      </w:r>
      <w:r w:rsidR="006A1F1A" w:rsidRPr="007261FD">
        <w:rPr>
          <w:rFonts w:eastAsia="Arial"/>
          <w:szCs w:val="24"/>
        </w:rPr>
        <w:t>the Health Board’s</w:t>
      </w:r>
      <w:r w:rsidR="001C01B8" w:rsidRPr="007261FD">
        <w:rPr>
          <w:rFonts w:eastAsia="Arial"/>
          <w:szCs w:val="24"/>
        </w:rPr>
        <w:t xml:space="preserve"> duty to deliver the Wellbeing of Future Generations Act (2015)</w:t>
      </w:r>
      <w:r w:rsidRPr="007261FD">
        <w:rPr>
          <w:rFonts w:eastAsia="Arial"/>
          <w:szCs w:val="24"/>
        </w:rPr>
        <w:t xml:space="preserve"> be included in reporting from Q2 onwards. These will indicate position mapped against the strategic indicators.</w:t>
      </w:r>
    </w:p>
    <w:p w14:paraId="1EFC2DEE" w14:textId="7B71A234" w:rsidR="00D7280E" w:rsidRPr="00C16DD6" w:rsidRDefault="00D7280E" w:rsidP="001C01B8">
      <w:pPr>
        <w:spacing w:line="259" w:lineRule="auto"/>
        <w:rPr>
          <w:rFonts w:eastAsia="Arial"/>
          <w:color w:val="FF0000"/>
        </w:rPr>
      </w:pPr>
    </w:p>
    <w:p w14:paraId="4B7AC087" w14:textId="24513D31" w:rsidR="00114B0B" w:rsidRPr="007261FD" w:rsidRDefault="002030D9" w:rsidP="00114B0B">
      <w:pPr>
        <w:jc w:val="both"/>
        <w:rPr>
          <w:rFonts w:eastAsia="Arial"/>
          <w:b/>
          <w:bCs/>
          <w:szCs w:val="24"/>
        </w:rPr>
      </w:pPr>
      <w:r w:rsidRPr="007261FD">
        <w:rPr>
          <w:rFonts w:eastAsia="Arial"/>
          <w:b/>
          <w:bCs/>
          <w:szCs w:val="24"/>
        </w:rPr>
        <w:t>4</w:t>
      </w:r>
      <w:r w:rsidR="568DDF6F" w:rsidRPr="007261FD">
        <w:rPr>
          <w:rFonts w:eastAsia="Arial"/>
          <w:b/>
          <w:bCs/>
          <w:szCs w:val="24"/>
        </w:rPr>
        <w:t>. FINANCIAL IMPLICATIONS</w:t>
      </w:r>
    </w:p>
    <w:p w14:paraId="51347CBB" w14:textId="77777777" w:rsidR="003672D3" w:rsidRPr="00EF76CB" w:rsidRDefault="003672D3" w:rsidP="00EF76CB">
      <w:pPr>
        <w:jc w:val="both"/>
        <w:rPr>
          <w:rFonts w:ascii="Calibri" w:hAnsi="Calibri" w:cs="Calibri"/>
          <w:sz w:val="22"/>
        </w:rPr>
      </w:pPr>
      <w:r w:rsidRPr="00EF76CB">
        <w:t xml:space="preserve">The Health Board submitted an Annual Plan on 28th March 2024 which reported a deficit of £50.1m. This has not been approved by Welsh Government (WG) with the request that as a minimum the Health Board reduces its deficit to £17m or better; work and discussions are ongoing. In order to meet the £50.1m deficit plan operational savings totalling £26.1m are required and all service areas are required to breakeven to their delegated budgets. This will require the need for a significant reduction to the Health Board’s run rate of expenditure. </w:t>
      </w:r>
    </w:p>
    <w:p w14:paraId="41E66AB5" w14:textId="42233BBA" w:rsidR="003672D3" w:rsidRPr="00EF76CB" w:rsidRDefault="003672D3" w:rsidP="00EF76CB">
      <w:pPr>
        <w:jc w:val="both"/>
      </w:pPr>
      <w:r w:rsidRPr="00EF76CB">
        <w:lastRenderedPageBreak/>
        <w:t>A further review of the planned deficit in light of the actual position reported in Q1 was undertaken, and considered alongside the thematic work programme to reduce the deficit. The Board was advised in May 2024 that whilst the thematic review work had identified some technical changes that could be made and some variable benefits which could be realised, in light of the emerging in year delivery there were not sufficient granular plans to reduce the forecast deficit as actions would first be required to de-risk the run rate.</w:t>
      </w:r>
    </w:p>
    <w:p w14:paraId="4589E7DE" w14:textId="5E810BEA" w:rsidR="00D200D6" w:rsidRPr="007261FD" w:rsidRDefault="003672D3" w:rsidP="00EE2A2B">
      <w:pPr>
        <w:spacing w:line="257" w:lineRule="auto"/>
        <w:jc w:val="both"/>
        <w:rPr>
          <w:rFonts w:eastAsia="Arial"/>
          <w:b/>
          <w:szCs w:val="24"/>
        </w:rPr>
      </w:pPr>
      <w:r w:rsidRPr="00EF76CB">
        <w:t xml:space="preserve">The expectation was that the in-month position would reflect a 12th of the £50.1m deficit, and so at Month 2 this would be £8.4m. At Month 2 the Health Board (HB) has reported Year </w:t>
      </w:r>
      <w:proofErr w:type="gramStart"/>
      <w:r w:rsidR="00124622">
        <w:t>T</w:t>
      </w:r>
      <w:r w:rsidR="00124622" w:rsidRPr="00EF76CB">
        <w:t>o</w:t>
      </w:r>
      <w:proofErr w:type="gramEnd"/>
      <w:r w:rsidRPr="00EF76CB">
        <w:t xml:space="preserve"> Date deficit of £18.3m against a £8.4m, and so is already £10m off target, driven by non-delivery of £26.1m savings target and operational pressures.  Clearly this position is unacceptable and immediate actions are being taken, which have been reported through the WG Monthly Monitoring Return submissions.</w:t>
      </w:r>
      <w:r w:rsidR="002030D9" w:rsidRPr="007261FD">
        <w:rPr>
          <w:rFonts w:eastAsia="Arial"/>
          <w:b/>
          <w:szCs w:val="24"/>
        </w:rPr>
        <w:t>5</w:t>
      </w:r>
      <w:r w:rsidR="00D9066D" w:rsidRPr="007261FD">
        <w:rPr>
          <w:rFonts w:eastAsia="Arial"/>
          <w:b/>
          <w:szCs w:val="24"/>
        </w:rPr>
        <w:t>. WORKFORCE IMPLICATIONS</w:t>
      </w:r>
      <w:r w:rsidR="005D4F0C" w:rsidRPr="007261FD">
        <w:rPr>
          <w:rFonts w:eastAsia="Arial"/>
          <w:b/>
          <w:szCs w:val="24"/>
        </w:rPr>
        <w:t xml:space="preserve"> </w:t>
      </w:r>
    </w:p>
    <w:p w14:paraId="7EE0116B" w14:textId="7DE3A697" w:rsidR="0043423F" w:rsidRPr="007261FD" w:rsidRDefault="0043423F" w:rsidP="0043423F">
      <w:pPr>
        <w:jc w:val="both"/>
        <w:rPr>
          <w:rFonts w:ascii="Aptos" w:hAnsi="Aptos" w:cs="Calibri"/>
          <w:szCs w:val="24"/>
          <w:lang w:eastAsia="en-GB"/>
        </w:rPr>
      </w:pPr>
      <w:r w:rsidRPr="007261FD">
        <w:rPr>
          <w:szCs w:val="24"/>
          <w:lang w:eastAsia="en-GB"/>
        </w:rPr>
        <w:t xml:space="preserve">There have been some achievements in Q1 from a workforce planning and recruitment perspective for most service areas, with plans progressing as per the original timescale. </w:t>
      </w:r>
    </w:p>
    <w:p w14:paraId="7509358C" w14:textId="77777777" w:rsidR="0043423F" w:rsidRPr="007261FD" w:rsidRDefault="0043423F" w:rsidP="0043423F">
      <w:pPr>
        <w:jc w:val="both"/>
        <w:rPr>
          <w:szCs w:val="24"/>
          <w:lang w:eastAsia="en-GB"/>
        </w:rPr>
      </w:pPr>
      <w:r w:rsidRPr="007261FD">
        <w:rPr>
          <w:szCs w:val="24"/>
          <w:lang w:eastAsia="en-GB"/>
        </w:rPr>
        <w:t xml:space="preserve">Where workforce issues have been raised as impacting on the delivery of Q1 milestones, these have predominantly been due to lack of workforce funding allocation, resulting in the need to update future milestones to reflect the delays. </w:t>
      </w:r>
    </w:p>
    <w:p w14:paraId="41611458" w14:textId="445640B2" w:rsidR="002030D9" w:rsidRDefault="002030D9" w:rsidP="00F005B4">
      <w:pPr>
        <w:rPr>
          <w:color w:val="FF0000"/>
          <w:sz w:val="22"/>
          <w:lang w:eastAsia="en-GB"/>
        </w:rPr>
      </w:pPr>
    </w:p>
    <w:p w14:paraId="3BFCC681" w14:textId="3BC831C8" w:rsidR="002030D9" w:rsidRPr="007261FD" w:rsidRDefault="002030D9" w:rsidP="00F005B4">
      <w:pPr>
        <w:rPr>
          <w:b/>
          <w:bCs/>
          <w:szCs w:val="24"/>
          <w:lang w:eastAsia="en-GB"/>
        </w:rPr>
      </w:pPr>
      <w:r w:rsidRPr="007261FD">
        <w:rPr>
          <w:b/>
          <w:bCs/>
          <w:szCs w:val="24"/>
          <w:lang w:eastAsia="en-GB"/>
        </w:rPr>
        <w:t>6. RISKS TO ONGOING DELIVERY OF THE 2024/2025 ANNUAL PLAN</w:t>
      </w:r>
    </w:p>
    <w:p w14:paraId="45595380" w14:textId="33B8720E" w:rsidR="006A1F1A" w:rsidRPr="00102E41" w:rsidRDefault="006A1F1A" w:rsidP="00F005B4">
      <w:pPr>
        <w:rPr>
          <w:szCs w:val="24"/>
          <w:lang w:eastAsia="en-GB"/>
        </w:rPr>
      </w:pPr>
      <w:r w:rsidRPr="00102E41">
        <w:rPr>
          <w:szCs w:val="24"/>
          <w:lang w:eastAsia="en-GB"/>
        </w:rPr>
        <w:t xml:space="preserve">The need to address run-rate in order to de-risk the Health Board financial forecast poses a risk to the potential to realise </w:t>
      </w:r>
      <w:r w:rsidR="00DC557A" w:rsidRPr="00102E41">
        <w:rPr>
          <w:szCs w:val="24"/>
          <w:lang w:eastAsia="en-GB"/>
        </w:rPr>
        <w:t xml:space="preserve">the desired level of additionality in planned activity for 2024/2025. </w:t>
      </w:r>
      <w:r w:rsidRPr="00102E41">
        <w:rPr>
          <w:szCs w:val="24"/>
          <w:lang w:eastAsia="en-GB"/>
        </w:rPr>
        <w:t>Following the direct issuing of an instruction</w:t>
      </w:r>
      <w:r w:rsidR="00DC557A" w:rsidRPr="00102E41">
        <w:rPr>
          <w:szCs w:val="24"/>
          <w:lang w:eastAsia="en-GB"/>
        </w:rPr>
        <w:t>, from the CEO,</w:t>
      </w:r>
      <w:r w:rsidRPr="00102E41">
        <w:rPr>
          <w:szCs w:val="24"/>
          <w:lang w:eastAsia="en-GB"/>
        </w:rPr>
        <w:t xml:space="preserve"> to senior leaders and budget holders to this end</w:t>
      </w:r>
      <w:r w:rsidR="00DC557A" w:rsidRPr="00102E41">
        <w:rPr>
          <w:szCs w:val="24"/>
          <w:lang w:eastAsia="en-GB"/>
        </w:rPr>
        <w:t>, it is likely that goals and methods relating to impacted areas of activity will require redress, in line with the Health Board position, as the year progresses. Specific areas of focus in managing run-rate have been outlined to include</w:t>
      </w:r>
      <w:r w:rsidRPr="00102E41">
        <w:rPr>
          <w:szCs w:val="24"/>
          <w:lang w:eastAsia="en-GB"/>
        </w:rPr>
        <w:t>:</w:t>
      </w:r>
    </w:p>
    <w:p w14:paraId="480A6B72" w14:textId="5C9953EB" w:rsidR="006A1F1A" w:rsidRPr="00102E41" w:rsidRDefault="006A1F1A" w:rsidP="006A1F1A">
      <w:pPr>
        <w:pStyle w:val="ListParagraph"/>
        <w:numPr>
          <w:ilvl w:val="0"/>
          <w:numId w:val="17"/>
        </w:numPr>
        <w:rPr>
          <w:rFonts w:ascii="Arial" w:hAnsi="Arial" w:cs="Arial"/>
          <w:szCs w:val="28"/>
          <w:lang w:eastAsia="en-GB"/>
        </w:rPr>
      </w:pPr>
      <w:r w:rsidRPr="00102E41">
        <w:rPr>
          <w:rFonts w:ascii="Arial" w:hAnsi="Arial" w:cs="Arial"/>
          <w:szCs w:val="28"/>
          <w:lang w:eastAsia="en-GB"/>
        </w:rPr>
        <w:t xml:space="preserve">Total variable </w:t>
      </w:r>
      <w:proofErr w:type="gramStart"/>
      <w:r w:rsidRPr="00102E41">
        <w:rPr>
          <w:rFonts w:ascii="Arial" w:hAnsi="Arial" w:cs="Arial"/>
          <w:szCs w:val="28"/>
          <w:lang w:eastAsia="en-GB"/>
        </w:rPr>
        <w:t>pay</w:t>
      </w:r>
      <w:proofErr w:type="gramEnd"/>
    </w:p>
    <w:p w14:paraId="52C8E15C" w14:textId="77777777" w:rsidR="006A1F1A" w:rsidRPr="00102E41" w:rsidRDefault="006A1F1A" w:rsidP="006A1F1A">
      <w:pPr>
        <w:pStyle w:val="ListParagraph"/>
        <w:numPr>
          <w:ilvl w:val="0"/>
          <w:numId w:val="17"/>
        </w:numPr>
        <w:rPr>
          <w:rFonts w:ascii="Arial" w:hAnsi="Arial" w:cs="Arial"/>
          <w:szCs w:val="28"/>
          <w:lang w:eastAsia="en-GB"/>
        </w:rPr>
      </w:pPr>
      <w:r w:rsidRPr="00102E41">
        <w:rPr>
          <w:rFonts w:ascii="Arial" w:hAnsi="Arial" w:cs="Arial"/>
          <w:szCs w:val="28"/>
          <w:lang w:eastAsia="en-GB"/>
        </w:rPr>
        <w:t>Assurance on CHC controls and robust assessments</w:t>
      </w:r>
    </w:p>
    <w:p w14:paraId="7F7A644E" w14:textId="77777777" w:rsidR="006A1F1A" w:rsidRPr="00102E41" w:rsidRDefault="006A1F1A" w:rsidP="006A1F1A">
      <w:pPr>
        <w:pStyle w:val="ListParagraph"/>
        <w:numPr>
          <w:ilvl w:val="0"/>
          <w:numId w:val="17"/>
        </w:numPr>
        <w:rPr>
          <w:rFonts w:ascii="Arial" w:hAnsi="Arial" w:cs="Arial"/>
          <w:szCs w:val="28"/>
          <w:lang w:eastAsia="en-GB"/>
        </w:rPr>
      </w:pPr>
      <w:r w:rsidRPr="00102E41">
        <w:rPr>
          <w:rFonts w:ascii="Arial" w:hAnsi="Arial" w:cs="Arial"/>
          <w:szCs w:val="28"/>
          <w:lang w:eastAsia="en-GB"/>
        </w:rPr>
        <w:t>Urgent delivery of further granular and deliverable savings to target levels</w:t>
      </w:r>
    </w:p>
    <w:p w14:paraId="1566F508" w14:textId="3C19330E" w:rsidR="006A1F1A" w:rsidRPr="00102E41" w:rsidRDefault="006A1F1A" w:rsidP="006A1F1A">
      <w:pPr>
        <w:pStyle w:val="ListParagraph"/>
        <w:numPr>
          <w:ilvl w:val="0"/>
          <w:numId w:val="17"/>
        </w:numPr>
        <w:rPr>
          <w:rFonts w:ascii="Arial" w:hAnsi="Arial" w:cs="Arial"/>
          <w:szCs w:val="28"/>
          <w:lang w:eastAsia="en-GB"/>
        </w:rPr>
      </w:pPr>
      <w:r w:rsidRPr="00102E41">
        <w:rPr>
          <w:rFonts w:ascii="Arial" w:hAnsi="Arial" w:cs="Arial"/>
          <w:szCs w:val="28"/>
          <w:lang w:eastAsia="en-GB"/>
        </w:rPr>
        <w:t>Identification of the most cost-effective way to support surge capacity with a plan to reduce surge requirements to Nil as quickly as possible</w:t>
      </w:r>
    </w:p>
    <w:p w14:paraId="6E6E57A1" w14:textId="140BFF6E" w:rsidR="002030D9" w:rsidRPr="00102E41" w:rsidRDefault="006A1F1A" w:rsidP="006A1F1A">
      <w:pPr>
        <w:pStyle w:val="ListParagraph"/>
        <w:numPr>
          <w:ilvl w:val="0"/>
          <w:numId w:val="17"/>
        </w:numPr>
        <w:rPr>
          <w:sz w:val="22"/>
          <w:lang w:eastAsia="en-GB"/>
        </w:rPr>
      </w:pPr>
      <w:r w:rsidRPr="00102E41">
        <w:rPr>
          <w:rFonts w:ascii="Arial" w:hAnsi="Arial" w:cs="Arial"/>
          <w:szCs w:val="28"/>
          <w:lang w:eastAsia="en-GB"/>
        </w:rPr>
        <w:t>Enact</w:t>
      </w:r>
      <w:r w:rsidR="00DC557A" w:rsidRPr="00102E41">
        <w:rPr>
          <w:rFonts w:ascii="Arial" w:hAnsi="Arial" w:cs="Arial"/>
          <w:szCs w:val="28"/>
          <w:lang w:eastAsia="en-GB"/>
        </w:rPr>
        <w:t>ment of</w:t>
      </w:r>
      <w:r w:rsidRPr="00102E41">
        <w:rPr>
          <w:rFonts w:ascii="Arial" w:hAnsi="Arial" w:cs="Arial"/>
          <w:szCs w:val="28"/>
          <w:lang w:eastAsia="en-GB"/>
        </w:rPr>
        <w:t xml:space="preserve"> all actions to reduce run rate</w:t>
      </w:r>
      <w:r w:rsidR="00DC557A" w:rsidRPr="00102E41">
        <w:rPr>
          <w:rFonts w:ascii="Arial" w:hAnsi="Arial" w:cs="Arial"/>
          <w:szCs w:val="28"/>
          <w:lang w:eastAsia="en-GB"/>
        </w:rPr>
        <w:t>,</w:t>
      </w:r>
      <w:r w:rsidRPr="00102E41">
        <w:rPr>
          <w:rFonts w:ascii="Arial" w:hAnsi="Arial" w:cs="Arial"/>
          <w:szCs w:val="28"/>
          <w:lang w:eastAsia="en-GB"/>
        </w:rPr>
        <w:t xml:space="preserve"> balanced with TI recovery requirements</w:t>
      </w:r>
    </w:p>
    <w:p w14:paraId="0A590AFC" w14:textId="15071E32" w:rsidR="002030D9" w:rsidRPr="006A1F1A" w:rsidRDefault="002030D9" w:rsidP="00F005B4">
      <w:pPr>
        <w:rPr>
          <w:sz w:val="22"/>
          <w:lang w:eastAsia="en-GB"/>
        </w:rPr>
      </w:pPr>
    </w:p>
    <w:p w14:paraId="4D1E23ED" w14:textId="77777777" w:rsidR="002030D9" w:rsidRPr="00C16DD6" w:rsidRDefault="002030D9" w:rsidP="00F005B4">
      <w:pPr>
        <w:rPr>
          <w:rFonts w:ascii="Calibri" w:hAnsi="Calibri" w:cs="Calibri"/>
          <w:color w:val="FF0000"/>
          <w:sz w:val="22"/>
          <w:lang w:eastAsia="en-GB"/>
        </w:rPr>
      </w:pPr>
    </w:p>
    <w:tbl>
      <w:tblPr>
        <w:tblStyle w:val="TableGrid1"/>
        <w:tblW w:w="10060" w:type="dxa"/>
        <w:tblLayout w:type="fixed"/>
        <w:tblLook w:val="04A0" w:firstRow="1" w:lastRow="0" w:firstColumn="1" w:lastColumn="0" w:noHBand="0" w:noVBand="1"/>
      </w:tblPr>
      <w:tblGrid>
        <w:gridCol w:w="2122"/>
        <w:gridCol w:w="1789"/>
        <w:gridCol w:w="5298"/>
        <w:gridCol w:w="851"/>
      </w:tblGrid>
      <w:tr w:rsidR="00575A5E" w:rsidRPr="00AA6BCD" w14:paraId="33078E86" w14:textId="77777777" w:rsidTr="00102E41">
        <w:trPr>
          <w:gridAfter w:val="1"/>
          <w:wAfter w:w="851" w:type="dxa"/>
          <w:trHeight w:val="850"/>
        </w:trPr>
        <w:tc>
          <w:tcPr>
            <w:tcW w:w="9209" w:type="dxa"/>
            <w:gridSpan w:val="3"/>
          </w:tcPr>
          <w:p w14:paraId="3D72DE28" w14:textId="5EABF6C4" w:rsidR="00575A5E" w:rsidRPr="00AA6BCD" w:rsidRDefault="00575A5E" w:rsidP="0047580C">
            <w:pPr>
              <w:ind w:right="96"/>
              <w:jc w:val="both"/>
              <w:rPr>
                <w:rFonts w:eastAsia="Arial"/>
                <w:szCs w:val="24"/>
              </w:rPr>
            </w:pPr>
            <w:r w:rsidRPr="00AA6BCD">
              <w:rPr>
                <w:rFonts w:eastAsia="Arial"/>
                <w:szCs w:val="24"/>
              </w:rPr>
              <w:t xml:space="preserve">The </w:t>
            </w:r>
            <w:r w:rsidR="00C3437B">
              <w:rPr>
                <w:rFonts w:eastAsia="Arial"/>
                <w:szCs w:val="24"/>
              </w:rPr>
              <w:t>Committee</w:t>
            </w:r>
            <w:r w:rsidR="00C3437B" w:rsidRPr="00AA6BCD">
              <w:rPr>
                <w:rFonts w:eastAsia="Arial"/>
                <w:szCs w:val="24"/>
              </w:rPr>
              <w:t xml:space="preserve"> </w:t>
            </w:r>
            <w:r w:rsidRPr="00AA6BCD">
              <w:rPr>
                <w:rFonts w:eastAsia="Arial"/>
                <w:szCs w:val="24"/>
              </w:rPr>
              <w:t>is asked to:</w:t>
            </w:r>
          </w:p>
          <w:p w14:paraId="7AC17214" w14:textId="06269C37" w:rsidR="00575A5E" w:rsidRPr="00AA6BCD" w:rsidRDefault="00575A5E" w:rsidP="0047580C">
            <w:pPr>
              <w:pStyle w:val="ListParagraph"/>
              <w:numPr>
                <w:ilvl w:val="0"/>
                <w:numId w:val="3"/>
              </w:numPr>
              <w:ind w:left="458" w:hanging="283"/>
              <w:jc w:val="both"/>
              <w:rPr>
                <w:rFonts w:ascii="Arial" w:eastAsia="Arial" w:hAnsi="Arial" w:cs="Arial"/>
                <w:color w:val="000000" w:themeColor="text1"/>
              </w:rPr>
            </w:pPr>
            <w:r w:rsidRPr="00AA6BCD">
              <w:rPr>
                <w:rFonts w:ascii="Arial" w:eastAsia="Arial" w:hAnsi="Arial" w:cs="Arial"/>
                <w:b/>
                <w:bCs/>
                <w:color w:val="000000" w:themeColor="text1"/>
              </w:rPr>
              <w:t xml:space="preserve">NOTE </w:t>
            </w:r>
            <w:r w:rsidRPr="00AA6BCD">
              <w:rPr>
                <w:rFonts w:ascii="Arial" w:eastAsia="Arial" w:hAnsi="Arial" w:cs="Arial"/>
                <w:color w:val="000000" w:themeColor="text1"/>
              </w:rPr>
              <w:t xml:space="preserve">the areas of achievements </w:t>
            </w:r>
            <w:r w:rsidR="005076BB">
              <w:rPr>
                <w:rFonts w:ascii="Arial" w:eastAsia="Arial" w:hAnsi="Arial" w:cs="Arial"/>
                <w:color w:val="000000" w:themeColor="text1"/>
              </w:rPr>
              <w:t>in delivery of</w:t>
            </w:r>
            <w:r w:rsidRPr="00AA6BCD">
              <w:rPr>
                <w:rFonts w:ascii="Arial" w:eastAsia="Arial" w:hAnsi="Arial" w:cs="Arial"/>
                <w:color w:val="000000" w:themeColor="text1"/>
              </w:rPr>
              <w:t xml:space="preserve"> the Annual Plan in Q1.</w:t>
            </w:r>
          </w:p>
          <w:p w14:paraId="6A426964" w14:textId="77777777" w:rsidR="00575A5E" w:rsidRPr="00AA6BCD" w:rsidRDefault="00575A5E" w:rsidP="0047580C">
            <w:pPr>
              <w:pStyle w:val="ListParagraph"/>
              <w:numPr>
                <w:ilvl w:val="0"/>
                <w:numId w:val="3"/>
              </w:numPr>
              <w:ind w:left="458" w:hanging="283"/>
              <w:jc w:val="both"/>
              <w:rPr>
                <w:rFonts w:ascii="Arial" w:eastAsia="Arial" w:hAnsi="Arial" w:cs="Arial"/>
                <w:color w:val="000000" w:themeColor="text1"/>
              </w:rPr>
            </w:pPr>
            <w:r w:rsidRPr="00AA6BCD">
              <w:rPr>
                <w:rFonts w:ascii="Arial" w:eastAsia="Arial" w:hAnsi="Arial" w:cs="Arial"/>
                <w:b/>
                <w:bCs/>
                <w:color w:val="000000" w:themeColor="text1"/>
              </w:rPr>
              <w:t xml:space="preserve">NOTE </w:t>
            </w:r>
            <w:r w:rsidRPr="00AA6BCD">
              <w:rPr>
                <w:rFonts w:ascii="Arial" w:eastAsia="Arial" w:hAnsi="Arial" w:cs="Arial"/>
                <w:color w:val="000000" w:themeColor="text1"/>
              </w:rPr>
              <w:t xml:space="preserve">mitigating actions against GMOs which are off-track. </w:t>
            </w:r>
          </w:p>
          <w:p w14:paraId="62B95ED0" w14:textId="77777777" w:rsidR="00575A5E" w:rsidRDefault="00575A5E" w:rsidP="0047580C">
            <w:pPr>
              <w:pStyle w:val="ListParagraph"/>
              <w:numPr>
                <w:ilvl w:val="0"/>
                <w:numId w:val="3"/>
              </w:numPr>
              <w:ind w:left="458" w:hanging="283"/>
              <w:jc w:val="both"/>
              <w:rPr>
                <w:rFonts w:ascii="Arial" w:eastAsia="Arial" w:hAnsi="Arial" w:cs="Arial"/>
                <w:color w:val="000000" w:themeColor="text1"/>
              </w:rPr>
            </w:pPr>
            <w:r w:rsidRPr="00AA6BCD">
              <w:rPr>
                <w:rFonts w:ascii="Arial" w:eastAsia="Arial" w:hAnsi="Arial" w:cs="Arial"/>
                <w:b/>
                <w:color w:val="000000" w:themeColor="text1"/>
              </w:rPr>
              <w:t xml:space="preserve">APPROVE </w:t>
            </w:r>
            <w:r w:rsidRPr="00AA6BCD">
              <w:rPr>
                <w:rFonts w:ascii="Arial" w:eastAsia="Arial" w:hAnsi="Arial" w:cs="Arial"/>
                <w:color w:val="000000" w:themeColor="text1"/>
              </w:rPr>
              <w:t>the changes to the plan where delivery is off track.</w:t>
            </w:r>
          </w:p>
          <w:p w14:paraId="661E49F1" w14:textId="1A7A7CBF" w:rsidR="005076BB" w:rsidRPr="007261FD" w:rsidRDefault="005076BB" w:rsidP="005076BB">
            <w:pPr>
              <w:pStyle w:val="ListParagraph"/>
              <w:numPr>
                <w:ilvl w:val="0"/>
                <w:numId w:val="3"/>
              </w:numPr>
              <w:ind w:left="458" w:hanging="283"/>
              <w:jc w:val="both"/>
              <w:rPr>
                <w:rFonts w:ascii="Arial" w:eastAsia="Arial" w:hAnsi="Arial" w:cs="Arial"/>
                <w:color w:val="000000" w:themeColor="text1"/>
              </w:rPr>
            </w:pPr>
            <w:r>
              <w:rPr>
                <w:rFonts w:ascii="Arial" w:eastAsia="Arial" w:hAnsi="Arial" w:cs="Arial"/>
                <w:b/>
                <w:color w:val="000000" w:themeColor="text1"/>
              </w:rPr>
              <w:t xml:space="preserve">APPROVE </w:t>
            </w:r>
            <w:r w:rsidRPr="007261FD">
              <w:rPr>
                <w:rFonts w:ascii="Arial" w:eastAsia="Arial" w:hAnsi="Arial" w:cs="Arial"/>
                <w:bCs/>
                <w:color w:val="000000" w:themeColor="text1"/>
              </w:rPr>
              <w:t>the updated MDS for Quarter 1 for submission to WG.</w:t>
            </w:r>
          </w:p>
        </w:tc>
      </w:tr>
      <w:tr w:rsidR="00B30EEA" w:rsidRPr="00B30EEA" w14:paraId="7056DD90" w14:textId="77777777" w:rsidTr="00102E41">
        <w:trPr>
          <w:gridAfter w:val="1"/>
          <w:wAfter w:w="851" w:type="dxa"/>
          <w:trHeight w:val="248"/>
        </w:trPr>
        <w:tc>
          <w:tcPr>
            <w:tcW w:w="9209" w:type="dxa"/>
            <w:gridSpan w:val="3"/>
            <w:shd w:val="clear" w:color="auto" w:fill="D5DCE4" w:themeFill="text2" w:themeFillTint="33"/>
          </w:tcPr>
          <w:p w14:paraId="79709D7E" w14:textId="50883B84" w:rsidR="00A23B3F" w:rsidRPr="00102E41" w:rsidRDefault="00A23B3F" w:rsidP="00A23B3F">
            <w:pPr>
              <w:rPr>
                <w:b/>
                <w:color w:val="000000" w:themeColor="text1"/>
                <w:szCs w:val="24"/>
              </w:rPr>
            </w:pPr>
            <w:r w:rsidRPr="005D6051">
              <w:rPr>
                <w:b/>
                <w:color w:val="000000" w:themeColor="text1"/>
                <w:szCs w:val="24"/>
              </w:rPr>
              <w:t>Governance and Assurance</w:t>
            </w:r>
          </w:p>
        </w:tc>
      </w:tr>
      <w:tr w:rsidR="00B30EEA" w:rsidRPr="00B30EEA" w14:paraId="67E48DA3" w14:textId="77777777" w:rsidTr="00102E41">
        <w:trPr>
          <w:gridAfter w:val="1"/>
          <w:wAfter w:w="851" w:type="dxa"/>
          <w:trHeight w:val="450"/>
        </w:trPr>
        <w:tc>
          <w:tcPr>
            <w:tcW w:w="2122" w:type="dxa"/>
            <w:vMerge w:val="restart"/>
          </w:tcPr>
          <w:p w14:paraId="4F7EC1A4" w14:textId="77777777" w:rsidR="00A23B3F" w:rsidRPr="00361E69" w:rsidRDefault="00A23B3F" w:rsidP="00A23B3F">
            <w:pPr>
              <w:rPr>
                <w:b/>
                <w:color w:val="000000" w:themeColor="text1"/>
                <w:sz w:val="22"/>
              </w:rPr>
            </w:pPr>
            <w:r w:rsidRPr="00361E69">
              <w:rPr>
                <w:b/>
                <w:color w:val="000000" w:themeColor="text1"/>
                <w:sz w:val="22"/>
              </w:rPr>
              <w:t>Link to Enabling Objectives</w:t>
            </w:r>
          </w:p>
          <w:p w14:paraId="4CD792CF" w14:textId="77777777" w:rsidR="00A23B3F" w:rsidRPr="00361E69" w:rsidRDefault="00A23B3F" w:rsidP="00A23B3F">
            <w:pPr>
              <w:rPr>
                <w:b/>
                <w:color w:val="000000" w:themeColor="text1"/>
                <w:sz w:val="22"/>
              </w:rPr>
            </w:pPr>
            <w:r w:rsidRPr="00361E69">
              <w:rPr>
                <w:b/>
                <w:i/>
                <w:color w:val="000000" w:themeColor="text1"/>
                <w:sz w:val="22"/>
              </w:rPr>
              <w:t>(</w:t>
            </w:r>
            <w:proofErr w:type="gramStart"/>
            <w:r w:rsidRPr="00361E69">
              <w:rPr>
                <w:b/>
                <w:i/>
                <w:color w:val="000000" w:themeColor="text1"/>
                <w:sz w:val="22"/>
              </w:rPr>
              <w:t>please</w:t>
            </w:r>
            <w:proofErr w:type="gramEnd"/>
            <w:r w:rsidRPr="00361E69">
              <w:rPr>
                <w:b/>
                <w:i/>
                <w:color w:val="000000" w:themeColor="text1"/>
                <w:sz w:val="22"/>
              </w:rPr>
              <w:t xml:space="preserve"> choose)</w:t>
            </w:r>
          </w:p>
        </w:tc>
        <w:tc>
          <w:tcPr>
            <w:tcW w:w="7087" w:type="dxa"/>
            <w:gridSpan w:val="2"/>
            <w:shd w:val="clear" w:color="auto" w:fill="BDD6EE" w:themeFill="accent1" w:themeFillTint="66"/>
          </w:tcPr>
          <w:p w14:paraId="0527EE10" w14:textId="77777777" w:rsidR="00A23B3F" w:rsidRPr="00361E69" w:rsidRDefault="00A23B3F" w:rsidP="00A23B3F">
            <w:pPr>
              <w:jc w:val="both"/>
              <w:rPr>
                <w:b/>
                <w:color w:val="000000" w:themeColor="text1"/>
                <w:sz w:val="22"/>
              </w:rPr>
            </w:pPr>
            <w:r w:rsidRPr="00361E69">
              <w:rPr>
                <w:b/>
                <w:color w:val="000000" w:themeColor="text1"/>
                <w:sz w:val="22"/>
              </w:rPr>
              <w:t>Supporting better health and wellbeing by actively promoting and empowering people to live well in resilient communities</w:t>
            </w:r>
          </w:p>
        </w:tc>
      </w:tr>
      <w:tr w:rsidR="00B30EEA" w:rsidRPr="00B30EEA" w14:paraId="54018DFE" w14:textId="77777777" w:rsidTr="00102E41">
        <w:trPr>
          <w:trHeight w:val="70"/>
        </w:trPr>
        <w:tc>
          <w:tcPr>
            <w:tcW w:w="2122" w:type="dxa"/>
            <w:vMerge/>
          </w:tcPr>
          <w:p w14:paraId="461A9E66" w14:textId="77777777" w:rsidR="00A23B3F" w:rsidRPr="00361E69" w:rsidRDefault="00A23B3F" w:rsidP="00A23B3F">
            <w:pPr>
              <w:rPr>
                <w:b/>
                <w:color w:val="000000" w:themeColor="text1"/>
                <w:sz w:val="22"/>
              </w:rPr>
            </w:pPr>
          </w:p>
        </w:tc>
        <w:tc>
          <w:tcPr>
            <w:tcW w:w="7087" w:type="dxa"/>
            <w:gridSpan w:val="2"/>
          </w:tcPr>
          <w:p w14:paraId="063B9662" w14:textId="77777777" w:rsidR="00A23B3F" w:rsidRPr="00361E69" w:rsidRDefault="00A23B3F" w:rsidP="00A23B3F">
            <w:pPr>
              <w:rPr>
                <w:color w:val="000000" w:themeColor="text1"/>
                <w:sz w:val="22"/>
              </w:rPr>
            </w:pPr>
            <w:r w:rsidRPr="00361E69">
              <w:rPr>
                <w:color w:val="000000" w:themeColor="text1"/>
                <w:sz w:val="22"/>
              </w:rPr>
              <w:t>Partnerships for Improving Health and Wellbeing</w:t>
            </w:r>
          </w:p>
        </w:tc>
        <w:sdt>
          <w:sdtPr>
            <w:rPr>
              <w:color w:val="000000" w:themeColor="text1"/>
              <w:sz w:val="22"/>
            </w:rPr>
            <w:id w:val="1705433169"/>
            <w14:checkbox>
              <w14:checked w14:val="0"/>
              <w14:checkedState w14:val="2612" w14:font="MS Gothic"/>
              <w14:uncheckedState w14:val="2610" w14:font="MS Gothic"/>
            </w14:checkbox>
          </w:sdtPr>
          <w:sdtEndPr/>
          <w:sdtContent>
            <w:tc>
              <w:tcPr>
                <w:tcW w:w="851" w:type="dxa"/>
              </w:tcPr>
              <w:p w14:paraId="3704F396" w14:textId="77777777" w:rsidR="00A23B3F" w:rsidRPr="00361E69" w:rsidRDefault="00A23B3F" w:rsidP="00A23B3F">
                <w:pPr>
                  <w:jc w:val="center"/>
                  <w:rPr>
                    <w:color w:val="000000" w:themeColor="text1"/>
                    <w:sz w:val="22"/>
                  </w:rPr>
                </w:pPr>
                <w:r w:rsidRPr="00361E69">
                  <w:rPr>
                    <w:rFonts w:ascii="Segoe UI Symbol" w:hAnsi="Segoe UI Symbol" w:cs="Segoe UI Symbol"/>
                    <w:color w:val="000000" w:themeColor="text1"/>
                    <w:sz w:val="22"/>
                  </w:rPr>
                  <w:t>☐</w:t>
                </w:r>
              </w:p>
            </w:tc>
          </w:sdtContent>
        </w:sdt>
      </w:tr>
      <w:tr w:rsidR="00B30EEA" w:rsidRPr="00B30EEA" w14:paraId="4C6D9269" w14:textId="77777777" w:rsidTr="00102E41">
        <w:trPr>
          <w:trHeight w:val="70"/>
        </w:trPr>
        <w:tc>
          <w:tcPr>
            <w:tcW w:w="2122" w:type="dxa"/>
            <w:vMerge/>
          </w:tcPr>
          <w:p w14:paraId="5AB13492" w14:textId="77777777" w:rsidR="00A23B3F" w:rsidRPr="00361E69" w:rsidRDefault="00A23B3F" w:rsidP="00A23B3F">
            <w:pPr>
              <w:rPr>
                <w:b/>
                <w:color w:val="000000" w:themeColor="text1"/>
                <w:sz w:val="22"/>
              </w:rPr>
            </w:pPr>
          </w:p>
        </w:tc>
        <w:tc>
          <w:tcPr>
            <w:tcW w:w="7087" w:type="dxa"/>
            <w:gridSpan w:val="2"/>
          </w:tcPr>
          <w:p w14:paraId="5B3AA313" w14:textId="77777777" w:rsidR="00A23B3F" w:rsidRPr="00361E69" w:rsidRDefault="00A23B3F" w:rsidP="00A23B3F">
            <w:pPr>
              <w:rPr>
                <w:color w:val="000000" w:themeColor="text1"/>
                <w:sz w:val="22"/>
              </w:rPr>
            </w:pPr>
            <w:r w:rsidRPr="00361E69">
              <w:rPr>
                <w:color w:val="000000" w:themeColor="text1"/>
                <w:sz w:val="22"/>
              </w:rPr>
              <w:t>Co-Production and Health Literacy</w:t>
            </w:r>
          </w:p>
        </w:tc>
        <w:sdt>
          <w:sdtPr>
            <w:rPr>
              <w:color w:val="000000" w:themeColor="text1"/>
              <w:sz w:val="22"/>
            </w:rPr>
            <w:id w:val="1151252969"/>
            <w14:checkbox>
              <w14:checked w14:val="0"/>
              <w14:checkedState w14:val="2612" w14:font="MS Gothic"/>
              <w14:uncheckedState w14:val="2610" w14:font="MS Gothic"/>
            </w14:checkbox>
          </w:sdtPr>
          <w:sdtEndPr/>
          <w:sdtContent>
            <w:tc>
              <w:tcPr>
                <w:tcW w:w="851" w:type="dxa"/>
              </w:tcPr>
              <w:p w14:paraId="738EE82A" w14:textId="77777777" w:rsidR="00A23B3F" w:rsidRPr="00361E69" w:rsidRDefault="00A23B3F" w:rsidP="00A23B3F">
                <w:pPr>
                  <w:jc w:val="center"/>
                  <w:rPr>
                    <w:color w:val="000000" w:themeColor="text1"/>
                    <w:sz w:val="22"/>
                  </w:rPr>
                </w:pPr>
                <w:r w:rsidRPr="00361E69">
                  <w:rPr>
                    <w:rFonts w:ascii="Segoe UI Symbol" w:hAnsi="Segoe UI Symbol" w:cs="Segoe UI Symbol"/>
                    <w:color w:val="000000" w:themeColor="text1"/>
                    <w:sz w:val="22"/>
                  </w:rPr>
                  <w:t>☐</w:t>
                </w:r>
              </w:p>
            </w:tc>
          </w:sdtContent>
        </w:sdt>
      </w:tr>
      <w:tr w:rsidR="00B30EEA" w:rsidRPr="00B30EEA" w14:paraId="7C5EB511" w14:textId="77777777" w:rsidTr="00102E41">
        <w:trPr>
          <w:trHeight w:val="70"/>
        </w:trPr>
        <w:tc>
          <w:tcPr>
            <w:tcW w:w="2122" w:type="dxa"/>
            <w:vMerge/>
          </w:tcPr>
          <w:p w14:paraId="2296A96D" w14:textId="77777777" w:rsidR="00A23B3F" w:rsidRPr="00361E69" w:rsidRDefault="00A23B3F" w:rsidP="00A23B3F">
            <w:pPr>
              <w:rPr>
                <w:b/>
                <w:color w:val="000000" w:themeColor="text1"/>
                <w:sz w:val="22"/>
              </w:rPr>
            </w:pPr>
          </w:p>
        </w:tc>
        <w:tc>
          <w:tcPr>
            <w:tcW w:w="7087" w:type="dxa"/>
            <w:gridSpan w:val="2"/>
          </w:tcPr>
          <w:p w14:paraId="08EE87ED" w14:textId="77777777" w:rsidR="00A23B3F" w:rsidRPr="00361E69" w:rsidRDefault="00A23B3F" w:rsidP="00A23B3F">
            <w:pPr>
              <w:jc w:val="both"/>
              <w:rPr>
                <w:color w:val="000000" w:themeColor="text1"/>
                <w:sz w:val="22"/>
              </w:rPr>
            </w:pPr>
            <w:r w:rsidRPr="00361E69">
              <w:rPr>
                <w:color w:val="000000" w:themeColor="text1"/>
                <w:sz w:val="22"/>
              </w:rPr>
              <w:t>Digitally Enabled Health and Wellbeing</w:t>
            </w:r>
          </w:p>
        </w:tc>
        <w:sdt>
          <w:sdtPr>
            <w:rPr>
              <w:color w:val="000000" w:themeColor="text1"/>
              <w:sz w:val="22"/>
            </w:rPr>
            <w:id w:val="-1773847484"/>
            <w14:checkbox>
              <w14:checked w14:val="0"/>
              <w14:checkedState w14:val="2612" w14:font="MS Gothic"/>
              <w14:uncheckedState w14:val="2610" w14:font="MS Gothic"/>
            </w14:checkbox>
          </w:sdtPr>
          <w:sdtEndPr/>
          <w:sdtContent>
            <w:tc>
              <w:tcPr>
                <w:tcW w:w="851" w:type="dxa"/>
              </w:tcPr>
              <w:p w14:paraId="41E153F5" w14:textId="77777777" w:rsidR="00A23B3F" w:rsidRPr="00361E69" w:rsidRDefault="00A23B3F" w:rsidP="00A23B3F">
                <w:pPr>
                  <w:jc w:val="center"/>
                  <w:rPr>
                    <w:color w:val="000000" w:themeColor="text1"/>
                    <w:sz w:val="22"/>
                  </w:rPr>
                </w:pPr>
                <w:r w:rsidRPr="00361E69">
                  <w:rPr>
                    <w:rFonts w:ascii="Segoe UI Symbol" w:hAnsi="Segoe UI Symbol" w:cs="Segoe UI Symbol"/>
                    <w:color w:val="000000" w:themeColor="text1"/>
                    <w:sz w:val="22"/>
                  </w:rPr>
                  <w:t>☐</w:t>
                </w:r>
              </w:p>
            </w:tc>
          </w:sdtContent>
        </w:sdt>
      </w:tr>
      <w:tr w:rsidR="00B30EEA" w:rsidRPr="00B30EEA" w14:paraId="70AADB2F" w14:textId="77777777" w:rsidTr="00102E41">
        <w:trPr>
          <w:gridAfter w:val="1"/>
          <w:wAfter w:w="851" w:type="dxa"/>
          <w:trHeight w:val="70"/>
        </w:trPr>
        <w:tc>
          <w:tcPr>
            <w:tcW w:w="2122" w:type="dxa"/>
            <w:vMerge/>
          </w:tcPr>
          <w:p w14:paraId="58554FED" w14:textId="77777777" w:rsidR="00A23B3F" w:rsidRPr="00361E69" w:rsidRDefault="00A23B3F" w:rsidP="00A23B3F">
            <w:pPr>
              <w:rPr>
                <w:b/>
                <w:color w:val="000000" w:themeColor="text1"/>
                <w:sz w:val="22"/>
              </w:rPr>
            </w:pPr>
          </w:p>
        </w:tc>
        <w:tc>
          <w:tcPr>
            <w:tcW w:w="7087" w:type="dxa"/>
            <w:gridSpan w:val="2"/>
            <w:shd w:val="clear" w:color="auto" w:fill="BDD6EE" w:themeFill="accent1" w:themeFillTint="66"/>
          </w:tcPr>
          <w:p w14:paraId="5BE80F96" w14:textId="77777777" w:rsidR="00A23B3F" w:rsidRPr="00361E69" w:rsidRDefault="00A23B3F" w:rsidP="00A23B3F">
            <w:pPr>
              <w:rPr>
                <w:b/>
                <w:color w:val="000000" w:themeColor="text1"/>
                <w:sz w:val="22"/>
              </w:rPr>
            </w:pPr>
            <w:r w:rsidRPr="00361E69">
              <w:rPr>
                <w:b/>
                <w:color w:val="000000" w:themeColor="text1"/>
                <w:sz w:val="22"/>
              </w:rPr>
              <w:t xml:space="preserve">Deliver better care through excellent health and care services achieving the outcomes that matter most to people </w:t>
            </w:r>
          </w:p>
        </w:tc>
      </w:tr>
      <w:tr w:rsidR="00B30EEA" w:rsidRPr="00B30EEA" w14:paraId="29D998C5" w14:textId="77777777" w:rsidTr="00102E41">
        <w:trPr>
          <w:trHeight w:val="70"/>
        </w:trPr>
        <w:tc>
          <w:tcPr>
            <w:tcW w:w="2122" w:type="dxa"/>
            <w:vMerge/>
          </w:tcPr>
          <w:p w14:paraId="65A79747" w14:textId="77777777" w:rsidR="00A23B3F" w:rsidRPr="00361E69" w:rsidRDefault="00A23B3F" w:rsidP="00A23B3F">
            <w:pPr>
              <w:rPr>
                <w:b/>
                <w:color w:val="000000" w:themeColor="text1"/>
                <w:sz w:val="22"/>
              </w:rPr>
            </w:pPr>
          </w:p>
        </w:tc>
        <w:tc>
          <w:tcPr>
            <w:tcW w:w="7087" w:type="dxa"/>
            <w:gridSpan w:val="2"/>
          </w:tcPr>
          <w:p w14:paraId="69636CB6" w14:textId="77777777" w:rsidR="00A23B3F" w:rsidRPr="00361E69" w:rsidRDefault="00A23B3F" w:rsidP="00A23B3F">
            <w:pPr>
              <w:rPr>
                <w:color w:val="000000" w:themeColor="text1"/>
                <w:sz w:val="22"/>
              </w:rPr>
            </w:pPr>
            <w:r w:rsidRPr="00361E69">
              <w:rPr>
                <w:color w:val="000000" w:themeColor="text1"/>
                <w:sz w:val="22"/>
              </w:rPr>
              <w:t xml:space="preserve">Best Value Outcomes and </w:t>
            </w:r>
            <w:proofErr w:type="gramStart"/>
            <w:r w:rsidRPr="00361E69">
              <w:rPr>
                <w:color w:val="000000" w:themeColor="text1"/>
                <w:sz w:val="22"/>
              </w:rPr>
              <w:t>High Quality</w:t>
            </w:r>
            <w:proofErr w:type="gramEnd"/>
            <w:r w:rsidRPr="00361E69">
              <w:rPr>
                <w:color w:val="000000" w:themeColor="text1"/>
                <w:sz w:val="22"/>
              </w:rPr>
              <w:t xml:space="preserve"> Care</w:t>
            </w:r>
          </w:p>
        </w:tc>
        <w:sdt>
          <w:sdtPr>
            <w:rPr>
              <w:color w:val="000000" w:themeColor="text1"/>
              <w:sz w:val="22"/>
            </w:rPr>
            <w:id w:val="1190956866"/>
            <w14:checkbox>
              <w14:checked w14:val="0"/>
              <w14:checkedState w14:val="2612" w14:font="MS Gothic"/>
              <w14:uncheckedState w14:val="2610" w14:font="MS Gothic"/>
            </w14:checkbox>
          </w:sdtPr>
          <w:sdtEndPr/>
          <w:sdtContent>
            <w:tc>
              <w:tcPr>
                <w:tcW w:w="851" w:type="dxa"/>
              </w:tcPr>
              <w:p w14:paraId="264E6DDE" w14:textId="77777777" w:rsidR="00A23B3F" w:rsidRPr="00361E69" w:rsidRDefault="00A23B3F" w:rsidP="00A23B3F">
                <w:pPr>
                  <w:jc w:val="center"/>
                  <w:rPr>
                    <w:color w:val="000000" w:themeColor="text1"/>
                    <w:sz w:val="22"/>
                  </w:rPr>
                </w:pPr>
                <w:r w:rsidRPr="00361E69">
                  <w:rPr>
                    <w:rFonts w:ascii="Segoe UI Symbol" w:hAnsi="Segoe UI Symbol" w:cs="Segoe UI Symbol"/>
                    <w:color w:val="000000" w:themeColor="text1"/>
                    <w:sz w:val="22"/>
                  </w:rPr>
                  <w:t>☐</w:t>
                </w:r>
              </w:p>
            </w:tc>
          </w:sdtContent>
        </w:sdt>
      </w:tr>
      <w:tr w:rsidR="00B30EEA" w:rsidRPr="00B30EEA" w14:paraId="2C6D7976" w14:textId="77777777" w:rsidTr="00102E41">
        <w:trPr>
          <w:trHeight w:val="70"/>
        </w:trPr>
        <w:tc>
          <w:tcPr>
            <w:tcW w:w="2122" w:type="dxa"/>
            <w:vMerge/>
          </w:tcPr>
          <w:p w14:paraId="1BC67D1C" w14:textId="77777777" w:rsidR="00A23B3F" w:rsidRPr="00361E69" w:rsidRDefault="00A23B3F" w:rsidP="00A23B3F">
            <w:pPr>
              <w:rPr>
                <w:b/>
                <w:color w:val="000000" w:themeColor="text1"/>
                <w:sz w:val="22"/>
              </w:rPr>
            </w:pPr>
          </w:p>
        </w:tc>
        <w:tc>
          <w:tcPr>
            <w:tcW w:w="7087" w:type="dxa"/>
            <w:gridSpan w:val="2"/>
          </w:tcPr>
          <w:p w14:paraId="28BA4FD9" w14:textId="77777777" w:rsidR="00A23B3F" w:rsidRPr="00361E69" w:rsidRDefault="00A23B3F" w:rsidP="00A23B3F">
            <w:pPr>
              <w:rPr>
                <w:color w:val="000000" w:themeColor="text1"/>
                <w:sz w:val="22"/>
              </w:rPr>
            </w:pPr>
            <w:r w:rsidRPr="00361E69">
              <w:rPr>
                <w:color w:val="000000" w:themeColor="text1"/>
                <w:sz w:val="22"/>
              </w:rPr>
              <w:t>Partnerships for Care</w:t>
            </w:r>
          </w:p>
        </w:tc>
        <w:sdt>
          <w:sdtPr>
            <w:rPr>
              <w:color w:val="000000" w:themeColor="text1"/>
              <w:sz w:val="22"/>
            </w:rPr>
            <w:id w:val="832023854"/>
            <w14:checkbox>
              <w14:checked w14:val="0"/>
              <w14:checkedState w14:val="2612" w14:font="MS Gothic"/>
              <w14:uncheckedState w14:val="2610" w14:font="MS Gothic"/>
            </w14:checkbox>
          </w:sdtPr>
          <w:sdtEndPr/>
          <w:sdtContent>
            <w:tc>
              <w:tcPr>
                <w:tcW w:w="851" w:type="dxa"/>
              </w:tcPr>
              <w:p w14:paraId="0E9605E9" w14:textId="77777777" w:rsidR="00A23B3F" w:rsidRPr="00361E69" w:rsidRDefault="00A23B3F" w:rsidP="00A23B3F">
                <w:pPr>
                  <w:jc w:val="center"/>
                  <w:rPr>
                    <w:color w:val="000000" w:themeColor="text1"/>
                    <w:sz w:val="22"/>
                  </w:rPr>
                </w:pPr>
                <w:r w:rsidRPr="00361E69">
                  <w:rPr>
                    <w:rFonts w:ascii="Segoe UI Symbol" w:hAnsi="Segoe UI Symbol" w:cs="Segoe UI Symbol"/>
                    <w:color w:val="000000" w:themeColor="text1"/>
                    <w:sz w:val="22"/>
                  </w:rPr>
                  <w:t>☐</w:t>
                </w:r>
              </w:p>
            </w:tc>
          </w:sdtContent>
        </w:sdt>
      </w:tr>
      <w:tr w:rsidR="00B30EEA" w:rsidRPr="00B30EEA" w14:paraId="5B7878DF" w14:textId="77777777" w:rsidTr="00102E41">
        <w:trPr>
          <w:trHeight w:val="70"/>
        </w:trPr>
        <w:tc>
          <w:tcPr>
            <w:tcW w:w="2122" w:type="dxa"/>
            <w:vMerge/>
          </w:tcPr>
          <w:p w14:paraId="7ED97815" w14:textId="77777777" w:rsidR="00A23B3F" w:rsidRPr="00361E69" w:rsidRDefault="00A23B3F" w:rsidP="00A23B3F">
            <w:pPr>
              <w:rPr>
                <w:b/>
                <w:color w:val="000000" w:themeColor="text1"/>
                <w:sz w:val="22"/>
              </w:rPr>
            </w:pPr>
          </w:p>
        </w:tc>
        <w:tc>
          <w:tcPr>
            <w:tcW w:w="7087" w:type="dxa"/>
            <w:gridSpan w:val="2"/>
          </w:tcPr>
          <w:p w14:paraId="77E0C41F" w14:textId="77777777" w:rsidR="00A23B3F" w:rsidRPr="00361E69" w:rsidRDefault="00A23B3F" w:rsidP="00A23B3F">
            <w:pPr>
              <w:rPr>
                <w:b/>
                <w:color w:val="000000" w:themeColor="text1"/>
                <w:sz w:val="22"/>
              </w:rPr>
            </w:pPr>
            <w:r w:rsidRPr="00361E69">
              <w:rPr>
                <w:color w:val="000000" w:themeColor="text1"/>
                <w:sz w:val="22"/>
              </w:rPr>
              <w:t>Excellent Staff</w:t>
            </w:r>
          </w:p>
        </w:tc>
        <w:sdt>
          <w:sdtPr>
            <w:rPr>
              <w:color w:val="000000" w:themeColor="text1"/>
              <w:sz w:val="22"/>
            </w:rPr>
            <w:id w:val="717472097"/>
            <w14:checkbox>
              <w14:checked w14:val="0"/>
              <w14:checkedState w14:val="2612" w14:font="MS Gothic"/>
              <w14:uncheckedState w14:val="2610" w14:font="MS Gothic"/>
            </w14:checkbox>
          </w:sdtPr>
          <w:sdtEndPr/>
          <w:sdtContent>
            <w:tc>
              <w:tcPr>
                <w:tcW w:w="851" w:type="dxa"/>
              </w:tcPr>
              <w:p w14:paraId="04D0DB44" w14:textId="77777777" w:rsidR="00A23B3F" w:rsidRPr="00361E69" w:rsidRDefault="00A23B3F" w:rsidP="00A23B3F">
                <w:pPr>
                  <w:jc w:val="center"/>
                  <w:rPr>
                    <w:b/>
                    <w:color w:val="000000" w:themeColor="text1"/>
                    <w:sz w:val="22"/>
                  </w:rPr>
                </w:pPr>
                <w:r w:rsidRPr="00361E69">
                  <w:rPr>
                    <w:rFonts w:ascii="Segoe UI Symbol" w:hAnsi="Segoe UI Symbol" w:cs="Segoe UI Symbol"/>
                    <w:color w:val="000000" w:themeColor="text1"/>
                    <w:sz w:val="22"/>
                  </w:rPr>
                  <w:t>☐</w:t>
                </w:r>
              </w:p>
            </w:tc>
          </w:sdtContent>
        </w:sdt>
      </w:tr>
      <w:tr w:rsidR="00B30EEA" w:rsidRPr="00B30EEA" w14:paraId="0881C94D" w14:textId="77777777" w:rsidTr="00102E41">
        <w:trPr>
          <w:trHeight w:val="70"/>
        </w:trPr>
        <w:tc>
          <w:tcPr>
            <w:tcW w:w="2122" w:type="dxa"/>
            <w:vMerge/>
          </w:tcPr>
          <w:p w14:paraId="37C1F38E" w14:textId="77777777" w:rsidR="00A23B3F" w:rsidRPr="00361E69" w:rsidRDefault="00A23B3F" w:rsidP="00A23B3F">
            <w:pPr>
              <w:rPr>
                <w:b/>
                <w:color w:val="000000" w:themeColor="text1"/>
                <w:sz w:val="22"/>
              </w:rPr>
            </w:pPr>
          </w:p>
        </w:tc>
        <w:tc>
          <w:tcPr>
            <w:tcW w:w="7087" w:type="dxa"/>
            <w:gridSpan w:val="2"/>
          </w:tcPr>
          <w:p w14:paraId="26A961AF" w14:textId="77777777" w:rsidR="00A23B3F" w:rsidRPr="00361E69" w:rsidRDefault="00A23B3F" w:rsidP="00A23B3F">
            <w:pPr>
              <w:rPr>
                <w:b/>
                <w:color w:val="000000" w:themeColor="text1"/>
                <w:sz w:val="22"/>
              </w:rPr>
            </w:pPr>
            <w:r w:rsidRPr="00361E69">
              <w:rPr>
                <w:color w:val="000000" w:themeColor="text1"/>
                <w:sz w:val="22"/>
              </w:rPr>
              <w:t>Digitally Enabled Care</w:t>
            </w:r>
          </w:p>
        </w:tc>
        <w:sdt>
          <w:sdtPr>
            <w:rPr>
              <w:color w:val="000000" w:themeColor="text1"/>
              <w:sz w:val="22"/>
            </w:rPr>
            <w:id w:val="-12686039"/>
            <w14:checkbox>
              <w14:checked w14:val="0"/>
              <w14:checkedState w14:val="2612" w14:font="MS Gothic"/>
              <w14:uncheckedState w14:val="2610" w14:font="MS Gothic"/>
            </w14:checkbox>
          </w:sdtPr>
          <w:sdtEndPr/>
          <w:sdtContent>
            <w:tc>
              <w:tcPr>
                <w:tcW w:w="851" w:type="dxa"/>
              </w:tcPr>
              <w:p w14:paraId="4B153AE9" w14:textId="77777777" w:rsidR="00A23B3F" w:rsidRPr="00361E69" w:rsidRDefault="00A23B3F" w:rsidP="00A23B3F">
                <w:pPr>
                  <w:jc w:val="center"/>
                  <w:rPr>
                    <w:b/>
                    <w:color w:val="000000" w:themeColor="text1"/>
                    <w:sz w:val="22"/>
                  </w:rPr>
                </w:pPr>
                <w:r w:rsidRPr="00361E69">
                  <w:rPr>
                    <w:rFonts w:ascii="Segoe UI Symbol" w:hAnsi="Segoe UI Symbol" w:cs="Segoe UI Symbol"/>
                    <w:color w:val="000000" w:themeColor="text1"/>
                    <w:sz w:val="22"/>
                  </w:rPr>
                  <w:t>☐</w:t>
                </w:r>
              </w:p>
            </w:tc>
          </w:sdtContent>
        </w:sdt>
      </w:tr>
      <w:tr w:rsidR="00B30EEA" w:rsidRPr="00B30EEA" w14:paraId="6E8F1CDC" w14:textId="77777777" w:rsidTr="00102E41">
        <w:trPr>
          <w:trHeight w:val="70"/>
        </w:trPr>
        <w:tc>
          <w:tcPr>
            <w:tcW w:w="2122" w:type="dxa"/>
            <w:vMerge/>
          </w:tcPr>
          <w:p w14:paraId="76143B7A" w14:textId="77777777" w:rsidR="00A23B3F" w:rsidRPr="00361E69" w:rsidRDefault="00A23B3F" w:rsidP="00A23B3F">
            <w:pPr>
              <w:rPr>
                <w:b/>
                <w:color w:val="000000" w:themeColor="text1"/>
                <w:sz w:val="22"/>
              </w:rPr>
            </w:pPr>
          </w:p>
        </w:tc>
        <w:tc>
          <w:tcPr>
            <w:tcW w:w="7087" w:type="dxa"/>
            <w:gridSpan w:val="2"/>
          </w:tcPr>
          <w:p w14:paraId="013AB37B" w14:textId="77777777" w:rsidR="00A23B3F" w:rsidRPr="00361E69" w:rsidRDefault="00A23B3F" w:rsidP="00A23B3F">
            <w:pPr>
              <w:rPr>
                <w:b/>
                <w:color w:val="000000" w:themeColor="text1"/>
                <w:sz w:val="22"/>
              </w:rPr>
            </w:pPr>
            <w:r w:rsidRPr="00361E69">
              <w:rPr>
                <w:color w:val="000000" w:themeColor="text1"/>
                <w:sz w:val="22"/>
              </w:rPr>
              <w:t>Outstanding Research, Innovation, Education and Learning</w:t>
            </w:r>
          </w:p>
        </w:tc>
        <w:sdt>
          <w:sdtPr>
            <w:rPr>
              <w:color w:val="000000" w:themeColor="text1"/>
              <w:sz w:val="22"/>
            </w:rPr>
            <w:id w:val="216336744"/>
            <w14:checkbox>
              <w14:checked w14:val="0"/>
              <w14:checkedState w14:val="2612" w14:font="MS Gothic"/>
              <w14:uncheckedState w14:val="2610" w14:font="MS Gothic"/>
            </w14:checkbox>
          </w:sdtPr>
          <w:sdtEndPr/>
          <w:sdtContent>
            <w:tc>
              <w:tcPr>
                <w:tcW w:w="851" w:type="dxa"/>
              </w:tcPr>
              <w:p w14:paraId="44042869" w14:textId="77777777" w:rsidR="00A23B3F" w:rsidRPr="00361E69" w:rsidRDefault="00A23B3F" w:rsidP="00A23B3F">
                <w:pPr>
                  <w:jc w:val="center"/>
                  <w:rPr>
                    <w:b/>
                    <w:color w:val="000000" w:themeColor="text1"/>
                    <w:sz w:val="22"/>
                  </w:rPr>
                </w:pPr>
                <w:r w:rsidRPr="00361E69">
                  <w:rPr>
                    <w:rFonts w:ascii="Segoe UI Symbol" w:hAnsi="Segoe UI Symbol" w:cs="Segoe UI Symbol"/>
                    <w:color w:val="000000" w:themeColor="text1"/>
                    <w:sz w:val="22"/>
                  </w:rPr>
                  <w:t>☐</w:t>
                </w:r>
              </w:p>
            </w:tc>
          </w:sdtContent>
        </w:sdt>
      </w:tr>
      <w:tr w:rsidR="00B30EEA" w:rsidRPr="00B30EEA" w14:paraId="23F1BB97" w14:textId="77777777" w:rsidTr="00102E41">
        <w:trPr>
          <w:gridAfter w:val="1"/>
          <w:wAfter w:w="851" w:type="dxa"/>
          <w:trHeight w:val="261"/>
        </w:trPr>
        <w:tc>
          <w:tcPr>
            <w:tcW w:w="9209" w:type="dxa"/>
            <w:gridSpan w:val="3"/>
            <w:shd w:val="clear" w:color="auto" w:fill="D5DCE4" w:themeFill="text2" w:themeFillTint="33"/>
          </w:tcPr>
          <w:p w14:paraId="03530BA0" w14:textId="77777777" w:rsidR="00A23B3F" w:rsidRPr="00361E69" w:rsidRDefault="00A23B3F" w:rsidP="00A23B3F">
            <w:pPr>
              <w:rPr>
                <w:b/>
                <w:color w:val="000000" w:themeColor="text1"/>
                <w:sz w:val="22"/>
              </w:rPr>
            </w:pPr>
            <w:r w:rsidRPr="00361E69">
              <w:rPr>
                <w:b/>
                <w:color w:val="000000" w:themeColor="text1"/>
                <w:sz w:val="22"/>
              </w:rPr>
              <w:t>Health and Care Standards</w:t>
            </w:r>
          </w:p>
        </w:tc>
      </w:tr>
      <w:tr w:rsidR="00B30EEA" w:rsidRPr="00B30EEA" w14:paraId="716D6CBB" w14:textId="77777777" w:rsidTr="00102E41">
        <w:trPr>
          <w:trHeight w:val="247"/>
        </w:trPr>
        <w:tc>
          <w:tcPr>
            <w:tcW w:w="2122" w:type="dxa"/>
            <w:vMerge w:val="restart"/>
          </w:tcPr>
          <w:p w14:paraId="0BB647C2" w14:textId="77777777" w:rsidR="00A23B3F" w:rsidRPr="00361E69" w:rsidRDefault="00A23B3F" w:rsidP="00A23B3F">
            <w:pPr>
              <w:rPr>
                <w:color w:val="000000" w:themeColor="text1"/>
                <w:sz w:val="22"/>
              </w:rPr>
            </w:pPr>
            <w:r w:rsidRPr="00361E69">
              <w:rPr>
                <w:b/>
                <w:i/>
                <w:color w:val="000000" w:themeColor="text1"/>
                <w:sz w:val="22"/>
              </w:rPr>
              <w:t>(</w:t>
            </w:r>
            <w:proofErr w:type="gramStart"/>
            <w:r w:rsidRPr="00361E69">
              <w:rPr>
                <w:b/>
                <w:i/>
                <w:color w:val="000000" w:themeColor="text1"/>
                <w:sz w:val="22"/>
              </w:rPr>
              <w:t>please</w:t>
            </w:r>
            <w:proofErr w:type="gramEnd"/>
            <w:r w:rsidRPr="00361E69">
              <w:rPr>
                <w:b/>
                <w:i/>
                <w:color w:val="000000" w:themeColor="text1"/>
                <w:sz w:val="22"/>
              </w:rPr>
              <w:t xml:space="preserve"> choose)</w:t>
            </w:r>
          </w:p>
        </w:tc>
        <w:tc>
          <w:tcPr>
            <w:tcW w:w="7087" w:type="dxa"/>
            <w:gridSpan w:val="2"/>
          </w:tcPr>
          <w:p w14:paraId="6AEB94EC" w14:textId="77777777" w:rsidR="00A23B3F" w:rsidRPr="00361E69" w:rsidRDefault="00A23B3F" w:rsidP="00A23B3F">
            <w:pPr>
              <w:rPr>
                <w:color w:val="000000" w:themeColor="text1"/>
                <w:sz w:val="22"/>
              </w:rPr>
            </w:pPr>
            <w:r w:rsidRPr="00361E69">
              <w:rPr>
                <w:color w:val="000000" w:themeColor="text1"/>
                <w:sz w:val="22"/>
              </w:rPr>
              <w:t>Staying Healthy</w:t>
            </w:r>
          </w:p>
        </w:tc>
        <w:sdt>
          <w:sdtPr>
            <w:rPr>
              <w:color w:val="000000" w:themeColor="text1"/>
              <w:sz w:val="22"/>
            </w:rPr>
            <w:id w:val="937573542"/>
            <w14:checkbox>
              <w14:checked w14:val="0"/>
              <w14:checkedState w14:val="2612" w14:font="MS Gothic"/>
              <w14:uncheckedState w14:val="2610" w14:font="MS Gothic"/>
            </w14:checkbox>
          </w:sdtPr>
          <w:sdtEndPr/>
          <w:sdtContent>
            <w:tc>
              <w:tcPr>
                <w:tcW w:w="851" w:type="dxa"/>
              </w:tcPr>
              <w:p w14:paraId="6ABD0B75" w14:textId="77777777" w:rsidR="00A23B3F" w:rsidRPr="00361E69" w:rsidRDefault="00A23B3F" w:rsidP="00A23B3F">
                <w:pPr>
                  <w:jc w:val="center"/>
                  <w:rPr>
                    <w:color w:val="000000" w:themeColor="text1"/>
                    <w:sz w:val="22"/>
                  </w:rPr>
                </w:pPr>
                <w:r w:rsidRPr="00361E69">
                  <w:rPr>
                    <w:rFonts w:ascii="Segoe UI Symbol" w:hAnsi="Segoe UI Symbol" w:cs="Segoe UI Symbol"/>
                    <w:color w:val="000000" w:themeColor="text1"/>
                    <w:sz w:val="22"/>
                  </w:rPr>
                  <w:t>☐</w:t>
                </w:r>
              </w:p>
            </w:tc>
          </w:sdtContent>
        </w:sdt>
      </w:tr>
      <w:tr w:rsidR="00B30EEA" w:rsidRPr="00B30EEA" w14:paraId="1FD7E390" w14:textId="77777777" w:rsidTr="00102E41">
        <w:trPr>
          <w:trHeight w:val="261"/>
        </w:trPr>
        <w:tc>
          <w:tcPr>
            <w:tcW w:w="2122" w:type="dxa"/>
            <w:vMerge/>
          </w:tcPr>
          <w:p w14:paraId="0DF12AFD" w14:textId="77777777" w:rsidR="00A23B3F" w:rsidRPr="00361E69" w:rsidRDefault="00A23B3F" w:rsidP="00A23B3F">
            <w:pPr>
              <w:rPr>
                <w:b/>
                <w:color w:val="000000" w:themeColor="text1"/>
                <w:sz w:val="22"/>
              </w:rPr>
            </w:pPr>
          </w:p>
        </w:tc>
        <w:tc>
          <w:tcPr>
            <w:tcW w:w="7087" w:type="dxa"/>
            <w:gridSpan w:val="2"/>
          </w:tcPr>
          <w:p w14:paraId="780AD27F" w14:textId="77777777" w:rsidR="00A23B3F" w:rsidRPr="00361E69" w:rsidRDefault="00A23B3F" w:rsidP="00A23B3F">
            <w:pPr>
              <w:rPr>
                <w:b/>
                <w:color w:val="000000" w:themeColor="text1"/>
                <w:sz w:val="22"/>
              </w:rPr>
            </w:pPr>
            <w:r w:rsidRPr="00361E69">
              <w:rPr>
                <w:color w:val="000000" w:themeColor="text1"/>
                <w:sz w:val="22"/>
              </w:rPr>
              <w:t>Safe Care</w:t>
            </w:r>
          </w:p>
        </w:tc>
        <w:sdt>
          <w:sdtPr>
            <w:rPr>
              <w:color w:val="000000" w:themeColor="text1"/>
              <w:sz w:val="22"/>
            </w:rPr>
            <w:id w:val="-275186550"/>
            <w14:checkbox>
              <w14:checked w14:val="0"/>
              <w14:checkedState w14:val="2612" w14:font="MS Gothic"/>
              <w14:uncheckedState w14:val="2610" w14:font="MS Gothic"/>
            </w14:checkbox>
          </w:sdtPr>
          <w:sdtEndPr/>
          <w:sdtContent>
            <w:tc>
              <w:tcPr>
                <w:tcW w:w="851" w:type="dxa"/>
              </w:tcPr>
              <w:p w14:paraId="523A40E1" w14:textId="77777777" w:rsidR="00A23B3F" w:rsidRPr="00361E69" w:rsidRDefault="00A23B3F" w:rsidP="00A23B3F">
                <w:pPr>
                  <w:jc w:val="center"/>
                  <w:rPr>
                    <w:b/>
                    <w:color w:val="000000" w:themeColor="text1"/>
                    <w:sz w:val="22"/>
                  </w:rPr>
                </w:pPr>
                <w:r w:rsidRPr="00361E69">
                  <w:rPr>
                    <w:rFonts w:ascii="Segoe UI Symbol" w:hAnsi="Segoe UI Symbol" w:cs="Segoe UI Symbol"/>
                    <w:color w:val="000000" w:themeColor="text1"/>
                    <w:sz w:val="22"/>
                  </w:rPr>
                  <w:t>☐</w:t>
                </w:r>
              </w:p>
            </w:tc>
          </w:sdtContent>
        </w:sdt>
      </w:tr>
      <w:tr w:rsidR="00B30EEA" w:rsidRPr="00B30EEA" w14:paraId="0822DD17" w14:textId="77777777" w:rsidTr="00102E41">
        <w:trPr>
          <w:trHeight w:val="276"/>
        </w:trPr>
        <w:tc>
          <w:tcPr>
            <w:tcW w:w="2122" w:type="dxa"/>
            <w:vMerge/>
          </w:tcPr>
          <w:p w14:paraId="3841CD66" w14:textId="77777777" w:rsidR="00A23B3F" w:rsidRPr="00361E69" w:rsidRDefault="00A23B3F" w:rsidP="00A23B3F">
            <w:pPr>
              <w:rPr>
                <w:b/>
                <w:color w:val="000000" w:themeColor="text1"/>
                <w:sz w:val="22"/>
              </w:rPr>
            </w:pPr>
          </w:p>
        </w:tc>
        <w:tc>
          <w:tcPr>
            <w:tcW w:w="7087" w:type="dxa"/>
            <w:gridSpan w:val="2"/>
          </w:tcPr>
          <w:p w14:paraId="4F71A3D6" w14:textId="407E16BF" w:rsidR="00A23B3F" w:rsidRPr="00361E69" w:rsidRDefault="00E0570C" w:rsidP="00A23B3F">
            <w:pPr>
              <w:rPr>
                <w:b/>
                <w:color w:val="000000" w:themeColor="text1"/>
                <w:sz w:val="22"/>
              </w:rPr>
            </w:pPr>
            <w:r w:rsidRPr="00361E69">
              <w:rPr>
                <w:color w:val="000000" w:themeColor="text1"/>
                <w:sz w:val="22"/>
              </w:rPr>
              <w:t>Effective Care</w:t>
            </w:r>
          </w:p>
        </w:tc>
        <w:sdt>
          <w:sdtPr>
            <w:rPr>
              <w:color w:val="000000" w:themeColor="text1"/>
              <w:sz w:val="22"/>
            </w:rPr>
            <w:id w:val="-1590772104"/>
            <w14:checkbox>
              <w14:checked w14:val="0"/>
              <w14:checkedState w14:val="2612" w14:font="MS Gothic"/>
              <w14:uncheckedState w14:val="2610" w14:font="MS Gothic"/>
            </w14:checkbox>
          </w:sdtPr>
          <w:sdtEndPr/>
          <w:sdtContent>
            <w:tc>
              <w:tcPr>
                <w:tcW w:w="851" w:type="dxa"/>
              </w:tcPr>
              <w:p w14:paraId="55A72427" w14:textId="77777777" w:rsidR="00A23B3F" w:rsidRPr="00361E69" w:rsidRDefault="00A23B3F" w:rsidP="00A23B3F">
                <w:pPr>
                  <w:jc w:val="center"/>
                  <w:rPr>
                    <w:b/>
                    <w:color w:val="000000" w:themeColor="text1"/>
                    <w:sz w:val="22"/>
                  </w:rPr>
                </w:pPr>
                <w:r w:rsidRPr="00361E69">
                  <w:rPr>
                    <w:rFonts w:ascii="Segoe UI Symbol" w:hAnsi="Segoe UI Symbol" w:cs="Segoe UI Symbol"/>
                    <w:color w:val="000000" w:themeColor="text1"/>
                    <w:sz w:val="22"/>
                  </w:rPr>
                  <w:t>☐</w:t>
                </w:r>
              </w:p>
            </w:tc>
          </w:sdtContent>
        </w:sdt>
      </w:tr>
      <w:tr w:rsidR="00B30EEA" w:rsidRPr="00B30EEA" w14:paraId="2D25E1FC" w14:textId="77777777" w:rsidTr="00102E41">
        <w:trPr>
          <w:trHeight w:val="261"/>
        </w:trPr>
        <w:tc>
          <w:tcPr>
            <w:tcW w:w="2122" w:type="dxa"/>
            <w:vMerge/>
          </w:tcPr>
          <w:p w14:paraId="3C886491" w14:textId="77777777" w:rsidR="00A23B3F" w:rsidRPr="00361E69" w:rsidRDefault="00A23B3F" w:rsidP="00A23B3F">
            <w:pPr>
              <w:rPr>
                <w:b/>
                <w:color w:val="000000" w:themeColor="text1"/>
                <w:sz w:val="22"/>
              </w:rPr>
            </w:pPr>
          </w:p>
        </w:tc>
        <w:tc>
          <w:tcPr>
            <w:tcW w:w="7087" w:type="dxa"/>
            <w:gridSpan w:val="2"/>
          </w:tcPr>
          <w:p w14:paraId="5786E4C4" w14:textId="77777777" w:rsidR="00A23B3F" w:rsidRPr="00361E69" w:rsidRDefault="00A23B3F" w:rsidP="00A23B3F">
            <w:pPr>
              <w:rPr>
                <w:b/>
                <w:color w:val="000000" w:themeColor="text1"/>
                <w:sz w:val="22"/>
              </w:rPr>
            </w:pPr>
            <w:r w:rsidRPr="00361E69">
              <w:rPr>
                <w:color w:val="000000" w:themeColor="text1"/>
                <w:sz w:val="22"/>
              </w:rPr>
              <w:t>Dignified Care</w:t>
            </w:r>
          </w:p>
        </w:tc>
        <w:sdt>
          <w:sdtPr>
            <w:rPr>
              <w:color w:val="000000" w:themeColor="text1"/>
              <w:sz w:val="22"/>
            </w:rPr>
            <w:id w:val="1427299090"/>
            <w14:checkbox>
              <w14:checked w14:val="0"/>
              <w14:checkedState w14:val="2612" w14:font="MS Gothic"/>
              <w14:uncheckedState w14:val="2610" w14:font="MS Gothic"/>
            </w14:checkbox>
          </w:sdtPr>
          <w:sdtEndPr/>
          <w:sdtContent>
            <w:tc>
              <w:tcPr>
                <w:tcW w:w="851" w:type="dxa"/>
              </w:tcPr>
              <w:p w14:paraId="6D032817" w14:textId="77777777" w:rsidR="00A23B3F" w:rsidRPr="00361E69" w:rsidRDefault="00A23B3F" w:rsidP="00A23B3F">
                <w:pPr>
                  <w:jc w:val="center"/>
                  <w:rPr>
                    <w:b/>
                    <w:color w:val="000000" w:themeColor="text1"/>
                    <w:sz w:val="22"/>
                  </w:rPr>
                </w:pPr>
                <w:r w:rsidRPr="00361E69">
                  <w:rPr>
                    <w:rFonts w:ascii="Segoe UI Symbol" w:hAnsi="Segoe UI Symbol" w:cs="Segoe UI Symbol"/>
                    <w:color w:val="000000" w:themeColor="text1"/>
                    <w:sz w:val="22"/>
                  </w:rPr>
                  <w:t>☐</w:t>
                </w:r>
              </w:p>
            </w:tc>
          </w:sdtContent>
        </w:sdt>
      </w:tr>
      <w:tr w:rsidR="00B30EEA" w:rsidRPr="00B30EEA" w14:paraId="4ABDC59E" w14:textId="77777777" w:rsidTr="00102E41">
        <w:trPr>
          <w:trHeight w:val="276"/>
        </w:trPr>
        <w:tc>
          <w:tcPr>
            <w:tcW w:w="2122" w:type="dxa"/>
            <w:vMerge/>
          </w:tcPr>
          <w:p w14:paraId="215B3C1E" w14:textId="77777777" w:rsidR="00A23B3F" w:rsidRPr="00361E69" w:rsidRDefault="00A23B3F" w:rsidP="00A23B3F">
            <w:pPr>
              <w:rPr>
                <w:b/>
                <w:color w:val="000000" w:themeColor="text1"/>
                <w:sz w:val="22"/>
              </w:rPr>
            </w:pPr>
          </w:p>
        </w:tc>
        <w:tc>
          <w:tcPr>
            <w:tcW w:w="7087" w:type="dxa"/>
            <w:gridSpan w:val="2"/>
          </w:tcPr>
          <w:p w14:paraId="441E0DE2" w14:textId="77777777" w:rsidR="00A23B3F" w:rsidRPr="00361E69" w:rsidRDefault="00A23B3F" w:rsidP="00A23B3F">
            <w:pPr>
              <w:rPr>
                <w:b/>
                <w:color w:val="000000" w:themeColor="text1"/>
                <w:sz w:val="22"/>
              </w:rPr>
            </w:pPr>
            <w:r w:rsidRPr="00361E69">
              <w:rPr>
                <w:color w:val="000000" w:themeColor="text1"/>
                <w:sz w:val="22"/>
              </w:rPr>
              <w:t>Timely Care</w:t>
            </w:r>
          </w:p>
        </w:tc>
        <w:sdt>
          <w:sdtPr>
            <w:rPr>
              <w:color w:val="000000" w:themeColor="text1"/>
              <w:sz w:val="22"/>
            </w:rPr>
            <w:id w:val="-1511138502"/>
            <w14:checkbox>
              <w14:checked w14:val="0"/>
              <w14:checkedState w14:val="2612" w14:font="MS Gothic"/>
              <w14:uncheckedState w14:val="2610" w14:font="MS Gothic"/>
            </w14:checkbox>
          </w:sdtPr>
          <w:sdtEndPr/>
          <w:sdtContent>
            <w:tc>
              <w:tcPr>
                <w:tcW w:w="851" w:type="dxa"/>
              </w:tcPr>
              <w:p w14:paraId="50077FC7" w14:textId="77777777" w:rsidR="00A23B3F" w:rsidRPr="00361E69" w:rsidRDefault="00A23B3F" w:rsidP="00A23B3F">
                <w:pPr>
                  <w:jc w:val="center"/>
                  <w:rPr>
                    <w:b/>
                    <w:color w:val="000000" w:themeColor="text1"/>
                    <w:sz w:val="22"/>
                  </w:rPr>
                </w:pPr>
                <w:r w:rsidRPr="00361E69">
                  <w:rPr>
                    <w:rFonts w:ascii="Segoe UI Symbol" w:hAnsi="Segoe UI Symbol" w:cs="Segoe UI Symbol"/>
                    <w:color w:val="000000" w:themeColor="text1"/>
                    <w:sz w:val="22"/>
                  </w:rPr>
                  <w:t>☐</w:t>
                </w:r>
              </w:p>
            </w:tc>
          </w:sdtContent>
        </w:sdt>
      </w:tr>
      <w:tr w:rsidR="00B30EEA" w:rsidRPr="00B30EEA" w14:paraId="5F1BFF55" w14:textId="77777777" w:rsidTr="00102E41">
        <w:trPr>
          <w:trHeight w:val="261"/>
        </w:trPr>
        <w:tc>
          <w:tcPr>
            <w:tcW w:w="2122" w:type="dxa"/>
            <w:vMerge/>
          </w:tcPr>
          <w:p w14:paraId="6D530D72" w14:textId="77777777" w:rsidR="00A23B3F" w:rsidRPr="00361E69" w:rsidRDefault="00A23B3F" w:rsidP="00A23B3F">
            <w:pPr>
              <w:rPr>
                <w:b/>
                <w:color w:val="000000" w:themeColor="text1"/>
                <w:sz w:val="22"/>
              </w:rPr>
            </w:pPr>
          </w:p>
        </w:tc>
        <w:tc>
          <w:tcPr>
            <w:tcW w:w="7087" w:type="dxa"/>
            <w:gridSpan w:val="2"/>
          </w:tcPr>
          <w:p w14:paraId="2637C075" w14:textId="77777777" w:rsidR="00A23B3F" w:rsidRPr="00361E69" w:rsidRDefault="00A23B3F" w:rsidP="00A23B3F">
            <w:pPr>
              <w:rPr>
                <w:b/>
                <w:color w:val="000000" w:themeColor="text1"/>
                <w:sz w:val="22"/>
              </w:rPr>
            </w:pPr>
            <w:r w:rsidRPr="00361E69">
              <w:rPr>
                <w:color w:val="000000" w:themeColor="text1"/>
                <w:sz w:val="22"/>
              </w:rPr>
              <w:t>Individual Care</w:t>
            </w:r>
          </w:p>
        </w:tc>
        <w:sdt>
          <w:sdtPr>
            <w:rPr>
              <w:color w:val="000000" w:themeColor="text1"/>
              <w:sz w:val="22"/>
            </w:rPr>
            <w:id w:val="-1349403007"/>
            <w14:checkbox>
              <w14:checked w14:val="0"/>
              <w14:checkedState w14:val="2612" w14:font="MS Gothic"/>
              <w14:uncheckedState w14:val="2610" w14:font="MS Gothic"/>
            </w14:checkbox>
          </w:sdtPr>
          <w:sdtEndPr/>
          <w:sdtContent>
            <w:tc>
              <w:tcPr>
                <w:tcW w:w="851" w:type="dxa"/>
              </w:tcPr>
              <w:p w14:paraId="43DF0DAA" w14:textId="77777777" w:rsidR="00A23B3F" w:rsidRPr="00361E69" w:rsidRDefault="00A23B3F" w:rsidP="00A23B3F">
                <w:pPr>
                  <w:jc w:val="center"/>
                  <w:rPr>
                    <w:b/>
                    <w:color w:val="000000" w:themeColor="text1"/>
                    <w:sz w:val="22"/>
                  </w:rPr>
                </w:pPr>
                <w:r w:rsidRPr="00361E69">
                  <w:rPr>
                    <w:rFonts w:ascii="Segoe UI Symbol" w:hAnsi="Segoe UI Symbol" w:cs="Segoe UI Symbol"/>
                    <w:color w:val="000000" w:themeColor="text1"/>
                    <w:sz w:val="22"/>
                  </w:rPr>
                  <w:t>☐</w:t>
                </w:r>
              </w:p>
            </w:tc>
          </w:sdtContent>
        </w:sdt>
      </w:tr>
      <w:tr w:rsidR="00B30EEA" w:rsidRPr="00B30EEA" w14:paraId="31B73E4C" w14:textId="77777777" w:rsidTr="00102E41">
        <w:trPr>
          <w:trHeight w:val="261"/>
        </w:trPr>
        <w:tc>
          <w:tcPr>
            <w:tcW w:w="2122" w:type="dxa"/>
            <w:vMerge/>
          </w:tcPr>
          <w:p w14:paraId="501F5225" w14:textId="77777777" w:rsidR="00A23B3F" w:rsidRPr="00361E69" w:rsidRDefault="00A23B3F" w:rsidP="00A23B3F">
            <w:pPr>
              <w:rPr>
                <w:b/>
                <w:color w:val="000000" w:themeColor="text1"/>
                <w:sz w:val="22"/>
              </w:rPr>
            </w:pPr>
          </w:p>
        </w:tc>
        <w:tc>
          <w:tcPr>
            <w:tcW w:w="7087" w:type="dxa"/>
            <w:gridSpan w:val="2"/>
          </w:tcPr>
          <w:p w14:paraId="5C9F2F5B" w14:textId="77777777" w:rsidR="00A23B3F" w:rsidRPr="00361E69" w:rsidRDefault="00A23B3F" w:rsidP="00A23B3F">
            <w:pPr>
              <w:rPr>
                <w:b/>
                <w:color w:val="000000" w:themeColor="text1"/>
                <w:sz w:val="22"/>
              </w:rPr>
            </w:pPr>
            <w:r w:rsidRPr="00361E69">
              <w:rPr>
                <w:color w:val="000000" w:themeColor="text1"/>
                <w:sz w:val="22"/>
              </w:rPr>
              <w:t>Staff and Resources</w:t>
            </w:r>
          </w:p>
        </w:tc>
        <w:sdt>
          <w:sdtPr>
            <w:rPr>
              <w:color w:val="000000" w:themeColor="text1"/>
              <w:sz w:val="22"/>
            </w:rPr>
            <w:id w:val="-1357344251"/>
            <w14:checkbox>
              <w14:checked w14:val="0"/>
              <w14:checkedState w14:val="2612" w14:font="MS Gothic"/>
              <w14:uncheckedState w14:val="2610" w14:font="MS Gothic"/>
            </w14:checkbox>
          </w:sdtPr>
          <w:sdtEndPr/>
          <w:sdtContent>
            <w:tc>
              <w:tcPr>
                <w:tcW w:w="851" w:type="dxa"/>
              </w:tcPr>
              <w:p w14:paraId="61E88EB2" w14:textId="77777777" w:rsidR="00A23B3F" w:rsidRPr="00361E69" w:rsidRDefault="00A23B3F" w:rsidP="00A23B3F">
                <w:pPr>
                  <w:jc w:val="center"/>
                  <w:rPr>
                    <w:b/>
                    <w:color w:val="000000" w:themeColor="text1"/>
                    <w:sz w:val="22"/>
                  </w:rPr>
                </w:pPr>
                <w:r w:rsidRPr="00361E69">
                  <w:rPr>
                    <w:rFonts w:ascii="Segoe UI Symbol" w:hAnsi="Segoe UI Symbol" w:cs="Segoe UI Symbol"/>
                    <w:color w:val="000000" w:themeColor="text1"/>
                    <w:sz w:val="22"/>
                  </w:rPr>
                  <w:t>☐</w:t>
                </w:r>
              </w:p>
            </w:tc>
          </w:sdtContent>
        </w:sdt>
      </w:tr>
      <w:tr w:rsidR="00B30EEA" w:rsidRPr="00B30EEA" w14:paraId="1DF0B7DA" w14:textId="77777777" w:rsidTr="00102E41">
        <w:trPr>
          <w:gridAfter w:val="1"/>
          <w:wAfter w:w="851" w:type="dxa"/>
          <w:trHeight w:val="276"/>
        </w:trPr>
        <w:tc>
          <w:tcPr>
            <w:tcW w:w="9209" w:type="dxa"/>
            <w:gridSpan w:val="3"/>
            <w:shd w:val="clear" w:color="auto" w:fill="D5DCE4" w:themeFill="text2" w:themeFillTint="33"/>
          </w:tcPr>
          <w:p w14:paraId="5DDDB835" w14:textId="77777777" w:rsidR="00A23B3F" w:rsidRPr="00361E69" w:rsidRDefault="00A23B3F" w:rsidP="00A23B3F">
            <w:pPr>
              <w:rPr>
                <w:b/>
                <w:color w:val="000000" w:themeColor="text1"/>
                <w:sz w:val="22"/>
              </w:rPr>
            </w:pPr>
            <w:r w:rsidRPr="00361E69">
              <w:rPr>
                <w:b/>
                <w:color w:val="000000" w:themeColor="text1"/>
                <w:sz w:val="22"/>
              </w:rPr>
              <w:t>Quality, Safety and Patient Experience</w:t>
            </w:r>
          </w:p>
        </w:tc>
      </w:tr>
      <w:tr w:rsidR="00B30EEA" w:rsidRPr="00B30EEA" w14:paraId="7945E66E" w14:textId="77777777" w:rsidTr="00102E41">
        <w:trPr>
          <w:gridAfter w:val="1"/>
          <w:wAfter w:w="851" w:type="dxa"/>
          <w:trHeight w:val="70"/>
        </w:trPr>
        <w:tc>
          <w:tcPr>
            <w:tcW w:w="9209" w:type="dxa"/>
            <w:gridSpan w:val="3"/>
          </w:tcPr>
          <w:p w14:paraId="36C9DD91" w14:textId="77777777" w:rsidR="00A23B3F" w:rsidRPr="00361E69" w:rsidRDefault="00A23B3F" w:rsidP="005D6051">
            <w:pPr>
              <w:rPr>
                <w:b/>
                <w:color w:val="000000" w:themeColor="text1"/>
                <w:sz w:val="22"/>
              </w:rPr>
            </w:pPr>
            <w:r w:rsidRPr="00361E69">
              <w:rPr>
                <w:color w:val="000000" w:themeColor="text1"/>
                <w:sz w:val="22"/>
              </w:rPr>
              <w:t>No direct implications of this report, however the Plan is predicated on improving quality, safety and patient experience.</w:t>
            </w:r>
          </w:p>
        </w:tc>
      </w:tr>
      <w:tr w:rsidR="00B30EEA" w:rsidRPr="00B30EEA" w14:paraId="3E712694" w14:textId="77777777" w:rsidTr="00102E41">
        <w:trPr>
          <w:gridAfter w:val="1"/>
          <w:wAfter w:w="851" w:type="dxa"/>
          <w:trHeight w:val="261"/>
        </w:trPr>
        <w:tc>
          <w:tcPr>
            <w:tcW w:w="9209" w:type="dxa"/>
            <w:gridSpan w:val="3"/>
            <w:shd w:val="clear" w:color="auto" w:fill="D5DCE4" w:themeFill="text2" w:themeFillTint="33"/>
          </w:tcPr>
          <w:p w14:paraId="09A5F33D" w14:textId="77777777" w:rsidR="00A23B3F" w:rsidRPr="00361E69" w:rsidRDefault="00A23B3F" w:rsidP="00A23B3F">
            <w:pPr>
              <w:rPr>
                <w:b/>
                <w:color w:val="000000" w:themeColor="text1"/>
                <w:sz w:val="22"/>
              </w:rPr>
            </w:pPr>
            <w:r w:rsidRPr="00361E69">
              <w:rPr>
                <w:b/>
                <w:color w:val="000000" w:themeColor="text1"/>
                <w:sz w:val="22"/>
              </w:rPr>
              <w:lastRenderedPageBreak/>
              <w:t>Financial Implications</w:t>
            </w:r>
          </w:p>
        </w:tc>
      </w:tr>
      <w:tr w:rsidR="00B30EEA" w:rsidRPr="00B30EEA" w14:paraId="1408CA45" w14:textId="77777777" w:rsidTr="00102E41">
        <w:trPr>
          <w:gridAfter w:val="1"/>
          <w:wAfter w:w="851" w:type="dxa"/>
          <w:trHeight w:val="70"/>
        </w:trPr>
        <w:tc>
          <w:tcPr>
            <w:tcW w:w="9209" w:type="dxa"/>
            <w:gridSpan w:val="3"/>
          </w:tcPr>
          <w:p w14:paraId="15E1D72E" w14:textId="77777777" w:rsidR="00A23B3F" w:rsidRPr="00361E69" w:rsidRDefault="00A23B3F" w:rsidP="00A23B3F">
            <w:pPr>
              <w:ind w:right="96"/>
              <w:rPr>
                <w:color w:val="000000" w:themeColor="text1"/>
                <w:sz w:val="22"/>
              </w:rPr>
            </w:pPr>
            <w:r w:rsidRPr="00361E69">
              <w:rPr>
                <w:color w:val="000000" w:themeColor="text1"/>
                <w:sz w:val="22"/>
              </w:rPr>
              <w:t>No direct financial implications of this report, see financial implication section for detail on the Finance Plan.</w:t>
            </w:r>
          </w:p>
        </w:tc>
      </w:tr>
      <w:tr w:rsidR="00B30EEA" w:rsidRPr="00B30EEA" w14:paraId="4A7B13E3" w14:textId="77777777" w:rsidTr="00102E41">
        <w:trPr>
          <w:gridAfter w:val="1"/>
          <w:wAfter w:w="851" w:type="dxa"/>
          <w:trHeight w:val="261"/>
        </w:trPr>
        <w:tc>
          <w:tcPr>
            <w:tcW w:w="9209" w:type="dxa"/>
            <w:gridSpan w:val="3"/>
            <w:shd w:val="clear" w:color="auto" w:fill="D5DCE4" w:themeFill="text2" w:themeFillTint="33"/>
          </w:tcPr>
          <w:p w14:paraId="30446247" w14:textId="77777777" w:rsidR="00A23B3F" w:rsidRPr="00361E69" w:rsidRDefault="00A23B3F" w:rsidP="00A23B3F">
            <w:pPr>
              <w:keepNext/>
              <w:keepLines/>
              <w:ind w:right="96"/>
              <w:rPr>
                <w:b/>
                <w:color w:val="000000" w:themeColor="text1"/>
                <w:sz w:val="22"/>
              </w:rPr>
            </w:pPr>
            <w:r w:rsidRPr="00361E69">
              <w:rPr>
                <w:b/>
                <w:color w:val="000000" w:themeColor="text1"/>
                <w:sz w:val="22"/>
              </w:rPr>
              <w:t>Legal Implications (including equality and diversity assessment)</w:t>
            </w:r>
          </w:p>
        </w:tc>
      </w:tr>
      <w:tr w:rsidR="00B30EEA" w:rsidRPr="00B30EEA" w14:paraId="730A0688" w14:textId="77777777" w:rsidTr="00102E41">
        <w:trPr>
          <w:gridAfter w:val="1"/>
          <w:wAfter w:w="851" w:type="dxa"/>
          <w:trHeight w:val="167"/>
        </w:trPr>
        <w:tc>
          <w:tcPr>
            <w:tcW w:w="9209" w:type="dxa"/>
            <w:gridSpan w:val="3"/>
          </w:tcPr>
          <w:p w14:paraId="6EB6B9FD" w14:textId="77777777" w:rsidR="00A23B3F" w:rsidRPr="00361E69" w:rsidRDefault="00A23B3F" w:rsidP="00A23B3F">
            <w:pPr>
              <w:ind w:right="96"/>
              <w:rPr>
                <w:color w:val="000000" w:themeColor="text1"/>
                <w:sz w:val="22"/>
              </w:rPr>
            </w:pPr>
            <w:r w:rsidRPr="00361E69">
              <w:rPr>
                <w:color w:val="000000" w:themeColor="text1"/>
                <w:sz w:val="22"/>
              </w:rPr>
              <w:t>A Quality Impact Assessment and Equality Impact Assessment process will be part of the broader planning arrangements to ensure that service models detailed in the Plan are quality and equality/ diversity impact assessed.</w:t>
            </w:r>
          </w:p>
        </w:tc>
      </w:tr>
      <w:tr w:rsidR="00B30EEA" w:rsidRPr="00B30EEA" w14:paraId="1F2D9774" w14:textId="77777777" w:rsidTr="00102E41">
        <w:trPr>
          <w:gridAfter w:val="1"/>
          <w:wAfter w:w="851" w:type="dxa"/>
          <w:trHeight w:val="276"/>
        </w:trPr>
        <w:tc>
          <w:tcPr>
            <w:tcW w:w="9209" w:type="dxa"/>
            <w:gridSpan w:val="3"/>
            <w:shd w:val="clear" w:color="auto" w:fill="D5DCE4" w:themeFill="text2" w:themeFillTint="33"/>
          </w:tcPr>
          <w:p w14:paraId="62A997B3" w14:textId="77777777" w:rsidR="00A23B3F" w:rsidRPr="00361E69" w:rsidRDefault="00A23B3F" w:rsidP="00A23B3F">
            <w:pPr>
              <w:ind w:right="96"/>
              <w:rPr>
                <w:b/>
                <w:color w:val="000000" w:themeColor="text1"/>
                <w:sz w:val="22"/>
              </w:rPr>
            </w:pPr>
            <w:r w:rsidRPr="00361E69">
              <w:rPr>
                <w:b/>
                <w:color w:val="000000" w:themeColor="text1"/>
                <w:sz w:val="22"/>
              </w:rPr>
              <w:t>Staffing Implications</w:t>
            </w:r>
          </w:p>
        </w:tc>
      </w:tr>
      <w:tr w:rsidR="00B30EEA" w:rsidRPr="00B30EEA" w14:paraId="3BBB2970" w14:textId="77777777" w:rsidTr="00102E41">
        <w:trPr>
          <w:gridAfter w:val="1"/>
          <w:wAfter w:w="851" w:type="dxa"/>
          <w:trHeight w:val="70"/>
        </w:trPr>
        <w:tc>
          <w:tcPr>
            <w:tcW w:w="9209" w:type="dxa"/>
            <w:gridSpan w:val="3"/>
          </w:tcPr>
          <w:p w14:paraId="3318066C" w14:textId="77777777" w:rsidR="00A23B3F" w:rsidRPr="00361E69" w:rsidRDefault="00A23B3F" w:rsidP="00A23B3F">
            <w:pPr>
              <w:ind w:right="96"/>
              <w:rPr>
                <w:color w:val="000000" w:themeColor="text1"/>
                <w:sz w:val="22"/>
              </w:rPr>
            </w:pPr>
            <w:r w:rsidRPr="00361E69">
              <w:rPr>
                <w:color w:val="000000" w:themeColor="text1"/>
                <w:sz w:val="22"/>
              </w:rPr>
              <w:t xml:space="preserve">No direct impact outlined in this report however there will be significant staffing implications as a result of new service models outlined in the </w:t>
            </w:r>
            <w:r w:rsidR="00BF0A8E">
              <w:rPr>
                <w:color w:val="000000" w:themeColor="text1"/>
                <w:sz w:val="22"/>
              </w:rPr>
              <w:t xml:space="preserve">Annual </w:t>
            </w:r>
            <w:r w:rsidRPr="00361E69">
              <w:rPr>
                <w:color w:val="000000" w:themeColor="text1"/>
                <w:sz w:val="22"/>
              </w:rPr>
              <w:t>Plan – risks and implications to workforce form an integral part to planning arrangements.</w:t>
            </w:r>
          </w:p>
        </w:tc>
      </w:tr>
      <w:tr w:rsidR="00B30EEA" w:rsidRPr="00B30EEA" w14:paraId="039989B2" w14:textId="77777777" w:rsidTr="00102E41">
        <w:trPr>
          <w:gridAfter w:val="1"/>
          <w:wAfter w:w="851" w:type="dxa"/>
          <w:trHeight w:val="70"/>
        </w:trPr>
        <w:tc>
          <w:tcPr>
            <w:tcW w:w="9209" w:type="dxa"/>
            <w:gridSpan w:val="3"/>
            <w:shd w:val="clear" w:color="auto" w:fill="D5DCE4" w:themeFill="text2" w:themeFillTint="33"/>
          </w:tcPr>
          <w:p w14:paraId="16317D1D" w14:textId="77777777" w:rsidR="00A23B3F" w:rsidRPr="00361E69" w:rsidRDefault="00A23B3F" w:rsidP="00A23B3F">
            <w:pPr>
              <w:ind w:right="96"/>
              <w:rPr>
                <w:b/>
                <w:color w:val="000000" w:themeColor="text1"/>
                <w:sz w:val="22"/>
              </w:rPr>
            </w:pPr>
            <w:r w:rsidRPr="00361E69">
              <w:rPr>
                <w:b/>
                <w:color w:val="000000" w:themeColor="text1"/>
                <w:sz w:val="22"/>
              </w:rPr>
              <w:t>Long Term Implications (including the impact of the Well-being of Future Generations (Wales) Act 2015)</w:t>
            </w:r>
          </w:p>
        </w:tc>
      </w:tr>
      <w:tr w:rsidR="00B30EEA" w:rsidRPr="00B30EEA" w14:paraId="34DBCD0E" w14:textId="77777777" w:rsidTr="00102E41">
        <w:trPr>
          <w:gridAfter w:val="1"/>
          <w:wAfter w:w="851" w:type="dxa"/>
          <w:trHeight w:val="461"/>
        </w:trPr>
        <w:tc>
          <w:tcPr>
            <w:tcW w:w="9209" w:type="dxa"/>
            <w:gridSpan w:val="3"/>
          </w:tcPr>
          <w:p w14:paraId="34442212" w14:textId="5151BA64" w:rsidR="00A23B3F" w:rsidRPr="00361E69" w:rsidRDefault="00A23B3F" w:rsidP="007261FD">
            <w:pPr>
              <w:spacing w:line="259" w:lineRule="auto"/>
              <w:rPr>
                <w:color w:val="000000" w:themeColor="text1"/>
                <w:sz w:val="22"/>
              </w:rPr>
            </w:pPr>
            <w:r w:rsidRPr="00361E69">
              <w:rPr>
                <w:color w:val="000000" w:themeColor="text1"/>
                <w:sz w:val="22"/>
              </w:rPr>
              <w:t xml:space="preserve">The </w:t>
            </w:r>
            <w:r w:rsidR="00E760F8">
              <w:rPr>
                <w:color w:val="000000" w:themeColor="text1"/>
                <w:sz w:val="22"/>
              </w:rPr>
              <w:t>Annual Plan</w:t>
            </w:r>
            <w:r w:rsidRPr="00361E69">
              <w:rPr>
                <w:color w:val="000000" w:themeColor="text1"/>
                <w:sz w:val="22"/>
              </w:rPr>
              <w:t xml:space="preserve"> aims to deliver our Strategic Objectives which were aligned to our Wellbeing Objectives through the development of the Organisational Strategy. </w:t>
            </w:r>
            <w:r w:rsidR="00C3437B">
              <w:rPr>
                <w:color w:val="000000" w:themeColor="text1"/>
                <w:sz w:val="22"/>
              </w:rPr>
              <w:t xml:space="preserve"> </w:t>
            </w:r>
            <w:r w:rsidR="00C3437B" w:rsidRPr="00102E41">
              <w:rPr>
                <w:rFonts w:eastAsia="Arial"/>
                <w:sz w:val="22"/>
              </w:rPr>
              <w:t>It is intended that updates in relation to the Health Board’s duty to deliver the Wellbeing of Future Generations Act (2015)</w:t>
            </w:r>
            <w:r w:rsidR="00C3437B">
              <w:rPr>
                <w:rFonts w:eastAsia="Arial"/>
                <w:sz w:val="22"/>
              </w:rPr>
              <w:t>, mapped against the strategic indicators,</w:t>
            </w:r>
            <w:r w:rsidR="00C3437B" w:rsidRPr="00102E41">
              <w:rPr>
                <w:rFonts w:eastAsia="Arial"/>
                <w:sz w:val="22"/>
              </w:rPr>
              <w:t xml:space="preserve"> be included in reporting from Q2 onwards. </w:t>
            </w:r>
          </w:p>
        </w:tc>
      </w:tr>
      <w:tr w:rsidR="00B30EEA" w:rsidRPr="00B30EEA" w14:paraId="3DA59F09" w14:textId="77777777" w:rsidTr="00102E41">
        <w:trPr>
          <w:gridAfter w:val="1"/>
          <w:wAfter w:w="851" w:type="dxa"/>
          <w:trHeight w:val="261"/>
        </w:trPr>
        <w:tc>
          <w:tcPr>
            <w:tcW w:w="3911" w:type="dxa"/>
            <w:gridSpan w:val="2"/>
          </w:tcPr>
          <w:p w14:paraId="6F56549F" w14:textId="77777777" w:rsidR="00A23B3F" w:rsidRPr="00361E69" w:rsidRDefault="00A23B3F" w:rsidP="00A23B3F">
            <w:pPr>
              <w:ind w:right="96"/>
              <w:rPr>
                <w:color w:val="000000" w:themeColor="text1"/>
                <w:sz w:val="22"/>
              </w:rPr>
            </w:pPr>
            <w:r w:rsidRPr="00361E69">
              <w:rPr>
                <w:b/>
                <w:color w:val="000000" w:themeColor="text1"/>
                <w:sz w:val="22"/>
              </w:rPr>
              <w:t>Report History</w:t>
            </w:r>
          </w:p>
        </w:tc>
        <w:tc>
          <w:tcPr>
            <w:tcW w:w="5298" w:type="dxa"/>
          </w:tcPr>
          <w:p w14:paraId="5DF93CFD" w14:textId="47686A7D" w:rsidR="00A23B3F" w:rsidRPr="00FF52B7" w:rsidRDefault="00731805" w:rsidP="00FF52B7">
            <w:pPr>
              <w:ind w:right="96"/>
              <w:rPr>
                <w:sz w:val="22"/>
              </w:rPr>
            </w:pPr>
            <w:r w:rsidRPr="00FF52B7">
              <w:rPr>
                <w:sz w:val="22"/>
              </w:rPr>
              <w:t xml:space="preserve">First version of this report. </w:t>
            </w:r>
            <w:r w:rsidR="00BF0A8E" w:rsidRPr="00FF52B7">
              <w:rPr>
                <w:sz w:val="22"/>
              </w:rPr>
              <w:t>Version to be received by Performance &amp; Finance Committee</w:t>
            </w:r>
          </w:p>
        </w:tc>
      </w:tr>
      <w:tr w:rsidR="00A23B3F" w:rsidRPr="00B30EEA" w14:paraId="2B305ABF" w14:textId="77777777" w:rsidTr="00C91287">
        <w:trPr>
          <w:gridAfter w:val="1"/>
          <w:wAfter w:w="851" w:type="dxa"/>
          <w:trHeight w:val="523"/>
        </w:trPr>
        <w:tc>
          <w:tcPr>
            <w:tcW w:w="3911" w:type="dxa"/>
            <w:gridSpan w:val="2"/>
          </w:tcPr>
          <w:p w14:paraId="15D2F00B" w14:textId="77777777" w:rsidR="00A23B3F" w:rsidRPr="00361E69" w:rsidRDefault="00A23B3F" w:rsidP="00A23B3F">
            <w:pPr>
              <w:ind w:right="96"/>
              <w:rPr>
                <w:b/>
                <w:color w:val="000000" w:themeColor="text1"/>
                <w:sz w:val="22"/>
              </w:rPr>
            </w:pPr>
            <w:r w:rsidRPr="00361E69">
              <w:rPr>
                <w:b/>
                <w:color w:val="000000" w:themeColor="text1"/>
                <w:sz w:val="22"/>
              </w:rPr>
              <w:t>Appendices</w:t>
            </w:r>
          </w:p>
        </w:tc>
        <w:tc>
          <w:tcPr>
            <w:tcW w:w="5298" w:type="dxa"/>
            <w:shd w:val="clear" w:color="auto" w:fill="auto"/>
          </w:tcPr>
          <w:p w14:paraId="080EC0CC" w14:textId="0BCA274A" w:rsidR="005076BB" w:rsidRDefault="00C91287" w:rsidP="006654DF">
            <w:pPr>
              <w:ind w:right="96"/>
              <w:rPr>
                <w:color w:val="000000" w:themeColor="text1"/>
                <w:sz w:val="22"/>
              </w:rPr>
            </w:pPr>
            <w:r>
              <w:rPr>
                <w:color w:val="000000" w:themeColor="text1"/>
                <w:sz w:val="22"/>
              </w:rPr>
              <w:t xml:space="preserve">Appendix 1: </w:t>
            </w:r>
            <w:r w:rsidR="006654DF">
              <w:rPr>
                <w:color w:val="000000" w:themeColor="text1"/>
                <w:sz w:val="22"/>
              </w:rPr>
              <w:t xml:space="preserve">Updated GMO Master List for </w:t>
            </w:r>
            <w:r w:rsidRPr="00C91287">
              <w:rPr>
                <w:color w:val="000000" w:themeColor="text1"/>
                <w:sz w:val="22"/>
              </w:rPr>
              <w:t xml:space="preserve">Q1 </w:t>
            </w:r>
            <w:r w:rsidR="005076BB">
              <w:rPr>
                <w:color w:val="000000" w:themeColor="text1"/>
                <w:sz w:val="22"/>
              </w:rPr>
              <w:t xml:space="preserve">Appendix 2: </w:t>
            </w:r>
            <w:r w:rsidR="006654DF">
              <w:rPr>
                <w:color w:val="000000" w:themeColor="text1"/>
                <w:sz w:val="22"/>
              </w:rPr>
              <w:t>Q1 Key Achievements</w:t>
            </w:r>
          </w:p>
          <w:p w14:paraId="318089B9" w14:textId="343F2C03" w:rsidR="006654DF" w:rsidRPr="00361E69" w:rsidRDefault="006654DF" w:rsidP="006654DF">
            <w:pPr>
              <w:ind w:right="96"/>
              <w:rPr>
                <w:color w:val="000000" w:themeColor="text1"/>
                <w:sz w:val="22"/>
                <w:highlight w:val="yellow"/>
              </w:rPr>
            </w:pPr>
            <w:r>
              <w:rPr>
                <w:color w:val="000000" w:themeColor="text1"/>
                <w:sz w:val="22"/>
              </w:rPr>
              <w:t>Appendix 3: Updated MDS for Q1</w:t>
            </w:r>
          </w:p>
        </w:tc>
      </w:tr>
    </w:tbl>
    <w:p w14:paraId="6C5A2DA6" w14:textId="77777777" w:rsidR="0061607B" w:rsidRDefault="0061607B" w:rsidP="006654DF">
      <w:pPr>
        <w:ind w:right="96"/>
        <w:jc w:val="both"/>
        <w:rPr>
          <w:i/>
          <w:color w:val="FF0000"/>
        </w:rPr>
      </w:pPr>
    </w:p>
    <w:sectPr w:rsidR="0061607B" w:rsidSect="00895C3F">
      <w:pgSz w:w="16838" w:h="11906" w:orient="landscape"/>
      <w:pgMar w:top="1440"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C98072D" w14:textId="77777777" w:rsidR="00B44C4C" w:rsidRDefault="00B44C4C">
      <w:pPr>
        <w:spacing w:after="0"/>
      </w:pPr>
      <w:r>
        <w:separator/>
      </w:r>
    </w:p>
  </w:endnote>
  <w:endnote w:type="continuationSeparator" w:id="0">
    <w:p w14:paraId="74087192" w14:textId="77777777" w:rsidR="00B44C4C" w:rsidRDefault="00B44C4C">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Aptos Narrow">
    <w:charset w:val="00"/>
    <w:family w:val="swiss"/>
    <w:pitch w:val="variable"/>
    <w:sig w:usb0="20000287" w:usb1="00000003" w:usb2="00000000" w:usb3="00000000" w:csb0="0000019F" w:csb1="00000000"/>
  </w:font>
  <w:font w:name="Aptos">
    <w:altName w:val="Calibri"/>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FCE6CB" w14:textId="77777777" w:rsidR="00962341" w:rsidRDefault="0096234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88909787"/>
      <w:docPartObj>
        <w:docPartGallery w:val="Page Numbers (Bottom of Page)"/>
        <w:docPartUnique/>
      </w:docPartObj>
    </w:sdtPr>
    <w:sdtEndPr>
      <w:rPr>
        <w:sz w:val="18"/>
        <w:szCs w:val="18"/>
      </w:rPr>
    </w:sdtEndPr>
    <w:sdtContent>
      <w:sdt>
        <w:sdtPr>
          <w:rPr>
            <w:sz w:val="18"/>
            <w:szCs w:val="18"/>
          </w:rPr>
          <w:id w:val="1935481315"/>
          <w:docPartObj>
            <w:docPartGallery w:val="Page Numbers (Top of Page)"/>
            <w:docPartUnique/>
          </w:docPartObj>
        </w:sdtPr>
        <w:sdtEndPr/>
        <w:sdtContent>
          <w:p w14:paraId="619DA703" w14:textId="6D7CC078" w:rsidR="00EA087D" w:rsidRPr="00A258CD" w:rsidRDefault="00EA087D">
            <w:pPr>
              <w:pStyle w:val="Footer"/>
              <w:jc w:val="right"/>
              <w:rPr>
                <w:sz w:val="18"/>
                <w:szCs w:val="18"/>
              </w:rPr>
            </w:pPr>
            <w:r w:rsidRPr="00A258CD">
              <w:rPr>
                <w:sz w:val="18"/>
                <w:szCs w:val="18"/>
              </w:rPr>
              <w:t xml:space="preserve">Page </w:t>
            </w:r>
            <w:r w:rsidRPr="00A258CD">
              <w:rPr>
                <w:b/>
                <w:bCs/>
                <w:sz w:val="18"/>
                <w:szCs w:val="18"/>
              </w:rPr>
              <w:fldChar w:fldCharType="begin"/>
            </w:r>
            <w:r w:rsidRPr="00A258CD">
              <w:rPr>
                <w:b/>
                <w:bCs/>
                <w:sz w:val="18"/>
                <w:szCs w:val="18"/>
              </w:rPr>
              <w:instrText xml:space="preserve"> PAGE </w:instrText>
            </w:r>
            <w:r w:rsidRPr="00A258CD">
              <w:rPr>
                <w:b/>
                <w:bCs/>
                <w:sz w:val="18"/>
                <w:szCs w:val="18"/>
              </w:rPr>
              <w:fldChar w:fldCharType="separate"/>
            </w:r>
            <w:r w:rsidR="00FA58AE" w:rsidRPr="00A258CD">
              <w:rPr>
                <w:b/>
                <w:bCs/>
                <w:noProof/>
                <w:sz w:val="18"/>
                <w:szCs w:val="18"/>
              </w:rPr>
              <w:t>17</w:t>
            </w:r>
            <w:r w:rsidRPr="00A258CD">
              <w:rPr>
                <w:b/>
                <w:bCs/>
                <w:sz w:val="18"/>
                <w:szCs w:val="18"/>
              </w:rPr>
              <w:fldChar w:fldCharType="end"/>
            </w:r>
            <w:r w:rsidRPr="00A258CD">
              <w:rPr>
                <w:sz w:val="18"/>
                <w:szCs w:val="18"/>
              </w:rPr>
              <w:t xml:space="preserve"> of </w:t>
            </w:r>
            <w:r w:rsidRPr="00A258CD">
              <w:rPr>
                <w:b/>
                <w:bCs/>
                <w:sz w:val="18"/>
                <w:szCs w:val="18"/>
              </w:rPr>
              <w:fldChar w:fldCharType="begin"/>
            </w:r>
            <w:r w:rsidRPr="00A258CD">
              <w:rPr>
                <w:b/>
                <w:bCs/>
                <w:sz w:val="18"/>
                <w:szCs w:val="18"/>
              </w:rPr>
              <w:instrText xml:space="preserve"> NUMPAGES  </w:instrText>
            </w:r>
            <w:r w:rsidRPr="00A258CD">
              <w:rPr>
                <w:b/>
                <w:bCs/>
                <w:sz w:val="18"/>
                <w:szCs w:val="18"/>
              </w:rPr>
              <w:fldChar w:fldCharType="separate"/>
            </w:r>
            <w:r w:rsidR="00FA58AE" w:rsidRPr="00A258CD">
              <w:rPr>
                <w:b/>
                <w:bCs/>
                <w:noProof/>
                <w:sz w:val="18"/>
                <w:szCs w:val="18"/>
              </w:rPr>
              <w:t>17</w:t>
            </w:r>
            <w:r w:rsidRPr="00A258CD">
              <w:rPr>
                <w:b/>
                <w:bCs/>
                <w:sz w:val="18"/>
                <w:szCs w:val="18"/>
              </w:rPr>
              <w:fldChar w:fldCharType="end"/>
            </w:r>
          </w:p>
        </w:sdtContent>
      </w:sdt>
    </w:sdtContent>
  </w:sdt>
  <w:p w14:paraId="781D14FF" w14:textId="0CF49828" w:rsidR="00EA087D" w:rsidRPr="00A258CD" w:rsidRDefault="00AF4C54" w:rsidP="02C7A83A">
    <w:pPr>
      <w:pStyle w:val="Footer"/>
      <w:rPr>
        <w:sz w:val="18"/>
        <w:szCs w:val="18"/>
      </w:rPr>
    </w:pPr>
    <w:r w:rsidRPr="00A258CD">
      <w:rPr>
        <w:sz w:val="18"/>
        <w:szCs w:val="18"/>
      </w:rPr>
      <w:t xml:space="preserve">    </w:t>
    </w:r>
    <w:r w:rsidR="00A258CD" w:rsidRPr="00A258CD">
      <w:rPr>
        <w:rFonts w:ascii="Times New Roman" w:eastAsia="Times New Roman" w:hAnsi="Times New Roman" w:cs="Times New Roman"/>
        <w:noProof/>
        <w:sz w:val="22"/>
      </w:rPr>
      <w:drawing>
        <wp:anchor distT="0" distB="0" distL="114300" distR="114300" simplePos="0" relativeHeight="251661312" behindDoc="0" locked="0" layoutInCell="1" allowOverlap="1" wp14:anchorId="1E7DDE8C" wp14:editId="5DCF542F">
          <wp:simplePos x="0" y="0"/>
          <wp:positionH relativeFrom="margin">
            <wp:posOffset>0</wp:posOffset>
          </wp:positionH>
          <wp:positionV relativeFrom="paragraph">
            <wp:posOffset>0</wp:posOffset>
          </wp:positionV>
          <wp:extent cx="1604433" cy="496443"/>
          <wp:effectExtent l="0" t="0" r="0" b="0"/>
          <wp:wrapNone/>
          <wp:docPr id="2" name="Picture 1" descr="A blue and yellow sig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3863494" name="Picture 1" descr="A blue and yellow sign&#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604433" cy="496443"/>
                  </a:xfrm>
                  <a:prstGeom prst="rect">
                    <a:avLst/>
                  </a:prstGeom>
                  <a:noFill/>
                  <a:ln>
                    <a:noFill/>
                  </a:ln>
                </pic:spPr>
              </pic:pic>
            </a:graphicData>
          </a:graphic>
          <wp14:sizeRelH relativeFrom="page">
            <wp14:pctWidth>0</wp14:pctWidth>
          </wp14:sizeRelH>
          <wp14:sizeRelV relativeFrom="page">
            <wp14:pctHeight>0</wp14:pctHeight>
          </wp14:sizeRelV>
        </wp:anchor>
      </w:drawing>
    </w:r>
    <w:r w:rsidRPr="00A258CD">
      <w:rPr>
        <w:sz w:val="18"/>
        <w:szCs w:val="18"/>
      </w:rPr>
      <w:t xml:space="preserve">                 </w:t>
    </w:r>
    <w:r w:rsidR="00A258CD">
      <w:rPr>
        <w:sz w:val="18"/>
        <w:szCs w:val="18"/>
      </w:rPr>
      <w:t xml:space="preserve">                                                 </w:t>
    </w:r>
    <w:r w:rsidRPr="00A258CD">
      <w:rPr>
        <w:sz w:val="18"/>
        <w:szCs w:val="18"/>
      </w:rPr>
      <w:t xml:space="preserve"> Performance and Finance Committee – Tuesday, </w:t>
    </w:r>
    <w:r w:rsidR="00962341" w:rsidRPr="00A258CD">
      <w:rPr>
        <w:sz w:val="18"/>
        <w:szCs w:val="18"/>
      </w:rPr>
      <w:t>29</w:t>
    </w:r>
    <w:r w:rsidR="00962341" w:rsidRPr="00A258CD">
      <w:rPr>
        <w:sz w:val="18"/>
        <w:szCs w:val="18"/>
        <w:vertAlign w:val="superscript"/>
      </w:rPr>
      <w:t>th</w:t>
    </w:r>
    <w:r w:rsidR="00962341" w:rsidRPr="00A258CD">
      <w:rPr>
        <w:sz w:val="18"/>
        <w:szCs w:val="18"/>
      </w:rPr>
      <w:t xml:space="preserve"> October 2024</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197068" w14:textId="77777777" w:rsidR="00962341" w:rsidRDefault="00962341">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35E7C31" w14:textId="77777777" w:rsidR="00B44C4C" w:rsidRDefault="00B44C4C">
      <w:pPr>
        <w:spacing w:after="0"/>
      </w:pPr>
      <w:r>
        <w:separator/>
      </w:r>
    </w:p>
  </w:footnote>
  <w:footnote w:type="continuationSeparator" w:id="0">
    <w:p w14:paraId="2BE6E977" w14:textId="77777777" w:rsidR="00B44C4C" w:rsidRDefault="00B44C4C">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1C3827" w14:textId="77777777" w:rsidR="00962341" w:rsidRDefault="0096234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4650"/>
      <w:gridCol w:w="4650"/>
      <w:gridCol w:w="4650"/>
    </w:tblGrid>
    <w:tr w:rsidR="00EA087D" w14:paraId="14B5647C" w14:textId="77777777" w:rsidTr="02C7A83A">
      <w:tc>
        <w:tcPr>
          <w:tcW w:w="4650" w:type="dxa"/>
        </w:tcPr>
        <w:p w14:paraId="559B410A" w14:textId="77777777" w:rsidR="00EA087D" w:rsidRDefault="00EA087D" w:rsidP="02C7A83A">
          <w:pPr>
            <w:pStyle w:val="Header"/>
            <w:ind w:left="-115"/>
          </w:pPr>
        </w:p>
      </w:tc>
      <w:tc>
        <w:tcPr>
          <w:tcW w:w="4650" w:type="dxa"/>
        </w:tcPr>
        <w:p w14:paraId="401B0B4D" w14:textId="77777777" w:rsidR="00EA087D" w:rsidRDefault="00EA087D" w:rsidP="02C7A83A">
          <w:pPr>
            <w:pStyle w:val="Header"/>
            <w:jc w:val="center"/>
          </w:pPr>
        </w:p>
      </w:tc>
      <w:tc>
        <w:tcPr>
          <w:tcW w:w="4650" w:type="dxa"/>
        </w:tcPr>
        <w:p w14:paraId="688D6DAD" w14:textId="77777777" w:rsidR="00EA087D" w:rsidRDefault="00EA087D" w:rsidP="02C7A83A">
          <w:pPr>
            <w:pStyle w:val="Header"/>
            <w:ind w:right="-115"/>
            <w:jc w:val="right"/>
          </w:pPr>
        </w:p>
      </w:tc>
    </w:tr>
  </w:tbl>
  <w:p w14:paraId="0DDCAC56" w14:textId="612C4AC7" w:rsidR="00EA087D" w:rsidRDefault="00A258CD" w:rsidP="02C7A83A">
    <w:pPr>
      <w:pStyle w:val="Header"/>
    </w:pPr>
    <w:r w:rsidRPr="0090575E">
      <w:rPr>
        <w:rFonts w:ascii="Times New Roman" w:hAnsi="Times New Roman" w:cs="Times New Roman"/>
        <w:noProof/>
        <w:sz w:val="22"/>
      </w:rPr>
      <w:drawing>
        <wp:anchor distT="0" distB="0" distL="114300" distR="114300" simplePos="0" relativeHeight="251659264" behindDoc="0" locked="0" layoutInCell="1" allowOverlap="1" wp14:anchorId="561C17B0" wp14:editId="57553D6B">
          <wp:simplePos x="0" y="0"/>
          <wp:positionH relativeFrom="margin">
            <wp:posOffset>-63500</wp:posOffset>
          </wp:positionH>
          <wp:positionV relativeFrom="paragraph">
            <wp:posOffset>-3856990</wp:posOffset>
          </wp:positionV>
          <wp:extent cx="1604433" cy="496443"/>
          <wp:effectExtent l="0" t="0" r="0" b="0"/>
          <wp:wrapNone/>
          <wp:docPr id="338833550" name="Picture 1" descr="A blue and yellow sig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3863494" name="Picture 1" descr="A blue and yellow sign&#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604433" cy="496443"/>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DA05C9" w14:textId="77777777" w:rsidR="00962341" w:rsidRDefault="00962341">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D17812"/>
    <w:multiLevelType w:val="hybridMultilevel"/>
    <w:tmpl w:val="67106CFE"/>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 w15:restartNumberingAfterBreak="0">
    <w:nsid w:val="03C71AA1"/>
    <w:multiLevelType w:val="hybridMultilevel"/>
    <w:tmpl w:val="1DCA0F3C"/>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C3469AA"/>
    <w:multiLevelType w:val="hybridMultilevel"/>
    <w:tmpl w:val="1EAC303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 w15:restartNumberingAfterBreak="0">
    <w:nsid w:val="13B371C8"/>
    <w:multiLevelType w:val="hybridMultilevel"/>
    <w:tmpl w:val="CBAACFEA"/>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3BB18D6"/>
    <w:multiLevelType w:val="hybridMultilevel"/>
    <w:tmpl w:val="106E9E78"/>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5" w15:restartNumberingAfterBreak="0">
    <w:nsid w:val="14C201BE"/>
    <w:multiLevelType w:val="hybridMultilevel"/>
    <w:tmpl w:val="9A007DA4"/>
    <w:lvl w:ilvl="0" w:tplc="EA0C5746">
      <w:numFmt w:val="bullet"/>
      <w:lvlText w:val="-"/>
      <w:lvlJc w:val="left"/>
      <w:pPr>
        <w:ind w:left="720" w:hanging="360"/>
      </w:pPr>
      <w:rPr>
        <w:rFonts w:ascii="Calibri" w:eastAsiaTheme="minorHAnsi" w:hAnsi="Calibri" w:cs="Calibri" w:hint="default"/>
        <w:b/>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5EA89C8"/>
    <w:multiLevelType w:val="hybridMultilevel"/>
    <w:tmpl w:val="5FE67364"/>
    <w:lvl w:ilvl="0" w:tplc="4942DCA4">
      <w:start w:val="1"/>
      <w:numFmt w:val="decimal"/>
      <w:lvlText w:val="%1."/>
      <w:lvlJc w:val="left"/>
      <w:pPr>
        <w:ind w:left="360" w:hanging="360"/>
      </w:pPr>
      <w:rPr>
        <w:b/>
      </w:rPr>
    </w:lvl>
    <w:lvl w:ilvl="1" w:tplc="28ACDC46">
      <w:start w:val="1"/>
      <w:numFmt w:val="lowerLetter"/>
      <w:lvlText w:val="%2."/>
      <w:lvlJc w:val="left"/>
      <w:pPr>
        <w:ind w:left="1440" w:hanging="360"/>
      </w:pPr>
    </w:lvl>
    <w:lvl w:ilvl="2" w:tplc="E6FC08D6">
      <w:start w:val="1"/>
      <w:numFmt w:val="lowerRoman"/>
      <w:lvlText w:val="%3."/>
      <w:lvlJc w:val="right"/>
      <w:pPr>
        <w:ind w:left="2160" w:hanging="180"/>
      </w:pPr>
    </w:lvl>
    <w:lvl w:ilvl="3" w:tplc="60109FF4">
      <w:start w:val="1"/>
      <w:numFmt w:val="decimal"/>
      <w:lvlText w:val="%4."/>
      <w:lvlJc w:val="left"/>
      <w:pPr>
        <w:ind w:left="2880" w:hanging="360"/>
      </w:pPr>
    </w:lvl>
    <w:lvl w:ilvl="4" w:tplc="F9AA8132">
      <w:start w:val="1"/>
      <w:numFmt w:val="lowerLetter"/>
      <w:lvlText w:val="%5."/>
      <w:lvlJc w:val="left"/>
      <w:pPr>
        <w:ind w:left="3600" w:hanging="360"/>
      </w:pPr>
    </w:lvl>
    <w:lvl w:ilvl="5" w:tplc="EB8889B0">
      <w:start w:val="1"/>
      <w:numFmt w:val="lowerRoman"/>
      <w:lvlText w:val="%6."/>
      <w:lvlJc w:val="right"/>
      <w:pPr>
        <w:ind w:left="4320" w:hanging="180"/>
      </w:pPr>
    </w:lvl>
    <w:lvl w:ilvl="6" w:tplc="B36A7D8E">
      <w:start w:val="1"/>
      <w:numFmt w:val="decimal"/>
      <w:lvlText w:val="%7."/>
      <w:lvlJc w:val="left"/>
      <w:pPr>
        <w:ind w:left="5040" w:hanging="360"/>
      </w:pPr>
    </w:lvl>
    <w:lvl w:ilvl="7" w:tplc="1026EE7A">
      <w:start w:val="1"/>
      <w:numFmt w:val="lowerLetter"/>
      <w:lvlText w:val="%8."/>
      <w:lvlJc w:val="left"/>
      <w:pPr>
        <w:ind w:left="5760" w:hanging="360"/>
      </w:pPr>
    </w:lvl>
    <w:lvl w:ilvl="8" w:tplc="7CD2215C">
      <w:start w:val="1"/>
      <w:numFmt w:val="lowerRoman"/>
      <w:lvlText w:val="%9."/>
      <w:lvlJc w:val="right"/>
      <w:pPr>
        <w:ind w:left="6480" w:hanging="180"/>
      </w:pPr>
    </w:lvl>
  </w:abstractNum>
  <w:abstractNum w:abstractNumId="7" w15:restartNumberingAfterBreak="0">
    <w:nsid w:val="1A3636C3"/>
    <w:multiLevelType w:val="hybridMultilevel"/>
    <w:tmpl w:val="4FB4FF3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1DC026F0"/>
    <w:multiLevelType w:val="hybridMultilevel"/>
    <w:tmpl w:val="CAC69986"/>
    <w:lvl w:ilvl="0" w:tplc="595C8928">
      <w:start w:val="1"/>
      <w:numFmt w:val="bullet"/>
      <w:lvlText w:val=""/>
      <w:lvlJc w:val="left"/>
      <w:pPr>
        <w:ind w:left="720" w:hanging="360"/>
      </w:pPr>
      <w:rPr>
        <w:rFonts w:ascii="Symbol" w:hAnsi="Symbol" w:hint="default"/>
      </w:rPr>
    </w:lvl>
    <w:lvl w:ilvl="1" w:tplc="458EDB5C">
      <w:start w:val="1"/>
      <w:numFmt w:val="bullet"/>
      <w:lvlText w:val="o"/>
      <w:lvlJc w:val="left"/>
      <w:pPr>
        <w:ind w:left="1440" w:hanging="360"/>
      </w:pPr>
      <w:rPr>
        <w:rFonts w:ascii="Courier New" w:hAnsi="Courier New" w:hint="default"/>
      </w:rPr>
    </w:lvl>
    <w:lvl w:ilvl="2" w:tplc="D4C29882">
      <w:start w:val="1"/>
      <w:numFmt w:val="bullet"/>
      <w:lvlText w:val=""/>
      <w:lvlJc w:val="left"/>
      <w:pPr>
        <w:ind w:left="2160" w:hanging="360"/>
      </w:pPr>
      <w:rPr>
        <w:rFonts w:ascii="Wingdings" w:hAnsi="Wingdings" w:hint="default"/>
      </w:rPr>
    </w:lvl>
    <w:lvl w:ilvl="3" w:tplc="45EE4482">
      <w:start w:val="1"/>
      <w:numFmt w:val="bullet"/>
      <w:lvlText w:val=""/>
      <w:lvlJc w:val="left"/>
      <w:pPr>
        <w:ind w:left="2880" w:hanging="360"/>
      </w:pPr>
      <w:rPr>
        <w:rFonts w:ascii="Symbol" w:hAnsi="Symbol" w:hint="default"/>
      </w:rPr>
    </w:lvl>
    <w:lvl w:ilvl="4" w:tplc="9726041A">
      <w:start w:val="1"/>
      <w:numFmt w:val="bullet"/>
      <w:lvlText w:val="o"/>
      <w:lvlJc w:val="left"/>
      <w:pPr>
        <w:ind w:left="3600" w:hanging="360"/>
      </w:pPr>
      <w:rPr>
        <w:rFonts w:ascii="Courier New" w:hAnsi="Courier New" w:hint="default"/>
      </w:rPr>
    </w:lvl>
    <w:lvl w:ilvl="5" w:tplc="AA52BB10">
      <w:start w:val="1"/>
      <w:numFmt w:val="bullet"/>
      <w:lvlText w:val=""/>
      <w:lvlJc w:val="left"/>
      <w:pPr>
        <w:ind w:left="4320" w:hanging="360"/>
      </w:pPr>
      <w:rPr>
        <w:rFonts w:ascii="Wingdings" w:hAnsi="Wingdings" w:hint="default"/>
      </w:rPr>
    </w:lvl>
    <w:lvl w:ilvl="6" w:tplc="FFFACD1C">
      <w:start w:val="1"/>
      <w:numFmt w:val="bullet"/>
      <w:lvlText w:val=""/>
      <w:lvlJc w:val="left"/>
      <w:pPr>
        <w:ind w:left="5040" w:hanging="360"/>
      </w:pPr>
      <w:rPr>
        <w:rFonts w:ascii="Symbol" w:hAnsi="Symbol" w:hint="default"/>
      </w:rPr>
    </w:lvl>
    <w:lvl w:ilvl="7" w:tplc="5308A95A">
      <w:start w:val="1"/>
      <w:numFmt w:val="bullet"/>
      <w:lvlText w:val="o"/>
      <w:lvlJc w:val="left"/>
      <w:pPr>
        <w:ind w:left="5760" w:hanging="360"/>
      </w:pPr>
      <w:rPr>
        <w:rFonts w:ascii="Courier New" w:hAnsi="Courier New" w:hint="default"/>
      </w:rPr>
    </w:lvl>
    <w:lvl w:ilvl="8" w:tplc="7D6E8088">
      <w:start w:val="1"/>
      <w:numFmt w:val="bullet"/>
      <w:lvlText w:val=""/>
      <w:lvlJc w:val="left"/>
      <w:pPr>
        <w:ind w:left="6480" w:hanging="360"/>
      </w:pPr>
      <w:rPr>
        <w:rFonts w:ascii="Wingdings" w:hAnsi="Wingdings" w:hint="default"/>
      </w:rPr>
    </w:lvl>
  </w:abstractNum>
  <w:abstractNum w:abstractNumId="9" w15:restartNumberingAfterBreak="0">
    <w:nsid w:val="225016E4"/>
    <w:multiLevelType w:val="hybridMultilevel"/>
    <w:tmpl w:val="C1EC02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24BB4EB5"/>
    <w:multiLevelType w:val="hybridMultilevel"/>
    <w:tmpl w:val="71E0FB1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1" w15:restartNumberingAfterBreak="0">
    <w:nsid w:val="250868CB"/>
    <w:multiLevelType w:val="hybridMultilevel"/>
    <w:tmpl w:val="F61C19A6"/>
    <w:lvl w:ilvl="0" w:tplc="3B8AA40C">
      <w:start w:val="1"/>
      <w:numFmt w:val="bullet"/>
      <w:lvlText w:val="•"/>
      <w:lvlJc w:val="left"/>
      <w:pPr>
        <w:tabs>
          <w:tab w:val="num" w:pos="720"/>
        </w:tabs>
        <w:ind w:left="720" w:hanging="360"/>
      </w:pPr>
      <w:rPr>
        <w:rFonts w:ascii="Arial" w:hAnsi="Arial" w:hint="default"/>
      </w:rPr>
    </w:lvl>
    <w:lvl w:ilvl="1" w:tplc="EBF6C84C" w:tentative="1">
      <w:start w:val="1"/>
      <w:numFmt w:val="bullet"/>
      <w:lvlText w:val="•"/>
      <w:lvlJc w:val="left"/>
      <w:pPr>
        <w:tabs>
          <w:tab w:val="num" w:pos="1440"/>
        </w:tabs>
        <w:ind w:left="1440" w:hanging="360"/>
      </w:pPr>
      <w:rPr>
        <w:rFonts w:ascii="Arial" w:hAnsi="Arial" w:hint="default"/>
      </w:rPr>
    </w:lvl>
    <w:lvl w:ilvl="2" w:tplc="BF78D7C2" w:tentative="1">
      <w:start w:val="1"/>
      <w:numFmt w:val="bullet"/>
      <w:lvlText w:val="•"/>
      <w:lvlJc w:val="left"/>
      <w:pPr>
        <w:tabs>
          <w:tab w:val="num" w:pos="2160"/>
        </w:tabs>
        <w:ind w:left="2160" w:hanging="360"/>
      </w:pPr>
      <w:rPr>
        <w:rFonts w:ascii="Arial" w:hAnsi="Arial" w:hint="default"/>
      </w:rPr>
    </w:lvl>
    <w:lvl w:ilvl="3" w:tplc="EA682E9E" w:tentative="1">
      <w:start w:val="1"/>
      <w:numFmt w:val="bullet"/>
      <w:lvlText w:val="•"/>
      <w:lvlJc w:val="left"/>
      <w:pPr>
        <w:tabs>
          <w:tab w:val="num" w:pos="2880"/>
        </w:tabs>
        <w:ind w:left="2880" w:hanging="360"/>
      </w:pPr>
      <w:rPr>
        <w:rFonts w:ascii="Arial" w:hAnsi="Arial" w:hint="default"/>
      </w:rPr>
    </w:lvl>
    <w:lvl w:ilvl="4" w:tplc="E3220D02" w:tentative="1">
      <w:start w:val="1"/>
      <w:numFmt w:val="bullet"/>
      <w:lvlText w:val="•"/>
      <w:lvlJc w:val="left"/>
      <w:pPr>
        <w:tabs>
          <w:tab w:val="num" w:pos="3600"/>
        </w:tabs>
        <w:ind w:left="3600" w:hanging="360"/>
      </w:pPr>
      <w:rPr>
        <w:rFonts w:ascii="Arial" w:hAnsi="Arial" w:hint="default"/>
      </w:rPr>
    </w:lvl>
    <w:lvl w:ilvl="5" w:tplc="4ECC77F6" w:tentative="1">
      <w:start w:val="1"/>
      <w:numFmt w:val="bullet"/>
      <w:lvlText w:val="•"/>
      <w:lvlJc w:val="left"/>
      <w:pPr>
        <w:tabs>
          <w:tab w:val="num" w:pos="4320"/>
        </w:tabs>
        <w:ind w:left="4320" w:hanging="360"/>
      </w:pPr>
      <w:rPr>
        <w:rFonts w:ascii="Arial" w:hAnsi="Arial" w:hint="default"/>
      </w:rPr>
    </w:lvl>
    <w:lvl w:ilvl="6" w:tplc="B81EE374" w:tentative="1">
      <w:start w:val="1"/>
      <w:numFmt w:val="bullet"/>
      <w:lvlText w:val="•"/>
      <w:lvlJc w:val="left"/>
      <w:pPr>
        <w:tabs>
          <w:tab w:val="num" w:pos="5040"/>
        </w:tabs>
        <w:ind w:left="5040" w:hanging="360"/>
      </w:pPr>
      <w:rPr>
        <w:rFonts w:ascii="Arial" w:hAnsi="Arial" w:hint="default"/>
      </w:rPr>
    </w:lvl>
    <w:lvl w:ilvl="7" w:tplc="71B00F22" w:tentative="1">
      <w:start w:val="1"/>
      <w:numFmt w:val="bullet"/>
      <w:lvlText w:val="•"/>
      <w:lvlJc w:val="left"/>
      <w:pPr>
        <w:tabs>
          <w:tab w:val="num" w:pos="5760"/>
        </w:tabs>
        <w:ind w:left="5760" w:hanging="360"/>
      </w:pPr>
      <w:rPr>
        <w:rFonts w:ascii="Arial" w:hAnsi="Arial" w:hint="default"/>
      </w:rPr>
    </w:lvl>
    <w:lvl w:ilvl="8" w:tplc="079C54AA" w:tentative="1">
      <w:start w:val="1"/>
      <w:numFmt w:val="bullet"/>
      <w:lvlText w:val="•"/>
      <w:lvlJc w:val="left"/>
      <w:pPr>
        <w:tabs>
          <w:tab w:val="num" w:pos="6480"/>
        </w:tabs>
        <w:ind w:left="6480" w:hanging="360"/>
      </w:pPr>
      <w:rPr>
        <w:rFonts w:ascii="Arial" w:hAnsi="Arial" w:hint="default"/>
      </w:rPr>
    </w:lvl>
  </w:abstractNum>
  <w:abstractNum w:abstractNumId="12" w15:restartNumberingAfterBreak="0">
    <w:nsid w:val="25560748"/>
    <w:multiLevelType w:val="hybridMultilevel"/>
    <w:tmpl w:val="0FE2AA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6636EF4"/>
    <w:multiLevelType w:val="hybridMultilevel"/>
    <w:tmpl w:val="D5781E12"/>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14" w15:restartNumberingAfterBreak="0">
    <w:nsid w:val="2681654D"/>
    <w:multiLevelType w:val="hybridMultilevel"/>
    <w:tmpl w:val="FE5A496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2A7D2A04"/>
    <w:multiLevelType w:val="hybridMultilevel"/>
    <w:tmpl w:val="26DE7D8C"/>
    <w:lvl w:ilvl="0" w:tplc="0809000D">
      <w:start w:val="1"/>
      <w:numFmt w:val="bullet"/>
      <w:lvlText w:val=""/>
      <w:lvlJc w:val="left"/>
      <w:pPr>
        <w:ind w:left="1440" w:hanging="360"/>
      </w:pPr>
      <w:rPr>
        <w:rFonts w:ascii="Wingdings" w:hAnsi="Wingdings"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6" w15:restartNumberingAfterBreak="0">
    <w:nsid w:val="2FC2576C"/>
    <w:multiLevelType w:val="hybridMultilevel"/>
    <w:tmpl w:val="78A026D2"/>
    <w:lvl w:ilvl="0" w:tplc="A112AD78">
      <w:start w:val="1"/>
      <w:numFmt w:val="bullet"/>
      <w:lvlText w:val=""/>
      <w:lvlJc w:val="left"/>
      <w:pPr>
        <w:ind w:left="720" w:hanging="360"/>
      </w:pPr>
      <w:rPr>
        <w:rFonts w:ascii="Symbol" w:hAnsi="Symbol" w:hint="default"/>
        <w:color w:val="auto"/>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7" w15:restartNumberingAfterBreak="0">
    <w:nsid w:val="312358FC"/>
    <w:multiLevelType w:val="hybridMultilevel"/>
    <w:tmpl w:val="557C06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33A44FC6"/>
    <w:multiLevelType w:val="hybridMultilevel"/>
    <w:tmpl w:val="F0DA5F3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9" w15:restartNumberingAfterBreak="0">
    <w:nsid w:val="33B563D8"/>
    <w:multiLevelType w:val="hybridMultilevel"/>
    <w:tmpl w:val="60EE0694"/>
    <w:lvl w:ilvl="0" w:tplc="C1626FF0">
      <w:start w:val="1"/>
      <w:numFmt w:val="bullet"/>
      <w:lvlText w:val=""/>
      <w:lvlJc w:val="left"/>
      <w:pPr>
        <w:tabs>
          <w:tab w:val="num" w:pos="720"/>
        </w:tabs>
        <w:ind w:left="720" w:hanging="360"/>
      </w:pPr>
      <w:rPr>
        <w:rFonts w:ascii="Wingdings" w:hAnsi="Wingdings" w:hint="default"/>
      </w:rPr>
    </w:lvl>
    <w:lvl w:ilvl="1" w:tplc="A8B8180A" w:tentative="1">
      <w:start w:val="1"/>
      <w:numFmt w:val="bullet"/>
      <w:lvlText w:val=""/>
      <w:lvlJc w:val="left"/>
      <w:pPr>
        <w:tabs>
          <w:tab w:val="num" w:pos="1440"/>
        </w:tabs>
        <w:ind w:left="1440" w:hanging="360"/>
      </w:pPr>
      <w:rPr>
        <w:rFonts w:ascii="Wingdings" w:hAnsi="Wingdings" w:hint="default"/>
      </w:rPr>
    </w:lvl>
    <w:lvl w:ilvl="2" w:tplc="7FFAF7D0" w:tentative="1">
      <w:start w:val="1"/>
      <w:numFmt w:val="bullet"/>
      <w:lvlText w:val=""/>
      <w:lvlJc w:val="left"/>
      <w:pPr>
        <w:tabs>
          <w:tab w:val="num" w:pos="2160"/>
        </w:tabs>
        <w:ind w:left="2160" w:hanging="360"/>
      </w:pPr>
      <w:rPr>
        <w:rFonts w:ascii="Wingdings" w:hAnsi="Wingdings" w:hint="default"/>
      </w:rPr>
    </w:lvl>
    <w:lvl w:ilvl="3" w:tplc="90FECB38" w:tentative="1">
      <w:start w:val="1"/>
      <w:numFmt w:val="bullet"/>
      <w:lvlText w:val=""/>
      <w:lvlJc w:val="left"/>
      <w:pPr>
        <w:tabs>
          <w:tab w:val="num" w:pos="2880"/>
        </w:tabs>
        <w:ind w:left="2880" w:hanging="360"/>
      </w:pPr>
      <w:rPr>
        <w:rFonts w:ascii="Wingdings" w:hAnsi="Wingdings" w:hint="default"/>
      </w:rPr>
    </w:lvl>
    <w:lvl w:ilvl="4" w:tplc="AE2436D8" w:tentative="1">
      <w:start w:val="1"/>
      <w:numFmt w:val="bullet"/>
      <w:lvlText w:val=""/>
      <w:lvlJc w:val="left"/>
      <w:pPr>
        <w:tabs>
          <w:tab w:val="num" w:pos="3600"/>
        </w:tabs>
        <w:ind w:left="3600" w:hanging="360"/>
      </w:pPr>
      <w:rPr>
        <w:rFonts w:ascii="Wingdings" w:hAnsi="Wingdings" w:hint="default"/>
      </w:rPr>
    </w:lvl>
    <w:lvl w:ilvl="5" w:tplc="672A3D1C" w:tentative="1">
      <w:start w:val="1"/>
      <w:numFmt w:val="bullet"/>
      <w:lvlText w:val=""/>
      <w:lvlJc w:val="left"/>
      <w:pPr>
        <w:tabs>
          <w:tab w:val="num" w:pos="4320"/>
        </w:tabs>
        <w:ind w:left="4320" w:hanging="360"/>
      </w:pPr>
      <w:rPr>
        <w:rFonts w:ascii="Wingdings" w:hAnsi="Wingdings" w:hint="default"/>
      </w:rPr>
    </w:lvl>
    <w:lvl w:ilvl="6" w:tplc="DF94EA54" w:tentative="1">
      <w:start w:val="1"/>
      <w:numFmt w:val="bullet"/>
      <w:lvlText w:val=""/>
      <w:lvlJc w:val="left"/>
      <w:pPr>
        <w:tabs>
          <w:tab w:val="num" w:pos="5040"/>
        </w:tabs>
        <w:ind w:left="5040" w:hanging="360"/>
      </w:pPr>
      <w:rPr>
        <w:rFonts w:ascii="Wingdings" w:hAnsi="Wingdings" w:hint="default"/>
      </w:rPr>
    </w:lvl>
    <w:lvl w:ilvl="7" w:tplc="3872C2E8" w:tentative="1">
      <w:start w:val="1"/>
      <w:numFmt w:val="bullet"/>
      <w:lvlText w:val=""/>
      <w:lvlJc w:val="left"/>
      <w:pPr>
        <w:tabs>
          <w:tab w:val="num" w:pos="5760"/>
        </w:tabs>
        <w:ind w:left="5760" w:hanging="360"/>
      </w:pPr>
      <w:rPr>
        <w:rFonts w:ascii="Wingdings" w:hAnsi="Wingdings" w:hint="default"/>
      </w:rPr>
    </w:lvl>
    <w:lvl w:ilvl="8" w:tplc="ED28B4F2" w:tentative="1">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358941F1"/>
    <w:multiLevelType w:val="hybridMultilevel"/>
    <w:tmpl w:val="079E814A"/>
    <w:lvl w:ilvl="0" w:tplc="95848C60">
      <w:start w:val="1"/>
      <w:numFmt w:val="bullet"/>
      <w:lvlText w:val=""/>
      <w:lvlJc w:val="left"/>
      <w:pPr>
        <w:ind w:left="10566" w:hanging="360"/>
      </w:pPr>
      <w:rPr>
        <w:rFonts w:ascii="Symbol" w:hAnsi="Symbol" w:hint="default"/>
      </w:rPr>
    </w:lvl>
    <w:lvl w:ilvl="1" w:tplc="E29AC756">
      <w:start w:val="1"/>
      <w:numFmt w:val="bullet"/>
      <w:lvlText w:val="o"/>
      <w:lvlJc w:val="left"/>
      <w:pPr>
        <w:ind w:left="1440" w:hanging="360"/>
      </w:pPr>
      <w:rPr>
        <w:rFonts w:ascii="Courier New" w:hAnsi="Courier New" w:hint="default"/>
      </w:rPr>
    </w:lvl>
    <w:lvl w:ilvl="2" w:tplc="A4A0238E">
      <w:start w:val="1"/>
      <w:numFmt w:val="bullet"/>
      <w:lvlText w:val=""/>
      <w:lvlJc w:val="left"/>
      <w:pPr>
        <w:ind w:left="2160" w:hanging="360"/>
      </w:pPr>
      <w:rPr>
        <w:rFonts w:ascii="Wingdings" w:hAnsi="Wingdings" w:hint="default"/>
      </w:rPr>
    </w:lvl>
    <w:lvl w:ilvl="3" w:tplc="4640618C">
      <w:start w:val="1"/>
      <w:numFmt w:val="bullet"/>
      <w:lvlText w:val=""/>
      <w:lvlJc w:val="left"/>
      <w:pPr>
        <w:ind w:left="2880" w:hanging="360"/>
      </w:pPr>
      <w:rPr>
        <w:rFonts w:ascii="Symbol" w:hAnsi="Symbol" w:hint="default"/>
      </w:rPr>
    </w:lvl>
    <w:lvl w:ilvl="4" w:tplc="A4E47084">
      <w:start w:val="1"/>
      <w:numFmt w:val="bullet"/>
      <w:lvlText w:val="o"/>
      <w:lvlJc w:val="left"/>
      <w:pPr>
        <w:ind w:left="3600" w:hanging="360"/>
      </w:pPr>
      <w:rPr>
        <w:rFonts w:ascii="Courier New" w:hAnsi="Courier New" w:hint="default"/>
      </w:rPr>
    </w:lvl>
    <w:lvl w:ilvl="5" w:tplc="032E5C3C">
      <w:start w:val="1"/>
      <w:numFmt w:val="bullet"/>
      <w:lvlText w:val=""/>
      <w:lvlJc w:val="left"/>
      <w:pPr>
        <w:ind w:left="4320" w:hanging="360"/>
      </w:pPr>
      <w:rPr>
        <w:rFonts w:ascii="Wingdings" w:hAnsi="Wingdings" w:hint="default"/>
      </w:rPr>
    </w:lvl>
    <w:lvl w:ilvl="6" w:tplc="D6A2A2AA">
      <w:start w:val="1"/>
      <w:numFmt w:val="bullet"/>
      <w:lvlText w:val=""/>
      <w:lvlJc w:val="left"/>
      <w:pPr>
        <w:ind w:left="5040" w:hanging="360"/>
      </w:pPr>
      <w:rPr>
        <w:rFonts w:ascii="Symbol" w:hAnsi="Symbol" w:hint="default"/>
      </w:rPr>
    </w:lvl>
    <w:lvl w:ilvl="7" w:tplc="E9DE7086">
      <w:start w:val="1"/>
      <w:numFmt w:val="bullet"/>
      <w:lvlText w:val="o"/>
      <w:lvlJc w:val="left"/>
      <w:pPr>
        <w:ind w:left="5760" w:hanging="360"/>
      </w:pPr>
      <w:rPr>
        <w:rFonts w:ascii="Courier New" w:hAnsi="Courier New" w:hint="default"/>
      </w:rPr>
    </w:lvl>
    <w:lvl w:ilvl="8" w:tplc="2428818E">
      <w:start w:val="1"/>
      <w:numFmt w:val="bullet"/>
      <w:lvlText w:val=""/>
      <w:lvlJc w:val="left"/>
      <w:pPr>
        <w:ind w:left="6480" w:hanging="360"/>
      </w:pPr>
      <w:rPr>
        <w:rFonts w:ascii="Wingdings" w:hAnsi="Wingdings" w:hint="default"/>
      </w:rPr>
    </w:lvl>
  </w:abstractNum>
  <w:abstractNum w:abstractNumId="21" w15:restartNumberingAfterBreak="0">
    <w:nsid w:val="418C46C7"/>
    <w:multiLevelType w:val="hybridMultilevel"/>
    <w:tmpl w:val="F3E09A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4474535B"/>
    <w:multiLevelType w:val="hybridMultilevel"/>
    <w:tmpl w:val="202EEAA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44BD5C1B"/>
    <w:multiLevelType w:val="hybridMultilevel"/>
    <w:tmpl w:val="FABED508"/>
    <w:lvl w:ilvl="0" w:tplc="08090001">
      <w:start w:val="1"/>
      <w:numFmt w:val="bullet"/>
      <w:lvlText w:val=""/>
      <w:lvlJc w:val="left"/>
      <w:pPr>
        <w:ind w:left="643" w:hanging="360"/>
      </w:pPr>
      <w:rPr>
        <w:rFonts w:ascii="Symbol" w:hAnsi="Symbol" w:hint="default"/>
      </w:rPr>
    </w:lvl>
    <w:lvl w:ilvl="1" w:tplc="08090003" w:tentative="1">
      <w:start w:val="1"/>
      <w:numFmt w:val="bullet"/>
      <w:lvlText w:val="o"/>
      <w:lvlJc w:val="left"/>
      <w:pPr>
        <w:ind w:left="1363" w:hanging="360"/>
      </w:pPr>
      <w:rPr>
        <w:rFonts w:ascii="Courier New" w:hAnsi="Courier New" w:cs="Courier New" w:hint="default"/>
      </w:rPr>
    </w:lvl>
    <w:lvl w:ilvl="2" w:tplc="08090005" w:tentative="1">
      <w:start w:val="1"/>
      <w:numFmt w:val="bullet"/>
      <w:lvlText w:val=""/>
      <w:lvlJc w:val="left"/>
      <w:pPr>
        <w:ind w:left="2083" w:hanging="360"/>
      </w:pPr>
      <w:rPr>
        <w:rFonts w:ascii="Wingdings" w:hAnsi="Wingdings" w:hint="default"/>
      </w:rPr>
    </w:lvl>
    <w:lvl w:ilvl="3" w:tplc="08090001" w:tentative="1">
      <w:start w:val="1"/>
      <w:numFmt w:val="bullet"/>
      <w:lvlText w:val=""/>
      <w:lvlJc w:val="left"/>
      <w:pPr>
        <w:ind w:left="2803" w:hanging="360"/>
      </w:pPr>
      <w:rPr>
        <w:rFonts w:ascii="Symbol" w:hAnsi="Symbol" w:hint="default"/>
      </w:rPr>
    </w:lvl>
    <w:lvl w:ilvl="4" w:tplc="08090003" w:tentative="1">
      <w:start w:val="1"/>
      <w:numFmt w:val="bullet"/>
      <w:lvlText w:val="o"/>
      <w:lvlJc w:val="left"/>
      <w:pPr>
        <w:ind w:left="3523" w:hanging="360"/>
      </w:pPr>
      <w:rPr>
        <w:rFonts w:ascii="Courier New" w:hAnsi="Courier New" w:cs="Courier New" w:hint="default"/>
      </w:rPr>
    </w:lvl>
    <w:lvl w:ilvl="5" w:tplc="08090005" w:tentative="1">
      <w:start w:val="1"/>
      <w:numFmt w:val="bullet"/>
      <w:lvlText w:val=""/>
      <w:lvlJc w:val="left"/>
      <w:pPr>
        <w:ind w:left="4243" w:hanging="360"/>
      </w:pPr>
      <w:rPr>
        <w:rFonts w:ascii="Wingdings" w:hAnsi="Wingdings" w:hint="default"/>
      </w:rPr>
    </w:lvl>
    <w:lvl w:ilvl="6" w:tplc="08090001" w:tentative="1">
      <w:start w:val="1"/>
      <w:numFmt w:val="bullet"/>
      <w:lvlText w:val=""/>
      <w:lvlJc w:val="left"/>
      <w:pPr>
        <w:ind w:left="4963" w:hanging="360"/>
      </w:pPr>
      <w:rPr>
        <w:rFonts w:ascii="Symbol" w:hAnsi="Symbol" w:hint="default"/>
      </w:rPr>
    </w:lvl>
    <w:lvl w:ilvl="7" w:tplc="08090003" w:tentative="1">
      <w:start w:val="1"/>
      <w:numFmt w:val="bullet"/>
      <w:lvlText w:val="o"/>
      <w:lvlJc w:val="left"/>
      <w:pPr>
        <w:ind w:left="5683" w:hanging="360"/>
      </w:pPr>
      <w:rPr>
        <w:rFonts w:ascii="Courier New" w:hAnsi="Courier New" w:cs="Courier New" w:hint="default"/>
      </w:rPr>
    </w:lvl>
    <w:lvl w:ilvl="8" w:tplc="08090005" w:tentative="1">
      <w:start w:val="1"/>
      <w:numFmt w:val="bullet"/>
      <w:lvlText w:val=""/>
      <w:lvlJc w:val="left"/>
      <w:pPr>
        <w:ind w:left="6403" w:hanging="360"/>
      </w:pPr>
      <w:rPr>
        <w:rFonts w:ascii="Wingdings" w:hAnsi="Wingdings" w:hint="default"/>
      </w:rPr>
    </w:lvl>
  </w:abstractNum>
  <w:abstractNum w:abstractNumId="24" w15:restartNumberingAfterBreak="0">
    <w:nsid w:val="45D94E35"/>
    <w:multiLevelType w:val="hybridMultilevel"/>
    <w:tmpl w:val="362A635E"/>
    <w:lvl w:ilvl="0" w:tplc="7C183490">
      <w:start w:val="1"/>
      <w:numFmt w:val="bullet"/>
      <w:lvlText w:val="•"/>
      <w:lvlJc w:val="left"/>
      <w:pPr>
        <w:tabs>
          <w:tab w:val="num" w:pos="720"/>
        </w:tabs>
        <w:ind w:left="720" w:hanging="360"/>
      </w:pPr>
      <w:rPr>
        <w:rFonts w:ascii="Arial" w:hAnsi="Arial" w:hint="default"/>
      </w:rPr>
    </w:lvl>
    <w:lvl w:ilvl="1" w:tplc="FB48B58A" w:tentative="1">
      <w:start w:val="1"/>
      <w:numFmt w:val="bullet"/>
      <w:lvlText w:val="•"/>
      <w:lvlJc w:val="left"/>
      <w:pPr>
        <w:tabs>
          <w:tab w:val="num" w:pos="1440"/>
        </w:tabs>
        <w:ind w:left="1440" w:hanging="360"/>
      </w:pPr>
      <w:rPr>
        <w:rFonts w:ascii="Arial" w:hAnsi="Arial" w:hint="default"/>
      </w:rPr>
    </w:lvl>
    <w:lvl w:ilvl="2" w:tplc="F3CC8728" w:tentative="1">
      <w:start w:val="1"/>
      <w:numFmt w:val="bullet"/>
      <w:lvlText w:val="•"/>
      <w:lvlJc w:val="left"/>
      <w:pPr>
        <w:tabs>
          <w:tab w:val="num" w:pos="2160"/>
        </w:tabs>
        <w:ind w:left="2160" w:hanging="360"/>
      </w:pPr>
      <w:rPr>
        <w:rFonts w:ascii="Arial" w:hAnsi="Arial" w:hint="default"/>
      </w:rPr>
    </w:lvl>
    <w:lvl w:ilvl="3" w:tplc="A3CC3AFA" w:tentative="1">
      <w:start w:val="1"/>
      <w:numFmt w:val="bullet"/>
      <w:lvlText w:val="•"/>
      <w:lvlJc w:val="left"/>
      <w:pPr>
        <w:tabs>
          <w:tab w:val="num" w:pos="2880"/>
        </w:tabs>
        <w:ind w:left="2880" w:hanging="360"/>
      </w:pPr>
      <w:rPr>
        <w:rFonts w:ascii="Arial" w:hAnsi="Arial" w:hint="default"/>
      </w:rPr>
    </w:lvl>
    <w:lvl w:ilvl="4" w:tplc="FAF0742A" w:tentative="1">
      <w:start w:val="1"/>
      <w:numFmt w:val="bullet"/>
      <w:lvlText w:val="•"/>
      <w:lvlJc w:val="left"/>
      <w:pPr>
        <w:tabs>
          <w:tab w:val="num" w:pos="3600"/>
        </w:tabs>
        <w:ind w:left="3600" w:hanging="360"/>
      </w:pPr>
      <w:rPr>
        <w:rFonts w:ascii="Arial" w:hAnsi="Arial" w:hint="default"/>
      </w:rPr>
    </w:lvl>
    <w:lvl w:ilvl="5" w:tplc="FCA039A4" w:tentative="1">
      <w:start w:val="1"/>
      <w:numFmt w:val="bullet"/>
      <w:lvlText w:val="•"/>
      <w:lvlJc w:val="left"/>
      <w:pPr>
        <w:tabs>
          <w:tab w:val="num" w:pos="4320"/>
        </w:tabs>
        <w:ind w:left="4320" w:hanging="360"/>
      </w:pPr>
      <w:rPr>
        <w:rFonts w:ascii="Arial" w:hAnsi="Arial" w:hint="default"/>
      </w:rPr>
    </w:lvl>
    <w:lvl w:ilvl="6" w:tplc="9F32CBF6" w:tentative="1">
      <w:start w:val="1"/>
      <w:numFmt w:val="bullet"/>
      <w:lvlText w:val="•"/>
      <w:lvlJc w:val="left"/>
      <w:pPr>
        <w:tabs>
          <w:tab w:val="num" w:pos="5040"/>
        </w:tabs>
        <w:ind w:left="5040" w:hanging="360"/>
      </w:pPr>
      <w:rPr>
        <w:rFonts w:ascii="Arial" w:hAnsi="Arial" w:hint="default"/>
      </w:rPr>
    </w:lvl>
    <w:lvl w:ilvl="7" w:tplc="4E5EC3A6" w:tentative="1">
      <w:start w:val="1"/>
      <w:numFmt w:val="bullet"/>
      <w:lvlText w:val="•"/>
      <w:lvlJc w:val="left"/>
      <w:pPr>
        <w:tabs>
          <w:tab w:val="num" w:pos="5760"/>
        </w:tabs>
        <w:ind w:left="5760" w:hanging="360"/>
      </w:pPr>
      <w:rPr>
        <w:rFonts w:ascii="Arial" w:hAnsi="Arial" w:hint="default"/>
      </w:rPr>
    </w:lvl>
    <w:lvl w:ilvl="8" w:tplc="6472FA08" w:tentative="1">
      <w:start w:val="1"/>
      <w:numFmt w:val="bullet"/>
      <w:lvlText w:val="•"/>
      <w:lvlJc w:val="left"/>
      <w:pPr>
        <w:tabs>
          <w:tab w:val="num" w:pos="6480"/>
        </w:tabs>
        <w:ind w:left="6480" w:hanging="360"/>
      </w:pPr>
      <w:rPr>
        <w:rFonts w:ascii="Arial" w:hAnsi="Arial" w:hint="default"/>
      </w:rPr>
    </w:lvl>
  </w:abstractNum>
  <w:abstractNum w:abstractNumId="25" w15:restartNumberingAfterBreak="0">
    <w:nsid w:val="4DC3027F"/>
    <w:multiLevelType w:val="hybridMultilevel"/>
    <w:tmpl w:val="F2CC42CE"/>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6" w15:restartNumberingAfterBreak="0">
    <w:nsid w:val="4FD724F5"/>
    <w:multiLevelType w:val="hybridMultilevel"/>
    <w:tmpl w:val="E3E6A95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5008102A"/>
    <w:multiLevelType w:val="hybridMultilevel"/>
    <w:tmpl w:val="3318B0E4"/>
    <w:lvl w:ilvl="0" w:tplc="F65E0572">
      <w:start w:val="5"/>
      <w:numFmt w:val="bullet"/>
      <w:lvlText w:val="-"/>
      <w:lvlJc w:val="left"/>
      <w:pPr>
        <w:ind w:left="720" w:hanging="360"/>
      </w:pPr>
      <w:rPr>
        <w:rFonts w:ascii="Arial" w:eastAsia="Arial" w:hAnsi="Arial" w:cs="Aria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56F24EFC"/>
    <w:multiLevelType w:val="hybridMultilevel"/>
    <w:tmpl w:val="58D65BE4"/>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29" w15:restartNumberingAfterBreak="0">
    <w:nsid w:val="581F5628"/>
    <w:multiLevelType w:val="hybridMultilevel"/>
    <w:tmpl w:val="076ADEE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59B231D0"/>
    <w:multiLevelType w:val="hybridMultilevel"/>
    <w:tmpl w:val="044A0C20"/>
    <w:lvl w:ilvl="0" w:tplc="6206DE08">
      <w:start w:val="1"/>
      <w:numFmt w:val="bullet"/>
      <w:lvlText w:val=""/>
      <w:lvlJc w:val="left"/>
      <w:pPr>
        <w:ind w:left="720" w:hanging="360"/>
      </w:pPr>
      <w:rPr>
        <w:rFonts w:ascii="Symbol" w:hAnsi="Symbol" w:hint="default"/>
      </w:rPr>
    </w:lvl>
    <w:lvl w:ilvl="1" w:tplc="6FBE5F32">
      <w:start w:val="1"/>
      <w:numFmt w:val="bullet"/>
      <w:lvlText w:val="o"/>
      <w:lvlJc w:val="left"/>
      <w:pPr>
        <w:ind w:left="1440" w:hanging="360"/>
      </w:pPr>
      <w:rPr>
        <w:rFonts w:ascii="Courier New" w:hAnsi="Courier New" w:hint="default"/>
      </w:rPr>
    </w:lvl>
    <w:lvl w:ilvl="2" w:tplc="7542CFB4">
      <w:start w:val="1"/>
      <w:numFmt w:val="bullet"/>
      <w:lvlText w:val=""/>
      <w:lvlJc w:val="left"/>
      <w:pPr>
        <w:ind w:left="2160" w:hanging="360"/>
      </w:pPr>
      <w:rPr>
        <w:rFonts w:ascii="Wingdings" w:hAnsi="Wingdings" w:hint="default"/>
      </w:rPr>
    </w:lvl>
    <w:lvl w:ilvl="3" w:tplc="D7F214D6">
      <w:start w:val="1"/>
      <w:numFmt w:val="bullet"/>
      <w:lvlText w:val=""/>
      <w:lvlJc w:val="left"/>
      <w:pPr>
        <w:ind w:left="2880" w:hanging="360"/>
      </w:pPr>
      <w:rPr>
        <w:rFonts w:ascii="Symbol" w:hAnsi="Symbol" w:hint="default"/>
      </w:rPr>
    </w:lvl>
    <w:lvl w:ilvl="4" w:tplc="C54A2F6A">
      <w:start w:val="1"/>
      <w:numFmt w:val="bullet"/>
      <w:lvlText w:val="o"/>
      <w:lvlJc w:val="left"/>
      <w:pPr>
        <w:ind w:left="3600" w:hanging="360"/>
      </w:pPr>
      <w:rPr>
        <w:rFonts w:ascii="Courier New" w:hAnsi="Courier New" w:hint="default"/>
      </w:rPr>
    </w:lvl>
    <w:lvl w:ilvl="5" w:tplc="6804EA62">
      <w:start w:val="1"/>
      <w:numFmt w:val="bullet"/>
      <w:lvlText w:val=""/>
      <w:lvlJc w:val="left"/>
      <w:pPr>
        <w:ind w:left="4320" w:hanging="360"/>
      </w:pPr>
      <w:rPr>
        <w:rFonts w:ascii="Wingdings" w:hAnsi="Wingdings" w:hint="default"/>
      </w:rPr>
    </w:lvl>
    <w:lvl w:ilvl="6" w:tplc="4F8E75AC">
      <w:start w:val="1"/>
      <w:numFmt w:val="bullet"/>
      <w:lvlText w:val=""/>
      <w:lvlJc w:val="left"/>
      <w:pPr>
        <w:ind w:left="5040" w:hanging="360"/>
      </w:pPr>
      <w:rPr>
        <w:rFonts w:ascii="Symbol" w:hAnsi="Symbol" w:hint="default"/>
      </w:rPr>
    </w:lvl>
    <w:lvl w:ilvl="7" w:tplc="D63A0B38">
      <w:start w:val="1"/>
      <w:numFmt w:val="bullet"/>
      <w:lvlText w:val="o"/>
      <w:lvlJc w:val="left"/>
      <w:pPr>
        <w:ind w:left="5760" w:hanging="360"/>
      </w:pPr>
      <w:rPr>
        <w:rFonts w:ascii="Courier New" w:hAnsi="Courier New" w:hint="default"/>
      </w:rPr>
    </w:lvl>
    <w:lvl w:ilvl="8" w:tplc="9D3A692A">
      <w:start w:val="1"/>
      <w:numFmt w:val="bullet"/>
      <w:lvlText w:val=""/>
      <w:lvlJc w:val="left"/>
      <w:pPr>
        <w:ind w:left="6480" w:hanging="360"/>
      </w:pPr>
      <w:rPr>
        <w:rFonts w:ascii="Wingdings" w:hAnsi="Wingdings" w:hint="default"/>
      </w:rPr>
    </w:lvl>
  </w:abstractNum>
  <w:abstractNum w:abstractNumId="31" w15:restartNumberingAfterBreak="0">
    <w:nsid w:val="5AE53E6B"/>
    <w:multiLevelType w:val="hybridMultilevel"/>
    <w:tmpl w:val="A308FAC2"/>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2" w15:restartNumberingAfterBreak="0">
    <w:nsid w:val="5B841B83"/>
    <w:multiLevelType w:val="hybridMultilevel"/>
    <w:tmpl w:val="2D8A71DA"/>
    <w:lvl w:ilvl="0" w:tplc="238048AC">
      <w:start w:val="1"/>
      <w:numFmt w:val="bullet"/>
      <w:lvlText w:val="•"/>
      <w:lvlJc w:val="left"/>
      <w:pPr>
        <w:tabs>
          <w:tab w:val="num" w:pos="720"/>
        </w:tabs>
        <w:ind w:left="720" w:hanging="360"/>
      </w:pPr>
      <w:rPr>
        <w:rFonts w:ascii="Arial" w:hAnsi="Arial" w:hint="default"/>
      </w:rPr>
    </w:lvl>
    <w:lvl w:ilvl="1" w:tplc="6D249148" w:tentative="1">
      <w:start w:val="1"/>
      <w:numFmt w:val="bullet"/>
      <w:lvlText w:val="•"/>
      <w:lvlJc w:val="left"/>
      <w:pPr>
        <w:tabs>
          <w:tab w:val="num" w:pos="1440"/>
        </w:tabs>
        <w:ind w:left="1440" w:hanging="360"/>
      </w:pPr>
      <w:rPr>
        <w:rFonts w:ascii="Arial" w:hAnsi="Arial" w:hint="default"/>
      </w:rPr>
    </w:lvl>
    <w:lvl w:ilvl="2" w:tplc="12E67BF2" w:tentative="1">
      <w:start w:val="1"/>
      <w:numFmt w:val="bullet"/>
      <w:lvlText w:val="•"/>
      <w:lvlJc w:val="left"/>
      <w:pPr>
        <w:tabs>
          <w:tab w:val="num" w:pos="2160"/>
        </w:tabs>
        <w:ind w:left="2160" w:hanging="360"/>
      </w:pPr>
      <w:rPr>
        <w:rFonts w:ascii="Arial" w:hAnsi="Arial" w:hint="default"/>
      </w:rPr>
    </w:lvl>
    <w:lvl w:ilvl="3" w:tplc="62C0B3B0" w:tentative="1">
      <w:start w:val="1"/>
      <w:numFmt w:val="bullet"/>
      <w:lvlText w:val="•"/>
      <w:lvlJc w:val="left"/>
      <w:pPr>
        <w:tabs>
          <w:tab w:val="num" w:pos="2880"/>
        </w:tabs>
        <w:ind w:left="2880" w:hanging="360"/>
      </w:pPr>
      <w:rPr>
        <w:rFonts w:ascii="Arial" w:hAnsi="Arial" w:hint="default"/>
      </w:rPr>
    </w:lvl>
    <w:lvl w:ilvl="4" w:tplc="0D246880" w:tentative="1">
      <w:start w:val="1"/>
      <w:numFmt w:val="bullet"/>
      <w:lvlText w:val="•"/>
      <w:lvlJc w:val="left"/>
      <w:pPr>
        <w:tabs>
          <w:tab w:val="num" w:pos="3600"/>
        </w:tabs>
        <w:ind w:left="3600" w:hanging="360"/>
      </w:pPr>
      <w:rPr>
        <w:rFonts w:ascii="Arial" w:hAnsi="Arial" w:hint="default"/>
      </w:rPr>
    </w:lvl>
    <w:lvl w:ilvl="5" w:tplc="8A7E6E92" w:tentative="1">
      <w:start w:val="1"/>
      <w:numFmt w:val="bullet"/>
      <w:lvlText w:val="•"/>
      <w:lvlJc w:val="left"/>
      <w:pPr>
        <w:tabs>
          <w:tab w:val="num" w:pos="4320"/>
        </w:tabs>
        <w:ind w:left="4320" w:hanging="360"/>
      </w:pPr>
      <w:rPr>
        <w:rFonts w:ascii="Arial" w:hAnsi="Arial" w:hint="default"/>
      </w:rPr>
    </w:lvl>
    <w:lvl w:ilvl="6" w:tplc="369ED538" w:tentative="1">
      <w:start w:val="1"/>
      <w:numFmt w:val="bullet"/>
      <w:lvlText w:val="•"/>
      <w:lvlJc w:val="left"/>
      <w:pPr>
        <w:tabs>
          <w:tab w:val="num" w:pos="5040"/>
        </w:tabs>
        <w:ind w:left="5040" w:hanging="360"/>
      </w:pPr>
      <w:rPr>
        <w:rFonts w:ascii="Arial" w:hAnsi="Arial" w:hint="default"/>
      </w:rPr>
    </w:lvl>
    <w:lvl w:ilvl="7" w:tplc="5ED2034E" w:tentative="1">
      <w:start w:val="1"/>
      <w:numFmt w:val="bullet"/>
      <w:lvlText w:val="•"/>
      <w:lvlJc w:val="left"/>
      <w:pPr>
        <w:tabs>
          <w:tab w:val="num" w:pos="5760"/>
        </w:tabs>
        <w:ind w:left="5760" w:hanging="360"/>
      </w:pPr>
      <w:rPr>
        <w:rFonts w:ascii="Arial" w:hAnsi="Arial" w:hint="default"/>
      </w:rPr>
    </w:lvl>
    <w:lvl w:ilvl="8" w:tplc="257C7E20" w:tentative="1">
      <w:start w:val="1"/>
      <w:numFmt w:val="bullet"/>
      <w:lvlText w:val="•"/>
      <w:lvlJc w:val="left"/>
      <w:pPr>
        <w:tabs>
          <w:tab w:val="num" w:pos="6480"/>
        </w:tabs>
        <w:ind w:left="6480" w:hanging="360"/>
      </w:pPr>
      <w:rPr>
        <w:rFonts w:ascii="Arial" w:hAnsi="Arial" w:hint="default"/>
      </w:rPr>
    </w:lvl>
  </w:abstractNum>
  <w:abstractNum w:abstractNumId="33" w15:restartNumberingAfterBreak="0">
    <w:nsid w:val="5E0C40D8"/>
    <w:multiLevelType w:val="hybridMultilevel"/>
    <w:tmpl w:val="A11660A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61A11CFC"/>
    <w:multiLevelType w:val="hybridMultilevel"/>
    <w:tmpl w:val="7AA4500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62F774FB"/>
    <w:multiLevelType w:val="hybridMultilevel"/>
    <w:tmpl w:val="051072B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645F5F3E"/>
    <w:multiLevelType w:val="hybridMultilevel"/>
    <w:tmpl w:val="B3D8E66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67306889"/>
    <w:multiLevelType w:val="hybridMultilevel"/>
    <w:tmpl w:val="2A5C70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8" w15:restartNumberingAfterBreak="0">
    <w:nsid w:val="6769063B"/>
    <w:multiLevelType w:val="hybridMultilevel"/>
    <w:tmpl w:val="5E0EA8D2"/>
    <w:lvl w:ilvl="0" w:tplc="08090001">
      <w:start w:val="1"/>
      <w:numFmt w:val="bullet"/>
      <w:lvlText w:val=""/>
      <w:lvlJc w:val="left"/>
      <w:pPr>
        <w:ind w:left="770" w:hanging="360"/>
      </w:pPr>
      <w:rPr>
        <w:rFonts w:ascii="Symbol" w:hAnsi="Symbol" w:hint="default"/>
      </w:rPr>
    </w:lvl>
    <w:lvl w:ilvl="1" w:tplc="08090003" w:tentative="1">
      <w:start w:val="1"/>
      <w:numFmt w:val="bullet"/>
      <w:lvlText w:val="o"/>
      <w:lvlJc w:val="left"/>
      <w:pPr>
        <w:ind w:left="1490" w:hanging="360"/>
      </w:pPr>
      <w:rPr>
        <w:rFonts w:ascii="Courier New" w:hAnsi="Courier New" w:cs="Courier New" w:hint="default"/>
      </w:rPr>
    </w:lvl>
    <w:lvl w:ilvl="2" w:tplc="08090005" w:tentative="1">
      <w:start w:val="1"/>
      <w:numFmt w:val="bullet"/>
      <w:lvlText w:val=""/>
      <w:lvlJc w:val="left"/>
      <w:pPr>
        <w:ind w:left="2210" w:hanging="360"/>
      </w:pPr>
      <w:rPr>
        <w:rFonts w:ascii="Wingdings" w:hAnsi="Wingdings" w:hint="default"/>
      </w:rPr>
    </w:lvl>
    <w:lvl w:ilvl="3" w:tplc="08090001" w:tentative="1">
      <w:start w:val="1"/>
      <w:numFmt w:val="bullet"/>
      <w:lvlText w:val=""/>
      <w:lvlJc w:val="left"/>
      <w:pPr>
        <w:ind w:left="2930" w:hanging="360"/>
      </w:pPr>
      <w:rPr>
        <w:rFonts w:ascii="Symbol" w:hAnsi="Symbol" w:hint="default"/>
      </w:rPr>
    </w:lvl>
    <w:lvl w:ilvl="4" w:tplc="08090003" w:tentative="1">
      <w:start w:val="1"/>
      <w:numFmt w:val="bullet"/>
      <w:lvlText w:val="o"/>
      <w:lvlJc w:val="left"/>
      <w:pPr>
        <w:ind w:left="3650" w:hanging="360"/>
      </w:pPr>
      <w:rPr>
        <w:rFonts w:ascii="Courier New" w:hAnsi="Courier New" w:cs="Courier New" w:hint="default"/>
      </w:rPr>
    </w:lvl>
    <w:lvl w:ilvl="5" w:tplc="08090005" w:tentative="1">
      <w:start w:val="1"/>
      <w:numFmt w:val="bullet"/>
      <w:lvlText w:val=""/>
      <w:lvlJc w:val="left"/>
      <w:pPr>
        <w:ind w:left="4370" w:hanging="360"/>
      </w:pPr>
      <w:rPr>
        <w:rFonts w:ascii="Wingdings" w:hAnsi="Wingdings" w:hint="default"/>
      </w:rPr>
    </w:lvl>
    <w:lvl w:ilvl="6" w:tplc="08090001" w:tentative="1">
      <w:start w:val="1"/>
      <w:numFmt w:val="bullet"/>
      <w:lvlText w:val=""/>
      <w:lvlJc w:val="left"/>
      <w:pPr>
        <w:ind w:left="5090" w:hanging="360"/>
      </w:pPr>
      <w:rPr>
        <w:rFonts w:ascii="Symbol" w:hAnsi="Symbol" w:hint="default"/>
      </w:rPr>
    </w:lvl>
    <w:lvl w:ilvl="7" w:tplc="08090003" w:tentative="1">
      <w:start w:val="1"/>
      <w:numFmt w:val="bullet"/>
      <w:lvlText w:val="o"/>
      <w:lvlJc w:val="left"/>
      <w:pPr>
        <w:ind w:left="5810" w:hanging="360"/>
      </w:pPr>
      <w:rPr>
        <w:rFonts w:ascii="Courier New" w:hAnsi="Courier New" w:cs="Courier New" w:hint="default"/>
      </w:rPr>
    </w:lvl>
    <w:lvl w:ilvl="8" w:tplc="08090005" w:tentative="1">
      <w:start w:val="1"/>
      <w:numFmt w:val="bullet"/>
      <w:lvlText w:val=""/>
      <w:lvlJc w:val="left"/>
      <w:pPr>
        <w:ind w:left="6530" w:hanging="360"/>
      </w:pPr>
      <w:rPr>
        <w:rFonts w:ascii="Wingdings" w:hAnsi="Wingdings" w:hint="default"/>
      </w:rPr>
    </w:lvl>
  </w:abstractNum>
  <w:abstractNum w:abstractNumId="39" w15:restartNumberingAfterBreak="0">
    <w:nsid w:val="67B55136"/>
    <w:multiLevelType w:val="hybridMultilevel"/>
    <w:tmpl w:val="227EBB98"/>
    <w:lvl w:ilvl="0" w:tplc="E46493F2">
      <w:start w:val="2"/>
      <w:numFmt w:val="bullet"/>
      <w:lvlText w:val="-"/>
      <w:lvlJc w:val="left"/>
      <w:pPr>
        <w:ind w:left="720" w:hanging="360"/>
      </w:pPr>
      <w:rPr>
        <w:rFonts w:ascii="Arial" w:eastAsiaTheme="minorHAnsi" w:hAnsi="Arial" w:cs="Aria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40" w15:restartNumberingAfterBreak="0">
    <w:nsid w:val="6B527A75"/>
    <w:multiLevelType w:val="hybridMultilevel"/>
    <w:tmpl w:val="72EAEFC6"/>
    <w:lvl w:ilvl="0" w:tplc="13260B4C">
      <w:start w:val="1"/>
      <w:numFmt w:val="bullet"/>
      <w:lvlText w:val=""/>
      <w:lvlJc w:val="left"/>
      <w:pPr>
        <w:tabs>
          <w:tab w:val="num" w:pos="720"/>
        </w:tabs>
        <w:ind w:left="720" w:hanging="360"/>
      </w:pPr>
      <w:rPr>
        <w:rFonts w:ascii="Wingdings" w:hAnsi="Wingdings" w:hint="default"/>
      </w:rPr>
    </w:lvl>
    <w:lvl w:ilvl="1" w:tplc="B0D2F4D0">
      <w:start w:val="1"/>
      <w:numFmt w:val="bullet"/>
      <w:lvlText w:val=""/>
      <w:lvlJc w:val="left"/>
      <w:pPr>
        <w:tabs>
          <w:tab w:val="num" w:pos="1440"/>
        </w:tabs>
        <w:ind w:left="1440" w:hanging="360"/>
      </w:pPr>
      <w:rPr>
        <w:rFonts w:ascii="Wingdings" w:hAnsi="Wingdings" w:hint="default"/>
      </w:rPr>
    </w:lvl>
    <w:lvl w:ilvl="2" w:tplc="95487B28" w:tentative="1">
      <w:start w:val="1"/>
      <w:numFmt w:val="bullet"/>
      <w:lvlText w:val=""/>
      <w:lvlJc w:val="left"/>
      <w:pPr>
        <w:tabs>
          <w:tab w:val="num" w:pos="2160"/>
        </w:tabs>
        <w:ind w:left="2160" w:hanging="360"/>
      </w:pPr>
      <w:rPr>
        <w:rFonts w:ascii="Wingdings" w:hAnsi="Wingdings" w:hint="default"/>
      </w:rPr>
    </w:lvl>
    <w:lvl w:ilvl="3" w:tplc="2FDC5D68" w:tentative="1">
      <w:start w:val="1"/>
      <w:numFmt w:val="bullet"/>
      <w:lvlText w:val=""/>
      <w:lvlJc w:val="left"/>
      <w:pPr>
        <w:tabs>
          <w:tab w:val="num" w:pos="2880"/>
        </w:tabs>
        <w:ind w:left="2880" w:hanging="360"/>
      </w:pPr>
      <w:rPr>
        <w:rFonts w:ascii="Wingdings" w:hAnsi="Wingdings" w:hint="default"/>
      </w:rPr>
    </w:lvl>
    <w:lvl w:ilvl="4" w:tplc="C012103A" w:tentative="1">
      <w:start w:val="1"/>
      <w:numFmt w:val="bullet"/>
      <w:lvlText w:val=""/>
      <w:lvlJc w:val="left"/>
      <w:pPr>
        <w:tabs>
          <w:tab w:val="num" w:pos="3600"/>
        </w:tabs>
        <w:ind w:left="3600" w:hanging="360"/>
      </w:pPr>
      <w:rPr>
        <w:rFonts w:ascii="Wingdings" w:hAnsi="Wingdings" w:hint="default"/>
      </w:rPr>
    </w:lvl>
    <w:lvl w:ilvl="5" w:tplc="F8CC398E" w:tentative="1">
      <w:start w:val="1"/>
      <w:numFmt w:val="bullet"/>
      <w:lvlText w:val=""/>
      <w:lvlJc w:val="left"/>
      <w:pPr>
        <w:tabs>
          <w:tab w:val="num" w:pos="4320"/>
        </w:tabs>
        <w:ind w:left="4320" w:hanging="360"/>
      </w:pPr>
      <w:rPr>
        <w:rFonts w:ascii="Wingdings" w:hAnsi="Wingdings" w:hint="default"/>
      </w:rPr>
    </w:lvl>
    <w:lvl w:ilvl="6" w:tplc="7538859E" w:tentative="1">
      <w:start w:val="1"/>
      <w:numFmt w:val="bullet"/>
      <w:lvlText w:val=""/>
      <w:lvlJc w:val="left"/>
      <w:pPr>
        <w:tabs>
          <w:tab w:val="num" w:pos="5040"/>
        </w:tabs>
        <w:ind w:left="5040" w:hanging="360"/>
      </w:pPr>
      <w:rPr>
        <w:rFonts w:ascii="Wingdings" w:hAnsi="Wingdings" w:hint="default"/>
      </w:rPr>
    </w:lvl>
    <w:lvl w:ilvl="7" w:tplc="796A4056" w:tentative="1">
      <w:start w:val="1"/>
      <w:numFmt w:val="bullet"/>
      <w:lvlText w:val=""/>
      <w:lvlJc w:val="left"/>
      <w:pPr>
        <w:tabs>
          <w:tab w:val="num" w:pos="5760"/>
        </w:tabs>
        <w:ind w:left="5760" w:hanging="360"/>
      </w:pPr>
      <w:rPr>
        <w:rFonts w:ascii="Wingdings" w:hAnsi="Wingdings" w:hint="default"/>
      </w:rPr>
    </w:lvl>
    <w:lvl w:ilvl="8" w:tplc="7D2C60D6" w:tentative="1">
      <w:start w:val="1"/>
      <w:numFmt w:val="bullet"/>
      <w:lvlText w:val=""/>
      <w:lvlJc w:val="left"/>
      <w:pPr>
        <w:tabs>
          <w:tab w:val="num" w:pos="6480"/>
        </w:tabs>
        <w:ind w:left="6480" w:hanging="360"/>
      </w:pPr>
      <w:rPr>
        <w:rFonts w:ascii="Wingdings" w:hAnsi="Wingdings" w:hint="default"/>
      </w:rPr>
    </w:lvl>
  </w:abstractNum>
  <w:abstractNum w:abstractNumId="41" w15:restartNumberingAfterBreak="0">
    <w:nsid w:val="7524255B"/>
    <w:multiLevelType w:val="hybridMultilevel"/>
    <w:tmpl w:val="F84E8A12"/>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2" w15:restartNumberingAfterBreak="0">
    <w:nsid w:val="786E6E3F"/>
    <w:multiLevelType w:val="hybridMultilevel"/>
    <w:tmpl w:val="D1AC2E56"/>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3" w15:restartNumberingAfterBreak="0">
    <w:nsid w:val="78A40303"/>
    <w:multiLevelType w:val="hybridMultilevel"/>
    <w:tmpl w:val="8BC483E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44" w15:restartNumberingAfterBreak="0">
    <w:nsid w:val="7C4823AE"/>
    <w:multiLevelType w:val="hybridMultilevel"/>
    <w:tmpl w:val="20409B50"/>
    <w:lvl w:ilvl="0" w:tplc="08090003">
      <w:start w:val="1"/>
      <w:numFmt w:val="bullet"/>
      <w:lvlText w:val="o"/>
      <w:lvlJc w:val="left"/>
      <w:pPr>
        <w:ind w:left="720" w:hanging="360"/>
      </w:pPr>
      <w:rPr>
        <w:rFonts w:ascii="Courier New" w:hAnsi="Courier New" w:cs="Courier New"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5" w15:restartNumberingAfterBreak="0">
    <w:nsid w:val="7FCF0D2D"/>
    <w:multiLevelType w:val="hybridMultilevel"/>
    <w:tmpl w:val="B4E66ED6"/>
    <w:lvl w:ilvl="0" w:tplc="667AB8B6">
      <w:start w:val="2"/>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30"/>
  </w:num>
  <w:num w:numId="2">
    <w:abstractNumId w:val="6"/>
  </w:num>
  <w:num w:numId="3">
    <w:abstractNumId w:val="20"/>
  </w:num>
  <w:num w:numId="4">
    <w:abstractNumId w:val="8"/>
  </w:num>
  <w:num w:numId="5">
    <w:abstractNumId w:val="16"/>
  </w:num>
  <w:num w:numId="6">
    <w:abstractNumId w:val="12"/>
  </w:num>
  <w:num w:numId="7">
    <w:abstractNumId w:val="31"/>
  </w:num>
  <w:num w:numId="8">
    <w:abstractNumId w:val="27"/>
  </w:num>
  <w:num w:numId="9">
    <w:abstractNumId w:val="15"/>
  </w:num>
  <w:num w:numId="10">
    <w:abstractNumId w:val="45"/>
  </w:num>
  <w:num w:numId="11">
    <w:abstractNumId w:val="5"/>
  </w:num>
  <w:num w:numId="12">
    <w:abstractNumId w:val="23"/>
  </w:num>
  <w:num w:numId="13">
    <w:abstractNumId w:val="35"/>
  </w:num>
  <w:num w:numId="14">
    <w:abstractNumId w:val="9"/>
  </w:num>
  <w:num w:numId="15">
    <w:abstractNumId w:val="14"/>
  </w:num>
  <w:num w:numId="16">
    <w:abstractNumId w:val="29"/>
  </w:num>
  <w:num w:numId="17">
    <w:abstractNumId w:val="1"/>
  </w:num>
  <w:num w:numId="18">
    <w:abstractNumId w:val="37"/>
  </w:num>
  <w:num w:numId="19">
    <w:abstractNumId w:val="3"/>
  </w:num>
  <w:num w:numId="20">
    <w:abstractNumId w:val="2"/>
  </w:num>
  <w:num w:numId="21">
    <w:abstractNumId w:val="31"/>
  </w:num>
  <w:num w:numId="22">
    <w:abstractNumId w:val="4"/>
  </w:num>
  <w:num w:numId="23">
    <w:abstractNumId w:val="19"/>
  </w:num>
  <w:num w:numId="24">
    <w:abstractNumId w:val="0"/>
  </w:num>
  <w:num w:numId="25">
    <w:abstractNumId w:val="0"/>
  </w:num>
  <w:num w:numId="26">
    <w:abstractNumId w:val="44"/>
  </w:num>
  <w:num w:numId="27">
    <w:abstractNumId w:val="39"/>
  </w:num>
  <w:num w:numId="28">
    <w:abstractNumId w:val="24"/>
  </w:num>
  <w:num w:numId="29">
    <w:abstractNumId w:val="24"/>
  </w:num>
  <w:num w:numId="30">
    <w:abstractNumId w:val="22"/>
  </w:num>
  <w:num w:numId="31">
    <w:abstractNumId w:val="33"/>
  </w:num>
  <w:num w:numId="32">
    <w:abstractNumId w:val="10"/>
  </w:num>
  <w:num w:numId="33">
    <w:abstractNumId w:val="13"/>
  </w:num>
  <w:num w:numId="34">
    <w:abstractNumId w:val="18"/>
  </w:num>
  <w:num w:numId="35">
    <w:abstractNumId w:val="28"/>
  </w:num>
  <w:num w:numId="36">
    <w:abstractNumId w:val="26"/>
  </w:num>
  <w:num w:numId="37">
    <w:abstractNumId w:val="21"/>
  </w:num>
  <w:num w:numId="38">
    <w:abstractNumId w:val="36"/>
  </w:num>
  <w:num w:numId="39">
    <w:abstractNumId w:val="7"/>
  </w:num>
  <w:num w:numId="40">
    <w:abstractNumId w:val="17"/>
  </w:num>
  <w:num w:numId="41">
    <w:abstractNumId w:val="34"/>
  </w:num>
  <w:num w:numId="42">
    <w:abstractNumId w:val="32"/>
  </w:num>
  <w:num w:numId="43">
    <w:abstractNumId w:val="11"/>
  </w:num>
  <w:num w:numId="44">
    <w:abstractNumId w:val="43"/>
  </w:num>
  <w:num w:numId="45">
    <w:abstractNumId w:val="38"/>
  </w:num>
  <w:num w:numId="46">
    <w:abstractNumId w:val="42"/>
  </w:num>
  <w:num w:numId="47">
    <w:abstractNumId w:val="40"/>
  </w:num>
  <w:num w:numId="48">
    <w:abstractNumId w:val="25"/>
  </w:num>
  <w:num w:numId="49">
    <w:abstractNumId w:val="41"/>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characterSpacingControl w:val="doNotCompress"/>
  <w:hdrShapeDefaults>
    <o:shapedefaults v:ext="edit" spidmax="1433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501F1"/>
    <w:rsid w:val="00007355"/>
    <w:rsid w:val="00007A56"/>
    <w:rsid w:val="0001311F"/>
    <w:rsid w:val="000142F2"/>
    <w:rsid w:val="00021897"/>
    <w:rsid w:val="000233C6"/>
    <w:rsid w:val="000274D1"/>
    <w:rsid w:val="0003047C"/>
    <w:rsid w:val="00031745"/>
    <w:rsid w:val="00032432"/>
    <w:rsid w:val="000325EA"/>
    <w:rsid w:val="00037971"/>
    <w:rsid w:val="00037F89"/>
    <w:rsid w:val="00041EC5"/>
    <w:rsid w:val="00044114"/>
    <w:rsid w:val="00047908"/>
    <w:rsid w:val="000501F1"/>
    <w:rsid w:val="000506D4"/>
    <w:rsid w:val="00050837"/>
    <w:rsid w:val="00053658"/>
    <w:rsid w:val="00054AFF"/>
    <w:rsid w:val="00054E40"/>
    <w:rsid w:val="000573C3"/>
    <w:rsid w:val="0005769D"/>
    <w:rsid w:val="00061D8F"/>
    <w:rsid w:val="00062742"/>
    <w:rsid w:val="00067DB9"/>
    <w:rsid w:val="00070568"/>
    <w:rsid w:val="00071921"/>
    <w:rsid w:val="000766E8"/>
    <w:rsid w:val="0007698E"/>
    <w:rsid w:val="00077D72"/>
    <w:rsid w:val="000820A2"/>
    <w:rsid w:val="00084DF8"/>
    <w:rsid w:val="00085EB6"/>
    <w:rsid w:val="00094567"/>
    <w:rsid w:val="00097ECE"/>
    <w:rsid w:val="000A0D41"/>
    <w:rsid w:val="000A1E2B"/>
    <w:rsid w:val="000A2B63"/>
    <w:rsid w:val="000A6D8D"/>
    <w:rsid w:val="000A7D14"/>
    <w:rsid w:val="000B03DC"/>
    <w:rsid w:val="000B38F1"/>
    <w:rsid w:val="000B597E"/>
    <w:rsid w:val="000C0518"/>
    <w:rsid w:val="000C328B"/>
    <w:rsid w:val="000D166B"/>
    <w:rsid w:val="000D2CC3"/>
    <w:rsid w:val="000D42CA"/>
    <w:rsid w:val="000D64FF"/>
    <w:rsid w:val="000E2D5F"/>
    <w:rsid w:val="000E2E0E"/>
    <w:rsid w:val="000E467E"/>
    <w:rsid w:val="000E6637"/>
    <w:rsid w:val="000E6A8A"/>
    <w:rsid w:val="000F4937"/>
    <w:rsid w:val="000F6A2A"/>
    <w:rsid w:val="0010101C"/>
    <w:rsid w:val="00102E41"/>
    <w:rsid w:val="001054AF"/>
    <w:rsid w:val="00105E4B"/>
    <w:rsid w:val="001061CF"/>
    <w:rsid w:val="00112715"/>
    <w:rsid w:val="00114B0B"/>
    <w:rsid w:val="001175FD"/>
    <w:rsid w:val="00117AF2"/>
    <w:rsid w:val="00120A45"/>
    <w:rsid w:val="00123B38"/>
    <w:rsid w:val="00124622"/>
    <w:rsid w:val="00127AE2"/>
    <w:rsid w:val="00127B47"/>
    <w:rsid w:val="001323C3"/>
    <w:rsid w:val="00136288"/>
    <w:rsid w:val="00145745"/>
    <w:rsid w:val="001468F4"/>
    <w:rsid w:val="00147791"/>
    <w:rsid w:val="00151D03"/>
    <w:rsid w:val="0015290B"/>
    <w:rsid w:val="001537C1"/>
    <w:rsid w:val="00155159"/>
    <w:rsid w:val="00156D5D"/>
    <w:rsid w:val="00163E1E"/>
    <w:rsid w:val="00164E9D"/>
    <w:rsid w:val="00165904"/>
    <w:rsid w:val="0016598D"/>
    <w:rsid w:val="00167AEA"/>
    <w:rsid w:val="001729FC"/>
    <w:rsid w:val="0017383A"/>
    <w:rsid w:val="00174371"/>
    <w:rsid w:val="001771BD"/>
    <w:rsid w:val="00180172"/>
    <w:rsid w:val="001831B9"/>
    <w:rsid w:val="00183345"/>
    <w:rsid w:val="00183FB4"/>
    <w:rsid w:val="001904EC"/>
    <w:rsid w:val="00195057"/>
    <w:rsid w:val="001961F4"/>
    <w:rsid w:val="001A121B"/>
    <w:rsid w:val="001A3722"/>
    <w:rsid w:val="001A5DC2"/>
    <w:rsid w:val="001A7F80"/>
    <w:rsid w:val="001B2F33"/>
    <w:rsid w:val="001B67C0"/>
    <w:rsid w:val="001C01B8"/>
    <w:rsid w:val="001C3E21"/>
    <w:rsid w:val="001C645D"/>
    <w:rsid w:val="001C7D58"/>
    <w:rsid w:val="001D2E42"/>
    <w:rsid w:val="001D32CE"/>
    <w:rsid w:val="001D3F66"/>
    <w:rsid w:val="001D55A6"/>
    <w:rsid w:val="001D6529"/>
    <w:rsid w:val="001D66D1"/>
    <w:rsid w:val="001D6E80"/>
    <w:rsid w:val="001D7F6F"/>
    <w:rsid w:val="001E14E9"/>
    <w:rsid w:val="001E449F"/>
    <w:rsid w:val="001E5C82"/>
    <w:rsid w:val="001E6AA9"/>
    <w:rsid w:val="001E7F39"/>
    <w:rsid w:val="001F0B8B"/>
    <w:rsid w:val="001F38CF"/>
    <w:rsid w:val="001F4040"/>
    <w:rsid w:val="001F6087"/>
    <w:rsid w:val="00200038"/>
    <w:rsid w:val="0020142A"/>
    <w:rsid w:val="00202FF2"/>
    <w:rsid w:val="002030D9"/>
    <w:rsid w:val="00203677"/>
    <w:rsid w:val="0020435D"/>
    <w:rsid w:val="00206785"/>
    <w:rsid w:val="00212E2A"/>
    <w:rsid w:val="002172C4"/>
    <w:rsid w:val="00224574"/>
    <w:rsid w:val="00224981"/>
    <w:rsid w:val="00224EFD"/>
    <w:rsid w:val="002269A2"/>
    <w:rsid w:val="002271BD"/>
    <w:rsid w:val="0022725C"/>
    <w:rsid w:val="00227A77"/>
    <w:rsid w:val="00231291"/>
    <w:rsid w:val="00231722"/>
    <w:rsid w:val="00231AB2"/>
    <w:rsid w:val="0023452E"/>
    <w:rsid w:val="00235674"/>
    <w:rsid w:val="0023596A"/>
    <w:rsid w:val="00243C63"/>
    <w:rsid w:val="00247630"/>
    <w:rsid w:val="002512EF"/>
    <w:rsid w:val="002526B3"/>
    <w:rsid w:val="00253E77"/>
    <w:rsid w:val="00254D05"/>
    <w:rsid w:val="00255F16"/>
    <w:rsid w:val="00256731"/>
    <w:rsid w:val="0025700F"/>
    <w:rsid w:val="0026758E"/>
    <w:rsid w:val="00271EE4"/>
    <w:rsid w:val="0027540C"/>
    <w:rsid w:val="00277125"/>
    <w:rsid w:val="00280D72"/>
    <w:rsid w:val="002814F3"/>
    <w:rsid w:val="00281B3C"/>
    <w:rsid w:val="00287586"/>
    <w:rsid w:val="002930D6"/>
    <w:rsid w:val="00294255"/>
    <w:rsid w:val="00295979"/>
    <w:rsid w:val="00297351"/>
    <w:rsid w:val="002A0F38"/>
    <w:rsid w:val="002A15EC"/>
    <w:rsid w:val="002A20E8"/>
    <w:rsid w:val="002A4E30"/>
    <w:rsid w:val="002A6D54"/>
    <w:rsid w:val="002A7287"/>
    <w:rsid w:val="002A7554"/>
    <w:rsid w:val="002B109B"/>
    <w:rsid w:val="002B359B"/>
    <w:rsid w:val="002B3612"/>
    <w:rsid w:val="002B5610"/>
    <w:rsid w:val="002B663C"/>
    <w:rsid w:val="002B6F50"/>
    <w:rsid w:val="002C2AD8"/>
    <w:rsid w:val="002C39C8"/>
    <w:rsid w:val="002C644A"/>
    <w:rsid w:val="002D1984"/>
    <w:rsid w:val="002D19B3"/>
    <w:rsid w:val="002D19FE"/>
    <w:rsid w:val="002D279C"/>
    <w:rsid w:val="002D27C1"/>
    <w:rsid w:val="002D359E"/>
    <w:rsid w:val="002D460C"/>
    <w:rsid w:val="002D58D8"/>
    <w:rsid w:val="002E04B2"/>
    <w:rsid w:val="002E495F"/>
    <w:rsid w:val="002E5F60"/>
    <w:rsid w:val="002E6D42"/>
    <w:rsid w:val="002F18F2"/>
    <w:rsid w:val="002F2A1F"/>
    <w:rsid w:val="00303C7D"/>
    <w:rsid w:val="00303D5B"/>
    <w:rsid w:val="00304D01"/>
    <w:rsid w:val="00306A38"/>
    <w:rsid w:val="003118EC"/>
    <w:rsid w:val="00312FAB"/>
    <w:rsid w:val="003143A2"/>
    <w:rsid w:val="00315EBC"/>
    <w:rsid w:val="003254EF"/>
    <w:rsid w:val="0032661D"/>
    <w:rsid w:val="00326CFD"/>
    <w:rsid w:val="00327E52"/>
    <w:rsid w:val="0033422D"/>
    <w:rsid w:val="00334DE3"/>
    <w:rsid w:val="003358CE"/>
    <w:rsid w:val="00336305"/>
    <w:rsid w:val="00340566"/>
    <w:rsid w:val="003469A0"/>
    <w:rsid w:val="00352610"/>
    <w:rsid w:val="003538D9"/>
    <w:rsid w:val="00355D32"/>
    <w:rsid w:val="00355F9A"/>
    <w:rsid w:val="0035707C"/>
    <w:rsid w:val="003616BB"/>
    <w:rsid w:val="00361E69"/>
    <w:rsid w:val="00362C83"/>
    <w:rsid w:val="0036535E"/>
    <w:rsid w:val="003672D3"/>
    <w:rsid w:val="00367B21"/>
    <w:rsid w:val="00370841"/>
    <w:rsid w:val="003720A4"/>
    <w:rsid w:val="00373795"/>
    <w:rsid w:val="00374F0D"/>
    <w:rsid w:val="00375724"/>
    <w:rsid w:val="003773C9"/>
    <w:rsid w:val="00382F55"/>
    <w:rsid w:val="00385908"/>
    <w:rsid w:val="003915C2"/>
    <w:rsid w:val="00392006"/>
    <w:rsid w:val="003926B9"/>
    <w:rsid w:val="00393D00"/>
    <w:rsid w:val="003A0AD8"/>
    <w:rsid w:val="003A1167"/>
    <w:rsid w:val="003A1232"/>
    <w:rsid w:val="003A6D6E"/>
    <w:rsid w:val="003B1B53"/>
    <w:rsid w:val="003B30BA"/>
    <w:rsid w:val="003B5AE7"/>
    <w:rsid w:val="003C016B"/>
    <w:rsid w:val="003C3AA7"/>
    <w:rsid w:val="003C3EA0"/>
    <w:rsid w:val="003C449F"/>
    <w:rsid w:val="003C4DB6"/>
    <w:rsid w:val="003C6277"/>
    <w:rsid w:val="003C6AEB"/>
    <w:rsid w:val="003C7044"/>
    <w:rsid w:val="003D01DA"/>
    <w:rsid w:val="003D5254"/>
    <w:rsid w:val="003D76F9"/>
    <w:rsid w:val="003E300C"/>
    <w:rsid w:val="003E5B31"/>
    <w:rsid w:val="003E5FE5"/>
    <w:rsid w:val="003F2D28"/>
    <w:rsid w:val="003F5235"/>
    <w:rsid w:val="003F66D1"/>
    <w:rsid w:val="0040036E"/>
    <w:rsid w:val="0040105F"/>
    <w:rsid w:val="00402FFD"/>
    <w:rsid w:val="00403CEC"/>
    <w:rsid w:val="00404DB1"/>
    <w:rsid w:val="00407614"/>
    <w:rsid w:val="00410B84"/>
    <w:rsid w:val="004124B6"/>
    <w:rsid w:val="0041333C"/>
    <w:rsid w:val="00420081"/>
    <w:rsid w:val="00421FFE"/>
    <w:rsid w:val="00424E42"/>
    <w:rsid w:val="00430282"/>
    <w:rsid w:val="004302F4"/>
    <w:rsid w:val="00430D97"/>
    <w:rsid w:val="00431292"/>
    <w:rsid w:val="0043423F"/>
    <w:rsid w:val="0043541C"/>
    <w:rsid w:val="004444BE"/>
    <w:rsid w:val="004454BE"/>
    <w:rsid w:val="0045364C"/>
    <w:rsid w:val="00455306"/>
    <w:rsid w:val="00461C8B"/>
    <w:rsid w:val="00462B68"/>
    <w:rsid w:val="0046319F"/>
    <w:rsid w:val="00463639"/>
    <w:rsid w:val="00464A10"/>
    <w:rsid w:val="00465C56"/>
    <w:rsid w:val="00466982"/>
    <w:rsid w:val="00467185"/>
    <w:rsid w:val="004756A3"/>
    <w:rsid w:val="004759BA"/>
    <w:rsid w:val="00477558"/>
    <w:rsid w:val="0048092D"/>
    <w:rsid w:val="004809F3"/>
    <w:rsid w:val="0048242B"/>
    <w:rsid w:val="0048276F"/>
    <w:rsid w:val="0048353B"/>
    <w:rsid w:val="00486797"/>
    <w:rsid w:val="00486C27"/>
    <w:rsid w:val="00486ED4"/>
    <w:rsid w:val="004918B4"/>
    <w:rsid w:val="004967D1"/>
    <w:rsid w:val="004974B7"/>
    <w:rsid w:val="004A04CF"/>
    <w:rsid w:val="004B0CD8"/>
    <w:rsid w:val="004B1CC9"/>
    <w:rsid w:val="004B3169"/>
    <w:rsid w:val="004B3917"/>
    <w:rsid w:val="004B45D0"/>
    <w:rsid w:val="004B4C3B"/>
    <w:rsid w:val="004C0B6F"/>
    <w:rsid w:val="004C11CE"/>
    <w:rsid w:val="004C1530"/>
    <w:rsid w:val="004C5CDA"/>
    <w:rsid w:val="004C735D"/>
    <w:rsid w:val="004D627A"/>
    <w:rsid w:val="004D72E3"/>
    <w:rsid w:val="004E1A87"/>
    <w:rsid w:val="004E206C"/>
    <w:rsid w:val="004E6AC7"/>
    <w:rsid w:val="004E6EF0"/>
    <w:rsid w:val="004F0CED"/>
    <w:rsid w:val="004F138D"/>
    <w:rsid w:val="004F263D"/>
    <w:rsid w:val="004F4BE4"/>
    <w:rsid w:val="004F5F2A"/>
    <w:rsid w:val="004F704B"/>
    <w:rsid w:val="004F73BC"/>
    <w:rsid w:val="004F754F"/>
    <w:rsid w:val="004F7F84"/>
    <w:rsid w:val="00501D2E"/>
    <w:rsid w:val="005076BB"/>
    <w:rsid w:val="00507921"/>
    <w:rsid w:val="00512A46"/>
    <w:rsid w:val="005137F2"/>
    <w:rsid w:val="00513D0D"/>
    <w:rsid w:val="00513E78"/>
    <w:rsid w:val="0051480B"/>
    <w:rsid w:val="0052121F"/>
    <w:rsid w:val="0052295B"/>
    <w:rsid w:val="00523235"/>
    <w:rsid w:val="00523BCA"/>
    <w:rsid w:val="00524237"/>
    <w:rsid w:val="00524464"/>
    <w:rsid w:val="00525631"/>
    <w:rsid w:val="00525C13"/>
    <w:rsid w:val="00531B2A"/>
    <w:rsid w:val="0053252D"/>
    <w:rsid w:val="00534AD7"/>
    <w:rsid w:val="00534B02"/>
    <w:rsid w:val="00534BB8"/>
    <w:rsid w:val="005365B6"/>
    <w:rsid w:val="00537157"/>
    <w:rsid w:val="00541A54"/>
    <w:rsid w:val="00542A40"/>
    <w:rsid w:val="0054650D"/>
    <w:rsid w:val="00547729"/>
    <w:rsid w:val="005502DA"/>
    <w:rsid w:val="005529F4"/>
    <w:rsid w:val="00552B8A"/>
    <w:rsid w:val="00552DA8"/>
    <w:rsid w:val="0055347F"/>
    <w:rsid w:val="005556A2"/>
    <w:rsid w:val="00557376"/>
    <w:rsid w:val="00557B62"/>
    <w:rsid w:val="00561FA8"/>
    <w:rsid w:val="005625F1"/>
    <w:rsid w:val="00563A49"/>
    <w:rsid w:val="00563AA3"/>
    <w:rsid w:val="005652EB"/>
    <w:rsid w:val="00565A51"/>
    <w:rsid w:val="00567BB6"/>
    <w:rsid w:val="00567CEA"/>
    <w:rsid w:val="005719CC"/>
    <w:rsid w:val="00575A5E"/>
    <w:rsid w:val="005822F6"/>
    <w:rsid w:val="005871DF"/>
    <w:rsid w:val="00590B3D"/>
    <w:rsid w:val="0059350B"/>
    <w:rsid w:val="00595ED1"/>
    <w:rsid w:val="0059640F"/>
    <w:rsid w:val="00596A33"/>
    <w:rsid w:val="00597B5B"/>
    <w:rsid w:val="005A0276"/>
    <w:rsid w:val="005A1AA6"/>
    <w:rsid w:val="005A7D69"/>
    <w:rsid w:val="005B08B2"/>
    <w:rsid w:val="005B27C3"/>
    <w:rsid w:val="005B55D6"/>
    <w:rsid w:val="005B6947"/>
    <w:rsid w:val="005B77BF"/>
    <w:rsid w:val="005C2D3D"/>
    <w:rsid w:val="005C3C4A"/>
    <w:rsid w:val="005C5022"/>
    <w:rsid w:val="005D0041"/>
    <w:rsid w:val="005D2D1C"/>
    <w:rsid w:val="005D3182"/>
    <w:rsid w:val="005D3B49"/>
    <w:rsid w:val="005D431C"/>
    <w:rsid w:val="005D4F0C"/>
    <w:rsid w:val="005D56FC"/>
    <w:rsid w:val="005D6051"/>
    <w:rsid w:val="005D6DD8"/>
    <w:rsid w:val="005D7A7C"/>
    <w:rsid w:val="005E1A8B"/>
    <w:rsid w:val="005E370C"/>
    <w:rsid w:val="005E3E78"/>
    <w:rsid w:val="005E555D"/>
    <w:rsid w:val="005E55D9"/>
    <w:rsid w:val="005E62A9"/>
    <w:rsid w:val="005E70A2"/>
    <w:rsid w:val="005F076A"/>
    <w:rsid w:val="005F12EE"/>
    <w:rsid w:val="005F6603"/>
    <w:rsid w:val="00600E50"/>
    <w:rsid w:val="006016D3"/>
    <w:rsid w:val="00602C59"/>
    <w:rsid w:val="00605011"/>
    <w:rsid w:val="00605D1A"/>
    <w:rsid w:val="00612743"/>
    <w:rsid w:val="00612B52"/>
    <w:rsid w:val="00612C22"/>
    <w:rsid w:val="00613446"/>
    <w:rsid w:val="00614609"/>
    <w:rsid w:val="006153F0"/>
    <w:rsid w:val="006158DB"/>
    <w:rsid w:val="0061607B"/>
    <w:rsid w:val="00617E99"/>
    <w:rsid w:val="00621FB2"/>
    <w:rsid w:val="0062231B"/>
    <w:rsid w:val="00622944"/>
    <w:rsid w:val="00624204"/>
    <w:rsid w:val="00624C74"/>
    <w:rsid w:val="006274F6"/>
    <w:rsid w:val="00627FB9"/>
    <w:rsid w:val="0063169A"/>
    <w:rsid w:val="00632923"/>
    <w:rsid w:val="00640211"/>
    <w:rsid w:val="006436E1"/>
    <w:rsid w:val="00644A7A"/>
    <w:rsid w:val="00645E01"/>
    <w:rsid w:val="0064772E"/>
    <w:rsid w:val="00647A91"/>
    <w:rsid w:val="00647FB0"/>
    <w:rsid w:val="00650657"/>
    <w:rsid w:val="00650A8F"/>
    <w:rsid w:val="0066407D"/>
    <w:rsid w:val="006641D5"/>
    <w:rsid w:val="006654DF"/>
    <w:rsid w:val="00665745"/>
    <w:rsid w:val="00667926"/>
    <w:rsid w:val="006704E8"/>
    <w:rsid w:val="00670A78"/>
    <w:rsid w:val="006711AC"/>
    <w:rsid w:val="00672697"/>
    <w:rsid w:val="00673AFC"/>
    <w:rsid w:val="00674FD5"/>
    <w:rsid w:val="00676369"/>
    <w:rsid w:val="006772C3"/>
    <w:rsid w:val="0067736F"/>
    <w:rsid w:val="0068653E"/>
    <w:rsid w:val="00692487"/>
    <w:rsid w:val="006949F6"/>
    <w:rsid w:val="00695C2F"/>
    <w:rsid w:val="0069719E"/>
    <w:rsid w:val="00697343"/>
    <w:rsid w:val="006A1DE4"/>
    <w:rsid w:val="006A1F1A"/>
    <w:rsid w:val="006A4DCE"/>
    <w:rsid w:val="006A63DF"/>
    <w:rsid w:val="006A79C5"/>
    <w:rsid w:val="006B545C"/>
    <w:rsid w:val="006B5DDA"/>
    <w:rsid w:val="006C0853"/>
    <w:rsid w:val="006C0FD6"/>
    <w:rsid w:val="006C24EE"/>
    <w:rsid w:val="006C35ED"/>
    <w:rsid w:val="006C5AA7"/>
    <w:rsid w:val="006C6283"/>
    <w:rsid w:val="006D0530"/>
    <w:rsid w:val="006D1ACC"/>
    <w:rsid w:val="006D1BC8"/>
    <w:rsid w:val="006D1FA9"/>
    <w:rsid w:val="006D47E2"/>
    <w:rsid w:val="006D5F78"/>
    <w:rsid w:val="006E1D4C"/>
    <w:rsid w:val="006E2831"/>
    <w:rsid w:val="006E39C5"/>
    <w:rsid w:val="006E488E"/>
    <w:rsid w:val="006E62C3"/>
    <w:rsid w:val="006F0925"/>
    <w:rsid w:val="006F17C6"/>
    <w:rsid w:val="006F2C3D"/>
    <w:rsid w:val="006F34AC"/>
    <w:rsid w:val="00702CD9"/>
    <w:rsid w:val="00703619"/>
    <w:rsid w:val="00706FD4"/>
    <w:rsid w:val="007106CC"/>
    <w:rsid w:val="00715C60"/>
    <w:rsid w:val="00716179"/>
    <w:rsid w:val="0071690F"/>
    <w:rsid w:val="0071695F"/>
    <w:rsid w:val="00716BB0"/>
    <w:rsid w:val="007261FD"/>
    <w:rsid w:val="00731625"/>
    <w:rsid w:val="00731805"/>
    <w:rsid w:val="0073421D"/>
    <w:rsid w:val="007414F5"/>
    <w:rsid w:val="00742301"/>
    <w:rsid w:val="00742769"/>
    <w:rsid w:val="007427EC"/>
    <w:rsid w:val="00743267"/>
    <w:rsid w:val="00743581"/>
    <w:rsid w:val="007532CC"/>
    <w:rsid w:val="00754D6A"/>
    <w:rsid w:val="00755EC0"/>
    <w:rsid w:val="00757BD8"/>
    <w:rsid w:val="00760E58"/>
    <w:rsid w:val="00764E48"/>
    <w:rsid w:val="007660C4"/>
    <w:rsid w:val="00767C74"/>
    <w:rsid w:val="007705BE"/>
    <w:rsid w:val="00771FF5"/>
    <w:rsid w:val="00772882"/>
    <w:rsid w:val="007768B5"/>
    <w:rsid w:val="0077758B"/>
    <w:rsid w:val="00780E96"/>
    <w:rsid w:val="00781B70"/>
    <w:rsid w:val="00783401"/>
    <w:rsid w:val="007835FA"/>
    <w:rsid w:val="0078704F"/>
    <w:rsid w:val="007900B3"/>
    <w:rsid w:val="00790208"/>
    <w:rsid w:val="00790C0F"/>
    <w:rsid w:val="00792E1A"/>
    <w:rsid w:val="00796841"/>
    <w:rsid w:val="00797A83"/>
    <w:rsid w:val="007A016D"/>
    <w:rsid w:val="007A05FF"/>
    <w:rsid w:val="007A1A6D"/>
    <w:rsid w:val="007A2A38"/>
    <w:rsid w:val="007A5BA0"/>
    <w:rsid w:val="007B0443"/>
    <w:rsid w:val="007B43FC"/>
    <w:rsid w:val="007B4AFF"/>
    <w:rsid w:val="007B64BF"/>
    <w:rsid w:val="007C0023"/>
    <w:rsid w:val="007C1556"/>
    <w:rsid w:val="007C2AC8"/>
    <w:rsid w:val="007C2CD9"/>
    <w:rsid w:val="007D1043"/>
    <w:rsid w:val="007D619F"/>
    <w:rsid w:val="007D7DFE"/>
    <w:rsid w:val="007E0DB4"/>
    <w:rsid w:val="007E1940"/>
    <w:rsid w:val="007E26B4"/>
    <w:rsid w:val="007E4946"/>
    <w:rsid w:val="007E6A93"/>
    <w:rsid w:val="007E6F2D"/>
    <w:rsid w:val="007F0314"/>
    <w:rsid w:val="007F3F3C"/>
    <w:rsid w:val="007F50C1"/>
    <w:rsid w:val="007F5A1E"/>
    <w:rsid w:val="0080028D"/>
    <w:rsid w:val="00800FF1"/>
    <w:rsid w:val="0080138A"/>
    <w:rsid w:val="008016A2"/>
    <w:rsid w:val="008067CB"/>
    <w:rsid w:val="00810A3B"/>
    <w:rsid w:val="00810B97"/>
    <w:rsid w:val="008149AD"/>
    <w:rsid w:val="0081520E"/>
    <w:rsid w:val="008155F4"/>
    <w:rsid w:val="00816B19"/>
    <w:rsid w:val="00824309"/>
    <w:rsid w:val="00825760"/>
    <w:rsid w:val="00827AF6"/>
    <w:rsid w:val="008304E6"/>
    <w:rsid w:val="00831752"/>
    <w:rsid w:val="00831826"/>
    <w:rsid w:val="00834C14"/>
    <w:rsid w:val="00835D91"/>
    <w:rsid w:val="00836277"/>
    <w:rsid w:val="00836478"/>
    <w:rsid w:val="00836AB7"/>
    <w:rsid w:val="00837967"/>
    <w:rsid w:val="00841E33"/>
    <w:rsid w:val="008424F1"/>
    <w:rsid w:val="00842DF7"/>
    <w:rsid w:val="00843359"/>
    <w:rsid w:val="0084362E"/>
    <w:rsid w:val="00845710"/>
    <w:rsid w:val="008518F0"/>
    <w:rsid w:val="00851F7B"/>
    <w:rsid w:val="00853C59"/>
    <w:rsid w:val="00854794"/>
    <w:rsid w:val="00855E1A"/>
    <w:rsid w:val="00857134"/>
    <w:rsid w:val="008579E0"/>
    <w:rsid w:val="00861072"/>
    <w:rsid w:val="0086378D"/>
    <w:rsid w:val="00865014"/>
    <w:rsid w:val="008687C4"/>
    <w:rsid w:val="00870612"/>
    <w:rsid w:val="00871112"/>
    <w:rsid w:val="00872495"/>
    <w:rsid w:val="00880584"/>
    <w:rsid w:val="00883FAE"/>
    <w:rsid w:val="00885B5A"/>
    <w:rsid w:val="00894EAA"/>
    <w:rsid w:val="00895196"/>
    <w:rsid w:val="00895B6D"/>
    <w:rsid w:val="00895C3F"/>
    <w:rsid w:val="008A1324"/>
    <w:rsid w:val="008A26E3"/>
    <w:rsid w:val="008A31DB"/>
    <w:rsid w:val="008A63FB"/>
    <w:rsid w:val="008A6788"/>
    <w:rsid w:val="008A7576"/>
    <w:rsid w:val="008A7CCC"/>
    <w:rsid w:val="008B0656"/>
    <w:rsid w:val="008B6E03"/>
    <w:rsid w:val="008C0984"/>
    <w:rsid w:val="008C54F6"/>
    <w:rsid w:val="008C5BC9"/>
    <w:rsid w:val="008C5BFA"/>
    <w:rsid w:val="008D1E33"/>
    <w:rsid w:val="008D3B06"/>
    <w:rsid w:val="008D4ADD"/>
    <w:rsid w:val="008E0544"/>
    <w:rsid w:val="008E1343"/>
    <w:rsid w:val="008E20E9"/>
    <w:rsid w:val="008E3B1D"/>
    <w:rsid w:val="008E4D25"/>
    <w:rsid w:val="008E53AF"/>
    <w:rsid w:val="008E6CB5"/>
    <w:rsid w:val="008E7A6F"/>
    <w:rsid w:val="008F013E"/>
    <w:rsid w:val="008F2574"/>
    <w:rsid w:val="008F298D"/>
    <w:rsid w:val="008F2F8D"/>
    <w:rsid w:val="008F5525"/>
    <w:rsid w:val="008F6755"/>
    <w:rsid w:val="008F75CB"/>
    <w:rsid w:val="0090376C"/>
    <w:rsid w:val="00903B6D"/>
    <w:rsid w:val="00910EEE"/>
    <w:rsid w:val="00914539"/>
    <w:rsid w:val="009146E9"/>
    <w:rsid w:val="00914886"/>
    <w:rsid w:val="00915112"/>
    <w:rsid w:val="00917164"/>
    <w:rsid w:val="0092116F"/>
    <w:rsid w:val="00921311"/>
    <w:rsid w:val="00923A97"/>
    <w:rsid w:val="009264F3"/>
    <w:rsid w:val="00930FAC"/>
    <w:rsid w:val="009311B9"/>
    <w:rsid w:val="009339D3"/>
    <w:rsid w:val="00934BEA"/>
    <w:rsid w:val="00935A99"/>
    <w:rsid w:val="00935D01"/>
    <w:rsid w:val="0094163D"/>
    <w:rsid w:val="00942FFF"/>
    <w:rsid w:val="0094326D"/>
    <w:rsid w:val="00944FE5"/>
    <w:rsid w:val="00945D05"/>
    <w:rsid w:val="00946781"/>
    <w:rsid w:val="00946C62"/>
    <w:rsid w:val="0095223F"/>
    <w:rsid w:val="0096000C"/>
    <w:rsid w:val="00960789"/>
    <w:rsid w:val="00962341"/>
    <w:rsid w:val="009636F8"/>
    <w:rsid w:val="009659D2"/>
    <w:rsid w:val="00967611"/>
    <w:rsid w:val="00973677"/>
    <w:rsid w:val="00977169"/>
    <w:rsid w:val="009800EC"/>
    <w:rsid w:val="009805A8"/>
    <w:rsid w:val="00982505"/>
    <w:rsid w:val="00984041"/>
    <w:rsid w:val="00984396"/>
    <w:rsid w:val="00984ED0"/>
    <w:rsid w:val="0098586C"/>
    <w:rsid w:val="0099352E"/>
    <w:rsid w:val="00994399"/>
    <w:rsid w:val="00996CAA"/>
    <w:rsid w:val="009A3747"/>
    <w:rsid w:val="009A4264"/>
    <w:rsid w:val="009A6E81"/>
    <w:rsid w:val="009B2DC9"/>
    <w:rsid w:val="009B34E3"/>
    <w:rsid w:val="009B577C"/>
    <w:rsid w:val="009B60BB"/>
    <w:rsid w:val="009B768C"/>
    <w:rsid w:val="009C0FCF"/>
    <w:rsid w:val="009C1002"/>
    <w:rsid w:val="009C2884"/>
    <w:rsid w:val="009C2DE7"/>
    <w:rsid w:val="009C4E55"/>
    <w:rsid w:val="009C61F3"/>
    <w:rsid w:val="009C6A67"/>
    <w:rsid w:val="009C7587"/>
    <w:rsid w:val="009C77B2"/>
    <w:rsid w:val="009D0450"/>
    <w:rsid w:val="009D0725"/>
    <w:rsid w:val="009D09E0"/>
    <w:rsid w:val="009D18AC"/>
    <w:rsid w:val="009D2009"/>
    <w:rsid w:val="009D2136"/>
    <w:rsid w:val="009D4A78"/>
    <w:rsid w:val="009D4EC1"/>
    <w:rsid w:val="009D50AB"/>
    <w:rsid w:val="009D5B03"/>
    <w:rsid w:val="009D7049"/>
    <w:rsid w:val="009E1E19"/>
    <w:rsid w:val="009E20F8"/>
    <w:rsid w:val="009E316A"/>
    <w:rsid w:val="009E4CC4"/>
    <w:rsid w:val="009E4E23"/>
    <w:rsid w:val="009F068A"/>
    <w:rsid w:val="009F07A4"/>
    <w:rsid w:val="009F0A22"/>
    <w:rsid w:val="009F2A01"/>
    <w:rsid w:val="009F2C6E"/>
    <w:rsid w:val="009F37C2"/>
    <w:rsid w:val="009F5225"/>
    <w:rsid w:val="009F55E6"/>
    <w:rsid w:val="009F7710"/>
    <w:rsid w:val="00A023E1"/>
    <w:rsid w:val="00A036A8"/>
    <w:rsid w:val="00A041F0"/>
    <w:rsid w:val="00A045ED"/>
    <w:rsid w:val="00A04C02"/>
    <w:rsid w:val="00A145FF"/>
    <w:rsid w:val="00A216A1"/>
    <w:rsid w:val="00A23B3F"/>
    <w:rsid w:val="00A257AD"/>
    <w:rsid w:val="00A258CD"/>
    <w:rsid w:val="00A25BEF"/>
    <w:rsid w:val="00A26884"/>
    <w:rsid w:val="00A30C52"/>
    <w:rsid w:val="00A317B0"/>
    <w:rsid w:val="00A32350"/>
    <w:rsid w:val="00A337BF"/>
    <w:rsid w:val="00A34872"/>
    <w:rsid w:val="00A36D4D"/>
    <w:rsid w:val="00A40817"/>
    <w:rsid w:val="00A41F84"/>
    <w:rsid w:val="00A45699"/>
    <w:rsid w:val="00A4700F"/>
    <w:rsid w:val="00A47474"/>
    <w:rsid w:val="00A50737"/>
    <w:rsid w:val="00A5442E"/>
    <w:rsid w:val="00A55452"/>
    <w:rsid w:val="00A55E9A"/>
    <w:rsid w:val="00A572C5"/>
    <w:rsid w:val="00A61C1C"/>
    <w:rsid w:val="00A626E6"/>
    <w:rsid w:val="00A6368A"/>
    <w:rsid w:val="00A63B0A"/>
    <w:rsid w:val="00A64CB8"/>
    <w:rsid w:val="00A64FB2"/>
    <w:rsid w:val="00A67420"/>
    <w:rsid w:val="00A70654"/>
    <w:rsid w:val="00A70B82"/>
    <w:rsid w:val="00A71D28"/>
    <w:rsid w:val="00A73D47"/>
    <w:rsid w:val="00A75D4E"/>
    <w:rsid w:val="00A81C63"/>
    <w:rsid w:val="00A82EA2"/>
    <w:rsid w:val="00A82F6A"/>
    <w:rsid w:val="00A838D9"/>
    <w:rsid w:val="00A84FE9"/>
    <w:rsid w:val="00A852F6"/>
    <w:rsid w:val="00A85940"/>
    <w:rsid w:val="00A86CB3"/>
    <w:rsid w:val="00A870AA"/>
    <w:rsid w:val="00A87BEC"/>
    <w:rsid w:val="00A91901"/>
    <w:rsid w:val="00A9208C"/>
    <w:rsid w:val="00A9233B"/>
    <w:rsid w:val="00A927F2"/>
    <w:rsid w:val="00A9471F"/>
    <w:rsid w:val="00A97141"/>
    <w:rsid w:val="00AA0C96"/>
    <w:rsid w:val="00AA3426"/>
    <w:rsid w:val="00AA42C0"/>
    <w:rsid w:val="00AA6BCD"/>
    <w:rsid w:val="00AB1A05"/>
    <w:rsid w:val="00AB3565"/>
    <w:rsid w:val="00AB3C8D"/>
    <w:rsid w:val="00AC06E3"/>
    <w:rsid w:val="00AC11C8"/>
    <w:rsid w:val="00AC3079"/>
    <w:rsid w:val="00AC4673"/>
    <w:rsid w:val="00AC4857"/>
    <w:rsid w:val="00AC5FAB"/>
    <w:rsid w:val="00AE11F5"/>
    <w:rsid w:val="00AE40CD"/>
    <w:rsid w:val="00AF4844"/>
    <w:rsid w:val="00AF4C54"/>
    <w:rsid w:val="00B045A3"/>
    <w:rsid w:val="00B04990"/>
    <w:rsid w:val="00B05D35"/>
    <w:rsid w:val="00B07DE8"/>
    <w:rsid w:val="00B1111D"/>
    <w:rsid w:val="00B12366"/>
    <w:rsid w:val="00B14F72"/>
    <w:rsid w:val="00B15BE3"/>
    <w:rsid w:val="00B16732"/>
    <w:rsid w:val="00B2096A"/>
    <w:rsid w:val="00B21826"/>
    <w:rsid w:val="00B21CCD"/>
    <w:rsid w:val="00B22353"/>
    <w:rsid w:val="00B24B46"/>
    <w:rsid w:val="00B27100"/>
    <w:rsid w:val="00B27266"/>
    <w:rsid w:val="00B279F8"/>
    <w:rsid w:val="00B27B2A"/>
    <w:rsid w:val="00B30143"/>
    <w:rsid w:val="00B309D0"/>
    <w:rsid w:val="00B30EEA"/>
    <w:rsid w:val="00B31CE4"/>
    <w:rsid w:val="00B325C5"/>
    <w:rsid w:val="00B32783"/>
    <w:rsid w:val="00B33534"/>
    <w:rsid w:val="00B33F8E"/>
    <w:rsid w:val="00B3480E"/>
    <w:rsid w:val="00B35238"/>
    <w:rsid w:val="00B35471"/>
    <w:rsid w:val="00B42264"/>
    <w:rsid w:val="00B427E0"/>
    <w:rsid w:val="00B43D00"/>
    <w:rsid w:val="00B44124"/>
    <w:rsid w:val="00B44C4C"/>
    <w:rsid w:val="00B47913"/>
    <w:rsid w:val="00B508A4"/>
    <w:rsid w:val="00B60DD2"/>
    <w:rsid w:val="00B671CF"/>
    <w:rsid w:val="00B73519"/>
    <w:rsid w:val="00B74B0C"/>
    <w:rsid w:val="00B7520E"/>
    <w:rsid w:val="00B7605E"/>
    <w:rsid w:val="00B77595"/>
    <w:rsid w:val="00B80D98"/>
    <w:rsid w:val="00B80DBC"/>
    <w:rsid w:val="00B81B07"/>
    <w:rsid w:val="00B848E2"/>
    <w:rsid w:val="00B850F7"/>
    <w:rsid w:val="00B87320"/>
    <w:rsid w:val="00B87739"/>
    <w:rsid w:val="00B9287A"/>
    <w:rsid w:val="00B9417A"/>
    <w:rsid w:val="00B962F1"/>
    <w:rsid w:val="00BA11B0"/>
    <w:rsid w:val="00BA1DA5"/>
    <w:rsid w:val="00BA7417"/>
    <w:rsid w:val="00BB35D6"/>
    <w:rsid w:val="00BB3EB4"/>
    <w:rsid w:val="00BB6711"/>
    <w:rsid w:val="00BB76E3"/>
    <w:rsid w:val="00BC1878"/>
    <w:rsid w:val="00BC1F1C"/>
    <w:rsid w:val="00BC252D"/>
    <w:rsid w:val="00BC30A9"/>
    <w:rsid w:val="00BC3CBC"/>
    <w:rsid w:val="00BC4849"/>
    <w:rsid w:val="00BD2645"/>
    <w:rsid w:val="00BD2C74"/>
    <w:rsid w:val="00BD2FA6"/>
    <w:rsid w:val="00BD5A69"/>
    <w:rsid w:val="00BD68F9"/>
    <w:rsid w:val="00BD73C5"/>
    <w:rsid w:val="00BE0374"/>
    <w:rsid w:val="00BE6466"/>
    <w:rsid w:val="00BE72B4"/>
    <w:rsid w:val="00BF0A8E"/>
    <w:rsid w:val="00BF0E8D"/>
    <w:rsid w:val="00BF3400"/>
    <w:rsid w:val="00BF46CD"/>
    <w:rsid w:val="00BF6150"/>
    <w:rsid w:val="00BF6447"/>
    <w:rsid w:val="00BF6C08"/>
    <w:rsid w:val="00BF7D7A"/>
    <w:rsid w:val="00C00C4A"/>
    <w:rsid w:val="00C02734"/>
    <w:rsid w:val="00C03231"/>
    <w:rsid w:val="00C03344"/>
    <w:rsid w:val="00C03A9D"/>
    <w:rsid w:val="00C0577E"/>
    <w:rsid w:val="00C06692"/>
    <w:rsid w:val="00C07658"/>
    <w:rsid w:val="00C10138"/>
    <w:rsid w:val="00C14C46"/>
    <w:rsid w:val="00C16DD6"/>
    <w:rsid w:val="00C17917"/>
    <w:rsid w:val="00C22691"/>
    <w:rsid w:val="00C22BB5"/>
    <w:rsid w:val="00C24068"/>
    <w:rsid w:val="00C25807"/>
    <w:rsid w:val="00C25E88"/>
    <w:rsid w:val="00C26887"/>
    <w:rsid w:val="00C305B6"/>
    <w:rsid w:val="00C31046"/>
    <w:rsid w:val="00C326F1"/>
    <w:rsid w:val="00C3437B"/>
    <w:rsid w:val="00C3717A"/>
    <w:rsid w:val="00C37527"/>
    <w:rsid w:val="00C41890"/>
    <w:rsid w:val="00C41CD9"/>
    <w:rsid w:val="00C44A62"/>
    <w:rsid w:val="00C52B90"/>
    <w:rsid w:val="00C53C3A"/>
    <w:rsid w:val="00C55A9E"/>
    <w:rsid w:val="00C55FD3"/>
    <w:rsid w:val="00C56C37"/>
    <w:rsid w:val="00C5725E"/>
    <w:rsid w:val="00C572A4"/>
    <w:rsid w:val="00C616DE"/>
    <w:rsid w:val="00C63A39"/>
    <w:rsid w:val="00C6528B"/>
    <w:rsid w:val="00C66C11"/>
    <w:rsid w:val="00C66C18"/>
    <w:rsid w:val="00C678B4"/>
    <w:rsid w:val="00C74790"/>
    <w:rsid w:val="00C75BCF"/>
    <w:rsid w:val="00C8060A"/>
    <w:rsid w:val="00C8263A"/>
    <w:rsid w:val="00C83201"/>
    <w:rsid w:val="00C8351C"/>
    <w:rsid w:val="00C83C99"/>
    <w:rsid w:val="00C90F9F"/>
    <w:rsid w:val="00C91287"/>
    <w:rsid w:val="00C91929"/>
    <w:rsid w:val="00C926C4"/>
    <w:rsid w:val="00C93137"/>
    <w:rsid w:val="00C94DA0"/>
    <w:rsid w:val="00C95D2A"/>
    <w:rsid w:val="00C9679D"/>
    <w:rsid w:val="00C96E44"/>
    <w:rsid w:val="00CA137E"/>
    <w:rsid w:val="00CA1F11"/>
    <w:rsid w:val="00CA2AB6"/>
    <w:rsid w:val="00CA362B"/>
    <w:rsid w:val="00CA438A"/>
    <w:rsid w:val="00CB1C70"/>
    <w:rsid w:val="00CB2D16"/>
    <w:rsid w:val="00CB6EEB"/>
    <w:rsid w:val="00CB7291"/>
    <w:rsid w:val="00CB7319"/>
    <w:rsid w:val="00CC2103"/>
    <w:rsid w:val="00CC2FA2"/>
    <w:rsid w:val="00CC45EA"/>
    <w:rsid w:val="00CC7831"/>
    <w:rsid w:val="00CD303C"/>
    <w:rsid w:val="00CD42E1"/>
    <w:rsid w:val="00CD505E"/>
    <w:rsid w:val="00CD539F"/>
    <w:rsid w:val="00CD7385"/>
    <w:rsid w:val="00CE0F92"/>
    <w:rsid w:val="00CE1A8A"/>
    <w:rsid w:val="00CF10B6"/>
    <w:rsid w:val="00CF4D53"/>
    <w:rsid w:val="00D049D6"/>
    <w:rsid w:val="00D0654F"/>
    <w:rsid w:val="00D0737A"/>
    <w:rsid w:val="00D10935"/>
    <w:rsid w:val="00D14FA7"/>
    <w:rsid w:val="00D16274"/>
    <w:rsid w:val="00D172EC"/>
    <w:rsid w:val="00D17490"/>
    <w:rsid w:val="00D17506"/>
    <w:rsid w:val="00D178E7"/>
    <w:rsid w:val="00D200D6"/>
    <w:rsid w:val="00D23848"/>
    <w:rsid w:val="00D25611"/>
    <w:rsid w:val="00D259EC"/>
    <w:rsid w:val="00D31735"/>
    <w:rsid w:val="00D33CE0"/>
    <w:rsid w:val="00D3773C"/>
    <w:rsid w:val="00D4039D"/>
    <w:rsid w:val="00D40C02"/>
    <w:rsid w:val="00D412AC"/>
    <w:rsid w:val="00D4335C"/>
    <w:rsid w:val="00D45F66"/>
    <w:rsid w:val="00D4F291"/>
    <w:rsid w:val="00D50755"/>
    <w:rsid w:val="00D5193C"/>
    <w:rsid w:val="00D5335F"/>
    <w:rsid w:val="00D55199"/>
    <w:rsid w:val="00D56999"/>
    <w:rsid w:val="00D60EAF"/>
    <w:rsid w:val="00D63DED"/>
    <w:rsid w:val="00D66B65"/>
    <w:rsid w:val="00D66BD0"/>
    <w:rsid w:val="00D66F27"/>
    <w:rsid w:val="00D67807"/>
    <w:rsid w:val="00D72328"/>
    <w:rsid w:val="00D7280E"/>
    <w:rsid w:val="00D74438"/>
    <w:rsid w:val="00D75CB0"/>
    <w:rsid w:val="00D817D8"/>
    <w:rsid w:val="00D8391F"/>
    <w:rsid w:val="00D9066D"/>
    <w:rsid w:val="00D92263"/>
    <w:rsid w:val="00D931C5"/>
    <w:rsid w:val="00D94112"/>
    <w:rsid w:val="00D9446E"/>
    <w:rsid w:val="00D959D0"/>
    <w:rsid w:val="00D97A7D"/>
    <w:rsid w:val="00DA6054"/>
    <w:rsid w:val="00DA6DB3"/>
    <w:rsid w:val="00DA6E68"/>
    <w:rsid w:val="00DB017E"/>
    <w:rsid w:val="00DB0B5F"/>
    <w:rsid w:val="00DB0C0F"/>
    <w:rsid w:val="00DB159C"/>
    <w:rsid w:val="00DB5DAF"/>
    <w:rsid w:val="00DC0210"/>
    <w:rsid w:val="00DC10BA"/>
    <w:rsid w:val="00DC2CD6"/>
    <w:rsid w:val="00DC3F46"/>
    <w:rsid w:val="00DC557A"/>
    <w:rsid w:val="00DC6EC7"/>
    <w:rsid w:val="00DD0CA6"/>
    <w:rsid w:val="00DD1887"/>
    <w:rsid w:val="00DD2104"/>
    <w:rsid w:val="00DD2218"/>
    <w:rsid w:val="00DD4025"/>
    <w:rsid w:val="00DE16EA"/>
    <w:rsid w:val="00DE5CF5"/>
    <w:rsid w:val="00DE6441"/>
    <w:rsid w:val="00DE77EC"/>
    <w:rsid w:val="00DE799A"/>
    <w:rsid w:val="00DE7D67"/>
    <w:rsid w:val="00DE7DA9"/>
    <w:rsid w:val="00DF044F"/>
    <w:rsid w:val="00DF1F97"/>
    <w:rsid w:val="00DF4002"/>
    <w:rsid w:val="00DF6CA0"/>
    <w:rsid w:val="00DF7FEB"/>
    <w:rsid w:val="00E00D4A"/>
    <w:rsid w:val="00E0348A"/>
    <w:rsid w:val="00E034BE"/>
    <w:rsid w:val="00E04893"/>
    <w:rsid w:val="00E0570C"/>
    <w:rsid w:val="00E10C9C"/>
    <w:rsid w:val="00E10F06"/>
    <w:rsid w:val="00E1751F"/>
    <w:rsid w:val="00E20894"/>
    <w:rsid w:val="00E22C00"/>
    <w:rsid w:val="00E239EA"/>
    <w:rsid w:val="00E24CC9"/>
    <w:rsid w:val="00E25099"/>
    <w:rsid w:val="00E25778"/>
    <w:rsid w:val="00E3173C"/>
    <w:rsid w:val="00E31C8A"/>
    <w:rsid w:val="00E417A8"/>
    <w:rsid w:val="00E425E7"/>
    <w:rsid w:val="00E51C49"/>
    <w:rsid w:val="00E51EBD"/>
    <w:rsid w:val="00E53A1B"/>
    <w:rsid w:val="00E55C36"/>
    <w:rsid w:val="00E57592"/>
    <w:rsid w:val="00E61E26"/>
    <w:rsid w:val="00E62E4B"/>
    <w:rsid w:val="00E72140"/>
    <w:rsid w:val="00E72F9F"/>
    <w:rsid w:val="00E760F8"/>
    <w:rsid w:val="00E76409"/>
    <w:rsid w:val="00E76E67"/>
    <w:rsid w:val="00E80020"/>
    <w:rsid w:val="00E837E3"/>
    <w:rsid w:val="00E85D45"/>
    <w:rsid w:val="00E92155"/>
    <w:rsid w:val="00E931C1"/>
    <w:rsid w:val="00E93729"/>
    <w:rsid w:val="00E94A5E"/>
    <w:rsid w:val="00E958E3"/>
    <w:rsid w:val="00E965F3"/>
    <w:rsid w:val="00EA0025"/>
    <w:rsid w:val="00EA087D"/>
    <w:rsid w:val="00EA20E6"/>
    <w:rsid w:val="00EA399D"/>
    <w:rsid w:val="00EA3F02"/>
    <w:rsid w:val="00EA50BE"/>
    <w:rsid w:val="00EB4318"/>
    <w:rsid w:val="00EB4BDD"/>
    <w:rsid w:val="00EB5D54"/>
    <w:rsid w:val="00EB6840"/>
    <w:rsid w:val="00EB6EC5"/>
    <w:rsid w:val="00EB7914"/>
    <w:rsid w:val="00EC0876"/>
    <w:rsid w:val="00EC12B6"/>
    <w:rsid w:val="00EC1804"/>
    <w:rsid w:val="00EC2A53"/>
    <w:rsid w:val="00EC3378"/>
    <w:rsid w:val="00EC513B"/>
    <w:rsid w:val="00EC5665"/>
    <w:rsid w:val="00ED59CF"/>
    <w:rsid w:val="00EE09CA"/>
    <w:rsid w:val="00EE2637"/>
    <w:rsid w:val="00EE2A2B"/>
    <w:rsid w:val="00EE6735"/>
    <w:rsid w:val="00EF1AE6"/>
    <w:rsid w:val="00EF21FE"/>
    <w:rsid w:val="00EF53FD"/>
    <w:rsid w:val="00EF6626"/>
    <w:rsid w:val="00EF6CCF"/>
    <w:rsid w:val="00EF7681"/>
    <w:rsid w:val="00EF76CB"/>
    <w:rsid w:val="00F005B4"/>
    <w:rsid w:val="00F01D9D"/>
    <w:rsid w:val="00F027D7"/>
    <w:rsid w:val="00F0344D"/>
    <w:rsid w:val="00F06360"/>
    <w:rsid w:val="00F0655C"/>
    <w:rsid w:val="00F079A1"/>
    <w:rsid w:val="00F108FD"/>
    <w:rsid w:val="00F12D43"/>
    <w:rsid w:val="00F13396"/>
    <w:rsid w:val="00F13508"/>
    <w:rsid w:val="00F13CE6"/>
    <w:rsid w:val="00F151B1"/>
    <w:rsid w:val="00F15E07"/>
    <w:rsid w:val="00F20261"/>
    <w:rsid w:val="00F20B63"/>
    <w:rsid w:val="00F21915"/>
    <w:rsid w:val="00F22649"/>
    <w:rsid w:val="00F31C27"/>
    <w:rsid w:val="00F34D78"/>
    <w:rsid w:val="00F4057F"/>
    <w:rsid w:val="00F432DF"/>
    <w:rsid w:val="00F44EF9"/>
    <w:rsid w:val="00F45DD3"/>
    <w:rsid w:val="00F50C9D"/>
    <w:rsid w:val="00F511C9"/>
    <w:rsid w:val="00F52D93"/>
    <w:rsid w:val="00F5332E"/>
    <w:rsid w:val="00F53A7C"/>
    <w:rsid w:val="00F555F8"/>
    <w:rsid w:val="00F5571B"/>
    <w:rsid w:val="00F57690"/>
    <w:rsid w:val="00F5787C"/>
    <w:rsid w:val="00F61924"/>
    <w:rsid w:val="00F638D4"/>
    <w:rsid w:val="00F64AAF"/>
    <w:rsid w:val="00F65D59"/>
    <w:rsid w:val="00F67EE8"/>
    <w:rsid w:val="00F704CB"/>
    <w:rsid w:val="00F71ECD"/>
    <w:rsid w:val="00F73AF7"/>
    <w:rsid w:val="00F74886"/>
    <w:rsid w:val="00F761D5"/>
    <w:rsid w:val="00F8091C"/>
    <w:rsid w:val="00F84C77"/>
    <w:rsid w:val="00F84D36"/>
    <w:rsid w:val="00F90F22"/>
    <w:rsid w:val="00F91191"/>
    <w:rsid w:val="00F94650"/>
    <w:rsid w:val="00F948BE"/>
    <w:rsid w:val="00FA3CE7"/>
    <w:rsid w:val="00FA58AE"/>
    <w:rsid w:val="00FA598E"/>
    <w:rsid w:val="00FA5F96"/>
    <w:rsid w:val="00FA612C"/>
    <w:rsid w:val="00FA7A53"/>
    <w:rsid w:val="00FB0C23"/>
    <w:rsid w:val="00FB1CB2"/>
    <w:rsid w:val="00FB2E9D"/>
    <w:rsid w:val="00FB392D"/>
    <w:rsid w:val="00FB7738"/>
    <w:rsid w:val="00FC0DB8"/>
    <w:rsid w:val="00FC32B5"/>
    <w:rsid w:val="00FC479F"/>
    <w:rsid w:val="00FC4AA3"/>
    <w:rsid w:val="00FC53A3"/>
    <w:rsid w:val="00FC6864"/>
    <w:rsid w:val="00FC6B89"/>
    <w:rsid w:val="00FD1AC7"/>
    <w:rsid w:val="00FD2144"/>
    <w:rsid w:val="00FD4E73"/>
    <w:rsid w:val="00FD5B20"/>
    <w:rsid w:val="00FD5CE3"/>
    <w:rsid w:val="00FD7114"/>
    <w:rsid w:val="00FE339E"/>
    <w:rsid w:val="00FE3D87"/>
    <w:rsid w:val="00FE41DD"/>
    <w:rsid w:val="00FE7F69"/>
    <w:rsid w:val="00FF0CF9"/>
    <w:rsid w:val="00FF52B7"/>
    <w:rsid w:val="00FF65F0"/>
    <w:rsid w:val="00FF6B16"/>
    <w:rsid w:val="029450E2"/>
    <w:rsid w:val="02C7A83A"/>
    <w:rsid w:val="02D1614F"/>
    <w:rsid w:val="035756B2"/>
    <w:rsid w:val="050A9ABA"/>
    <w:rsid w:val="0560E2EE"/>
    <w:rsid w:val="05AB327F"/>
    <w:rsid w:val="05B94426"/>
    <w:rsid w:val="05ED3511"/>
    <w:rsid w:val="06637FA0"/>
    <w:rsid w:val="0725C677"/>
    <w:rsid w:val="07A1A440"/>
    <w:rsid w:val="07AB7F99"/>
    <w:rsid w:val="08E2D341"/>
    <w:rsid w:val="0924D5D3"/>
    <w:rsid w:val="09A1B34F"/>
    <w:rsid w:val="09D5D73B"/>
    <w:rsid w:val="0B76DB18"/>
    <w:rsid w:val="0C688AA0"/>
    <w:rsid w:val="0C757AEC"/>
    <w:rsid w:val="0CC86B26"/>
    <w:rsid w:val="0D12AB79"/>
    <w:rsid w:val="0D406133"/>
    <w:rsid w:val="0FB8CDFC"/>
    <w:rsid w:val="0FD62C8E"/>
    <w:rsid w:val="108874FA"/>
    <w:rsid w:val="121EA4E8"/>
    <w:rsid w:val="137D9DB6"/>
    <w:rsid w:val="14AD64EC"/>
    <w:rsid w:val="15196E17"/>
    <w:rsid w:val="156DBF89"/>
    <w:rsid w:val="1713DA98"/>
    <w:rsid w:val="17AE3D37"/>
    <w:rsid w:val="1A2CBCF2"/>
    <w:rsid w:val="1AEACB8F"/>
    <w:rsid w:val="1AFDABB2"/>
    <w:rsid w:val="1BDCB652"/>
    <w:rsid w:val="1BE74BBB"/>
    <w:rsid w:val="1C997C13"/>
    <w:rsid w:val="1CF3A2CB"/>
    <w:rsid w:val="1D1164D1"/>
    <w:rsid w:val="1D66394C"/>
    <w:rsid w:val="1D91AF10"/>
    <w:rsid w:val="1E354C74"/>
    <w:rsid w:val="1E69016F"/>
    <w:rsid w:val="1F145714"/>
    <w:rsid w:val="1F1EF6D2"/>
    <w:rsid w:val="1F31DB81"/>
    <w:rsid w:val="20579034"/>
    <w:rsid w:val="209DDA0E"/>
    <w:rsid w:val="20B02775"/>
    <w:rsid w:val="20C94FD2"/>
    <w:rsid w:val="23D57AD0"/>
    <w:rsid w:val="2467025D"/>
    <w:rsid w:val="25839898"/>
    <w:rsid w:val="2602D2BE"/>
    <w:rsid w:val="27002B46"/>
    <w:rsid w:val="2715C7CE"/>
    <w:rsid w:val="271F68F9"/>
    <w:rsid w:val="2751396D"/>
    <w:rsid w:val="2940E904"/>
    <w:rsid w:val="294BF69B"/>
    <w:rsid w:val="297BBD09"/>
    <w:rsid w:val="2A37CC08"/>
    <w:rsid w:val="2A5709BB"/>
    <w:rsid w:val="2AAA261B"/>
    <w:rsid w:val="2AB00B9D"/>
    <w:rsid w:val="2C24AA90"/>
    <w:rsid w:val="2C9DB08C"/>
    <w:rsid w:val="2D88050F"/>
    <w:rsid w:val="2DCD63F6"/>
    <w:rsid w:val="2EFF2920"/>
    <w:rsid w:val="2F633559"/>
    <w:rsid w:val="2FBE9883"/>
    <w:rsid w:val="2FDDDC6B"/>
    <w:rsid w:val="30051574"/>
    <w:rsid w:val="305629D0"/>
    <w:rsid w:val="31025B86"/>
    <w:rsid w:val="31707DE0"/>
    <w:rsid w:val="332E2342"/>
    <w:rsid w:val="333CB636"/>
    <w:rsid w:val="33F696EE"/>
    <w:rsid w:val="344EA44C"/>
    <w:rsid w:val="36FFC919"/>
    <w:rsid w:val="372B2CE2"/>
    <w:rsid w:val="383716A2"/>
    <w:rsid w:val="383B3E65"/>
    <w:rsid w:val="395BE47C"/>
    <w:rsid w:val="39C97C27"/>
    <w:rsid w:val="39D2E703"/>
    <w:rsid w:val="3A3EC866"/>
    <w:rsid w:val="3CFE3C83"/>
    <w:rsid w:val="3D0502B7"/>
    <w:rsid w:val="3D3450C7"/>
    <w:rsid w:val="3DA00EDC"/>
    <w:rsid w:val="3DD41351"/>
    <w:rsid w:val="3E379EF3"/>
    <w:rsid w:val="3EA0D318"/>
    <w:rsid w:val="3F154FA1"/>
    <w:rsid w:val="3F6FE3B2"/>
    <w:rsid w:val="405DDFE2"/>
    <w:rsid w:val="40ABF67F"/>
    <w:rsid w:val="42100B81"/>
    <w:rsid w:val="42D28FC1"/>
    <w:rsid w:val="43144A95"/>
    <w:rsid w:val="43A3924B"/>
    <w:rsid w:val="44C358A3"/>
    <w:rsid w:val="458429C7"/>
    <w:rsid w:val="45C5FCD9"/>
    <w:rsid w:val="4752EBF7"/>
    <w:rsid w:val="4761CD3A"/>
    <w:rsid w:val="49379283"/>
    <w:rsid w:val="49452522"/>
    <w:rsid w:val="49BB7616"/>
    <w:rsid w:val="4B574677"/>
    <w:rsid w:val="4BAEA430"/>
    <w:rsid w:val="4BF2098A"/>
    <w:rsid w:val="4C353E5D"/>
    <w:rsid w:val="4E086727"/>
    <w:rsid w:val="4E548DAA"/>
    <w:rsid w:val="4F11E3B0"/>
    <w:rsid w:val="4FAD792F"/>
    <w:rsid w:val="50394A8E"/>
    <w:rsid w:val="50798117"/>
    <w:rsid w:val="508713B6"/>
    <w:rsid w:val="50FA359B"/>
    <w:rsid w:val="52F62567"/>
    <w:rsid w:val="549D16F4"/>
    <w:rsid w:val="55012DA7"/>
    <w:rsid w:val="560B1D67"/>
    <w:rsid w:val="566411F7"/>
    <w:rsid w:val="56754F85"/>
    <w:rsid w:val="567D3A54"/>
    <w:rsid w:val="568DDF6F"/>
    <w:rsid w:val="58870317"/>
    <w:rsid w:val="5967C1CE"/>
    <w:rsid w:val="59E1A87E"/>
    <w:rsid w:val="5A09AC24"/>
    <w:rsid w:val="5BCCB580"/>
    <w:rsid w:val="5C415756"/>
    <w:rsid w:val="5D6885E1"/>
    <w:rsid w:val="5D8454E3"/>
    <w:rsid w:val="5D9E6175"/>
    <w:rsid w:val="5DBC7A01"/>
    <w:rsid w:val="5E6F23DC"/>
    <w:rsid w:val="5F202544"/>
    <w:rsid w:val="5F382327"/>
    <w:rsid w:val="5F47BB9C"/>
    <w:rsid w:val="5F98CDF6"/>
    <w:rsid w:val="607EB349"/>
    <w:rsid w:val="60BBF5A5"/>
    <w:rsid w:val="60C12921"/>
    <w:rsid w:val="60CDCC83"/>
    <w:rsid w:val="621A83AA"/>
    <w:rsid w:val="63B6540B"/>
    <w:rsid w:val="63CF3329"/>
    <w:rsid w:val="63F39667"/>
    <w:rsid w:val="64C00867"/>
    <w:rsid w:val="667A35C1"/>
    <w:rsid w:val="6868AF64"/>
    <w:rsid w:val="6892E6CB"/>
    <w:rsid w:val="6977C280"/>
    <w:rsid w:val="6B531786"/>
    <w:rsid w:val="6BCEAF50"/>
    <w:rsid w:val="6C9E8C09"/>
    <w:rsid w:val="6DB192E4"/>
    <w:rsid w:val="6DD2FA22"/>
    <w:rsid w:val="6F8B33FA"/>
    <w:rsid w:val="6F95D3B8"/>
    <w:rsid w:val="6FD62CCB"/>
    <w:rsid w:val="6FF514A2"/>
    <w:rsid w:val="706CCD8C"/>
    <w:rsid w:val="70B51D7F"/>
    <w:rsid w:val="71D0E9F9"/>
    <w:rsid w:val="725BB2DA"/>
    <w:rsid w:val="72A8C08C"/>
    <w:rsid w:val="73701ABE"/>
    <w:rsid w:val="74794924"/>
    <w:rsid w:val="749F24FE"/>
    <w:rsid w:val="74A99DEE"/>
    <w:rsid w:val="7514975B"/>
    <w:rsid w:val="75526810"/>
    <w:rsid w:val="75B7855D"/>
    <w:rsid w:val="75CF23C0"/>
    <w:rsid w:val="760C06A3"/>
    <w:rsid w:val="76A45B1C"/>
    <w:rsid w:val="76FFB7E1"/>
    <w:rsid w:val="78002687"/>
    <w:rsid w:val="789B8842"/>
    <w:rsid w:val="78E5FD0F"/>
    <w:rsid w:val="7906C482"/>
    <w:rsid w:val="792B7B27"/>
    <w:rsid w:val="7943A765"/>
    <w:rsid w:val="79B15066"/>
    <w:rsid w:val="7C3E6544"/>
    <w:rsid w:val="7DD4DD03"/>
    <w:rsid w:val="7E563FAE"/>
    <w:rsid w:val="7EEAB762"/>
    <w:rsid w:val="7F70AD64"/>
    <w:rsid w:val="7FA9454A"/>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4337"/>
    <o:shapelayout v:ext="edit">
      <o:idmap v:ext="edit" data="1"/>
    </o:shapelayout>
  </w:shapeDefaults>
  <w:decimalSymbol w:val="."/>
  <w:listSeparator w:val=","/>
  <w14:docId w14:val="255BEDD0"/>
  <w15:chartTrackingRefBased/>
  <w15:docId w15:val="{88DB88F0-BEE3-4D6E-9165-A463F92CE1B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Calibr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501F1"/>
    <w:pPr>
      <w:spacing w:line="240" w:lineRule="auto"/>
    </w:pPr>
    <w:rPr>
      <w:rFonts w:ascii="Arial" w:eastAsiaTheme="minorHAnsi" w:hAnsi="Arial" w:cs="Arial"/>
      <w:sz w:val="24"/>
    </w:rPr>
  </w:style>
  <w:style w:type="paragraph" w:styleId="Heading1">
    <w:name w:val="heading 1"/>
    <w:next w:val="Normal"/>
    <w:link w:val="Heading1Char"/>
    <w:unhideWhenUsed/>
    <w:qFormat/>
    <w:rsid w:val="007B43FC"/>
    <w:pPr>
      <w:keepNext/>
      <w:keepLines/>
      <w:spacing w:after="159"/>
      <w:ind w:left="1200" w:hanging="10"/>
      <w:outlineLvl w:val="0"/>
    </w:pPr>
    <w:rPr>
      <w:rFonts w:ascii="Calibri" w:hAnsi="Calibri" w:cs="Calibri"/>
      <w:b/>
      <w:color w:val="000000"/>
    </w:rPr>
  </w:style>
  <w:style w:type="paragraph" w:styleId="Heading2">
    <w:name w:val="heading 2"/>
    <w:basedOn w:val="Normal"/>
    <w:next w:val="Normal"/>
    <w:link w:val="Heading2Char"/>
    <w:uiPriority w:val="9"/>
    <w:unhideWhenUsed/>
    <w:qFormat/>
    <w:rsid w:val="007B43FC"/>
    <w:pPr>
      <w:keepNext/>
      <w:keepLines/>
      <w:spacing w:before="40" w:after="0"/>
      <w:outlineLvl w:val="1"/>
    </w:pPr>
    <w:rPr>
      <w:rFonts w:asciiTheme="majorHAnsi" w:eastAsiaTheme="majorEastAsia" w:hAnsiTheme="majorHAnsi" w:cstheme="majorBidi"/>
      <w:color w:val="2E74B5" w:themeColor="accent1" w:themeShade="BF"/>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7B43FC"/>
    <w:rPr>
      <w:rFonts w:ascii="Calibri" w:eastAsia="Calibri" w:hAnsi="Calibri" w:cs="Calibri"/>
      <w:b/>
      <w:color w:val="000000"/>
    </w:rPr>
  </w:style>
  <w:style w:type="character" w:customStyle="1" w:styleId="Heading2Char">
    <w:name w:val="Heading 2 Char"/>
    <w:basedOn w:val="DefaultParagraphFont"/>
    <w:link w:val="Heading2"/>
    <w:uiPriority w:val="9"/>
    <w:rsid w:val="007B43FC"/>
    <w:rPr>
      <w:rFonts w:asciiTheme="majorHAnsi" w:eastAsiaTheme="majorEastAsia" w:hAnsiTheme="majorHAnsi" w:cstheme="majorBidi"/>
      <w:color w:val="2E74B5" w:themeColor="accent1" w:themeShade="BF"/>
      <w:sz w:val="26"/>
      <w:szCs w:val="26"/>
    </w:rPr>
  </w:style>
  <w:style w:type="paragraph" w:styleId="Title">
    <w:name w:val="Title"/>
    <w:basedOn w:val="Normal"/>
    <w:next w:val="Normal"/>
    <w:link w:val="TitleChar"/>
    <w:uiPriority w:val="10"/>
    <w:qFormat/>
    <w:rsid w:val="00E31C8A"/>
    <w:pPr>
      <w:spacing w:after="0"/>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E31C8A"/>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E31C8A"/>
    <w:pPr>
      <w:numPr>
        <w:ilvl w:val="1"/>
      </w:numPr>
      <w:ind w:left="10" w:hanging="10"/>
    </w:pPr>
    <w:rPr>
      <w:rFonts w:asciiTheme="minorHAnsi" w:eastAsiaTheme="minorEastAsia" w:hAnsiTheme="minorHAnsi" w:cstheme="minorBidi"/>
      <w:color w:val="5A5A5A" w:themeColor="text1" w:themeTint="A5"/>
      <w:spacing w:val="15"/>
    </w:rPr>
  </w:style>
  <w:style w:type="character" w:customStyle="1" w:styleId="SubtitleChar">
    <w:name w:val="Subtitle Char"/>
    <w:basedOn w:val="DefaultParagraphFont"/>
    <w:link w:val="Subtitle"/>
    <w:uiPriority w:val="11"/>
    <w:rsid w:val="00E31C8A"/>
    <w:rPr>
      <w:color w:val="5A5A5A" w:themeColor="text1" w:themeTint="A5"/>
      <w:spacing w:val="15"/>
    </w:rPr>
  </w:style>
  <w:style w:type="character" w:styleId="Strong">
    <w:name w:val="Strong"/>
    <w:basedOn w:val="DefaultParagraphFont"/>
    <w:uiPriority w:val="22"/>
    <w:qFormat/>
    <w:rsid w:val="00E31C8A"/>
    <w:rPr>
      <w:b/>
      <w:bCs/>
    </w:rPr>
  </w:style>
  <w:style w:type="character" w:styleId="Emphasis">
    <w:name w:val="Emphasis"/>
    <w:basedOn w:val="DefaultParagraphFont"/>
    <w:uiPriority w:val="20"/>
    <w:qFormat/>
    <w:rsid w:val="00E31C8A"/>
    <w:rPr>
      <w:i/>
      <w:iCs/>
    </w:rPr>
  </w:style>
  <w:style w:type="paragraph" w:styleId="NoSpacing">
    <w:name w:val="No Spacing"/>
    <w:link w:val="NoSpacingChar"/>
    <w:uiPriority w:val="1"/>
    <w:qFormat/>
    <w:rsid w:val="00E31C8A"/>
    <w:pPr>
      <w:spacing w:after="0" w:line="240" w:lineRule="auto"/>
      <w:ind w:left="10" w:hanging="10"/>
    </w:pPr>
    <w:rPr>
      <w:rFonts w:ascii="Calibri" w:hAnsi="Calibri" w:cs="Calibri"/>
      <w:color w:val="000000"/>
    </w:rPr>
  </w:style>
  <w:style w:type="character" w:customStyle="1" w:styleId="NoSpacingChar">
    <w:name w:val="No Spacing Char"/>
    <w:basedOn w:val="DefaultParagraphFont"/>
    <w:link w:val="NoSpacing"/>
    <w:uiPriority w:val="1"/>
    <w:rsid w:val="00E31C8A"/>
    <w:rPr>
      <w:rFonts w:ascii="Calibri" w:eastAsia="Calibri" w:hAnsi="Calibri" w:cs="Calibri"/>
      <w:color w:val="000000"/>
    </w:rPr>
  </w:style>
  <w:style w:type="paragraph" w:styleId="ListParagraph">
    <w:name w:val="List Paragraph"/>
    <w:aliases w:val="F5 List Paragraph,List Paragraph1,Bullet point text,Dot pt,List Paragraph Char Char Char,Indicator Text,Numbered Para 1,Bullet 1,Bullet Points,MAIN CONTENT,List Paragraph2,Normal numbered,OBC Bullet,Bulleted list,List Paragraph11,L,Name"/>
    <w:basedOn w:val="Normal"/>
    <w:link w:val="ListParagraphChar"/>
    <w:uiPriority w:val="34"/>
    <w:qFormat/>
    <w:rsid w:val="007B43FC"/>
    <w:pPr>
      <w:spacing w:after="0"/>
      <w:ind w:left="720"/>
      <w:contextualSpacing/>
    </w:pPr>
    <w:rPr>
      <w:rFonts w:ascii="Times New Roman" w:eastAsia="Times New Roman" w:hAnsi="Times New Roman" w:cs="Times New Roman"/>
      <w:szCs w:val="24"/>
    </w:rPr>
  </w:style>
  <w:style w:type="character" w:styleId="IntenseReference">
    <w:name w:val="Intense Reference"/>
    <w:basedOn w:val="DefaultParagraphFont"/>
    <w:uiPriority w:val="32"/>
    <w:qFormat/>
    <w:rsid w:val="00E31C8A"/>
    <w:rPr>
      <w:b/>
      <w:bCs/>
      <w:smallCaps/>
      <w:color w:val="5B9BD5" w:themeColor="accent1"/>
      <w:spacing w:val="5"/>
    </w:rPr>
  </w:style>
  <w:style w:type="paragraph" w:styleId="BodyText">
    <w:name w:val="Body Text"/>
    <w:basedOn w:val="Normal"/>
    <w:link w:val="BodyTextChar"/>
    <w:uiPriority w:val="1"/>
    <w:qFormat/>
    <w:rsid w:val="007B43FC"/>
    <w:pPr>
      <w:widowControl w:val="0"/>
      <w:autoSpaceDE w:val="0"/>
      <w:autoSpaceDN w:val="0"/>
      <w:spacing w:after="0"/>
    </w:pPr>
    <w:rPr>
      <w:rFonts w:ascii="Verdana" w:eastAsia="Verdana" w:hAnsi="Verdana" w:cs="Verdana"/>
      <w:sz w:val="18"/>
      <w:szCs w:val="18"/>
      <w:lang w:val="en-US"/>
    </w:rPr>
  </w:style>
  <w:style w:type="character" w:customStyle="1" w:styleId="BodyTextChar">
    <w:name w:val="Body Text Char"/>
    <w:basedOn w:val="DefaultParagraphFont"/>
    <w:link w:val="BodyText"/>
    <w:uiPriority w:val="1"/>
    <w:rsid w:val="007B43FC"/>
    <w:rPr>
      <w:rFonts w:ascii="Verdana" w:eastAsia="Verdana" w:hAnsi="Verdana" w:cs="Verdana"/>
      <w:sz w:val="18"/>
      <w:szCs w:val="18"/>
      <w:lang w:val="en-US"/>
    </w:rPr>
  </w:style>
  <w:style w:type="character" w:customStyle="1" w:styleId="ListParagraphChar">
    <w:name w:val="List Paragraph Char"/>
    <w:aliases w:val="F5 List Paragraph Char,List Paragraph1 Char,Bullet point text Char,Dot pt Char,List Paragraph Char Char Char Char,Indicator Text Char,Numbered Para 1 Char,Bullet 1 Char,Bullet Points Char,MAIN CONTENT Char,List Paragraph2 Char,L Char"/>
    <w:basedOn w:val="DefaultParagraphFont"/>
    <w:link w:val="ListParagraph"/>
    <w:uiPriority w:val="34"/>
    <w:qFormat/>
    <w:rsid w:val="007B43FC"/>
    <w:rPr>
      <w:rFonts w:ascii="Times New Roman" w:eastAsia="Times New Roman" w:hAnsi="Times New Roman" w:cs="Times New Roman"/>
      <w:sz w:val="24"/>
      <w:szCs w:val="24"/>
    </w:rPr>
  </w:style>
  <w:style w:type="character" w:styleId="CommentReference">
    <w:name w:val="annotation reference"/>
    <w:basedOn w:val="DefaultParagraphFont"/>
    <w:uiPriority w:val="99"/>
    <w:semiHidden/>
    <w:unhideWhenUsed/>
    <w:rsid w:val="00F34D78"/>
    <w:rPr>
      <w:sz w:val="16"/>
      <w:szCs w:val="16"/>
    </w:rPr>
  </w:style>
  <w:style w:type="paragraph" w:styleId="CommentText">
    <w:name w:val="annotation text"/>
    <w:basedOn w:val="Normal"/>
    <w:link w:val="CommentTextChar"/>
    <w:uiPriority w:val="99"/>
    <w:unhideWhenUsed/>
    <w:rsid w:val="00F34D78"/>
    <w:rPr>
      <w:sz w:val="20"/>
      <w:szCs w:val="20"/>
    </w:rPr>
  </w:style>
  <w:style w:type="character" w:customStyle="1" w:styleId="CommentTextChar">
    <w:name w:val="Comment Text Char"/>
    <w:basedOn w:val="DefaultParagraphFont"/>
    <w:link w:val="CommentText"/>
    <w:uiPriority w:val="99"/>
    <w:rsid w:val="00F34D78"/>
    <w:rPr>
      <w:rFonts w:ascii="Arial" w:eastAsiaTheme="minorHAnsi" w:hAnsi="Arial" w:cs="Arial"/>
      <w:sz w:val="20"/>
      <w:szCs w:val="20"/>
    </w:rPr>
  </w:style>
  <w:style w:type="paragraph" w:styleId="CommentSubject">
    <w:name w:val="annotation subject"/>
    <w:basedOn w:val="CommentText"/>
    <w:next w:val="CommentText"/>
    <w:link w:val="CommentSubjectChar"/>
    <w:uiPriority w:val="99"/>
    <w:semiHidden/>
    <w:unhideWhenUsed/>
    <w:rsid w:val="00F34D78"/>
    <w:rPr>
      <w:b/>
      <w:bCs/>
    </w:rPr>
  </w:style>
  <w:style w:type="character" w:customStyle="1" w:styleId="CommentSubjectChar">
    <w:name w:val="Comment Subject Char"/>
    <w:basedOn w:val="CommentTextChar"/>
    <w:link w:val="CommentSubject"/>
    <w:uiPriority w:val="99"/>
    <w:semiHidden/>
    <w:rsid w:val="00F34D78"/>
    <w:rPr>
      <w:rFonts w:ascii="Arial" w:eastAsiaTheme="minorHAnsi" w:hAnsi="Arial" w:cs="Arial"/>
      <w:b/>
      <w:bCs/>
      <w:sz w:val="20"/>
      <w:szCs w:val="20"/>
    </w:rPr>
  </w:style>
  <w:style w:type="paragraph" w:styleId="BalloonText">
    <w:name w:val="Balloon Text"/>
    <w:basedOn w:val="Normal"/>
    <w:link w:val="BalloonTextChar"/>
    <w:uiPriority w:val="99"/>
    <w:semiHidden/>
    <w:unhideWhenUsed/>
    <w:rsid w:val="00F34D78"/>
    <w:pPr>
      <w:spacing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F34D78"/>
    <w:rPr>
      <w:rFonts w:ascii="Segoe UI" w:eastAsiaTheme="minorHAnsi" w:hAnsi="Segoe UI" w:cs="Segoe UI"/>
      <w:sz w:val="18"/>
      <w:szCs w:val="18"/>
    </w:rPr>
  </w:style>
  <w:style w:type="table" w:styleId="TableGrid">
    <w:name w:val="Table Grid"/>
    <w:basedOn w:val="TableNormal"/>
    <w:rsid w:val="005D004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Mention1">
    <w:name w:val="Mention1"/>
    <w:basedOn w:val="DefaultParagraphFont"/>
    <w:uiPriority w:val="99"/>
    <w:unhideWhenUsed/>
    <w:rPr>
      <w:color w:val="2B579A"/>
      <w:shd w:val="clear" w:color="auto" w:fill="E6E6E6"/>
    </w:rPr>
  </w:style>
  <w:style w:type="table" w:styleId="GridTable4-Accent1">
    <w:name w:val="Grid Table 4 Accent 1"/>
    <w:basedOn w:val="TableNormal"/>
    <w:uiPriority w:val="49"/>
    <w:pPr>
      <w:spacing w:after="0" w:line="240" w:lineRule="auto"/>
    </w:p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character" w:customStyle="1" w:styleId="HeaderChar">
    <w:name w:val="Header Char"/>
    <w:basedOn w:val="DefaultParagraphFont"/>
    <w:link w:val="Header"/>
    <w:uiPriority w:val="99"/>
  </w:style>
  <w:style w:type="paragraph" w:styleId="Header">
    <w:name w:val="header"/>
    <w:basedOn w:val="Normal"/>
    <w:link w:val="HeaderChar"/>
    <w:uiPriority w:val="99"/>
    <w:unhideWhenUsed/>
    <w:pPr>
      <w:tabs>
        <w:tab w:val="center" w:pos="4680"/>
        <w:tab w:val="right" w:pos="9360"/>
      </w:tabs>
      <w:spacing w:after="0"/>
    </w:pPr>
  </w:style>
  <w:style w:type="character" w:customStyle="1" w:styleId="FooterChar">
    <w:name w:val="Footer Char"/>
    <w:basedOn w:val="DefaultParagraphFont"/>
    <w:link w:val="Footer"/>
    <w:uiPriority w:val="99"/>
  </w:style>
  <w:style w:type="paragraph" w:styleId="Footer">
    <w:name w:val="footer"/>
    <w:basedOn w:val="Normal"/>
    <w:link w:val="FooterChar"/>
    <w:uiPriority w:val="99"/>
    <w:unhideWhenUsed/>
    <w:pPr>
      <w:tabs>
        <w:tab w:val="center" w:pos="4680"/>
        <w:tab w:val="right" w:pos="9360"/>
      </w:tabs>
      <w:spacing w:after="0"/>
    </w:pPr>
  </w:style>
  <w:style w:type="table" w:customStyle="1" w:styleId="GridTable4-Accent11">
    <w:name w:val="Grid Table 4 - Accent 11"/>
    <w:basedOn w:val="TableNormal"/>
    <w:next w:val="GridTable4-Accent1"/>
    <w:uiPriority w:val="49"/>
    <w:rsid w:val="002814F3"/>
    <w:pPr>
      <w:spacing w:after="0" w:line="240" w:lineRule="auto"/>
    </w:pPr>
    <w:rPr>
      <w:rFonts w:eastAsiaTheme="minorHAnsi"/>
    </w:rPr>
    <w:tblPr>
      <w:tblStyleRowBandSize w:val="1"/>
      <w:tblStyleColBandSize w:val="1"/>
      <w:tblBorders>
        <w:top w:val="single" w:sz="4" w:space="0" w:color="1B365D"/>
        <w:left w:val="single" w:sz="4" w:space="0" w:color="1B365D"/>
        <w:bottom w:val="single" w:sz="4" w:space="0" w:color="1B365D"/>
        <w:right w:val="single" w:sz="4" w:space="0" w:color="1B365D"/>
        <w:insideH w:val="single" w:sz="4" w:space="0" w:color="1B365D"/>
        <w:insideV w:val="single" w:sz="4" w:space="0" w:color="1B365D"/>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tcBorders>
          <w:top w:val="single" w:sz="4" w:space="0" w:color="1B365D"/>
          <w:left w:val="single" w:sz="4" w:space="0" w:color="1B365D"/>
          <w:bottom w:val="single" w:sz="4" w:space="0" w:color="1B365D"/>
          <w:right w:val="single" w:sz="4" w:space="0" w:color="1B365D"/>
          <w:insideH w:val="single" w:sz="4" w:space="0" w:color="1B365D"/>
          <w:insideV w:val="single" w:sz="4" w:space="0" w:color="1B365D"/>
          <w:tl2br w:val="nil"/>
          <w:tr2bl w:val="nil"/>
        </w:tcBorders>
        <w:shd w:val="clear" w:color="auto" w:fill="E7E6E6" w:themeFill="background2"/>
      </w:tcPr>
    </w:tblStylePr>
    <w:tblStylePr w:type="band2Vert">
      <w:tblPr/>
      <w:tcPr>
        <w:tcBorders>
          <w:top w:val="single" w:sz="4" w:space="0" w:color="1B365D"/>
          <w:left w:val="single" w:sz="4" w:space="0" w:color="1B365D"/>
          <w:bottom w:val="single" w:sz="4" w:space="0" w:color="1B365D"/>
          <w:right w:val="single" w:sz="4" w:space="0" w:color="1B365D"/>
          <w:insideH w:val="single" w:sz="4" w:space="0" w:color="1B365D"/>
          <w:insideV w:val="single" w:sz="4" w:space="0" w:color="1B365D"/>
          <w:tl2br w:val="nil"/>
          <w:tr2bl w:val="nil"/>
        </w:tcBorders>
      </w:tcPr>
    </w:tblStylePr>
    <w:tblStylePr w:type="band1Horz">
      <w:tblPr/>
      <w:tcPr>
        <w:tcBorders>
          <w:top w:val="single" w:sz="4" w:space="0" w:color="1B365D"/>
          <w:left w:val="single" w:sz="4" w:space="0" w:color="1B365D"/>
          <w:bottom w:val="single" w:sz="4" w:space="0" w:color="1B365D"/>
          <w:right w:val="single" w:sz="4" w:space="0" w:color="1B365D"/>
          <w:insideH w:val="single" w:sz="4" w:space="0" w:color="1B365D"/>
          <w:insideV w:val="single" w:sz="4" w:space="0" w:color="1B365D"/>
          <w:tl2br w:val="nil"/>
          <w:tr2bl w:val="nil"/>
        </w:tcBorders>
        <w:shd w:val="clear" w:color="auto" w:fill="E7E6E6" w:themeFill="background2"/>
      </w:tcPr>
    </w:tblStylePr>
    <w:tblStylePr w:type="band2Horz">
      <w:tblPr/>
      <w:tcPr>
        <w:tcBorders>
          <w:top w:val="single" w:sz="4" w:space="0" w:color="1B365D"/>
          <w:left w:val="single" w:sz="4" w:space="0" w:color="1B365D"/>
          <w:bottom w:val="single" w:sz="4" w:space="0" w:color="1B365D"/>
          <w:right w:val="single" w:sz="4" w:space="0" w:color="1B365D"/>
          <w:insideH w:val="single" w:sz="4" w:space="0" w:color="1B365D"/>
          <w:insideV w:val="single" w:sz="4" w:space="0" w:color="1B365D"/>
          <w:tl2br w:val="nil"/>
          <w:tr2bl w:val="nil"/>
        </w:tcBorders>
      </w:tcPr>
    </w:tblStylePr>
  </w:style>
  <w:style w:type="table" w:customStyle="1" w:styleId="TableGrid1">
    <w:name w:val="Table Grid1"/>
    <w:basedOn w:val="TableNormal"/>
    <w:next w:val="TableGrid"/>
    <w:uiPriority w:val="39"/>
    <w:rsid w:val="00A23B3F"/>
    <w:pPr>
      <w:spacing w:after="0" w:line="240" w:lineRule="auto"/>
    </w:pPr>
    <w:rPr>
      <w:rFonts w:eastAsiaTheme="minorHAns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rmaltextrun">
    <w:name w:val="normaltextrun"/>
    <w:basedOn w:val="DefaultParagraphFont"/>
    <w:rsid w:val="005D431C"/>
  </w:style>
  <w:style w:type="character" w:customStyle="1" w:styleId="eop">
    <w:name w:val="eop"/>
    <w:basedOn w:val="DefaultParagraphFont"/>
    <w:rsid w:val="005D431C"/>
  </w:style>
  <w:style w:type="table" w:customStyle="1" w:styleId="TableGrid2">
    <w:name w:val="Table Grid2"/>
    <w:basedOn w:val="TableNormal"/>
    <w:next w:val="TableGrid"/>
    <w:uiPriority w:val="59"/>
    <w:rsid w:val="008F013E"/>
    <w:pPr>
      <w:autoSpaceDN w:val="0"/>
      <w:spacing w:after="0" w:line="240" w:lineRule="auto"/>
      <w:textAlignment w:val="baseline"/>
    </w:pPr>
    <w:rPr>
      <w:rFonts w:ascii="Arial" w:eastAsia="Arial" w:hAnsi="Arial" w:cs="Times New Roman"/>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character" w:customStyle="1" w:styleId="Mention2">
    <w:name w:val="Mention2"/>
    <w:basedOn w:val="DefaultParagraphFont"/>
    <w:uiPriority w:val="99"/>
    <w:unhideWhenUsed/>
    <w:rsid w:val="0094163D"/>
    <w:rPr>
      <w:color w:val="2B579A"/>
      <w:shd w:val="clear" w:color="auto" w:fill="E6E6E6"/>
    </w:rPr>
  </w:style>
  <w:style w:type="paragraph" w:customStyle="1" w:styleId="paragraph">
    <w:name w:val="paragraph"/>
    <w:basedOn w:val="Normal"/>
    <w:rsid w:val="000B597E"/>
    <w:pPr>
      <w:spacing w:before="100" w:beforeAutospacing="1" w:after="100" w:afterAutospacing="1"/>
    </w:pPr>
    <w:rPr>
      <w:rFonts w:ascii="Times New Roman" w:eastAsia="Times New Roman" w:hAnsi="Times New Roman" w:cs="Times New Roman"/>
      <w:szCs w:val="24"/>
      <w:lang w:eastAsia="en-GB"/>
    </w:rPr>
  </w:style>
  <w:style w:type="paragraph" w:styleId="NormalWeb">
    <w:name w:val="Normal (Web)"/>
    <w:basedOn w:val="Normal"/>
    <w:uiPriority w:val="99"/>
    <w:semiHidden/>
    <w:unhideWhenUsed/>
    <w:rsid w:val="006772C3"/>
    <w:pPr>
      <w:spacing w:before="100" w:beforeAutospacing="1" w:after="100" w:afterAutospacing="1"/>
    </w:pPr>
    <w:rPr>
      <w:rFonts w:ascii="Times New Roman" w:eastAsia="Times New Roman" w:hAnsi="Times New Roman" w:cs="Times New Roman"/>
      <w:szCs w:val="24"/>
      <w:lang w:eastAsia="en-GB"/>
    </w:rPr>
  </w:style>
  <w:style w:type="paragraph" w:customStyle="1" w:styleId="xmsolistparagraph">
    <w:name w:val="x_msolistparagraph"/>
    <w:basedOn w:val="Normal"/>
    <w:rsid w:val="00EA3F02"/>
    <w:pPr>
      <w:spacing w:after="0"/>
      <w:ind w:left="720"/>
    </w:pPr>
    <w:rPr>
      <w:rFonts w:ascii="Calibri" w:hAnsi="Calibri" w:cs="Calibri"/>
      <w:sz w:val="22"/>
      <w:lang w:eastAsia="en-GB"/>
    </w:rPr>
  </w:style>
  <w:style w:type="paragraph" w:customStyle="1" w:styleId="xmsonormal">
    <w:name w:val="x_msonormal"/>
    <w:basedOn w:val="Normal"/>
    <w:rsid w:val="00EA3F02"/>
    <w:pPr>
      <w:spacing w:after="0"/>
    </w:pPr>
    <w:rPr>
      <w:rFonts w:ascii="Times New Roman" w:hAnsi="Times New Roman" w:cs="Times New Roman"/>
      <w:szCs w:val="24"/>
      <w:lang w:eastAsia="en-GB"/>
    </w:rPr>
  </w:style>
  <w:style w:type="table" w:customStyle="1" w:styleId="TableGrid3">
    <w:name w:val="Table Grid3"/>
    <w:basedOn w:val="TableNormal"/>
    <w:next w:val="TableGrid"/>
    <w:uiPriority w:val="39"/>
    <w:rsid w:val="004E1A8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731805"/>
    <w:pPr>
      <w:autoSpaceDE w:val="0"/>
      <w:autoSpaceDN w:val="0"/>
      <w:adjustRightInd w:val="0"/>
      <w:spacing w:after="0" w:line="240" w:lineRule="auto"/>
    </w:pPr>
    <w:rPr>
      <w:rFonts w:ascii="Calibri" w:hAnsi="Calibri" w:cs="Calibri"/>
      <w:color w:val="000000"/>
      <w:sz w:val="24"/>
      <w:szCs w:val="24"/>
    </w:rPr>
  </w:style>
  <w:style w:type="paragraph" w:styleId="Revision">
    <w:name w:val="Revision"/>
    <w:hidden/>
    <w:uiPriority w:val="99"/>
    <w:semiHidden/>
    <w:rsid w:val="004967D1"/>
    <w:pPr>
      <w:spacing w:after="0" w:line="240" w:lineRule="auto"/>
    </w:pPr>
    <w:rPr>
      <w:rFonts w:ascii="Arial" w:eastAsiaTheme="minorHAnsi" w:hAnsi="Arial" w:cs="Arial"/>
      <w:sz w:val="24"/>
    </w:rPr>
  </w:style>
  <w:style w:type="character" w:customStyle="1" w:styleId="ui-provider">
    <w:name w:val="ui-provider"/>
    <w:basedOn w:val="DefaultParagraphFont"/>
    <w:rsid w:val="007835FA"/>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1806930">
      <w:bodyDiv w:val="1"/>
      <w:marLeft w:val="0"/>
      <w:marRight w:val="0"/>
      <w:marTop w:val="0"/>
      <w:marBottom w:val="0"/>
      <w:divBdr>
        <w:top w:val="none" w:sz="0" w:space="0" w:color="auto"/>
        <w:left w:val="none" w:sz="0" w:space="0" w:color="auto"/>
        <w:bottom w:val="none" w:sz="0" w:space="0" w:color="auto"/>
        <w:right w:val="none" w:sz="0" w:space="0" w:color="auto"/>
      </w:divBdr>
    </w:div>
    <w:div w:id="43138526">
      <w:bodyDiv w:val="1"/>
      <w:marLeft w:val="0"/>
      <w:marRight w:val="0"/>
      <w:marTop w:val="0"/>
      <w:marBottom w:val="0"/>
      <w:divBdr>
        <w:top w:val="none" w:sz="0" w:space="0" w:color="auto"/>
        <w:left w:val="none" w:sz="0" w:space="0" w:color="auto"/>
        <w:bottom w:val="none" w:sz="0" w:space="0" w:color="auto"/>
        <w:right w:val="none" w:sz="0" w:space="0" w:color="auto"/>
      </w:divBdr>
    </w:div>
    <w:div w:id="49967730">
      <w:bodyDiv w:val="1"/>
      <w:marLeft w:val="0"/>
      <w:marRight w:val="0"/>
      <w:marTop w:val="0"/>
      <w:marBottom w:val="0"/>
      <w:divBdr>
        <w:top w:val="none" w:sz="0" w:space="0" w:color="auto"/>
        <w:left w:val="none" w:sz="0" w:space="0" w:color="auto"/>
        <w:bottom w:val="none" w:sz="0" w:space="0" w:color="auto"/>
        <w:right w:val="none" w:sz="0" w:space="0" w:color="auto"/>
      </w:divBdr>
    </w:div>
    <w:div w:id="66654848">
      <w:bodyDiv w:val="1"/>
      <w:marLeft w:val="0"/>
      <w:marRight w:val="0"/>
      <w:marTop w:val="0"/>
      <w:marBottom w:val="0"/>
      <w:divBdr>
        <w:top w:val="none" w:sz="0" w:space="0" w:color="auto"/>
        <w:left w:val="none" w:sz="0" w:space="0" w:color="auto"/>
        <w:bottom w:val="none" w:sz="0" w:space="0" w:color="auto"/>
        <w:right w:val="none" w:sz="0" w:space="0" w:color="auto"/>
      </w:divBdr>
      <w:divsChild>
        <w:div w:id="1495686387">
          <w:marLeft w:val="274"/>
          <w:marRight w:val="0"/>
          <w:marTop w:val="0"/>
          <w:marBottom w:val="0"/>
          <w:divBdr>
            <w:top w:val="none" w:sz="0" w:space="0" w:color="auto"/>
            <w:left w:val="none" w:sz="0" w:space="0" w:color="auto"/>
            <w:bottom w:val="none" w:sz="0" w:space="0" w:color="auto"/>
            <w:right w:val="none" w:sz="0" w:space="0" w:color="auto"/>
          </w:divBdr>
        </w:div>
      </w:divsChild>
    </w:div>
    <w:div w:id="85006905">
      <w:bodyDiv w:val="1"/>
      <w:marLeft w:val="0"/>
      <w:marRight w:val="0"/>
      <w:marTop w:val="0"/>
      <w:marBottom w:val="0"/>
      <w:divBdr>
        <w:top w:val="none" w:sz="0" w:space="0" w:color="auto"/>
        <w:left w:val="none" w:sz="0" w:space="0" w:color="auto"/>
        <w:bottom w:val="none" w:sz="0" w:space="0" w:color="auto"/>
        <w:right w:val="none" w:sz="0" w:space="0" w:color="auto"/>
      </w:divBdr>
    </w:div>
    <w:div w:id="88241972">
      <w:bodyDiv w:val="1"/>
      <w:marLeft w:val="0"/>
      <w:marRight w:val="0"/>
      <w:marTop w:val="0"/>
      <w:marBottom w:val="0"/>
      <w:divBdr>
        <w:top w:val="none" w:sz="0" w:space="0" w:color="auto"/>
        <w:left w:val="none" w:sz="0" w:space="0" w:color="auto"/>
        <w:bottom w:val="none" w:sz="0" w:space="0" w:color="auto"/>
        <w:right w:val="none" w:sz="0" w:space="0" w:color="auto"/>
      </w:divBdr>
    </w:div>
    <w:div w:id="93013314">
      <w:bodyDiv w:val="1"/>
      <w:marLeft w:val="0"/>
      <w:marRight w:val="0"/>
      <w:marTop w:val="0"/>
      <w:marBottom w:val="0"/>
      <w:divBdr>
        <w:top w:val="none" w:sz="0" w:space="0" w:color="auto"/>
        <w:left w:val="none" w:sz="0" w:space="0" w:color="auto"/>
        <w:bottom w:val="none" w:sz="0" w:space="0" w:color="auto"/>
        <w:right w:val="none" w:sz="0" w:space="0" w:color="auto"/>
      </w:divBdr>
    </w:div>
    <w:div w:id="109477020">
      <w:bodyDiv w:val="1"/>
      <w:marLeft w:val="0"/>
      <w:marRight w:val="0"/>
      <w:marTop w:val="0"/>
      <w:marBottom w:val="0"/>
      <w:divBdr>
        <w:top w:val="none" w:sz="0" w:space="0" w:color="auto"/>
        <w:left w:val="none" w:sz="0" w:space="0" w:color="auto"/>
        <w:bottom w:val="none" w:sz="0" w:space="0" w:color="auto"/>
        <w:right w:val="none" w:sz="0" w:space="0" w:color="auto"/>
      </w:divBdr>
    </w:div>
    <w:div w:id="144249539">
      <w:bodyDiv w:val="1"/>
      <w:marLeft w:val="0"/>
      <w:marRight w:val="0"/>
      <w:marTop w:val="0"/>
      <w:marBottom w:val="0"/>
      <w:divBdr>
        <w:top w:val="none" w:sz="0" w:space="0" w:color="auto"/>
        <w:left w:val="none" w:sz="0" w:space="0" w:color="auto"/>
        <w:bottom w:val="none" w:sz="0" w:space="0" w:color="auto"/>
        <w:right w:val="none" w:sz="0" w:space="0" w:color="auto"/>
      </w:divBdr>
    </w:div>
    <w:div w:id="145440429">
      <w:bodyDiv w:val="1"/>
      <w:marLeft w:val="0"/>
      <w:marRight w:val="0"/>
      <w:marTop w:val="0"/>
      <w:marBottom w:val="0"/>
      <w:divBdr>
        <w:top w:val="none" w:sz="0" w:space="0" w:color="auto"/>
        <w:left w:val="none" w:sz="0" w:space="0" w:color="auto"/>
        <w:bottom w:val="none" w:sz="0" w:space="0" w:color="auto"/>
        <w:right w:val="none" w:sz="0" w:space="0" w:color="auto"/>
      </w:divBdr>
    </w:div>
    <w:div w:id="147524718">
      <w:bodyDiv w:val="1"/>
      <w:marLeft w:val="0"/>
      <w:marRight w:val="0"/>
      <w:marTop w:val="0"/>
      <w:marBottom w:val="0"/>
      <w:divBdr>
        <w:top w:val="none" w:sz="0" w:space="0" w:color="auto"/>
        <w:left w:val="none" w:sz="0" w:space="0" w:color="auto"/>
        <w:bottom w:val="none" w:sz="0" w:space="0" w:color="auto"/>
        <w:right w:val="none" w:sz="0" w:space="0" w:color="auto"/>
      </w:divBdr>
      <w:divsChild>
        <w:div w:id="1064181682">
          <w:marLeft w:val="0"/>
          <w:marRight w:val="0"/>
          <w:marTop w:val="0"/>
          <w:marBottom w:val="0"/>
          <w:divBdr>
            <w:top w:val="none" w:sz="0" w:space="0" w:color="auto"/>
            <w:left w:val="none" w:sz="0" w:space="0" w:color="auto"/>
            <w:bottom w:val="none" w:sz="0" w:space="0" w:color="auto"/>
            <w:right w:val="none" w:sz="0" w:space="0" w:color="auto"/>
          </w:divBdr>
        </w:div>
      </w:divsChild>
    </w:div>
    <w:div w:id="148637611">
      <w:bodyDiv w:val="1"/>
      <w:marLeft w:val="0"/>
      <w:marRight w:val="0"/>
      <w:marTop w:val="0"/>
      <w:marBottom w:val="0"/>
      <w:divBdr>
        <w:top w:val="none" w:sz="0" w:space="0" w:color="auto"/>
        <w:left w:val="none" w:sz="0" w:space="0" w:color="auto"/>
        <w:bottom w:val="none" w:sz="0" w:space="0" w:color="auto"/>
        <w:right w:val="none" w:sz="0" w:space="0" w:color="auto"/>
      </w:divBdr>
    </w:div>
    <w:div w:id="168714226">
      <w:bodyDiv w:val="1"/>
      <w:marLeft w:val="0"/>
      <w:marRight w:val="0"/>
      <w:marTop w:val="0"/>
      <w:marBottom w:val="0"/>
      <w:divBdr>
        <w:top w:val="none" w:sz="0" w:space="0" w:color="auto"/>
        <w:left w:val="none" w:sz="0" w:space="0" w:color="auto"/>
        <w:bottom w:val="none" w:sz="0" w:space="0" w:color="auto"/>
        <w:right w:val="none" w:sz="0" w:space="0" w:color="auto"/>
      </w:divBdr>
    </w:div>
    <w:div w:id="171454455">
      <w:bodyDiv w:val="1"/>
      <w:marLeft w:val="0"/>
      <w:marRight w:val="0"/>
      <w:marTop w:val="0"/>
      <w:marBottom w:val="0"/>
      <w:divBdr>
        <w:top w:val="none" w:sz="0" w:space="0" w:color="auto"/>
        <w:left w:val="none" w:sz="0" w:space="0" w:color="auto"/>
        <w:bottom w:val="none" w:sz="0" w:space="0" w:color="auto"/>
        <w:right w:val="none" w:sz="0" w:space="0" w:color="auto"/>
      </w:divBdr>
    </w:div>
    <w:div w:id="196704025">
      <w:bodyDiv w:val="1"/>
      <w:marLeft w:val="0"/>
      <w:marRight w:val="0"/>
      <w:marTop w:val="0"/>
      <w:marBottom w:val="0"/>
      <w:divBdr>
        <w:top w:val="none" w:sz="0" w:space="0" w:color="auto"/>
        <w:left w:val="none" w:sz="0" w:space="0" w:color="auto"/>
        <w:bottom w:val="none" w:sz="0" w:space="0" w:color="auto"/>
        <w:right w:val="none" w:sz="0" w:space="0" w:color="auto"/>
      </w:divBdr>
    </w:div>
    <w:div w:id="203374643">
      <w:bodyDiv w:val="1"/>
      <w:marLeft w:val="0"/>
      <w:marRight w:val="0"/>
      <w:marTop w:val="0"/>
      <w:marBottom w:val="0"/>
      <w:divBdr>
        <w:top w:val="none" w:sz="0" w:space="0" w:color="auto"/>
        <w:left w:val="none" w:sz="0" w:space="0" w:color="auto"/>
        <w:bottom w:val="none" w:sz="0" w:space="0" w:color="auto"/>
        <w:right w:val="none" w:sz="0" w:space="0" w:color="auto"/>
      </w:divBdr>
    </w:div>
    <w:div w:id="224951231">
      <w:bodyDiv w:val="1"/>
      <w:marLeft w:val="0"/>
      <w:marRight w:val="0"/>
      <w:marTop w:val="0"/>
      <w:marBottom w:val="0"/>
      <w:divBdr>
        <w:top w:val="none" w:sz="0" w:space="0" w:color="auto"/>
        <w:left w:val="none" w:sz="0" w:space="0" w:color="auto"/>
        <w:bottom w:val="none" w:sz="0" w:space="0" w:color="auto"/>
        <w:right w:val="none" w:sz="0" w:space="0" w:color="auto"/>
      </w:divBdr>
    </w:div>
    <w:div w:id="243732299">
      <w:bodyDiv w:val="1"/>
      <w:marLeft w:val="0"/>
      <w:marRight w:val="0"/>
      <w:marTop w:val="0"/>
      <w:marBottom w:val="0"/>
      <w:divBdr>
        <w:top w:val="none" w:sz="0" w:space="0" w:color="auto"/>
        <w:left w:val="none" w:sz="0" w:space="0" w:color="auto"/>
        <w:bottom w:val="none" w:sz="0" w:space="0" w:color="auto"/>
        <w:right w:val="none" w:sz="0" w:space="0" w:color="auto"/>
      </w:divBdr>
      <w:divsChild>
        <w:div w:id="1757942654">
          <w:marLeft w:val="446"/>
          <w:marRight w:val="0"/>
          <w:marTop w:val="0"/>
          <w:marBottom w:val="0"/>
          <w:divBdr>
            <w:top w:val="none" w:sz="0" w:space="0" w:color="auto"/>
            <w:left w:val="none" w:sz="0" w:space="0" w:color="auto"/>
            <w:bottom w:val="none" w:sz="0" w:space="0" w:color="auto"/>
            <w:right w:val="none" w:sz="0" w:space="0" w:color="auto"/>
          </w:divBdr>
        </w:div>
        <w:div w:id="1672827459">
          <w:marLeft w:val="446"/>
          <w:marRight w:val="0"/>
          <w:marTop w:val="0"/>
          <w:marBottom w:val="0"/>
          <w:divBdr>
            <w:top w:val="none" w:sz="0" w:space="0" w:color="auto"/>
            <w:left w:val="none" w:sz="0" w:space="0" w:color="auto"/>
            <w:bottom w:val="none" w:sz="0" w:space="0" w:color="auto"/>
            <w:right w:val="none" w:sz="0" w:space="0" w:color="auto"/>
          </w:divBdr>
        </w:div>
        <w:div w:id="1672637286">
          <w:marLeft w:val="446"/>
          <w:marRight w:val="0"/>
          <w:marTop w:val="0"/>
          <w:marBottom w:val="0"/>
          <w:divBdr>
            <w:top w:val="none" w:sz="0" w:space="0" w:color="auto"/>
            <w:left w:val="none" w:sz="0" w:space="0" w:color="auto"/>
            <w:bottom w:val="none" w:sz="0" w:space="0" w:color="auto"/>
            <w:right w:val="none" w:sz="0" w:space="0" w:color="auto"/>
          </w:divBdr>
        </w:div>
        <w:div w:id="1882278631">
          <w:marLeft w:val="446"/>
          <w:marRight w:val="0"/>
          <w:marTop w:val="0"/>
          <w:marBottom w:val="0"/>
          <w:divBdr>
            <w:top w:val="none" w:sz="0" w:space="0" w:color="auto"/>
            <w:left w:val="none" w:sz="0" w:space="0" w:color="auto"/>
            <w:bottom w:val="none" w:sz="0" w:space="0" w:color="auto"/>
            <w:right w:val="none" w:sz="0" w:space="0" w:color="auto"/>
          </w:divBdr>
        </w:div>
      </w:divsChild>
    </w:div>
    <w:div w:id="281958195">
      <w:bodyDiv w:val="1"/>
      <w:marLeft w:val="0"/>
      <w:marRight w:val="0"/>
      <w:marTop w:val="0"/>
      <w:marBottom w:val="0"/>
      <w:divBdr>
        <w:top w:val="none" w:sz="0" w:space="0" w:color="auto"/>
        <w:left w:val="none" w:sz="0" w:space="0" w:color="auto"/>
        <w:bottom w:val="none" w:sz="0" w:space="0" w:color="auto"/>
        <w:right w:val="none" w:sz="0" w:space="0" w:color="auto"/>
      </w:divBdr>
    </w:div>
    <w:div w:id="289937507">
      <w:bodyDiv w:val="1"/>
      <w:marLeft w:val="0"/>
      <w:marRight w:val="0"/>
      <w:marTop w:val="0"/>
      <w:marBottom w:val="0"/>
      <w:divBdr>
        <w:top w:val="none" w:sz="0" w:space="0" w:color="auto"/>
        <w:left w:val="none" w:sz="0" w:space="0" w:color="auto"/>
        <w:bottom w:val="none" w:sz="0" w:space="0" w:color="auto"/>
        <w:right w:val="none" w:sz="0" w:space="0" w:color="auto"/>
      </w:divBdr>
    </w:div>
    <w:div w:id="335116093">
      <w:bodyDiv w:val="1"/>
      <w:marLeft w:val="0"/>
      <w:marRight w:val="0"/>
      <w:marTop w:val="0"/>
      <w:marBottom w:val="0"/>
      <w:divBdr>
        <w:top w:val="none" w:sz="0" w:space="0" w:color="auto"/>
        <w:left w:val="none" w:sz="0" w:space="0" w:color="auto"/>
        <w:bottom w:val="none" w:sz="0" w:space="0" w:color="auto"/>
        <w:right w:val="none" w:sz="0" w:space="0" w:color="auto"/>
      </w:divBdr>
    </w:div>
    <w:div w:id="341005837">
      <w:bodyDiv w:val="1"/>
      <w:marLeft w:val="0"/>
      <w:marRight w:val="0"/>
      <w:marTop w:val="0"/>
      <w:marBottom w:val="0"/>
      <w:divBdr>
        <w:top w:val="none" w:sz="0" w:space="0" w:color="auto"/>
        <w:left w:val="none" w:sz="0" w:space="0" w:color="auto"/>
        <w:bottom w:val="none" w:sz="0" w:space="0" w:color="auto"/>
        <w:right w:val="none" w:sz="0" w:space="0" w:color="auto"/>
      </w:divBdr>
      <w:divsChild>
        <w:div w:id="859008280">
          <w:marLeft w:val="691"/>
          <w:marRight w:val="0"/>
          <w:marTop w:val="0"/>
          <w:marBottom w:val="360"/>
          <w:divBdr>
            <w:top w:val="none" w:sz="0" w:space="0" w:color="auto"/>
            <w:left w:val="none" w:sz="0" w:space="0" w:color="auto"/>
            <w:bottom w:val="none" w:sz="0" w:space="0" w:color="auto"/>
            <w:right w:val="none" w:sz="0" w:space="0" w:color="auto"/>
          </w:divBdr>
        </w:div>
        <w:div w:id="751466431">
          <w:marLeft w:val="691"/>
          <w:marRight w:val="0"/>
          <w:marTop w:val="0"/>
          <w:marBottom w:val="360"/>
          <w:divBdr>
            <w:top w:val="none" w:sz="0" w:space="0" w:color="auto"/>
            <w:left w:val="none" w:sz="0" w:space="0" w:color="auto"/>
            <w:bottom w:val="none" w:sz="0" w:space="0" w:color="auto"/>
            <w:right w:val="none" w:sz="0" w:space="0" w:color="auto"/>
          </w:divBdr>
        </w:div>
        <w:div w:id="1103526907">
          <w:marLeft w:val="691"/>
          <w:marRight w:val="0"/>
          <w:marTop w:val="0"/>
          <w:marBottom w:val="360"/>
          <w:divBdr>
            <w:top w:val="none" w:sz="0" w:space="0" w:color="auto"/>
            <w:left w:val="none" w:sz="0" w:space="0" w:color="auto"/>
            <w:bottom w:val="none" w:sz="0" w:space="0" w:color="auto"/>
            <w:right w:val="none" w:sz="0" w:space="0" w:color="auto"/>
          </w:divBdr>
        </w:div>
        <w:div w:id="136798495">
          <w:marLeft w:val="691"/>
          <w:marRight w:val="0"/>
          <w:marTop w:val="0"/>
          <w:marBottom w:val="360"/>
          <w:divBdr>
            <w:top w:val="none" w:sz="0" w:space="0" w:color="auto"/>
            <w:left w:val="none" w:sz="0" w:space="0" w:color="auto"/>
            <w:bottom w:val="none" w:sz="0" w:space="0" w:color="auto"/>
            <w:right w:val="none" w:sz="0" w:space="0" w:color="auto"/>
          </w:divBdr>
        </w:div>
        <w:div w:id="1744064233">
          <w:marLeft w:val="691"/>
          <w:marRight w:val="0"/>
          <w:marTop w:val="0"/>
          <w:marBottom w:val="360"/>
          <w:divBdr>
            <w:top w:val="none" w:sz="0" w:space="0" w:color="auto"/>
            <w:left w:val="none" w:sz="0" w:space="0" w:color="auto"/>
            <w:bottom w:val="none" w:sz="0" w:space="0" w:color="auto"/>
            <w:right w:val="none" w:sz="0" w:space="0" w:color="auto"/>
          </w:divBdr>
        </w:div>
        <w:div w:id="89275689">
          <w:marLeft w:val="691"/>
          <w:marRight w:val="0"/>
          <w:marTop w:val="0"/>
          <w:marBottom w:val="360"/>
          <w:divBdr>
            <w:top w:val="none" w:sz="0" w:space="0" w:color="auto"/>
            <w:left w:val="none" w:sz="0" w:space="0" w:color="auto"/>
            <w:bottom w:val="none" w:sz="0" w:space="0" w:color="auto"/>
            <w:right w:val="none" w:sz="0" w:space="0" w:color="auto"/>
          </w:divBdr>
        </w:div>
        <w:div w:id="1723169557">
          <w:marLeft w:val="691"/>
          <w:marRight w:val="0"/>
          <w:marTop w:val="0"/>
          <w:marBottom w:val="360"/>
          <w:divBdr>
            <w:top w:val="none" w:sz="0" w:space="0" w:color="auto"/>
            <w:left w:val="none" w:sz="0" w:space="0" w:color="auto"/>
            <w:bottom w:val="none" w:sz="0" w:space="0" w:color="auto"/>
            <w:right w:val="none" w:sz="0" w:space="0" w:color="auto"/>
          </w:divBdr>
        </w:div>
      </w:divsChild>
    </w:div>
    <w:div w:id="347368237">
      <w:bodyDiv w:val="1"/>
      <w:marLeft w:val="0"/>
      <w:marRight w:val="0"/>
      <w:marTop w:val="0"/>
      <w:marBottom w:val="0"/>
      <w:divBdr>
        <w:top w:val="none" w:sz="0" w:space="0" w:color="auto"/>
        <w:left w:val="none" w:sz="0" w:space="0" w:color="auto"/>
        <w:bottom w:val="none" w:sz="0" w:space="0" w:color="auto"/>
        <w:right w:val="none" w:sz="0" w:space="0" w:color="auto"/>
      </w:divBdr>
    </w:div>
    <w:div w:id="352849957">
      <w:bodyDiv w:val="1"/>
      <w:marLeft w:val="0"/>
      <w:marRight w:val="0"/>
      <w:marTop w:val="0"/>
      <w:marBottom w:val="0"/>
      <w:divBdr>
        <w:top w:val="none" w:sz="0" w:space="0" w:color="auto"/>
        <w:left w:val="none" w:sz="0" w:space="0" w:color="auto"/>
        <w:bottom w:val="none" w:sz="0" w:space="0" w:color="auto"/>
        <w:right w:val="none" w:sz="0" w:space="0" w:color="auto"/>
      </w:divBdr>
    </w:div>
    <w:div w:id="382102161">
      <w:bodyDiv w:val="1"/>
      <w:marLeft w:val="0"/>
      <w:marRight w:val="0"/>
      <w:marTop w:val="0"/>
      <w:marBottom w:val="0"/>
      <w:divBdr>
        <w:top w:val="none" w:sz="0" w:space="0" w:color="auto"/>
        <w:left w:val="none" w:sz="0" w:space="0" w:color="auto"/>
        <w:bottom w:val="none" w:sz="0" w:space="0" w:color="auto"/>
        <w:right w:val="none" w:sz="0" w:space="0" w:color="auto"/>
      </w:divBdr>
    </w:div>
    <w:div w:id="382338476">
      <w:bodyDiv w:val="1"/>
      <w:marLeft w:val="0"/>
      <w:marRight w:val="0"/>
      <w:marTop w:val="0"/>
      <w:marBottom w:val="0"/>
      <w:divBdr>
        <w:top w:val="none" w:sz="0" w:space="0" w:color="auto"/>
        <w:left w:val="none" w:sz="0" w:space="0" w:color="auto"/>
        <w:bottom w:val="none" w:sz="0" w:space="0" w:color="auto"/>
        <w:right w:val="none" w:sz="0" w:space="0" w:color="auto"/>
      </w:divBdr>
      <w:divsChild>
        <w:div w:id="955987906">
          <w:marLeft w:val="446"/>
          <w:marRight w:val="0"/>
          <w:marTop w:val="0"/>
          <w:marBottom w:val="240"/>
          <w:divBdr>
            <w:top w:val="none" w:sz="0" w:space="0" w:color="auto"/>
            <w:left w:val="none" w:sz="0" w:space="0" w:color="auto"/>
            <w:bottom w:val="none" w:sz="0" w:space="0" w:color="auto"/>
            <w:right w:val="none" w:sz="0" w:space="0" w:color="auto"/>
          </w:divBdr>
        </w:div>
        <w:div w:id="216018067">
          <w:marLeft w:val="446"/>
          <w:marRight w:val="0"/>
          <w:marTop w:val="0"/>
          <w:marBottom w:val="240"/>
          <w:divBdr>
            <w:top w:val="none" w:sz="0" w:space="0" w:color="auto"/>
            <w:left w:val="none" w:sz="0" w:space="0" w:color="auto"/>
            <w:bottom w:val="none" w:sz="0" w:space="0" w:color="auto"/>
            <w:right w:val="none" w:sz="0" w:space="0" w:color="auto"/>
          </w:divBdr>
        </w:div>
        <w:div w:id="418336444">
          <w:marLeft w:val="446"/>
          <w:marRight w:val="0"/>
          <w:marTop w:val="0"/>
          <w:marBottom w:val="240"/>
          <w:divBdr>
            <w:top w:val="none" w:sz="0" w:space="0" w:color="auto"/>
            <w:left w:val="none" w:sz="0" w:space="0" w:color="auto"/>
            <w:bottom w:val="none" w:sz="0" w:space="0" w:color="auto"/>
            <w:right w:val="none" w:sz="0" w:space="0" w:color="auto"/>
          </w:divBdr>
        </w:div>
        <w:div w:id="763767128">
          <w:marLeft w:val="446"/>
          <w:marRight w:val="0"/>
          <w:marTop w:val="0"/>
          <w:marBottom w:val="240"/>
          <w:divBdr>
            <w:top w:val="none" w:sz="0" w:space="0" w:color="auto"/>
            <w:left w:val="none" w:sz="0" w:space="0" w:color="auto"/>
            <w:bottom w:val="none" w:sz="0" w:space="0" w:color="auto"/>
            <w:right w:val="none" w:sz="0" w:space="0" w:color="auto"/>
          </w:divBdr>
        </w:div>
        <w:div w:id="1147668188">
          <w:marLeft w:val="446"/>
          <w:marRight w:val="0"/>
          <w:marTop w:val="0"/>
          <w:marBottom w:val="240"/>
          <w:divBdr>
            <w:top w:val="none" w:sz="0" w:space="0" w:color="auto"/>
            <w:left w:val="none" w:sz="0" w:space="0" w:color="auto"/>
            <w:bottom w:val="none" w:sz="0" w:space="0" w:color="auto"/>
            <w:right w:val="none" w:sz="0" w:space="0" w:color="auto"/>
          </w:divBdr>
        </w:div>
        <w:div w:id="316736414">
          <w:marLeft w:val="446"/>
          <w:marRight w:val="0"/>
          <w:marTop w:val="0"/>
          <w:marBottom w:val="240"/>
          <w:divBdr>
            <w:top w:val="none" w:sz="0" w:space="0" w:color="auto"/>
            <w:left w:val="none" w:sz="0" w:space="0" w:color="auto"/>
            <w:bottom w:val="none" w:sz="0" w:space="0" w:color="auto"/>
            <w:right w:val="none" w:sz="0" w:space="0" w:color="auto"/>
          </w:divBdr>
        </w:div>
        <w:div w:id="78840056">
          <w:marLeft w:val="446"/>
          <w:marRight w:val="0"/>
          <w:marTop w:val="0"/>
          <w:marBottom w:val="240"/>
          <w:divBdr>
            <w:top w:val="none" w:sz="0" w:space="0" w:color="auto"/>
            <w:left w:val="none" w:sz="0" w:space="0" w:color="auto"/>
            <w:bottom w:val="none" w:sz="0" w:space="0" w:color="auto"/>
            <w:right w:val="none" w:sz="0" w:space="0" w:color="auto"/>
          </w:divBdr>
        </w:div>
        <w:div w:id="1990934508">
          <w:marLeft w:val="446"/>
          <w:marRight w:val="0"/>
          <w:marTop w:val="0"/>
          <w:marBottom w:val="240"/>
          <w:divBdr>
            <w:top w:val="none" w:sz="0" w:space="0" w:color="auto"/>
            <w:left w:val="none" w:sz="0" w:space="0" w:color="auto"/>
            <w:bottom w:val="none" w:sz="0" w:space="0" w:color="auto"/>
            <w:right w:val="none" w:sz="0" w:space="0" w:color="auto"/>
          </w:divBdr>
        </w:div>
        <w:div w:id="1001854114">
          <w:marLeft w:val="446"/>
          <w:marRight w:val="0"/>
          <w:marTop w:val="0"/>
          <w:marBottom w:val="240"/>
          <w:divBdr>
            <w:top w:val="none" w:sz="0" w:space="0" w:color="auto"/>
            <w:left w:val="none" w:sz="0" w:space="0" w:color="auto"/>
            <w:bottom w:val="none" w:sz="0" w:space="0" w:color="auto"/>
            <w:right w:val="none" w:sz="0" w:space="0" w:color="auto"/>
          </w:divBdr>
        </w:div>
      </w:divsChild>
    </w:div>
    <w:div w:id="398209138">
      <w:bodyDiv w:val="1"/>
      <w:marLeft w:val="0"/>
      <w:marRight w:val="0"/>
      <w:marTop w:val="0"/>
      <w:marBottom w:val="0"/>
      <w:divBdr>
        <w:top w:val="none" w:sz="0" w:space="0" w:color="auto"/>
        <w:left w:val="none" w:sz="0" w:space="0" w:color="auto"/>
        <w:bottom w:val="none" w:sz="0" w:space="0" w:color="auto"/>
        <w:right w:val="none" w:sz="0" w:space="0" w:color="auto"/>
      </w:divBdr>
      <w:divsChild>
        <w:div w:id="846753562">
          <w:marLeft w:val="446"/>
          <w:marRight w:val="0"/>
          <w:marTop w:val="0"/>
          <w:marBottom w:val="120"/>
          <w:divBdr>
            <w:top w:val="none" w:sz="0" w:space="0" w:color="auto"/>
            <w:left w:val="none" w:sz="0" w:space="0" w:color="auto"/>
            <w:bottom w:val="none" w:sz="0" w:space="0" w:color="auto"/>
            <w:right w:val="none" w:sz="0" w:space="0" w:color="auto"/>
          </w:divBdr>
        </w:div>
        <w:div w:id="163782503">
          <w:marLeft w:val="446"/>
          <w:marRight w:val="0"/>
          <w:marTop w:val="0"/>
          <w:marBottom w:val="120"/>
          <w:divBdr>
            <w:top w:val="none" w:sz="0" w:space="0" w:color="auto"/>
            <w:left w:val="none" w:sz="0" w:space="0" w:color="auto"/>
            <w:bottom w:val="none" w:sz="0" w:space="0" w:color="auto"/>
            <w:right w:val="none" w:sz="0" w:space="0" w:color="auto"/>
          </w:divBdr>
        </w:div>
        <w:div w:id="745302244">
          <w:marLeft w:val="446"/>
          <w:marRight w:val="0"/>
          <w:marTop w:val="0"/>
          <w:marBottom w:val="120"/>
          <w:divBdr>
            <w:top w:val="none" w:sz="0" w:space="0" w:color="auto"/>
            <w:left w:val="none" w:sz="0" w:space="0" w:color="auto"/>
            <w:bottom w:val="none" w:sz="0" w:space="0" w:color="auto"/>
            <w:right w:val="none" w:sz="0" w:space="0" w:color="auto"/>
          </w:divBdr>
        </w:div>
        <w:div w:id="296958788">
          <w:marLeft w:val="446"/>
          <w:marRight w:val="0"/>
          <w:marTop w:val="0"/>
          <w:marBottom w:val="120"/>
          <w:divBdr>
            <w:top w:val="none" w:sz="0" w:space="0" w:color="auto"/>
            <w:left w:val="none" w:sz="0" w:space="0" w:color="auto"/>
            <w:bottom w:val="none" w:sz="0" w:space="0" w:color="auto"/>
            <w:right w:val="none" w:sz="0" w:space="0" w:color="auto"/>
          </w:divBdr>
        </w:div>
        <w:div w:id="1543522186">
          <w:marLeft w:val="446"/>
          <w:marRight w:val="0"/>
          <w:marTop w:val="0"/>
          <w:marBottom w:val="120"/>
          <w:divBdr>
            <w:top w:val="none" w:sz="0" w:space="0" w:color="auto"/>
            <w:left w:val="none" w:sz="0" w:space="0" w:color="auto"/>
            <w:bottom w:val="none" w:sz="0" w:space="0" w:color="auto"/>
            <w:right w:val="none" w:sz="0" w:space="0" w:color="auto"/>
          </w:divBdr>
        </w:div>
        <w:div w:id="429737669">
          <w:marLeft w:val="446"/>
          <w:marRight w:val="0"/>
          <w:marTop w:val="0"/>
          <w:marBottom w:val="120"/>
          <w:divBdr>
            <w:top w:val="none" w:sz="0" w:space="0" w:color="auto"/>
            <w:left w:val="none" w:sz="0" w:space="0" w:color="auto"/>
            <w:bottom w:val="none" w:sz="0" w:space="0" w:color="auto"/>
            <w:right w:val="none" w:sz="0" w:space="0" w:color="auto"/>
          </w:divBdr>
        </w:div>
        <w:div w:id="1758091092">
          <w:marLeft w:val="446"/>
          <w:marRight w:val="0"/>
          <w:marTop w:val="0"/>
          <w:marBottom w:val="120"/>
          <w:divBdr>
            <w:top w:val="none" w:sz="0" w:space="0" w:color="auto"/>
            <w:left w:val="none" w:sz="0" w:space="0" w:color="auto"/>
            <w:bottom w:val="none" w:sz="0" w:space="0" w:color="auto"/>
            <w:right w:val="none" w:sz="0" w:space="0" w:color="auto"/>
          </w:divBdr>
        </w:div>
        <w:div w:id="1390765097">
          <w:marLeft w:val="446"/>
          <w:marRight w:val="0"/>
          <w:marTop w:val="0"/>
          <w:marBottom w:val="120"/>
          <w:divBdr>
            <w:top w:val="none" w:sz="0" w:space="0" w:color="auto"/>
            <w:left w:val="none" w:sz="0" w:space="0" w:color="auto"/>
            <w:bottom w:val="none" w:sz="0" w:space="0" w:color="auto"/>
            <w:right w:val="none" w:sz="0" w:space="0" w:color="auto"/>
          </w:divBdr>
        </w:div>
      </w:divsChild>
    </w:div>
    <w:div w:id="414016227">
      <w:bodyDiv w:val="1"/>
      <w:marLeft w:val="0"/>
      <w:marRight w:val="0"/>
      <w:marTop w:val="0"/>
      <w:marBottom w:val="0"/>
      <w:divBdr>
        <w:top w:val="none" w:sz="0" w:space="0" w:color="auto"/>
        <w:left w:val="none" w:sz="0" w:space="0" w:color="auto"/>
        <w:bottom w:val="none" w:sz="0" w:space="0" w:color="auto"/>
        <w:right w:val="none" w:sz="0" w:space="0" w:color="auto"/>
      </w:divBdr>
    </w:div>
    <w:div w:id="425657101">
      <w:bodyDiv w:val="1"/>
      <w:marLeft w:val="0"/>
      <w:marRight w:val="0"/>
      <w:marTop w:val="0"/>
      <w:marBottom w:val="0"/>
      <w:divBdr>
        <w:top w:val="none" w:sz="0" w:space="0" w:color="auto"/>
        <w:left w:val="none" w:sz="0" w:space="0" w:color="auto"/>
        <w:bottom w:val="none" w:sz="0" w:space="0" w:color="auto"/>
        <w:right w:val="none" w:sz="0" w:space="0" w:color="auto"/>
      </w:divBdr>
      <w:divsChild>
        <w:div w:id="1335106827">
          <w:marLeft w:val="446"/>
          <w:marRight w:val="0"/>
          <w:marTop w:val="0"/>
          <w:marBottom w:val="120"/>
          <w:divBdr>
            <w:top w:val="none" w:sz="0" w:space="0" w:color="auto"/>
            <w:left w:val="none" w:sz="0" w:space="0" w:color="auto"/>
            <w:bottom w:val="none" w:sz="0" w:space="0" w:color="auto"/>
            <w:right w:val="none" w:sz="0" w:space="0" w:color="auto"/>
          </w:divBdr>
        </w:div>
        <w:div w:id="318732586">
          <w:marLeft w:val="446"/>
          <w:marRight w:val="0"/>
          <w:marTop w:val="0"/>
          <w:marBottom w:val="120"/>
          <w:divBdr>
            <w:top w:val="none" w:sz="0" w:space="0" w:color="auto"/>
            <w:left w:val="none" w:sz="0" w:space="0" w:color="auto"/>
            <w:bottom w:val="none" w:sz="0" w:space="0" w:color="auto"/>
            <w:right w:val="none" w:sz="0" w:space="0" w:color="auto"/>
          </w:divBdr>
        </w:div>
        <w:div w:id="743450656">
          <w:marLeft w:val="446"/>
          <w:marRight w:val="0"/>
          <w:marTop w:val="0"/>
          <w:marBottom w:val="120"/>
          <w:divBdr>
            <w:top w:val="none" w:sz="0" w:space="0" w:color="auto"/>
            <w:left w:val="none" w:sz="0" w:space="0" w:color="auto"/>
            <w:bottom w:val="none" w:sz="0" w:space="0" w:color="auto"/>
            <w:right w:val="none" w:sz="0" w:space="0" w:color="auto"/>
          </w:divBdr>
        </w:div>
        <w:div w:id="288361686">
          <w:marLeft w:val="446"/>
          <w:marRight w:val="0"/>
          <w:marTop w:val="0"/>
          <w:marBottom w:val="120"/>
          <w:divBdr>
            <w:top w:val="none" w:sz="0" w:space="0" w:color="auto"/>
            <w:left w:val="none" w:sz="0" w:space="0" w:color="auto"/>
            <w:bottom w:val="none" w:sz="0" w:space="0" w:color="auto"/>
            <w:right w:val="none" w:sz="0" w:space="0" w:color="auto"/>
          </w:divBdr>
        </w:div>
        <w:div w:id="1502428518">
          <w:marLeft w:val="446"/>
          <w:marRight w:val="0"/>
          <w:marTop w:val="0"/>
          <w:marBottom w:val="120"/>
          <w:divBdr>
            <w:top w:val="none" w:sz="0" w:space="0" w:color="auto"/>
            <w:left w:val="none" w:sz="0" w:space="0" w:color="auto"/>
            <w:bottom w:val="none" w:sz="0" w:space="0" w:color="auto"/>
            <w:right w:val="none" w:sz="0" w:space="0" w:color="auto"/>
          </w:divBdr>
        </w:div>
        <w:div w:id="1578007908">
          <w:marLeft w:val="446"/>
          <w:marRight w:val="0"/>
          <w:marTop w:val="0"/>
          <w:marBottom w:val="120"/>
          <w:divBdr>
            <w:top w:val="none" w:sz="0" w:space="0" w:color="auto"/>
            <w:left w:val="none" w:sz="0" w:space="0" w:color="auto"/>
            <w:bottom w:val="none" w:sz="0" w:space="0" w:color="auto"/>
            <w:right w:val="none" w:sz="0" w:space="0" w:color="auto"/>
          </w:divBdr>
        </w:div>
        <w:div w:id="998385934">
          <w:marLeft w:val="446"/>
          <w:marRight w:val="0"/>
          <w:marTop w:val="0"/>
          <w:marBottom w:val="120"/>
          <w:divBdr>
            <w:top w:val="none" w:sz="0" w:space="0" w:color="auto"/>
            <w:left w:val="none" w:sz="0" w:space="0" w:color="auto"/>
            <w:bottom w:val="none" w:sz="0" w:space="0" w:color="auto"/>
            <w:right w:val="none" w:sz="0" w:space="0" w:color="auto"/>
          </w:divBdr>
        </w:div>
      </w:divsChild>
    </w:div>
    <w:div w:id="446890999">
      <w:bodyDiv w:val="1"/>
      <w:marLeft w:val="0"/>
      <w:marRight w:val="0"/>
      <w:marTop w:val="0"/>
      <w:marBottom w:val="0"/>
      <w:divBdr>
        <w:top w:val="none" w:sz="0" w:space="0" w:color="auto"/>
        <w:left w:val="none" w:sz="0" w:space="0" w:color="auto"/>
        <w:bottom w:val="none" w:sz="0" w:space="0" w:color="auto"/>
        <w:right w:val="none" w:sz="0" w:space="0" w:color="auto"/>
      </w:divBdr>
    </w:div>
    <w:div w:id="459568915">
      <w:bodyDiv w:val="1"/>
      <w:marLeft w:val="0"/>
      <w:marRight w:val="0"/>
      <w:marTop w:val="0"/>
      <w:marBottom w:val="0"/>
      <w:divBdr>
        <w:top w:val="none" w:sz="0" w:space="0" w:color="auto"/>
        <w:left w:val="none" w:sz="0" w:space="0" w:color="auto"/>
        <w:bottom w:val="none" w:sz="0" w:space="0" w:color="auto"/>
        <w:right w:val="none" w:sz="0" w:space="0" w:color="auto"/>
      </w:divBdr>
    </w:div>
    <w:div w:id="476654098">
      <w:bodyDiv w:val="1"/>
      <w:marLeft w:val="0"/>
      <w:marRight w:val="0"/>
      <w:marTop w:val="0"/>
      <w:marBottom w:val="0"/>
      <w:divBdr>
        <w:top w:val="none" w:sz="0" w:space="0" w:color="auto"/>
        <w:left w:val="none" w:sz="0" w:space="0" w:color="auto"/>
        <w:bottom w:val="none" w:sz="0" w:space="0" w:color="auto"/>
        <w:right w:val="none" w:sz="0" w:space="0" w:color="auto"/>
      </w:divBdr>
    </w:div>
    <w:div w:id="482310152">
      <w:bodyDiv w:val="1"/>
      <w:marLeft w:val="0"/>
      <w:marRight w:val="0"/>
      <w:marTop w:val="0"/>
      <w:marBottom w:val="0"/>
      <w:divBdr>
        <w:top w:val="none" w:sz="0" w:space="0" w:color="auto"/>
        <w:left w:val="none" w:sz="0" w:space="0" w:color="auto"/>
        <w:bottom w:val="none" w:sz="0" w:space="0" w:color="auto"/>
        <w:right w:val="none" w:sz="0" w:space="0" w:color="auto"/>
      </w:divBdr>
    </w:div>
    <w:div w:id="487211463">
      <w:bodyDiv w:val="1"/>
      <w:marLeft w:val="0"/>
      <w:marRight w:val="0"/>
      <w:marTop w:val="0"/>
      <w:marBottom w:val="0"/>
      <w:divBdr>
        <w:top w:val="none" w:sz="0" w:space="0" w:color="auto"/>
        <w:left w:val="none" w:sz="0" w:space="0" w:color="auto"/>
        <w:bottom w:val="none" w:sz="0" w:space="0" w:color="auto"/>
        <w:right w:val="none" w:sz="0" w:space="0" w:color="auto"/>
      </w:divBdr>
    </w:div>
    <w:div w:id="491141233">
      <w:bodyDiv w:val="1"/>
      <w:marLeft w:val="0"/>
      <w:marRight w:val="0"/>
      <w:marTop w:val="0"/>
      <w:marBottom w:val="0"/>
      <w:divBdr>
        <w:top w:val="none" w:sz="0" w:space="0" w:color="auto"/>
        <w:left w:val="none" w:sz="0" w:space="0" w:color="auto"/>
        <w:bottom w:val="none" w:sz="0" w:space="0" w:color="auto"/>
        <w:right w:val="none" w:sz="0" w:space="0" w:color="auto"/>
      </w:divBdr>
      <w:divsChild>
        <w:div w:id="1835952443">
          <w:marLeft w:val="0"/>
          <w:marRight w:val="0"/>
          <w:marTop w:val="0"/>
          <w:marBottom w:val="0"/>
          <w:divBdr>
            <w:top w:val="none" w:sz="0" w:space="0" w:color="auto"/>
            <w:left w:val="none" w:sz="0" w:space="0" w:color="auto"/>
            <w:bottom w:val="none" w:sz="0" w:space="0" w:color="auto"/>
            <w:right w:val="none" w:sz="0" w:space="0" w:color="auto"/>
          </w:divBdr>
        </w:div>
      </w:divsChild>
    </w:div>
    <w:div w:id="511262384">
      <w:bodyDiv w:val="1"/>
      <w:marLeft w:val="0"/>
      <w:marRight w:val="0"/>
      <w:marTop w:val="0"/>
      <w:marBottom w:val="0"/>
      <w:divBdr>
        <w:top w:val="none" w:sz="0" w:space="0" w:color="auto"/>
        <w:left w:val="none" w:sz="0" w:space="0" w:color="auto"/>
        <w:bottom w:val="none" w:sz="0" w:space="0" w:color="auto"/>
        <w:right w:val="none" w:sz="0" w:space="0" w:color="auto"/>
      </w:divBdr>
    </w:div>
    <w:div w:id="515189670">
      <w:bodyDiv w:val="1"/>
      <w:marLeft w:val="0"/>
      <w:marRight w:val="0"/>
      <w:marTop w:val="0"/>
      <w:marBottom w:val="0"/>
      <w:divBdr>
        <w:top w:val="none" w:sz="0" w:space="0" w:color="auto"/>
        <w:left w:val="none" w:sz="0" w:space="0" w:color="auto"/>
        <w:bottom w:val="none" w:sz="0" w:space="0" w:color="auto"/>
        <w:right w:val="none" w:sz="0" w:space="0" w:color="auto"/>
      </w:divBdr>
      <w:divsChild>
        <w:div w:id="1790590751">
          <w:marLeft w:val="446"/>
          <w:marRight w:val="0"/>
          <w:marTop w:val="0"/>
          <w:marBottom w:val="120"/>
          <w:divBdr>
            <w:top w:val="none" w:sz="0" w:space="0" w:color="auto"/>
            <w:left w:val="none" w:sz="0" w:space="0" w:color="auto"/>
            <w:bottom w:val="none" w:sz="0" w:space="0" w:color="auto"/>
            <w:right w:val="none" w:sz="0" w:space="0" w:color="auto"/>
          </w:divBdr>
        </w:div>
        <w:div w:id="1005354778">
          <w:marLeft w:val="446"/>
          <w:marRight w:val="0"/>
          <w:marTop w:val="0"/>
          <w:marBottom w:val="120"/>
          <w:divBdr>
            <w:top w:val="none" w:sz="0" w:space="0" w:color="auto"/>
            <w:left w:val="none" w:sz="0" w:space="0" w:color="auto"/>
            <w:bottom w:val="none" w:sz="0" w:space="0" w:color="auto"/>
            <w:right w:val="none" w:sz="0" w:space="0" w:color="auto"/>
          </w:divBdr>
        </w:div>
        <w:div w:id="2038118985">
          <w:marLeft w:val="446"/>
          <w:marRight w:val="0"/>
          <w:marTop w:val="0"/>
          <w:marBottom w:val="120"/>
          <w:divBdr>
            <w:top w:val="none" w:sz="0" w:space="0" w:color="auto"/>
            <w:left w:val="none" w:sz="0" w:space="0" w:color="auto"/>
            <w:bottom w:val="none" w:sz="0" w:space="0" w:color="auto"/>
            <w:right w:val="none" w:sz="0" w:space="0" w:color="auto"/>
          </w:divBdr>
        </w:div>
        <w:div w:id="1476412310">
          <w:marLeft w:val="446"/>
          <w:marRight w:val="0"/>
          <w:marTop w:val="0"/>
          <w:marBottom w:val="120"/>
          <w:divBdr>
            <w:top w:val="none" w:sz="0" w:space="0" w:color="auto"/>
            <w:left w:val="none" w:sz="0" w:space="0" w:color="auto"/>
            <w:bottom w:val="none" w:sz="0" w:space="0" w:color="auto"/>
            <w:right w:val="none" w:sz="0" w:space="0" w:color="auto"/>
          </w:divBdr>
        </w:div>
        <w:div w:id="1906144891">
          <w:marLeft w:val="446"/>
          <w:marRight w:val="0"/>
          <w:marTop w:val="0"/>
          <w:marBottom w:val="120"/>
          <w:divBdr>
            <w:top w:val="none" w:sz="0" w:space="0" w:color="auto"/>
            <w:left w:val="none" w:sz="0" w:space="0" w:color="auto"/>
            <w:bottom w:val="none" w:sz="0" w:space="0" w:color="auto"/>
            <w:right w:val="none" w:sz="0" w:space="0" w:color="auto"/>
          </w:divBdr>
        </w:div>
        <w:div w:id="142742443">
          <w:marLeft w:val="446"/>
          <w:marRight w:val="0"/>
          <w:marTop w:val="0"/>
          <w:marBottom w:val="120"/>
          <w:divBdr>
            <w:top w:val="none" w:sz="0" w:space="0" w:color="auto"/>
            <w:left w:val="none" w:sz="0" w:space="0" w:color="auto"/>
            <w:bottom w:val="none" w:sz="0" w:space="0" w:color="auto"/>
            <w:right w:val="none" w:sz="0" w:space="0" w:color="auto"/>
          </w:divBdr>
        </w:div>
        <w:div w:id="1658070650">
          <w:marLeft w:val="446"/>
          <w:marRight w:val="0"/>
          <w:marTop w:val="0"/>
          <w:marBottom w:val="120"/>
          <w:divBdr>
            <w:top w:val="none" w:sz="0" w:space="0" w:color="auto"/>
            <w:left w:val="none" w:sz="0" w:space="0" w:color="auto"/>
            <w:bottom w:val="none" w:sz="0" w:space="0" w:color="auto"/>
            <w:right w:val="none" w:sz="0" w:space="0" w:color="auto"/>
          </w:divBdr>
        </w:div>
        <w:div w:id="390083799">
          <w:marLeft w:val="446"/>
          <w:marRight w:val="0"/>
          <w:marTop w:val="0"/>
          <w:marBottom w:val="120"/>
          <w:divBdr>
            <w:top w:val="none" w:sz="0" w:space="0" w:color="auto"/>
            <w:left w:val="none" w:sz="0" w:space="0" w:color="auto"/>
            <w:bottom w:val="none" w:sz="0" w:space="0" w:color="auto"/>
            <w:right w:val="none" w:sz="0" w:space="0" w:color="auto"/>
          </w:divBdr>
        </w:div>
        <w:div w:id="1829442789">
          <w:marLeft w:val="446"/>
          <w:marRight w:val="0"/>
          <w:marTop w:val="0"/>
          <w:marBottom w:val="120"/>
          <w:divBdr>
            <w:top w:val="none" w:sz="0" w:space="0" w:color="auto"/>
            <w:left w:val="none" w:sz="0" w:space="0" w:color="auto"/>
            <w:bottom w:val="none" w:sz="0" w:space="0" w:color="auto"/>
            <w:right w:val="none" w:sz="0" w:space="0" w:color="auto"/>
          </w:divBdr>
        </w:div>
      </w:divsChild>
    </w:div>
    <w:div w:id="520512758">
      <w:bodyDiv w:val="1"/>
      <w:marLeft w:val="0"/>
      <w:marRight w:val="0"/>
      <w:marTop w:val="0"/>
      <w:marBottom w:val="0"/>
      <w:divBdr>
        <w:top w:val="none" w:sz="0" w:space="0" w:color="auto"/>
        <w:left w:val="none" w:sz="0" w:space="0" w:color="auto"/>
        <w:bottom w:val="none" w:sz="0" w:space="0" w:color="auto"/>
        <w:right w:val="none" w:sz="0" w:space="0" w:color="auto"/>
      </w:divBdr>
    </w:div>
    <w:div w:id="524057753">
      <w:bodyDiv w:val="1"/>
      <w:marLeft w:val="0"/>
      <w:marRight w:val="0"/>
      <w:marTop w:val="0"/>
      <w:marBottom w:val="0"/>
      <w:divBdr>
        <w:top w:val="none" w:sz="0" w:space="0" w:color="auto"/>
        <w:left w:val="none" w:sz="0" w:space="0" w:color="auto"/>
        <w:bottom w:val="none" w:sz="0" w:space="0" w:color="auto"/>
        <w:right w:val="none" w:sz="0" w:space="0" w:color="auto"/>
      </w:divBdr>
    </w:div>
    <w:div w:id="540703004">
      <w:bodyDiv w:val="1"/>
      <w:marLeft w:val="0"/>
      <w:marRight w:val="0"/>
      <w:marTop w:val="0"/>
      <w:marBottom w:val="0"/>
      <w:divBdr>
        <w:top w:val="none" w:sz="0" w:space="0" w:color="auto"/>
        <w:left w:val="none" w:sz="0" w:space="0" w:color="auto"/>
        <w:bottom w:val="none" w:sz="0" w:space="0" w:color="auto"/>
        <w:right w:val="none" w:sz="0" w:space="0" w:color="auto"/>
      </w:divBdr>
    </w:div>
    <w:div w:id="548153199">
      <w:bodyDiv w:val="1"/>
      <w:marLeft w:val="0"/>
      <w:marRight w:val="0"/>
      <w:marTop w:val="0"/>
      <w:marBottom w:val="0"/>
      <w:divBdr>
        <w:top w:val="none" w:sz="0" w:space="0" w:color="auto"/>
        <w:left w:val="none" w:sz="0" w:space="0" w:color="auto"/>
        <w:bottom w:val="none" w:sz="0" w:space="0" w:color="auto"/>
        <w:right w:val="none" w:sz="0" w:space="0" w:color="auto"/>
      </w:divBdr>
    </w:div>
    <w:div w:id="565531716">
      <w:bodyDiv w:val="1"/>
      <w:marLeft w:val="0"/>
      <w:marRight w:val="0"/>
      <w:marTop w:val="0"/>
      <w:marBottom w:val="0"/>
      <w:divBdr>
        <w:top w:val="none" w:sz="0" w:space="0" w:color="auto"/>
        <w:left w:val="none" w:sz="0" w:space="0" w:color="auto"/>
        <w:bottom w:val="none" w:sz="0" w:space="0" w:color="auto"/>
        <w:right w:val="none" w:sz="0" w:space="0" w:color="auto"/>
      </w:divBdr>
    </w:div>
    <w:div w:id="566644762">
      <w:bodyDiv w:val="1"/>
      <w:marLeft w:val="0"/>
      <w:marRight w:val="0"/>
      <w:marTop w:val="0"/>
      <w:marBottom w:val="0"/>
      <w:divBdr>
        <w:top w:val="none" w:sz="0" w:space="0" w:color="auto"/>
        <w:left w:val="none" w:sz="0" w:space="0" w:color="auto"/>
        <w:bottom w:val="none" w:sz="0" w:space="0" w:color="auto"/>
        <w:right w:val="none" w:sz="0" w:space="0" w:color="auto"/>
      </w:divBdr>
    </w:div>
    <w:div w:id="566722201">
      <w:bodyDiv w:val="1"/>
      <w:marLeft w:val="0"/>
      <w:marRight w:val="0"/>
      <w:marTop w:val="0"/>
      <w:marBottom w:val="0"/>
      <w:divBdr>
        <w:top w:val="none" w:sz="0" w:space="0" w:color="auto"/>
        <w:left w:val="none" w:sz="0" w:space="0" w:color="auto"/>
        <w:bottom w:val="none" w:sz="0" w:space="0" w:color="auto"/>
        <w:right w:val="none" w:sz="0" w:space="0" w:color="auto"/>
      </w:divBdr>
    </w:div>
    <w:div w:id="573321884">
      <w:bodyDiv w:val="1"/>
      <w:marLeft w:val="0"/>
      <w:marRight w:val="0"/>
      <w:marTop w:val="0"/>
      <w:marBottom w:val="0"/>
      <w:divBdr>
        <w:top w:val="none" w:sz="0" w:space="0" w:color="auto"/>
        <w:left w:val="none" w:sz="0" w:space="0" w:color="auto"/>
        <w:bottom w:val="none" w:sz="0" w:space="0" w:color="auto"/>
        <w:right w:val="none" w:sz="0" w:space="0" w:color="auto"/>
      </w:divBdr>
    </w:div>
    <w:div w:id="603728262">
      <w:bodyDiv w:val="1"/>
      <w:marLeft w:val="0"/>
      <w:marRight w:val="0"/>
      <w:marTop w:val="0"/>
      <w:marBottom w:val="0"/>
      <w:divBdr>
        <w:top w:val="none" w:sz="0" w:space="0" w:color="auto"/>
        <w:left w:val="none" w:sz="0" w:space="0" w:color="auto"/>
        <w:bottom w:val="none" w:sz="0" w:space="0" w:color="auto"/>
        <w:right w:val="none" w:sz="0" w:space="0" w:color="auto"/>
      </w:divBdr>
    </w:div>
    <w:div w:id="613513616">
      <w:bodyDiv w:val="1"/>
      <w:marLeft w:val="0"/>
      <w:marRight w:val="0"/>
      <w:marTop w:val="0"/>
      <w:marBottom w:val="0"/>
      <w:divBdr>
        <w:top w:val="none" w:sz="0" w:space="0" w:color="auto"/>
        <w:left w:val="none" w:sz="0" w:space="0" w:color="auto"/>
        <w:bottom w:val="none" w:sz="0" w:space="0" w:color="auto"/>
        <w:right w:val="none" w:sz="0" w:space="0" w:color="auto"/>
      </w:divBdr>
      <w:divsChild>
        <w:div w:id="2065595606">
          <w:marLeft w:val="446"/>
          <w:marRight w:val="0"/>
          <w:marTop w:val="0"/>
          <w:marBottom w:val="120"/>
          <w:divBdr>
            <w:top w:val="none" w:sz="0" w:space="0" w:color="auto"/>
            <w:left w:val="none" w:sz="0" w:space="0" w:color="auto"/>
            <w:bottom w:val="none" w:sz="0" w:space="0" w:color="auto"/>
            <w:right w:val="none" w:sz="0" w:space="0" w:color="auto"/>
          </w:divBdr>
        </w:div>
        <w:div w:id="520510075">
          <w:marLeft w:val="446"/>
          <w:marRight w:val="0"/>
          <w:marTop w:val="0"/>
          <w:marBottom w:val="120"/>
          <w:divBdr>
            <w:top w:val="none" w:sz="0" w:space="0" w:color="auto"/>
            <w:left w:val="none" w:sz="0" w:space="0" w:color="auto"/>
            <w:bottom w:val="none" w:sz="0" w:space="0" w:color="auto"/>
            <w:right w:val="none" w:sz="0" w:space="0" w:color="auto"/>
          </w:divBdr>
        </w:div>
        <w:div w:id="36780086">
          <w:marLeft w:val="446"/>
          <w:marRight w:val="0"/>
          <w:marTop w:val="0"/>
          <w:marBottom w:val="120"/>
          <w:divBdr>
            <w:top w:val="none" w:sz="0" w:space="0" w:color="auto"/>
            <w:left w:val="none" w:sz="0" w:space="0" w:color="auto"/>
            <w:bottom w:val="none" w:sz="0" w:space="0" w:color="auto"/>
            <w:right w:val="none" w:sz="0" w:space="0" w:color="auto"/>
          </w:divBdr>
        </w:div>
        <w:div w:id="1917087357">
          <w:marLeft w:val="446"/>
          <w:marRight w:val="0"/>
          <w:marTop w:val="0"/>
          <w:marBottom w:val="120"/>
          <w:divBdr>
            <w:top w:val="none" w:sz="0" w:space="0" w:color="auto"/>
            <w:left w:val="none" w:sz="0" w:space="0" w:color="auto"/>
            <w:bottom w:val="none" w:sz="0" w:space="0" w:color="auto"/>
            <w:right w:val="none" w:sz="0" w:space="0" w:color="auto"/>
          </w:divBdr>
        </w:div>
        <w:div w:id="1388189627">
          <w:marLeft w:val="446"/>
          <w:marRight w:val="0"/>
          <w:marTop w:val="0"/>
          <w:marBottom w:val="120"/>
          <w:divBdr>
            <w:top w:val="none" w:sz="0" w:space="0" w:color="auto"/>
            <w:left w:val="none" w:sz="0" w:space="0" w:color="auto"/>
            <w:bottom w:val="none" w:sz="0" w:space="0" w:color="auto"/>
            <w:right w:val="none" w:sz="0" w:space="0" w:color="auto"/>
          </w:divBdr>
        </w:div>
        <w:div w:id="1460953794">
          <w:marLeft w:val="446"/>
          <w:marRight w:val="0"/>
          <w:marTop w:val="0"/>
          <w:marBottom w:val="120"/>
          <w:divBdr>
            <w:top w:val="none" w:sz="0" w:space="0" w:color="auto"/>
            <w:left w:val="none" w:sz="0" w:space="0" w:color="auto"/>
            <w:bottom w:val="none" w:sz="0" w:space="0" w:color="auto"/>
            <w:right w:val="none" w:sz="0" w:space="0" w:color="auto"/>
          </w:divBdr>
        </w:div>
        <w:div w:id="496917767">
          <w:marLeft w:val="446"/>
          <w:marRight w:val="0"/>
          <w:marTop w:val="0"/>
          <w:marBottom w:val="120"/>
          <w:divBdr>
            <w:top w:val="none" w:sz="0" w:space="0" w:color="auto"/>
            <w:left w:val="none" w:sz="0" w:space="0" w:color="auto"/>
            <w:bottom w:val="none" w:sz="0" w:space="0" w:color="auto"/>
            <w:right w:val="none" w:sz="0" w:space="0" w:color="auto"/>
          </w:divBdr>
        </w:div>
        <w:div w:id="1979332783">
          <w:marLeft w:val="446"/>
          <w:marRight w:val="0"/>
          <w:marTop w:val="0"/>
          <w:marBottom w:val="120"/>
          <w:divBdr>
            <w:top w:val="none" w:sz="0" w:space="0" w:color="auto"/>
            <w:left w:val="none" w:sz="0" w:space="0" w:color="auto"/>
            <w:bottom w:val="none" w:sz="0" w:space="0" w:color="auto"/>
            <w:right w:val="none" w:sz="0" w:space="0" w:color="auto"/>
          </w:divBdr>
        </w:div>
        <w:div w:id="311639950">
          <w:marLeft w:val="446"/>
          <w:marRight w:val="0"/>
          <w:marTop w:val="0"/>
          <w:marBottom w:val="120"/>
          <w:divBdr>
            <w:top w:val="none" w:sz="0" w:space="0" w:color="auto"/>
            <w:left w:val="none" w:sz="0" w:space="0" w:color="auto"/>
            <w:bottom w:val="none" w:sz="0" w:space="0" w:color="auto"/>
            <w:right w:val="none" w:sz="0" w:space="0" w:color="auto"/>
          </w:divBdr>
        </w:div>
        <w:div w:id="425809830">
          <w:marLeft w:val="1166"/>
          <w:marRight w:val="0"/>
          <w:marTop w:val="0"/>
          <w:marBottom w:val="0"/>
          <w:divBdr>
            <w:top w:val="none" w:sz="0" w:space="0" w:color="auto"/>
            <w:left w:val="none" w:sz="0" w:space="0" w:color="auto"/>
            <w:bottom w:val="none" w:sz="0" w:space="0" w:color="auto"/>
            <w:right w:val="none" w:sz="0" w:space="0" w:color="auto"/>
          </w:divBdr>
        </w:div>
      </w:divsChild>
    </w:div>
    <w:div w:id="629211990">
      <w:bodyDiv w:val="1"/>
      <w:marLeft w:val="0"/>
      <w:marRight w:val="0"/>
      <w:marTop w:val="0"/>
      <w:marBottom w:val="0"/>
      <w:divBdr>
        <w:top w:val="none" w:sz="0" w:space="0" w:color="auto"/>
        <w:left w:val="none" w:sz="0" w:space="0" w:color="auto"/>
        <w:bottom w:val="none" w:sz="0" w:space="0" w:color="auto"/>
        <w:right w:val="none" w:sz="0" w:space="0" w:color="auto"/>
      </w:divBdr>
    </w:div>
    <w:div w:id="640382318">
      <w:bodyDiv w:val="1"/>
      <w:marLeft w:val="0"/>
      <w:marRight w:val="0"/>
      <w:marTop w:val="0"/>
      <w:marBottom w:val="0"/>
      <w:divBdr>
        <w:top w:val="none" w:sz="0" w:space="0" w:color="auto"/>
        <w:left w:val="none" w:sz="0" w:space="0" w:color="auto"/>
        <w:bottom w:val="none" w:sz="0" w:space="0" w:color="auto"/>
        <w:right w:val="none" w:sz="0" w:space="0" w:color="auto"/>
      </w:divBdr>
    </w:div>
    <w:div w:id="641928167">
      <w:bodyDiv w:val="1"/>
      <w:marLeft w:val="0"/>
      <w:marRight w:val="0"/>
      <w:marTop w:val="0"/>
      <w:marBottom w:val="0"/>
      <w:divBdr>
        <w:top w:val="none" w:sz="0" w:space="0" w:color="auto"/>
        <w:left w:val="none" w:sz="0" w:space="0" w:color="auto"/>
        <w:bottom w:val="none" w:sz="0" w:space="0" w:color="auto"/>
        <w:right w:val="none" w:sz="0" w:space="0" w:color="auto"/>
      </w:divBdr>
    </w:div>
    <w:div w:id="646587885">
      <w:bodyDiv w:val="1"/>
      <w:marLeft w:val="0"/>
      <w:marRight w:val="0"/>
      <w:marTop w:val="0"/>
      <w:marBottom w:val="0"/>
      <w:divBdr>
        <w:top w:val="none" w:sz="0" w:space="0" w:color="auto"/>
        <w:left w:val="none" w:sz="0" w:space="0" w:color="auto"/>
        <w:bottom w:val="none" w:sz="0" w:space="0" w:color="auto"/>
        <w:right w:val="none" w:sz="0" w:space="0" w:color="auto"/>
      </w:divBdr>
    </w:div>
    <w:div w:id="687294316">
      <w:bodyDiv w:val="1"/>
      <w:marLeft w:val="0"/>
      <w:marRight w:val="0"/>
      <w:marTop w:val="0"/>
      <w:marBottom w:val="0"/>
      <w:divBdr>
        <w:top w:val="none" w:sz="0" w:space="0" w:color="auto"/>
        <w:left w:val="none" w:sz="0" w:space="0" w:color="auto"/>
        <w:bottom w:val="none" w:sz="0" w:space="0" w:color="auto"/>
        <w:right w:val="none" w:sz="0" w:space="0" w:color="auto"/>
      </w:divBdr>
    </w:div>
    <w:div w:id="702480720">
      <w:bodyDiv w:val="1"/>
      <w:marLeft w:val="0"/>
      <w:marRight w:val="0"/>
      <w:marTop w:val="0"/>
      <w:marBottom w:val="0"/>
      <w:divBdr>
        <w:top w:val="none" w:sz="0" w:space="0" w:color="auto"/>
        <w:left w:val="none" w:sz="0" w:space="0" w:color="auto"/>
        <w:bottom w:val="none" w:sz="0" w:space="0" w:color="auto"/>
        <w:right w:val="none" w:sz="0" w:space="0" w:color="auto"/>
      </w:divBdr>
      <w:divsChild>
        <w:div w:id="1949924936">
          <w:marLeft w:val="446"/>
          <w:marRight w:val="0"/>
          <w:marTop w:val="0"/>
          <w:marBottom w:val="0"/>
          <w:divBdr>
            <w:top w:val="none" w:sz="0" w:space="0" w:color="auto"/>
            <w:left w:val="none" w:sz="0" w:space="0" w:color="auto"/>
            <w:bottom w:val="none" w:sz="0" w:space="0" w:color="auto"/>
            <w:right w:val="none" w:sz="0" w:space="0" w:color="auto"/>
          </w:divBdr>
        </w:div>
        <w:div w:id="2116632659">
          <w:marLeft w:val="446"/>
          <w:marRight w:val="0"/>
          <w:marTop w:val="0"/>
          <w:marBottom w:val="0"/>
          <w:divBdr>
            <w:top w:val="none" w:sz="0" w:space="0" w:color="auto"/>
            <w:left w:val="none" w:sz="0" w:space="0" w:color="auto"/>
            <w:bottom w:val="none" w:sz="0" w:space="0" w:color="auto"/>
            <w:right w:val="none" w:sz="0" w:space="0" w:color="auto"/>
          </w:divBdr>
        </w:div>
        <w:div w:id="2140370286">
          <w:marLeft w:val="446"/>
          <w:marRight w:val="0"/>
          <w:marTop w:val="0"/>
          <w:marBottom w:val="0"/>
          <w:divBdr>
            <w:top w:val="none" w:sz="0" w:space="0" w:color="auto"/>
            <w:left w:val="none" w:sz="0" w:space="0" w:color="auto"/>
            <w:bottom w:val="none" w:sz="0" w:space="0" w:color="auto"/>
            <w:right w:val="none" w:sz="0" w:space="0" w:color="auto"/>
          </w:divBdr>
        </w:div>
        <w:div w:id="457646790">
          <w:marLeft w:val="446"/>
          <w:marRight w:val="0"/>
          <w:marTop w:val="0"/>
          <w:marBottom w:val="0"/>
          <w:divBdr>
            <w:top w:val="none" w:sz="0" w:space="0" w:color="auto"/>
            <w:left w:val="none" w:sz="0" w:space="0" w:color="auto"/>
            <w:bottom w:val="none" w:sz="0" w:space="0" w:color="auto"/>
            <w:right w:val="none" w:sz="0" w:space="0" w:color="auto"/>
          </w:divBdr>
        </w:div>
      </w:divsChild>
    </w:div>
    <w:div w:id="711805118">
      <w:bodyDiv w:val="1"/>
      <w:marLeft w:val="0"/>
      <w:marRight w:val="0"/>
      <w:marTop w:val="0"/>
      <w:marBottom w:val="0"/>
      <w:divBdr>
        <w:top w:val="none" w:sz="0" w:space="0" w:color="auto"/>
        <w:left w:val="none" w:sz="0" w:space="0" w:color="auto"/>
        <w:bottom w:val="none" w:sz="0" w:space="0" w:color="auto"/>
        <w:right w:val="none" w:sz="0" w:space="0" w:color="auto"/>
      </w:divBdr>
    </w:div>
    <w:div w:id="712266351">
      <w:bodyDiv w:val="1"/>
      <w:marLeft w:val="0"/>
      <w:marRight w:val="0"/>
      <w:marTop w:val="0"/>
      <w:marBottom w:val="0"/>
      <w:divBdr>
        <w:top w:val="none" w:sz="0" w:space="0" w:color="auto"/>
        <w:left w:val="none" w:sz="0" w:space="0" w:color="auto"/>
        <w:bottom w:val="none" w:sz="0" w:space="0" w:color="auto"/>
        <w:right w:val="none" w:sz="0" w:space="0" w:color="auto"/>
      </w:divBdr>
    </w:div>
    <w:div w:id="713850732">
      <w:bodyDiv w:val="1"/>
      <w:marLeft w:val="0"/>
      <w:marRight w:val="0"/>
      <w:marTop w:val="0"/>
      <w:marBottom w:val="0"/>
      <w:divBdr>
        <w:top w:val="none" w:sz="0" w:space="0" w:color="auto"/>
        <w:left w:val="none" w:sz="0" w:space="0" w:color="auto"/>
        <w:bottom w:val="none" w:sz="0" w:space="0" w:color="auto"/>
        <w:right w:val="none" w:sz="0" w:space="0" w:color="auto"/>
      </w:divBdr>
    </w:div>
    <w:div w:id="727266780">
      <w:bodyDiv w:val="1"/>
      <w:marLeft w:val="0"/>
      <w:marRight w:val="0"/>
      <w:marTop w:val="0"/>
      <w:marBottom w:val="0"/>
      <w:divBdr>
        <w:top w:val="none" w:sz="0" w:space="0" w:color="auto"/>
        <w:left w:val="none" w:sz="0" w:space="0" w:color="auto"/>
        <w:bottom w:val="none" w:sz="0" w:space="0" w:color="auto"/>
        <w:right w:val="none" w:sz="0" w:space="0" w:color="auto"/>
      </w:divBdr>
    </w:div>
    <w:div w:id="729038347">
      <w:bodyDiv w:val="1"/>
      <w:marLeft w:val="0"/>
      <w:marRight w:val="0"/>
      <w:marTop w:val="0"/>
      <w:marBottom w:val="0"/>
      <w:divBdr>
        <w:top w:val="none" w:sz="0" w:space="0" w:color="auto"/>
        <w:left w:val="none" w:sz="0" w:space="0" w:color="auto"/>
        <w:bottom w:val="none" w:sz="0" w:space="0" w:color="auto"/>
        <w:right w:val="none" w:sz="0" w:space="0" w:color="auto"/>
      </w:divBdr>
    </w:div>
    <w:div w:id="762724012">
      <w:bodyDiv w:val="1"/>
      <w:marLeft w:val="0"/>
      <w:marRight w:val="0"/>
      <w:marTop w:val="0"/>
      <w:marBottom w:val="0"/>
      <w:divBdr>
        <w:top w:val="none" w:sz="0" w:space="0" w:color="auto"/>
        <w:left w:val="none" w:sz="0" w:space="0" w:color="auto"/>
        <w:bottom w:val="none" w:sz="0" w:space="0" w:color="auto"/>
        <w:right w:val="none" w:sz="0" w:space="0" w:color="auto"/>
      </w:divBdr>
    </w:div>
    <w:div w:id="763376925">
      <w:bodyDiv w:val="1"/>
      <w:marLeft w:val="0"/>
      <w:marRight w:val="0"/>
      <w:marTop w:val="0"/>
      <w:marBottom w:val="0"/>
      <w:divBdr>
        <w:top w:val="none" w:sz="0" w:space="0" w:color="auto"/>
        <w:left w:val="none" w:sz="0" w:space="0" w:color="auto"/>
        <w:bottom w:val="none" w:sz="0" w:space="0" w:color="auto"/>
        <w:right w:val="none" w:sz="0" w:space="0" w:color="auto"/>
      </w:divBdr>
    </w:div>
    <w:div w:id="765929882">
      <w:bodyDiv w:val="1"/>
      <w:marLeft w:val="0"/>
      <w:marRight w:val="0"/>
      <w:marTop w:val="0"/>
      <w:marBottom w:val="0"/>
      <w:divBdr>
        <w:top w:val="none" w:sz="0" w:space="0" w:color="auto"/>
        <w:left w:val="none" w:sz="0" w:space="0" w:color="auto"/>
        <w:bottom w:val="none" w:sz="0" w:space="0" w:color="auto"/>
        <w:right w:val="none" w:sz="0" w:space="0" w:color="auto"/>
      </w:divBdr>
    </w:div>
    <w:div w:id="770051632">
      <w:bodyDiv w:val="1"/>
      <w:marLeft w:val="0"/>
      <w:marRight w:val="0"/>
      <w:marTop w:val="0"/>
      <w:marBottom w:val="0"/>
      <w:divBdr>
        <w:top w:val="none" w:sz="0" w:space="0" w:color="auto"/>
        <w:left w:val="none" w:sz="0" w:space="0" w:color="auto"/>
        <w:bottom w:val="none" w:sz="0" w:space="0" w:color="auto"/>
        <w:right w:val="none" w:sz="0" w:space="0" w:color="auto"/>
      </w:divBdr>
    </w:div>
    <w:div w:id="795215635">
      <w:bodyDiv w:val="1"/>
      <w:marLeft w:val="0"/>
      <w:marRight w:val="0"/>
      <w:marTop w:val="0"/>
      <w:marBottom w:val="0"/>
      <w:divBdr>
        <w:top w:val="none" w:sz="0" w:space="0" w:color="auto"/>
        <w:left w:val="none" w:sz="0" w:space="0" w:color="auto"/>
        <w:bottom w:val="none" w:sz="0" w:space="0" w:color="auto"/>
        <w:right w:val="none" w:sz="0" w:space="0" w:color="auto"/>
      </w:divBdr>
    </w:div>
    <w:div w:id="806122107">
      <w:bodyDiv w:val="1"/>
      <w:marLeft w:val="0"/>
      <w:marRight w:val="0"/>
      <w:marTop w:val="0"/>
      <w:marBottom w:val="0"/>
      <w:divBdr>
        <w:top w:val="none" w:sz="0" w:space="0" w:color="auto"/>
        <w:left w:val="none" w:sz="0" w:space="0" w:color="auto"/>
        <w:bottom w:val="none" w:sz="0" w:space="0" w:color="auto"/>
        <w:right w:val="none" w:sz="0" w:space="0" w:color="auto"/>
      </w:divBdr>
    </w:div>
    <w:div w:id="824122422">
      <w:bodyDiv w:val="1"/>
      <w:marLeft w:val="0"/>
      <w:marRight w:val="0"/>
      <w:marTop w:val="0"/>
      <w:marBottom w:val="0"/>
      <w:divBdr>
        <w:top w:val="none" w:sz="0" w:space="0" w:color="auto"/>
        <w:left w:val="none" w:sz="0" w:space="0" w:color="auto"/>
        <w:bottom w:val="none" w:sz="0" w:space="0" w:color="auto"/>
        <w:right w:val="none" w:sz="0" w:space="0" w:color="auto"/>
      </w:divBdr>
    </w:div>
    <w:div w:id="841579375">
      <w:bodyDiv w:val="1"/>
      <w:marLeft w:val="0"/>
      <w:marRight w:val="0"/>
      <w:marTop w:val="0"/>
      <w:marBottom w:val="0"/>
      <w:divBdr>
        <w:top w:val="none" w:sz="0" w:space="0" w:color="auto"/>
        <w:left w:val="none" w:sz="0" w:space="0" w:color="auto"/>
        <w:bottom w:val="none" w:sz="0" w:space="0" w:color="auto"/>
        <w:right w:val="none" w:sz="0" w:space="0" w:color="auto"/>
      </w:divBdr>
    </w:div>
    <w:div w:id="877936795">
      <w:bodyDiv w:val="1"/>
      <w:marLeft w:val="0"/>
      <w:marRight w:val="0"/>
      <w:marTop w:val="0"/>
      <w:marBottom w:val="0"/>
      <w:divBdr>
        <w:top w:val="none" w:sz="0" w:space="0" w:color="auto"/>
        <w:left w:val="none" w:sz="0" w:space="0" w:color="auto"/>
        <w:bottom w:val="none" w:sz="0" w:space="0" w:color="auto"/>
        <w:right w:val="none" w:sz="0" w:space="0" w:color="auto"/>
      </w:divBdr>
    </w:div>
    <w:div w:id="881407978">
      <w:bodyDiv w:val="1"/>
      <w:marLeft w:val="0"/>
      <w:marRight w:val="0"/>
      <w:marTop w:val="0"/>
      <w:marBottom w:val="0"/>
      <w:divBdr>
        <w:top w:val="none" w:sz="0" w:space="0" w:color="auto"/>
        <w:left w:val="none" w:sz="0" w:space="0" w:color="auto"/>
        <w:bottom w:val="none" w:sz="0" w:space="0" w:color="auto"/>
        <w:right w:val="none" w:sz="0" w:space="0" w:color="auto"/>
      </w:divBdr>
    </w:div>
    <w:div w:id="945651535">
      <w:bodyDiv w:val="1"/>
      <w:marLeft w:val="0"/>
      <w:marRight w:val="0"/>
      <w:marTop w:val="0"/>
      <w:marBottom w:val="0"/>
      <w:divBdr>
        <w:top w:val="none" w:sz="0" w:space="0" w:color="auto"/>
        <w:left w:val="none" w:sz="0" w:space="0" w:color="auto"/>
        <w:bottom w:val="none" w:sz="0" w:space="0" w:color="auto"/>
        <w:right w:val="none" w:sz="0" w:space="0" w:color="auto"/>
      </w:divBdr>
    </w:div>
    <w:div w:id="957033277">
      <w:bodyDiv w:val="1"/>
      <w:marLeft w:val="0"/>
      <w:marRight w:val="0"/>
      <w:marTop w:val="0"/>
      <w:marBottom w:val="0"/>
      <w:divBdr>
        <w:top w:val="none" w:sz="0" w:space="0" w:color="auto"/>
        <w:left w:val="none" w:sz="0" w:space="0" w:color="auto"/>
        <w:bottom w:val="none" w:sz="0" w:space="0" w:color="auto"/>
        <w:right w:val="none" w:sz="0" w:space="0" w:color="auto"/>
      </w:divBdr>
    </w:div>
    <w:div w:id="965234002">
      <w:bodyDiv w:val="1"/>
      <w:marLeft w:val="0"/>
      <w:marRight w:val="0"/>
      <w:marTop w:val="0"/>
      <w:marBottom w:val="0"/>
      <w:divBdr>
        <w:top w:val="none" w:sz="0" w:space="0" w:color="auto"/>
        <w:left w:val="none" w:sz="0" w:space="0" w:color="auto"/>
        <w:bottom w:val="none" w:sz="0" w:space="0" w:color="auto"/>
        <w:right w:val="none" w:sz="0" w:space="0" w:color="auto"/>
      </w:divBdr>
      <w:divsChild>
        <w:div w:id="757598513">
          <w:marLeft w:val="446"/>
          <w:marRight w:val="0"/>
          <w:marTop w:val="0"/>
          <w:marBottom w:val="0"/>
          <w:divBdr>
            <w:top w:val="none" w:sz="0" w:space="0" w:color="auto"/>
            <w:left w:val="none" w:sz="0" w:space="0" w:color="auto"/>
            <w:bottom w:val="none" w:sz="0" w:space="0" w:color="auto"/>
            <w:right w:val="none" w:sz="0" w:space="0" w:color="auto"/>
          </w:divBdr>
        </w:div>
      </w:divsChild>
    </w:div>
    <w:div w:id="966159717">
      <w:bodyDiv w:val="1"/>
      <w:marLeft w:val="0"/>
      <w:marRight w:val="0"/>
      <w:marTop w:val="0"/>
      <w:marBottom w:val="0"/>
      <w:divBdr>
        <w:top w:val="none" w:sz="0" w:space="0" w:color="auto"/>
        <w:left w:val="none" w:sz="0" w:space="0" w:color="auto"/>
        <w:bottom w:val="none" w:sz="0" w:space="0" w:color="auto"/>
        <w:right w:val="none" w:sz="0" w:space="0" w:color="auto"/>
      </w:divBdr>
    </w:div>
    <w:div w:id="966929705">
      <w:bodyDiv w:val="1"/>
      <w:marLeft w:val="0"/>
      <w:marRight w:val="0"/>
      <w:marTop w:val="0"/>
      <w:marBottom w:val="0"/>
      <w:divBdr>
        <w:top w:val="none" w:sz="0" w:space="0" w:color="auto"/>
        <w:left w:val="none" w:sz="0" w:space="0" w:color="auto"/>
        <w:bottom w:val="none" w:sz="0" w:space="0" w:color="auto"/>
        <w:right w:val="none" w:sz="0" w:space="0" w:color="auto"/>
      </w:divBdr>
    </w:div>
    <w:div w:id="972104457">
      <w:bodyDiv w:val="1"/>
      <w:marLeft w:val="0"/>
      <w:marRight w:val="0"/>
      <w:marTop w:val="0"/>
      <w:marBottom w:val="0"/>
      <w:divBdr>
        <w:top w:val="none" w:sz="0" w:space="0" w:color="auto"/>
        <w:left w:val="none" w:sz="0" w:space="0" w:color="auto"/>
        <w:bottom w:val="none" w:sz="0" w:space="0" w:color="auto"/>
        <w:right w:val="none" w:sz="0" w:space="0" w:color="auto"/>
      </w:divBdr>
    </w:div>
    <w:div w:id="972255518">
      <w:bodyDiv w:val="1"/>
      <w:marLeft w:val="0"/>
      <w:marRight w:val="0"/>
      <w:marTop w:val="0"/>
      <w:marBottom w:val="0"/>
      <w:divBdr>
        <w:top w:val="none" w:sz="0" w:space="0" w:color="auto"/>
        <w:left w:val="none" w:sz="0" w:space="0" w:color="auto"/>
        <w:bottom w:val="none" w:sz="0" w:space="0" w:color="auto"/>
        <w:right w:val="none" w:sz="0" w:space="0" w:color="auto"/>
      </w:divBdr>
    </w:div>
    <w:div w:id="977078288">
      <w:bodyDiv w:val="1"/>
      <w:marLeft w:val="0"/>
      <w:marRight w:val="0"/>
      <w:marTop w:val="0"/>
      <w:marBottom w:val="0"/>
      <w:divBdr>
        <w:top w:val="none" w:sz="0" w:space="0" w:color="auto"/>
        <w:left w:val="none" w:sz="0" w:space="0" w:color="auto"/>
        <w:bottom w:val="none" w:sz="0" w:space="0" w:color="auto"/>
        <w:right w:val="none" w:sz="0" w:space="0" w:color="auto"/>
      </w:divBdr>
      <w:divsChild>
        <w:div w:id="1446272811">
          <w:marLeft w:val="446"/>
          <w:marRight w:val="0"/>
          <w:marTop w:val="0"/>
          <w:marBottom w:val="0"/>
          <w:divBdr>
            <w:top w:val="none" w:sz="0" w:space="0" w:color="auto"/>
            <w:left w:val="none" w:sz="0" w:space="0" w:color="auto"/>
            <w:bottom w:val="none" w:sz="0" w:space="0" w:color="auto"/>
            <w:right w:val="none" w:sz="0" w:space="0" w:color="auto"/>
          </w:divBdr>
        </w:div>
        <w:div w:id="1606571205">
          <w:marLeft w:val="446"/>
          <w:marRight w:val="0"/>
          <w:marTop w:val="0"/>
          <w:marBottom w:val="120"/>
          <w:divBdr>
            <w:top w:val="none" w:sz="0" w:space="0" w:color="auto"/>
            <w:left w:val="none" w:sz="0" w:space="0" w:color="auto"/>
            <w:bottom w:val="none" w:sz="0" w:space="0" w:color="auto"/>
            <w:right w:val="none" w:sz="0" w:space="0" w:color="auto"/>
          </w:divBdr>
        </w:div>
        <w:div w:id="675613866">
          <w:marLeft w:val="446"/>
          <w:marRight w:val="0"/>
          <w:marTop w:val="0"/>
          <w:marBottom w:val="0"/>
          <w:divBdr>
            <w:top w:val="none" w:sz="0" w:space="0" w:color="auto"/>
            <w:left w:val="none" w:sz="0" w:space="0" w:color="auto"/>
            <w:bottom w:val="none" w:sz="0" w:space="0" w:color="auto"/>
            <w:right w:val="none" w:sz="0" w:space="0" w:color="auto"/>
          </w:divBdr>
        </w:div>
        <w:div w:id="1449474780">
          <w:marLeft w:val="446"/>
          <w:marRight w:val="0"/>
          <w:marTop w:val="0"/>
          <w:marBottom w:val="0"/>
          <w:divBdr>
            <w:top w:val="none" w:sz="0" w:space="0" w:color="auto"/>
            <w:left w:val="none" w:sz="0" w:space="0" w:color="auto"/>
            <w:bottom w:val="none" w:sz="0" w:space="0" w:color="auto"/>
            <w:right w:val="none" w:sz="0" w:space="0" w:color="auto"/>
          </w:divBdr>
        </w:div>
        <w:div w:id="518658999">
          <w:marLeft w:val="446"/>
          <w:marRight w:val="0"/>
          <w:marTop w:val="0"/>
          <w:marBottom w:val="0"/>
          <w:divBdr>
            <w:top w:val="none" w:sz="0" w:space="0" w:color="auto"/>
            <w:left w:val="none" w:sz="0" w:space="0" w:color="auto"/>
            <w:bottom w:val="none" w:sz="0" w:space="0" w:color="auto"/>
            <w:right w:val="none" w:sz="0" w:space="0" w:color="auto"/>
          </w:divBdr>
        </w:div>
        <w:div w:id="1644655886">
          <w:marLeft w:val="446"/>
          <w:marRight w:val="0"/>
          <w:marTop w:val="0"/>
          <w:marBottom w:val="0"/>
          <w:divBdr>
            <w:top w:val="none" w:sz="0" w:space="0" w:color="auto"/>
            <w:left w:val="none" w:sz="0" w:space="0" w:color="auto"/>
            <w:bottom w:val="none" w:sz="0" w:space="0" w:color="auto"/>
            <w:right w:val="none" w:sz="0" w:space="0" w:color="auto"/>
          </w:divBdr>
        </w:div>
        <w:div w:id="277420362">
          <w:marLeft w:val="446"/>
          <w:marRight w:val="0"/>
          <w:marTop w:val="0"/>
          <w:marBottom w:val="120"/>
          <w:divBdr>
            <w:top w:val="none" w:sz="0" w:space="0" w:color="auto"/>
            <w:left w:val="none" w:sz="0" w:space="0" w:color="auto"/>
            <w:bottom w:val="none" w:sz="0" w:space="0" w:color="auto"/>
            <w:right w:val="none" w:sz="0" w:space="0" w:color="auto"/>
          </w:divBdr>
        </w:div>
        <w:div w:id="246963977">
          <w:marLeft w:val="446"/>
          <w:marRight w:val="0"/>
          <w:marTop w:val="0"/>
          <w:marBottom w:val="0"/>
          <w:divBdr>
            <w:top w:val="none" w:sz="0" w:space="0" w:color="auto"/>
            <w:left w:val="none" w:sz="0" w:space="0" w:color="auto"/>
            <w:bottom w:val="none" w:sz="0" w:space="0" w:color="auto"/>
            <w:right w:val="none" w:sz="0" w:space="0" w:color="auto"/>
          </w:divBdr>
        </w:div>
        <w:div w:id="921721403">
          <w:marLeft w:val="446"/>
          <w:marRight w:val="0"/>
          <w:marTop w:val="0"/>
          <w:marBottom w:val="0"/>
          <w:divBdr>
            <w:top w:val="none" w:sz="0" w:space="0" w:color="auto"/>
            <w:left w:val="none" w:sz="0" w:space="0" w:color="auto"/>
            <w:bottom w:val="none" w:sz="0" w:space="0" w:color="auto"/>
            <w:right w:val="none" w:sz="0" w:space="0" w:color="auto"/>
          </w:divBdr>
        </w:div>
        <w:div w:id="1884710776">
          <w:marLeft w:val="446"/>
          <w:marRight w:val="0"/>
          <w:marTop w:val="0"/>
          <w:marBottom w:val="0"/>
          <w:divBdr>
            <w:top w:val="none" w:sz="0" w:space="0" w:color="auto"/>
            <w:left w:val="none" w:sz="0" w:space="0" w:color="auto"/>
            <w:bottom w:val="none" w:sz="0" w:space="0" w:color="auto"/>
            <w:right w:val="none" w:sz="0" w:space="0" w:color="auto"/>
          </w:divBdr>
        </w:div>
        <w:div w:id="767770526">
          <w:marLeft w:val="446"/>
          <w:marRight w:val="0"/>
          <w:marTop w:val="0"/>
          <w:marBottom w:val="120"/>
          <w:divBdr>
            <w:top w:val="none" w:sz="0" w:space="0" w:color="auto"/>
            <w:left w:val="none" w:sz="0" w:space="0" w:color="auto"/>
            <w:bottom w:val="none" w:sz="0" w:space="0" w:color="auto"/>
            <w:right w:val="none" w:sz="0" w:space="0" w:color="auto"/>
          </w:divBdr>
        </w:div>
        <w:div w:id="297491511">
          <w:marLeft w:val="446"/>
          <w:marRight w:val="0"/>
          <w:marTop w:val="0"/>
          <w:marBottom w:val="0"/>
          <w:divBdr>
            <w:top w:val="none" w:sz="0" w:space="0" w:color="auto"/>
            <w:left w:val="none" w:sz="0" w:space="0" w:color="auto"/>
            <w:bottom w:val="none" w:sz="0" w:space="0" w:color="auto"/>
            <w:right w:val="none" w:sz="0" w:space="0" w:color="auto"/>
          </w:divBdr>
        </w:div>
        <w:div w:id="296685791">
          <w:marLeft w:val="446"/>
          <w:marRight w:val="0"/>
          <w:marTop w:val="0"/>
          <w:marBottom w:val="0"/>
          <w:divBdr>
            <w:top w:val="none" w:sz="0" w:space="0" w:color="auto"/>
            <w:left w:val="none" w:sz="0" w:space="0" w:color="auto"/>
            <w:bottom w:val="none" w:sz="0" w:space="0" w:color="auto"/>
            <w:right w:val="none" w:sz="0" w:space="0" w:color="auto"/>
          </w:divBdr>
        </w:div>
      </w:divsChild>
    </w:div>
    <w:div w:id="977145707">
      <w:bodyDiv w:val="1"/>
      <w:marLeft w:val="0"/>
      <w:marRight w:val="0"/>
      <w:marTop w:val="0"/>
      <w:marBottom w:val="0"/>
      <w:divBdr>
        <w:top w:val="none" w:sz="0" w:space="0" w:color="auto"/>
        <w:left w:val="none" w:sz="0" w:space="0" w:color="auto"/>
        <w:bottom w:val="none" w:sz="0" w:space="0" w:color="auto"/>
        <w:right w:val="none" w:sz="0" w:space="0" w:color="auto"/>
      </w:divBdr>
      <w:divsChild>
        <w:div w:id="1596551455">
          <w:marLeft w:val="0"/>
          <w:marRight w:val="0"/>
          <w:marTop w:val="0"/>
          <w:marBottom w:val="0"/>
          <w:divBdr>
            <w:top w:val="none" w:sz="0" w:space="0" w:color="auto"/>
            <w:left w:val="none" w:sz="0" w:space="0" w:color="auto"/>
            <w:bottom w:val="none" w:sz="0" w:space="0" w:color="auto"/>
            <w:right w:val="none" w:sz="0" w:space="0" w:color="auto"/>
          </w:divBdr>
        </w:div>
      </w:divsChild>
    </w:div>
    <w:div w:id="988947755">
      <w:bodyDiv w:val="1"/>
      <w:marLeft w:val="0"/>
      <w:marRight w:val="0"/>
      <w:marTop w:val="0"/>
      <w:marBottom w:val="0"/>
      <w:divBdr>
        <w:top w:val="none" w:sz="0" w:space="0" w:color="auto"/>
        <w:left w:val="none" w:sz="0" w:space="0" w:color="auto"/>
        <w:bottom w:val="none" w:sz="0" w:space="0" w:color="auto"/>
        <w:right w:val="none" w:sz="0" w:space="0" w:color="auto"/>
      </w:divBdr>
    </w:div>
    <w:div w:id="1001003341">
      <w:bodyDiv w:val="1"/>
      <w:marLeft w:val="0"/>
      <w:marRight w:val="0"/>
      <w:marTop w:val="0"/>
      <w:marBottom w:val="0"/>
      <w:divBdr>
        <w:top w:val="none" w:sz="0" w:space="0" w:color="auto"/>
        <w:left w:val="none" w:sz="0" w:space="0" w:color="auto"/>
        <w:bottom w:val="none" w:sz="0" w:space="0" w:color="auto"/>
        <w:right w:val="none" w:sz="0" w:space="0" w:color="auto"/>
      </w:divBdr>
    </w:div>
    <w:div w:id="1005865015">
      <w:bodyDiv w:val="1"/>
      <w:marLeft w:val="0"/>
      <w:marRight w:val="0"/>
      <w:marTop w:val="0"/>
      <w:marBottom w:val="0"/>
      <w:divBdr>
        <w:top w:val="none" w:sz="0" w:space="0" w:color="auto"/>
        <w:left w:val="none" w:sz="0" w:space="0" w:color="auto"/>
        <w:bottom w:val="none" w:sz="0" w:space="0" w:color="auto"/>
        <w:right w:val="none" w:sz="0" w:space="0" w:color="auto"/>
      </w:divBdr>
    </w:div>
    <w:div w:id="1021131106">
      <w:bodyDiv w:val="1"/>
      <w:marLeft w:val="0"/>
      <w:marRight w:val="0"/>
      <w:marTop w:val="0"/>
      <w:marBottom w:val="0"/>
      <w:divBdr>
        <w:top w:val="none" w:sz="0" w:space="0" w:color="auto"/>
        <w:left w:val="none" w:sz="0" w:space="0" w:color="auto"/>
        <w:bottom w:val="none" w:sz="0" w:space="0" w:color="auto"/>
        <w:right w:val="none" w:sz="0" w:space="0" w:color="auto"/>
      </w:divBdr>
      <w:divsChild>
        <w:div w:id="2110077418">
          <w:marLeft w:val="0"/>
          <w:marRight w:val="0"/>
          <w:marTop w:val="0"/>
          <w:marBottom w:val="0"/>
          <w:divBdr>
            <w:top w:val="none" w:sz="0" w:space="0" w:color="auto"/>
            <w:left w:val="none" w:sz="0" w:space="0" w:color="auto"/>
            <w:bottom w:val="none" w:sz="0" w:space="0" w:color="auto"/>
            <w:right w:val="none" w:sz="0" w:space="0" w:color="auto"/>
          </w:divBdr>
        </w:div>
      </w:divsChild>
    </w:div>
    <w:div w:id="1034843468">
      <w:bodyDiv w:val="1"/>
      <w:marLeft w:val="0"/>
      <w:marRight w:val="0"/>
      <w:marTop w:val="0"/>
      <w:marBottom w:val="0"/>
      <w:divBdr>
        <w:top w:val="none" w:sz="0" w:space="0" w:color="auto"/>
        <w:left w:val="none" w:sz="0" w:space="0" w:color="auto"/>
        <w:bottom w:val="none" w:sz="0" w:space="0" w:color="auto"/>
        <w:right w:val="none" w:sz="0" w:space="0" w:color="auto"/>
      </w:divBdr>
    </w:div>
    <w:div w:id="1038748331">
      <w:bodyDiv w:val="1"/>
      <w:marLeft w:val="0"/>
      <w:marRight w:val="0"/>
      <w:marTop w:val="0"/>
      <w:marBottom w:val="0"/>
      <w:divBdr>
        <w:top w:val="none" w:sz="0" w:space="0" w:color="auto"/>
        <w:left w:val="none" w:sz="0" w:space="0" w:color="auto"/>
        <w:bottom w:val="none" w:sz="0" w:space="0" w:color="auto"/>
        <w:right w:val="none" w:sz="0" w:space="0" w:color="auto"/>
      </w:divBdr>
    </w:div>
    <w:div w:id="1043793407">
      <w:bodyDiv w:val="1"/>
      <w:marLeft w:val="0"/>
      <w:marRight w:val="0"/>
      <w:marTop w:val="0"/>
      <w:marBottom w:val="0"/>
      <w:divBdr>
        <w:top w:val="none" w:sz="0" w:space="0" w:color="auto"/>
        <w:left w:val="none" w:sz="0" w:space="0" w:color="auto"/>
        <w:bottom w:val="none" w:sz="0" w:space="0" w:color="auto"/>
        <w:right w:val="none" w:sz="0" w:space="0" w:color="auto"/>
      </w:divBdr>
    </w:div>
    <w:div w:id="1047996516">
      <w:bodyDiv w:val="1"/>
      <w:marLeft w:val="0"/>
      <w:marRight w:val="0"/>
      <w:marTop w:val="0"/>
      <w:marBottom w:val="0"/>
      <w:divBdr>
        <w:top w:val="none" w:sz="0" w:space="0" w:color="auto"/>
        <w:left w:val="none" w:sz="0" w:space="0" w:color="auto"/>
        <w:bottom w:val="none" w:sz="0" w:space="0" w:color="auto"/>
        <w:right w:val="none" w:sz="0" w:space="0" w:color="auto"/>
      </w:divBdr>
    </w:div>
    <w:div w:id="1063023334">
      <w:bodyDiv w:val="1"/>
      <w:marLeft w:val="0"/>
      <w:marRight w:val="0"/>
      <w:marTop w:val="0"/>
      <w:marBottom w:val="0"/>
      <w:divBdr>
        <w:top w:val="none" w:sz="0" w:space="0" w:color="auto"/>
        <w:left w:val="none" w:sz="0" w:space="0" w:color="auto"/>
        <w:bottom w:val="none" w:sz="0" w:space="0" w:color="auto"/>
        <w:right w:val="none" w:sz="0" w:space="0" w:color="auto"/>
      </w:divBdr>
      <w:divsChild>
        <w:div w:id="1133792505">
          <w:marLeft w:val="1166"/>
          <w:marRight w:val="0"/>
          <w:marTop w:val="0"/>
          <w:marBottom w:val="0"/>
          <w:divBdr>
            <w:top w:val="none" w:sz="0" w:space="0" w:color="auto"/>
            <w:left w:val="none" w:sz="0" w:space="0" w:color="auto"/>
            <w:bottom w:val="none" w:sz="0" w:space="0" w:color="auto"/>
            <w:right w:val="none" w:sz="0" w:space="0" w:color="auto"/>
          </w:divBdr>
        </w:div>
        <w:div w:id="1766921699">
          <w:marLeft w:val="1166"/>
          <w:marRight w:val="0"/>
          <w:marTop w:val="0"/>
          <w:marBottom w:val="0"/>
          <w:divBdr>
            <w:top w:val="none" w:sz="0" w:space="0" w:color="auto"/>
            <w:left w:val="none" w:sz="0" w:space="0" w:color="auto"/>
            <w:bottom w:val="none" w:sz="0" w:space="0" w:color="auto"/>
            <w:right w:val="none" w:sz="0" w:space="0" w:color="auto"/>
          </w:divBdr>
        </w:div>
        <w:div w:id="291903653">
          <w:marLeft w:val="1166"/>
          <w:marRight w:val="0"/>
          <w:marTop w:val="0"/>
          <w:marBottom w:val="0"/>
          <w:divBdr>
            <w:top w:val="none" w:sz="0" w:space="0" w:color="auto"/>
            <w:left w:val="none" w:sz="0" w:space="0" w:color="auto"/>
            <w:bottom w:val="none" w:sz="0" w:space="0" w:color="auto"/>
            <w:right w:val="none" w:sz="0" w:space="0" w:color="auto"/>
          </w:divBdr>
        </w:div>
        <w:div w:id="1441607663">
          <w:marLeft w:val="1166"/>
          <w:marRight w:val="0"/>
          <w:marTop w:val="0"/>
          <w:marBottom w:val="0"/>
          <w:divBdr>
            <w:top w:val="none" w:sz="0" w:space="0" w:color="auto"/>
            <w:left w:val="none" w:sz="0" w:space="0" w:color="auto"/>
            <w:bottom w:val="none" w:sz="0" w:space="0" w:color="auto"/>
            <w:right w:val="none" w:sz="0" w:space="0" w:color="auto"/>
          </w:divBdr>
        </w:div>
        <w:div w:id="2007198953">
          <w:marLeft w:val="1166"/>
          <w:marRight w:val="0"/>
          <w:marTop w:val="0"/>
          <w:marBottom w:val="0"/>
          <w:divBdr>
            <w:top w:val="none" w:sz="0" w:space="0" w:color="auto"/>
            <w:left w:val="none" w:sz="0" w:space="0" w:color="auto"/>
            <w:bottom w:val="none" w:sz="0" w:space="0" w:color="auto"/>
            <w:right w:val="none" w:sz="0" w:space="0" w:color="auto"/>
          </w:divBdr>
        </w:div>
      </w:divsChild>
    </w:div>
    <w:div w:id="1064715494">
      <w:bodyDiv w:val="1"/>
      <w:marLeft w:val="0"/>
      <w:marRight w:val="0"/>
      <w:marTop w:val="0"/>
      <w:marBottom w:val="0"/>
      <w:divBdr>
        <w:top w:val="none" w:sz="0" w:space="0" w:color="auto"/>
        <w:left w:val="none" w:sz="0" w:space="0" w:color="auto"/>
        <w:bottom w:val="none" w:sz="0" w:space="0" w:color="auto"/>
        <w:right w:val="none" w:sz="0" w:space="0" w:color="auto"/>
      </w:divBdr>
      <w:divsChild>
        <w:div w:id="427966193">
          <w:marLeft w:val="446"/>
          <w:marRight w:val="0"/>
          <w:marTop w:val="0"/>
          <w:marBottom w:val="0"/>
          <w:divBdr>
            <w:top w:val="none" w:sz="0" w:space="0" w:color="auto"/>
            <w:left w:val="none" w:sz="0" w:space="0" w:color="auto"/>
            <w:bottom w:val="none" w:sz="0" w:space="0" w:color="auto"/>
            <w:right w:val="none" w:sz="0" w:space="0" w:color="auto"/>
          </w:divBdr>
        </w:div>
        <w:div w:id="806556266">
          <w:marLeft w:val="446"/>
          <w:marRight w:val="0"/>
          <w:marTop w:val="0"/>
          <w:marBottom w:val="0"/>
          <w:divBdr>
            <w:top w:val="none" w:sz="0" w:space="0" w:color="auto"/>
            <w:left w:val="none" w:sz="0" w:space="0" w:color="auto"/>
            <w:bottom w:val="none" w:sz="0" w:space="0" w:color="auto"/>
            <w:right w:val="none" w:sz="0" w:space="0" w:color="auto"/>
          </w:divBdr>
        </w:div>
        <w:div w:id="1353649364">
          <w:marLeft w:val="446"/>
          <w:marRight w:val="0"/>
          <w:marTop w:val="0"/>
          <w:marBottom w:val="0"/>
          <w:divBdr>
            <w:top w:val="none" w:sz="0" w:space="0" w:color="auto"/>
            <w:left w:val="none" w:sz="0" w:space="0" w:color="auto"/>
            <w:bottom w:val="none" w:sz="0" w:space="0" w:color="auto"/>
            <w:right w:val="none" w:sz="0" w:space="0" w:color="auto"/>
          </w:divBdr>
        </w:div>
        <w:div w:id="1255894775">
          <w:marLeft w:val="446"/>
          <w:marRight w:val="0"/>
          <w:marTop w:val="0"/>
          <w:marBottom w:val="240"/>
          <w:divBdr>
            <w:top w:val="none" w:sz="0" w:space="0" w:color="auto"/>
            <w:left w:val="none" w:sz="0" w:space="0" w:color="auto"/>
            <w:bottom w:val="none" w:sz="0" w:space="0" w:color="auto"/>
            <w:right w:val="none" w:sz="0" w:space="0" w:color="auto"/>
          </w:divBdr>
        </w:div>
        <w:div w:id="2008703252">
          <w:marLeft w:val="446"/>
          <w:marRight w:val="0"/>
          <w:marTop w:val="0"/>
          <w:marBottom w:val="240"/>
          <w:divBdr>
            <w:top w:val="none" w:sz="0" w:space="0" w:color="auto"/>
            <w:left w:val="none" w:sz="0" w:space="0" w:color="auto"/>
            <w:bottom w:val="none" w:sz="0" w:space="0" w:color="auto"/>
            <w:right w:val="none" w:sz="0" w:space="0" w:color="auto"/>
          </w:divBdr>
        </w:div>
        <w:div w:id="333801608">
          <w:marLeft w:val="446"/>
          <w:marRight w:val="0"/>
          <w:marTop w:val="0"/>
          <w:marBottom w:val="240"/>
          <w:divBdr>
            <w:top w:val="none" w:sz="0" w:space="0" w:color="auto"/>
            <w:left w:val="none" w:sz="0" w:space="0" w:color="auto"/>
            <w:bottom w:val="none" w:sz="0" w:space="0" w:color="auto"/>
            <w:right w:val="none" w:sz="0" w:space="0" w:color="auto"/>
          </w:divBdr>
        </w:div>
        <w:div w:id="1865633469">
          <w:marLeft w:val="446"/>
          <w:marRight w:val="0"/>
          <w:marTop w:val="0"/>
          <w:marBottom w:val="0"/>
          <w:divBdr>
            <w:top w:val="none" w:sz="0" w:space="0" w:color="auto"/>
            <w:left w:val="none" w:sz="0" w:space="0" w:color="auto"/>
            <w:bottom w:val="none" w:sz="0" w:space="0" w:color="auto"/>
            <w:right w:val="none" w:sz="0" w:space="0" w:color="auto"/>
          </w:divBdr>
        </w:div>
      </w:divsChild>
    </w:div>
    <w:div w:id="1072696948">
      <w:bodyDiv w:val="1"/>
      <w:marLeft w:val="0"/>
      <w:marRight w:val="0"/>
      <w:marTop w:val="0"/>
      <w:marBottom w:val="0"/>
      <w:divBdr>
        <w:top w:val="none" w:sz="0" w:space="0" w:color="auto"/>
        <w:left w:val="none" w:sz="0" w:space="0" w:color="auto"/>
        <w:bottom w:val="none" w:sz="0" w:space="0" w:color="auto"/>
        <w:right w:val="none" w:sz="0" w:space="0" w:color="auto"/>
      </w:divBdr>
    </w:div>
    <w:div w:id="1073356156">
      <w:bodyDiv w:val="1"/>
      <w:marLeft w:val="0"/>
      <w:marRight w:val="0"/>
      <w:marTop w:val="0"/>
      <w:marBottom w:val="0"/>
      <w:divBdr>
        <w:top w:val="none" w:sz="0" w:space="0" w:color="auto"/>
        <w:left w:val="none" w:sz="0" w:space="0" w:color="auto"/>
        <w:bottom w:val="none" w:sz="0" w:space="0" w:color="auto"/>
        <w:right w:val="none" w:sz="0" w:space="0" w:color="auto"/>
      </w:divBdr>
    </w:div>
    <w:div w:id="1074015695">
      <w:bodyDiv w:val="1"/>
      <w:marLeft w:val="0"/>
      <w:marRight w:val="0"/>
      <w:marTop w:val="0"/>
      <w:marBottom w:val="0"/>
      <w:divBdr>
        <w:top w:val="none" w:sz="0" w:space="0" w:color="auto"/>
        <w:left w:val="none" w:sz="0" w:space="0" w:color="auto"/>
        <w:bottom w:val="none" w:sz="0" w:space="0" w:color="auto"/>
        <w:right w:val="none" w:sz="0" w:space="0" w:color="auto"/>
      </w:divBdr>
    </w:div>
    <w:div w:id="1081104102">
      <w:bodyDiv w:val="1"/>
      <w:marLeft w:val="0"/>
      <w:marRight w:val="0"/>
      <w:marTop w:val="0"/>
      <w:marBottom w:val="0"/>
      <w:divBdr>
        <w:top w:val="none" w:sz="0" w:space="0" w:color="auto"/>
        <w:left w:val="none" w:sz="0" w:space="0" w:color="auto"/>
        <w:bottom w:val="none" w:sz="0" w:space="0" w:color="auto"/>
        <w:right w:val="none" w:sz="0" w:space="0" w:color="auto"/>
      </w:divBdr>
      <w:divsChild>
        <w:div w:id="15161758">
          <w:marLeft w:val="0"/>
          <w:marRight w:val="0"/>
          <w:marTop w:val="0"/>
          <w:marBottom w:val="0"/>
          <w:divBdr>
            <w:top w:val="none" w:sz="0" w:space="0" w:color="auto"/>
            <w:left w:val="none" w:sz="0" w:space="0" w:color="auto"/>
            <w:bottom w:val="none" w:sz="0" w:space="0" w:color="auto"/>
            <w:right w:val="none" w:sz="0" w:space="0" w:color="auto"/>
          </w:divBdr>
        </w:div>
      </w:divsChild>
    </w:div>
    <w:div w:id="1083992744">
      <w:bodyDiv w:val="1"/>
      <w:marLeft w:val="0"/>
      <w:marRight w:val="0"/>
      <w:marTop w:val="0"/>
      <w:marBottom w:val="0"/>
      <w:divBdr>
        <w:top w:val="none" w:sz="0" w:space="0" w:color="auto"/>
        <w:left w:val="none" w:sz="0" w:space="0" w:color="auto"/>
        <w:bottom w:val="none" w:sz="0" w:space="0" w:color="auto"/>
        <w:right w:val="none" w:sz="0" w:space="0" w:color="auto"/>
      </w:divBdr>
    </w:div>
    <w:div w:id="1097678998">
      <w:bodyDiv w:val="1"/>
      <w:marLeft w:val="0"/>
      <w:marRight w:val="0"/>
      <w:marTop w:val="0"/>
      <w:marBottom w:val="0"/>
      <w:divBdr>
        <w:top w:val="none" w:sz="0" w:space="0" w:color="auto"/>
        <w:left w:val="none" w:sz="0" w:space="0" w:color="auto"/>
        <w:bottom w:val="none" w:sz="0" w:space="0" w:color="auto"/>
        <w:right w:val="none" w:sz="0" w:space="0" w:color="auto"/>
      </w:divBdr>
    </w:div>
    <w:div w:id="1155608458">
      <w:bodyDiv w:val="1"/>
      <w:marLeft w:val="0"/>
      <w:marRight w:val="0"/>
      <w:marTop w:val="0"/>
      <w:marBottom w:val="0"/>
      <w:divBdr>
        <w:top w:val="none" w:sz="0" w:space="0" w:color="auto"/>
        <w:left w:val="none" w:sz="0" w:space="0" w:color="auto"/>
        <w:bottom w:val="none" w:sz="0" w:space="0" w:color="auto"/>
        <w:right w:val="none" w:sz="0" w:space="0" w:color="auto"/>
      </w:divBdr>
    </w:div>
    <w:div w:id="1178807499">
      <w:bodyDiv w:val="1"/>
      <w:marLeft w:val="0"/>
      <w:marRight w:val="0"/>
      <w:marTop w:val="0"/>
      <w:marBottom w:val="0"/>
      <w:divBdr>
        <w:top w:val="none" w:sz="0" w:space="0" w:color="auto"/>
        <w:left w:val="none" w:sz="0" w:space="0" w:color="auto"/>
        <w:bottom w:val="none" w:sz="0" w:space="0" w:color="auto"/>
        <w:right w:val="none" w:sz="0" w:space="0" w:color="auto"/>
      </w:divBdr>
      <w:divsChild>
        <w:div w:id="28992835">
          <w:marLeft w:val="446"/>
          <w:marRight w:val="0"/>
          <w:marTop w:val="0"/>
          <w:marBottom w:val="0"/>
          <w:divBdr>
            <w:top w:val="none" w:sz="0" w:space="0" w:color="auto"/>
            <w:left w:val="none" w:sz="0" w:space="0" w:color="auto"/>
            <w:bottom w:val="none" w:sz="0" w:space="0" w:color="auto"/>
            <w:right w:val="none" w:sz="0" w:space="0" w:color="auto"/>
          </w:divBdr>
        </w:div>
        <w:div w:id="951207270">
          <w:marLeft w:val="446"/>
          <w:marRight w:val="0"/>
          <w:marTop w:val="0"/>
          <w:marBottom w:val="0"/>
          <w:divBdr>
            <w:top w:val="none" w:sz="0" w:space="0" w:color="auto"/>
            <w:left w:val="none" w:sz="0" w:space="0" w:color="auto"/>
            <w:bottom w:val="none" w:sz="0" w:space="0" w:color="auto"/>
            <w:right w:val="none" w:sz="0" w:space="0" w:color="auto"/>
          </w:divBdr>
        </w:div>
        <w:div w:id="1173377469">
          <w:marLeft w:val="446"/>
          <w:marRight w:val="0"/>
          <w:marTop w:val="0"/>
          <w:marBottom w:val="0"/>
          <w:divBdr>
            <w:top w:val="none" w:sz="0" w:space="0" w:color="auto"/>
            <w:left w:val="none" w:sz="0" w:space="0" w:color="auto"/>
            <w:bottom w:val="none" w:sz="0" w:space="0" w:color="auto"/>
            <w:right w:val="none" w:sz="0" w:space="0" w:color="auto"/>
          </w:divBdr>
        </w:div>
        <w:div w:id="1170675051">
          <w:marLeft w:val="446"/>
          <w:marRight w:val="0"/>
          <w:marTop w:val="0"/>
          <w:marBottom w:val="0"/>
          <w:divBdr>
            <w:top w:val="none" w:sz="0" w:space="0" w:color="auto"/>
            <w:left w:val="none" w:sz="0" w:space="0" w:color="auto"/>
            <w:bottom w:val="none" w:sz="0" w:space="0" w:color="auto"/>
            <w:right w:val="none" w:sz="0" w:space="0" w:color="auto"/>
          </w:divBdr>
        </w:div>
        <w:div w:id="290672940">
          <w:marLeft w:val="446"/>
          <w:marRight w:val="0"/>
          <w:marTop w:val="0"/>
          <w:marBottom w:val="0"/>
          <w:divBdr>
            <w:top w:val="none" w:sz="0" w:space="0" w:color="auto"/>
            <w:left w:val="none" w:sz="0" w:space="0" w:color="auto"/>
            <w:bottom w:val="none" w:sz="0" w:space="0" w:color="auto"/>
            <w:right w:val="none" w:sz="0" w:space="0" w:color="auto"/>
          </w:divBdr>
        </w:div>
        <w:div w:id="740564841">
          <w:marLeft w:val="446"/>
          <w:marRight w:val="0"/>
          <w:marTop w:val="0"/>
          <w:marBottom w:val="0"/>
          <w:divBdr>
            <w:top w:val="none" w:sz="0" w:space="0" w:color="auto"/>
            <w:left w:val="none" w:sz="0" w:space="0" w:color="auto"/>
            <w:bottom w:val="none" w:sz="0" w:space="0" w:color="auto"/>
            <w:right w:val="none" w:sz="0" w:space="0" w:color="auto"/>
          </w:divBdr>
        </w:div>
        <w:div w:id="368923263">
          <w:marLeft w:val="446"/>
          <w:marRight w:val="0"/>
          <w:marTop w:val="0"/>
          <w:marBottom w:val="0"/>
          <w:divBdr>
            <w:top w:val="none" w:sz="0" w:space="0" w:color="auto"/>
            <w:left w:val="none" w:sz="0" w:space="0" w:color="auto"/>
            <w:bottom w:val="none" w:sz="0" w:space="0" w:color="auto"/>
            <w:right w:val="none" w:sz="0" w:space="0" w:color="auto"/>
          </w:divBdr>
        </w:div>
        <w:div w:id="2040426004">
          <w:marLeft w:val="446"/>
          <w:marRight w:val="0"/>
          <w:marTop w:val="0"/>
          <w:marBottom w:val="0"/>
          <w:divBdr>
            <w:top w:val="none" w:sz="0" w:space="0" w:color="auto"/>
            <w:left w:val="none" w:sz="0" w:space="0" w:color="auto"/>
            <w:bottom w:val="none" w:sz="0" w:space="0" w:color="auto"/>
            <w:right w:val="none" w:sz="0" w:space="0" w:color="auto"/>
          </w:divBdr>
        </w:div>
        <w:div w:id="1704094502">
          <w:marLeft w:val="446"/>
          <w:marRight w:val="0"/>
          <w:marTop w:val="0"/>
          <w:marBottom w:val="0"/>
          <w:divBdr>
            <w:top w:val="none" w:sz="0" w:space="0" w:color="auto"/>
            <w:left w:val="none" w:sz="0" w:space="0" w:color="auto"/>
            <w:bottom w:val="none" w:sz="0" w:space="0" w:color="auto"/>
            <w:right w:val="none" w:sz="0" w:space="0" w:color="auto"/>
          </w:divBdr>
        </w:div>
      </w:divsChild>
    </w:div>
    <w:div w:id="1182429820">
      <w:bodyDiv w:val="1"/>
      <w:marLeft w:val="0"/>
      <w:marRight w:val="0"/>
      <w:marTop w:val="0"/>
      <w:marBottom w:val="0"/>
      <w:divBdr>
        <w:top w:val="none" w:sz="0" w:space="0" w:color="auto"/>
        <w:left w:val="none" w:sz="0" w:space="0" w:color="auto"/>
        <w:bottom w:val="none" w:sz="0" w:space="0" w:color="auto"/>
        <w:right w:val="none" w:sz="0" w:space="0" w:color="auto"/>
      </w:divBdr>
      <w:divsChild>
        <w:div w:id="857043346">
          <w:marLeft w:val="0"/>
          <w:marRight w:val="0"/>
          <w:marTop w:val="0"/>
          <w:marBottom w:val="0"/>
          <w:divBdr>
            <w:top w:val="none" w:sz="0" w:space="0" w:color="auto"/>
            <w:left w:val="none" w:sz="0" w:space="0" w:color="auto"/>
            <w:bottom w:val="none" w:sz="0" w:space="0" w:color="auto"/>
            <w:right w:val="none" w:sz="0" w:space="0" w:color="auto"/>
          </w:divBdr>
        </w:div>
      </w:divsChild>
    </w:div>
    <w:div w:id="1192457311">
      <w:bodyDiv w:val="1"/>
      <w:marLeft w:val="0"/>
      <w:marRight w:val="0"/>
      <w:marTop w:val="0"/>
      <w:marBottom w:val="0"/>
      <w:divBdr>
        <w:top w:val="none" w:sz="0" w:space="0" w:color="auto"/>
        <w:left w:val="none" w:sz="0" w:space="0" w:color="auto"/>
        <w:bottom w:val="none" w:sz="0" w:space="0" w:color="auto"/>
        <w:right w:val="none" w:sz="0" w:space="0" w:color="auto"/>
      </w:divBdr>
    </w:div>
    <w:div w:id="1273246008">
      <w:bodyDiv w:val="1"/>
      <w:marLeft w:val="0"/>
      <w:marRight w:val="0"/>
      <w:marTop w:val="0"/>
      <w:marBottom w:val="0"/>
      <w:divBdr>
        <w:top w:val="none" w:sz="0" w:space="0" w:color="auto"/>
        <w:left w:val="none" w:sz="0" w:space="0" w:color="auto"/>
        <w:bottom w:val="none" w:sz="0" w:space="0" w:color="auto"/>
        <w:right w:val="none" w:sz="0" w:space="0" w:color="auto"/>
      </w:divBdr>
    </w:div>
    <w:div w:id="1291977185">
      <w:bodyDiv w:val="1"/>
      <w:marLeft w:val="0"/>
      <w:marRight w:val="0"/>
      <w:marTop w:val="0"/>
      <w:marBottom w:val="0"/>
      <w:divBdr>
        <w:top w:val="none" w:sz="0" w:space="0" w:color="auto"/>
        <w:left w:val="none" w:sz="0" w:space="0" w:color="auto"/>
        <w:bottom w:val="none" w:sz="0" w:space="0" w:color="auto"/>
        <w:right w:val="none" w:sz="0" w:space="0" w:color="auto"/>
      </w:divBdr>
    </w:div>
    <w:div w:id="1301496104">
      <w:bodyDiv w:val="1"/>
      <w:marLeft w:val="0"/>
      <w:marRight w:val="0"/>
      <w:marTop w:val="0"/>
      <w:marBottom w:val="0"/>
      <w:divBdr>
        <w:top w:val="none" w:sz="0" w:space="0" w:color="auto"/>
        <w:left w:val="none" w:sz="0" w:space="0" w:color="auto"/>
        <w:bottom w:val="none" w:sz="0" w:space="0" w:color="auto"/>
        <w:right w:val="none" w:sz="0" w:space="0" w:color="auto"/>
      </w:divBdr>
    </w:div>
    <w:div w:id="1310357941">
      <w:bodyDiv w:val="1"/>
      <w:marLeft w:val="0"/>
      <w:marRight w:val="0"/>
      <w:marTop w:val="0"/>
      <w:marBottom w:val="0"/>
      <w:divBdr>
        <w:top w:val="none" w:sz="0" w:space="0" w:color="auto"/>
        <w:left w:val="none" w:sz="0" w:space="0" w:color="auto"/>
        <w:bottom w:val="none" w:sz="0" w:space="0" w:color="auto"/>
        <w:right w:val="none" w:sz="0" w:space="0" w:color="auto"/>
      </w:divBdr>
    </w:div>
    <w:div w:id="1318613377">
      <w:bodyDiv w:val="1"/>
      <w:marLeft w:val="0"/>
      <w:marRight w:val="0"/>
      <w:marTop w:val="0"/>
      <w:marBottom w:val="0"/>
      <w:divBdr>
        <w:top w:val="none" w:sz="0" w:space="0" w:color="auto"/>
        <w:left w:val="none" w:sz="0" w:space="0" w:color="auto"/>
        <w:bottom w:val="none" w:sz="0" w:space="0" w:color="auto"/>
        <w:right w:val="none" w:sz="0" w:space="0" w:color="auto"/>
      </w:divBdr>
    </w:div>
    <w:div w:id="1319000884">
      <w:bodyDiv w:val="1"/>
      <w:marLeft w:val="0"/>
      <w:marRight w:val="0"/>
      <w:marTop w:val="0"/>
      <w:marBottom w:val="0"/>
      <w:divBdr>
        <w:top w:val="none" w:sz="0" w:space="0" w:color="auto"/>
        <w:left w:val="none" w:sz="0" w:space="0" w:color="auto"/>
        <w:bottom w:val="none" w:sz="0" w:space="0" w:color="auto"/>
        <w:right w:val="none" w:sz="0" w:space="0" w:color="auto"/>
      </w:divBdr>
      <w:divsChild>
        <w:div w:id="620916292">
          <w:marLeft w:val="446"/>
          <w:marRight w:val="0"/>
          <w:marTop w:val="0"/>
          <w:marBottom w:val="240"/>
          <w:divBdr>
            <w:top w:val="none" w:sz="0" w:space="0" w:color="auto"/>
            <w:left w:val="none" w:sz="0" w:space="0" w:color="auto"/>
            <w:bottom w:val="none" w:sz="0" w:space="0" w:color="auto"/>
            <w:right w:val="none" w:sz="0" w:space="0" w:color="auto"/>
          </w:divBdr>
        </w:div>
      </w:divsChild>
    </w:div>
    <w:div w:id="1320766918">
      <w:bodyDiv w:val="1"/>
      <w:marLeft w:val="0"/>
      <w:marRight w:val="0"/>
      <w:marTop w:val="0"/>
      <w:marBottom w:val="0"/>
      <w:divBdr>
        <w:top w:val="none" w:sz="0" w:space="0" w:color="auto"/>
        <w:left w:val="none" w:sz="0" w:space="0" w:color="auto"/>
        <w:bottom w:val="none" w:sz="0" w:space="0" w:color="auto"/>
        <w:right w:val="none" w:sz="0" w:space="0" w:color="auto"/>
      </w:divBdr>
      <w:divsChild>
        <w:div w:id="1458914117">
          <w:marLeft w:val="0"/>
          <w:marRight w:val="0"/>
          <w:marTop w:val="0"/>
          <w:marBottom w:val="0"/>
          <w:divBdr>
            <w:top w:val="none" w:sz="0" w:space="0" w:color="auto"/>
            <w:left w:val="none" w:sz="0" w:space="0" w:color="auto"/>
            <w:bottom w:val="none" w:sz="0" w:space="0" w:color="auto"/>
            <w:right w:val="none" w:sz="0" w:space="0" w:color="auto"/>
          </w:divBdr>
        </w:div>
      </w:divsChild>
    </w:div>
    <w:div w:id="1346403451">
      <w:bodyDiv w:val="1"/>
      <w:marLeft w:val="0"/>
      <w:marRight w:val="0"/>
      <w:marTop w:val="0"/>
      <w:marBottom w:val="0"/>
      <w:divBdr>
        <w:top w:val="none" w:sz="0" w:space="0" w:color="auto"/>
        <w:left w:val="none" w:sz="0" w:space="0" w:color="auto"/>
        <w:bottom w:val="none" w:sz="0" w:space="0" w:color="auto"/>
        <w:right w:val="none" w:sz="0" w:space="0" w:color="auto"/>
      </w:divBdr>
      <w:divsChild>
        <w:div w:id="805856035">
          <w:marLeft w:val="446"/>
          <w:marRight w:val="0"/>
          <w:marTop w:val="0"/>
          <w:marBottom w:val="0"/>
          <w:divBdr>
            <w:top w:val="none" w:sz="0" w:space="0" w:color="auto"/>
            <w:left w:val="none" w:sz="0" w:space="0" w:color="auto"/>
            <w:bottom w:val="none" w:sz="0" w:space="0" w:color="auto"/>
            <w:right w:val="none" w:sz="0" w:space="0" w:color="auto"/>
          </w:divBdr>
        </w:div>
        <w:div w:id="57241934">
          <w:marLeft w:val="446"/>
          <w:marRight w:val="0"/>
          <w:marTop w:val="0"/>
          <w:marBottom w:val="0"/>
          <w:divBdr>
            <w:top w:val="none" w:sz="0" w:space="0" w:color="auto"/>
            <w:left w:val="none" w:sz="0" w:space="0" w:color="auto"/>
            <w:bottom w:val="none" w:sz="0" w:space="0" w:color="auto"/>
            <w:right w:val="none" w:sz="0" w:space="0" w:color="auto"/>
          </w:divBdr>
        </w:div>
        <w:div w:id="568880615">
          <w:marLeft w:val="446"/>
          <w:marRight w:val="0"/>
          <w:marTop w:val="0"/>
          <w:marBottom w:val="0"/>
          <w:divBdr>
            <w:top w:val="none" w:sz="0" w:space="0" w:color="auto"/>
            <w:left w:val="none" w:sz="0" w:space="0" w:color="auto"/>
            <w:bottom w:val="none" w:sz="0" w:space="0" w:color="auto"/>
            <w:right w:val="none" w:sz="0" w:space="0" w:color="auto"/>
          </w:divBdr>
        </w:div>
        <w:div w:id="739596131">
          <w:marLeft w:val="446"/>
          <w:marRight w:val="0"/>
          <w:marTop w:val="0"/>
          <w:marBottom w:val="0"/>
          <w:divBdr>
            <w:top w:val="none" w:sz="0" w:space="0" w:color="auto"/>
            <w:left w:val="none" w:sz="0" w:space="0" w:color="auto"/>
            <w:bottom w:val="none" w:sz="0" w:space="0" w:color="auto"/>
            <w:right w:val="none" w:sz="0" w:space="0" w:color="auto"/>
          </w:divBdr>
        </w:div>
        <w:div w:id="732890808">
          <w:marLeft w:val="446"/>
          <w:marRight w:val="0"/>
          <w:marTop w:val="0"/>
          <w:marBottom w:val="0"/>
          <w:divBdr>
            <w:top w:val="none" w:sz="0" w:space="0" w:color="auto"/>
            <w:left w:val="none" w:sz="0" w:space="0" w:color="auto"/>
            <w:bottom w:val="none" w:sz="0" w:space="0" w:color="auto"/>
            <w:right w:val="none" w:sz="0" w:space="0" w:color="auto"/>
          </w:divBdr>
        </w:div>
        <w:div w:id="351076561">
          <w:marLeft w:val="446"/>
          <w:marRight w:val="0"/>
          <w:marTop w:val="0"/>
          <w:marBottom w:val="0"/>
          <w:divBdr>
            <w:top w:val="none" w:sz="0" w:space="0" w:color="auto"/>
            <w:left w:val="none" w:sz="0" w:space="0" w:color="auto"/>
            <w:bottom w:val="none" w:sz="0" w:space="0" w:color="auto"/>
            <w:right w:val="none" w:sz="0" w:space="0" w:color="auto"/>
          </w:divBdr>
        </w:div>
        <w:div w:id="209609212">
          <w:marLeft w:val="446"/>
          <w:marRight w:val="0"/>
          <w:marTop w:val="0"/>
          <w:marBottom w:val="0"/>
          <w:divBdr>
            <w:top w:val="none" w:sz="0" w:space="0" w:color="auto"/>
            <w:left w:val="none" w:sz="0" w:space="0" w:color="auto"/>
            <w:bottom w:val="none" w:sz="0" w:space="0" w:color="auto"/>
            <w:right w:val="none" w:sz="0" w:space="0" w:color="auto"/>
          </w:divBdr>
        </w:div>
        <w:div w:id="17659284">
          <w:marLeft w:val="446"/>
          <w:marRight w:val="0"/>
          <w:marTop w:val="0"/>
          <w:marBottom w:val="0"/>
          <w:divBdr>
            <w:top w:val="none" w:sz="0" w:space="0" w:color="auto"/>
            <w:left w:val="none" w:sz="0" w:space="0" w:color="auto"/>
            <w:bottom w:val="none" w:sz="0" w:space="0" w:color="auto"/>
            <w:right w:val="none" w:sz="0" w:space="0" w:color="auto"/>
          </w:divBdr>
        </w:div>
        <w:div w:id="350836564">
          <w:marLeft w:val="446"/>
          <w:marRight w:val="0"/>
          <w:marTop w:val="0"/>
          <w:marBottom w:val="0"/>
          <w:divBdr>
            <w:top w:val="none" w:sz="0" w:space="0" w:color="auto"/>
            <w:left w:val="none" w:sz="0" w:space="0" w:color="auto"/>
            <w:bottom w:val="none" w:sz="0" w:space="0" w:color="auto"/>
            <w:right w:val="none" w:sz="0" w:space="0" w:color="auto"/>
          </w:divBdr>
        </w:div>
        <w:div w:id="874582855">
          <w:marLeft w:val="446"/>
          <w:marRight w:val="0"/>
          <w:marTop w:val="0"/>
          <w:marBottom w:val="0"/>
          <w:divBdr>
            <w:top w:val="none" w:sz="0" w:space="0" w:color="auto"/>
            <w:left w:val="none" w:sz="0" w:space="0" w:color="auto"/>
            <w:bottom w:val="none" w:sz="0" w:space="0" w:color="auto"/>
            <w:right w:val="none" w:sz="0" w:space="0" w:color="auto"/>
          </w:divBdr>
        </w:div>
        <w:div w:id="1391003037">
          <w:marLeft w:val="446"/>
          <w:marRight w:val="0"/>
          <w:marTop w:val="0"/>
          <w:marBottom w:val="0"/>
          <w:divBdr>
            <w:top w:val="none" w:sz="0" w:space="0" w:color="auto"/>
            <w:left w:val="none" w:sz="0" w:space="0" w:color="auto"/>
            <w:bottom w:val="none" w:sz="0" w:space="0" w:color="auto"/>
            <w:right w:val="none" w:sz="0" w:space="0" w:color="auto"/>
          </w:divBdr>
        </w:div>
      </w:divsChild>
    </w:div>
    <w:div w:id="1406338779">
      <w:bodyDiv w:val="1"/>
      <w:marLeft w:val="0"/>
      <w:marRight w:val="0"/>
      <w:marTop w:val="0"/>
      <w:marBottom w:val="0"/>
      <w:divBdr>
        <w:top w:val="none" w:sz="0" w:space="0" w:color="auto"/>
        <w:left w:val="none" w:sz="0" w:space="0" w:color="auto"/>
        <w:bottom w:val="none" w:sz="0" w:space="0" w:color="auto"/>
        <w:right w:val="none" w:sz="0" w:space="0" w:color="auto"/>
      </w:divBdr>
    </w:div>
    <w:div w:id="1411853693">
      <w:bodyDiv w:val="1"/>
      <w:marLeft w:val="0"/>
      <w:marRight w:val="0"/>
      <w:marTop w:val="0"/>
      <w:marBottom w:val="0"/>
      <w:divBdr>
        <w:top w:val="none" w:sz="0" w:space="0" w:color="auto"/>
        <w:left w:val="none" w:sz="0" w:space="0" w:color="auto"/>
        <w:bottom w:val="none" w:sz="0" w:space="0" w:color="auto"/>
        <w:right w:val="none" w:sz="0" w:space="0" w:color="auto"/>
      </w:divBdr>
    </w:div>
    <w:div w:id="1414818780">
      <w:bodyDiv w:val="1"/>
      <w:marLeft w:val="0"/>
      <w:marRight w:val="0"/>
      <w:marTop w:val="0"/>
      <w:marBottom w:val="0"/>
      <w:divBdr>
        <w:top w:val="none" w:sz="0" w:space="0" w:color="auto"/>
        <w:left w:val="none" w:sz="0" w:space="0" w:color="auto"/>
        <w:bottom w:val="none" w:sz="0" w:space="0" w:color="auto"/>
        <w:right w:val="none" w:sz="0" w:space="0" w:color="auto"/>
      </w:divBdr>
    </w:div>
    <w:div w:id="1418090732">
      <w:bodyDiv w:val="1"/>
      <w:marLeft w:val="0"/>
      <w:marRight w:val="0"/>
      <w:marTop w:val="0"/>
      <w:marBottom w:val="0"/>
      <w:divBdr>
        <w:top w:val="none" w:sz="0" w:space="0" w:color="auto"/>
        <w:left w:val="none" w:sz="0" w:space="0" w:color="auto"/>
        <w:bottom w:val="none" w:sz="0" w:space="0" w:color="auto"/>
        <w:right w:val="none" w:sz="0" w:space="0" w:color="auto"/>
      </w:divBdr>
      <w:divsChild>
        <w:div w:id="1616981380">
          <w:marLeft w:val="0"/>
          <w:marRight w:val="0"/>
          <w:marTop w:val="0"/>
          <w:marBottom w:val="0"/>
          <w:divBdr>
            <w:top w:val="none" w:sz="0" w:space="0" w:color="auto"/>
            <w:left w:val="none" w:sz="0" w:space="0" w:color="auto"/>
            <w:bottom w:val="none" w:sz="0" w:space="0" w:color="auto"/>
            <w:right w:val="none" w:sz="0" w:space="0" w:color="auto"/>
          </w:divBdr>
        </w:div>
      </w:divsChild>
    </w:div>
    <w:div w:id="1419135643">
      <w:bodyDiv w:val="1"/>
      <w:marLeft w:val="0"/>
      <w:marRight w:val="0"/>
      <w:marTop w:val="0"/>
      <w:marBottom w:val="0"/>
      <w:divBdr>
        <w:top w:val="none" w:sz="0" w:space="0" w:color="auto"/>
        <w:left w:val="none" w:sz="0" w:space="0" w:color="auto"/>
        <w:bottom w:val="none" w:sz="0" w:space="0" w:color="auto"/>
        <w:right w:val="none" w:sz="0" w:space="0" w:color="auto"/>
      </w:divBdr>
    </w:div>
    <w:div w:id="1441224395">
      <w:bodyDiv w:val="1"/>
      <w:marLeft w:val="0"/>
      <w:marRight w:val="0"/>
      <w:marTop w:val="0"/>
      <w:marBottom w:val="0"/>
      <w:divBdr>
        <w:top w:val="none" w:sz="0" w:space="0" w:color="auto"/>
        <w:left w:val="none" w:sz="0" w:space="0" w:color="auto"/>
        <w:bottom w:val="none" w:sz="0" w:space="0" w:color="auto"/>
        <w:right w:val="none" w:sz="0" w:space="0" w:color="auto"/>
      </w:divBdr>
    </w:div>
    <w:div w:id="1452095995">
      <w:bodyDiv w:val="1"/>
      <w:marLeft w:val="0"/>
      <w:marRight w:val="0"/>
      <w:marTop w:val="0"/>
      <w:marBottom w:val="0"/>
      <w:divBdr>
        <w:top w:val="none" w:sz="0" w:space="0" w:color="auto"/>
        <w:left w:val="none" w:sz="0" w:space="0" w:color="auto"/>
        <w:bottom w:val="none" w:sz="0" w:space="0" w:color="auto"/>
        <w:right w:val="none" w:sz="0" w:space="0" w:color="auto"/>
      </w:divBdr>
      <w:divsChild>
        <w:div w:id="1101727842">
          <w:marLeft w:val="446"/>
          <w:marRight w:val="0"/>
          <w:marTop w:val="0"/>
          <w:marBottom w:val="0"/>
          <w:divBdr>
            <w:top w:val="none" w:sz="0" w:space="0" w:color="auto"/>
            <w:left w:val="none" w:sz="0" w:space="0" w:color="auto"/>
            <w:bottom w:val="none" w:sz="0" w:space="0" w:color="auto"/>
            <w:right w:val="none" w:sz="0" w:space="0" w:color="auto"/>
          </w:divBdr>
        </w:div>
        <w:div w:id="1317221816">
          <w:marLeft w:val="446"/>
          <w:marRight w:val="0"/>
          <w:marTop w:val="0"/>
          <w:marBottom w:val="0"/>
          <w:divBdr>
            <w:top w:val="none" w:sz="0" w:space="0" w:color="auto"/>
            <w:left w:val="none" w:sz="0" w:space="0" w:color="auto"/>
            <w:bottom w:val="none" w:sz="0" w:space="0" w:color="auto"/>
            <w:right w:val="none" w:sz="0" w:space="0" w:color="auto"/>
          </w:divBdr>
        </w:div>
        <w:div w:id="271203344">
          <w:marLeft w:val="446"/>
          <w:marRight w:val="0"/>
          <w:marTop w:val="0"/>
          <w:marBottom w:val="0"/>
          <w:divBdr>
            <w:top w:val="none" w:sz="0" w:space="0" w:color="auto"/>
            <w:left w:val="none" w:sz="0" w:space="0" w:color="auto"/>
            <w:bottom w:val="none" w:sz="0" w:space="0" w:color="auto"/>
            <w:right w:val="none" w:sz="0" w:space="0" w:color="auto"/>
          </w:divBdr>
        </w:div>
      </w:divsChild>
    </w:div>
    <w:div w:id="1457093047">
      <w:bodyDiv w:val="1"/>
      <w:marLeft w:val="0"/>
      <w:marRight w:val="0"/>
      <w:marTop w:val="0"/>
      <w:marBottom w:val="0"/>
      <w:divBdr>
        <w:top w:val="none" w:sz="0" w:space="0" w:color="auto"/>
        <w:left w:val="none" w:sz="0" w:space="0" w:color="auto"/>
        <w:bottom w:val="none" w:sz="0" w:space="0" w:color="auto"/>
        <w:right w:val="none" w:sz="0" w:space="0" w:color="auto"/>
      </w:divBdr>
    </w:div>
    <w:div w:id="1501845722">
      <w:bodyDiv w:val="1"/>
      <w:marLeft w:val="0"/>
      <w:marRight w:val="0"/>
      <w:marTop w:val="0"/>
      <w:marBottom w:val="0"/>
      <w:divBdr>
        <w:top w:val="none" w:sz="0" w:space="0" w:color="auto"/>
        <w:left w:val="none" w:sz="0" w:space="0" w:color="auto"/>
        <w:bottom w:val="none" w:sz="0" w:space="0" w:color="auto"/>
        <w:right w:val="none" w:sz="0" w:space="0" w:color="auto"/>
      </w:divBdr>
    </w:div>
    <w:div w:id="1532494138">
      <w:bodyDiv w:val="1"/>
      <w:marLeft w:val="0"/>
      <w:marRight w:val="0"/>
      <w:marTop w:val="0"/>
      <w:marBottom w:val="0"/>
      <w:divBdr>
        <w:top w:val="none" w:sz="0" w:space="0" w:color="auto"/>
        <w:left w:val="none" w:sz="0" w:space="0" w:color="auto"/>
        <w:bottom w:val="none" w:sz="0" w:space="0" w:color="auto"/>
        <w:right w:val="none" w:sz="0" w:space="0" w:color="auto"/>
      </w:divBdr>
    </w:div>
    <w:div w:id="1564682432">
      <w:bodyDiv w:val="1"/>
      <w:marLeft w:val="0"/>
      <w:marRight w:val="0"/>
      <w:marTop w:val="0"/>
      <w:marBottom w:val="0"/>
      <w:divBdr>
        <w:top w:val="none" w:sz="0" w:space="0" w:color="auto"/>
        <w:left w:val="none" w:sz="0" w:space="0" w:color="auto"/>
        <w:bottom w:val="none" w:sz="0" w:space="0" w:color="auto"/>
        <w:right w:val="none" w:sz="0" w:space="0" w:color="auto"/>
      </w:divBdr>
    </w:div>
    <w:div w:id="1568296767">
      <w:bodyDiv w:val="1"/>
      <w:marLeft w:val="0"/>
      <w:marRight w:val="0"/>
      <w:marTop w:val="0"/>
      <w:marBottom w:val="0"/>
      <w:divBdr>
        <w:top w:val="none" w:sz="0" w:space="0" w:color="auto"/>
        <w:left w:val="none" w:sz="0" w:space="0" w:color="auto"/>
        <w:bottom w:val="none" w:sz="0" w:space="0" w:color="auto"/>
        <w:right w:val="none" w:sz="0" w:space="0" w:color="auto"/>
      </w:divBdr>
      <w:divsChild>
        <w:div w:id="1953392612">
          <w:marLeft w:val="0"/>
          <w:marRight w:val="0"/>
          <w:marTop w:val="0"/>
          <w:marBottom w:val="0"/>
          <w:divBdr>
            <w:top w:val="none" w:sz="0" w:space="0" w:color="auto"/>
            <w:left w:val="none" w:sz="0" w:space="0" w:color="auto"/>
            <w:bottom w:val="none" w:sz="0" w:space="0" w:color="auto"/>
            <w:right w:val="none" w:sz="0" w:space="0" w:color="auto"/>
          </w:divBdr>
        </w:div>
      </w:divsChild>
    </w:div>
    <w:div w:id="1570116686">
      <w:bodyDiv w:val="1"/>
      <w:marLeft w:val="0"/>
      <w:marRight w:val="0"/>
      <w:marTop w:val="0"/>
      <w:marBottom w:val="0"/>
      <w:divBdr>
        <w:top w:val="none" w:sz="0" w:space="0" w:color="auto"/>
        <w:left w:val="none" w:sz="0" w:space="0" w:color="auto"/>
        <w:bottom w:val="none" w:sz="0" w:space="0" w:color="auto"/>
        <w:right w:val="none" w:sz="0" w:space="0" w:color="auto"/>
      </w:divBdr>
      <w:divsChild>
        <w:div w:id="1043945023">
          <w:marLeft w:val="274"/>
          <w:marRight w:val="0"/>
          <w:marTop w:val="0"/>
          <w:marBottom w:val="0"/>
          <w:divBdr>
            <w:top w:val="none" w:sz="0" w:space="0" w:color="auto"/>
            <w:left w:val="none" w:sz="0" w:space="0" w:color="auto"/>
            <w:bottom w:val="none" w:sz="0" w:space="0" w:color="auto"/>
            <w:right w:val="none" w:sz="0" w:space="0" w:color="auto"/>
          </w:divBdr>
        </w:div>
        <w:div w:id="371344665">
          <w:marLeft w:val="274"/>
          <w:marRight w:val="0"/>
          <w:marTop w:val="0"/>
          <w:marBottom w:val="0"/>
          <w:divBdr>
            <w:top w:val="none" w:sz="0" w:space="0" w:color="auto"/>
            <w:left w:val="none" w:sz="0" w:space="0" w:color="auto"/>
            <w:bottom w:val="none" w:sz="0" w:space="0" w:color="auto"/>
            <w:right w:val="none" w:sz="0" w:space="0" w:color="auto"/>
          </w:divBdr>
        </w:div>
        <w:div w:id="761687263">
          <w:marLeft w:val="274"/>
          <w:marRight w:val="0"/>
          <w:marTop w:val="0"/>
          <w:marBottom w:val="0"/>
          <w:divBdr>
            <w:top w:val="none" w:sz="0" w:space="0" w:color="auto"/>
            <w:left w:val="none" w:sz="0" w:space="0" w:color="auto"/>
            <w:bottom w:val="none" w:sz="0" w:space="0" w:color="auto"/>
            <w:right w:val="none" w:sz="0" w:space="0" w:color="auto"/>
          </w:divBdr>
        </w:div>
        <w:div w:id="1248806848">
          <w:marLeft w:val="274"/>
          <w:marRight w:val="0"/>
          <w:marTop w:val="0"/>
          <w:marBottom w:val="0"/>
          <w:divBdr>
            <w:top w:val="none" w:sz="0" w:space="0" w:color="auto"/>
            <w:left w:val="none" w:sz="0" w:space="0" w:color="auto"/>
            <w:bottom w:val="none" w:sz="0" w:space="0" w:color="auto"/>
            <w:right w:val="none" w:sz="0" w:space="0" w:color="auto"/>
          </w:divBdr>
        </w:div>
        <w:div w:id="1522623764">
          <w:marLeft w:val="274"/>
          <w:marRight w:val="0"/>
          <w:marTop w:val="0"/>
          <w:marBottom w:val="0"/>
          <w:divBdr>
            <w:top w:val="none" w:sz="0" w:space="0" w:color="auto"/>
            <w:left w:val="none" w:sz="0" w:space="0" w:color="auto"/>
            <w:bottom w:val="none" w:sz="0" w:space="0" w:color="auto"/>
            <w:right w:val="none" w:sz="0" w:space="0" w:color="auto"/>
          </w:divBdr>
        </w:div>
      </w:divsChild>
    </w:div>
    <w:div w:id="1575121003">
      <w:bodyDiv w:val="1"/>
      <w:marLeft w:val="0"/>
      <w:marRight w:val="0"/>
      <w:marTop w:val="0"/>
      <w:marBottom w:val="0"/>
      <w:divBdr>
        <w:top w:val="none" w:sz="0" w:space="0" w:color="auto"/>
        <w:left w:val="none" w:sz="0" w:space="0" w:color="auto"/>
        <w:bottom w:val="none" w:sz="0" w:space="0" w:color="auto"/>
        <w:right w:val="none" w:sz="0" w:space="0" w:color="auto"/>
      </w:divBdr>
    </w:div>
    <w:div w:id="1618292245">
      <w:bodyDiv w:val="1"/>
      <w:marLeft w:val="0"/>
      <w:marRight w:val="0"/>
      <w:marTop w:val="0"/>
      <w:marBottom w:val="0"/>
      <w:divBdr>
        <w:top w:val="none" w:sz="0" w:space="0" w:color="auto"/>
        <w:left w:val="none" w:sz="0" w:space="0" w:color="auto"/>
        <w:bottom w:val="none" w:sz="0" w:space="0" w:color="auto"/>
        <w:right w:val="none" w:sz="0" w:space="0" w:color="auto"/>
      </w:divBdr>
    </w:div>
    <w:div w:id="1644192736">
      <w:bodyDiv w:val="1"/>
      <w:marLeft w:val="0"/>
      <w:marRight w:val="0"/>
      <w:marTop w:val="0"/>
      <w:marBottom w:val="0"/>
      <w:divBdr>
        <w:top w:val="none" w:sz="0" w:space="0" w:color="auto"/>
        <w:left w:val="none" w:sz="0" w:space="0" w:color="auto"/>
        <w:bottom w:val="none" w:sz="0" w:space="0" w:color="auto"/>
        <w:right w:val="none" w:sz="0" w:space="0" w:color="auto"/>
      </w:divBdr>
    </w:div>
    <w:div w:id="1646931526">
      <w:bodyDiv w:val="1"/>
      <w:marLeft w:val="0"/>
      <w:marRight w:val="0"/>
      <w:marTop w:val="0"/>
      <w:marBottom w:val="0"/>
      <w:divBdr>
        <w:top w:val="none" w:sz="0" w:space="0" w:color="auto"/>
        <w:left w:val="none" w:sz="0" w:space="0" w:color="auto"/>
        <w:bottom w:val="none" w:sz="0" w:space="0" w:color="auto"/>
        <w:right w:val="none" w:sz="0" w:space="0" w:color="auto"/>
      </w:divBdr>
    </w:div>
    <w:div w:id="1654486641">
      <w:bodyDiv w:val="1"/>
      <w:marLeft w:val="0"/>
      <w:marRight w:val="0"/>
      <w:marTop w:val="0"/>
      <w:marBottom w:val="0"/>
      <w:divBdr>
        <w:top w:val="none" w:sz="0" w:space="0" w:color="auto"/>
        <w:left w:val="none" w:sz="0" w:space="0" w:color="auto"/>
        <w:bottom w:val="none" w:sz="0" w:space="0" w:color="auto"/>
        <w:right w:val="none" w:sz="0" w:space="0" w:color="auto"/>
      </w:divBdr>
    </w:div>
    <w:div w:id="1693532015">
      <w:bodyDiv w:val="1"/>
      <w:marLeft w:val="0"/>
      <w:marRight w:val="0"/>
      <w:marTop w:val="0"/>
      <w:marBottom w:val="0"/>
      <w:divBdr>
        <w:top w:val="none" w:sz="0" w:space="0" w:color="auto"/>
        <w:left w:val="none" w:sz="0" w:space="0" w:color="auto"/>
        <w:bottom w:val="none" w:sz="0" w:space="0" w:color="auto"/>
        <w:right w:val="none" w:sz="0" w:space="0" w:color="auto"/>
      </w:divBdr>
    </w:div>
    <w:div w:id="1711492894">
      <w:bodyDiv w:val="1"/>
      <w:marLeft w:val="0"/>
      <w:marRight w:val="0"/>
      <w:marTop w:val="0"/>
      <w:marBottom w:val="0"/>
      <w:divBdr>
        <w:top w:val="none" w:sz="0" w:space="0" w:color="auto"/>
        <w:left w:val="none" w:sz="0" w:space="0" w:color="auto"/>
        <w:bottom w:val="none" w:sz="0" w:space="0" w:color="auto"/>
        <w:right w:val="none" w:sz="0" w:space="0" w:color="auto"/>
      </w:divBdr>
    </w:div>
    <w:div w:id="1728871111">
      <w:bodyDiv w:val="1"/>
      <w:marLeft w:val="0"/>
      <w:marRight w:val="0"/>
      <w:marTop w:val="0"/>
      <w:marBottom w:val="0"/>
      <w:divBdr>
        <w:top w:val="none" w:sz="0" w:space="0" w:color="auto"/>
        <w:left w:val="none" w:sz="0" w:space="0" w:color="auto"/>
        <w:bottom w:val="none" w:sz="0" w:space="0" w:color="auto"/>
        <w:right w:val="none" w:sz="0" w:space="0" w:color="auto"/>
      </w:divBdr>
    </w:div>
    <w:div w:id="1730152546">
      <w:bodyDiv w:val="1"/>
      <w:marLeft w:val="0"/>
      <w:marRight w:val="0"/>
      <w:marTop w:val="0"/>
      <w:marBottom w:val="0"/>
      <w:divBdr>
        <w:top w:val="none" w:sz="0" w:space="0" w:color="auto"/>
        <w:left w:val="none" w:sz="0" w:space="0" w:color="auto"/>
        <w:bottom w:val="none" w:sz="0" w:space="0" w:color="auto"/>
        <w:right w:val="none" w:sz="0" w:space="0" w:color="auto"/>
      </w:divBdr>
      <w:divsChild>
        <w:div w:id="345644684">
          <w:marLeft w:val="0"/>
          <w:marRight w:val="0"/>
          <w:marTop w:val="0"/>
          <w:marBottom w:val="0"/>
          <w:divBdr>
            <w:top w:val="none" w:sz="0" w:space="0" w:color="auto"/>
            <w:left w:val="none" w:sz="0" w:space="0" w:color="auto"/>
            <w:bottom w:val="none" w:sz="0" w:space="0" w:color="auto"/>
            <w:right w:val="none" w:sz="0" w:space="0" w:color="auto"/>
          </w:divBdr>
        </w:div>
      </w:divsChild>
    </w:div>
    <w:div w:id="1743867616">
      <w:bodyDiv w:val="1"/>
      <w:marLeft w:val="0"/>
      <w:marRight w:val="0"/>
      <w:marTop w:val="0"/>
      <w:marBottom w:val="0"/>
      <w:divBdr>
        <w:top w:val="none" w:sz="0" w:space="0" w:color="auto"/>
        <w:left w:val="none" w:sz="0" w:space="0" w:color="auto"/>
        <w:bottom w:val="none" w:sz="0" w:space="0" w:color="auto"/>
        <w:right w:val="none" w:sz="0" w:space="0" w:color="auto"/>
      </w:divBdr>
    </w:div>
    <w:div w:id="1747990174">
      <w:bodyDiv w:val="1"/>
      <w:marLeft w:val="0"/>
      <w:marRight w:val="0"/>
      <w:marTop w:val="0"/>
      <w:marBottom w:val="0"/>
      <w:divBdr>
        <w:top w:val="none" w:sz="0" w:space="0" w:color="auto"/>
        <w:left w:val="none" w:sz="0" w:space="0" w:color="auto"/>
        <w:bottom w:val="none" w:sz="0" w:space="0" w:color="auto"/>
        <w:right w:val="none" w:sz="0" w:space="0" w:color="auto"/>
      </w:divBdr>
    </w:div>
    <w:div w:id="1757822175">
      <w:bodyDiv w:val="1"/>
      <w:marLeft w:val="0"/>
      <w:marRight w:val="0"/>
      <w:marTop w:val="0"/>
      <w:marBottom w:val="0"/>
      <w:divBdr>
        <w:top w:val="none" w:sz="0" w:space="0" w:color="auto"/>
        <w:left w:val="none" w:sz="0" w:space="0" w:color="auto"/>
        <w:bottom w:val="none" w:sz="0" w:space="0" w:color="auto"/>
        <w:right w:val="none" w:sz="0" w:space="0" w:color="auto"/>
      </w:divBdr>
    </w:div>
    <w:div w:id="1785692074">
      <w:bodyDiv w:val="1"/>
      <w:marLeft w:val="0"/>
      <w:marRight w:val="0"/>
      <w:marTop w:val="0"/>
      <w:marBottom w:val="0"/>
      <w:divBdr>
        <w:top w:val="none" w:sz="0" w:space="0" w:color="auto"/>
        <w:left w:val="none" w:sz="0" w:space="0" w:color="auto"/>
        <w:bottom w:val="none" w:sz="0" w:space="0" w:color="auto"/>
        <w:right w:val="none" w:sz="0" w:space="0" w:color="auto"/>
      </w:divBdr>
    </w:div>
    <w:div w:id="1788963608">
      <w:bodyDiv w:val="1"/>
      <w:marLeft w:val="0"/>
      <w:marRight w:val="0"/>
      <w:marTop w:val="0"/>
      <w:marBottom w:val="0"/>
      <w:divBdr>
        <w:top w:val="none" w:sz="0" w:space="0" w:color="auto"/>
        <w:left w:val="none" w:sz="0" w:space="0" w:color="auto"/>
        <w:bottom w:val="none" w:sz="0" w:space="0" w:color="auto"/>
        <w:right w:val="none" w:sz="0" w:space="0" w:color="auto"/>
      </w:divBdr>
    </w:div>
    <w:div w:id="1792018138">
      <w:bodyDiv w:val="1"/>
      <w:marLeft w:val="0"/>
      <w:marRight w:val="0"/>
      <w:marTop w:val="0"/>
      <w:marBottom w:val="0"/>
      <w:divBdr>
        <w:top w:val="none" w:sz="0" w:space="0" w:color="auto"/>
        <w:left w:val="none" w:sz="0" w:space="0" w:color="auto"/>
        <w:bottom w:val="none" w:sz="0" w:space="0" w:color="auto"/>
        <w:right w:val="none" w:sz="0" w:space="0" w:color="auto"/>
      </w:divBdr>
    </w:div>
    <w:div w:id="1812862375">
      <w:bodyDiv w:val="1"/>
      <w:marLeft w:val="0"/>
      <w:marRight w:val="0"/>
      <w:marTop w:val="0"/>
      <w:marBottom w:val="0"/>
      <w:divBdr>
        <w:top w:val="none" w:sz="0" w:space="0" w:color="auto"/>
        <w:left w:val="none" w:sz="0" w:space="0" w:color="auto"/>
        <w:bottom w:val="none" w:sz="0" w:space="0" w:color="auto"/>
        <w:right w:val="none" w:sz="0" w:space="0" w:color="auto"/>
      </w:divBdr>
    </w:div>
    <w:div w:id="1825118811">
      <w:bodyDiv w:val="1"/>
      <w:marLeft w:val="0"/>
      <w:marRight w:val="0"/>
      <w:marTop w:val="0"/>
      <w:marBottom w:val="0"/>
      <w:divBdr>
        <w:top w:val="none" w:sz="0" w:space="0" w:color="auto"/>
        <w:left w:val="none" w:sz="0" w:space="0" w:color="auto"/>
        <w:bottom w:val="none" w:sz="0" w:space="0" w:color="auto"/>
        <w:right w:val="none" w:sz="0" w:space="0" w:color="auto"/>
      </w:divBdr>
    </w:div>
    <w:div w:id="1825971886">
      <w:bodyDiv w:val="1"/>
      <w:marLeft w:val="0"/>
      <w:marRight w:val="0"/>
      <w:marTop w:val="0"/>
      <w:marBottom w:val="0"/>
      <w:divBdr>
        <w:top w:val="none" w:sz="0" w:space="0" w:color="auto"/>
        <w:left w:val="none" w:sz="0" w:space="0" w:color="auto"/>
        <w:bottom w:val="none" w:sz="0" w:space="0" w:color="auto"/>
        <w:right w:val="none" w:sz="0" w:space="0" w:color="auto"/>
      </w:divBdr>
    </w:div>
    <w:div w:id="1842433132">
      <w:bodyDiv w:val="1"/>
      <w:marLeft w:val="0"/>
      <w:marRight w:val="0"/>
      <w:marTop w:val="0"/>
      <w:marBottom w:val="0"/>
      <w:divBdr>
        <w:top w:val="none" w:sz="0" w:space="0" w:color="auto"/>
        <w:left w:val="none" w:sz="0" w:space="0" w:color="auto"/>
        <w:bottom w:val="none" w:sz="0" w:space="0" w:color="auto"/>
        <w:right w:val="none" w:sz="0" w:space="0" w:color="auto"/>
      </w:divBdr>
      <w:divsChild>
        <w:div w:id="739594138">
          <w:marLeft w:val="0"/>
          <w:marRight w:val="0"/>
          <w:marTop w:val="0"/>
          <w:marBottom w:val="0"/>
          <w:divBdr>
            <w:top w:val="none" w:sz="0" w:space="0" w:color="auto"/>
            <w:left w:val="none" w:sz="0" w:space="0" w:color="auto"/>
            <w:bottom w:val="none" w:sz="0" w:space="0" w:color="auto"/>
            <w:right w:val="none" w:sz="0" w:space="0" w:color="auto"/>
          </w:divBdr>
        </w:div>
      </w:divsChild>
    </w:div>
    <w:div w:id="1851524976">
      <w:bodyDiv w:val="1"/>
      <w:marLeft w:val="0"/>
      <w:marRight w:val="0"/>
      <w:marTop w:val="0"/>
      <w:marBottom w:val="0"/>
      <w:divBdr>
        <w:top w:val="none" w:sz="0" w:space="0" w:color="auto"/>
        <w:left w:val="none" w:sz="0" w:space="0" w:color="auto"/>
        <w:bottom w:val="none" w:sz="0" w:space="0" w:color="auto"/>
        <w:right w:val="none" w:sz="0" w:space="0" w:color="auto"/>
      </w:divBdr>
    </w:div>
    <w:div w:id="1853951991">
      <w:bodyDiv w:val="1"/>
      <w:marLeft w:val="0"/>
      <w:marRight w:val="0"/>
      <w:marTop w:val="0"/>
      <w:marBottom w:val="0"/>
      <w:divBdr>
        <w:top w:val="none" w:sz="0" w:space="0" w:color="auto"/>
        <w:left w:val="none" w:sz="0" w:space="0" w:color="auto"/>
        <w:bottom w:val="none" w:sz="0" w:space="0" w:color="auto"/>
        <w:right w:val="none" w:sz="0" w:space="0" w:color="auto"/>
      </w:divBdr>
    </w:div>
    <w:div w:id="1859852367">
      <w:bodyDiv w:val="1"/>
      <w:marLeft w:val="0"/>
      <w:marRight w:val="0"/>
      <w:marTop w:val="0"/>
      <w:marBottom w:val="0"/>
      <w:divBdr>
        <w:top w:val="none" w:sz="0" w:space="0" w:color="auto"/>
        <w:left w:val="none" w:sz="0" w:space="0" w:color="auto"/>
        <w:bottom w:val="none" w:sz="0" w:space="0" w:color="auto"/>
        <w:right w:val="none" w:sz="0" w:space="0" w:color="auto"/>
      </w:divBdr>
    </w:div>
    <w:div w:id="1867866104">
      <w:bodyDiv w:val="1"/>
      <w:marLeft w:val="0"/>
      <w:marRight w:val="0"/>
      <w:marTop w:val="0"/>
      <w:marBottom w:val="0"/>
      <w:divBdr>
        <w:top w:val="none" w:sz="0" w:space="0" w:color="auto"/>
        <w:left w:val="none" w:sz="0" w:space="0" w:color="auto"/>
        <w:bottom w:val="none" w:sz="0" w:space="0" w:color="auto"/>
        <w:right w:val="none" w:sz="0" w:space="0" w:color="auto"/>
      </w:divBdr>
    </w:div>
    <w:div w:id="1868565810">
      <w:bodyDiv w:val="1"/>
      <w:marLeft w:val="0"/>
      <w:marRight w:val="0"/>
      <w:marTop w:val="0"/>
      <w:marBottom w:val="0"/>
      <w:divBdr>
        <w:top w:val="none" w:sz="0" w:space="0" w:color="auto"/>
        <w:left w:val="none" w:sz="0" w:space="0" w:color="auto"/>
        <w:bottom w:val="none" w:sz="0" w:space="0" w:color="auto"/>
        <w:right w:val="none" w:sz="0" w:space="0" w:color="auto"/>
      </w:divBdr>
    </w:div>
    <w:div w:id="1873566197">
      <w:bodyDiv w:val="1"/>
      <w:marLeft w:val="0"/>
      <w:marRight w:val="0"/>
      <w:marTop w:val="0"/>
      <w:marBottom w:val="0"/>
      <w:divBdr>
        <w:top w:val="none" w:sz="0" w:space="0" w:color="auto"/>
        <w:left w:val="none" w:sz="0" w:space="0" w:color="auto"/>
        <w:bottom w:val="none" w:sz="0" w:space="0" w:color="auto"/>
        <w:right w:val="none" w:sz="0" w:space="0" w:color="auto"/>
      </w:divBdr>
    </w:div>
    <w:div w:id="1890339462">
      <w:bodyDiv w:val="1"/>
      <w:marLeft w:val="0"/>
      <w:marRight w:val="0"/>
      <w:marTop w:val="0"/>
      <w:marBottom w:val="0"/>
      <w:divBdr>
        <w:top w:val="none" w:sz="0" w:space="0" w:color="auto"/>
        <w:left w:val="none" w:sz="0" w:space="0" w:color="auto"/>
        <w:bottom w:val="none" w:sz="0" w:space="0" w:color="auto"/>
        <w:right w:val="none" w:sz="0" w:space="0" w:color="auto"/>
      </w:divBdr>
    </w:div>
    <w:div w:id="1912035247">
      <w:bodyDiv w:val="1"/>
      <w:marLeft w:val="0"/>
      <w:marRight w:val="0"/>
      <w:marTop w:val="0"/>
      <w:marBottom w:val="0"/>
      <w:divBdr>
        <w:top w:val="none" w:sz="0" w:space="0" w:color="auto"/>
        <w:left w:val="none" w:sz="0" w:space="0" w:color="auto"/>
        <w:bottom w:val="none" w:sz="0" w:space="0" w:color="auto"/>
        <w:right w:val="none" w:sz="0" w:space="0" w:color="auto"/>
      </w:divBdr>
    </w:div>
    <w:div w:id="1958175681">
      <w:bodyDiv w:val="1"/>
      <w:marLeft w:val="0"/>
      <w:marRight w:val="0"/>
      <w:marTop w:val="0"/>
      <w:marBottom w:val="0"/>
      <w:divBdr>
        <w:top w:val="none" w:sz="0" w:space="0" w:color="auto"/>
        <w:left w:val="none" w:sz="0" w:space="0" w:color="auto"/>
        <w:bottom w:val="none" w:sz="0" w:space="0" w:color="auto"/>
        <w:right w:val="none" w:sz="0" w:space="0" w:color="auto"/>
      </w:divBdr>
    </w:div>
    <w:div w:id="1964998379">
      <w:bodyDiv w:val="1"/>
      <w:marLeft w:val="0"/>
      <w:marRight w:val="0"/>
      <w:marTop w:val="0"/>
      <w:marBottom w:val="0"/>
      <w:divBdr>
        <w:top w:val="none" w:sz="0" w:space="0" w:color="auto"/>
        <w:left w:val="none" w:sz="0" w:space="0" w:color="auto"/>
        <w:bottom w:val="none" w:sz="0" w:space="0" w:color="auto"/>
        <w:right w:val="none" w:sz="0" w:space="0" w:color="auto"/>
      </w:divBdr>
    </w:div>
    <w:div w:id="2041392021">
      <w:bodyDiv w:val="1"/>
      <w:marLeft w:val="0"/>
      <w:marRight w:val="0"/>
      <w:marTop w:val="0"/>
      <w:marBottom w:val="0"/>
      <w:divBdr>
        <w:top w:val="none" w:sz="0" w:space="0" w:color="auto"/>
        <w:left w:val="none" w:sz="0" w:space="0" w:color="auto"/>
        <w:bottom w:val="none" w:sz="0" w:space="0" w:color="auto"/>
        <w:right w:val="none" w:sz="0" w:space="0" w:color="auto"/>
      </w:divBdr>
      <w:divsChild>
        <w:div w:id="187715759">
          <w:marLeft w:val="0"/>
          <w:marRight w:val="0"/>
          <w:marTop w:val="0"/>
          <w:marBottom w:val="0"/>
          <w:divBdr>
            <w:top w:val="none" w:sz="0" w:space="0" w:color="auto"/>
            <w:left w:val="none" w:sz="0" w:space="0" w:color="auto"/>
            <w:bottom w:val="none" w:sz="0" w:space="0" w:color="auto"/>
            <w:right w:val="none" w:sz="0" w:space="0" w:color="auto"/>
          </w:divBdr>
        </w:div>
      </w:divsChild>
    </w:div>
    <w:div w:id="2047218106">
      <w:bodyDiv w:val="1"/>
      <w:marLeft w:val="0"/>
      <w:marRight w:val="0"/>
      <w:marTop w:val="0"/>
      <w:marBottom w:val="0"/>
      <w:divBdr>
        <w:top w:val="none" w:sz="0" w:space="0" w:color="auto"/>
        <w:left w:val="none" w:sz="0" w:space="0" w:color="auto"/>
        <w:bottom w:val="none" w:sz="0" w:space="0" w:color="auto"/>
        <w:right w:val="none" w:sz="0" w:space="0" w:color="auto"/>
      </w:divBdr>
    </w:div>
    <w:div w:id="2086100982">
      <w:bodyDiv w:val="1"/>
      <w:marLeft w:val="0"/>
      <w:marRight w:val="0"/>
      <w:marTop w:val="0"/>
      <w:marBottom w:val="0"/>
      <w:divBdr>
        <w:top w:val="none" w:sz="0" w:space="0" w:color="auto"/>
        <w:left w:val="none" w:sz="0" w:space="0" w:color="auto"/>
        <w:bottom w:val="none" w:sz="0" w:space="0" w:color="auto"/>
        <w:right w:val="none" w:sz="0" w:space="0" w:color="auto"/>
      </w:divBdr>
    </w:div>
    <w:div w:id="2116897886">
      <w:bodyDiv w:val="1"/>
      <w:marLeft w:val="0"/>
      <w:marRight w:val="0"/>
      <w:marTop w:val="0"/>
      <w:marBottom w:val="0"/>
      <w:divBdr>
        <w:top w:val="none" w:sz="0" w:space="0" w:color="auto"/>
        <w:left w:val="none" w:sz="0" w:space="0" w:color="auto"/>
        <w:bottom w:val="none" w:sz="0" w:space="0" w:color="auto"/>
        <w:right w:val="none" w:sz="0" w:space="0" w:color="auto"/>
      </w:divBdr>
    </w:div>
    <w:div w:id="213039290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chart" Target="charts/chart2.xml"/><Relationship Id="rId18" Type="http://schemas.openxmlformats.org/officeDocument/2006/relationships/chart" Target="charts/chart7.xml"/><Relationship Id="rId26" Type="http://schemas.openxmlformats.org/officeDocument/2006/relationships/chart" Target="charts/chart15.xml"/><Relationship Id="rId3" Type="http://schemas.openxmlformats.org/officeDocument/2006/relationships/customXml" Target="../customXml/item3.xml"/><Relationship Id="rId21" Type="http://schemas.openxmlformats.org/officeDocument/2006/relationships/chart" Target="charts/chart10.xml"/><Relationship Id="rId34"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chart" Target="charts/chart1.xml"/><Relationship Id="rId17" Type="http://schemas.openxmlformats.org/officeDocument/2006/relationships/chart" Target="charts/chart6.xml"/><Relationship Id="rId25" Type="http://schemas.openxmlformats.org/officeDocument/2006/relationships/chart" Target="charts/chart14.xml"/><Relationship Id="rId33"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chart" Target="charts/chart5.xml"/><Relationship Id="rId20" Type="http://schemas.openxmlformats.org/officeDocument/2006/relationships/chart" Target="charts/chart9.xml"/><Relationship Id="rId29"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chart" Target="charts/chart13.xml"/><Relationship Id="rId32" Type="http://schemas.openxmlformats.org/officeDocument/2006/relationships/header" Target="header3.xml"/><Relationship Id="rId5" Type="http://schemas.openxmlformats.org/officeDocument/2006/relationships/numbering" Target="numbering.xml"/><Relationship Id="rId15" Type="http://schemas.openxmlformats.org/officeDocument/2006/relationships/chart" Target="charts/chart4.xml"/><Relationship Id="rId23" Type="http://schemas.openxmlformats.org/officeDocument/2006/relationships/chart" Target="charts/chart12.xml"/><Relationship Id="rId28" Type="http://schemas.openxmlformats.org/officeDocument/2006/relationships/header" Target="header1.xml"/><Relationship Id="rId10" Type="http://schemas.openxmlformats.org/officeDocument/2006/relationships/endnotes" Target="endnotes.xml"/><Relationship Id="rId19" Type="http://schemas.openxmlformats.org/officeDocument/2006/relationships/chart" Target="charts/chart8.xml"/><Relationship Id="rId31"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3.xml"/><Relationship Id="rId22" Type="http://schemas.openxmlformats.org/officeDocument/2006/relationships/chart" Target="charts/chart11.xml"/><Relationship Id="rId27" Type="http://schemas.openxmlformats.org/officeDocument/2006/relationships/chart" Target="charts/chart16.xml"/><Relationship Id="rId30" Type="http://schemas.openxmlformats.org/officeDocument/2006/relationships/footer" Target="footer1.xml"/><Relationship Id="rId35" Type="http://schemas.openxmlformats.org/officeDocument/2006/relationships/theme" Target="theme/theme1.xml"/><Relationship Id="rId8" Type="http://schemas.openxmlformats.org/officeDocument/2006/relationships/webSettings" Target="webSettings.xml"/></Relationships>
</file>

<file path=word/_rels/footer2.xml.rels><?xml version="1.0" encoding="UTF-8" standalone="yes"?>
<Relationships xmlns="http://schemas.openxmlformats.org/package/2006/relationships"><Relationship Id="rId1" Type="http://schemas.openxmlformats.org/officeDocument/2006/relationships/image" Target="media/image2.jpeg"/></Relationships>
</file>

<file path=word/_rels/header2.xml.rels><?xml version="1.0" encoding="UTF-8" standalone="yes"?>
<Relationships xmlns="http://schemas.openxmlformats.org/package/2006/relationships"><Relationship Id="rId1" Type="http://schemas.openxmlformats.org/officeDocument/2006/relationships/image" Target="media/image2.jpeg"/></Relationships>
</file>

<file path=word/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6.xml"/><Relationship Id="rId1" Type="http://schemas.microsoft.com/office/2011/relationships/chartStyle" Target="style16.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9.8030685423072979E-3"/>
          <c:y val="4.6296296296296294E-2"/>
          <c:w val="0.99019693145769272"/>
          <c:h val="0.8416746864975212"/>
        </c:manualLayout>
      </c:layout>
      <c:barChart>
        <c:barDir val="bar"/>
        <c:grouping val="stacked"/>
        <c:varyColors val="0"/>
        <c:ser>
          <c:idx val="0"/>
          <c:order val="0"/>
          <c:tx>
            <c:strRef>
              <c:f>Sheet1!$B$1</c:f>
              <c:strCache>
                <c:ptCount val="1"/>
                <c:pt idx="0">
                  <c:v>Green</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c:f>
              <c:numCache>
                <c:formatCode>General</c:formatCode>
                <c:ptCount val="1"/>
              </c:numCache>
            </c:numRef>
          </c:cat>
          <c:val>
            <c:numRef>
              <c:f>Sheet1!$B$2</c:f>
              <c:numCache>
                <c:formatCode>General</c:formatCode>
                <c:ptCount val="1"/>
                <c:pt idx="0">
                  <c:v>13</c:v>
                </c:pt>
              </c:numCache>
            </c:numRef>
          </c:val>
          <c:extLst>
            <c:ext xmlns:c16="http://schemas.microsoft.com/office/drawing/2014/chart" uri="{C3380CC4-5D6E-409C-BE32-E72D297353CC}">
              <c16:uniqueId val="{00000000-81C5-4CBD-846B-EAAB07376223}"/>
            </c:ext>
          </c:extLst>
        </c:ser>
        <c:ser>
          <c:idx val="1"/>
          <c:order val="1"/>
          <c:tx>
            <c:strRef>
              <c:f>Sheet1!$C$1</c:f>
              <c:strCache>
                <c:ptCount val="1"/>
                <c:pt idx="0">
                  <c:v>Amber</c:v>
                </c:pt>
              </c:strCache>
            </c:strRef>
          </c:tx>
          <c:spPr>
            <a:solidFill>
              <a:srgbClr val="FFC000"/>
            </a:solidFill>
            <a:ln>
              <a:noFill/>
            </a:ln>
            <a:effectLst/>
          </c:spPr>
          <c:invertIfNegative val="0"/>
          <c:dLbls>
            <c:dLbl>
              <c:idx val="0"/>
              <c:layout>
                <c:manualLayout>
                  <c:x val="0"/>
                  <c:y val="4.938271604938271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A870-429C-808D-318564A47CD2}"/>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c:f>
              <c:numCache>
                <c:formatCode>General</c:formatCode>
                <c:ptCount val="1"/>
              </c:numCache>
            </c:numRef>
          </c:cat>
          <c:val>
            <c:numRef>
              <c:f>Sheet1!$C$2</c:f>
              <c:numCache>
                <c:formatCode>General</c:formatCode>
                <c:ptCount val="1"/>
                <c:pt idx="0">
                  <c:v>1</c:v>
                </c:pt>
              </c:numCache>
            </c:numRef>
          </c:val>
          <c:extLst>
            <c:ext xmlns:c16="http://schemas.microsoft.com/office/drawing/2014/chart" uri="{C3380CC4-5D6E-409C-BE32-E72D297353CC}">
              <c16:uniqueId val="{00000001-81C5-4CBD-846B-EAAB07376223}"/>
            </c:ext>
          </c:extLst>
        </c:ser>
        <c:ser>
          <c:idx val="2"/>
          <c:order val="2"/>
          <c:tx>
            <c:strRef>
              <c:f>Sheet1!$D$1</c:f>
              <c:strCache>
                <c:ptCount val="1"/>
                <c:pt idx="0">
                  <c:v>Red</c:v>
                </c:pt>
              </c:strCache>
            </c:strRef>
          </c:tx>
          <c:spPr>
            <a:solidFill>
              <a:srgbClr val="FF0000"/>
            </a:solidFill>
            <a:ln>
              <a:noFill/>
            </a:ln>
            <a:effectLst/>
          </c:spPr>
          <c:invertIfNegative val="0"/>
          <c:dLbls>
            <c:dLbl>
              <c:idx val="0"/>
              <c:layout>
                <c:manualLayout>
                  <c:x val="0.13126079447322983"/>
                  <c:y val="4.938271604938271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A870-429C-808D-318564A47CD2}"/>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c:f>
              <c:numCache>
                <c:formatCode>General</c:formatCode>
                <c:ptCount val="1"/>
              </c:numCache>
            </c:numRef>
          </c:cat>
          <c:val>
            <c:numRef>
              <c:f>Sheet1!$D$2</c:f>
              <c:numCache>
                <c:formatCode>General</c:formatCode>
                <c:ptCount val="1"/>
                <c:pt idx="0">
                  <c:v>1</c:v>
                </c:pt>
              </c:numCache>
            </c:numRef>
          </c:val>
          <c:extLst>
            <c:ext xmlns:c16="http://schemas.microsoft.com/office/drawing/2014/chart" uri="{C3380CC4-5D6E-409C-BE32-E72D297353CC}">
              <c16:uniqueId val="{00000002-81C5-4CBD-846B-EAAB07376223}"/>
            </c:ext>
          </c:extLst>
        </c:ser>
        <c:dLbls>
          <c:showLegendKey val="0"/>
          <c:showVal val="0"/>
          <c:showCatName val="0"/>
          <c:showSerName val="0"/>
          <c:showPercent val="0"/>
          <c:showBubbleSize val="0"/>
        </c:dLbls>
        <c:gapWidth val="150"/>
        <c:overlap val="100"/>
        <c:axId val="1268679887"/>
        <c:axId val="1268676975"/>
      </c:barChart>
      <c:catAx>
        <c:axId val="1268679887"/>
        <c:scaling>
          <c:orientation val="minMax"/>
        </c:scaling>
        <c:delete val="1"/>
        <c:axPos val="l"/>
        <c:numFmt formatCode="General" sourceLinked="1"/>
        <c:majorTickMark val="out"/>
        <c:minorTickMark val="none"/>
        <c:tickLblPos val="nextTo"/>
        <c:crossAx val="1268676975"/>
        <c:crossesAt val="12"/>
        <c:auto val="1"/>
        <c:lblAlgn val="ctr"/>
        <c:lblOffset val="100"/>
        <c:noMultiLvlLbl val="0"/>
      </c:catAx>
      <c:valAx>
        <c:axId val="1268676975"/>
        <c:scaling>
          <c:logBase val="5"/>
          <c:orientation val="minMax"/>
        </c:scaling>
        <c:delete val="1"/>
        <c:axPos val="b"/>
        <c:numFmt formatCode="General" sourceLinked="1"/>
        <c:majorTickMark val="out"/>
        <c:minorTickMark val="none"/>
        <c:tickLblPos val="nextTo"/>
        <c:crossAx val="1268679887"/>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9.8030685423072979E-3"/>
          <c:y val="0.30136986301369861"/>
          <c:w val="0.99019693145769272"/>
          <c:h val="0.39726027397260272"/>
        </c:manualLayout>
      </c:layout>
      <c:barChart>
        <c:barDir val="bar"/>
        <c:grouping val="stacked"/>
        <c:varyColors val="0"/>
        <c:ser>
          <c:idx val="0"/>
          <c:order val="0"/>
          <c:tx>
            <c:strRef>
              <c:f>Sheet1!$B$9</c:f>
              <c:strCache>
                <c:ptCount val="1"/>
                <c:pt idx="0">
                  <c:v>Green</c:v>
                </c:pt>
              </c:strCache>
            </c:strRef>
          </c:tx>
          <c:spPr>
            <a:solidFill>
              <a:srgbClr val="00B050"/>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3AF-4CBF-A42F-4F051ACD1F72}"/>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Sheet1!$A$10</c:f>
              <c:strCache>
                <c:ptCount val="1"/>
                <c:pt idx="0">
                  <c:v>NPTSSG</c:v>
                </c:pt>
              </c:strCache>
            </c:strRef>
          </c:cat>
          <c:val>
            <c:numRef>
              <c:f>Sheet1!$B$10</c:f>
              <c:numCache>
                <c:formatCode>General</c:formatCode>
                <c:ptCount val="1"/>
                <c:pt idx="0">
                  <c:v>49</c:v>
                </c:pt>
              </c:numCache>
            </c:numRef>
          </c:val>
          <c:extLst>
            <c:ext xmlns:c16="http://schemas.microsoft.com/office/drawing/2014/chart" uri="{C3380CC4-5D6E-409C-BE32-E72D297353CC}">
              <c16:uniqueId val="{00000001-33AF-4CBF-A42F-4F051ACD1F72}"/>
            </c:ext>
          </c:extLst>
        </c:ser>
        <c:ser>
          <c:idx val="1"/>
          <c:order val="1"/>
          <c:tx>
            <c:strRef>
              <c:f>Sheet1!$C$9</c:f>
              <c:strCache>
                <c:ptCount val="1"/>
                <c:pt idx="0">
                  <c:v>Amber</c:v>
                </c:pt>
              </c:strCache>
            </c:strRef>
          </c:tx>
          <c:spPr>
            <a:solidFill>
              <a:srgbClr val="FFC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Sheet1!$A$10</c:f>
              <c:strCache>
                <c:ptCount val="1"/>
                <c:pt idx="0">
                  <c:v>NPTSSG</c:v>
                </c:pt>
              </c:strCache>
            </c:strRef>
          </c:cat>
          <c:val>
            <c:numRef>
              <c:f>Sheet1!$C$10</c:f>
              <c:numCache>
                <c:formatCode>General</c:formatCode>
                <c:ptCount val="1"/>
                <c:pt idx="0">
                  <c:v>22</c:v>
                </c:pt>
              </c:numCache>
            </c:numRef>
          </c:val>
          <c:extLst>
            <c:ext xmlns:c16="http://schemas.microsoft.com/office/drawing/2014/chart" uri="{C3380CC4-5D6E-409C-BE32-E72D297353CC}">
              <c16:uniqueId val="{00000002-33AF-4CBF-A42F-4F051ACD1F72}"/>
            </c:ext>
          </c:extLst>
        </c:ser>
        <c:ser>
          <c:idx val="2"/>
          <c:order val="2"/>
          <c:tx>
            <c:strRef>
              <c:f>Sheet1!$D$9</c:f>
              <c:strCache>
                <c:ptCount val="1"/>
                <c:pt idx="0">
                  <c:v>Red</c:v>
                </c:pt>
              </c:strCache>
            </c:strRef>
          </c:tx>
          <c:spPr>
            <a:solidFill>
              <a:srgbClr val="FF0000"/>
            </a:solidFill>
            <a:ln>
              <a:noFill/>
            </a:ln>
            <a:effectLst/>
          </c:spPr>
          <c:invertIfNegative val="0"/>
          <c:dLbls>
            <c:dLbl>
              <c:idx val="0"/>
              <c:layout>
                <c:manualLayout>
                  <c:x val="5.8823529411764705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01B2-42DF-A931-8947641691CC}"/>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Sheet1!$A$10</c:f>
              <c:strCache>
                <c:ptCount val="1"/>
                <c:pt idx="0">
                  <c:v>NPTSSG</c:v>
                </c:pt>
              </c:strCache>
            </c:strRef>
          </c:cat>
          <c:val>
            <c:numRef>
              <c:f>Sheet1!$D$10</c:f>
              <c:numCache>
                <c:formatCode>General</c:formatCode>
                <c:ptCount val="1"/>
                <c:pt idx="0">
                  <c:v>6</c:v>
                </c:pt>
              </c:numCache>
            </c:numRef>
          </c:val>
          <c:extLst>
            <c:ext xmlns:c16="http://schemas.microsoft.com/office/drawing/2014/chart" uri="{C3380CC4-5D6E-409C-BE32-E72D297353CC}">
              <c16:uniqueId val="{00000003-33AF-4CBF-A42F-4F051ACD1F72}"/>
            </c:ext>
          </c:extLst>
        </c:ser>
        <c:dLbls>
          <c:showLegendKey val="0"/>
          <c:showVal val="0"/>
          <c:showCatName val="0"/>
          <c:showSerName val="0"/>
          <c:showPercent val="0"/>
          <c:showBubbleSize val="0"/>
        </c:dLbls>
        <c:gapWidth val="150"/>
        <c:overlap val="100"/>
        <c:axId val="1059512303"/>
        <c:axId val="1059513135"/>
      </c:barChart>
      <c:catAx>
        <c:axId val="1059512303"/>
        <c:scaling>
          <c:orientation val="minMax"/>
        </c:scaling>
        <c:delete val="1"/>
        <c:axPos val="l"/>
        <c:numFmt formatCode="General" sourceLinked="1"/>
        <c:majorTickMark val="out"/>
        <c:minorTickMark val="none"/>
        <c:tickLblPos val="nextTo"/>
        <c:crossAx val="1059513135"/>
        <c:crosses val="autoZero"/>
        <c:auto val="1"/>
        <c:lblAlgn val="ctr"/>
        <c:lblOffset val="100"/>
        <c:noMultiLvlLbl val="0"/>
      </c:catAx>
      <c:valAx>
        <c:axId val="1059513135"/>
        <c:scaling>
          <c:logBase val="5"/>
          <c:orientation val="minMax"/>
        </c:scaling>
        <c:delete val="1"/>
        <c:axPos val="b"/>
        <c:numFmt formatCode="General" sourceLinked="1"/>
        <c:majorTickMark val="out"/>
        <c:minorTickMark val="none"/>
        <c:tickLblPos val="nextTo"/>
        <c:crossAx val="1059512303"/>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Sheet1!$B$15</c:f>
              <c:strCache>
                <c:ptCount val="1"/>
                <c:pt idx="0">
                  <c:v>Green</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Sheet1!$A$16</c:f>
              <c:strCache>
                <c:ptCount val="1"/>
                <c:pt idx="0">
                  <c:v>Morriston</c:v>
                </c:pt>
              </c:strCache>
            </c:strRef>
          </c:cat>
          <c:val>
            <c:numRef>
              <c:f>Sheet1!$B$16</c:f>
              <c:numCache>
                <c:formatCode>General</c:formatCode>
                <c:ptCount val="1"/>
                <c:pt idx="0">
                  <c:v>20</c:v>
                </c:pt>
              </c:numCache>
            </c:numRef>
          </c:val>
          <c:extLst>
            <c:ext xmlns:c16="http://schemas.microsoft.com/office/drawing/2014/chart" uri="{C3380CC4-5D6E-409C-BE32-E72D297353CC}">
              <c16:uniqueId val="{00000000-9F12-4291-B00B-D04D89F73984}"/>
            </c:ext>
          </c:extLst>
        </c:ser>
        <c:ser>
          <c:idx val="1"/>
          <c:order val="1"/>
          <c:tx>
            <c:strRef>
              <c:f>Sheet1!$C$15</c:f>
              <c:strCache>
                <c:ptCount val="1"/>
                <c:pt idx="0">
                  <c:v>Amber</c:v>
                </c:pt>
              </c:strCache>
            </c:strRef>
          </c:tx>
          <c:spPr>
            <a:solidFill>
              <a:srgbClr val="FFC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Sheet1!$A$16</c:f>
              <c:strCache>
                <c:ptCount val="1"/>
                <c:pt idx="0">
                  <c:v>Morriston</c:v>
                </c:pt>
              </c:strCache>
            </c:strRef>
          </c:cat>
          <c:val>
            <c:numRef>
              <c:f>Sheet1!$C$16</c:f>
              <c:numCache>
                <c:formatCode>General</c:formatCode>
                <c:ptCount val="1"/>
                <c:pt idx="0">
                  <c:v>14</c:v>
                </c:pt>
              </c:numCache>
            </c:numRef>
          </c:val>
          <c:extLst>
            <c:ext xmlns:c16="http://schemas.microsoft.com/office/drawing/2014/chart" uri="{C3380CC4-5D6E-409C-BE32-E72D297353CC}">
              <c16:uniqueId val="{00000001-9F12-4291-B00B-D04D89F73984}"/>
            </c:ext>
          </c:extLst>
        </c:ser>
        <c:ser>
          <c:idx val="2"/>
          <c:order val="2"/>
          <c:tx>
            <c:strRef>
              <c:f>Sheet1!$D$15</c:f>
              <c:strCache>
                <c:ptCount val="1"/>
                <c:pt idx="0">
                  <c:v>Red</c:v>
                </c:pt>
              </c:strCache>
            </c:strRef>
          </c:tx>
          <c:spPr>
            <a:solidFill>
              <a:srgbClr val="FF0000"/>
            </a:solidFill>
            <a:ln>
              <a:noFill/>
            </a:ln>
            <a:effectLst/>
          </c:spPr>
          <c:invertIfNegative val="0"/>
          <c:dLbls>
            <c:dLbl>
              <c:idx val="0"/>
              <c:layout>
                <c:manualLayout>
                  <c:x val="6.0434372049102791E-2"/>
                  <c:y val="-2.739726027397260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DED6-4026-A95D-666C79EE5687}"/>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Sheet1!$A$16</c:f>
              <c:strCache>
                <c:ptCount val="1"/>
                <c:pt idx="0">
                  <c:v>Morriston</c:v>
                </c:pt>
              </c:strCache>
            </c:strRef>
          </c:cat>
          <c:val>
            <c:numRef>
              <c:f>Sheet1!$D$16</c:f>
              <c:numCache>
                <c:formatCode>General</c:formatCode>
                <c:ptCount val="1"/>
                <c:pt idx="0">
                  <c:v>4</c:v>
                </c:pt>
              </c:numCache>
            </c:numRef>
          </c:val>
          <c:extLst>
            <c:ext xmlns:c16="http://schemas.microsoft.com/office/drawing/2014/chart" uri="{C3380CC4-5D6E-409C-BE32-E72D297353CC}">
              <c16:uniqueId val="{00000002-9F12-4291-B00B-D04D89F73984}"/>
            </c:ext>
          </c:extLst>
        </c:ser>
        <c:dLbls>
          <c:showLegendKey val="0"/>
          <c:showVal val="0"/>
          <c:showCatName val="0"/>
          <c:showSerName val="0"/>
          <c:showPercent val="0"/>
          <c:showBubbleSize val="0"/>
        </c:dLbls>
        <c:gapWidth val="150"/>
        <c:overlap val="100"/>
        <c:axId val="1262624127"/>
        <c:axId val="1262624959"/>
      </c:barChart>
      <c:catAx>
        <c:axId val="1262624127"/>
        <c:scaling>
          <c:orientation val="minMax"/>
        </c:scaling>
        <c:delete val="1"/>
        <c:axPos val="l"/>
        <c:numFmt formatCode="General" sourceLinked="1"/>
        <c:majorTickMark val="out"/>
        <c:minorTickMark val="none"/>
        <c:tickLblPos val="nextTo"/>
        <c:crossAx val="1262624959"/>
        <c:crosses val="autoZero"/>
        <c:auto val="1"/>
        <c:lblAlgn val="ctr"/>
        <c:lblOffset val="100"/>
        <c:noMultiLvlLbl val="0"/>
      </c:catAx>
      <c:valAx>
        <c:axId val="1262624959"/>
        <c:scaling>
          <c:logBase val="5"/>
          <c:orientation val="minMax"/>
        </c:scaling>
        <c:delete val="1"/>
        <c:axPos val="b"/>
        <c:numFmt formatCode="General" sourceLinked="1"/>
        <c:majorTickMark val="out"/>
        <c:minorTickMark val="none"/>
        <c:tickLblPos val="nextTo"/>
        <c:crossAx val="1262624127"/>
        <c:crosses val="autoZero"/>
        <c:crossBetween val="between"/>
      </c:valAx>
      <c:spPr>
        <a:noFill/>
        <a:ln>
          <a:noFill/>
        </a:ln>
        <a:effectLst/>
      </c:spPr>
    </c:plotArea>
    <c:plotVisOnly val="1"/>
    <c:dispBlanksAs val="gap"/>
    <c:showDLblsOverMax val="0"/>
  </c:chart>
  <c:spPr>
    <a:noFill/>
    <a:ln w="9525" cap="flat" cmpd="sng" algn="ctr">
      <a:no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2980803870104473E-3"/>
          <c:y val="0.21052631578947367"/>
          <c:w val="0.93609295570079887"/>
          <c:h val="0.42105263157894735"/>
        </c:manualLayout>
      </c:layout>
      <c:barChart>
        <c:barDir val="bar"/>
        <c:grouping val="stacked"/>
        <c:varyColors val="0"/>
        <c:ser>
          <c:idx val="0"/>
          <c:order val="0"/>
          <c:tx>
            <c:strRef>
              <c:f>Sheet1!$B$22</c:f>
              <c:strCache>
                <c:ptCount val="1"/>
                <c:pt idx="0">
                  <c:v>Green</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Sheet1!$A$23</c:f>
              <c:strCache>
                <c:ptCount val="1"/>
                <c:pt idx="0">
                  <c:v>MH&amp;LD</c:v>
                </c:pt>
              </c:strCache>
            </c:strRef>
          </c:cat>
          <c:val>
            <c:numRef>
              <c:f>Sheet1!$B$23</c:f>
              <c:numCache>
                <c:formatCode>General</c:formatCode>
                <c:ptCount val="1"/>
                <c:pt idx="0">
                  <c:v>21</c:v>
                </c:pt>
              </c:numCache>
            </c:numRef>
          </c:val>
          <c:extLst>
            <c:ext xmlns:c16="http://schemas.microsoft.com/office/drawing/2014/chart" uri="{C3380CC4-5D6E-409C-BE32-E72D297353CC}">
              <c16:uniqueId val="{00000000-3FC8-4F4F-831D-9997EDE920A5}"/>
            </c:ext>
          </c:extLst>
        </c:ser>
        <c:ser>
          <c:idx val="1"/>
          <c:order val="1"/>
          <c:tx>
            <c:strRef>
              <c:f>Sheet1!$C$22</c:f>
              <c:strCache>
                <c:ptCount val="1"/>
                <c:pt idx="0">
                  <c:v>Amber</c:v>
                </c:pt>
              </c:strCache>
            </c:strRef>
          </c:tx>
          <c:spPr>
            <a:solidFill>
              <a:srgbClr val="FFC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Sheet1!$A$23</c:f>
              <c:strCache>
                <c:ptCount val="1"/>
                <c:pt idx="0">
                  <c:v>MH&amp;LD</c:v>
                </c:pt>
              </c:strCache>
            </c:strRef>
          </c:cat>
          <c:val>
            <c:numRef>
              <c:f>Sheet1!$C$23</c:f>
              <c:numCache>
                <c:formatCode>General</c:formatCode>
                <c:ptCount val="1"/>
                <c:pt idx="0">
                  <c:v>13</c:v>
                </c:pt>
              </c:numCache>
            </c:numRef>
          </c:val>
          <c:extLst>
            <c:ext xmlns:c16="http://schemas.microsoft.com/office/drawing/2014/chart" uri="{C3380CC4-5D6E-409C-BE32-E72D297353CC}">
              <c16:uniqueId val="{00000001-3FC8-4F4F-831D-9997EDE920A5}"/>
            </c:ext>
          </c:extLst>
        </c:ser>
        <c:ser>
          <c:idx val="2"/>
          <c:order val="2"/>
          <c:tx>
            <c:strRef>
              <c:f>Sheet1!$D$22</c:f>
              <c:strCache>
                <c:ptCount val="1"/>
                <c:pt idx="0">
                  <c:v>Red</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Sheet1!$A$23</c:f>
              <c:strCache>
                <c:ptCount val="1"/>
                <c:pt idx="0">
                  <c:v>MH&amp;LD</c:v>
                </c:pt>
              </c:strCache>
            </c:strRef>
          </c:cat>
          <c:val>
            <c:numRef>
              <c:f>Sheet1!$D$23</c:f>
              <c:numCache>
                <c:formatCode>General</c:formatCode>
                <c:ptCount val="1"/>
                <c:pt idx="0">
                  <c:v>7</c:v>
                </c:pt>
              </c:numCache>
            </c:numRef>
          </c:val>
          <c:extLst>
            <c:ext xmlns:c16="http://schemas.microsoft.com/office/drawing/2014/chart" uri="{C3380CC4-5D6E-409C-BE32-E72D297353CC}">
              <c16:uniqueId val="{00000002-3FC8-4F4F-831D-9997EDE920A5}"/>
            </c:ext>
          </c:extLst>
        </c:ser>
        <c:dLbls>
          <c:showLegendKey val="0"/>
          <c:showVal val="1"/>
          <c:showCatName val="0"/>
          <c:showSerName val="0"/>
          <c:showPercent val="0"/>
          <c:showBubbleSize val="0"/>
        </c:dLbls>
        <c:gapWidth val="150"/>
        <c:overlap val="100"/>
        <c:axId val="1693267535"/>
        <c:axId val="1693267951"/>
      </c:barChart>
      <c:catAx>
        <c:axId val="1693267535"/>
        <c:scaling>
          <c:orientation val="minMax"/>
        </c:scaling>
        <c:delete val="1"/>
        <c:axPos val="l"/>
        <c:numFmt formatCode="General" sourceLinked="1"/>
        <c:majorTickMark val="out"/>
        <c:minorTickMark val="none"/>
        <c:tickLblPos val="nextTo"/>
        <c:crossAx val="1693267951"/>
        <c:crosses val="autoZero"/>
        <c:auto val="1"/>
        <c:lblAlgn val="ctr"/>
        <c:lblOffset val="100"/>
        <c:noMultiLvlLbl val="0"/>
      </c:catAx>
      <c:valAx>
        <c:axId val="1693267951"/>
        <c:scaling>
          <c:logBase val="5"/>
          <c:orientation val="minMax"/>
        </c:scaling>
        <c:delete val="1"/>
        <c:axPos val="b"/>
        <c:numFmt formatCode="General" sourceLinked="1"/>
        <c:majorTickMark val="out"/>
        <c:minorTickMark val="none"/>
        <c:tickLblPos val="nextTo"/>
        <c:crossAx val="1693267535"/>
        <c:crosses val="autoZero"/>
        <c:crossBetween val="between"/>
      </c:valAx>
      <c:spPr>
        <a:noFill/>
        <a:ln>
          <a:noFill/>
        </a:ln>
        <a:effectLst/>
      </c:spPr>
    </c:plotArea>
    <c:plotVisOnly val="1"/>
    <c:dispBlanksAs val="gap"/>
    <c:showDLblsOverMax val="0"/>
  </c:chart>
  <c:spPr>
    <a:noFill/>
    <a:ln w="9525" cap="flat" cmpd="sng" algn="ctr">
      <a:no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Sheet1!$B$28</c:f>
              <c:strCache>
                <c:ptCount val="1"/>
                <c:pt idx="0">
                  <c:v>Green</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Sheet1!$A$29</c:f>
              <c:strCache>
                <c:ptCount val="1"/>
                <c:pt idx="0">
                  <c:v>OP</c:v>
                </c:pt>
              </c:strCache>
            </c:strRef>
          </c:cat>
          <c:val>
            <c:numRef>
              <c:f>Sheet1!$B$29</c:f>
              <c:numCache>
                <c:formatCode>General</c:formatCode>
                <c:ptCount val="1"/>
                <c:pt idx="0">
                  <c:v>19</c:v>
                </c:pt>
              </c:numCache>
            </c:numRef>
          </c:val>
          <c:extLst>
            <c:ext xmlns:c16="http://schemas.microsoft.com/office/drawing/2014/chart" uri="{C3380CC4-5D6E-409C-BE32-E72D297353CC}">
              <c16:uniqueId val="{00000000-2BF6-4640-9C1C-32E7A00AE983}"/>
            </c:ext>
          </c:extLst>
        </c:ser>
        <c:ser>
          <c:idx val="1"/>
          <c:order val="1"/>
          <c:tx>
            <c:strRef>
              <c:f>Sheet1!$C$28</c:f>
              <c:strCache>
                <c:ptCount val="1"/>
                <c:pt idx="0">
                  <c:v>Amber</c:v>
                </c:pt>
              </c:strCache>
            </c:strRef>
          </c:tx>
          <c:spPr>
            <a:solidFill>
              <a:srgbClr val="FFC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Sheet1!$A$29</c:f>
              <c:strCache>
                <c:ptCount val="1"/>
                <c:pt idx="0">
                  <c:v>OP</c:v>
                </c:pt>
              </c:strCache>
            </c:strRef>
          </c:cat>
          <c:val>
            <c:numRef>
              <c:f>Sheet1!$C$29</c:f>
              <c:numCache>
                <c:formatCode>General</c:formatCode>
                <c:ptCount val="1"/>
                <c:pt idx="0">
                  <c:v>9</c:v>
                </c:pt>
              </c:numCache>
            </c:numRef>
          </c:val>
          <c:extLst>
            <c:ext xmlns:c16="http://schemas.microsoft.com/office/drawing/2014/chart" uri="{C3380CC4-5D6E-409C-BE32-E72D297353CC}">
              <c16:uniqueId val="{00000001-2BF6-4640-9C1C-32E7A00AE983}"/>
            </c:ext>
          </c:extLst>
        </c:ser>
        <c:ser>
          <c:idx val="2"/>
          <c:order val="2"/>
          <c:tx>
            <c:strRef>
              <c:f>Sheet1!$D$28</c:f>
              <c:strCache>
                <c:ptCount val="1"/>
                <c:pt idx="0">
                  <c:v>Red</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Sheet1!$A$29</c:f>
              <c:strCache>
                <c:ptCount val="1"/>
                <c:pt idx="0">
                  <c:v>OP</c:v>
                </c:pt>
              </c:strCache>
            </c:strRef>
          </c:cat>
          <c:val>
            <c:numRef>
              <c:f>Sheet1!$D$29</c:f>
              <c:numCache>
                <c:formatCode>General</c:formatCode>
                <c:ptCount val="1"/>
                <c:pt idx="0">
                  <c:v>7</c:v>
                </c:pt>
              </c:numCache>
            </c:numRef>
          </c:val>
          <c:extLst>
            <c:ext xmlns:c16="http://schemas.microsoft.com/office/drawing/2014/chart" uri="{C3380CC4-5D6E-409C-BE32-E72D297353CC}">
              <c16:uniqueId val="{00000002-2BF6-4640-9C1C-32E7A00AE983}"/>
            </c:ext>
          </c:extLst>
        </c:ser>
        <c:dLbls>
          <c:showLegendKey val="0"/>
          <c:showVal val="1"/>
          <c:showCatName val="0"/>
          <c:showSerName val="0"/>
          <c:showPercent val="0"/>
          <c:showBubbleSize val="0"/>
        </c:dLbls>
        <c:gapWidth val="150"/>
        <c:overlap val="100"/>
        <c:axId val="1536013199"/>
        <c:axId val="1536012783"/>
      </c:barChart>
      <c:catAx>
        <c:axId val="1536013199"/>
        <c:scaling>
          <c:orientation val="minMax"/>
        </c:scaling>
        <c:delete val="1"/>
        <c:axPos val="l"/>
        <c:numFmt formatCode="General" sourceLinked="1"/>
        <c:majorTickMark val="out"/>
        <c:minorTickMark val="none"/>
        <c:tickLblPos val="nextTo"/>
        <c:crossAx val="1536012783"/>
        <c:crosses val="autoZero"/>
        <c:auto val="1"/>
        <c:lblAlgn val="ctr"/>
        <c:lblOffset val="100"/>
        <c:noMultiLvlLbl val="0"/>
      </c:catAx>
      <c:valAx>
        <c:axId val="1536012783"/>
        <c:scaling>
          <c:logBase val="5"/>
          <c:orientation val="minMax"/>
        </c:scaling>
        <c:delete val="1"/>
        <c:axPos val="b"/>
        <c:numFmt formatCode="General" sourceLinked="1"/>
        <c:majorTickMark val="out"/>
        <c:minorTickMark val="none"/>
        <c:tickLblPos val="nextTo"/>
        <c:crossAx val="1536013199"/>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5171862509992005E-2"/>
          <c:y val="0.27848101265822783"/>
          <c:w val="0.96482813749000795"/>
          <c:h val="0.44303797468354428"/>
        </c:manualLayout>
      </c:layout>
      <c:barChart>
        <c:barDir val="bar"/>
        <c:grouping val="stacked"/>
        <c:varyColors val="0"/>
        <c:ser>
          <c:idx val="0"/>
          <c:order val="0"/>
          <c:tx>
            <c:strRef>
              <c:f>Sheet1!$B$50</c:f>
              <c:strCache>
                <c:ptCount val="1"/>
                <c:pt idx="0">
                  <c:v>Green</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Sheet1!$A$51</c:f>
              <c:strCache>
                <c:ptCount val="1"/>
                <c:pt idx="0">
                  <c:v>UEC</c:v>
                </c:pt>
              </c:strCache>
            </c:strRef>
          </c:cat>
          <c:val>
            <c:numRef>
              <c:f>Sheet1!$B$51</c:f>
              <c:numCache>
                <c:formatCode>General</c:formatCode>
                <c:ptCount val="1"/>
                <c:pt idx="0">
                  <c:v>8</c:v>
                </c:pt>
              </c:numCache>
            </c:numRef>
          </c:val>
          <c:extLst>
            <c:ext xmlns:c16="http://schemas.microsoft.com/office/drawing/2014/chart" uri="{C3380CC4-5D6E-409C-BE32-E72D297353CC}">
              <c16:uniqueId val="{00000000-8BD0-4396-9C27-26C77C08B925}"/>
            </c:ext>
          </c:extLst>
        </c:ser>
        <c:ser>
          <c:idx val="1"/>
          <c:order val="1"/>
          <c:tx>
            <c:strRef>
              <c:f>Sheet1!$C$50</c:f>
              <c:strCache>
                <c:ptCount val="1"/>
                <c:pt idx="0">
                  <c:v>Amber</c:v>
                </c:pt>
              </c:strCache>
            </c:strRef>
          </c:tx>
          <c:spPr>
            <a:solidFill>
              <a:srgbClr val="FFC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Sheet1!$A$51</c:f>
              <c:strCache>
                <c:ptCount val="1"/>
                <c:pt idx="0">
                  <c:v>UEC</c:v>
                </c:pt>
              </c:strCache>
            </c:strRef>
          </c:cat>
          <c:val>
            <c:numRef>
              <c:f>Sheet1!$C$51</c:f>
              <c:numCache>
                <c:formatCode>General</c:formatCode>
                <c:ptCount val="1"/>
                <c:pt idx="0">
                  <c:v>3</c:v>
                </c:pt>
              </c:numCache>
            </c:numRef>
          </c:val>
          <c:extLst>
            <c:ext xmlns:c16="http://schemas.microsoft.com/office/drawing/2014/chart" uri="{C3380CC4-5D6E-409C-BE32-E72D297353CC}">
              <c16:uniqueId val="{00000001-8BD0-4396-9C27-26C77C08B925}"/>
            </c:ext>
          </c:extLst>
        </c:ser>
        <c:dLbls>
          <c:showLegendKey val="0"/>
          <c:showVal val="1"/>
          <c:showCatName val="0"/>
          <c:showSerName val="0"/>
          <c:showPercent val="0"/>
          <c:showBubbleSize val="0"/>
        </c:dLbls>
        <c:gapWidth val="150"/>
        <c:overlap val="100"/>
        <c:axId val="1060357215"/>
        <c:axId val="1060357631"/>
      </c:barChart>
      <c:catAx>
        <c:axId val="1060357215"/>
        <c:scaling>
          <c:orientation val="minMax"/>
        </c:scaling>
        <c:delete val="1"/>
        <c:axPos val="l"/>
        <c:numFmt formatCode="General" sourceLinked="1"/>
        <c:majorTickMark val="out"/>
        <c:minorTickMark val="none"/>
        <c:tickLblPos val="nextTo"/>
        <c:crossAx val="1060357631"/>
        <c:crosses val="autoZero"/>
        <c:auto val="1"/>
        <c:lblAlgn val="ctr"/>
        <c:lblOffset val="100"/>
        <c:noMultiLvlLbl val="0"/>
      </c:catAx>
      <c:valAx>
        <c:axId val="1060357631"/>
        <c:scaling>
          <c:logBase val="5"/>
          <c:orientation val="minMax"/>
        </c:scaling>
        <c:delete val="1"/>
        <c:axPos val="b"/>
        <c:numFmt formatCode="General" sourceLinked="1"/>
        <c:majorTickMark val="out"/>
        <c:minorTickMark val="none"/>
        <c:tickLblPos val="nextTo"/>
        <c:crossAx val="1060357215"/>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3716475095785438E-2"/>
          <c:y val="0.19332161687170474"/>
          <c:w val="0.93256704980842908"/>
          <c:h val="0.57820738137082606"/>
        </c:manualLayout>
      </c:layout>
      <c:barChart>
        <c:barDir val="bar"/>
        <c:grouping val="stacked"/>
        <c:varyColors val="0"/>
        <c:ser>
          <c:idx val="0"/>
          <c:order val="0"/>
          <c:tx>
            <c:strRef>
              <c:f>Sheet1!$B$56</c:f>
              <c:strCache>
                <c:ptCount val="1"/>
                <c:pt idx="0">
                  <c:v>Green</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Sheet1!$A$57</c:f>
              <c:strCache>
                <c:ptCount val="1"/>
                <c:pt idx="0">
                  <c:v>Digital </c:v>
                </c:pt>
              </c:strCache>
            </c:strRef>
          </c:cat>
          <c:val>
            <c:numRef>
              <c:f>Sheet1!$B$57</c:f>
              <c:numCache>
                <c:formatCode>General</c:formatCode>
                <c:ptCount val="1"/>
                <c:pt idx="0">
                  <c:v>29</c:v>
                </c:pt>
              </c:numCache>
            </c:numRef>
          </c:val>
          <c:extLst>
            <c:ext xmlns:c16="http://schemas.microsoft.com/office/drawing/2014/chart" uri="{C3380CC4-5D6E-409C-BE32-E72D297353CC}">
              <c16:uniqueId val="{00000000-4AB9-4907-8A1F-0DEBF06542EB}"/>
            </c:ext>
          </c:extLst>
        </c:ser>
        <c:ser>
          <c:idx val="1"/>
          <c:order val="1"/>
          <c:tx>
            <c:strRef>
              <c:f>Sheet1!$C$56</c:f>
              <c:strCache>
                <c:ptCount val="1"/>
                <c:pt idx="0">
                  <c:v>Amber</c:v>
                </c:pt>
              </c:strCache>
            </c:strRef>
          </c:tx>
          <c:spPr>
            <a:solidFill>
              <a:srgbClr val="FFC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Sheet1!$A$57</c:f>
              <c:strCache>
                <c:ptCount val="1"/>
                <c:pt idx="0">
                  <c:v>Digital </c:v>
                </c:pt>
              </c:strCache>
            </c:strRef>
          </c:cat>
          <c:val>
            <c:numRef>
              <c:f>Sheet1!$C$57</c:f>
              <c:numCache>
                <c:formatCode>General</c:formatCode>
                <c:ptCount val="1"/>
                <c:pt idx="0">
                  <c:v>9</c:v>
                </c:pt>
              </c:numCache>
            </c:numRef>
          </c:val>
          <c:extLst>
            <c:ext xmlns:c16="http://schemas.microsoft.com/office/drawing/2014/chart" uri="{C3380CC4-5D6E-409C-BE32-E72D297353CC}">
              <c16:uniqueId val="{00000001-4AB9-4907-8A1F-0DEBF06542EB}"/>
            </c:ext>
          </c:extLst>
        </c:ser>
        <c:ser>
          <c:idx val="2"/>
          <c:order val="2"/>
          <c:tx>
            <c:strRef>
              <c:f>Sheet1!$D$56</c:f>
              <c:strCache>
                <c:ptCount val="1"/>
                <c:pt idx="0">
                  <c:v>Red</c:v>
                </c:pt>
              </c:strCache>
            </c:strRef>
          </c:tx>
          <c:spPr>
            <a:solidFill>
              <a:srgbClr val="FF0000"/>
            </a:solidFill>
            <a:ln>
              <a:noFill/>
            </a:ln>
            <a:effectLst/>
          </c:spPr>
          <c:invertIfNegative val="0"/>
          <c:dLbls>
            <c:dLbl>
              <c:idx val="0"/>
              <c:layout>
                <c:manualLayout>
                  <c:x val="4.5977011494252762E-2"/>
                  <c:y val="5.7142857142857141E-2"/>
                </c:manualLayout>
              </c:layout>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65EA-41A0-93B8-136B633C7ACD}"/>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Sheet1!$A$57</c:f>
              <c:strCache>
                <c:ptCount val="1"/>
                <c:pt idx="0">
                  <c:v>Digital </c:v>
                </c:pt>
              </c:strCache>
            </c:strRef>
          </c:cat>
          <c:val>
            <c:numRef>
              <c:f>Sheet1!$D$57</c:f>
              <c:numCache>
                <c:formatCode>General</c:formatCode>
                <c:ptCount val="1"/>
                <c:pt idx="0">
                  <c:v>4</c:v>
                </c:pt>
              </c:numCache>
            </c:numRef>
          </c:val>
          <c:extLst>
            <c:ext xmlns:c16="http://schemas.microsoft.com/office/drawing/2014/chart" uri="{C3380CC4-5D6E-409C-BE32-E72D297353CC}">
              <c16:uniqueId val="{00000002-4AB9-4907-8A1F-0DEBF06542EB}"/>
            </c:ext>
          </c:extLst>
        </c:ser>
        <c:dLbls>
          <c:showLegendKey val="0"/>
          <c:showVal val="1"/>
          <c:showCatName val="0"/>
          <c:showSerName val="0"/>
          <c:showPercent val="0"/>
          <c:showBubbleSize val="0"/>
        </c:dLbls>
        <c:gapWidth val="150"/>
        <c:overlap val="100"/>
        <c:axId val="1529984815"/>
        <c:axId val="1529996047"/>
      </c:barChart>
      <c:catAx>
        <c:axId val="1529984815"/>
        <c:scaling>
          <c:orientation val="minMax"/>
        </c:scaling>
        <c:delete val="1"/>
        <c:axPos val="l"/>
        <c:numFmt formatCode="General" sourceLinked="1"/>
        <c:majorTickMark val="out"/>
        <c:minorTickMark val="none"/>
        <c:tickLblPos val="nextTo"/>
        <c:crossAx val="1529996047"/>
        <c:crosses val="autoZero"/>
        <c:auto val="1"/>
        <c:lblAlgn val="ctr"/>
        <c:lblOffset val="100"/>
        <c:noMultiLvlLbl val="0"/>
      </c:catAx>
      <c:valAx>
        <c:axId val="1529996047"/>
        <c:scaling>
          <c:logBase val="5"/>
          <c:orientation val="minMax"/>
        </c:scaling>
        <c:delete val="1"/>
        <c:axPos val="b"/>
        <c:numFmt formatCode="General" sourceLinked="1"/>
        <c:majorTickMark val="out"/>
        <c:minorTickMark val="none"/>
        <c:tickLblPos val="nextTo"/>
        <c:crossAx val="1529984815"/>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336145360155743E-2"/>
          <c:y val="0.16666648439798293"/>
          <c:w val="0.94289422452952631"/>
          <c:h val="0.63613629928911952"/>
        </c:manualLayout>
      </c:layout>
      <c:barChart>
        <c:barDir val="bar"/>
        <c:grouping val="stacked"/>
        <c:varyColors val="0"/>
        <c:ser>
          <c:idx val="0"/>
          <c:order val="0"/>
          <c:tx>
            <c:strRef>
              <c:f>Sheet1!$B$61</c:f>
              <c:strCache>
                <c:ptCount val="1"/>
                <c:pt idx="0">
                  <c:v>Green</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Sheet1!$A$62</c:f>
              <c:strCache>
                <c:ptCount val="1"/>
                <c:pt idx="0">
                  <c:v>WOD</c:v>
                </c:pt>
              </c:strCache>
            </c:strRef>
          </c:cat>
          <c:val>
            <c:numRef>
              <c:f>Sheet1!$B$62</c:f>
              <c:numCache>
                <c:formatCode>General</c:formatCode>
                <c:ptCount val="1"/>
                <c:pt idx="0">
                  <c:v>9</c:v>
                </c:pt>
              </c:numCache>
            </c:numRef>
          </c:val>
          <c:extLst>
            <c:ext xmlns:c16="http://schemas.microsoft.com/office/drawing/2014/chart" uri="{C3380CC4-5D6E-409C-BE32-E72D297353CC}">
              <c16:uniqueId val="{00000000-F0DE-4A6E-A443-F699D4008D6A}"/>
            </c:ext>
          </c:extLst>
        </c:ser>
        <c:ser>
          <c:idx val="1"/>
          <c:order val="1"/>
          <c:tx>
            <c:strRef>
              <c:f>Sheet1!$C$61</c:f>
              <c:strCache>
                <c:ptCount val="1"/>
                <c:pt idx="0">
                  <c:v>Amber</c:v>
                </c:pt>
              </c:strCache>
            </c:strRef>
          </c:tx>
          <c:spPr>
            <a:solidFill>
              <a:srgbClr val="FFC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Sheet1!$A$62</c:f>
              <c:strCache>
                <c:ptCount val="1"/>
                <c:pt idx="0">
                  <c:v>WOD</c:v>
                </c:pt>
              </c:strCache>
            </c:strRef>
          </c:cat>
          <c:val>
            <c:numRef>
              <c:f>Sheet1!$C$62</c:f>
              <c:numCache>
                <c:formatCode>General</c:formatCode>
                <c:ptCount val="1"/>
                <c:pt idx="0">
                  <c:v>6</c:v>
                </c:pt>
              </c:numCache>
            </c:numRef>
          </c:val>
          <c:extLst>
            <c:ext xmlns:c16="http://schemas.microsoft.com/office/drawing/2014/chart" uri="{C3380CC4-5D6E-409C-BE32-E72D297353CC}">
              <c16:uniqueId val="{00000001-F0DE-4A6E-A443-F699D4008D6A}"/>
            </c:ext>
          </c:extLst>
        </c:ser>
        <c:dLbls>
          <c:showLegendKey val="0"/>
          <c:showVal val="0"/>
          <c:showCatName val="0"/>
          <c:showSerName val="0"/>
          <c:showPercent val="0"/>
          <c:showBubbleSize val="0"/>
        </c:dLbls>
        <c:gapWidth val="150"/>
        <c:overlap val="100"/>
        <c:axId val="1532972623"/>
        <c:axId val="1532973039"/>
      </c:barChart>
      <c:catAx>
        <c:axId val="1532972623"/>
        <c:scaling>
          <c:orientation val="minMax"/>
        </c:scaling>
        <c:delete val="1"/>
        <c:axPos val="l"/>
        <c:numFmt formatCode="General" sourceLinked="1"/>
        <c:majorTickMark val="out"/>
        <c:minorTickMark val="none"/>
        <c:tickLblPos val="nextTo"/>
        <c:crossAx val="1532973039"/>
        <c:crosses val="autoZero"/>
        <c:auto val="1"/>
        <c:lblAlgn val="ctr"/>
        <c:lblOffset val="100"/>
        <c:noMultiLvlLbl val="0"/>
      </c:catAx>
      <c:valAx>
        <c:axId val="1532973039"/>
        <c:scaling>
          <c:logBase val="5"/>
          <c:orientation val="minMax"/>
        </c:scaling>
        <c:delete val="1"/>
        <c:axPos val="b"/>
        <c:numFmt formatCode="General" sourceLinked="1"/>
        <c:majorTickMark val="out"/>
        <c:minorTickMark val="none"/>
        <c:tickLblPos val="nextTo"/>
        <c:crossAx val="1532972623"/>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Sheet1!$B$67</c:f>
              <c:strCache>
                <c:ptCount val="1"/>
                <c:pt idx="0">
                  <c:v>Green</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Sheet1!$A$68</c:f>
              <c:strCache>
                <c:ptCount val="1"/>
                <c:pt idx="0">
                  <c:v>VBHC</c:v>
                </c:pt>
              </c:strCache>
            </c:strRef>
          </c:cat>
          <c:val>
            <c:numRef>
              <c:f>Sheet1!$B$68</c:f>
              <c:numCache>
                <c:formatCode>General</c:formatCode>
                <c:ptCount val="1"/>
                <c:pt idx="0">
                  <c:v>12</c:v>
                </c:pt>
              </c:numCache>
            </c:numRef>
          </c:val>
          <c:extLst>
            <c:ext xmlns:c16="http://schemas.microsoft.com/office/drawing/2014/chart" uri="{C3380CC4-5D6E-409C-BE32-E72D297353CC}">
              <c16:uniqueId val="{00000000-346B-47BD-99A8-E2031792C663}"/>
            </c:ext>
          </c:extLst>
        </c:ser>
        <c:ser>
          <c:idx val="1"/>
          <c:order val="1"/>
          <c:tx>
            <c:strRef>
              <c:f>Sheet1!$C$67</c:f>
              <c:strCache>
                <c:ptCount val="1"/>
                <c:pt idx="0">
                  <c:v>Amber</c:v>
                </c:pt>
              </c:strCache>
            </c:strRef>
          </c:tx>
          <c:spPr>
            <a:solidFill>
              <a:srgbClr val="FFC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Sheet1!$A$68</c:f>
              <c:strCache>
                <c:ptCount val="1"/>
                <c:pt idx="0">
                  <c:v>VBHC</c:v>
                </c:pt>
              </c:strCache>
            </c:strRef>
          </c:cat>
          <c:val>
            <c:numRef>
              <c:f>Sheet1!$C$68</c:f>
              <c:numCache>
                <c:formatCode>General</c:formatCode>
                <c:ptCount val="1"/>
                <c:pt idx="0">
                  <c:v>3</c:v>
                </c:pt>
              </c:numCache>
            </c:numRef>
          </c:val>
          <c:extLst>
            <c:ext xmlns:c16="http://schemas.microsoft.com/office/drawing/2014/chart" uri="{C3380CC4-5D6E-409C-BE32-E72D297353CC}">
              <c16:uniqueId val="{00000001-346B-47BD-99A8-E2031792C663}"/>
            </c:ext>
          </c:extLst>
        </c:ser>
        <c:dLbls>
          <c:showLegendKey val="0"/>
          <c:showVal val="1"/>
          <c:showCatName val="0"/>
          <c:showSerName val="0"/>
          <c:showPercent val="0"/>
          <c:showBubbleSize val="0"/>
        </c:dLbls>
        <c:gapWidth val="150"/>
        <c:overlap val="100"/>
        <c:axId val="1689466367"/>
        <c:axId val="1689465119"/>
      </c:barChart>
      <c:catAx>
        <c:axId val="1689466367"/>
        <c:scaling>
          <c:orientation val="minMax"/>
        </c:scaling>
        <c:delete val="1"/>
        <c:axPos val="l"/>
        <c:numFmt formatCode="General" sourceLinked="1"/>
        <c:majorTickMark val="out"/>
        <c:minorTickMark val="none"/>
        <c:tickLblPos val="nextTo"/>
        <c:crossAx val="1689465119"/>
        <c:crosses val="autoZero"/>
        <c:auto val="1"/>
        <c:lblAlgn val="ctr"/>
        <c:lblOffset val="100"/>
        <c:noMultiLvlLbl val="0"/>
      </c:catAx>
      <c:valAx>
        <c:axId val="1689465119"/>
        <c:scaling>
          <c:logBase val="5"/>
          <c:orientation val="minMax"/>
        </c:scaling>
        <c:delete val="1"/>
        <c:axPos val="b"/>
        <c:numFmt formatCode="General" sourceLinked="1"/>
        <c:majorTickMark val="out"/>
        <c:minorTickMark val="none"/>
        <c:tickLblPos val="nextTo"/>
        <c:crossAx val="1689466367"/>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774879890185312E-2"/>
          <c:y val="0.15369836695485112"/>
          <c:w val="0.92450240219629376"/>
          <c:h val="0.63496637848222859"/>
        </c:manualLayout>
      </c:layout>
      <c:barChart>
        <c:barDir val="bar"/>
        <c:grouping val="stacked"/>
        <c:varyColors val="0"/>
        <c:ser>
          <c:idx val="0"/>
          <c:order val="0"/>
          <c:tx>
            <c:strRef>
              <c:f>Sheet1!$B$73</c:f>
              <c:strCache>
                <c:ptCount val="1"/>
                <c:pt idx="0">
                  <c:v>Green</c:v>
                </c:pt>
              </c:strCache>
            </c:strRef>
          </c:tx>
          <c:spPr>
            <a:solidFill>
              <a:schemeClr val="accent1"/>
            </a:solidFill>
            <a:ln>
              <a:noFill/>
            </a:ln>
            <a:effectLst/>
          </c:spPr>
          <c:invertIfNegative val="0"/>
          <c:dPt>
            <c:idx val="0"/>
            <c:invertIfNegative val="0"/>
            <c:bubble3D val="0"/>
            <c:spPr>
              <a:solidFill>
                <a:srgbClr val="00B050"/>
              </a:solidFill>
              <a:ln>
                <a:noFill/>
              </a:ln>
              <a:effectLst/>
              <a:sp3d/>
            </c:spPr>
            <c:extLst>
              <c:ext xmlns:c16="http://schemas.microsoft.com/office/drawing/2014/chart" uri="{C3380CC4-5D6E-409C-BE32-E72D297353CC}">
                <c16:uniqueId val="{00000001-F54B-4B5E-9DB0-A8F77E9CF875}"/>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Sheet1!$A$74</c:f>
              <c:strCache>
                <c:ptCount val="1"/>
                <c:pt idx="0">
                  <c:v>PH</c:v>
                </c:pt>
              </c:strCache>
            </c:strRef>
          </c:cat>
          <c:val>
            <c:numRef>
              <c:f>Sheet1!$B$74</c:f>
              <c:numCache>
                <c:formatCode>General</c:formatCode>
                <c:ptCount val="1"/>
                <c:pt idx="0">
                  <c:v>2</c:v>
                </c:pt>
              </c:numCache>
            </c:numRef>
          </c:val>
          <c:extLst>
            <c:ext xmlns:c16="http://schemas.microsoft.com/office/drawing/2014/chart" uri="{C3380CC4-5D6E-409C-BE32-E72D297353CC}">
              <c16:uniqueId val="{00000002-F54B-4B5E-9DB0-A8F77E9CF875}"/>
            </c:ext>
          </c:extLst>
        </c:ser>
        <c:dLbls>
          <c:showLegendKey val="0"/>
          <c:showVal val="0"/>
          <c:showCatName val="0"/>
          <c:showSerName val="0"/>
          <c:showPercent val="0"/>
          <c:showBubbleSize val="0"/>
        </c:dLbls>
        <c:gapWidth val="150"/>
        <c:overlap val="100"/>
        <c:axId val="1911497855"/>
        <c:axId val="1911489535"/>
      </c:barChart>
      <c:catAx>
        <c:axId val="1911497855"/>
        <c:scaling>
          <c:orientation val="minMax"/>
        </c:scaling>
        <c:delete val="1"/>
        <c:axPos val="l"/>
        <c:numFmt formatCode="General" sourceLinked="1"/>
        <c:majorTickMark val="out"/>
        <c:minorTickMark val="none"/>
        <c:tickLblPos val="nextTo"/>
        <c:crossAx val="1911489535"/>
        <c:crosses val="autoZero"/>
        <c:auto val="1"/>
        <c:lblAlgn val="ctr"/>
        <c:lblOffset val="100"/>
        <c:noMultiLvlLbl val="0"/>
      </c:catAx>
      <c:valAx>
        <c:axId val="1911489535"/>
        <c:scaling>
          <c:logBase val="5"/>
          <c:orientation val="minMax"/>
        </c:scaling>
        <c:delete val="1"/>
        <c:axPos val="b"/>
        <c:numFmt formatCode="General" sourceLinked="1"/>
        <c:majorTickMark val="out"/>
        <c:minorTickMark val="none"/>
        <c:tickLblPos val="nextTo"/>
        <c:crossAx val="1911497855"/>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774879890185312E-2"/>
          <c:y val="0.1729106628242075"/>
          <c:w val="0.92450240219629376"/>
          <c:h val="0.63496637848222859"/>
        </c:manualLayout>
      </c:layout>
      <c:barChart>
        <c:barDir val="bar"/>
        <c:grouping val="stacked"/>
        <c:varyColors val="0"/>
        <c:ser>
          <c:idx val="0"/>
          <c:order val="0"/>
          <c:tx>
            <c:strRef>
              <c:f>[Book1]Sheet1!$B$73</c:f>
              <c:strCache>
                <c:ptCount val="1"/>
                <c:pt idx="0">
                  <c:v>Green</c:v>
                </c:pt>
              </c:strCache>
            </c:strRef>
          </c:tx>
          <c:spPr>
            <a:solidFill>
              <a:schemeClr val="accent1"/>
            </a:solidFill>
            <a:ln>
              <a:noFill/>
            </a:ln>
            <a:effectLst/>
          </c:spPr>
          <c:invertIfNegative val="0"/>
          <c:dPt>
            <c:idx val="0"/>
            <c:invertIfNegative val="0"/>
            <c:bubble3D val="0"/>
            <c:spPr>
              <a:solidFill>
                <a:srgbClr val="00B050"/>
              </a:solidFill>
              <a:ln>
                <a:noFill/>
              </a:ln>
              <a:effectLst/>
              <a:sp3d/>
            </c:spPr>
            <c:extLst>
              <c:ext xmlns:c16="http://schemas.microsoft.com/office/drawing/2014/chart" uri="{C3380CC4-5D6E-409C-BE32-E72D297353CC}">
                <c16:uniqueId val="{00000001-9157-40D3-81D8-D6BC5FF96180}"/>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[Book1]Sheet1!$A$74</c:f>
              <c:strCache>
                <c:ptCount val="1"/>
                <c:pt idx="0">
                  <c:v>PH</c:v>
                </c:pt>
              </c:strCache>
            </c:strRef>
          </c:cat>
          <c:val>
            <c:numRef>
              <c:f>[Book1]Sheet1!$B$74</c:f>
              <c:numCache>
                <c:formatCode>General</c:formatCode>
                <c:ptCount val="1"/>
                <c:pt idx="0">
                  <c:v>2</c:v>
                </c:pt>
              </c:numCache>
            </c:numRef>
          </c:val>
          <c:extLst>
            <c:ext xmlns:c16="http://schemas.microsoft.com/office/drawing/2014/chart" uri="{C3380CC4-5D6E-409C-BE32-E72D297353CC}">
              <c16:uniqueId val="{00000002-9157-40D3-81D8-D6BC5FF96180}"/>
            </c:ext>
          </c:extLst>
        </c:ser>
        <c:dLbls>
          <c:showLegendKey val="0"/>
          <c:showVal val="0"/>
          <c:showCatName val="0"/>
          <c:showSerName val="0"/>
          <c:showPercent val="0"/>
          <c:showBubbleSize val="0"/>
        </c:dLbls>
        <c:gapWidth val="150"/>
        <c:overlap val="100"/>
        <c:axId val="1911497855"/>
        <c:axId val="1911489535"/>
      </c:barChart>
      <c:catAx>
        <c:axId val="1911497855"/>
        <c:scaling>
          <c:orientation val="minMax"/>
        </c:scaling>
        <c:delete val="1"/>
        <c:axPos val="l"/>
        <c:numFmt formatCode="General" sourceLinked="1"/>
        <c:majorTickMark val="out"/>
        <c:minorTickMark val="none"/>
        <c:tickLblPos val="nextTo"/>
        <c:crossAx val="1911489535"/>
        <c:crosses val="autoZero"/>
        <c:auto val="1"/>
        <c:lblAlgn val="ctr"/>
        <c:lblOffset val="100"/>
        <c:noMultiLvlLbl val="0"/>
      </c:catAx>
      <c:valAx>
        <c:axId val="1911489535"/>
        <c:scaling>
          <c:logBase val="5"/>
          <c:orientation val="minMax"/>
        </c:scaling>
        <c:delete val="1"/>
        <c:axPos val="b"/>
        <c:numFmt formatCode="General" sourceLinked="1"/>
        <c:majorTickMark val="out"/>
        <c:minorTickMark val="none"/>
        <c:tickLblPos val="nextTo"/>
        <c:crossAx val="1911497855"/>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a:solidFill>
                  <a:sysClr val="windowText" lastClr="000000"/>
                </a:solidFill>
              </a:rPr>
              <a:t>Overall GMO Status: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32190201224846893"/>
          <c:y val="0.17171296296296298"/>
          <c:w val="0.62576465441819773"/>
          <c:h val="0.72088764946048411"/>
        </c:manualLayout>
      </c:layout>
      <c:barChart>
        <c:barDir val="bar"/>
        <c:grouping val="clustered"/>
        <c:varyColors val="0"/>
        <c:ser>
          <c:idx val="0"/>
          <c:order val="0"/>
          <c:tx>
            <c:strRef>
              <c:f>Sheet1!$A$40</c:f>
              <c:strCache>
                <c:ptCount val="1"/>
                <c:pt idx="0">
                  <c:v>Overall GMO Status:</c:v>
                </c:pt>
              </c:strCache>
            </c:strRef>
          </c:tx>
          <c:spPr>
            <a:solidFill>
              <a:srgbClr val="FF0000"/>
            </a:solidFill>
            <a:ln>
              <a:noFill/>
            </a:ln>
            <a:effectLst/>
          </c:spPr>
          <c:invertIfNegative val="0"/>
          <c:dPt>
            <c:idx val="0"/>
            <c:invertIfNegative val="0"/>
            <c:bubble3D val="0"/>
            <c:spPr>
              <a:solidFill>
                <a:srgbClr val="00B050"/>
              </a:solidFill>
              <a:ln>
                <a:noFill/>
              </a:ln>
              <a:effectLst/>
            </c:spPr>
            <c:extLst>
              <c:ext xmlns:c16="http://schemas.microsoft.com/office/drawing/2014/chart" uri="{C3380CC4-5D6E-409C-BE32-E72D297353CC}">
                <c16:uniqueId val="{00000001-889B-4ADF-91D6-6D4BBF4DD747}"/>
              </c:ext>
            </c:extLst>
          </c:dPt>
          <c:dPt>
            <c:idx val="1"/>
            <c:invertIfNegative val="0"/>
            <c:bubble3D val="0"/>
            <c:spPr>
              <a:solidFill>
                <a:srgbClr val="FFC000"/>
              </a:solidFill>
              <a:ln>
                <a:noFill/>
              </a:ln>
              <a:effectLst/>
            </c:spPr>
            <c:extLst>
              <c:ext xmlns:c16="http://schemas.microsoft.com/office/drawing/2014/chart" uri="{C3380CC4-5D6E-409C-BE32-E72D297353CC}">
                <c16:uniqueId val="{00000003-889B-4ADF-91D6-6D4BBF4DD747}"/>
              </c:ext>
            </c:extLst>
          </c:dPt>
          <c:dLbls>
            <c:dLbl>
              <c:idx val="0"/>
              <c:tx>
                <c:rich>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fld id="{4DF6F700-DC71-4E3D-8DC5-D784D3B4B6F1}" type="VALUE">
                      <a:rPr lang="en-US"/>
                      <a:pPr>
                        <a:defRPr b="1"/>
                      </a:pPr>
                      <a:t>[VALUE]</a:t>
                    </a:fld>
                    <a:r>
                      <a:rPr lang="en-US"/>
                      <a:t>  </a:t>
                    </a:r>
                  </a:p>
                  <a:p>
                    <a:pPr>
                      <a:defRPr b="1"/>
                    </a:pPr>
                    <a:r>
                      <a:rPr lang="en-US"/>
                      <a:t>(63%)</a:t>
                    </a:r>
                  </a:p>
                </c:rich>
              </c:tx>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889B-4ADF-91D6-6D4BBF4DD747}"/>
                </c:ext>
              </c:extLst>
            </c:dLbl>
            <c:dLbl>
              <c:idx val="1"/>
              <c:tx>
                <c:rich>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fld id="{2C89D69C-0C29-4FEF-9626-11BF4188177F}" type="VALUE">
                      <a:rPr lang="en-US"/>
                      <a:pPr>
                        <a:defRPr b="1"/>
                      </a:pPr>
                      <a:t>[VALUE]</a:t>
                    </a:fld>
                    <a:r>
                      <a:rPr lang="en-US"/>
                      <a:t>  (27%)</a:t>
                    </a:r>
                  </a:p>
                </c:rich>
              </c:tx>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889B-4ADF-91D6-6D4BBF4DD747}"/>
                </c:ext>
              </c:extLst>
            </c:dLbl>
            <c:dLbl>
              <c:idx val="2"/>
              <c:tx>
                <c:rich>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fld id="{BC1F5868-54A6-446B-9BA0-CDD27DE4CEFF}" type="VALUE">
                      <a:rPr lang="en-US"/>
                      <a:pPr>
                        <a:defRPr b="1"/>
                      </a:pPr>
                      <a:t>[VALUE]</a:t>
                    </a:fld>
                    <a:r>
                      <a:rPr lang="en-US"/>
                      <a:t>  (10%)</a:t>
                    </a:r>
                  </a:p>
                </c:rich>
              </c:tx>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6-889B-4ADF-91D6-6D4BBF4DD74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Sheet1!$B$39:$D$39</c:f>
              <c:strCache>
                <c:ptCount val="3"/>
                <c:pt idx="0">
                  <c:v>On-track</c:v>
                </c:pt>
                <c:pt idx="1">
                  <c:v>Off-track (Manageable)</c:v>
                </c:pt>
                <c:pt idx="2">
                  <c:v>Off-track 
(Significant Issues)</c:v>
                </c:pt>
              </c:strCache>
            </c:strRef>
          </c:cat>
          <c:val>
            <c:numRef>
              <c:f>Sheet1!$B$40:$D$40</c:f>
              <c:numCache>
                <c:formatCode>General</c:formatCode>
                <c:ptCount val="3"/>
                <c:pt idx="0">
                  <c:v>184</c:v>
                </c:pt>
                <c:pt idx="1">
                  <c:v>80</c:v>
                </c:pt>
                <c:pt idx="2">
                  <c:v>29</c:v>
                </c:pt>
              </c:numCache>
            </c:numRef>
          </c:val>
          <c:extLst>
            <c:ext xmlns:c16="http://schemas.microsoft.com/office/drawing/2014/chart" uri="{C3380CC4-5D6E-409C-BE32-E72D297353CC}">
              <c16:uniqueId val="{00000004-889B-4ADF-91D6-6D4BBF4DD747}"/>
            </c:ext>
          </c:extLst>
        </c:ser>
        <c:dLbls>
          <c:showLegendKey val="0"/>
          <c:showVal val="0"/>
          <c:showCatName val="0"/>
          <c:showSerName val="0"/>
          <c:showPercent val="0"/>
          <c:showBubbleSize val="0"/>
        </c:dLbls>
        <c:gapWidth val="182"/>
        <c:axId val="1534417471"/>
        <c:axId val="1477881359"/>
      </c:barChart>
      <c:catAx>
        <c:axId val="1534417471"/>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1477881359"/>
        <c:crosses val="autoZero"/>
        <c:auto val="1"/>
        <c:lblAlgn val="ctr"/>
        <c:lblOffset val="100"/>
        <c:noMultiLvlLbl val="0"/>
      </c:catAx>
      <c:valAx>
        <c:axId val="1477881359"/>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34417471"/>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8442146089204912E-2"/>
          <c:y val="0.19298245614035087"/>
          <c:w val="0.94311570782159015"/>
          <c:h val="0.64912280701754377"/>
        </c:manualLayout>
      </c:layout>
      <c:barChart>
        <c:barDir val="bar"/>
        <c:grouping val="stacked"/>
        <c:varyColors val="0"/>
        <c:ser>
          <c:idx val="0"/>
          <c:order val="0"/>
          <c:tx>
            <c:strRef>
              <c:f>Sheet1!$B$85</c:f>
              <c:strCache>
                <c:ptCount val="1"/>
                <c:pt idx="0">
                  <c:v>Green</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Sheet1!$A$86</c:f>
              <c:strCache>
                <c:ptCount val="1"/>
                <c:pt idx="0">
                  <c:v>Cancer </c:v>
                </c:pt>
              </c:strCache>
            </c:strRef>
          </c:cat>
          <c:val>
            <c:numRef>
              <c:f>Sheet1!$B$86</c:f>
              <c:numCache>
                <c:formatCode>General</c:formatCode>
                <c:ptCount val="1"/>
                <c:pt idx="0">
                  <c:v>20</c:v>
                </c:pt>
              </c:numCache>
            </c:numRef>
          </c:val>
          <c:extLst>
            <c:ext xmlns:c16="http://schemas.microsoft.com/office/drawing/2014/chart" uri="{C3380CC4-5D6E-409C-BE32-E72D297353CC}">
              <c16:uniqueId val="{00000000-9804-4388-8C7A-BEDDBFA60163}"/>
            </c:ext>
          </c:extLst>
        </c:ser>
        <c:ser>
          <c:idx val="1"/>
          <c:order val="1"/>
          <c:tx>
            <c:strRef>
              <c:f>Sheet1!$C$85</c:f>
              <c:strCache>
                <c:ptCount val="1"/>
                <c:pt idx="0">
                  <c:v>Amber</c:v>
                </c:pt>
              </c:strCache>
            </c:strRef>
          </c:tx>
          <c:spPr>
            <a:solidFill>
              <a:srgbClr val="FFC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Sheet1!$A$86</c:f>
              <c:strCache>
                <c:ptCount val="1"/>
                <c:pt idx="0">
                  <c:v>Cancer </c:v>
                </c:pt>
              </c:strCache>
            </c:strRef>
          </c:cat>
          <c:val>
            <c:numRef>
              <c:f>Sheet1!$C$86</c:f>
              <c:numCache>
                <c:formatCode>General</c:formatCode>
                <c:ptCount val="1"/>
                <c:pt idx="0">
                  <c:v>3</c:v>
                </c:pt>
              </c:numCache>
            </c:numRef>
          </c:val>
          <c:extLst>
            <c:ext xmlns:c16="http://schemas.microsoft.com/office/drawing/2014/chart" uri="{C3380CC4-5D6E-409C-BE32-E72D297353CC}">
              <c16:uniqueId val="{00000001-9804-4388-8C7A-BEDDBFA60163}"/>
            </c:ext>
          </c:extLst>
        </c:ser>
        <c:dLbls>
          <c:showLegendKey val="0"/>
          <c:showVal val="1"/>
          <c:showCatName val="0"/>
          <c:showSerName val="0"/>
          <c:showPercent val="0"/>
          <c:showBubbleSize val="0"/>
        </c:dLbls>
        <c:gapWidth val="150"/>
        <c:overlap val="100"/>
        <c:axId val="1911508671"/>
        <c:axId val="1911510335"/>
      </c:barChart>
      <c:catAx>
        <c:axId val="1911508671"/>
        <c:scaling>
          <c:orientation val="minMax"/>
        </c:scaling>
        <c:delete val="1"/>
        <c:axPos val="l"/>
        <c:numFmt formatCode="General" sourceLinked="1"/>
        <c:majorTickMark val="out"/>
        <c:minorTickMark val="none"/>
        <c:tickLblPos val="nextTo"/>
        <c:crossAx val="1911510335"/>
        <c:crosses val="autoZero"/>
        <c:auto val="1"/>
        <c:lblAlgn val="ctr"/>
        <c:lblOffset val="100"/>
        <c:noMultiLvlLbl val="0"/>
      </c:catAx>
      <c:valAx>
        <c:axId val="1911510335"/>
        <c:scaling>
          <c:logBase val="5"/>
          <c:orientation val="minMax"/>
        </c:scaling>
        <c:delete val="1"/>
        <c:axPos val="b"/>
        <c:numFmt formatCode="General" sourceLinked="1"/>
        <c:majorTickMark val="out"/>
        <c:minorTickMark val="none"/>
        <c:tickLblPos val="nextTo"/>
        <c:crossAx val="1911508671"/>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4955068348798405E-3"/>
          <c:y val="0.2857142857142857"/>
          <c:w val="0.98215613382899625"/>
          <c:h val="0.42857142857142855"/>
        </c:manualLayout>
      </c:layout>
      <c:barChart>
        <c:barDir val="bar"/>
        <c:grouping val="stacked"/>
        <c:varyColors val="0"/>
        <c:ser>
          <c:idx val="0"/>
          <c:order val="0"/>
          <c:tx>
            <c:strRef>
              <c:f>Sheet1!$B$93</c:f>
              <c:strCache>
                <c:ptCount val="1"/>
                <c:pt idx="0">
                  <c:v>Green</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Sheet1!$A$94</c:f>
              <c:strCache>
                <c:ptCount val="1"/>
                <c:pt idx="0">
                  <c:v>CYP</c:v>
                </c:pt>
              </c:strCache>
            </c:strRef>
          </c:cat>
          <c:val>
            <c:numRef>
              <c:f>Sheet1!$B$94</c:f>
              <c:numCache>
                <c:formatCode>General</c:formatCode>
                <c:ptCount val="1"/>
                <c:pt idx="0">
                  <c:v>11</c:v>
                </c:pt>
              </c:numCache>
            </c:numRef>
          </c:val>
          <c:extLst>
            <c:ext xmlns:c16="http://schemas.microsoft.com/office/drawing/2014/chart" uri="{C3380CC4-5D6E-409C-BE32-E72D297353CC}">
              <c16:uniqueId val="{00000001-9C1D-4741-9B8F-7B7B2B6B8EA1}"/>
            </c:ext>
          </c:extLst>
        </c:ser>
        <c:ser>
          <c:idx val="1"/>
          <c:order val="1"/>
          <c:tx>
            <c:strRef>
              <c:f>Sheet1!$C$93</c:f>
              <c:strCache>
                <c:ptCount val="1"/>
                <c:pt idx="0">
                  <c:v>Amber</c:v>
                </c:pt>
              </c:strCache>
            </c:strRef>
          </c:tx>
          <c:spPr>
            <a:solidFill>
              <a:srgbClr val="FFC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Sheet1!$A$94</c:f>
              <c:strCache>
                <c:ptCount val="1"/>
                <c:pt idx="0">
                  <c:v>CYP</c:v>
                </c:pt>
              </c:strCache>
            </c:strRef>
          </c:cat>
          <c:val>
            <c:numRef>
              <c:f>Sheet1!$C$94</c:f>
              <c:numCache>
                <c:formatCode>General</c:formatCode>
                <c:ptCount val="1"/>
                <c:pt idx="0">
                  <c:v>9</c:v>
                </c:pt>
              </c:numCache>
            </c:numRef>
          </c:val>
          <c:extLst>
            <c:ext xmlns:c16="http://schemas.microsoft.com/office/drawing/2014/chart" uri="{C3380CC4-5D6E-409C-BE32-E72D297353CC}">
              <c16:uniqueId val="{00000002-9C1D-4741-9B8F-7B7B2B6B8EA1}"/>
            </c:ext>
          </c:extLst>
        </c:ser>
        <c:ser>
          <c:idx val="2"/>
          <c:order val="2"/>
          <c:tx>
            <c:strRef>
              <c:f>Sheet1!$D$93</c:f>
              <c:strCache>
                <c:ptCount val="1"/>
                <c:pt idx="0">
                  <c:v>Red</c:v>
                </c:pt>
              </c:strCache>
            </c:strRef>
          </c:tx>
          <c:spPr>
            <a:solidFill>
              <a:schemeClr val="accent3"/>
            </a:solidFill>
            <a:ln>
              <a:noFill/>
            </a:ln>
            <a:effectLst/>
          </c:spPr>
          <c:invertIfNegative val="0"/>
          <c:dPt>
            <c:idx val="0"/>
            <c:invertIfNegative val="0"/>
            <c:bubble3D val="0"/>
            <c:spPr>
              <a:solidFill>
                <a:srgbClr val="FF0000"/>
              </a:solidFill>
              <a:ln>
                <a:noFill/>
              </a:ln>
              <a:effectLst/>
              <a:sp3d/>
            </c:spPr>
            <c:extLst>
              <c:ext xmlns:c16="http://schemas.microsoft.com/office/drawing/2014/chart" uri="{C3380CC4-5D6E-409C-BE32-E72D297353CC}">
                <c16:uniqueId val="{00000004-9C1D-4741-9B8F-7B7B2B6B8EA1}"/>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Sheet1!$A$94</c:f>
              <c:strCache>
                <c:ptCount val="1"/>
                <c:pt idx="0">
                  <c:v>CYP</c:v>
                </c:pt>
              </c:strCache>
            </c:strRef>
          </c:cat>
          <c:val>
            <c:numRef>
              <c:f>Sheet1!$D$94</c:f>
              <c:numCache>
                <c:formatCode>General</c:formatCode>
                <c:ptCount val="1"/>
                <c:pt idx="0">
                  <c:v>1</c:v>
                </c:pt>
              </c:numCache>
            </c:numRef>
          </c:val>
          <c:extLst>
            <c:ext xmlns:c16="http://schemas.microsoft.com/office/drawing/2014/chart" uri="{C3380CC4-5D6E-409C-BE32-E72D297353CC}">
              <c16:uniqueId val="{00000005-9C1D-4741-9B8F-7B7B2B6B8EA1}"/>
            </c:ext>
          </c:extLst>
        </c:ser>
        <c:dLbls>
          <c:showLegendKey val="0"/>
          <c:showVal val="0"/>
          <c:showCatName val="0"/>
          <c:showSerName val="0"/>
          <c:showPercent val="0"/>
          <c:showBubbleSize val="0"/>
        </c:dLbls>
        <c:gapWidth val="150"/>
        <c:overlap val="100"/>
        <c:axId val="1706977647"/>
        <c:axId val="1706978063"/>
      </c:barChart>
      <c:catAx>
        <c:axId val="1706977647"/>
        <c:scaling>
          <c:orientation val="minMax"/>
        </c:scaling>
        <c:delete val="1"/>
        <c:axPos val="l"/>
        <c:numFmt formatCode="General" sourceLinked="1"/>
        <c:majorTickMark val="out"/>
        <c:minorTickMark val="none"/>
        <c:tickLblPos val="nextTo"/>
        <c:crossAx val="1706978063"/>
        <c:crosses val="autoZero"/>
        <c:auto val="1"/>
        <c:lblAlgn val="ctr"/>
        <c:lblOffset val="100"/>
        <c:noMultiLvlLbl val="0"/>
      </c:catAx>
      <c:valAx>
        <c:axId val="1706978063"/>
        <c:scaling>
          <c:logBase val="5"/>
          <c:orientation val="minMax"/>
        </c:scaling>
        <c:delete val="1"/>
        <c:axPos val="b"/>
        <c:numFmt formatCode="General" sourceLinked="1"/>
        <c:majorTickMark val="out"/>
        <c:minorTickMark val="none"/>
        <c:tickLblPos val="nextTo"/>
        <c:crossAx val="1706977647"/>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Sheet1!$B$99</c:f>
              <c:strCache>
                <c:ptCount val="1"/>
                <c:pt idx="0">
                  <c:v>Green</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Sheet1!$A$100</c:f>
              <c:strCache>
                <c:ptCount val="1"/>
                <c:pt idx="0">
                  <c:v>Maternity &amp; Womens' Health</c:v>
                </c:pt>
              </c:strCache>
            </c:strRef>
          </c:cat>
          <c:val>
            <c:numRef>
              <c:f>Sheet1!$B$100</c:f>
              <c:numCache>
                <c:formatCode>General</c:formatCode>
                <c:ptCount val="1"/>
                <c:pt idx="0">
                  <c:v>9</c:v>
                </c:pt>
              </c:numCache>
            </c:numRef>
          </c:val>
          <c:extLst>
            <c:ext xmlns:c16="http://schemas.microsoft.com/office/drawing/2014/chart" uri="{C3380CC4-5D6E-409C-BE32-E72D297353CC}">
              <c16:uniqueId val="{00000000-96E0-4026-BCAC-8119F1165168}"/>
            </c:ext>
          </c:extLst>
        </c:ser>
        <c:ser>
          <c:idx val="1"/>
          <c:order val="1"/>
          <c:tx>
            <c:strRef>
              <c:f>Sheet1!$C$99</c:f>
              <c:strCache>
                <c:ptCount val="1"/>
                <c:pt idx="0">
                  <c:v>Amber</c:v>
                </c:pt>
              </c:strCache>
            </c:strRef>
          </c:tx>
          <c:spPr>
            <a:solidFill>
              <a:srgbClr val="FFC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Sheet1!$A$100</c:f>
              <c:strCache>
                <c:ptCount val="1"/>
                <c:pt idx="0">
                  <c:v>Maternity &amp; Womens' Health</c:v>
                </c:pt>
              </c:strCache>
            </c:strRef>
          </c:cat>
          <c:val>
            <c:numRef>
              <c:f>Sheet1!$C$100</c:f>
              <c:numCache>
                <c:formatCode>General</c:formatCode>
                <c:ptCount val="1"/>
                <c:pt idx="0">
                  <c:v>8</c:v>
                </c:pt>
              </c:numCache>
            </c:numRef>
          </c:val>
          <c:extLst>
            <c:ext xmlns:c16="http://schemas.microsoft.com/office/drawing/2014/chart" uri="{C3380CC4-5D6E-409C-BE32-E72D297353CC}">
              <c16:uniqueId val="{00000001-96E0-4026-BCAC-8119F1165168}"/>
            </c:ext>
          </c:extLst>
        </c:ser>
        <c:dLbls>
          <c:showLegendKey val="0"/>
          <c:showVal val="1"/>
          <c:showCatName val="0"/>
          <c:showSerName val="0"/>
          <c:showPercent val="0"/>
          <c:showBubbleSize val="0"/>
        </c:dLbls>
        <c:gapWidth val="150"/>
        <c:overlap val="100"/>
        <c:axId val="1529992719"/>
        <c:axId val="1529994383"/>
      </c:barChart>
      <c:catAx>
        <c:axId val="1529992719"/>
        <c:scaling>
          <c:orientation val="minMax"/>
        </c:scaling>
        <c:delete val="1"/>
        <c:axPos val="l"/>
        <c:numFmt formatCode="General" sourceLinked="1"/>
        <c:majorTickMark val="out"/>
        <c:minorTickMark val="none"/>
        <c:tickLblPos val="nextTo"/>
        <c:crossAx val="1529994383"/>
        <c:crosses val="autoZero"/>
        <c:auto val="1"/>
        <c:lblAlgn val="ctr"/>
        <c:lblOffset val="100"/>
        <c:noMultiLvlLbl val="0"/>
      </c:catAx>
      <c:valAx>
        <c:axId val="1529994383"/>
        <c:scaling>
          <c:logBase val="5"/>
          <c:orientation val="minMax"/>
        </c:scaling>
        <c:delete val="1"/>
        <c:axPos val="b"/>
        <c:numFmt formatCode="General" sourceLinked="1"/>
        <c:majorTickMark val="out"/>
        <c:minorTickMark val="none"/>
        <c:tickLblPos val="nextTo"/>
        <c:crossAx val="1529992719"/>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8295819935691319E-2"/>
          <c:y val="0.13688212927756654"/>
          <c:w val="0.9434083601286174"/>
          <c:h val="0.66539923954372626"/>
        </c:manualLayout>
      </c:layout>
      <c:barChart>
        <c:barDir val="bar"/>
        <c:grouping val="stacked"/>
        <c:varyColors val="0"/>
        <c:ser>
          <c:idx val="0"/>
          <c:order val="0"/>
          <c:tx>
            <c:strRef>
              <c:f>Sheet1!$B$108</c:f>
              <c:strCache>
                <c:ptCount val="1"/>
                <c:pt idx="0">
                  <c:v>Green</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Sheet1!$A$109</c:f>
              <c:strCache>
                <c:ptCount val="1"/>
                <c:pt idx="0">
                  <c:v>Planned Care</c:v>
                </c:pt>
              </c:strCache>
            </c:strRef>
          </c:cat>
          <c:val>
            <c:numRef>
              <c:f>Sheet1!$B$109</c:f>
              <c:numCache>
                <c:formatCode>General</c:formatCode>
                <c:ptCount val="1"/>
                <c:pt idx="0">
                  <c:v>38</c:v>
                </c:pt>
              </c:numCache>
            </c:numRef>
          </c:val>
          <c:extLst>
            <c:ext xmlns:c16="http://schemas.microsoft.com/office/drawing/2014/chart" uri="{C3380CC4-5D6E-409C-BE32-E72D297353CC}">
              <c16:uniqueId val="{00000000-5553-451D-9805-CB2F1A43BE68}"/>
            </c:ext>
          </c:extLst>
        </c:ser>
        <c:ser>
          <c:idx val="1"/>
          <c:order val="1"/>
          <c:tx>
            <c:strRef>
              <c:f>Sheet1!$C$108</c:f>
              <c:strCache>
                <c:ptCount val="1"/>
                <c:pt idx="0">
                  <c:v>Amber</c:v>
                </c:pt>
              </c:strCache>
            </c:strRef>
          </c:tx>
          <c:spPr>
            <a:solidFill>
              <a:srgbClr val="FFC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Sheet1!$A$109</c:f>
              <c:strCache>
                <c:ptCount val="1"/>
                <c:pt idx="0">
                  <c:v>Planned Care</c:v>
                </c:pt>
              </c:strCache>
            </c:strRef>
          </c:cat>
          <c:val>
            <c:numRef>
              <c:f>Sheet1!$C$109</c:f>
              <c:numCache>
                <c:formatCode>General</c:formatCode>
                <c:ptCount val="1"/>
                <c:pt idx="0">
                  <c:v>13</c:v>
                </c:pt>
              </c:numCache>
            </c:numRef>
          </c:val>
          <c:extLst>
            <c:ext xmlns:c16="http://schemas.microsoft.com/office/drawing/2014/chart" uri="{C3380CC4-5D6E-409C-BE32-E72D297353CC}">
              <c16:uniqueId val="{00000001-5553-451D-9805-CB2F1A43BE68}"/>
            </c:ext>
          </c:extLst>
        </c:ser>
        <c:ser>
          <c:idx val="2"/>
          <c:order val="2"/>
          <c:tx>
            <c:strRef>
              <c:f>Sheet1!$D$108</c:f>
              <c:strCache>
                <c:ptCount val="1"/>
                <c:pt idx="0">
                  <c:v>Red</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Sheet1!$A$109</c:f>
              <c:strCache>
                <c:ptCount val="1"/>
                <c:pt idx="0">
                  <c:v>Planned Care</c:v>
                </c:pt>
              </c:strCache>
            </c:strRef>
          </c:cat>
          <c:val>
            <c:numRef>
              <c:f>Sheet1!$D$109</c:f>
              <c:numCache>
                <c:formatCode>General</c:formatCode>
                <c:ptCount val="1"/>
                <c:pt idx="0">
                  <c:v>10</c:v>
                </c:pt>
              </c:numCache>
            </c:numRef>
          </c:val>
          <c:extLst>
            <c:ext xmlns:c16="http://schemas.microsoft.com/office/drawing/2014/chart" uri="{C3380CC4-5D6E-409C-BE32-E72D297353CC}">
              <c16:uniqueId val="{00000002-5553-451D-9805-CB2F1A43BE68}"/>
            </c:ext>
          </c:extLst>
        </c:ser>
        <c:dLbls>
          <c:showLegendKey val="0"/>
          <c:showVal val="1"/>
          <c:showCatName val="0"/>
          <c:showSerName val="0"/>
          <c:showPercent val="0"/>
          <c:showBubbleSize val="0"/>
        </c:dLbls>
        <c:gapWidth val="150"/>
        <c:overlap val="100"/>
        <c:axId val="1911486207"/>
        <c:axId val="1911501599"/>
      </c:barChart>
      <c:catAx>
        <c:axId val="1911486207"/>
        <c:scaling>
          <c:orientation val="minMax"/>
        </c:scaling>
        <c:delete val="1"/>
        <c:axPos val="l"/>
        <c:numFmt formatCode="General" sourceLinked="1"/>
        <c:majorTickMark val="out"/>
        <c:minorTickMark val="none"/>
        <c:tickLblPos val="nextTo"/>
        <c:crossAx val="1911501599"/>
        <c:crosses val="autoZero"/>
        <c:auto val="1"/>
        <c:lblAlgn val="ctr"/>
        <c:lblOffset val="100"/>
        <c:noMultiLvlLbl val="0"/>
      </c:catAx>
      <c:valAx>
        <c:axId val="1911501599"/>
        <c:scaling>
          <c:logBase val="5"/>
          <c:orientation val="minMax"/>
        </c:scaling>
        <c:delete val="1"/>
        <c:axPos val="b"/>
        <c:numFmt formatCode="General" sourceLinked="1"/>
        <c:majorTickMark val="out"/>
        <c:minorTickMark val="none"/>
        <c:tickLblPos val="nextTo"/>
        <c:crossAx val="1911486207"/>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_activity xmlns="f30bebb2-c01f-48d0-81da-dc8b123879c2"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72F936CDCDE8F8418920914B3BFFF19C" ma:contentTypeVersion="16" ma:contentTypeDescription="Create a new document." ma:contentTypeScope="" ma:versionID="5d4831ed4e24e4a7f8055ad2d7969191">
  <xsd:schema xmlns:xsd="http://www.w3.org/2001/XMLSchema" xmlns:xs="http://www.w3.org/2001/XMLSchema" xmlns:p="http://schemas.microsoft.com/office/2006/metadata/properties" xmlns:ns3="b7e247b7-cca8-429f-8688-16f83c8fba5f" xmlns:ns4="f30bebb2-c01f-48d0-81da-dc8b123879c2" targetNamespace="http://schemas.microsoft.com/office/2006/metadata/properties" ma:root="true" ma:fieldsID="428a23afef14e24bf2a065d523d6541d" ns3:_="" ns4:_="">
    <xsd:import namespace="b7e247b7-cca8-429f-8688-16f83c8fba5f"/>
    <xsd:import namespace="f30bebb2-c01f-48d0-81da-dc8b123879c2"/>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GenerationTime" minOccurs="0"/>
                <xsd:element ref="ns4:MediaServiceEventHashCode" minOccurs="0"/>
                <xsd:element ref="ns4:MediaLengthInSeconds" minOccurs="0"/>
                <xsd:element ref="ns4:MediaServiceAutoKeyPoints" minOccurs="0"/>
                <xsd:element ref="ns4:MediaServiceKeyPoints" minOccurs="0"/>
                <xsd:element ref="ns4:MediaServiceOCR"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7e247b7-cca8-429f-8688-16f83c8fba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30bebb2-c01f-48d0-81da-dc8b123879c2"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Length (seconds)" ma:internalName="MediaLengthInSeconds" ma:readOnly="true">
      <xsd:simpleType>
        <xsd:restriction base="dms:Unknown"/>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CR" ma:index="21" nillable="true" ma:displayName="Extracted Text" ma:internalName="MediaServiceOCR" ma:readOnly="true">
      <xsd:simpleType>
        <xsd:restriction base="dms:Note">
          <xsd:maxLength value="255"/>
        </xsd:restriction>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2FD4616-B7C0-41F6-9486-09C76172FBCE}">
  <ds:schemaRefs>
    <ds:schemaRef ds:uri="http://schemas.microsoft.com/sharepoint/v3/contenttype/forms"/>
  </ds:schemaRefs>
</ds:datastoreItem>
</file>

<file path=customXml/itemProps2.xml><?xml version="1.0" encoding="utf-8"?>
<ds:datastoreItem xmlns:ds="http://schemas.openxmlformats.org/officeDocument/2006/customXml" ds:itemID="{B51DF4D8-B093-472F-943A-7ECBC8AA1341}">
  <ds:schemaRefs>
    <ds:schemaRef ds:uri="http://schemas.openxmlformats.org/officeDocument/2006/bibliography"/>
  </ds:schemaRefs>
</ds:datastoreItem>
</file>

<file path=customXml/itemProps3.xml><?xml version="1.0" encoding="utf-8"?>
<ds:datastoreItem xmlns:ds="http://schemas.openxmlformats.org/officeDocument/2006/customXml" ds:itemID="{4176E1C1-60D7-4B59-AF29-944300D54455}">
  <ds:schemaRefs>
    <ds:schemaRef ds:uri="http://schemas.microsoft.com/office/2006/metadata/properties"/>
    <ds:schemaRef ds:uri="http://schemas.microsoft.com/office/infopath/2007/PartnerControls"/>
    <ds:schemaRef ds:uri="f30bebb2-c01f-48d0-81da-dc8b123879c2"/>
  </ds:schemaRefs>
</ds:datastoreItem>
</file>

<file path=customXml/itemProps4.xml><?xml version="1.0" encoding="utf-8"?>
<ds:datastoreItem xmlns:ds="http://schemas.openxmlformats.org/officeDocument/2006/customXml" ds:itemID="{BD9DED65-CE0C-4F4E-A1E5-3CB5B23B20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7e247b7-cca8-429f-8688-16f83c8fba5f"/>
    <ds:schemaRef ds:uri="f30bebb2-c01f-48d0-81da-dc8b123879c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4</TotalTime>
  <Pages>21</Pages>
  <Words>5911</Words>
  <Characters>33694</Characters>
  <Application>Microsoft Office Word</Application>
  <DocSecurity>0</DocSecurity>
  <Lines>280</Lines>
  <Paragraphs>79</Paragraphs>
  <ScaleCrop>false</ScaleCrop>
  <HeadingPairs>
    <vt:vector size="2" baseType="variant">
      <vt:variant>
        <vt:lpstr>Title</vt:lpstr>
      </vt:variant>
      <vt:variant>
        <vt:i4>1</vt:i4>
      </vt:variant>
    </vt:vector>
  </HeadingPairs>
  <TitlesOfParts>
    <vt:vector size="1" baseType="lpstr">
      <vt:lpstr/>
    </vt:vector>
  </TitlesOfParts>
  <Company>ABM LHB</Company>
  <LinksUpToDate>false</LinksUpToDate>
  <CharactersWithSpaces>39526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Heledd Bingham (Swansea Bay - Strategy )</dc:creator>
  <cp:keywords/>
  <dc:description/>
  <cp:lastModifiedBy>Georgia Lewis  (Swansea Bay UHB - Corporate Governance )</cp:lastModifiedBy>
  <cp:revision>7</cp:revision>
  <cp:lastPrinted>2024-08-08T07:33:00Z</cp:lastPrinted>
  <dcterms:created xsi:type="dcterms:W3CDTF">2024-09-04T11:55:00Z</dcterms:created>
  <dcterms:modified xsi:type="dcterms:W3CDTF">2024-10-22T14:33:00Z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0x01010072F936CDCDE8F8418920914B3BFFF19C</vt:lpwstr>
  </property>
  <property fmtid="{D5CDD505-2E9C-101B-9397-08002B2CF9AE}" pid="3" name="MediaServiceImageTags">
    <vt:lpwstr/>
  </property>
</Properties>
</file>