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6"/>
  </p:notesMasterIdLst>
  <p:sldIdLst>
    <p:sldId id="367" r:id="rId5"/>
    <p:sldId id="827" r:id="rId6"/>
    <p:sldId id="502" r:id="rId7"/>
    <p:sldId id="342" r:id="rId8"/>
    <p:sldId id="343" r:id="rId9"/>
    <p:sldId id="357" r:id="rId10"/>
    <p:sldId id="354" r:id="rId11"/>
    <p:sldId id="356" r:id="rId12"/>
    <p:sldId id="517" r:id="rId13"/>
    <p:sldId id="809" r:id="rId14"/>
    <p:sldId id="811" r:id="rId15"/>
    <p:sldId id="812" r:id="rId16"/>
    <p:sldId id="801" r:id="rId17"/>
    <p:sldId id="802" r:id="rId18"/>
    <p:sldId id="817" r:id="rId19"/>
    <p:sldId id="798" r:id="rId20"/>
    <p:sldId id="803" r:id="rId21"/>
    <p:sldId id="796" r:id="rId22"/>
    <p:sldId id="804" r:id="rId23"/>
    <p:sldId id="805" r:id="rId24"/>
    <p:sldId id="808" r:id="rId25"/>
    <p:sldId id="806" r:id="rId26"/>
    <p:sldId id="256" r:id="rId27"/>
    <p:sldId id="818" r:id="rId28"/>
    <p:sldId id="819" r:id="rId29"/>
    <p:sldId id="264" r:id="rId30"/>
    <p:sldId id="814" r:id="rId31"/>
    <p:sldId id="815" r:id="rId32"/>
    <p:sldId id="816" r:id="rId33"/>
    <p:sldId id="829" r:id="rId34"/>
    <p:sldId id="258" r:id="rId35"/>
    <p:sldId id="257" r:id="rId36"/>
    <p:sldId id="295" r:id="rId37"/>
    <p:sldId id="831" r:id="rId38"/>
    <p:sldId id="512" r:id="rId39"/>
    <p:sldId id="463" r:id="rId40"/>
    <p:sldId id="516" r:id="rId41"/>
    <p:sldId id="289" r:id="rId42"/>
    <p:sldId id="828" r:id="rId43"/>
    <p:sldId id="515" r:id="rId44"/>
    <p:sldId id="507" r:id="rId45"/>
    <p:sldId id="386" r:id="rId46"/>
    <p:sldId id="514" r:id="rId47"/>
    <p:sldId id="826" r:id="rId48"/>
    <p:sldId id="513" r:id="rId49"/>
    <p:sldId id="821" r:id="rId50"/>
    <p:sldId id="822" r:id="rId51"/>
    <p:sldId id="823" r:id="rId52"/>
    <p:sldId id="824" r:id="rId53"/>
    <p:sldId id="518" r:id="rId54"/>
    <p:sldId id="825" r:id="rId55"/>
    <p:sldId id="406" r:id="rId56"/>
    <p:sldId id="402" r:id="rId57"/>
    <p:sldId id="410" r:id="rId58"/>
    <p:sldId id="417" r:id="rId59"/>
    <p:sldId id="400" r:id="rId60"/>
    <p:sldId id="414" r:id="rId61"/>
    <p:sldId id="415" r:id="rId62"/>
    <p:sldId id="416" r:id="rId63"/>
    <p:sldId id="534" r:id="rId64"/>
    <p:sldId id="535" r:id="rId65"/>
    <p:sldId id="830" r:id="rId66"/>
    <p:sldId id="286" r:id="rId67"/>
    <p:sldId id="287" r:id="rId68"/>
    <p:sldId id="832" r:id="rId69"/>
    <p:sldId id="833" r:id="rId70"/>
    <p:sldId id="294" r:id="rId71"/>
    <p:sldId id="508" r:id="rId72"/>
    <p:sldId id="509" r:id="rId73"/>
    <p:sldId id="510" r:id="rId74"/>
    <p:sldId id="511"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6" autoAdjust="0"/>
    <p:restoredTop sz="94660"/>
  </p:normalViewPr>
  <p:slideViewPr>
    <p:cSldViewPr snapToGrid="0">
      <p:cViewPr varScale="1">
        <p:scale>
          <a:sx n="114" d="100"/>
          <a:sy n="114" d="100"/>
        </p:scale>
        <p:origin x="414" y="12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charts/_rels/chart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2\Cancer%20Performance\Single%20Cancer%20Pathway\From%201.1.2018\SCP%20Reporting%20Pivots\Reporting%20pivots%202024%20-%202025\August%2024\Pivots%20for%20Trx%20patients%20tab%201%20-%20August%202024.xls"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2.bin"/></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3.bin"/></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dirty="0"/>
              <a:t>SCP Performance</a:t>
            </a:r>
          </a:p>
        </c:rich>
      </c:tx>
      <c:overlay val="0"/>
      <c:spPr>
        <a:noFill/>
        <a:ln w="25400">
          <a:noFill/>
        </a:ln>
      </c:spPr>
    </c:title>
    <c:autoTitleDeleted val="0"/>
    <c:plotArea>
      <c:layout>
        <c:manualLayout>
          <c:layoutTarget val="inner"/>
          <c:xMode val="edge"/>
          <c:yMode val="edge"/>
          <c:x val="4.794956705178207E-2"/>
          <c:y val="4.0626468890633378E-2"/>
          <c:w val="0.92226198997852538"/>
          <c:h val="0.76901797518904524"/>
        </c:manualLayout>
      </c:layout>
      <c:barChart>
        <c:barDir val="col"/>
        <c:grouping val="clustered"/>
        <c:varyColors val="0"/>
        <c:ser>
          <c:idx val="3"/>
          <c:order val="0"/>
          <c:tx>
            <c:strRef>
              <c:f>'Data for Graphs'!$BD$1</c:f>
              <c:strCache>
                <c:ptCount val="1"/>
                <c:pt idx="0">
                  <c:v>Actual</c:v>
                </c:pt>
              </c:strCache>
            </c:strRef>
          </c:tx>
          <c:invertIfNegative val="0"/>
          <c:dLbls>
            <c:spPr>
              <a:noFill/>
              <a:ln w="25400">
                <a:noFill/>
              </a:ln>
            </c:spPr>
            <c:txPr>
              <a:bodyPr rot="-5400000" vert="horz" wrap="square" lIns="38100" tIns="19050" rIns="38100" bIns="19050" anchor="ctr">
                <a:spAutoFit/>
              </a:bodyPr>
              <a:lstStyle/>
              <a:p>
                <a:pPr algn="ctr">
                  <a:defRPr sz="10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for Graphs'!$AZ$31:$AZ$57</c:f>
              <c:numCache>
                <c:formatCode>mmm\ yyyy</c:formatCode>
                <c:ptCount val="27"/>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numCache>
            </c:numRef>
          </c:cat>
          <c:val>
            <c:numRef>
              <c:f>'Data for Graphs'!$BD$31:$BD$57</c:f>
              <c:numCache>
                <c:formatCode>0%</c:formatCode>
                <c:ptCount val="27"/>
                <c:pt idx="0">
                  <c:v>0.51418439716312059</c:v>
                </c:pt>
                <c:pt idx="1">
                  <c:v>0.4563106796116505</c:v>
                </c:pt>
                <c:pt idx="2">
                  <c:v>0.58490566037735847</c:v>
                </c:pt>
                <c:pt idx="3">
                  <c:v>0.61016949152542377</c:v>
                </c:pt>
                <c:pt idx="4">
                  <c:v>0.5056179775280899</c:v>
                </c:pt>
                <c:pt idx="5">
                  <c:v>0.4962686567164179</c:v>
                </c:pt>
                <c:pt idx="6">
                  <c:v>0.5625</c:v>
                </c:pt>
                <c:pt idx="7">
                  <c:v>0.53584905660377358</c:v>
                </c:pt>
                <c:pt idx="8">
                  <c:v>0.5168539325842697</c:v>
                </c:pt>
                <c:pt idx="9">
                  <c:v>0.55821917808219179</c:v>
                </c:pt>
                <c:pt idx="10">
                  <c:v>0.56794425087108014</c:v>
                </c:pt>
                <c:pt idx="11">
                  <c:v>0.52490421455938696</c:v>
                </c:pt>
                <c:pt idx="12">
                  <c:v>0.50347222222222221</c:v>
                </c:pt>
                <c:pt idx="13">
                  <c:v>0.51943462897526504</c:v>
                </c:pt>
                <c:pt idx="14">
                  <c:v>0.57936507936507942</c:v>
                </c:pt>
                <c:pt idx="15">
                  <c:v>0.55844155844155841</c:v>
                </c:pt>
                <c:pt idx="16">
                  <c:v>0.56862745098039214</c:v>
                </c:pt>
                <c:pt idx="17">
                  <c:v>0.57528957528957525</c:v>
                </c:pt>
                <c:pt idx="18">
                  <c:v>0.58545454545454545</c:v>
                </c:pt>
                <c:pt idx="19">
                  <c:v>0.5572519083969466</c:v>
                </c:pt>
              </c:numCache>
            </c:numRef>
          </c:val>
          <c:extLst>
            <c:ext xmlns:c16="http://schemas.microsoft.com/office/drawing/2014/chart" uri="{C3380CC4-5D6E-409C-BE32-E72D297353CC}">
              <c16:uniqueId val="{00000000-8C2B-4D0E-A060-C2553F542109}"/>
            </c:ext>
          </c:extLst>
        </c:ser>
        <c:dLbls>
          <c:showLegendKey val="0"/>
          <c:showVal val="0"/>
          <c:showCatName val="0"/>
          <c:showSerName val="0"/>
          <c:showPercent val="0"/>
          <c:showBubbleSize val="0"/>
        </c:dLbls>
        <c:gapWidth val="150"/>
        <c:axId val="288233456"/>
        <c:axId val="1"/>
      </c:barChart>
      <c:lineChart>
        <c:grouping val="standard"/>
        <c:varyColors val="0"/>
        <c:ser>
          <c:idx val="0"/>
          <c:order val="1"/>
          <c:tx>
            <c:strRef>
              <c:f>'Data for Graphs'!$BE$1</c:f>
              <c:strCache>
                <c:ptCount val="1"/>
                <c:pt idx="0">
                  <c:v>Trajectory %</c:v>
                </c:pt>
              </c:strCache>
            </c:strRef>
          </c:tx>
          <c:marker>
            <c:symbol val="none"/>
          </c:marker>
          <c:dLbls>
            <c:spPr>
              <a:noFill/>
              <a:ln w="25400">
                <a:noFill/>
              </a:ln>
            </c:spPr>
            <c:txPr>
              <a:bodyPr rot="-5400000" vert="horz" wrap="square" lIns="38100" tIns="19050" rIns="38100" bIns="19050" anchor="ctr">
                <a:spAutoFit/>
              </a:bodyPr>
              <a:lstStyle/>
              <a:p>
                <a:pPr>
                  <a:defRPr b="1"/>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for Graphs'!$AZ$31:$AZ$57</c:f>
              <c:numCache>
                <c:formatCode>mmm\ yyyy</c:formatCode>
                <c:ptCount val="27"/>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numCache>
            </c:numRef>
          </c:cat>
          <c:val>
            <c:numRef>
              <c:f>'Data for Graphs'!$BE$31:$BE$57</c:f>
              <c:numCache>
                <c:formatCode>General</c:formatCode>
                <c:ptCount val="27"/>
                <c:pt idx="15" formatCode="0%">
                  <c:v>0.56000000000000005</c:v>
                </c:pt>
                <c:pt idx="16" formatCode="0%">
                  <c:v>0.56999999999999995</c:v>
                </c:pt>
                <c:pt idx="17" formatCode="0%">
                  <c:v>0.57999999999999996</c:v>
                </c:pt>
                <c:pt idx="18" formatCode="0%">
                  <c:v>0.6</c:v>
                </c:pt>
                <c:pt idx="19" formatCode="0%">
                  <c:v>0.6</c:v>
                </c:pt>
                <c:pt idx="20" formatCode="0%">
                  <c:v>0.6</c:v>
                </c:pt>
                <c:pt idx="21" formatCode="0%">
                  <c:v>0.63</c:v>
                </c:pt>
                <c:pt idx="22" formatCode="0%">
                  <c:v>0.65</c:v>
                </c:pt>
                <c:pt idx="23" formatCode="0%">
                  <c:v>0.69</c:v>
                </c:pt>
                <c:pt idx="24" formatCode="0%">
                  <c:v>0.62</c:v>
                </c:pt>
                <c:pt idx="25" formatCode="0%">
                  <c:v>0.72</c:v>
                </c:pt>
                <c:pt idx="26" formatCode="0%">
                  <c:v>0.75</c:v>
                </c:pt>
              </c:numCache>
            </c:numRef>
          </c:val>
          <c:smooth val="0"/>
          <c:extLst>
            <c:ext xmlns:c16="http://schemas.microsoft.com/office/drawing/2014/chart" uri="{C3380CC4-5D6E-409C-BE32-E72D297353CC}">
              <c16:uniqueId val="{00000001-8C2B-4D0E-A060-C2553F542109}"/>
            </c:ext>
          </c:extLst>
        </c:ser>
        <c:ser>
          <c:idx val="1"/>
          <c:order val="2"/>
          <c:tx>
            <c:strRef>
              <c:f>'Data for Graphs'!$BF$1</c:f>
              <c:strCache>
                <c:ptCount val="1"/>
                <c:pt idx="0">
                  <c:v>Target - 75%</c:v>
                </c:pt>
              </c:strCache>
            </c:strRef>
          </c:tx>
          <c:marker>
            <c:symbol val="none"/>
          </c:marker>
          <c:cat>
            <c:numRef>
              <c:f>'Data for Graphs'!$AZ$31:$AZ$57</c:f>
              <c:numCache>
                <c:formatCode>mmm\ yyyy</c:formatCode>
                <c:ptCount val="27"/>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numCache>
            </c:numRef>
          </c:cat>
          <c:val>
            <c:numRef>
              <c:f>'Data for Graphs'!$BF$31:$BF$57</c:f>
              <c:numCache>
                <c:formatCode>0%</c:formatCode>
                <c:ptCount val="27"/>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pt idx="21">
                  <c:v>0.75</c:v>
                </c:pt>
                <c:pt idx="22">
                  <c:v>0.75</c:v>
                </c:pt>
                <c:pt idx="23">
                  <c:v>0.75</c:v>
                </c:pt>
                <c:pt idx="24">
                  <c:v>0.75</c:v>
                </c:pt>
                <c:pt idx="25">
                  <c:v>0.75</c:v>
                </c:pt>
                <c:pt idx="26">
                  <c:v>0.75</c:v>
                </c:pt>
              </c:numCache>
            </c:numRef>
          </c:val>
          <c:smooth val="0"/>
          <c:extLst>
            <c:ext xmlns:c16="http://schemas.microsoft.com/office/drawing/2014/chart" uri="{C3380CC4-5D6E-409C-BE32-E72D297353CC}">
              <c16:uniqueId val="{00000002-8C2B-4D0E-A060-C2553F542109}"/>
            </c:ext>
          </c:extLst>
        </c:ser>
        <c:dLbls>
          <c:showLegendKey val="0"/>
          <c:showVal val="0"/>
          <c:showCatName val="0"/>
          <c:showSerName val="0"/>
          <c:showPercent val="0"/>
          <c:showBubbleSize val="0"/>
        </c:dLbls>
        <c:marker val="1"/>
        <c:smooth val="0"/>
        <c:axId val="288233456"/>
        <c:axId val="1"/>
      </c:lineChart>
      <c:dateAx>
        <c:axId val="288233456"/>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288233456"/>
        <c:crosses val="autoZero"/>
        <c:crossBetween val="between"/>
      </c:valAx>
      <c:spPr>
        <a:noFill/>
        <a:ln w="25400">
          <a:noFill/>
        </a:ln>
      </c:spPr>
    </c:plotArea>
    <c:legend>
      <c:legendPos val="r"/>
      <c:layout>
        <c:manualLayout>
          <c:xMode val="edge"/>
          <c:yMode val="edge"/>
          <c:x val="1.4253863976433717E-2"/>
          <c:y val="0.9435680161563369"/>
          <c:w val="0.98414412726871336"/>
          <c:h val="5.622857962228036E-2"/>
        </c:manualLayout>
      </c:layout>
      <c:overlay val="0"/>
      <c:spPr>
        <a:noFill/>
        <a:ln w="25400">
          <a:noFill/>
        </a:ln>
      </c:spPr>
      <c:txPr>
        <a:bodyPr/>
        <a:lstStyle/>
        <a:p>
          <a:pPr>
            <a:defRPr sz="80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bg1">
          <a:lumMod val="50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[Pivots for Trx patients tab 1 - August 2024.xls]Tab 1 - Trx SCP no susp (2)!PivotTable2</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August Breaches, n=116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pivotFmt>
      <c:pivotFmt>
        <c:idx val="5"/>
        <c:spPr>
          <a:solidFill>
            <a:schemeClr val="accent1"/>
          </a:solidFill>
          <a:ln w="19050">
            <a:solidFill>
              <a:schemeClr val="lt1"/>
            </a:solidFill>
          </a:ln>
          <a:effectLst/>
        </c:spPr>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
        <c:idx val="9"/>
        <c:spPr>
          <a:solidFill>
            <a:schemeClr val="accent1"/>
          </a:solidFill>
          <a:ln w="19050">
            <a:solidFill>
              <a:schemeClr val="lt1"/>
            </a:solidFill>
          </a:ln>
          <a:effectLst/>
        </c:spPr>
      </c:pivotFmt>
      <c:pivotFmt>
        <c:idx val="10"/>
        <c:spPr>
          <a:solidFill>
            <a:schemeClr val="accent1"/>
          </a:solidFill>
          <a:ln w="19050">
            <a:solidFill>
              <a:schemeClr val="lt1"/>
            </a:solidFill>
          </a:ln>
          <a:effectLst/>
        </c:spPr>
      </c:pivotFmt>
      <c:pivotFmt>
        <c:idx val="11"/>
        <c:spPr>
          <a:solidFill>
            <a:schemeClr val="accent1"/>
          </a:solidFill>
          <a:ln w="19050">
            <a:solidFill>
              <a:schemeClr val="lt1"/>
            </a:solidFill>
          </a:ln>
          <a:effectLst/>
        </c:spPr>
      </c:pivotFmt>
      <c:pivotFmt>
        <c:idx val="12"/>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w="19050">
            <a:solidFill>
              <a:schemeClr val="lt1"/>
            </a:solidFill>
          </a:ln>
          <a:effectLst/>
        </c:spPr>
      </c:pivotFmt>
      <c:pivotFmt>
        <c:idx val="14"/>
        <c:spPr>
          <a:solidFill>
            <a:schemeClr val="accent1"/>
          </a:solidFill>
          <a:ln w="19050">
            <a:solidFill>
              <a:schemeClr val="lt1"/>
            </a:solidFill>
          </a:ln>
          <a:effectLst/>
        </c:spPr>
      </c:pivotFmt>
      <c:pivotFmt>
        <c:idx val="15"/>
        <c:spPr>
          <a:solidFill>
            <a:schemeClr val="accent1"/>
          </a:solidFill>
          <a:ln w="19050">
            <a:solidFill>
              <a:schemeClr val="lt1"/>
            </a:solidFill>
          </a:ln>
          <a:effectLst/>
        </c:spPr>
      </c:pivotFmt>
      <c:pivotFmt>
        <c:idx val="16"/>
        <c:spPr>
          <a:solidFill>
            <a:schemeClr val="accent1"/>
          </a:solidFill>
          <a:ln w="19050">
            <a:solidFill>
              <a:schemeClr val="lt1"/>
            </a:solidFill>
          </a:ln>
          <a:effectLst/>
        </c:spPr>
      </c:pivotFmt>
      <c:pivotFmt>
        <c:idx val="17"/>
        <c:spPr>
          <a:solidFill>
            <a:schemeClr val="accent1"/>
          </a:solidFill>
          <a:ln w="19050">
            <a:solidFill>
              <a:schemeClr val="lt1"/>
            </a:solidFill>
          </a:ln>
          <a:effectLst/>
        </c:spPr>
      </c:pivotFmt>
      <c:pivotFmt>
        <c:idx val="18"/>
        <c:spPr>
          <a:solidFill>
            <a:schemeClr val="accent1"/>
          </a:solidFill>
          <a:ln w="19050">
            <a:solidFill>
              <a:schemeClr val="lt1"/>
            </a:solidFill>
          </a:ln>
          <a:effectLst/>
        </c:spPr>
      </c:pivotFmt>
      <c:pivotFmt>
        <c:idx val="19"/>
        <c:spPr>
          <a:solidFill>
            <a:schemeClr val="accent1"/>
          </a:solidFill>
          <a:ln w="19050">
            <a:solidFill>
              <a:schemeClr val="lt1"/>
            </a:solidFill>
          </a:ln>
          <a:effectLst/>
        </c:spPr>
      </c:pivotFmt>
      <c:pivotFmt>
        <c:idx val="20"/>
        <c:spPr>
          <a:solidFill>
            <a:schemeClr val="accent1"/>
          </a:solidFill>
          <a:ln w="19050">
            <a:solidFill>
              <a:schemeClr val="lt1"/>
            </a:solidFill>
          </a:ln>
          <a:effectLst/>
        </c:spPr>
      </c:pivotFmt>
      <c:pivotFmt>
        <c:idx val="21"/>
        <c:spPr>
          <a:solidFill>
            <a:schemeClr val="accent1"/>
          </a:solidFill>
          <a:ln w="19050">
            <a:solidFill>
              <a:schemeClr val="lt1"/>
            </a:solidFill>
          </a:ln>
          <a:effectLst/>
        </c:spPr>
      </c:pivotFmt>
      <c:pivotFmt>
        <c:idx val="22"/>
        <c:spPr>
          <a:solidFill>
            <a:schemeClr val="accent1"/>
          </a:solidFill>
          <a:ln w="19050">
            <a:solidFill>
              <a:schemeClr val="lt1"/>
            </a:solidFill>
          </a:ln>
          <a:effectLst/>
        </c:spPr>
      </c:pivotFmt>
    </c:pivotFmts>
    <c:plotArea>
      <c:layout/>
      <c:pieChart>
        <c:varyColors val="1"/>
        <c:ser>
          <c:idx val="0"/>
          <c:order val="0"/>
          <c:tx>
            <c:strRef>
              <c:f>'Tab 1 - Trx SCP no susp (2)'!$B$5:$B$6</c:f>
              <c:strCache>
                <c:ptCount val="1"/>
                <c:pt idx="0">
                  <c:v>No</c:v>
                </c:pt>
              </c:strCache>
            </c:strRef>
          </c:tx>
          <c:explosion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32D-40E7-B1F2-48556D60CD7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32D-40E7-B1F2-48556D60CD7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32D-40E7-B1F2-48556D60CD7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32D-40E7-B1F2-48556D60CD7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A32D-40E7-B1F2-48556D60CD7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A32D-40E7-B1F2-48556D60CD7D}"/>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A32D-40E7-B1F2-48556D60CD7D}"/>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A32D-40E7-B1F2-48556D60CD7D}"/>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A32D-40E7-B1F2-48556D60CD7D}"/>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A32D-40E7-B1F2-48556D60CD7D}"/>
              </c:ext>
            </c:extLst>
          </c:dPt>
          <c:dLbls>
            <c:dLbl>
              <c:idx val="0"/>
              <c:layout>
                <c:manualLayout>
                  <c:x val="6.657749836120829E-3"/>
                  <c:y val="-2.1742179001288428E-2"/>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32D-40E7-B1F2-48556D60CD7D}"/>
                </c:ext>
              </c:extLst>
            </c:dLbl>
            <c:dLbl>
              <c:idx val="1"/>
              <c:layout>
                <c:manualLayout>
                  <c:x val="-2.5053926533658217E-4"/>
                  <c:y val="-6.842423662069501E-3"/>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32D-40E7-B1F2-48556D60CD7D}"/>
                </c:ext>
              </c:extLst>
            </c:dLbl>
            <c:dLbl>
              <c:idx val="2"/>
              <c:layout>
                <c:manualLayout>
                  <c:x val="2.8373313463042595E-2"/>
                  <c:y val="-1.6519027583449475E-2"/>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A32D-40E7-B1F2-48556D60CD7D}"/>
                </c:ext>
              </c:extLst>
            </c:dLbl>
            <c:dLbl>
              <c:idx val="4"/>
              <c:layout>
                <c:manualLayout>
                  <c:x val="-6.7388204720358917E-3"/>
                  <c:y val="-2.7849394973994217E-3"/>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A32D-40E7-B1F2-48556D60CD7D}"/>
                </c:ext>
              </c:extLst>
            </c:dLbl>
            <c:dLbl>
              <c:idx val="5"/>
              <c:layout>
                <c:manualLayout>
                  <c:x val="1.8205947221606913E-2"/>
                  <c:y val="9.2177798633875201E-3"/>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A32D-40E7-B1F2-48556D60CD7D}"/>
                </c:ext>
              </c:extLst>
            </c:dLbl>
            <c:dLbl>
              <c:idx val="7"/>
              <c:layout>
                <c:manualLayout>
                  <c:x val="1.2070412524595967E-3"/>
                  <c:y val="-4.2830159308614321E-2"/>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A32D-40E7-B1F2-48556D60CD7D}"/>
                </c:ext>
              </c:extLst>
            </c:dLbl>
            <c:dLbl>
              <c:idx val="9"/>
              <c:layout>
                <c:manualLayout>
                  <c:x val="-9.5368377266478524E-3"/>
                  <c:y val="2.5751330067861487E-2"/>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3-A32D-40E7-B1F2-48556D60CD7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 1 - Trx SCP no susp (2)'!$A$7:$A$17</c:f>
              <c:strCache>
                <c:ptCount val="10"/>
                <c:pt idx="0">
                  <c:v>Breast</c:v>
                </c:pt>
                <c:pt idx="1">
                  <c:v>Gynaecological</c:v>
                </c:pt>
                <c:pt idx="2">
                  <c:v>Haematological</c:v>
                </c:pt>
                <c:pt idx="3">
                  <c:v>Head and Neck</c:v>
                </c:pt>
                <c:pt idx="4">
                  <c:v>Lower Gastrointestinal</c:v>
                </c:pt>
                <c:pt idx="5">
                  <c:v>Lung</c:v>
                </c:pt>
                <c:pt idx="6">
                  <c:v>Sarcoma</c:v>
                </c:pt>
                <c:pt idx="7">
                  <c:v>Skin</c:v>
                </c:pt>
                <c:pt idx="8">
                  <c:v>Upper Gastrointestinal</c:v>
                </c:pt>
                <c:pt idx="9">
                  <c:v>Urological</c:v>
                </c:pt>
              </c:strCache>
            </c:strRef>
          </c:cat>
          <c:val>
            <c:numRef>
              <c:f>'Tab 1 - Trx SCP no susp (2)'!$B$7:$B$17</c:f>
              <c:numCache>
                <c:formatCode>General</c:formatCode>
                <c:ptCount val="10"/>
                <c:pt idx="0">
                  <c:v>26</c:v>
                </c:pt>
                <c:pt idx="1">
                  <c:v>9</c:v>
                </c:pt>
                <c:pt idx="2">
                  <c:v>10</c:v>
                </c:pt>
                <c:pt idx="3">
                  <c:v>6</c:v>
                </c:pt>
                <c:pt idx="4">
                  <c:v>12</c:v>
                </c:pt>
                <c:pt idx="5">
                  <c:v>8</c:v>
                </c:pt>
                <c:pt idx="6">
                  <c:v>3</c:v>
                </c:pt>
                <c:pt idx="7">
                  <c:v>18</c:v>
                </c:pt>
                <c:pt idx="8">
                  <c:v>6</c:v>
                </c:pt>
                <c:pt idx="9">
                  <c:v>18</c:v>
                </c:pt>
              </c:numCache>
            </c:numRef>
          </c:val>
          <c:extLst>
            <c:ext xmlns:c16="http://schemas.microsoft.com/office/drawing/2014/chart" uri="{C3380CC4-5D6E-409C-BE32-E72D297353CC}">
              <c16:uniqueId val="{00000014-A32D-40E7-B1F2-48556D60CD7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50000"/>
        </a:schemeClr>
      </a:solid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ED &amp; MIU Complaints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'[TI Graphs.xlsx]A&amp;E MIU'!$B$1</c:f>
              <c:strCache>
                <c:ptCount val="1"/>
                <c:pt idx="0">
                  <c:v>ED 23/24</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'[TI Graphs.xlsx]A&amp;E MIU'!$A$2:$A$14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Graphs.xlsx]A&amp;E MIU'!$B$2:$B$14</c:f>
              <c:numCache>
                <c:formatCode>General</c:formatCode>
                <c:ptCount val="13"/>
                <c:pt idx="0">
                  <c:v>10</c:v>
                </c:pt>
                <c:pt idx="1">
                  <c:v>12</c:v>
                </c:pt>
                <c:pt idx="2">
                  <c:v>10</c:v>
                </c:pt>
                <c:pt idx="3">
                  <c:v>13</c:v>
                </c:pt>
                <c:pt idx="4">
                  <c:v>8</c:v>
                </c:pt>
                <c:pt idx="5">
                  <c:v>9</c:v>
                </c:pt>
                <c:pt idx="6">
                  <c:v>10</c:v>
                </c:pt>
                <c:pt idx="7">
                  <c:v>13</c:v>
                </c:pt>
                <c:pt idx="8">
                  <c:v>9</c:v>
                </c:pt>
                <c:pt idx="9">
                  <c:v>8</c:v>
                </c:pt>
                <c:pt idx="10">
                  <c:v>8</c:v>
                </c:pt>
                <c:pt idx="11">
                  <c:v>15</c:v>
                </c:pt>
                <c:pt idx="12">
                  <c:v>14</c:v>
                </c:pt>
              </c:numCache>
            </c:numRef>
          </c:val>
          <c:smooth val="0"/>
          <c:extLst>
            <c:ext xmlns:c16="http://schemas.microsoft.com/office/drawing/2014/chart" uri="{C3380CC4-5D6E-409C-BE32-E72D297353CC}">
              <c16:uniqueId val="{00000000-7CFD-44DE-8E94-1300DDF3E0D7}"/>
            </c:ext>
          </c:extLst>
        </c:ser>
        <c:ser>
          <c:idx val="1"/>
          <c:order val="1"/>
          <c:tx>
            <c:strRef>
              <c:f>'[TI Graphs.xlsx]A&amp;E MIU'!$C$1</c:f>
              <c:strCache>
                <c:ptCount val="1"/>
                <c:pt idx="0">
                  <c:v>ED 22/23</c:v>
                </c:pt>
              </c:strCache>
            </c:strRef>
          </c:tx>
          <c:spPr>
            <a:ln w="28575" cap="rnd">
              <a:solidFill>
                <a:schemeClr val="tx2">
                  <a:lumMod val="25000"/>
                  <a:lumOff val="75000"/>
                </a:schemeClr>
              </a:solidFill>
              <a:round/>
            </a:ln>
            <a:effectLst/>
          </c:spPr>
          <c:marker>
            <c:symbol val="circle"/>
            <c:size val="5"/>
            <c:spPr>
              <a:solidFill>
                <a:schemeClr val="tx2">
                  <a:lumMod val="25000"/>
                  <a:lumOff val="75000"/>
                </a:schemeClr>
              </a:solidFill>
              <a:ln w="9525">
                <a:solidFill>
                  <a:schemeClr val="tx2">
                    <a:lumMod val="25000"/>
                    <a:lumOff val="75000"/>
                  </a:schemeClr>
                </a:solidFill>
              </a:ln>
              <a:effectLst/>
            </c:spPr>
          </c:marker>
          <c:cat>
            <c:strRef>
              <c:f>'[TI Graphs.xlsx]A&amp;E MIU'!$A$2:$A$14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Graphs.xlsx]A&amp;E MIU'!$C$2:$C$14</c:f>
              <c:numCache>
                <c:formatCode>General</c:formatCode>
                <c:ptCount val="13"/>
                <c:pt idx="0">
                  <c:v>9</c:v>
                </c:pt>
                <c:pt idx="1">
                  <c:v>13</c:v>
                </c:pt>
                <c:pt idx="2">
                  <c:v>6</c:v>
                </c:pt>
                <c:pt idx="3">
                  <c:v>5</c:v>
                </c:pt>
                <c:pt idx="4">
                  <c:v>7</c:v>
                </c:pt>
                <c:pt idx="5">
                  <c:v>7</c:v>
                </c:pt>
                <c:pt idx="6">
                  <c:v>11</c:v>
                </c:pt>
                <c:pt idx="7">
                  <c:v>11</c:v>
                </c:pt>
                <c:pt idx="8">
                  <c:v>8</c:v>
                </c:pt>
                <c:pt idx="9">
                  <c:v>7</c:v>
                </c:pt>
                <c:pt idx="10">
                  <c:v>11</c:v>
                </c:pt>
                <c:pt idx="11">
                  <c:v>10</c:v>
                </c:pt>
                <c:pt idx="12">
                  <c:v>10</c:v>
                </c:pt>
              </c:numCache>
            </c:numRef>
          </c:val>
          <c:smooth val="0"/>
          <c:extLst>
            <c:ext xmlns:c16="http://schemas.microsoft.com/office/drawing/2014/chart" uri="{C3380CC4-5D6E-409C-BE32-E72D297353CC}">
              <c16:uniqueId val="{00000001-7CFD-44DE-8E94-1300DDF3E0D7}"/>
            </c:ext>
          </c:extLst>
        </c:ser>
        <c:ser>
          <c:idx val="2"/>
          <c:order val="2"/>
          <c:tx>
            <c:strRef>
              <c:f>'[TI Graphs.xlsx]A&amp;E MIU'!$D$1</c:f>
              <c:strCache>
                <c:ptCount val="1"/>
                <c:pt idx="0">
                  <c:v>MIU 23/24</c:v>
                </c:pt>
              </c:strCache>
            </c:strRef>
          </c:tx>
          <c:spPr>
            <a:ln w="28575" cap="rnd">
              <a:solidFill>
                <a:schemeClr val="accent2">
                  <a:lumMod val="75000"/>
                </a:schemeClr>
              </a:solidFill>
              <a:round/>
            </a:ln>
            <a:effectLst/>
          </c:spPr>
          <c:marker>
            <c:symbol val="circle"/>
            <c:size val="5"/>
            <c:spPr>
              <a:solidFill>
                <a:schemeClr val="accent2">
                  <a:lumMod val="75000"/>
                </a:schemeClr>
              </a:solidFill>
              <a:ln w="9525">
                <a:solidFill>
                  <a:schemeClr val="accent2">
                    <a:lumMod val="75000"/>
                  </a:schemeClr>
                </a:solidFill>
              </a:ln>
              <a:effectLst/>
            </c:spPr>
          </c:marker>
          <c:cat>
            <c:strRef>
              <c:f>'[TI Graphs.xlsx]A&amp;E MIU'!$A$2:$A$14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Graphs.xlsx]A&amp;E MIU'!$D$2:$D$14</c:f>
              <c:numCache>
                <c:formatCode>General</c:formatCode>
                <c:ptCount val="13"/>
                <c:pt idx="0">
                  <c:v>2</c:v>
                </c:pt>
                <c:pt idx="1">
                  <c:v>1</c:v>
                </c:pt>
                <c:pt idx="2">
                  <c:v>5</c:v>
                </c:pt>
                <c:pt idx="3">
                  <c:v>1</c:v>
                </c:pt>
                <c:pt idx="4">
                  <c:v>1</c:v>
                </c:pt>
                <c:pt idx="5">
                  <c:v>2</c:v>
                </c:pt>
                <c:pt idx="6">
                  <c:v>0</c:v>
                </c:pt>
                <c:pt idx="7">
                  <c:v>0</c:v>
                </c:pt>
                <c:pt idx="8">
                  <c:v>5</c:v>
                </c:pt>
                <c:pt idx="9">
                  <c:v>6</c:v>
                </c:pt>
                <c:pt idx="10">
                  <c:v>3</c:v>
                </c:pt>
                <c:pt idx="11">
                  <c:v>3</c:v>
                </c:pt>
                <c:pt idx="12">
                  <c:v>1</c:v>
                </c:pt>
              </c:numCache>
            </c:numRef>
          </c:val>
          <c:smooth val="0"/>
          <c:extLst>
            <c:ext xmlns:c16="http://schemas.microsoft.com/office/drawing/2014/chart" uri="{C3380CC4-5D6E-409C-BE32-E72D297353CC}">
              <c16:uniqueId val="{00000002-7CFD-44DE-8E94-1300DDF3E0D7}"/>
            </c:ext>
          </c:extLst>
        </c:ser>
        <c:ser>
          <c:idx val="3"/>
          <c:order val="3"/>
          <c:tx>
            <c:strRef>
              <c:f>'[TI Graphs.xlsx]A&amp;E MIU'!$E$1</c:f>
              <c:strCache>
                <c:ptCount val="1"/>
                <c:pt idx="0">
                  <c:v>MIU 22/23</c:v>
                </c:pt>
              </c:strCache>
            </c:strRef>
          </c:tx>
          <c:spPr>
            <a:ln w="28575" cap="rnd">
              <a:solidFill>
                <a:schemeClr val="accent2">
                  <a:lumMod val="40000"/>
                  <a:lumOff val="60000"/>
                </a:schemeClr>
              </a:solidFill>
              <a:round/>
            </a:ln>
            <a:effectLst/>
          </c:spPr>
          <c:marker>
            <c:symbol val="circle"/>
            <c:size val="5"/>
            <c:spPr>
              <a:solidFill>
                <a:schemeClr val="accent2">
                  <a:lumMod val="40000"/>
                  <a:lumOff val="60000"/>
                </a:schemeClr>
              </a:solidFill>
              <a:ln w="9525">
                <a:solidFill>
                  <a:schemeClr val="accent2">
                    <a:lumMod val="40000"/>
                    <a:lumOff val="60000"/>
                  </a:schemeClr>
                </a:solidFill>
              </a:ln>
              <a:effectLst/>
            </c:spPr>
          </c:marker>
          <c:cat>
            <c:strRef>
              <c:f>'[TI Graphs.xlsx]A&amp;E MIU'!$A$2:$A$14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Graphs.xlsx]A&amp;E MIU'!$E$2:$E$14</c:f>
              <c:numCache>
                <c:formatCode>General</c:formatCode>
                <c:ptCount val="13"/>
                <c:pt idx="0">
                  <c:v>2</c:v>
                </c:pt>
                <c:pt idx="1">
                  <c:v>4</c:v>
                </c:pt>
                <c:pt idx="2">
                  <c:v>2</c:v>
                </c:pt>
                <c:pt idx="3">
                  <c:v>0</c:v>
                </c:pt>
                <c:pt idx="4">
                  <c:v>0</c:v>
                </c:pt>
                <c:pt idx="5">
                  <c:v>3</c:v>
                </c:pt>
                <c:pt idx="6">
                  <c:v>2</c:v>
                </c:pt>
                <c:pt idx="7">
                  <c:v>2</c:v>
                </c:pt>
                <c:pt idx="8">
                  <c:v>1</c:v>
                </c:pt>
                <c:pt idx="9">
                  <c:v>0</c:v>
                </c:pt>
                <c:pt idx="10">
                  <c:v>2</c:v>
                </c:pt>
                <c:pt idx="11">
                  <c:v>1</c:v>
                </c:pt>
                <c:pt idx="12">
                  <c:v>2</c:v>
                </c:pt>
              </c:numCache>
            </c:numRef>
          </c:val>
          <c:smooth val="0"/>
          <c:extLst>
            <c:ext xmlns:c16="http://schemas.microsoft.com/office/drawing/2014/chart" uri="{C3380CC4-5D6E-409C-BE32-E72D297353CC}">
              <c16:uniqueId val="{00000003-7CFD-44DE-8E94-1300DDF3E0D7}"/>
            </c:ext>
          </c:extLst>
        </c:ser>
        <c:dLbls>
          <c:showLegendKey val="0"/>
          <c:showVal val="0"/>
          <c:showCatName val="0"/>
          <c:showSerName val="0"/>
          <c:showPercent val="0"/>
          <c:showBubbleSize val="0"/>
        </c:dLbls>
        <c:marker val="1"/>
        <c:smooth val="0"/>
        <c:axId val="1824941215"/>
        <c:axId val="1824940255"/>
      </c:lineChart>
      <c:catAx>
        <c:axId val="18249412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24940255"/>
        <c:crosses val="autoZero"/>
        <c:auto val="1"/>
        <c:lblAlgn val="ctr"/>
        <c:lblOffset val="100"/>
        <c:noMultiLvlLbl val="0"/>
      </c:catAx>
      <c:valAx>
        <c:axId val="18249402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249412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Cancer Service complaints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'[TI Graphs.xlsx]Cancer'!$B$1</c:f>
              <c:strCache>
                <c:ptCount val="1"/>
                <c:pt idx="0">
                  <c:v>Cancer 23/24</c:v>
                </c:pt>
              </c:strCache>
            </c:strRef>
          </c:tx>
          <c:spPr>
            <a:ln w="28575" cap="rnd">
              <a:solidFill>
                <a:schemeClr val="accent5">
                  <a:lumMod val="75000"/>
                </a:schemeClr>
              </a:solidFill>
              <a:round/>
            </a:ln>
            <a:effectLst/>
          </c:spPr>
          <c:marker>
            <c:symbol val="circle"/>
            <c:size val="5"/>
            <c:spPr>
              <a:solidFill>
                <a:schemeClr val="accent5">
                  <a:lumMod val="75000"/>
                </a:schemeClr>
              </a:solidFill>
              <a:ln w="9525">
                <a:solidFill>
                  <a:schemeClr val="accent5">
                    <a:lumMod val="75000"/>
                  </a:schemeClr>
                </a:solidFill>
              </a:ln>
              <a:effectLst/>
            </c:spPr>
          </c:marker>
          <c:cat>
            <c:strRef>
              <c:f>'[TI Graphs.xlsx]Cancer'!$A$2:$A$14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Graphs.xlsx]Cancer'!$B$2:$B$14</c:f>
              <c:numCache>
                <c:formatCode>General</c:formatCode>
                <c:ptCount val="13"/>
                <c:pt idx="0">
                  <c:v>3</c:v>
                </c:pt>
                <c:pt idx="1">
                  <c:v>5</c:v>
                </c:pt>
                <c:pt idx="2">
                  <c:v>4</c:v>
                </c:pt>
                <c:pt idx="3">
                  <c:v>4</c:v>
                </c:pt>
                <c:pt idx="4">
                  <c:v>5</c:v>
                </c:pt>
                <c:pt idx="5">
                  <c:v>0</c:v>
                </c:pt>
                <c:pt idx="6">
                  <c:v>2</c:v>
                </c:pt>
                <c:pt idx="7">
                  <c:v>1</c:v>
                </c:pt>
                <c:pt idx="8">
                  <c:v>5</c:v>
                </c:pt>
                <c:pt idx="9">
                  <c:v>4</c:v>
                </c:pt>
                <c:pt idx="10">
                  <c:v>5</c:v>
                </c:pt>
                <c:pt idx="11">
                  <c:v>1</c:v>
                </c:pt>
                <c:pt idx="12">
                  <c:v>3</c:v>
                </c:pt>
              </c:numCache>
            </c:numRef>
          </c:val>
          <c:smooth val="0"/>
          <c:extLst>
            <c:ext xmlns:c16="http://schemas.microsoft.com/office/drawing/2014/chart" uri="{C3380CC4-5D6E-409C-BE32-E72D297353CC}">
              <c16:uniqueId val="{00000000-84DB-4D7D-A655-7010FF87C452}"/>
            </c:ext>
          </c:extLst>
        </c:ser>
        <c:ser>
          <c:idx val="1"/>
          <c:order val="1"/>
          <c:tx>
            <c:strRef>
              <c:f>'[TI Graphs.xlsx]Cancer'!$C$1</c:f>
              <c:strCache>
                <c:ptCount val="1"/>
                <c:pt idx="0">
                  <c:v>Cancer 22/23</c:v>
                </c:pt>
              </c:strCache>
            </c:strRef>
          </c:tx>
          <c:spPr>
            <a:ln w="28575" cap="rnd">
              <a:solidFill>
                <a:schemeClr val="accent5">
                  <a:lumMod val="40000"/>
                  <a:lumOff val="60000"/>
                </a:schemeClr>
              </a:solidFill>
              <a:round/>
            </a:ln>
            <a:effectLst/>
          </c:spPr>
          <c:marker>
            <c:symbol val="circle"/>
            <c:size val="5"/>
            <c:spPr>
              <a:solidFill>
                <a:schemeClr val="accent5">
                  <a:lumMod val="40000"/>
                  <a:lumOff val="60000"/>
                </a:schemeClr>
              </a:solidFill>
              <a:ln w="9525">
                <a:solidFill>
                  <a:schemeClr val="accent5">
                    <a:lumMod val="40000"/>
                    <a:lumOff val="60000"/>
                  </a:schemeClr>
                </a:solidFill>
              </a:ln>
              <a:effectLst/>
            </c:spPr>
          </c:marker>
          <c:cat>
            <c:strRef>
              <c:f>'[TI Graphs.xlsx]Cancer'!$A$2:$A$14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Graphs.xlsx]Cancer'!$C$2:$C$14</c:f>
              <c:numCache>
                <c:formatCode>General</c:formatCode>
                <c:ptCount val="13"/>
                <c:pt idx="0">
                  <c:v>1</c:v>
                </c:pt>
                <c:pt idx="1">
                  <c:v>3</c:v>
                </c:pt>
                <c:pt idx="2">
                  <c:v>3</c:v>
                </c:pt>
                <c:pt idx="3">
                  <c:v>4</c:v>
                </c:pt>
                <c:pt idx="4">
                  <c:v>5</c:v>
                </c:pt>
                <c:pt idx="5">
                  <c:v>2</c:v>
                </c:pt>
                <c:pt idx="6">
                  <c:v>4</c:v>
                </c:pt>
                <c:pt idx="7">
                  <c:v>7</c:v>
                </c:pt>
                <c:pt idx="8">
                  <c:v>3</c:v>
                </c:pt>
                <c:pt idx="9">
                  <c:v>4</c:v>
                </c:pt>
                <c:pt idx="10">
                  <c:v>4</c:v>
                </c:pt>
                <c:pt idx="11">
                  <c:v>4</c:v>
                </c:pt>
                <c:pt idx="12">
                  <c:v>3</c:v>
                </c:pt>
              </c:numCache>
            </c:numRef>
          </c:val>
          <c:smooth val="0"/>
          <c:extLst>
            <c:ext xmlns:c16="http://schemas.microsoft.com/office/drawing/2014/chart" uri="{C3380CC4-5D6E-409C-BE32-E72D297353CC}">
              <c16:uniqueId val="{00000001-84DB-4D7D-A655-7010FF87C452}"/>
            </c:ext>
          </c:extLst>
        </c:ser>
        <c:dLbls>
          <c:showLegendKey val="0"/>
          <c:showVal val="0"/>
          <c:showCatName val="0"/>
          <c:showSerName val="0"/>
          <c:showPercent val="0"/>
          <c:showBubbleSize val="0"/>
        </c:dLbls>
        <c:marker val="1"/>
        <c:smooth val="0"/>
        <c:axId val="1803880095"/>
        <c:axId val="1803881055"/>
      </c:lineChart>
      <c:catAx>
        <c:axId val="18038800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803881055"/>
        <c:crosses val="autoZero"/>
        <c:auto val="1"/>
        <c:lblAlgn val="ctr"/>
        <c:lblOffset val="100"/>
        <c:noMultiLvlLbl val="0"/>
      </c:catAx>
      <c:valAx>
        <c:axId val="18038810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38800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CAMHS complaints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'[TI Graphs.xlsx]CAMHS'!$B$1</c:f>
              <c:strCache>
                <c:ptCount val="1"/>
                <c:pt idx="0">
                  <c:v>CAMHS 23/24</c:v>
                </c:pt>
              </c:strCache>
            </c:strRef>
          </c:tx>
          <c:spPr>
            <a:ln w="28575" cap="rnd">
              <a:solidFill>
                <a:schemeClr val="accent6">
                  <a:lumMod val="75000"/>
                </a:schemeClr>
              </a:solidFill>
              <a:round/>
            </a:ln>
            <a:effectLst/>
          </c:spPr>
          <c:marker>
            <c:symbol val="circle"/>
            <c:size val="5"/>
            <c:spPr>
              <a:solidFill>
                <a:schemeClr val="accent6">
                  <a:lumMod val="75000"/>
                </a:schemeClr>
              </a:solidFill>
              <a:ln w="9525">
                <a:solidFill>
                  <a:schemeClr val="accent6">
                    <a:lumMod val="75000"/>
                  </a:schemeClr>
                </a:solidFill>
              </a:ln>
              <a:effectLst/>
            </c:spPr>
          </c:marker>
          <c:cat>
            <c:strRef>
              <c:f>'[TI Graphs.xlsx]CAMHS'!$A$2:$A$14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Graphs.xlsx]CAMHS'!$B$2:$B$14</c:f>
              <c:numCache>
                <c:formatCode>General</c:formatCode>
                <c:ptCount val="13"/>
                <c:pt idx="0">
                  <c:v>1</c:v>
                </c:pt>
                <c:pt idx="1">
                  <c:v>1</c:v>
                </c:pt>
                <c:pt idx="2">
                  <c:v>2</c:v>
                </c:pt>
                <c:pt idx="3">
                  <c:v>1</c:v>
                </c:pt>
                <c:pt idx="4">
                  <c:v>1</c:v>
                </c:pt>
                <c:pt idx="5">
                  <c:v>0</c:v>
                </c:pt>
                <c:pt idx="6">
                  <c:v>2</c:v>
                </c:pt>
                <c:pt idx="7">
                  <c:v>0</c:v>
                </c:pt>
                <c:pt idx="8">
                  <c:v>0</c:v>
                </c:pt>
                <c:pt idx="9">
                  <c:v>0</c:v>
                </c:pt>
                <c:pt idx="10">
                  <c:v>3</c:v>
                </c:pt>
                <c:pt idx="11">
                  <c:v>2</c:v>
                </c:pt>
                <c:pt idx="12">
                  <c:v>0</c:v>
                </c:pt>
              </c:numCache>
            </c:numRef>
          </c:val>
          <c:smooth val="0"/>
          <c:extLst>
            <c:ext xmlns:c16="http://schemas.microsoft.com/office/drawing/2014/chart" uri="{C3380CC4-5D6E-409C-BE32-E72D297353CC}">
              <c16:uniqueId val="{00000000-BDBD-4D67-BCC4-46684ADC6229}"/>
            </c:ext>
          </c:extLst>
        </c:ser>
        <c:ser>
          <c:idx val="1"/>
          <c:order val="1"/>
          <c:tx>
            <c:strRef>
              <c:f>'[TI Graphs.xlsx]CAMHS'!$C$1</c:f>
              <c:strCache>
                <c:ptCount val="1"/>
                <c:pt idx="0">
                  <c:v>CAMHS 22/23</c:v>
                </c:pt>
              </c:strCache>
            </c:strRef>
          </c:tx>
          <c:spPr>
            <a:ln w="28575" cap="rnd">
              <a:solidFill>
                <a:schemeClr val="accent6">
                  <a:lumMod val="40000"/>
                  <a:lumOff val="60000"/>
                </a:schemeClr>
              </a:solidFill>
              <a:round/>
            </a:ln>
            <a:effectLst/>
          </c:spPr>
          <c:marker>
            <c:symbol val="circle"/>
            <c:size val="5"/>
            <c:spPr>
              <a:solidFill>
                <a:schemeClr val="accent6">
                  <a:lumMod val="40000"/>
                  <a:lumOff val="60000"/>
                </a:schemeClr>
              </a:solidFill>
              <a:ln w="9525">
                <a:solidFill>
                  <a:schemeClr val="accent6">
                    <a:lumMod val="40000"/>
                    <a:lumOff val="60000"/>
                  </a:schemeClr>
                </a:solidFill>
              </a:ln>
              <a:effectLst/>
            </c:spPr>
          </c:marker>
          <c:cat>
            <c:strRef>
              <c:f>'[TI Graphs.xlsx]CAMHS'!$A$2:$A$14</c:f>
              <c:strCache>
                <c:ptCount val="13"/>
                <c:pt idx="0">
                  <c:v>Aug</c:v>
                </c:pt>
                <c:pt idx="1">
                  <c:v>Sep</c:v>
                </c:pt>
                <c:pt idx="2">
                  <c:v>Oct</c:v>
                </c:pt>
                <c:pt idx="3">
                  <c:v>Nov</c:v>
                </c:pt>
                <c:pt idx="4">
                  <c:v>Dec</c:v>
                </c:pt>
                <c:pt idx="5">
                  <c:v>Jan</c:v>
                </c:pt>
                <c:pt idx="6">
                  <c:v>Feb</c:v>
                </c:pt>
                <c:pt idx="7">
                  <c:v>Mar</c:v>
                </c:pt>
                <c:pt idx="8">
                  <c:v>Apr</c:v>
                </c:pt>
                <c:pt idx="9">
                  <c:v>May</c:v>
                </c:pt>
                <c:pt idx="10">
                  <c:v>Jun</c:v>
                </c:pt>
                <c:pt idx="11">
                  <c:v>Jul</c:v>
                </c:pt>
                <c:pt idx="12">
                  <c:v>Aug</c:v>
                </c:pt>
              </c:strCache>
            </c:strRef>
          </c:cat>
          <c:val>
            <c:numRef>
              <c:f>'[TI Graphs.xlsx]CAMHS'!$C$2:$C$14</c:f>
              <c:numCache>
                <c:formatCode>General</c:formatCode>
                <c:ptCount val="13"/>
                <c:pt idx="0">
                  <c:v>0</c:v>
                </c:pt>
                <c:pt idx="1">
                  <c:v>0</c:v>
                </c:pt>
                <c:pt idx="2">
                  <c:v>0</c:v>
                </c:pt>
                <c:pt idx="3">
                  <c:v>0</c:v>
                </c:pt>
                <c:pt idx="4">
                  <c:v>0</c:v>
                </c:pt>
                <c:pt idx="5">
                  <c:v>0</c:v>
                </c:pt>
                <c:pt idx="6">
                  <c:v>0</c:v>
                </c:pt>
                <c:pt idx="7">
                  <c:v>0</c:v>
                </c:pt>
                <c:pt idx="8">
                  <c:v>0</c:v>
                </c:pt>
                <c:pt idx="9">
                  <c:v>2</c:v>
                </c:pt>
                <c:pt idx="10">
                  <c:v>2</c:v>
                </c:pt>
                <c:pt idx="11">
                  <c:v>6</c:v>
                </c:pt>
                <c:pt idx="12">
                  <c:v>1</c:v>
                </c:pt>
              </c:numCache>
            </c:numRef>
          </c:val>
          <c:smooth val="0"/>
          <c:extLst>
            <c:ext xmlns:c16="http://schemas.microsoft.com/office/drawing/2014/chart" uri="{C3380CC4-5D6E-409C-BE32-E72D297353CC}">
              <c16:uniqueId val="{00000001-BDBD-4D67-BCC4-46684ADC6229}"/>
            </c:ext>
          </c:extLst>
        </c:ser>
        <c:dLbls>
          <c:showLegendKey val="0"/>
          <c:showVal val="0"/>
          <c:showCatName val="0"/>
          <c:showSerName val="0"/>
          <c:showPercent val="0"/>
          <c:showBubbleSize val="0"/>
        </c:dLbls>
        <c:marker val="1"/>
        <c:smooth val="0"/>
        <c:axId val="1331238399"/>
        <c:axId val="1331237919"/>
      </c:lineChart>
      <c:catAx>
        <c:axId val="13312383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31237919"/>
        <c:crosses val="autoZero"/>
        <c:auto val="1"/>
        <c:lblAlgn val="ctr"/>
        <c:lblOffset val="100"/>
        <c:noMultiLvlLbl val="0"/>
      </c:catAx>
      <c:valAx>
        <c:axId val="13312379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31238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100" b="1"/>
              <a:t>Complaint</a:t>
            </a:r>
            <a:r>
              <a:rPr lang="en-GB" sz="1100" b="1" baseline="0"/>
              <a:t> Performance - 30 days</a:t>
            </a:r>
            <a:endParaRPr lang="en-GB" sz="11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HB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Aug</c:v>
                </c:pt>
                <c:pt idx="1">
                  <c:v>Sep</c:v>
                </c:pt>
                <c:pt idx="2">
                  <c:v>Oct</c:v>
                </c:pt>
                <c:pt idx="3">
                  <c:v>Nov</c:v>
                </c:pt>
                <c:pt idx="4">
                  <c:v>Dec</c:v>
                </c:pt>
                <c:pt idx="5">
                  <c:v>Jan</c:v>
                </c:pt>
                <c:pt idx="6">
                  <c:v>Feb</c:v>
                </c:pt>
                <c:pt idx="7">
                  <c:v>Mar</c:v>
                </c:pt>
                <c:pt idx="8">
                  <c:v>Apr</c:v>
                </c:pt>
                <c:pt idx="9">
                  <c:v>May</c:v>
                </c:pt>
                <c:pt idx="10">
                  <c:v>Jun</c:v>
                </c:pt>
                <c:pt idx="11">
                  <c:v>Jul</c:v>
                </c:pt>
              </c:strCache>
            </c:strRef>
          </c:cat>
          <c:val>
            <c:numRef>
              <c:f>Sheet1!$B$2:$B$13</c:f>
              <c:numCache>
                <c:formatCode>0%</c:formatCode>
                <c:ptCount val="12"/>
                <c:pt idx="0">
                  <c:v>0.71</c:v>
                </c:pt>
                <c:pt idx="1">
                  <c:v>0.62</c:v>
                </c:pt>
                <c:pt idx="2">
                  <c:v>0.74</c:v>
                </c:pt>
                <c:pt idx="3">
                  <c:v>0.55000000000000004</c:v>
                </c:pt>
                <c:pt idx="4">
                  <c:v>0.69</c:v>
                </c:pt>
                <c:pt idx="5">
                  <c:v>0.72</c:v>
                </c:pt>
                <c:pt idx="6">
                  <c:v>0.69</c:v>
                </c:pt>
                <c:pt idx="7">
                  <c:v>0.71</c:v>
                </c:pt>
                <c:pt idx="8">
                  <c:v>0.74</c:v>
                </c:pt>
                <c:pt idx="9">
                  <c:v>0.73</c:v>
                </c:pt>
                <c:pt idx="10">
                  <c:v>0.7</c:v>
                </c:pt>
                <c:pt idx="11">
                  <c:v>0.66</c:v>
                </c:pt>
              </c:numCache>
            </c:numRef>
          </c:val>
          <c:smooth val="0"/>
          <c:extLst>
            <c:ext xmlns:c16="http://schemas.microsoft.com/office/drawing/2014/chart" uri="{C3380CC4-5D6E-409C-BE32-E72D297353CC}">
              <c16:uniqueId val="{00000000-B709-4CDA-BE8B-EDFB72AD1045}"/>
            </c:ext>
          </c:extLst>
        </c:ser>
        <c:ser>
          <c:idx val="1"/>
          <c:order val="1"/>
          <c:tx>
            <c:strRef>
              <c:f>Sheet1!$C$1</c:f>
              <c:strCache>
                <c:ptCount val="1"/>
                <c:pt idx="0">
                  <c:v>Morriston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Aug</c:v>
                </c:pt>
                <c:pt idx="1">
                  <c:v>Sep</c:v>
                </c:pt>
                <c:pt idx="2">
                  <c:v>Oct</c:v>
                </c:pt>
                <c:pt idx="3">
                  <c:v>Nov</c:v>
                </c:pt>
                <c:pt idx="4">
                  <c:v>Dec</c:v>
                </c:pt>
                <c:pt idx="5">
                  <c:v>Jan</c:v>
                </c:pt>
                <c:pt idx="6">
                  <c:v>Feb</c:v>
                </c:pt>
                <c:pt idx="7">
                  <c:v>Mar</c:v>
                </c:pt>
                <c:pt idx="8">
                  <c:v>Apr</c:v>
                </c:pt>
                <c:pt idx="9">
                  <c:v>May</c:v>
                </c:pt>
                <c:pt idx="10">
                  <c:v>Jun</c:v>
                </c:pt>
                <c:pt idx="11">
                  <c:v>Jul</c:v>
                </c:pt>
              </c:strCache>
            </c:strRef>
          </c:cat>
          <c:val>
            <c:numRef>
              <c:f>Sheet1!$C$2:$C$13</c:f>
              <c:numCache>
                <c:formatCode>0%</c:formatCode>
                <c:ptCount val="12"/>
                <c:pt idx="0">
                  <c:v>0.67</c:v>
                </c:pt>
                <c:pt idx="1">
                  <c:v>0.57999999999999996</c:v>
                </c:pt>
                <c:pt idx="2">
                  <c:v>0.77</c:v>
                </c:pt>
                <c:pt idx="3">
                  <c:v>0.46</c:v>
                </c:pt>
                <c:pt idx="4">
                  <c:v>0.66</c:v>
                </c:pt>
                <c:pt idx="5">
                  <c:v>0.72</c:v>
                </c:pt>
                <c:pt idx="6">
                  <c:v>0.67</c:v>
                </c:pt>
                <c:pt idx="7">
                  <c:v>0.87</c:v>
                </c:pt>
                <c:pt idx="8">
                  <c:v>0.76</c:v>
                </c:pt>
                <c:pt idx="9">
                  <c:v>0.83</c:v>
                </c:pt>
                <c:pt idx="10">
                  <c:v>0.66</c:v>
                </c:pt>
                <c:pt idx="11">
                  <c:v>0.72</c:v>
                </c:pt>
              </c:numCache>
            </c:numRef>
          </c:val>
          <c:smooth val="0"/>
          <c:extLst>
            <c:ext xmlns:c16="http://schemas.microsoft.com/office/drawing/2014/chart" uri="{C3380CC4-5D6E-409C-BE32-E72D297353CC}">
              <c16:uniqueId val="{00000001-B709-4CDA-BE8B-EDFB72AD1045}"/>
            </c:ext>
          </c:extLst>
        </c:ser>
        <c:ser>
          <c:idx val="2"/>
          <c:order val="2"/>
          <c:tx>
            <c:strRef>
              <c:f>Sheet1!$D$1</c:f>
              <c:strCache>
                <c:ptCount val="1"/>
                <c:pt idx="0">
                  <c:v>NPTSSG %</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Sheet1!$A$2:$A$13</c:f>
              <c:strCache>
                <c:ptCount val="12"/>
                <c:pt idx="0">
                  <c:v>Aug</c:v>
                </c:pt>
                <c:pt idx="1">
                  <c:v>Sep</c:v>
                </c:pt>
                <c:pt idx="2">
                  <c:v>Oct</c:v>
                </c:pt>
                <c:pt idx="3">
                  <c:v>Nov</c:v>
                </c:pt>
                <c:pt idx="4">
                  <c:v>Dec</c:v>
                </c:pt>
                <c:pt idx="5">
                  <c:v>Jan</c:v>
                </c:pt>
                <c:pt idx="6">
                  <c:v>Feb</c:v>
                </c:pt>
                <c:pt idx="7">
                  <c:v>Mar</c:v>
                </c:pt>
                <c:pt idx="8">
                  <c:v>Apr</c:v>
                </c:pt>
                <c:pt idx="9">
                  <c:v>May</c:v>
                </c:pt>
                <c:pt idx="10">
                  <c:v>Jun</c:v>
                </c:pt>
                <c:pt idx="11">
                  <c:v>Jul</c:v>
                </c:pt>
              </c:strCache>
            </c:strRef>
          </c:cat>
          <c:val>
            <c:numRef>
              <c:f>Sheet1!$D$2:$D$13</c:f>
              <c:numCache>
                <c:formatCode>0%</c:formatCode>
                <c:ptCount val="12"/>
                <c:pt idx="0">
                  <c:v>0.59</c:v>
                </c:pt>
                <c:pt idx="1">
                  <c:v>0.57999999999999996</c:v>
                </c:pt>
                <c:pt idx="2">
                  <c:v>0.52</c:v>
                </c:pt>
                <c:pt idx="3">
                  <c:v>0.47</c:v>
                </c:pt>
                <c:pt idx="4">
                  <c:v>0.54</c:v>
                </c:pt>
                <c:pt idx="5">
                  <c:v>0.67</c:v>
                </c:pt>
                <c:pt idx="6">
                  <c:v>0.59</c:v>
                </c:pt>
                <c:pt idx="7">
                  <c:v>0.54</c:v>
                </c:pt>
                <c:pt idx="8">
                  <c:v>0.62</c:v>
                </c:pt>
                <c:pt idx="9">
                  <c:v>0.5</c:v>
                </c:pt>
                <c:pt idx="10">
                  <c:v>0.72</c:v>
                </c:pt>
                <c:pt idx="11">
                  <c:v>0.49</c:v>
                </c:pt>
              </c:numCache>
            </c:numRef>
          </c:val>
          <c:smooth val="0"/>
          <c:extLst>
            <c:ext xmlns:c16="http://schemas.microsoft.com/office/drawing/2014/chart" uri="{C3380CC4-5D6E-409C-BE32-E72D297353CC}">
              <c16:uniqueId val="{00000002-B709-4CDA-BE8B-EDFB72AD1045}"/>
            </c:ext>
          </c:extLst>
        </c:ser>
        <c:ser>
          <c:idx val="3"/>
          <c:order val="3"/>
          <c:tx>
            <c:strRef>
              <c:f>Sheet1!$E$1</c:f>
              <c:strCache>
                <c:ptCount val="1"/>
                <c:pt idx="0">
                  <c:v>MH&amp;LD %</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Sheet1!$A$2:$A$13</c:f>
              <c:strCache>
                <c:ptCount val="12"/>
                <c:pt idx="0">
                  <c:v>Aug</c:v>
                </c:pt>
                <c:pt idx="1">
                  <c:v>Sep</c:v>
                </c:pt>
                <c:pt idx="2">
                  <c:v>Oct</c:v>
                </c:pt>
                <c:pt idx="3">
                  <c:v>Nov</c:v>
                </c:pt>
                <c:pt idx="4">
                  <c:v>Dec</c:v>
                </c:pt>
                <c:pt idx="5">
                  <c:v>Jan</c:v>
                </c:pt>
                <c:pt idx="6">
                  <c:v>Feb</c:v>
                </c:pt>
                <c:pt idx="7">
                  <c:v>Mar</c:v>
                </c:pt>
                <c:pt idx="8">
                  <c:v>Apr</c:v>
                </c:pt>
                <c:pt idx="9">
                  <c:v>May</c:v>
                </c:pt>
                <c:pt idx="10">
                  <c:v>Jun</c:v>
                </c:pt>
                <c:pt idx="11">
                  <c:v>Jul</c:v>
                </c:pt>
              </c:strCache>
            </c:strRef>
          </c:cat>
          <c:val>
            <c:numRef>
              <c:f>Sheet1!$E$2:$E$13</c:f>
              <c:numCache>
                <c:formatCode>0%</c:formatCode>
                <c:ptCount val="12"/>
                <c:pt idx="0">
                  <c:v>0.56000000000000005</c:v>
                </c:pt>
                <c:pt idx="1">
                  <c:v>0.52</c:v>
                </c:pt>
                <c:pt idx="2">
                  <c:v>0.53</c:v>
                </c:pt>
                <c:pt idx="3">
                  <c:v>0.76</c:v>
                </c:pt>
                <c:pt idx="4">
                  <c:v>0.69</c:v>
                </c:pt>
                <c:pt idx="5">
                  <c:v>0.56999999999999995</c:v>
                </c:pt>
                <c:pt idx="6">
                  <c:v>0.56000000000000005</c:v>
                </c:pt>
                <c:pt idx="7">
                  <c:v>0.68</c:v>
                </c:pt>
                <c:pt idx="8">
                  <c:v>0.82</c:v>
                </c:pt>
                <c:pt idx="9">
                  <c:v>0.79</c:v>
                </c:pt>
                <c:pt idx="10">
                  <c:v>0.64</c:v>
                </c:pt>
                <c:pt idx="11">
                  <c:v>0.78</c:v>
                </c:pt>
              </c:numCache>
            </c:numRef>
          </c:val>
          <c:smooth val="0"/>
          <c:extLst>
            <c:ext xmlns:c16="http://schemas.microsoft.com/office/drawing/2014/chart" uri="{C3380CC4-5D6E-409C-BE32-E72D297353CC}">
              <c16:uniqueId val="{00000003-B709-4CDA-BE8B-EDFB72AD1045}"/>
            </c:ext>
          </c:extLst>
        </c:ser>
        <c:dLbls>
          <c:showLegendKey val="0"/>
          <c:showVal val="0"/>
          <c:showCatName val="0"/>
          <c:showSerName val="0"/>
          <c:showPercent val="0"/>
          <c:showBubbleSize val="0"/>
        </c:dLbls>
        <c:marker val="1"/>
        <c:smooth val="0"/>
        <c:axId val="904251727"/>
        <c:axId val="1304338095"/>
      </c:lineChart>
      <c:catAx>
        <c:axId val="9042517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04338095"/>
        <c:crosses val="autoZero"/>
        <c:auto val="1"/>
        <c:lblAlgn val="ctr"/>
        <c:lblOffset val="100"/>
        <c:noMultiLvlLbl val="0"/>
      </c:catAx>
      <c:valAx>
        <c:axId val="130433809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2517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E83804-80E2-41D1-A7DB-97D1E0D0A92B}" type="doc">
      <dgm:prSet loTypeId="urn:microsoft.com/office/officeart/2005/8/layout/cycle4" loCatId="cycle" qsTypeId="urn:microsoft.com/office/officeart/2005/8/quickstyle/simple1" qsCatId="simple" csTypeId="urn:microsoft.com/office/officeart/2005/8/colors/colorful1" csCatId="colorful" phldr="1"/>
      <dgm:spPr/>
      <dgm:t>
        <a:bodyPr/>
        <a:lstStyle/>
        <a:p>
          <a:endParaRPr lang="en-GB"/>
        </a:p>
      </dgm:t>
    </dgm:pt>
    <dgm:pt modelId="{6A01C0D1-76C6-44A4-9309-9FBCC334D08B}">
      <dgm:prSet phldrT="[Text]"/>
      <dgm:spPr/>
      <dgm:t>
        <a:bodyPr/>
        <a:lstStyle/>
        <a:p>
          <a:r>
            <a:rPr lang="en-GB" dirty="0"/>
            <a:t>Hand &amp; Wrist</a:t>
          </a:r>
        </a:p>
      </dgm:t>
    </dgm:pt>
    <dgm:pt modelId="{80323972-D0AC-440C-94A7-0DE5E1D758BE}" type="parTrans" cxnId="{106B8A17-6E39-42AA-97D5-1F3B123DBD89}">
      <dgm:prSet/>
      <dgm:spPr/>
      <dgm:t>
        <a:bodyPr/>
        <a:lstStyle/>
        <a:p>
          <a:endParaRPr lang="en-GB"/>
        </a:p>
      </dgm:t>
    </dgm:pt>
    <dgm:pt modelId="{7BBB10A0-AF88-42DA-A350-AE56651EABFC}" type="sibTrans" cxnId="{106B8A17-6E39-42AA-97D5-1F3B123DBD89}">
      <dgm:prSet/>
      <dgm:spPr/>
      <dgm:t>
        <a:bodyPr/>
        <a:lstStyle/>
        <a:p>
          <a:endParaRPr lang="en-GB"/>
        </a:p>
      </dgm:t>
    </dgm:pt>
    <dgm:pt modelId="{5D570457-51CD-48F6-BFD5-96A22AE63FE8}">
      <dgm:prSet phldrT="[Text]"/>
      <dgm:spPr/>
      <dgm:t>
        <a:bodyPr/>
        <a:lstStyle/>
        <a:p>
          <a:r>
            <a:rPr lang="en-GB" dirty="0"/>
            <a:t>Shoulder &amp; Elbow</a:t>
          </a:r>
        </a:p>
      </dgm:t>
    </dgm:pt>
    <dgm:pt modelId="{3A5D5FC5-EE6C-493A-880E-524417C10E81}" type="parTrans" cxnId="{5E2D9A49-C04F-4041-9D2A-B21022A6C455}">
      <dgm:prSet/>
      <dgm:spPr/>
      <dgm:t>
        <a:bodyPr/>
        <a:lstStyle/>
        <a:p>
          <a:endParaRPr lang="en-GB"/>
        </a:p>
      </dgm:t>
    </dgm:pt>
    <dgm:pt modelId="{728C254A-8CC3-48A0-B04E-D2B975D70B04}" type="sibTrans" cxnId="{5E2D9A49-C04F-4041-9D2A-B21022A6C455}">
      <dgm:prSet/>
      <dgm:spPr/>
      <dgm:t>
        <a:bodyPr/>
        <a:lstStyle/>
        <a:p>
          <a:endParaRPr lang="en-GB"/>
        </a:p>
      </dgm:t>
    </dgm:pt>
    <dgm:pt modelId="{34C2C524-C04F-4A55-ABC7-1568266B3D43}">
      <dgm:prSet phldrT="[Text]"/>
      <dgm:spPr/>
      <dgm:t>
        <a:bodyPr/>
        <a:lstStyle/>
        <a:p>
          <a:r>
            <a:rPr lang="en-GB" dirty="0"/>
            <a:t>Hip and Knee</a:t>
          </a:r>
        </a:p>
      </dgm:t>
    </dgm:pt>
    <dgm:pt modelId="{C378FC89-2350-4E74-9991-94259DE51D96}" type="parTrans" cxnId="{F6043619-86DF-4F58-B3C8-46B991A6871B}">
      <dgm:prSet/>
      <dgm:spPr/>
      <dgm:t>
        <a:bodyPr/>
        <a:lstStyle/>
        <a:p>
          <a:endParaRPr lang="en-GB"/>
        </a:p>
      </dgm:t>
    </dgm:pt>
    <dgm:pt modelId="{0293E7CC-DB5B-4139-98AA-C9C545B05D10}" type="sibTrans" cxnId="{F6043619-86DF-4F58-B3C8-46B991A6871B}">
      <dgm:prSet/>
      <dgm:spPr/>
      <dgm:t>
        <a:bodyPr/>
        <a:lstStyle/>
        <a:p>
          <a:endParaRPr lang="en-GB"/>
        </a:p>
      </dgm:t>
    </dgm:pt>
    <dgm:pt modelId="{8F64EEC8-C059-42E4-BAA7-9A4592668C5D}">
      <dgm:prSet phldrT="[Text]"/>
      <dgm:spPr/>
      <dgm:t>
        <a:bodyPr/>
        <a:lstStyle/>
        <a:p>
          <a:r>
            <a:rPr lang="en-GB" dirty="0"/>
            <a:t>Foot &amp; Ankle</a:t>
          </a:r>
        </a:p>
      </dgm:t>
    </dgm:pt>
    <dgm:pt modelId="{58030442-45BB-4495-A737-62391155E050}" type="parTrans" cxnId="{5296B9A2-1887-4090-B16F-B646C6BB5A59}">
      <dgm:prSet/>
      <dgm:spPr/>
      <dgm:t>
        <a:bodyPr/>
        <a:lstStyle/>
        <a:p>
          <a:endParaRPr lang="en-GB"/>
        </a:p>
      </dgm:t>
    </dgm:pt>
    <dgm:pt modelId="{4430C138-ACB1-4061-A45C-3D4B594B3FE0}" type="sibTrans" cxnId="{5296B9A2-1887-4090-B16F-B646C6BB5A59}">
      <dgm:prSet/>
      <dgm:spPr/>
      <dgm:t>
        <a:bodyPr/>
        <a:lstStyle/>
        <a:p>
          <a:endParaRPr lang="en-GB"/>
        </a:p>
      </dgm:t>
    </dgm:pt>
    <dgm:pt modelId="{D1DB1605-8726-445E-BE7E-6F64CB476E65}" type="pres">
      <dgm:prSet presAssocID="{15E83804-80E2-41D1-A7DB-97D1E0D0A92B}" presName="cycleMatrixDiagram" presStyleCnt="0">
        <dgm:presLayoutVars>
          <dgm:chMax val="1"/>
          <dgm:dir/>
          <dgm:animLvl val="lvl"/>
          <dgm:resizeHandles val="exact"/>
        </dgm:presLayoutVars>
      </dgm:prSet>
      <dgm:spPr/>
    </dgm:pt>
    <dgm:pt modelId="{B88E7462-10FB-420A-AB32-6AF6A6F370DE}" type="pres">
      <dgm:prSet presAssocID="{15E83804-80E2-41D1-A7DB-97D1E0D0A92B}" presName="children" presStyleCnt="0"/>
      <dgm:spPr/>
    </dgm:pt>
    <dgm:pt modelId="{F1889DC5-15FA-431A-A357-1DD89DBE32B1}" type="pres">
      <dgm:prSet presAssocID="{15E83804-80E2-41D1-A7DB-97D1E0D0A92B}" presName="childPlaceholder" presStyleCnt="0"/>
      <dgm:spPr/>
    </dgm:pt>
    <dgm:pt modelId="{5DC46233-3862-4662-98FB-6C74F52DFB35}" type="pres">
      <dgm:prSet presAssocID="{15E83804-80E2-41D1-A7DB-97D1E0D0A92B}" presName="circle" presStyleCnt="0"/>
      <dgm:spPr/>
    </dgm:pt>
    <dgm:pt modelId="{AB9054F0-DE55-483F-A9DC-F4CAFC2845A0}" type="pres">
      <dgm:prSet presAssocID="{15E83804-80E2-41D1-A7DB-97D1E0D0A92B}" presName="quadrant1" presStyleLbl="node1" presStyleIdx="0" presStyleCnt="4">
        <dgm:presLayoutVars>
          <dgm:chMax val="1"/>
          <dgm:bulletEnabled val="1"/>
        </dgm:presLayoutVars>
      </dgm:prSet>
      <dgm:spPr/>
    </dgm:pt>
    <dgm:pt modelId="{8CD86AAD-0536-4B6C-9E39-CAC63C159AD7}" type="pres">
      <dgm:prSet presAssocID="{15E83804-80E2-41D1-A7DB-97D1E0D0A92B}" presName="quadrant2" presStyleLbl="node1" presStyleIdx="1" presStyleCnt="4">
        <dgm:presLayoutVars>
          <dgm:chMax val="1"/>
          <dgm:bulletEnabled val="1"/>
        </dgm:presLayoutVars>
      </dgm:prSet>
      <dgm:spPr/>
    </dgm:pt>
    <dgm:pt modelId="{69E0D5EF-357D-41F9-9EBB-0013C543F770}" type="pres">
      <dgm:prSet presAssocID="{15E83804-80E2-41D1-A7DB-97D1E0D0A92B}" presName="quadrant3" presStyleLbl="node1" presStyleIdx="2" presStyleCnt="4">
        <dgm:presLayoutVars>
          <dgm:chMax val="1"/>
          <dgm:bulletEnabled val="1"/>
        </dgm:presLayoutVars>
      </dgm:prSet>
      <dgm:spPr/>
    </dgm:pt>
    <dgm:pt modelId="{2744C79E-738D-4F87-9632-8CBB73A87456}" type="pres">
      <dgm:prSet presAssocID="{15E83804-80E2-41D1-A7DB-97D1E0D0A92B}" presName="quadrant4" presStyleLbl="node1" presStyleIdx="3" presStyleCnt="4">
        <dgm:presLayoutVars>
          <dgm:chMax val="1"/>
          <dgm:bulletEnabled val="1"/>
        </dgm:presLayoutVars>
      </dgm:prSet>
      <dgm:spPr/>
    </dgm:pt>
    <dgm:pt modelId="{49C42DF2-A53C-42EA-9B40-73882B120D2A}" type="pres">
      <dgm:prSet presAssocID="{15E83804-80E2-41D1-A7DB-97D1E0D0A92B}" presName="quadrantPlaceholder" presStyleCnt="0"/>
      <dgm:spPr/>
    </dgm:pt>
    <dgm:pt modelId="{F793BDC9-5973-43B8-BC00-178ED5232895}" type="pres">
      <dgm:prSet presAssocID="{15E83804-80E2-41D1-A7DB-97D1E0D0A92B}" presName="center1" presStyleLbl="fgShp" presStyleIdx="0" presStyleCnt="2"/>
      <dgm:spPr/>
    </dgm:pt>
    <dgm:pt modelId="{B4EE4A34-F05D-40F8-966E-8C976BC3EF54}" type="pres">
      <dgm:prSet presAssocID="{15E83804-80E2-41D1-A7DB-97D1E0D0A92B}" presName="center2" presStyleLbl="fgShp" presStyleIdx="1" presStyleCnt="2"/>
      <dgm:spPr/>
    </dgm:pt>
  </dgm:ptLst>
  <dgm:cxnLst>
    <dgm:cxn modelId="{E27A5A11-DA6E-4C21-8E82-80419167833E}" type="presOf" srcId="{6A01C0D1-76C6-44A4-9309-9FBCC334D08B}" destId="{AB9054F0-DE55-483F-A9DC-F4CAFC2845A0}" srcOrd="0" destOrd="0" presId="urn:microsoft.com/office/officeart/2005/8/layout/cycle4"/>
    <dgm:cxn modelId="{106B8A17-6E39-42AA-97D5-1F3B123DBD89}" srcId="{15E83804-80E2-41D1-A7DB-97D1E0D0A92B}" destId="{6A01C0D1-76C6-44A4-9309-9FBCC334D08B}" srcOrd="0" destOrd="0" parTransId="{80323972-D0AC-440C-94A7-0DE5E1D758BE}" sibTransId="{7BBB10A0-AF88-42DA-A350-AE56651EABFC}"/>
    <dgm:cxn modelId="{F6043619-86DF-4F58-B3C8-46B991A6871B}" srcId="{15E83804-80E2-41D1-A7DB-97D1E0D0A92B}" destId="{34C2C524-C04F-4A55-ABC7-1568266B3D43}" srcOrd="2" destOrd="0" parTransId="{C378FC89-2350-4E74-9991-94259DE51D96}" sibTransId="{0293E7CC-DB5B-4139-98AA-C9C545B05D10}"/>
    <dgm:cxn modelId="{5E2D9A49-C04F-4041-9D2A-B21022A6C455}" srcId="{15E83804-80E2-41D1-A7DB-97D1E0D0A92B}" destId="{5D570457-51CD-48F6-BFD5-96A22AE63FE8}" srcOrd="1" destOrd="0" parTransId="{3A5D5FC5-EE6C-493A-880E-524417C10E81}" sibTransId="{728C254A-8CC3-48A0-B04E-D2B975D70B04}"/>
    <dgm:cxn modelId="{57EAD76E-4038-48C0-9F47-FFAE1EDAD39D}" type="presOf" srcId="{15E83804-80E2-41D1-A7DB-97D1E0D0A92B}" destId="{D1DB1605-8726-445E-BE7E-6F64CB476E65}" srcOrd="0" destOrd="0" presId="urn:microsoft.com/office/officeart/2005/8/layout/cycle4"/>
    <dgm:cxn modelId="{4DB6757C-9321-442E-B974-E209F5FCD6A4}" type="presOf" srcId="{5D570457-51CD-48F6-BFD5-96A22AE63FE8}" destId="{8CD86AAD-0536-4B6C-9E39-CAC63C159AD7}" srcOrd="0" destOrd="0" presId="urn:microsoft.com/office/officeart/2005/8/layout/cycle4"/>
    <dgm:cxn modelId="{5296B9A2-1887-4090-B16F-B646C6BB5A59}" srcId="{15E83804-80E2-41D1-A7DB-97D1E0D0A92B}" destId="{8F64EEC8-C059-42E4-BAA7-9A4592668C5D}" srcOrd="3" destOrd="0" parTransId="{58030442-45BB-4495-A737-62391155E050}" sibTransId="{4430C138-ACB1-4061-A45C-3D4B594B3FE0}"/>
    <dgm:cxn modelId="{71C91CA5-4C5C-4529-8AAB-5A35D7B9F015}" type="presOf" srcId="{34C2C524-C04F-4A55-ABC7-1568266B3D43}" destId="{69E0D5EF-357D-41F9-9EBB-0013C543F770}" srcOrd="0" destOrd="0" presId="urn:microsoft.com/office/officeart/2005/8/layout/cycle4"/>
    <dgm:cxn modelId="{55484EAC-FDDD-4805-8EA8-CC68755AC897}" type="presOf" srcId="{8F64EEC8-C059-42E4-BAA7-9A4592668C5D}" destId="{2744C79E-738D-4F87-9632-8CBB73A87456}" srcOrd="0" destOrd="0" presId="urn:microsoft.com/office/officeart/2005/8/layout/cycle4"/>
    <dgm:cxn modelId="{286D988D-5BA5-40D6-92B2-DD576759155F}" type="presParOf" srcId="{D1DB1605-8726-445E-BE7E-6F64CB476E65}" destId="{B88E7462-10FB-420A-AB32-6AF6A6F370DE}" srcOrd="0" destOrd="0" presId="urn:microsoft.com/office/officeart/2005/8/layout/cycle4"/>
    <dgm:cxn modelId="{E8FDF9F0-DCD6-41D0-A4B5-24AE735394BD}" type="presParOf" srcId="{B88E7462-10FB-420A-AB32-6AF6A6F370DE}" destId="{F1889DC5-15FA-431A-A357-1DD89DBE32B1}" srcOrd="0" destOrd="0" presId="urn:microsoft.com/office/officeart/2005/8/layout/cycle4"/>
    <dgm:cxn modelId="{5EE6F1BF-7664-4313-B921-798454B3FAF2}" type="presParOf" srcId="{D1DB1605-8726-445E-BE7E-6F64CB476E65}" destId="{5DC46233-3862-4662-98FB-6C74F52DFB35}" srcOrd="1" destOrd="0" presId="urn:microsoft.com/office/officeart/2005/8/layout/cycle4"/>
    <dgm:cxn modelId="{C489F437-B654-48BF-8D8F-3CD5226F9002}" type="presParOf" srcId="{5DC46233-3862-4662-98FB-6C74F52DFB35}" destId="{AB9054F0-DE55-483F-A9DC-F4CAFC2845A0}" srcOrd="0" destOrd="0" presId="urn:microsoft.com/office/officeart/2005/8/layout/cycle4"/>
    <dgm:cxn modelId="{BDE14067-36F4-48D3-92B9-E6F5604FCD98}" type="presParOf" srcId="{5DC46233-3862-4662-98FB-6C74F52DFB35}" destId="{8CD86AAD-0536-4B6C-9E39-CAC63C159AD7}" srcOrd="1" destOrd="0" presId="urn:microsoft.com/office/officeart/2005/8/layout/cycle4"/>
    <dgm:cxn modelId="{BF6618AA-4958-46FA-98BA-F72A9FD99DB1}" type="presParOf" srcId="{5DC46233-3862-4662-98FB-6C74F52DFB35}" destId="{69E0D5EF-357D-41F9-9EBB-0013C543F770}" srcOrd="2" destOrd="0" presId="urn:microsoft.com/office/officeart/2005/8/layout/cycle4"/>
    <dgm:cxn modelId="{E05730E2-3610-4216-8261-364816BC577C}" type="presParOf" srcId="{5DC46233-3862-4662-98FB-6C74F52DFB35}" destId="{2744C79E-738D-4F87-9632-8CBB73A87456}" srcOrd="3" destOrd="0" presId="urn:microsoft.com/office/officeart/2005/8/layout/cycle4"/>
    <dgm:cxn modelId="{145B87AB-0C96-4402-95D2-D299F69A7FC8}" type="presParOf" srcId="{5DC46233-3862-4662-98FB-6C74F52DFB35}" destId="{49C42DF2-A53C-42EA-9B40-73882B120D2A}" srcOrd="4" destOrd="0" presId="urn:microsoft.com/office/officeart/2005/8/layout/cycle4"/>
    <dgm:cxn modelId="{2941D887-6A11-4848-91F4-E31B0DC81BAA}" type="presParOf" srcId="{D1DB1605-8726-445E-BE7E-6F64CB476E65}" destId="{F793BDC9-5973-43B8-BC00-178ED5232895}" srcOrd="2" destOrd="0" presId="urn:microsoft.com/office/officeart/2005/8/layout/cycle4"/>
    <dgm:cxn modelId="{93CFA953-6BC3-4784-A8FA-D3A420E83E1D}" type="presParOf" srcId="{D1DB1605-8726-445E-BE7E-6F64CB476E65}" destId="{B4EE4A34-F05D-40F8-966E-8C976BC3EF54}"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E6A486-1AA3-43EC-A577-AC418B017704}" type="doc">
      <dgm:prSet loTypeId="urn:microsoft.com/office/officeart/2005/8/layout/process3" loCatId="process" qsTypeId="urn:microsoft.com/office/officeart/2005/8/quickstyle/simple5" qsCatId="simple" csTypeId="urn:microsoft.com/office/officeart/2005/8/colors/colorful4" csCatId="colorful" phldr="1"/>
      <dgm:spPr/>
      <dgm:t>
        <a:bodyPr/>
        <a:lstStyle/>
        <a:p>
          <a:endParaRPr lang="en-GB"/>
        </a:p>
      </dgm:t>
    </dgm:pt>
    <dgm:pt modelId="{2D21898A-76CF-462A-8F0F-DA226AB0A8EC}">
      <dgm:prSet phldrT="[Text]"/>
      <dgm:spPr/>
      <dgm:t>
        <a:bodyPr/>
        <a:lstStyle/>
        <a:p>
          <a:r>
            <a:rPr lang="en-GB" dirty="0"/>
            <a:t>0-6 Months</a:t>
          </a:r>
        </a:p>
      </dgm:t>
    </dgm:pt>
    <dgm:pt modelId="{62C4DE6B-FCCC-4091-B413-F5B77776AA4D}" type="parTrans" cxnId="{53ABD5BD-8CA7-488D-AD0A-F749FF2C6027}">
      <dgm:prSet/>
      <dgm:spPr/>
      <dgm:t>
        <a:bodyPr/>
        <a:lstStyle/>
        <a:p>
          <a:endParaRPr lang="en-GB"/>
        </a:p>
      </dgm:t>
    </dgm:pt>
    <dgm:pt modelId="{96F90D64-BB70-46E6-B415-F2EF2C3886DC}" type="sibTrans" cxnId="{53ABD5BD-8CA7-488D-AD0A-F749FF2C6027}">
      <dgm:prSet/>
      <dgm:spPr/>
      <dgm:t>
        <a:bodyPr/>
        <a:lstStyle/>
        <a:p>
          <a:endParaRPr lang="en-GB"/>
        </a:p>
      </dgm:t>
    </dgm:pt>
    <dgm:pt modelId="{DBFD8AE0-26B9-4272-9E0E-4D09A3230007}">
      <dgm:prSet phldrT="[Text]"/>
      <dgm:spPr/>
      <dgm:t>
        <a:bodyPr/>
        <a:lstStyle/>
        <a:p>
          <a:r>
            <a:rPr lang="en-GB" dirty="0"/>
            <a:t>6-12 Months</a:t>
          </a:r>
        </a:p>
      </dgm:t>
    </dgm:pt>
    <dgm:pt modelId="{A54312DB-B984-4673-B747-798BFEB5CB17}" type="parTrans" cxnId="{2DEBB0B6-0FFA-45E1-8F52-C07A2F7A67C6}">
      <dgm:prSet/>
      <dgm:spPr/>
      <dgm:t>
        <a:bodyPr/>
        <a:lstStyle/>
        <a:p>
          <a:endParaRPr lang="en-GB"/>
        </a:p>
      </dgm:t>
    </dgm:pt>
    <dgm:pt modelId="{B34A674E-EBE1-4737-B470-26C832E7EDAE}" type="sibTrans" cxnId="{2DEBB0B6-0FFA-45E1-8F52-C07A2F7A67C6}">
      <dgm:prSet/>
      <dgm:spPr/>
      <dgm:t>
        <a:bodyPr/>
        <a:lstStyle/>
        <a:p>
          <a:endParaRPr lang="en-GB"/>
        </a:p>
      </dgm:t>
    </dgm:pt>
    <dgm:pt modelId="{817A9E7E-9C2B-4AF0-B173-5B9CFDB3655E}">
      <dgm:prSet phldrT="[Text]" custT="1"/>
      <dgm:spPr/>
      <dgm:t>
        <a:bodyPr/>
        <a:lstStyle/>
        <a:p>
          <a:r>
            <a:rPr lang="en-GB" sz="1200" dirty="0"/>
            <a:t>Continuously monitor and proactively manage waiting times across the region.</a:t>
          </a:r>
        </a:p>
      </dgm:t>
    </dgm:pt>
    <dgm:pt modelId="{1639BAD8-AE06-49D6-8DA7-2112579032BF}" type="parTrans" cxnId="{BCF61A90-FC25-4D59-8298-F96033BEF62A}">
      <dgm:prSet/>
      <dgm:spPr/>
      <dgm:t>
        <a:bodyPr/>
        <a:lstStyle/>
        <a:p>
          <a:endParaRPr lang="en-GB"/>
        </a:p>
      </dgm:t>
    </dgm:pt>
    <dgm:pt modelId="{0E572FC4-946A-418A-9A28-803D6CEB6F89}" type="sibTrans" cxnId="{BCF61A90-FC25-4D59-8298-F96033BEF62A}">
      <dgm:prSet/>
      <dgm:spPr/>
      <dgm:t>
        <a:bodyPr/>
        <a:lstStyle/>
        <a:p>
          <a:endParaRPr lang="en-GB"/>
        </a:p>
      </dgm:t>
    </dgm:pt>
    <dgm:pt modelId="{487652A8-3014-42EE-911C-C4A32BD6CCBF}">
      <dgm:prSet phldrT="[Text]" custT="1"/>
      <dgm:spPr/>
      <dgm:t>
        <a:bodyPr/>
        <a:lstStyle/>
        <a:p>
          <a:r>
            <a:rPr lang="en-GB" sz="1200" dirty="0"/>
            <a:t>Continuously monitor and proactively manage waiting times across the region.
Invest in both medical and non-medical workforce at Prince Philip Hospital to support local and regional activity.
Optimise the use of regional resources and infrastructure for all sub-specialty activities.
Collaboratively manage the longest-waiting patients through a shared patient tracking list (PTL).
Develop a business case for establishing a complex primary and revision service.
Expand the hand surgery network model across the region.
Continue advancing regional arthroplasty initiatives.
Identify and implement research opportunities to enhance orthopaedic practices.
Collaborate with the Welsh Orthopaedic Network to organise a conference showcasing best practices.</a:t>
          </a:r>
        </a:p>
      </dgm:t>
    </dgm:pt>
    <dgm:pt modelId="{2CEADF12-D282-49B5-A576-0C362AE657C6}" type="parTrans" cxnId="{52A1FAA7-A4F0-46AB-BAB7-2A9B4CF441CA}">
      <dgm:prSet/>
      <dgm:spPr/>
      <dgm:t>
        <a:bodyPr/>
        <a:lstStyle/>
        <a:p>
          <a:endParaRPr lang="en-GB"/>
        </a:p>
      </dgm:t>
    </dgm:pt>
    <dgm:pt modelId="{0E4722BC-2A44-46A3-8E44-BCBADF3048BE}" type="sibTrans" cxnId="{52A1FAA7-A4F0-46AB-BAB7-2A9B4CF441CA}">
      <dgm:prSet/>
      <dgm:spPr/>
      <dgm:t>
        <a:bodyPr/>
        <a:lstStyle/>
        <a:p>
          <a:endParaRPr lang="en-GB"/>
        </a:p>
      </dgm:t>
    </dgm:pt>
    <dgm:pt modelId="{C2680568-6E8C-407C-A4CA-1504BE91F536}">
      <dgm:prSet custT="1"/>
      <dgm:spPr/>
      <dgm:t>
        <a:bodyPr/>
        <a:lstStyle/>
        <a:p>
          <a:r>
            <a:rPr lang="en-GB" sz="1200" dirty="0"/>
            <a:t>Maximise resource use across the region.
Continue to review options around shared waiting list/PTL. 
Advance the business case for a complex primary and revision service, preparing for implementation if practicable.</a:t>
          </a:r>
        </a:p>
      </dgm:t>
    </dgm:pt>
    <dgm:pt modelId="{766F52B1-70DF-4D19-8062-A7A66DF91560}" type="parTrans" cxnId="{8B0CB800-FFFB-4055-87A1-D5AAAE46F07C}">
      <dgm:prSet/>
      <dgm:spPr/>
      <dgm:t>
        <a:bodyPr/>
        <a:lstStyle/>
        <a:p>
          <a:endParaRPr lang="en-GB"/>
        </a:p>
      </dgm:t>
    </dgm:pt>
    <dgm:pt modelId="{C611E51B-3B7F-4994-9775-3E4FBD84A09A}" type="sibTrans" cxnId="{8B0CB800-FFFB-4055-87A1-D5AAAE46F07C}">
      <dgm:prSet/>
      <dgm:spPr/>
      <dgm:t>
        <a:bodyPr/>
        <a:lstStyle/>
        <a:p>
          <a:endParaRPr lang="en-GB"/>
        </a:p>
      </dgm:t>
    </dgm:pt>
    <dgm:pt modelId="{D2196E6D-0835-4530-83E3-33FCCC956152}">
      <dgm:prSet custT="1"/>
      <dgm:spPr/>
      <dgm:t>
        <a:bodyPr/>
        <a:lstStyle/>
        <a:p>
          <a:endParaRPr lang="en-GB" sz="1200" dirty="0"/>
        </a:p>
      </dgm:t>
    </dgm:pt>
    <dgm:pt modelId="{CD41561B-1A32-4EFF-BF53-663CFA8DE0CE}" type="parTrans" cxnId="{7E63B8E7-ADEE-4C4A-B46F-1221D2BDCDA1}">
      <dgm:prSet/>
      <dgm:spPr/>
      <dgm:t>
        <a:bodyPr/>
        <a:lstStyle/>
        <a:p>
          <a:endParaRPr lang="en-GB"/>
        </a:p>
      </dgm:t>
    </dgm:pt>
    <dgm:pt modelId="{10DB2FEF-705E-4A46-A496-0A7079B7117F}" type="sibTrans" cxnId="{7E63B8E7-ADEE-4C4A-B46F-1221D2BDCDA1}">
      <dgm:prSet/>
      <dgm:spPr/>
      <dgm:t>
        <a:bodyPr/>
        <a:lstStyle/>
        <a:p>
          <a:endParaRPr lang="en-GB"/>
        </a:p>
      </dgm:t>
    </dgm:pt>
    <dgm:pt modelId="{07F583B6-C6DC-41E3-9167-7F4B12EFF16D}">
      <dgm:prSet custT="1"/>
      <dgm:spPr/>
      <dgm:t>
        <a:bodyPr/>
        <a:lstStyle/>
        <a:p>
          <a:r>
            <a:rPr lang="en-GB" sz="1200" dirty="0"/>
            <a:t>Evaluate the implementation of the various sub-specialty initiatives.</a:t>
          </a:r>
        </a:p>
      </dgm:t>
    </dgm:pt>
    <dgm:pt modelId="{7B7D8CBE-6FD4-49B2-8935-9EFFCCBA6F9A}" type="parTrans" cxnId="{AC6D196E-3F79-49AC-92DB-6B8A15529633}">
      <dgm:prSet/>
      <dgm:spPr/>
      <dgm:t>
        <a:bodyPr/>
        <a:lstStyle/>
        <a:p>
          <a:endParaRPr lang="en-GB"/>
        </a:p>
      </dgm:t>
    </dgm:pt>
    <dgm:pt modelId="{C6408888-70C2-4763-A0CB-9A2633CADD69}" type="sibTrans" cxnId="{AC6D196E-3F79-49AC-92DB-6B8A15529633}">
      <dgm:prSet/>
      <dgm:spPr/>
      <dgm:t>
        <a:bodyPr/>
        <a:lstStyle/>
        <a:p>
          <a:endParaRPr lang="en-GB"/>
        </a:p>
      </dgm:t>
    </dgm:pt>
    <dgm:pt modelId="{DBE3B5A7-FB37-4B91-B708-B6D02AB54967}">
      <dgm:prSet custT="1"/>
      <dgm:spPr/>
      <dgm:t>
        <a:bodyPr/>
        <a:lstStyle/>
        <a:p>
          <a:r>
            <a:rPr lang="en-GB" sz="1200" dirty="0"/>
            <a:t>Review regional arthroplasty outcomes and plan for future collaboration.</a:t>
          </a:r>
        </a:p>
      </dgm:t>
    </dgm:pt>
    <dgm:pt modelId="{D54FDC58-02F6-4068-8B7F-3ECF3442DC3C}" type="parTrans" cxnId="{EE70F9A5-FB41-453D-810F-1F475B429AF9}">
      <dgm:prSet/>
      <dgm:spPr/>
      <dgm:t>
        <a:bodyPr/>
        <a:lstStyle/>
        <a:p>
          <a:endParaRPr lang="en-GB"/>
        </a:p>
      </dgm:t>
    </dgm:pt>
    <dgm:pt modelId="{6F00AAEE-3507-4CB0-9EEB-45F73C68B109}" type="sibTrans" cxnId="{EE70F9A5-FB41-453D-810F-1F475B429AF9}">
      <dgm:prSet/>
      <dgm:spPr/>
      <dgm:t>
        <a:bodyPr/>
        <a:lstStyle/>
        <a:p>
          <a:endParaRPr lang="en-GB"/>
        </a:p>
      </dgm:t>
    </dgm:pt>
    <dgm:pt modelId="{CE4C0A73-9580-465F-AD15-024C7D9BF115}">
      <dgm:prSet custT="1"/>
      <dgm:spPr/>
      <dgm:t>
        <a:bodyPr/>
        <a:lstStyle/>
        <a:p>
          <a:r>
            <a:rPr lang="en-GB" sz="1200" dirty="0"/>
            <a:t>Apply research insights to enhance clinical practices and explore new opportunities.</a:t>
          </a:r>
        </a:p>
      </dgm:t>
    </dgm:pt>
    <dgm:pt modelId="{69C51F6C-4642-44A7-B5D8-7AF83F42DACA}" type="parTrans" cxnId="{50F553E8-D0C8-4157-9450-A13DB60AFF0F}">
      <dgm:prSet/>
      <dgm:spPr/>
      <dgm:t>
        <a:bodyPr/>
        <a:lstStyle/>
        <a:p>
          <a:endParaRPr lang="en-GB"/>
        </a:p>
      </dgm:t>
    </dgm:pt>
    <dgm:pt modelId="{9ABA4A72-D168-4650-9F33-C0D152D61BF7}" type="sibTrans" cxnId="{50F553E8-D0C8-4157-9450-A13DB60AFF0F}">
      <dgm:prSet/>
      <dgm:spPr/>
      <dgm:t>
        <a:bodyPr/>
        <a:lstStyle/>
        <a:p>
          <a:endParaRPr lang="en-GB"/>
        </a:p>
      </dgm:t>
    </dgm:pt>
    <dgm:pt modelId="{500DCFE3-CEE4-44E5-BBC6-BA538B18D869}">
      <dgm:prSet custT="1"/>
      <dgm:spPr/>
      <dgm:t>
        <a:bodyPr/>
        <a:lstStyle/>
        <a:p>
          <a:r>
            <a:rPr lang="en-GB" sz="1200" dirty="0"/>
            <a:t>Run a regional conference, showcasing best practices and regional collaboration.</a:t>
          </a:r>
        </a:p>
      </dgm:t>
    </dgm:pt>
    <dgm:pt modelId="{BA9730B0-CFEB-4528-8982-B660D1C063B2}" type="parTrans" cxnId="{96AE1CD3-153C-4989-8E54-CF34E02391C3}">
      <dgm:prSet/>
      <dgm:spPr/>
      <dgm:t>
        <a:bodyPr/>
        <a:lstStyle/>
        <a:p>
          <a:endParaRPr lang="en-GB"/>
        </a:p>
      </dgm:t>
    </dgm:pt>
    <dgm:pt modelId="{E9125068-1390-4D0A-BC93-0AED50740183}" type="sibTrans" cxnId="{96AE1CD3-153C-4989-8E54-CF34E02391C3}">
      <dgm:prSet/>
      <dgm:spPr/>
      <dgm:t>
        <a:bodyPr/>
        <a:lstStyle/>
        <a:p>
          <a:endParaRPr lang="en-GB"/>
        </a:p>
      </dgm:t>
    </dgm:pt>
    <dgm:pt modelId="{2ACACA59-4937-405C-BE3B-E197AF27DC1F}" type="pres">
      <dgm:prSet presAssocID="{4EE6A486-1AA3-43EC-A577-AC418B017704}" presName="linearFlow" presStyleCnt="0">
        <dgm:presLayoutVars>
          <dgm:dir/>
          <dgm:animLvl val="lvl"/>
          <dgm:resizeHandles val="exact"/>
        </dgm:presLayoutVars>
      </dgm:prSet>
      <dgm:spPr/>
    </dgm:pt>
    <dgm:pt modelId="{91F0215E-7BB6-4F7B-A215-D7B6B1FB5468}" type="pres">
      <dgm:prSet presAssocID="{2D21898A-76CF-462A-8F0F-DA226AB0A8EC}" presName="composite" presStyleCnt="0"/>
      <dgm:spPr/>
    </dgm:pt>
    <dgm:pt modelId="{FE8DB28C-13BA-41D9-B92B-7950C6ED27CA}" type="pres">
      <dgm:prSet presAssocID="{2D21898A-76CF-462A-8F0F-DA226AB0A8EC}" presName="parTx" presStyleLbl="node1" presStyleIdx="0" presStyleCnt="2">
        <dgm:presLayoutVars>
          <dgm:chMax val="0"/>
          <dgm:chPref val="0"/>
          <dgm:bulletEnabled val="1"/>
        </dgm:presLayoutVars>
      </dgm:prSet>
      <dgm:spPr/>
    </dgm:pt>
    <dgm:pt modelId="{EE694F10-722A-4947-A42C-BEE0D495F083}" type="pres">
      <dgm:prSet presAssocID="{2D21898A-76CF-462A-8F0F-DA226AB0A8EC}" presName="parSh" presStyleLbl="node1" presStyleIdx="0" presStyleCnt="2"/>
      <dgm:spPr/>
    </dgm:pt>
    <dgm:pt modelId="{B01A2824-8DF8-495C-A356-FB3A5EBCFB86}" type="pres">
      <dgm:prSet presAssocID="{2D21898A-76CF-462A-8F0F-DA226AB0A8EC}" presName="desTx" presStyleLbl="fgAcc1" presStyleIdx="0" presStyleCnt="2">
        <dgm:presLayoutVars>
          <dgm:bulletEnabled val="1"/>
        </dgm:presLayoutVars>
      </dgm:prSet>
      <dgm:spPr/>
    </dgm:pt>
    <dgm:pt modelId="{FA85ACF4-75C2-47E5-AEB0-97FD7441AF73}" type="pres">
      <dgm:prSet presAssocID="{96F90D64-BB70-46E6-B415-F2EF2C3886DC}" presName="sibTrans" presStyleLbl="sibTrans2D1" presStyleIdx="0" presStyleCnt="1"/>
      <dgm:spPr/>
    </dgm:pt>
    <dgm:pt modelId="{58BF78E5-3BBD-49B9-9D81-8A75A73F2F2C}" type="pres">
      <dgm:prSet presAssocID="{96F90D64-BB70-46E6-B415-F2EF2C3886DC}" presName="connTx" presStyleLbl="sibTrans2D1" presStyleIdx="0" presStyleCnt="1"/>
      <dgm:spPr/>
    </dgm:pt>
    <dgm:pt modelId="{BE693286-D5F3-4088-81FF-5AB14789668A}" type="pres">
      <dgm:prSet presAssocID="{DBFD8AE0-26B9-4272-9E0E-4D09A3230007}" presName="composite" presStyleCnt="0"/>
      <dgm:spPr/>
    </dgm:pt>
    <dgm:pt modelId="{44D8D172-F131-4174-8B2F-3149571A8750}" type="pres">
      <dgm:prSet presAssocID="{DBFD8AE0-26B9-4272-9E0E-4D09A3230007}" presName="parTx" presStyleLbl="node1" presStyleIdx="0" presStyleCnt="2">
        <dgm:presLayoutVars>
          <dgm:chMax val="0"/>
          <dgm:chPref val="0"/>
          <dgm:bulletEnabled val="1"/>
        </dgm:presLayoutVars>
      </dgm:prSet>
      <dgm:spPr/>
    </dgm:pt>
    <dgm:pt modelId="{B276DC01-E7EC-4AA4-B362-40D9307AF8FB}" type="pres">
      <dgm:prSet presAssocID="{DBFD8AE0-26B9-4272-9E0E-4D09A3230007}" presName="parSh" presStyleLbl="node1" presStyleIdx="1" presStyleCnt="2"/>
      <dgm:spPr/>
    </dgm:pt>
    <dgm:pt modelId="{02761DCB-F6DC-42B6-A4A2-188468FFC9F0}" type="pres">
      <dgm:prSet presAssocID="{DBFD8AE0-26B9-4272-9E0E-4D09A3230007}" presName="desTx" presStyleLbl="fgAcc1" presStyleIdx="1" presStyleCnt="2">
        <dgm:presLayoutVars>
          <dgm:bulletEnabled val="1"/>
        </dgm:presLayoutVars>
      </dgm:prSet>
      <dgm:spPr/>
    </dgm:pt>
  </dgm:ptLst>
  <dgm:cxnLst>
    <dgm:cxn modelId="{8B0CB800-FFFB-4055-87A1-D5AAAE46F07C}" srcId="{DBFD8AE0-26B9-4272-9E0E-4D09A3230007}" destId="{C2680568-6E8C-407C-A4CA-1504BE91F536}" srcOrd="1" destOrd="0" parTransId="{766F52B1-70DF-4D19-8062-A7A66DF91560}" sibTransId="{C611E51B-3B7F-4994-9775-3E4FBD84A09A}"/>
    <dgm:cxn modelId="{9FADEA12-87E1-45AD-AECC-B492E0EA8271}" type="presOf" srcId="{4EE6A486-1AA3-43EC-A577-AC418B017704}" destId="{2ACACA59-4937-405C-BE3B-E197AF27DC1F}" srcOrd="0" destOrd="0" presId="urn:microsoft.com/office/officeart/2005/8/layout/process3"/>
    <dgm:cxn modelId="{6F86EE17-B5A1-4A67-A036-18836AA1334C}" type="presOf" srcId="{CE4C0A73-9580-465F-AD15-024C7D9BF115}" destId="{02761DCB-F6DC-42B6-A4A2-188468FFC9F0}" srcOrd="0" destOrd="4" presId="urn:microsoft.com/office/officeart/2005/8/layout/process3"/>
    <dgm:cxn modelId="{7952DD23-1051-4A66-B10E-FF7B39111658}" type="presOf" srcId="{D2196E6D-0835-4530-83E3-33FCCC956152}" destId="{02761DCB-F6DC-42B6-A4A2-188468FFC9F0}" srcOrd="0" destOrd="6" presId="urn:microsoft.com/office/officeart/2005/8/layout/process3"/>
    <dgm:cxn modelId="{2CBF2B24-B84D-4CE3-A20D-3B65AF3450E9}" type="presOf" srcId="{96F90D64-BB70-46E6-B415-F2EF2C3886DC}" destId="{FA85ACF4-75C2-47E5-AEB0-97FD7441AF73}" srcOrd="0" destOrd="0" presId="urn:microsoft.com/office/officeart/2005/8/layout/process3"/>
    <dgm:cxn modelId="{6576A839-A4AB-413B-A843-D4FE883FDF05}" type="presOf" srcId="{07F583B6-C6DC-41E3-9167-7F4B12EFF16D}" destId="{02761DCB-F6DC-42B6-A4A2-188468FFC9F0}" srcOrd="0" destOrd="2" presId="urn:microsoft.com/office/officeart/2005/8/layout/process3"/>
    <dgm:cxn modelId="{BFD1E03F-E381-48E2-A751-2332B5E386E9}" type="presOf" srcId="{DBFD8AE0-26B9-4272-9E0E-4D09A3230007}" destId="{B276DC01-E7EC-4AA4-B362-40D9307AF8FB}" srcOrd="1" destOrd="0" presId="urn:microsoft.com/office/officeart/2005/8/layout/process3"/>
    <dgm:cxn modelId="{4BE2F05F-9FEF-4E1E-A873-0A67C02EF310}" type="presOf" srcId="{96F90D64-BB70-46E6-B415-F2EF2C3886DC}" destId="{58BF78E5-3BBD-49B9-9D81-8A75A73F2F2C}" srcOrd="1" destOrd="0" presId="urn:microsoft.com/office/officeart/2005/8/layout/process3"/>
    <dgm:cxn modelId="{4BD81045-2FEE-4726-B7E3-AD77AB771E53}" type="presOf" srcId="{2D21898A-76CF-462A-8F0F-DA226AB0A8EC}" destId="{FE8DB28C-13BA-41D9-B92B-7950C6ED27CA}" srcOrd="0" destOrd="0" presId="urn:microsoft.com/office/officeart/2005/8/layout/process3"/>
    <dgm:cxn modelId="{E8A79968-E2FA-4734-B4E4-10528705D797}" type="presOf" srcId="{DBE3B5A7-FB37-4B91-B708-B6D02AB54967}" destId="{02761DCB-F6DC-42B6-A4A2-188468FFC9F0}" srcOrd="0" destOrd="3" presId="urn:microsoft.com/office/officeart/2005/8/layout/process3"/>
    <dgm:cxn modelId="{47319769-1BAC-4B02-B278-7E7016FBACB3}" type="presOf" srcId="{2D21898A-76CF-462A-8F0F-DA226AB0A8EC}" destId="{EE694F10-722A-4947-A42C-BEE0D495F083}" srcOrd="1" destOrd="0" presId="urn:microsoft.com/office/officeart/2005/8/layout/process3"/>
    <dgm:cxn modelId="{AC6D196E-3F79-49AC-92DB-6B8A15529633}" srcId="{DBFD8AE0-26B9-4272-9E0E-4D09A3230007}" destId="{07F583B6-C6DC-41E3-9167-7F4B12EFF16D}" srcOrd="2" destOrd="0" parTransId="{7B7D8CBE-6FD4-49B2-8935-9EFFCCBA6F9A}" sibTransId="{C6408888-70C2-4763-A0CB-9A2633CADD69}"/>
    <dgm:cxn modelId="{BCF61A90-FC25-4D59-8298-F96033BEF62A}" srcId="{DBFD8AE0-26B9-4272-9E0E-4D09A3230007}" destId="{817A9E7E-9C2B-4AF0-B173-5B9CFDB3655E}" srcOrd="0" destOrd="0" parTransId="{1639BAD8-AE06-49D6-8DA7-2112579032BF}" sibTransId="{0E572FC4-946A-418A-9A28-803D6CEB6F89}"/>
    <dgm:cxn modelId="{EE70F9A5-FB41-453D-810F-1F475B429AF9}" srcId="{DBFD8AE0-26B9-4272-9E0E-4D09A3230007}" destId="{DBE3B5A7-FB37-4B91-B708-B6D02AB54967}" srcOrd="3" destOrd="0" parTransId="{D54FDC58-02F6-4068-8B7F-3ECF3442DC3C}" sibTransId="{6F00AAEE-3507-4CB0-9EEB-45F73C68B109}"/>
    <dgm:cxn modelId="{52A1FAA7-A4F0-46AB-BAB7-2A9B4CF441CA}" srcId="{2D21898A-76CF-462A-8F0F-DA226AB0A8EC}" destId="{487652A8-3014-42EE-911C-C4A32BD6CCBF}" srcOrd="0" destOrd="0" parTransId="{2CEADF12-D282-49B5-A576-0C362AE657C6}" sibTransId="{0E4722BC-2A44-46A3-8E44-BCBADF3048BE}"/>
    <dgm:cxn modelId="{FC0A85AC-CE0D-42BB-8310-F83C6AF3453D}" type="presOf" srcId="{500DCFE3-CEE4-44E5-BBC6-BA538B18D869}" destId="{02761DCB-F6DC-42B6-A4A2-188468FFC9F0}" srcOrd="0" destOrd="5" presId="urn:microsoft.com/office/officeart/2005/8/layout/process3"/>
    <dgm:cxn modelId="{2DEBB0B6-0FFA-45E1-8F52-C07A2F7A67C6}" srcId="{4EE6A486-1AA3-43EC-A577-AC418B017704}" destId="{DBFD8AE0-26B9-4272-9E0E-4D09A3230007}" srcOrd="1" destOrd="0" parTransId="{A54312DB-B984-4673-B747-798BFEB5CB17}" sibTransId="{B34A674E-EBE1-4737-B470-26C832E7EDAE}"/>
    <dgm:cxn modelId="{FE6CB9B6-AF78-4CD5-A661-1072C066A1F5}" type="presOf" srcId="{487652A8-3014-42EE-911C-C4A32BD6CCBF}" destId="{B01A2824-8DF8-495C-A356-FB3A5EBCFB86}" srcOrd="0" destOrd="0" presId="urn:microsoft.com/office/officeart/2005/8/layout/process3"/>
    <dgm:cxn modelId="{53ABD5BD-8CA7-488D-AD0A-F749FF2C6027}" srcId="{4EE6A486-1AA3-43EC-A577-AC418B017704}" destId="{2D21898A-76CF-462A-8F0F-DA226AB0A8EC}" srcOrd="0" destOrd="0" parTransId="{62C4DE6B-FCCC-4091-B413-F5B77776AA4D}" sibTransId="{96F90D64-BB70-46E6-B415-F2EF2C3886DC}"/>
    <dgm:cxn modelId="{23B4CACF-6595-4E31-BB52-3379405EB4E0}" type="presOf" srcId="{817A9E7E-9C2B-4AF0-B173-5B9CFDB3655E}" destId="{02761DCB-F6DC-42B6-A4A2-188468FFC9F0}" srcOrd="0" destOrd="0" presId="urn:microsoft.com/office/officeart/2005/8/layout/process3"/>
    <dgm:cxn modelId="{96AE1CD3-153C-4989-8E54-CF34E02391C3}" srcId="{DBFD8AE0-26B9-4272-9E0E-4D09A3230007}" destId="{500DCFE3-CEE4-44E5-BBC6-BA538B18D869}" srcOrd="5" destOrd="0" parTransId="{BA9730B0-CFEB-4528-8982-B660D1C063B2}" sibTransId="{E9125068-1390-4D0A-BC93-0AED50740183}"/>
    <dgm:cxn modelId="{117ACFDB-89BE-4408-8DAE-982F123078FB}" type="presOf" srcId="{C2680568-6E8C-407C-A4CA-1504BE91F536}" destId="{02761DCB-F6DC-42B6-A4A2-188468FFC9F0}" srcOrd="0" destOrd="1" presId="urn:microsoft.com/office/officeart/2005/8/layout/process3"/>
    <dgm:cxn modelId="{FBD237E1-805A-4C97-B4B6-ADAC0D19FAE9}" type="presOf" srcId="{DBFD8AE0-26B9-4272-9E0E-4D09A3230007}" destId="{44D8D172-F131-4174-8B2F-3149571A8750}" srcOrd="0" destOrd="0" presId="urn:microsoft.com/office/officeart/2005/8/layout/process3"/>
    <dgm:cxn modelId="{7E63B8E7-ADEE-4C4A-B46F-1221D2BDCDA1}" srcId="{DBFD8AE0-26B9-4272-9E0E-4D09A3230007}" destId="{D2196E6D-0835-4530-83E3-33FCCC956152}" srcOrd="6" destOrd="0" parTransId="{CD41561B-1A32-4EFF-BF53-663CFA8DE0CE}" sibTransId="{10DB2FEF-705E-4A46-A496-0A7079B7117F}"/>
    <dgm:cxn modelId="{50F553E8-D0C8-4157-9450-A13DB60AFF0F}" srcId="{DBFD8AE0-26B9-4272-9E0E-4D09A3230007}" destId="{CE4C0A73-9580-465F-AD15-024C7D9BF115}" srcOrd="4" destOrd="0" parTransId="{69C51F6C-4642-44A7-B5D8-7AF83F42DACA}" sibTransId="{9ABA4A72-D168-4650-9F33-C0D152D61BF7}"/>
    <dgm:cxn modelId="{A94D5263-EF9C-4B6A-A327-6B3D21E291F0}" type="presParOf" srcId="{2ACACA59-4937-405C-BE3B-E197AF27DC1F}" destId="{91F0215E-7BB6-4F7B-A215-D7B6B1FB5468}" srcOrd="0" destOrd="0" presId="urn:microsoft.com/office/officeart/2005/8/layout/process3"/>
    <dgm:cxn modelId="{15B484E1-6D84-47AA-9A3F-6BCB7D4D898E}" type="presParOf" srcId="{91F0215E-7BB6-4F7B-A215-D7B6B1FB5468}" destId="{FE8DB28C-13BA-41D9-B92B-7950C6ED27CA}" srcOrd="0" destOrd="0" presId="urn:microsoft.com/office/officeart/2005/8/layout/process3"/>
    <dgm:cxn modelId="{BDBAEC27-CD9C-493A-9226-3D4EA3EACE3A}" type="presParOf" srcId="{91F0215E-7BB6-4F7B-A215-D7B6B1FB5468}" destId="{EE694F10-722A-4947-A42C-BEE0D495F083}" srcOrd="1" destOrd="0" presId="urn:microsoft.com/office/officeart/2005/8/layout/process3"/>
    <dgm:cxn modelId="{D8BD166A-9014-4888-8275-AAF5A833CD5D}" type="presParOf" srcId="{91F0215E-7BB6-4F7B-A215-D7B6B1FB5468}" destId="{B01A2824-8DF8-495C-A356-FB3A5EBCFB86}" srcOrd="2" destOrd="0" presId="urn:microsoft.com/office/officeart/2005/8/layout/process3"/>
    <dgm:cxn modelId="{20AAD93E-B99B-4F3F-8F23-91B8360919CE}" type="presParOf" srcId="{2ACACA59-4937-405C-BE3B-E197AF27DC1F}" destId="{FA85ACF4-75C2-47E5-AEB0-97FD7441AF73}" srcOrd="1" destOrd="0" presId="urn:microsoft.com/office/officeart/2005/8/layout/process3"/>
    <dgm:cxn modelId="{CAAA7871-9209-45CF-AE69-E4C0F05F7C54}" type="presParOf" srcId="{FA85ACF4-75C2-47E5-AEB0-97FD7441AF73}" destId="{58BF78E5-3BBD-49B9-9D81-8A75A73F2F2C}" srcOrd="0" destOrd="0" presId="urn:microsoft.com/office/officeart/2005/8/layout/process3"/>
    <dgm:cxn modelId="{79F9C3C6-93BD-451C-B068-A6F5E5705213}" type="presParOf" srcId="{2ACACA59-4937-405C-BE3B-E197AF27DC1F}" destId="{BE693286-D5F3-4088-81FF-5AB14789668A}" srcOrd="2" destOrd="0" presId="urn:microsoft.com/office/officeart/2005/8/layout/process3"/>
    <dgm:cxn modelId="{206011B9-E2B8-4905-88A2-5160D529486C}" type="presParOf" srcId="{BE693286-D5F3-4088-81FF-5AB14789668A}" destId="{44D8D172-F131-4174-8B2F-3149571A8750}" srcOrd="0" destOrd="0" presId="urn:microsoft.com/office/officeart/2005/8/layout/process3"/>
    <dgm:cxn modelId="{16FFEB91-F276-4ADC-8BCF-993457B45569}" type="presParOf" srcId="{BE693286-D5F3-4088-81FF-5AB14789668A}" destId="{B276DC01-E7EC-4AA4-B362-40D9307AF8FB}" srcOrd="1" destOrd="0" presId="urn:microsoft.com/office/officeart/2005/8/layout/process3"/>
    <dgm:cxn modelId="{C9651630-3400-491F-AFE8-5822EA16A19F}" type="presParOf" srcId="{BE693286-D5F3-4088-81FF-5AB14789668A}" destId="{02761DCB-F6DC-42B6-A4A2-188468FFC9F0}"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054F0-DE55-483F-A9DC-F4CAFC2845A0}">
      <dsp:nvSpPr>
        <dsp:cNvPr id="0" name=""/>
        <dsp:cNvSpPr/>
      </dsp:nvSpPr>
      <dsp:spPr>
        <a:xfrm>
          <a:off x="1407080" y="233738"/>
          <a:ext cx="1775595" cy="1775595"/>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dirty="0"/>
            <a:t>Hand &amp; Wrist</a:t>
          </a:r>
        </a:p>
      </dsp:txBody>
      <dsp:txXfrm>
        <a:off x="1927140" y="753798"/>
        <a:ext cx="1255535" cy="1255535"/>
      </dsp:txXfrm>
    </dsp:sp>
    <dsp:sp modelId="{8CD86AAD-0536-4B6C-9E39-CAC63C159AD7}">
      <dsp:nvSpPr>
        <dsp:cNvPr id="0" name=""/>
        <dsp:cNvSpPr/>
      </dsp:nvSpPr>
      <dsp:spPr>
        <a:xfrm rot="5400000">
          <a:off x="3264690" y="233738"/>
          <a:ext cx="1775595" cy="1775595"/>
        </a:xfrm>
        <a:prstGeom prst="pieWedg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dirty="0"/>
            <a:t>Shoulder &amp; Elbow</a:t>
          </a:r>
        </a:p>
      </dsp:txBody>
      <dsp:txXfrm rot="-5400000">
        <a:off x="3264690" y="753798"/>
        <a:ext cx="1255535" cy="1255535"/>
      </dsp:txXfrm>
    </dsp:sp>
    <dsp:sp modelId="{69E0D5EF-357D-41F9-9EBB-0013C543F770}">
      <dsp:nvSpPr>
        <dsp:cNvPr id="0" name=""/>
        <dsp:cNvSpPr/>
      </dsp:nvSpPr>
      <dsp:spPr>
        <a:xfrm rot="10800000">
          <a:off x="3264690" y="2091348"/>
          <a:ext cx="1775595" cy="1775595"/>
        </a:xfrm>
        <a:prstGeom prst="pieWedg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dirty="0"/>
            <a:t>Hip and Knee</a:t>
          </a:r>
        </a:p>
      </dsp:txBody>
      <dsp:txXfrm rot="10800000">
        <a:off x="3264690" y="2091348"/>
        <a:ext cx="1255535" cy="1255535"/>
      </dsp:txXfrm>
    </dsp:sp>
    <dsp:sp modelId="{2744C79E-738D-4F87-9632-8CBB73A87456}">
      <dsp:nvSpPr>
        <dsp:cNvPr id="0" name=""/>
        <dsp:cNvSpPr/>
      </dsp:nvSpPr>
      <dsp:spPr>
        <a:xfrm rot="16200000">
          <a:off x="1407080" y="2091348"/>
          <a:ext cx="1775595" cy="1775595"/>
        </a:xfrm>
        <a:prstGeom prst="pieWedg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dirty="0"/>
            <a:t>Foot &amp; Ankle</a:t>
          </a:r>
        </a:p>
      </dsp:txBody>
      <dsp:txXfrm rot="5400000">
        <a:off x="1927140" y="2091348"/>
        <a:ext cx="1255535" cy="1255535"/>
      </dsp:txXfrm>
    </dsp:sp>
    <dsp:sp modelId="{F793BDC9-5973-43B8-BC00-178ED5232895}">
      <dsp:nvSpPr>
        <dsp:cNvPr id="0" name=""/>
        <dsp:cNvSpPr/>
      </dsp:nvSpPr>
      <dsp:spPr>
        <a:xfrm>
          <a:off x="2917157" y="1681280"/>
          <a:ext cx="613052" cy="533088"/>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EE4A34-F05D-40F8-966E-8C976BC3EF54}">
      <dsp:nvSpPr>
        <dsp:cNvPr id="0" name=""/>
        <dsp:cNvSpPr/>
      </dsp:nvSpPr>
      <dsp:spPr>
        <a:xfrm rot="10800000">
          <a:off x="2917157" y="1886314"/>
          <a:ext cx="613052" cy="533088"/>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94F10-722A-4947-A42C-BEE0D495F083}">
      <dsp:nvSpPr>
        <dsp:cNvPr id="0" name=""/>
        <dsp:cNvSpPr/>
      </dsp:nvSpPr>
      <dsp:spPr>
        <a:xfrm>
          <a:off x="4126" y="2742"/>
          <a:ext cx="3541903" cy="1080000"/>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en-GB" sz="2500" kern="1200" dirty="0"/>
            <a:t>0-6 Months</a:t>
          </a:r>
        </a:p>
      </dsp:txBody>
      <dsp:txXfrm>
        <a:off x="4126" y="2742"/>
        <a:ext cx="3541903" cy="720000"/>
      </dsp:txXfrm>
    </dsp:sp>
    <dsp:sp modelId="{B01A2824-8DF8-495C-A356-FB3A5EBCFB86}">
      <dsp:nvSpPr>
        <dsp:cNvPr id="0" name=""/>
        <dsp:cNvSpPr/>
      </dsp:nvSpPr>
      <dsp:spPr>
        <a:xfrm>
          <a:off x="729576" y="722742"/>
          <a:ext cx="3541903" cy="4140000"/>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Continuously monitor and proactively manage waiting times across the region.
Invest in both medical and non-medical workforce at Prince Philip Hospital to support local and regional activity.
Optimise the use of regional resources and infrastructure for all sub-specialty activities.
Collaboratively manage the longest-waiting patients through a shared patient tracking list (PTL).
Develop a business case for establishing a complex primary and revision service.
Expand the hand surgery network model across the region.
Continue advancing regional arthroplasty initiatives.
Identify and implement research opportunities to enhance orthopaedic practices.
Collaborate with the Welsh Orthopaedic Network to organise a conference showcasing best practices.</a:t>
          </a:r>
        </a:p>
      </dsp:txBody>
      <dsp:txXfrm>
        <a:off x="833315" y="826481"/>
        <a:ext cx="3334425" cy="3932522"/>
      </dsp:txXfrm>
    </dsp:sp>
    <dsp:sp modelId="{FA85ACF4-75C2-47E5-AEB0-97FD7441AF73}">
      <dsp:nvSpPr>
        <dsp:cNvPr id="0" name=""/>
        <dsp:cNvSpPr/>
      </dsp:nvSpPr>
      <dsp:spPr>
        <a:xfrm>
          <a:off x="4082968" y="-78172"/>
          <a:ext cx="1138312" cy="881831"/>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4082968" y="98194"/>
        <a:ext cx="873763" cy="529099"/>
      </dsp:txXfrm>
    </dsp:sp>
    <dsp:sp modelId="{B276DC01-E7EC-4AA4-B362-40D9307AF8FB}">
      <dsp:nvSpPr>
        <dsp:cNvPr id="0" name=""/>
        <dsp:cNvSpPr/>
      </dsp:nvSpPr>
      <dsp:spPr>
        <a:xfrm>
          <a:off x="5693787" y="2742"/>
          <a:ext cx="3541903" cy="1080000"/>
        </a:xfrm>
        <a:prstGeom prst="roundRect">
          <a:avLst>
            <a:gd name="adj" fmla="val 10000"/>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en-GB" sz="2500" kern="1200" dirty="0"/>
            <a:t>6-12 Months</a:t>
          </a:r>
        </a:p>
      </dsp:txBody>
      <dsp:txXfrm>
        <a:off x="5693787" y="2742"/>
        <a:ext cx="3541903" cy="720000"/>
      </dsp:txXfrm>
    </dsp:sp>
    <dsp:sp modelId="{02761DCB-F6DC-42B6-A4A2-188468FFC9F0}">
      <dsp:nvSpPr>
        <dsp:cNvPr id="0" name=""/>
        <dsp:cNvSpPr/>
      </dsp:nvSpPr>
      <dsp:spPr>
        <a:xfrm>
          <a:off x="6419237" y="722742"/>
          <a:ext cx="3541903" cy="4140000"/>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10395692"/>
              <a:satOff val="-47968"/>
              <a:lumOff val="1765"/>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Continuously monitor and proactively manage waiting times across the region.</a:t>
          </a:r>
        </a:p>
        <a:p>
          <a:pPr marL="114300" lvl="1" indent="-114300" algn="l" defTabSz="533400">
            <a:lnSpc>
              <a:spcPct val="90000"/>
            </a:lnSpc>
            <a:spcBef>
              <a:spcPct val="0"/>
            </a:spcBef>
            <a:spcAft>
              <a:spcPct val="15000"/>
            </a:spcAft>
            <a:buChar char="•"/>
          </a:pPr>
          <a:r>
            <a:rPr lang="en-GB" sz="1200" kern="1200" dirty="0"/>
            <a:t>Maximise resource use across the region.
Continue to review options around shared waiting list/PTL. 
Advance the business case for a complex primary and revision service, preparing for implementation if practicable.</a:t>
          </a:r>
        </a:p>
        <a:p>
          <a:pPr marL="114300" lvl="1" indent="-114300" algn="l" defTabSz="533400">
            <a:lnSpc>
              <a:spcPct val="90000"/>
            </a:lnSpc>
            <a:spcBef>
              <a:spcPct val="0"/>
            </a:spcBef>
            <a:spcAft>
              <a:spcPct val="15000"/>
            </a:spcAft>
            <a:buChar char="•"/>
          </a:pPr>
          <a:r>
            <a:rPr lang="en-GB" sz="1200" kern="1200" dirty="0"/>
            <a:t>Evaluate the implementation of the various sub-specialty initiatives.</a:t>
          </a:r>
        </a:p>
        <a:p>
          <a:pPr marL="114300" lvl="1" indent="-114300" algn="l" defTabSz="533400">
            <a:lnSpc>
              <a:spcPct val="90000"/>
            </a:lnSpc>
            <a:spcBef>
              <a:spcPct val="0"/>
            </a:spcBef>
            <a:spcAft>
              <a:spcPct val="15000"/>
            </a:spcAft>
            <a:buChar char="•"/>
          </a:pPr>
          <a:r>
            <a:rPr lang="en-GB" sz="1200" kern="1200" dirty="0"/>
            <a:t>Review regional arthroplasty outcomes and plan for future collaboration.</a:t>
          </a:r>
        </a:p>
        <a:p>
          <a:pPr marL="114300" lvl="1" indent="-114300" algn="l" defTabSz="533400">
            <a:lnSpc>
              <a:spcPct val="90000"/>
            </a:lnSpc>
            <a:spcBef>
              <a:spcPct val="0"/>
            </a:spcBef>
            <a:spcAft>
              <a:spcPct val="15000"/>
            </a:spcAft>
            <a:buChar char="•"/>
          </a:pPr>
          <a:r>
            <a:rPr lang="en-GB" sz="1200" kern="1200" dirty="0"/>
            <a:t>Apply research insights to enhance clinical practices and explore new opportunities.</a:t>
          </a:r>
        </a:p>
        <a:p>
          <a:pPr marL="114300" lvl="1" indent="-114300" algn="l" defTabSz="533400">
            <a:lnSpc>
              <a:spcPct val="90000"/>
            </a:lnSpc>
            <a:spcBef>
              <a:spcPct val="0"/>
            </a:spcBef>
            <a:spcAft>
              <a:spcPct val="15000"/>
            </a:spcAft>
            <a:buChar char="•"/>
          </a:pPr>
          <a:r>
            <a:rPr lang="en-GB" sz="1200" kern="1200" dirty="0"/>
            <a:t>Run a regional conference, showcasing best practices and regional collaboration.</a:t>
          </a:r>
        </a:p>
        <a:p>
          <a:pPr marL="114300" lvl="1" indent="-114300" algn="l" defTabSz="533400">
            <a:lnSpc>
              <a:spcPct val="90000"/>
            </a:lnSpc>
            <a:spcBef>
              <a:spcPct val="0"/>
            </a:spcBef>
            <a:spcAft>
              <a:spcPct val="15000"/>
            </a:spcAft>
            <a:buChar char="•"/>
          </a:pPr>
          <a:endParaRPr lang="en-GB" sz="1200" kern="1200" dirty="0"/>
        </a:p>
      </dsp:txBody>
      <dsp:txXfrm>
        <a:off x="6522976" y="826481"/>
        <a:ext cx="3334425" cy="3932522"/>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D595A2-A939-41A2-8624-BB855D2BFFB9}" type="datetimeFigureOut">
              <a:rPr lang="en-GB" smtClean="0"/>
              <a:t>21/10/2024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41F3A-D9F9-4360-BDDD-DD3B1EF3DB73}" type="slidenum">
              <a:rPr lang="en-GB" smtClean="0"/>
              <a:t>‹#›</a:t>
            </a:fld>
            <a:endParaRPr lang="en-GB"/>
          </a:p>
        </p:txBody>
      </p:sp>
    </p:spTree>
    <p:extLst>
      <p:ext uri="{BB962C8B-B14F-4D97-AF65-F5344CB8AC3E}">
        <p14:creationId xmlns:p14="http://schemas.microsoft.com/office/powerpoint/2010/main" val="740702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 generic copy</a:t>
            </a:r>
            <a:r>
              <a:rPr lang="en-GB" baseline="0"/>
              <a:t> slide.</a:t>
            </a:r>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3122563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053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A4D6476-2C0F-47AF-9B33-399C6B257576}" type="slidenum">
              <a:rPr lang="en-GB" smtClean="0"/>
              <a:t>18</a:t>
            </a:fld>
            <a:endParaRPr lang="en-GB"/>
          </a:p>
        </p:txBody>
      </p:sp>
    </p:spTree>
    <p:extLst>
      <p:ext uri="{BB962C8B-B14F-4D97-AF65-F5344CB8AC3E}">
        <p14:creationId xmlns:p14="http://schemas.microsoft.com/office/powerpoint/2010/main" val="3310944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95873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9865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38492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3427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95873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14912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5754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Chair capacity at 107% in August, down 3% from July.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00000"/>
                </a:solidFill>
                <a:effectLst/>
                <a:latin typeface="Arial" panose="020B0604020202020204" pitchFamily="34" charset="0"/>
                <a:ea typeface="Times New Roman" panose="02020603050405020304" pitchFamily="18" charset="0"/>
              </a:rPr>
              <a:t>There were very similar numbers of P2 and P3 patients starting treatment in August as there were in July. Overall, total number of patients again remained above available capacity to book into diary according to waiting time metrics.  </a:t>
            </a:r>
            <a:endParaRPr lang="en-GB" sz="1800" dirty="0">
              <a:effectLst/>
              <a:latin typeface="Times New Roman" panose="02020603050405020304" pitchFamily="18" charset="0"/>
              <a:ea typeface="Times New Roman" panose="02020603050405020304" pitchFamily="18" charset="0"/>
            </a:endParaRPr>
          </a:p>
          <a:p>
            <a:endParaRPr lang="en-GB" dirty="0"/>
          </a:p>
          <a:p>
            <a:r>
              <a:rPr lang="en-GB" sz="1800" dirty="0">
                <a:effectLst/>
                <a:latin typeface="Arial" panose="020B0604020202020204" pitchFamily="34" charset="0"/>
                <a:ea typeface="Times New Roman" panose="02020603050405020304" pitchFamily="18" charset="0"/>
              </a:rPr>
              <a:t>Due to booking staff A/L and limited cover in July, there were some delays in patients being booked into the CDU diary to commence treatment, represented by the longest wait for P3 patients in August.</a:t>
            </a:r>
            <a:endParaRPr lang="en-GB" dirty="0"/>
          </a:p>
          <a:p>
            <a:endParaRPr lang="en-GB" dirty="0"/>
          </a:p>
        </p:txBody>
      </p:sp>
      <p:sp>
        <p:nvSpPr>
          <p:cNvPr id="4" name="Slide Number Placeholder 3"/>
          <p:cNvSpPr>
            <a:spLocks noGrp="1"/>
          </p:cNvSpPr>
          <p:nvPr>
            <p:ph type="sldNum" sz="quarter" idx="5"/>
          </p:nvPr>
        </p:nvSpPr>
        <p:spPr/>
        <p:txBody>
          <a:bodyPr/>
          <a:lstStyle/>
          <a:p>
            <a:fld id="{19153718-ABF1-4B2C-A1FE-463E3C5A7CBE}" type="slidenum">
              <a:rPr lang="en-GB" smtClean="0"/>
              <a:t>33</a:t>
            </a:fld>
            <a:endParaRPr lang="en-GB" dirty="0"/>
          </a:p>
        </p:txBody>
      </p:sp>
    </p:spTree>
    <p:extLst>
      <p:ext uri="{BB962C8B-B14F-4D97-AF65-F5344CB8AC3E}">
        <p14:creationId xmlns:p14="http://schemas.microsoft.com/office/powerpoint/2010/main" val="786151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 generic copy</a:t>
            </a:r>
            <a:r>
              <a:rPr lang="en-GB" baseline="0"/>
              <a:t> slide.</a:t>
            </a:r>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3390118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Following a drop in demand in August we saw machine capacity return to a more manageable level towards the middle of September, this had a positive impact on our Time to Radiotherapy figures and a reduction in the number of patients breaching due to machine capacity issues.  Demand in September returned to normal levels.  </a:t>
            </a:r>
          </a:p>
        </p:txBody>
      </p:sp>
      <p:sp>
        <p:nvSpPr>
          <p:cNvPr id="4" name="Slide Number Placeholder 3"/>
          <p:cNvSpPr>
            <a:spLocks noGrp="1"/>
          </p:cNvSpPr>
          <p:nvPr>
            <p:ph type="sldNum" sz="quarter" idx="5"/>
          </p:nvPr>
        </p:nvSpPr>
        <p:spPr/>
        <p:txBody>
          <a:bodyPr/>
          <a:lstStyle/>
          <a:p>
            <a:fld id="{19153718-ABF1-4B2C-A1FE-463E3C5A7CBE}" type="slidenum">
              <a:rPr lang="en-GB" smtClean="0"/>
              <a:t>34</a:t>
            </a:fld>
            <a:endParaRPr lang="en-GB" dirty="0"/>
          </a:p>
        </p:txBody>
      </p:sp>
    </p:spTree>
    <p:extLst>
      <p:ext uri="{BB962C8B-B14F-4D97-AF65-F5344CB8AC3E}">
        <p14:creationId xmlns:p14="http://schemas.microsoft.com/office/powerpoint/2010/main" val="3580974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86735"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86735" rtl="0" eaLnBrk="1" fontAlgn="auto" latinLnBrk="0" hangingPunct="1">
                <a:lnSpc>
                  <a:spcPct val="100000"/>
                </a:lnSpc>
                <a:spcBef>
                  <a:spcPts val="0"/>
                </a:spcBef>
                <a:spcAft>
                  <a:spcPts val="0"/>
                </a:spcAft>
                <a:buClrTx/>
                <a:buSzTx/>
                <a:buFontTx/>
                <a:buNone/>
                <a:tabLst/>
                <a:defRPr/>
              </a:pPr>
              <a:t>52</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0465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05009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86735"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86735" rtl="0" eaLnBrk="1" fontAlgn="auto" latinLnBrk="0" hangingPunct="1">
                <a:lnSpc>
                  <a:spcPct val="100000"/>
                </a:lnSpc>
                <a:spcBef>
                  <a:spcPts val="0"/>
                </a:spcBef>
                <a:spcAft>
                  <a:spcPts val="0"/>
                </a:spcAft>
                <a:buClrTx/>
                <a:buSzTx/>
                <a:buFontTx/>
                <a:buNone/>
                <a:tabLst/>
                <a:defRPr/>
              </a:pPr>
              <a:t>54</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2239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3775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86735"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86735" rtl="0" eaLnBrk="1" fontAlgn="auto" latinLnBrk="0" hangingPunct="1">
                <a:lnSpc>
                  <a:spcPct val="100000"/>
                </a:lnSpc>
                <a:spcBef>
                  <a:spcPts val="0"/>
                </a:spcBef>
                <a:spcAft>
                  <a:spcPts val="0"/>
                </a:spcAft>
                <a:buClrTx/>
                <a:buSzTx/>
                <a:buFontTx/>
                <a:buNone/>
                <a:tabLst/>
                <a:defRPr/>
              </a:pPr>
              <a:t>56</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64531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86735"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86735" rtl="0" eaLnBrk="1" fontAlgn="auto" latinLnBrk="0" hangingPunct="1">
                <a:lnSpc>
                  <a:spcPct val="100000"/>
                </a:lnSpc>
                <a:spcBef>
                  <a:spcPts val="0"/>
                </a:spcBef>
                <a:spcAft>
                  <a:spcPts val="0"/>
                </a:spcAft>
                <a:buClrTx/>
                <a:buSzTx/>
                <a:buFontTx/>
                <a:buNone/>
                <a:tabLst/>
                <a:defRPr/>
              </a:pPr>
              <a:t>57</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7887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86735"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86735" rtl="0" eaLnBrk="1" fontAlgn="auto" latinLnBrk="0" hangingPunct="1">
                <a:lnSpc>
                  <a:spcPct val="100000"/>
                </a:lnSpc>
                <a:spcBef>
                  <a:spcPts val="0"/>
                </a:spcBef>
                <a:spcAft>
                  <a:spcPts val="0"/>
                </a:spcAft>
                <a:buClrTx/>
                <a:buSzTx/>
                <a:buFontTx/>
                <a:buNone/>
                <a:tabLst/>
                <a:defRPr/>
              </a:pPr>
              <a:t>58</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9255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86735"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86735" rtl="0" eaLnBrk="1" fontAlgn="auto" latinLnBrk="0" hangingPunct="1">
                <a:lnSpc>
                  <a:spcPct val="100000"/>
                </a:lnSpc>
                <a:spcBef>
                  <a:spcPts val="0"/>
                </a:spcBef>
                <a:spcAft>
                  <a:spcPts val="0"/>
                </a:spcAft>
                <a:buClrTx/>
                <a:buSzTx/>
                <a:buFontTx/>
                <a:buNone/>
                <a:tabLst/>
                <a:defRPr/>
              </a:pPr>
              <a:t>59</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55658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389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Purpose:</a:t>
            </a:r>
          </a:p>
          <a:p>
            <a:r>
              <a:rPr lang="en-GB">
                <a:ea typeface="Calibri"/>
                <a:cs typeface="Calibri"/>
              </a:rPr>
              <a:t>To reduce lost OPD and POAC appointment slots by making slots still available to book patients into visible to the booking teams and the service.</a:t>
            </a:r>
          </a:p>
          <a:p>
            <a:r>
              <a:rPr lang="en-GB">
                <a:ea typeface="Calibri"/>
                <a:cs typeface="Calibri"/>
              </a:rPr>
              <a:t>Allows drilling down per speciality, sub speciality, day of week, consultant.</a:t>
            </a:r>
          </a:p>
        </p:txBody>
      </p:sp>
      <p:sp>
        <p:nvSpPr>
          <p:cNvPr id="4" name="Slide Number Placeholder 3"/>
          <p:cNvSpPr>
            <a:spLocks noGrp="1"/>
          </p:cNvSpPr>
          <p:nvPr>
            <p:ph type="sldNum" sz="quarter" idx="10"/>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5577324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D132F90-85C5-4A57-BB4E-F88DCA129DBA}" type="slidenum">
              <a:rPr lang="en-GB" smtClean="0"/>
              <a:t>63</a:t>
            </a:fld>
            <a:endParaRPr lang="en-GB"/>
          </a:p>
        </p:txBody>
      </p:sp>
    </p:spTree>
    <p:extLst>
      <p:ext uri="{BB962C8B-B14F-4D97-AF65-F5344CB8AC3E}">
        <p14:creationId xmlns:p14="http://schemas.microsoft.com/office/powerpoint/2010/main" val="25046496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7198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Purpose:</a:t>
            </a:r>
          </a:p>
          <a:p>
            <a:r>
              <a:rPr lang="en-GB">
                <a:ea typeface="Calibri"/>
                <a:cs typeface="Calibri"/>
              </a:rPr>
              <a:t>To facilitate performance review meetings held with the services and support TI meetings with COO.</a:t>
            </a:r>
          </a:p>
          <a:p>
            <a:r>
              <a:rPr lang="en-GB">
                <a:ea typeface="Calibri"/>
                <a:cs typeface="Calibri"/>
              </a:rPr>
              <a:t>Shows how many patients need to be treated in month to maintain zero breach position down to individual patient level.</a:t>
            </a:r>
          </a:p>
          <a:p>
            <a:r>
              <a:rPr lang="en-GB">
                <a:ea typeface="Calibri"/>
                <a:cs typeface="Calibri"/>
              </a:rPr>
              <a:t>Show what's coming over the hill in the next 2 months following the end of the current month.</a:t>
            </a:r>
          </a:p>
          <a:p>
            <a:r>
              <a:rPr lang="en-GB">
                <a:ea typeface="Calibri"/>
                <a:cs typeface="Calibri"/>
              </a:rPr>
              <a:t>Helps facilitate TIT and identifies how many patients need their appointments bringing forward in month to prevent them becoming end of month breaches.</a:t>
            </a:r>
          </a:p>
        </p:txBody>
      </p:sp>
      <p:sp>
        <p:nvSpPr>
          <p:cNvPr id="4" name="Slide Number Placeholder 3"/>
          <p:cNvSpPr>
            <a:spLocks noGrp="1"/>
          </p:cNvSpPr>
          <p:nvPr>
            <p:ph type="sldNum" sz="quarter" idx="10"/>
          </p:nvPr>
        </p:nvSpPr>
        <p:spPr/>
        <p:txBody>
          <a:bodyPr/>
          <a:lstStyle/>
          <a:p>
            <a:fld id="{7632F1A2-D638-401F-83A8-37BE82B69C5E}" type="slidenum">
              <a:rPr lang="pt-BR" smtClean="0"/>
              <a:t>7</a:t>
            </a:fld>
            <a:endParaRPr lang="pt-BR"/>
          </a:p>
        </p:txBody>
      </p:sp>
    </p:spTree>
    <p:extLst>
      <p:ext uri="{BB962C8B-B14F-4D97-AF65-F5344CB8AC3E}">
        <p14:creationId xmlns:p14="http://schemas.microsoft.com/office/powerpoint/2010/main" val="1067466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Purpose:</a:t>
            </a:r>
          </a:p>
          <a:p>
            <a:r>
              <a:rPr lang="en-GB">
                <a:ea typeface="Calibri"/>
                <a:cs typeface="Calibri"/>
              </a:rPr>
              <a:t>Visualisation of everything that happens between sending for the patient and sending the patient back to the ward.</a:t>
            </a:r>
          </a:p>
          <a:p>
            <a:r>
              <a:rPr lang="en-GB">
                <a:ea typeface="Calibri"/>
                <a:cs typeface="Calibri"/>
              </a:rPr>
              <a:t>Demonstrates where the current waste is within the system and helps inform what the focus of future service improvement projects should be.</a:t>
            </a:r>
          </a:p>
        </p:txBody>
      </p:sp>
      <p:sp>
        <p:nvSpPr>
          <p:cNvPr id="4" name="Slide Number Placeholder 3"/>
          <p:cNvSpPr>
            <a:spLocks noGrp="1"/>
          </p:cNvSpPr>
          <p:nvPr>
            <p:ph type="sldNum" sz="quarter" idx="10"/>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2961865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389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0614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4D6476-2C0F-47AF-9B33-399C6B2575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257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A4D6476-2C0F-47AF-9B33-399C6B257576}" type="slidenum">
              <a:rPr lang="en-GB" smtClean="0"/>
              <a:t>16</a:t>
            </a:fld>
            <a:endParaRPr lang="en-GB"/>
          </a:p>
        </p:txBody>
      </p:sp>
    </p:spTree>
    <p:extLst>
      <p:ext uri="{BB962C8B-B14F-4D97-AF65-F5344CB8AC3E}">
        <p14:creationId xmlns:p14="http://schemas.microsoft.com/office/powerpoint/2010/main" val="1616809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21/10/2024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69260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21/10/2024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17229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21/10/2024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477214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609600" y="1577340"/>
            <a:ext cx="5303520" cy="387798"/>
          </a:xfrm>
          <a:prstGeom prst="rect">
            <a:avLst/>
          </a:prstGeom>
        </p:spPr>
        <p:txBody>
          <a:bodyPr wrap="square" lIns="0" tIns="0" rIns="0" bIns="0">
            <a:spAutoFit/>
          </a:bodyPr>
          <a:lstStyle>
            <a:lvl1pPr>
              <a:defRPr/>
            </a:lvl1pPr>
          </a:lstStyle>
          <a:p>
            <a:pPr lvl="0"/>
            <a:r>
              <a:rPr lang="en-US"/>
              <a:t>Edit Master text styles</a:t>
            </a:r>
          </a:p>
        </p:txBody>
      </p:sp>
      <p:sp>
        <p:nvSpPr>
          <p:cNvPr id="4" name="Holder 4"/>
          <p:cNvSpPr>
            <a:spLocks noGrp="1"/>
          </p:cNvSpPr>
          <p:nvPr>
            <p:ph sz="half" idx="3"/>
          </p:nvPr>
        </p:nvSpPr>
        <p:spPr>
          <a:xfrm>
            <a:off x="6278880" y="1577340"/>
            <a:ext cx="5303520" cy="387798"/>
          </a:xfrm>
          <a:prstGeom prst="rect">
            <a:avLst/>
          </a:prstGeom>
        </p:spPr>
        <p:txBody>
          <a:bodyPr wrap="square" lIns="0" tIns="0" rIns="0" bIns="0">
            <a:spAutoFit/>
          </a:bodyPr>
          <a:lstStyle>
            <a:lvl1pPr>
              <a:defRPr/>
            </a:lvl1pPr>
          </a:lstStyle>
          <a:p>
            <a:pPr lvl="0"/>
            <a:r>
              <a:rPr lang="en-US"/>
              <a:t>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10/21/2024</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112749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3AA07A8-502B-4C01-B666-863C93985479}"/>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1" name="Picture 10" descr="A picture containing text&#10;&#10;Description automatically generated">
            <a:extLst>
              <a:ext uri="{FF2B5EF4-FFF2-40B4-BE49-F238E27FC236}">
                <a16:creationId xmlns:a16="http://schemas.microsoft.com/office/drawing/2014/main" id="{D49E57CB-E797-43B0-9207-34A73894BC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2" name="Title 1"/>
          <p:cNvSpPr>
            <a:spLocks noGrp="1"/>
          </p:cNvSpPr>
          <p:nvPr>
            <p:ph type="title"/>
          </p:nvPr>
        </p:nvSpPr>
        <p:spPr>
          <a:xfrm>
            <a:off x="335360" y="166329"/>
            <a:ext cx="10515600" cy="792000"/>
          </a:xfrm>
          <a:prstGeom prst="rect">
            <a:avLst/>
          </a:prstGeom>
        </p:spPr>
        <p:txBody>
          <a:bodyPr/>
          <a:lstStyle>
            <a:lvl1pPr>
              <a:defRPr sz="24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4" name="Content Placeholder 3"/>
          <p:cNvSpPr>
            <a:spLocks noGrp="1"/>
          </p:cNvSpPr>
          <p:nvPr>
            <p:ph sz="half" idx="2"/>
          </p:nvPr>
        </p:nvSpPr>
        <p:spPr>
          <a:xfrm>
            <a:off x="335361" y="1620001"/>
            <a:ext cx="5580000" cy="44012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6430800" y="1620001"/>
            <a:ext cx="5580000" cy="44012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21/10/2024</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36989836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7330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168059"/>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2328204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2583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428752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21/10/2024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875067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B35AFC-2618-4C5A-AC18-4331823BB484}" type="datetimeFigureOut">
              <a:rPr lang="en-GB" smtClean="0"/>
              <a:t>21/10/2024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36354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B35AFC-2618-4C5A-AC18-4331823BB484}" type="datetimeFigureOut">
              <a:rPr lang="en-GB" smtClean="0"/>
              <a:t>21/10/2024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393589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B35AFC-2618-4C5A-AC18-4331823BB484}" type="datetimeFigureOut">
              <a:rPr lang="en-GB" smtClean="0"/>
              <a:t>21/10/2024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86309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8B35AFC-2618-4C5A-AC18-4331823BB484}" type="datetimeFigureOut">
              <a:rPr lang="en-GB" smtClean="0"/>
              <a:t>21/10/2024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710824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35AFC-2618-4C5A-AC18-4331823BB484}" type="datetimeFigureOut">
              <a:rPr lang="en-GB" smtClean="0"/>
              <a:t>21/10/2024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5959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21/10/2024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208465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21/10/2024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4082254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B35AFC-2618-4C5A-AC18-4331823BB484}" type="datetimeFigureOut">
              <a:rPr lang="en-GB" smtClean="0"/>
              <a:t>21/10/2024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DA683-DE79-42A3-B81D-78B6C962C253}" type="slidenum">
              <a:rPr lang="en-GB" smtClean="0"/>
              <a:t>‹#›</a:t>
            </a:fld>
            <a:endParaRPr lang="en-GB"/>
          </a:p>
        </p:txBody>
      </p:sp>
    </p:spTree>
    <p:extLst>
      <p:ext uri="{BB962C8B-B14F-4D97-AF65-F5344CB8AC3E}">
        <p14:creationId xmlns:p14="http://schemas.microsoft.com/office/powerpoint/2010/main" val="1862426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6.jpe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6.jpeg"/><Relationship Id="rId7" Type="http://schemas.openxmlformats.org/officeDocument/2006/relationships/diagramColors" Target="../diagrams/colors2.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47.emf"/></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48.png"/></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16.xml"/><Relationship Id="rId5" Type="http://schemas.openxmlformats.org/officeDocument/2006/relationships/image" Target="../media/image50.png"/><Relationship Id="rId4" Type="http://schemas.openxmlformats.org/officeDocument/2006/relationships/image" Target="../media/image49.emf"/></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16.xml"/><Relationship Id="rId4" Type="http://schemas.openxmlformats.org/officeDocument/2006/relationships/image" Target="../media/image51.png"/></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16.xml"/><Relationship Id="rId4" Type="http://schemas.openxmlformats.org/officeDocument/2006/relationships/image" Target="../media/image52.png"/></Relationships>
</file>

<file path=ppt/slides/_rels/slide5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16.xml"/><Relationship Id="rId5" Type="http://schemas.openxmlformats.org/officeDocument/2006/relationships/image" Target="../media/image54.emf"/><Relationship Id="rId4" Type="http://schemas.openxmlformats.org/officeDocument/2006/relationships/image" Target="../media/image53.png"/></Relationships>
</file>

<file path=ppt/slides/_rels/slide5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16.xml"/><Relationship Id="rId4" Type="http://schemas.openxmlformats.org/officeDocument/2006/relationships/image" Target="../media/image55.emf"/></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image" Target="../media/image57.png"/></Relationships>
</file>

<file path=ppt/slides/_rels/slide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chart" Target="../charts/chart3.xml"/><Relationship Id="rId7" Type="http://schemas.openxmlformats.org/officeDocument/2006/relationships/image" Target="../media/image6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69.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6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CF18D70D-C24E-95B2-2E1B-7D85EEC5A9C9}"/>
              </a:ext>
            </a:extLst>
          </p:cNvPr>
          <p:cNvSpPr txBox="1"/>
          <p:nvPr/>
        </p:nvSpPr>
        <p:spPr>
          <a:xfrm>
            <a:off x="1718405" y="2185829"/>
            <a:ext cx="8716174" cy="1242978"/>
          </a:xfrm>
          <a:prstGeom prst="rect">
            <a:avLst/>
          </a:prstGeom>
        </p:spPr>
        <p:txBody>
          <a:bodyPr vert="horz" wrap="square" lIns="0" tIns="6931" rIns="0" bIns="0" rtlCol="0">
            <a:spAutoFit/>
          </a:bodyPr>
          <a:lstStyle/>
          <a:p>
            <a:pPr marL="12700" marR="5080" algn="ctr">
              <a:lnSpc>
                <a:spcPct val="100600"/>
              </a:lnSpc>
              <a:spcBef>
                <a:spcPts val="90"/>
              </a:spcBef>
            </a:pPr>
            <a:r>
              <a:rPr lang="en-GB" sz="4000" b="1" spc="15" dirty="0">
                <a:solidFill>
                  <a:srgbClr val="FFFFFF"/>
                </a:solidFill>
                <a:latin typeface="Arial Black" panose="020B0604020202020204" pitchFamily="34" charset="0"/>
                <a:cs typeface="Arial Black" panose="020B0604020202020204" pitchFamily="34" charset="0"/>
              </a:rPr>
              <a:t>Targeted Intervention Update</a:t>
            </a:r>
          </a:p>
          <a:p>
            <a:pPr marL="12700" marR="5080" algn="ctr">
              <a:lnSpc>
                <a:spcPct val="100600"/>
              </a:lnSpc>
              <a:spcBef>
                <a:spcPts val="90"/>
              </a:spcBef>
            </a:pPr>
            <a:r>
              <a:rPr lang="en-GB" sz="4000" b="1" spc="15" dirty="0">
                <a:solidFill>
                  <a:srgbClr val="FFFFFF"/>
                </a:solidFill>
                <a:latin typeface="Arial Black" panose="020B0604020202020204" pitchFamily="34" charset="0"/>
                <a:cs typeface="Arial Black" panose="020B0604020202020204" pitchFamily="34" charset="0"/>
              </a:rPr>
              <a:t>October 2024</a:t>
            </a:r>
            <a:endParaRPr lang="en-GB" sz="4000"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05843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Working</a:t>
            </a:r>
          </a:p>
        </p:txBody>
      </p:sp>
      <p:sp>
        <p:nvSpPr>
          <p:cNvPr id="6" name="TextBox 5">
            <a:extLst>
              <a:ext uri="{FF2B5EF4-FFF2-40B4-BE49-F238E27FC236}">
                <a16:creationId xmlns:a16="http://schemas.microsoft.com/office/drawing/2014/main" id="{EB612444-F132-4D8E-B4CF-FF269841B6B4}"/>
              </a:ext>
            </a:extLst>
          </p:cNvPr>
          <p:cNvSpPr txBox="1"/>
          <p:nvPr/>
        </p:nvSpPr>
        <p:spPr>
          <a:xfrm>
            <a:off x="2888191" y="2890391"/>
            <a:ext cx="6415618" cy="2062103"/>
          </a:xfrm>
          <a:prstGeom prst="rect">
            <a:avLst/>
          </a:prstGeom>
          <a:noFill/>
        </p:spPr>
        <p:txBody>
          <a:bodyPr wrap="square" rtlCol="0">
            <a:spAutoFit/>
          </a:bodyPr>
          <a:lstStyle/>
          <a:p>
            <a:pPr algn="ctr"/>
            <a:r>
              <a:rPr lang="en-GB" sz="3200" b="1" dirty="0"/>
              <a:t>Regional Working in 2024/25 and 2025/26</a:t>
            </a:r>
          </a:p>
          <a:p>
            <a:pPr algn="ctr"/>
            <a:endParaRPr lang="en-GB" sz="3200" b="1" dirty="0"/>
          </a:p>
          <a:p>
            <a:pPr algn="ctr"/>
            <a:r>
              <a:rPr lang="en-GB" sz="3200" b="1" dirty="0"/>
              <a:t>17</a:t>
            </a:r>
            <a:r>
              <a:rPr lang="en-GB" sz="3200" b="1" baseline="30000" dirty="0"/>
              <a:t>th</a:t>
            </a:r>
            <a:r>
              <a:rPr lang="en-GB" sz="3200" b="1" dirty="0"/>
              <a:t> October 2024</a:t>
            </a:r>
          </a:p>
        </p:txBody>
      </p:sp>
    </p:spTree>
    <p:extLst>
      <p:ext uri="{BB962C8B-B14F-4D97-AF65-F5344CB8AC3E}">
        <p14:creationId xmlns:p14="http://schemas.microsoft.com/office/powerpoint/2010/main" val="2103467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D3426-4FF0-C3E3-FCB7-796B4BF07258}"/>
              </a:ext>
            </a:extLst>
          </p:cNvPr>
          <p:cNvSpPr>
            <a:spLocks noGrp="1"/>
          </p:cNvSpPr>
          <p:nvPr>
            <p:ph type="title"/>
          </p:nvPr>
        </p:nvSpPr>
        <p:spPr/>
        <p:txBody>
          <a:bodyPr/>
          <a:lstStyle/>
          <a:p>
            <a:r>
              <a:rPr lang="en-GB" dirty="0"/>
              <a:t>Context</a:t>
            </a:r>
          </a:p>
        </p:txBody>
      </p:sp>
      <p:sp>
        <p:nvSpPr>
          <p:cNvPr id="5" name="Title 1">
            <a:extLst>
              <a:ext uri="{FF2B5EF4-FFF2-40B4-BE49-F238E27FC236}">
                <a16:creationId xmlns:a16="http://schemas.microsoft.com/office/drawing/2014/main" id="{105AA600-17AA-45EF-7170-F89E89BF83C5}"/>
              </a:ext>
            </a:extLst>
          </p:cNvPr>
          <p:cNvSpPr>
            <a:spLocks noGrp="1"/>
          </p:cNvSpPr>
          <p:nvPr>
            <p:ph sz="half" idx="2"/>
          </p:nvPr>
        </p:nvSpPr>
        <p:spPr>
          <a:xfrm>
            <a:off x="334962" y="1451728"/>
            <a:ext cx="11571091" cy="4569660"/>
          </a:xfrm>
        </p:spPr>
        <p:txBody>
          <a:bodyPr>
            <a:normAutofit fontScale="85000" lnSpcReduction="20000"/>
          </a:bodyPr>
          <a:lstStyle/>
          <a:p>
            <a:pPr marL="0" indent="0">
              <a:buNone/>
            </a:pPr>
            <a:r>
              <a:rPr lang="en-GB" dirty="0"/>
              <a:t>We have been working regionally for some time…</a:t>
            </a:r>
          </a:p>
          <a:p>
            <a:r>
              <a:rPr lang="en-GB" dirty="0"/>
              <a:t>Vascular Network</a:t>
            </a:r>
          </a:p>
          <a:p>
            <a:r>
              <a:rPr lang="en-GB" dirty="0"/>
              <a:t>DXA scanning &amp; reporting</a:t>
            </a:r>
          </a:p>
          <a:p>
            <a:r>
              <a:rPr lang="en-GB" dirty="0"/>
              <a:t>Radiotherapy services</a:t>
            </a:r>
          </a:p>
          <a:p>
            <a:r>
              <a:rPr lang="en-GB" dirty="0"/>
              <a:t>Nuclear Medicine</a:t>
            </a:r>
          </a:p>
          <a:p>
            <a:r>
              <a:rPr lang="en-GB" dirty="0"/>
              <a:t>Lymphoedema services</a:t>
            </a:r>
          </a:p>
          <a:p>
            <a:r>
              <a:rPr lang="en-GB" dirty="0"/>
              <a:t>Audiology / Bone conduction Hearing Implant Service</a:t>
            </a:r>
          </a:p>
          <a:p>
            <a:r>
              <a:rPr lang="en-GB" dirty="0"/>
              <a:t>Dietetic support from Oncology patients</a:t>
            </a:r>
          </a:p>
          <a:p>
            <a:r>
              <a:rPr lang="en-GB" dirty="0"/>
              <a:t>Renal services</a:t>
            </a:r>
          </a:p>
          <a:p>
            <a:r>
              <a:rPr lang="en-GB" dirty="0"/>
              <a:t>Paediatric Orthopaedic Surgery</a:t>
            </a:r>
          </a:p>
          <a:p>
            <a:r>
              <a:rPr lang="en-GB" dirty="0"/>
              <a:t>Oral Surgery</a:t>
            </a:r>
          </a:p>
          <a:p>
            <a:pPr marL="0" indent="0">
              <a:buNone/>
            </a:pPr>
            <a:endParaRPr lang="en-GB" dirty="0"/>
          </a:p>
          <a:p>
            <a:pPr marL="0" indent="0">
              <a:buNone/>
            </a:pPr>
            <a:endParaRPr lang="en-GB" dirty="0"/>
          </a:p>
          <a:p>
            <a:pPr marL="0" indent="0">
              <a:buNone/>
            </a:pPr>
            <a:endParaRPr lang="en-GB" dirty="0"/>
          </a:p>
        </p:txBody>
      </p:sp>
      <p:pic>
        <p:nvPicPr>
          <p:cNvPr id="6" name="Picture 5">
            <a:extLst>
              <a:ext uri="{FF2B5EF4-FFF2-40B4-BE49-F238E27FC236}">
                <a16:creationId xmlns:a16="http://schemas.microsoft.com/office/drawing/2014/main" id="{DB25A357-4B06-A59E-4C34-A516FEF4A13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Tree>
    <p:extLst>
      <p:ext uri="{BB962C8B-B14F-4D97-AF65-F5344CB8AC3E}">
        <p14:creationId xmlns:p14="http://schemas.microsoft.com/office/powerpoint/2010/main" val="483167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27064-1770-29E1-338A-403DB18AC4A1}"/>
              </a:ext>
            </a:extLst>
          </p:cNvPr>
          <p:cNvSpPr>
            <a:spLocks noGrp="1"/>
          </p:cNvSpPr>
          <p:nvPr>
            <p:ph type="title"/>
          </p:nvPr>
        </p:nvSpPr>
        <p:spPr/>
        <p:txBody>
          <a:bodyPr/>
          <a:lstStyle/>
          <a:p>
            <a:r>
              <a:rPr lang="en-GB" dirty="0"/>
              <a:t>Priority Areas</a:t>
            </a:r>
          </a:p>
        </p:txBody>
      </p:sp>
      <p:sp>
        <p:nvSpPr>
          <p:cNvPr id="3" name="Content Placeholder 2">
            <a:extLst>
              <a:ext uri="{FF2B5EF4-FFF2-40B4-BE49-F238E27FC236}">
                <a16:creationId xmlns:a16="http://schemas.microsoft.com/office/drawing/2014/main" id="{8C879CB4-6EB2-4691-C53E-45CFC2BCA8A3}"/>
              </a:ext>
            </a:extLst>
          </p:cNvPr>
          <p:cNvSpPr>
            <a:spLocks noGrp="1"/>
          </p:cNvSpPr>
          <p:nvPr>
            <p:ph sz="half" idx="2"/>
          </p:nvPr>
        </p:nvSpPr>
        <p:spPr>
          <a:xfrm>
            <a:off x="335360" y="1620001"/>
            <a:ext cx="11664961" cy="4401288"/>
          </a:xfrm>
        </p:spPr>
        <p:txBody>
          <a:bodyPr>
            <a:normAutofit fontScale="92500" lnSpcReduction="10000"/>
          </a:bodyPr>
          <a:lstStyle/>
          <a:p>
            <a:pPr marL="0" indent="0">
              <a:buNone/>
            </a:pPr>
            <a:r>
              <a:rPr lang="en-GB" dirty="0"/>
              <a:t>Three main areas that we have been progressing with greater focus over the last 12 months:</a:t>
            </a:r>
          </a:p>
          <a:p>
            <a:endParaRPr lang="en-GB" dirty="0"/>
          </a:p>
          <a:p>
            <a:r>
              <a:rPr lang="en-GB" dirty="0"/>
              <a:t>Orthopaedics</a:t>
            </a:r>
          </a:p>
          <a:p>
            <a:pPr marL="0" indent="0">
              <a:buNone/>
            </a:pPr>
            <a:endParaRPr lang="en-GB" dirty="0"/>
          </a:p>
          <a:p>
            <a:r>
              <a:rPr lang="en-GB" dirty="0"/>
              <a:t>Ophthalmology</a:t>
            </a:r>
          </a:p>
          <a:p>
            <a:pPr marL="0" indent="0">
              <a:buNone/>
            </a:pPr>
            <a:endParaRPr lang="en-GB" dirty="0"/>
          </a:p>
          <a:p>
            <a:r>
              <a:rPr lang="en-GB" dirty="0"/>
              <a:t>Pathology</a:t>
            </a:r>
          </a:p>
          <a:p>
            <a:endParaRPr lang="en-GB" dirty="0"/>
          </a:p>
          <a:p>
            <a:r>
              <a:rPr lang="en-GB" dirty="0"/>
              <a:t>Radiology and Endoscopy</a:t>
            </a:r>
          </a:p>
          <a:p>
            <a:pPr marL="0" indent="0">
              <a:buNone/>
            </a:pPr>
            <a:endParaRPr lang="en-GB" dirty="0"/>
          </a:p>
          <a:p>
            <a:pPr marL="0" indent="0">
              <a:buNone/>
            </a:pPr>
            <a:endParaRPr lang="en-GB" dirty="0"/>
          </a:p>
        </p:txBody>
      </p:sp>
      <p:pic>
        <p:nvPicPr>
          <p:cNvPr id="5" name="Picture 4">
            <a:extLst>
              <a:ext uri="{FF2B5EF4-FFF2-40B4-BE49-F238E27FC236}">
                <a16:creationId xmlns:a16="http://schemas.microsoft.com/office/drawing/2014/main" id="{92343A50-4469-D0A2-7504-4CD1A8E644A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Tree>
    <p:extLst>
      <p:ext uri="{BB962C8B-B14F-4D97-AF65-F5344CB8AC3E}">
        <p14:creationId xmlns:p14="http://schemas.microsoft.com/office/powerpoint/2010/main" val="1799874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Orthopaedic Programme</a:t>
            </a:r>
          </a:p>
        </p:txBody>
      </p:sp>
      <p:sp>
        <p:nvSpPr>
          <p:cNvPr id="6" name="TextBox 5">
            <a:extLst>
              <a:ext uri="{FF2B5EF4-FFF2-40B4-BE49-F238E27FC236}">
                <a16:creationId xmlns:a16="http://schemas.microsoft.com/office/drawing/2014/main" id="{EB612444-F132-4D8E-B4CF-FF269841B6B4}"/>
              </a:ext>
            </a:extLst>
          </p:cNvPr>
          <p:cNvSpPr txBox="1"/>
          <p:nvPr/>
        </p:nvSpPr>
        <p:spPr>
          <a:xfrm>
            <a:off x="3092449" y="2594058"/>
            <a:ext cx="6007101" cy="2062103"/>
          </a:xfrm>
          <a:prstGeom prst="rect">
            <a:avLst/>
          </a:prstGeom>
          <a:noFill/>
        </p:spPr>
        <p:txBody>
          <a:bodyPr wrap="square" rtlCol="0">
            <a:spAutoFit/>
          </a:bodyPr>
          <a:lstStyle/>
          <a:p>
            <a:pPr algn="ctr"/>
            <a:r>
              <a:rPr lang="en-GB" sz="3200" b="1" dirty="0"/>
              <a:t>Regional Orthopaedic Programme 2025-26</a:t>
            </a:r>
          </a:p>
          <a:p>
            <a:pPr algn="ctr"/>
            <a:endParaRPr lang="en-GB" sz="3200" b="1" dirty="0"/>
          </a:p>
          <a:p>
            <a:pPr algn="ctr"/>
            <a:r>
              <a:rPr lang="en-GB" sz="3200" b="1" dirty="0"/>
              <a:t>Andrew Carruthers</a:t>
            </a:r>
          </a:p>
        </p:txBody>
      </p:sp>
    </p:spTree>
    <p:extLst>
      <p:ext uri="{BB962C8B-B14F-4D97-AF65-F5344CB8AC3E}">
        <p14:creationId xmlns:p14="http://schemas.microsoft.com/office/powerpoint/2010/main" val="603052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Orthopaedic Programme</a:t>
            </a:r>
          </a:p>
        </p:txBody>
      </p:sp>
      <p:sp>
        <p:nvSpPr>
          <p:cNvPr id="6" name="TextBox 5">
            <a:extLst>
              <a:ext uri="{FF2B5EF4-FFF2-40B4-BE49-F238E27FC236}">
                <a16:creationId xmlns:a16="http://schemas.microsoft.com/office/drawing/2014/main" id="{EC554B71-DE2E-4BE2-94A4-8A33FB932734}"/>
              </a:ext>
            </a:extLst>
          </p:cNvPr>
          <p:cNvSpPr txBox="1"/>
          <p:nvPr/>
        </p:nvSpPr>
        <p:spPr>
          <a:xfrm>
            <a:off x="1278466" y="1845207"/>
            <a:ext cx="9635067"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Key Objectives 2025-26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Address and resolve disparities in waiting times across the South West Wales region.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Optimise infrastructure usage to support the long-term sustainability of regional services.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Ensure patients receive care in hospitals that are fully equipped to meet their specific needs.</a:t>
            </a:r>
          </a:p>
          <a:p>
            <a:pPr marR="0" lvl="0" algn="l" defTabSz="914400" rtl="0" eaLnBrk="1" fontAlgn="auto" latinLnBrk="0" hangingPunct="1">
              <a:lnSpc>
                <a:spcPct val="100000"/>
              </a:lnSpc>
              <a:spcBef>
                <a:spcPts val="0"/>
              </a:spcBef>
              <a:spcAft>
                <a:spcPts val="0"/>
              </a:spcAft>
              <a:buClrTx/>
              <a:buSzTx/>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Consistently implement best practices across the region in a systematic manner.</a:t>
            </a:r>
          </a:p>
        </p:txBody>
      </p:sp>
    </p:spTree>
    <p:extLst>
      <p:ext uri="{BB962C8B-B14F-4D97-AF65-F5344CB8AC3E}">
        <p14:creationId xmlns:p14="http://schemas.microsoft.com/office/powerpoint/2010/main" val="1663591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AFB7A-0F25-0E76-F691-260536FD4FE2}"/>
              </a:ext>
            </a:extLst>
          </p:cNvPr>
          <p:cNvSpPr>
            <a:spLocks noGrp="1"/>
          </p:cNvSpPr>
          <p:nvPr>
            <p:ph type="title"/>
          </p:nvPr>
        </p:nvSpPr>
        <p:spPr/>
        <p:txBody>
          <a:bodyPr/>
          <a:lstStyle/>
          <a:p>
            <a:r>
              <a:rPr lang="en-GB" dirty="0"/>
              <a:t>The Proposed Model</a:t>
            </a:r>
          </a:p>
        </p:txBody>
      </p:sp>
      <p:sp>
        <p:nvSpPr>
          <p:cNvPr id="3" name="Content Placeholder 2">
            <a:extLst>
              <a:ext uri="{FF2B5EF4-FFF2-40B4-BE49-F238E27FC236}">
                <a16:creationId xmlns:a16="http://schemas.microsoft.com/office/drawing/2014/main" id="{9B248DA5-BD84-BB25-D393-03248E418018}"/>
              </a:ext>
            </a:extLst>
          </p:cNvPr>
          <p:cNvSpPr>
            <a:spLocks noGrp="1"/>
          </p:cNvSpPr>
          <p:nvPr>
            <p:ph sz="half" idx="2"/>
          </p:nvPr>
        </p:nvSpPr>
        <p:spPr>
          <a:xfrm>
            <a:off x="324794" y="1281334"/>
            <a:ext cx="11542412" cy="1368732"/>
          </a:xfrm>
        </p:spPr>
        <p:txBody>
          <a:bodyPr>
            <a:normAutofit/>
          </a:bodyPr>
          <a:lstStyle/>
          <a:p>
            <a:pPr marL="0" indent="0" algn="just">
              <a:buNone/>
            </a:pPr>
            <a:r>
              <a:rPr lang="en-GB" sz="1800" dirty="0"/>
              <a:t>At a senior leadership meeting on May 31st, key principles were agreed upon to ensure equity of care across the South West Wales region and long-term service sustainability. Patients will be treated in hospitals equipped with the necessary resources to meet their needs, and where possible, this care should be provided as close to home as regional demand and capacity allow. The model must remain adaptable to changes in the waiting list and population needs over the next 6, 12, and 24 months.</a:t>
            </a:r>
          </a:p>
        </p:txBody>
      </p:sp>
      <p:pic>
        <p:nvPicPr>
          <p:cNvPr id="5" name="Picture 4">
            <a:extLst>
              <a:ext uri="{FF2B5EF4-FFF2-40B4-BE49-F238E27FC236}">
                <a16:creationId xmlns:a16="http://schemas.microsoft.com/office/drawing/2014/main" id="{2BCF4B24-E5C9-475B-2FC2-721B5ED17F6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pic>
        <p:nvPicPr>
          <p:cNvPr id="4" name="Picture 3">
            <a:extLst>
              <a:ext uri="{FF2B5EF4-FFF2-40B4-BE49-F238E27FC236}">
                <a16:creationId xmlns:a16="http://schemas.microsoft.com/office/drawing/2014/main" id="{AF7205EA-6E4C-4559-85B0-E4634F091BC8}"/>
              </a:ext>
            </a:extLst>
          </p:cNvPr>
          <p:cNvPicPr>
            <a:picLocks noChangeAspect="1"/>
          </p:cNvPicPr>
          <p:nvPr/>
        </p:nvPicPr>
        <p:blipFill>
          <a:blip r:embed="rId3"/>
          <a:stretch>
            <a:fillRect/>
          </a:stretch>
        </p:blipFill>
        <p:spPr>
          <a:xfrm>
            <a:off x="1817331" y="3108222"/>
            <a:ext cx="8557338" cy="3028282"/>
          </a:xfrm>
          <a:prstGeom prst="rect">
            <a:avLst/>
          </a:prstGeom>
        </p:spPr>
      </p:pic>
    </p:spTree>
    <p:extLst>
      <p:ext uri="{BB962C8B-B14F-4D97-AF65-F5344CB8AC3E}">
        <p14:creationId xmlns:p14="http://schemas.microsoft.com/office/powerpoint/2010/main" val="3037927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r>
              <a:rPr lang="en-GB" sz="2200" b="1" dirty="0">
                <a:solidFill>
                  <a:schemeClr val="bg1"/>
                </a:solidFill>
              </a:rPr>
              <a:t>Regional Orthopaedic Programme</a:t>
            </a:r>
          </a:p>
        </p:txBody>
      </p:sp>
      <p:graphicFrame>
        <p:nvGraphicFramePr>
          <p:cNvPr id="4" name="Diagram 3">
            <a:extLst>
              <a:ext uri="{FF2B5EF4-FFF2-40B4-BE49-F238E27FC236}">
                <a16:creationId xmlns:a16="http://schemas.microsoft.com/office/drawing/2014/main" id="{C6771B88-8A87-45B7-8D16-C10E94230BF0}"/>
              </a:ext>
            </a:extLst>
          </p:cNvPr>
          <p:cNvGraphicFramePr/>
          <p:nvPr/>
        </p:nvGraphicFramePr>
        <p:xfrm>
          <a:off x="2872316" y="1962630"/>
          <a:ext cx="6447367" cy="410068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0DEA69D6-18BC-4CE7-A68B-46B520B2AFA5}"/>
              </a:ext>
            </a:extLst>
          </p:cNvPr>
          <p:cNvSpPr txBox="1"/>
          <p:nvPr/>
        </p:nvSpPr>
        <p:spPr>
          <a:xfrm>
            <a:off x="321733" y="1220342"/>
            <a:ext cx="6832600" cy="523220"/>
          </a:xfrm>
          <a:prstGeom prst="rect">
            <a:avLst/>
          </a:prstGeom>
          <a:noFill/>
        </p:spPr>
        <p:txBody>
          <a:bodyPr wrap="square" rtlCol="0">
            <a:spAutoFit/>
          </a:bodyPr>
          <a:lstStyle/>
          <a:p>
            <a:r>
              <a:rPr lang="en-GB" sz="2800" dirty="0"/>
              <a:t>Regional Orthopaedics Sub-Specialty Plans</a:t>
            </a:r>
          </a:p>
        </p:txBody>
      </p:sp>
      <p:sp>
        <p:nvSpPr>
          <p:cNvPr id="11" name="TextBox 10">
            <a:extLst>
              <a:ext uri="{FF2B5EF4-FFF2-40B4-BE49-F238E27FC236}">
                <a16:creationId xmlns:a16="http://schemas.microsoft.com/office/drawing/2014/main" id="{71F3DAD3-839C-44E3-86C7-FBF1CB334259}"/>
              </a:ext>
            </a:extLst>
          </p:cNvPr>
          <p:cNvSpPr txBox="1"/>
          <p:nvPr/>
        </p:nvSpPr>
        <p:spPr>
          <a:xfrm>
            <a:off x="1222903" y="6381517"/>
            <a:ext cx="974619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Please note that some of this work is currently in progress, while other sub-specialty work streams are still under development in preparation for 2025/26.</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D5D2CE8-6012-493E-9C9E-86B5AA96C255}"/>
              </a:ext>
            </a:extLst>
          </p:cNvPr>
          <p:cNvSpPr txBox="1"/>
          <p:nvPr/>
        </p:nvSpPr>
        <p:spPr>
          <a:xfrm>
            <a:off x="8009466" y="2127539"/>
            <a:ext cx="2779184" cy="138499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
            </a:pPr>
            <a:r>
              <a:rPr lang="en-GB" sz="1400" dirty="0"/>
              <a:t>Regional approach to complex procedures</a:t>
            </a:r>
          </a:p>
          <a:p>
            <a:pPr marL="285750" indent="-285750">
              <a:buFont typeface="Wingdings" panose="05000000000000000000" pitchFamily="2" charset="2"/>
              <a:buChar char="§"/>
            </a:pPr>
            <a:r>
              <a:rPr lang="en-GB" sz="1400" dirty="0"/>
              <a:t>Standardisation of clinical processes</a:t>
            </a:r>
          </a:p>
          <a:p>
            <a:pPr marL="285750" indent="-285750">
              <a:buFont typeface="Wingdings" panose="05000000000000000000" pitchFamily="2" charset="2"/>
              <a:buChar char="§"/>
            </a:pPr>
            <a:r>
              <a:rPr lang="en-GB" sz="1400" dirty="0"/>
              <a:t>Shared expertise </a:t>
            </a:r>
          </a:p>
          <a:p>
            <a:pPr marL="285750" indent="-285750">
              <a:buFont typeface="Wingdings" panose="05000000000000000000" pitchFamily="2" charset="2"/>
              <a:buChar char="§"/>
            </a:pPr>
            <a:r>
              <a:rPr lang="en-GB" sz="1400" dirty="0"/>
              <a:t>Educational enhancement</a:t>
            </a:r>
          </a:p>
        </p:txBody>
      </p:sp>
      <p:sp>
        <p:nvSpPr>
          <p:cNvPr id="13" name="TextBox 12">
            <a:extLst>
              <a:ext uri="{FF2B5EF4-FFF2-40B4-BE49-F238E27FC236}">
                <a16:creationId xmlns:a16="http://schemas.microsoft.com/office/drawing/2014/main" id="{BBD46161-BA42-4490-AE55-6A975162FA8D}"/>
              </a:ext>
            </a:extLst>
          </p:cNvPr>
          <p:cNvSpPr txBox="1"/>
          <p:nvPr/>
        </p:nvSpPr>
        <p:spPr>
          <a:xfrm>
            <a:off x="8009466" y="4057326"/>
            <a:ext cx="2779184" cy="203132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285750" indent="-285750">
              <a:buFont typeface="Wingdings" panose="05000000000000000000" pitchFamily="2" charset="2"/>
              <a:buChar char="§"/>
            </a:pPr>
            <a:r>
              <a:rPr lang="en-GB" sz="1400" dirty="0"/>
              <a:t>Continued implementation and iterative development of the regional model</a:t>
            </a:r>
          </a:p>
          <a:p>
            <a:pPr marL="285750" indent="-285750">
              <a:buFont typeface="Wingdings" panose="05000000000000000000" pitchFamily="2" charset="2"/>
              <a:buChar char="§"/>
            </a:pPr>
            <a:r>
              <a:rPr lang="en-GB" sz="1400" dirty="0"/>
              <a:t>Standardise clinical processes</a:t>
            </a:r>
          </a:p>
          <a:p>
            <a:pPr marL="285750" indent="-285750">
              <a:buFont typeface="Wingdings" panose="05000000000000000000" pitchFamily="2" charset="2"/>
              <a:buChar char="§"/>
            </a:pPr>
            <a:r>
              <a:rPr lang="en-GB" sz="1400" dirty="0"/>
              <a:t>Resolve disparities in waiting times across the region</a:t>
            </a:r>
          </a:p>
          <a:p>
            <a:pPr marL="285750" indent="-285750">
              <a:buFont typeface="Wingdings" panose="05000000000000000000" pitchFamily="2" charset="2"/>
              <a:buChar char="§"/>
            </a:pPr>
            <a:r>
              <a:rPr lang="en-GB" sz="1400" dirty="0"/>
              <a:t>Develop a centre for complex primary and revisions procedures</a:t>
            </a:r>
          </a:p>
        </p:txBody>
      </p:sp>
      <p:sp>
        <p:nvSpPr>
          <p:cNvPr id="14" name="TextBox 13">
            <a:extLst>
              <a:ext uri="{FF2B5EF4-FFF2-40B4-BE49-F238E27FC236}">
                <a16:creationId xmlns:a16="http://schemas.microsoft.com/office/drawing/2014/main" id="{93B1EEDA-02D1-4DAE-967D-D5D6958D6487}"/>
              </a:ext>
            </a:extLst>
          </p:cNvPr>
          <p:cNvSpPr txBox="1"/>
          <p:nvPr/>
        </p:nvSpPr>
        <p:spPr>
          <a:xfrm>
            <a:off x="1403349" y="4057326"/>
            <a:ext cx="2779183" cy="138499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Wingdings" panose="05000000000000000000" pitchFamily="2" charset="2"/>
              <a:buChar char="§"/>
            </a:pPr>
            <a:r>
              <a:rPr lang="en-GB" sz="1400" dirty="0"/>
              <a:t>Regional approach to complex procedures</a:t>
            </a:r>
          </a:p>
          <a:p>
            <a:pPr marL="285750" indent="-285750">
              <a:buFont typeface="Wingdings" panose="05000000000000000000" pitchFamily="2" charset="2"/>
              <a:buChar char="§"/>
            </a:pPr>
            <a:r>
              <a:rPr lang="en-GB" sz="1400" dirty="0"/>
              <a:t>Standardisation of clinical processes</a:t>
            </a:r>
          </a:p>
          <a:p>
            <a:pPr marL="285750" indent="-285750">
              <a:buFont typeface="Wingdings" panose="05000000000000000000" pitchFamily="2" charset="2"/>
              <a:buChar char="§"/>
            </a:pPr>
            <a:r>
              <a:rPr lang="en-GB" sz="1400" dirty="0"/>
              <a:t>Shared expertise </a:t>
            </a:r>
          </a:p>
          <a:p>
            <a:pPr marL="285750" indent="-285750">
              <a:buFont typeface="Wingdings" panose="05000000000000000000" pitchFamily="2" charset="2"/>
              <a:buChar char="§"/>
            </a:pPr>
            <a:r>
              <a:rPr lang="en-GB" sz="1400" dirty="0"/>
              <a:t>Educational enhancement</a:t>
            </a:r>
          </a:p>
        </p:txBody>
      </p:sp>
      <p:sp>
        <p:nvSpPr>
          <p:cNvPr id="15" name="TextBox 14">
            <a:extLst>
              <a:ext uri="{FF2B5EF4-FFF2-40B4-BE49-F238E27FC236}">
                <a16:creationId xmlns:a16="http://schemas.microsoft.com/office/drawing/2014/main" id="{8EA715AD-E039-4456-9945-9AB15808B460}"/>
              </a:ext>
            </a:extLst>
          </p:cNvPr>
          <p:cNvSpPr txBox="1"/>
          <p:nvPr/>
        </p:nvSpPr>
        <p:spPr>
          <a:xfrm>
            <a:off x="1403349" y="2127538"/>
            <a:ext cx="2779184" cy="160043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Wingdings" panose="05000000000000000000" pitchFamily="2" charset="2"/>
              <a:buChar char="§"/>
            </a:pPr>
            <a:r>
              <a:rPr lang="en-GB" sz="1400" dirty="0"/>
              <a:t>On-going implementation of the Hand Surgery Network</a:t>
            </a:r>
          </a:p>
          <a:p>
            <a:pPr marL="285750" indent="-285750">
              <a:buFont typeface="Wingdings" panose="05000000000000000000" pitchFamily="2" charset="2"/>
              <a:buChar char="§"/>
            </a:pPr>
            <a:r>
              <a:rPr lang="en-GB" sz="1400" dirty="0"/>
              <a:t>Resource optimisation across the region</a:t>
            </a:r>
          </a:p>
          <a:p>
            <a:pPr marL="285750" indent="-285750">
              <a:buFont typeface="Wingdings" panose="05000000000000000000" pitchFamily="2" charset="2"/>
              <a:buChar char="§"/>
            </a:pPr>
            <a:r>
              <a:rPr lang="en-GB" sz="1400" dirty="0"/>
              <a:t>Region Service sustainability</a:t>
            </a:r>
          </a:p>
          <a:p>
            <a:pPr marL="285750" indent="-285750">
              <a:buFont typeface="Wingdings" panose="05000000000000000000" pitchFamily="2" charset="2"/>
              <a:buChar char="§"/>
            </a:pPr>
            <a:r>
              <a:rPr lang="en-GB" sz="1400" dirty="0"/>
              <a:t>Educational enhancement</a:t>
            </a:r>
          </a:p>
          <a:p>
            <a:pPr marL="285750" indent="-285750">
              <a:buFont typeface="Wingdings" panose="05000000000000000000" pitchFamily="2" charset="2"/>
              <a:buChar char="§"/>
            </a:pPr>
            <a:r>
              <a:rPr lang="en-GB" sz="1400" dirty="0"/>
              <a:t>Reduced Carbon foot print</a:t>
            </a:r>
          </a:p>
        </p:txBody>
      </p:sp>
    </p:spTree>
    <p:extLst>
      <p:ext uri="{BB962C8B-B14F-4D97-AF65-F5344CB8AC3E}">
        <p14:creationId xmlns:p14="http://schemas.microsoft.com/office/powerpoint/2010/main" val="3296150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Orthopaedic Programme</a:t>
            </a:r>
          </a:p>
        </p:txBody>
      </p:sp>
      <p:sp>
        <p:nvSpPr>
          <p:cNvPr id="7" name="TextBox 6">
            <a:extLst>
              <a:ext uri="{FF2B5EF4-FFF2-40B4-BE49-F238E27FC236}">
                <a16:creationId xmlns:a16="http://schemas.microsoft.com/office/drawing/2014/main" id="{FF40DF70-B222-44D3-B873-0718B58A49DC}"/>
              </a:ext>
            </a:extLst>
          </p:cNvPr>
          <p:cNvSpPr txBox="1"/>
          <p:nvPr/>
        </p:nvSpPr>
        <p:spPr>
          <a:xfrm>
            <a:off x="846667" y="1583267"/>
            <a:ext cx="4580466" cy="387798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a:t>What has worked well</a:t>
            </a:r>
          </a:p>
          <a:p>
            <a:endParaRPr lang="en-GB" dirty="0"/>
          </a:p>
          <a:p>
            <a:pPr marL="285750" indent="-285750">
              <a:buFont typeface="Wingdings" panose="05000000000000000000" pitchFamily="2" charset="2"/>
              <a:buChar char="§"/>
            </a:pPr>
            <a:r>
              <a:rPr lang="en-GB" sz="1400" dirty="0"/>
              <a:t>The establishment of the South West Wales Hand Surgery Network.</a:t>
            </a:r>
          </a:p>
          <a:p>
            <a:endParaRPr lang="en-GB" sz="1400" dirty="0"/>
          </a:p>
          <a:p>
            <a:pPr marL="285750" indent="-285750">
              <a:buFont typeface="Wingdings" panose="05000000000000000000" pitchFamily="2" charset="2"/>
              <a:buChar char="§"/>
            </a:pPr>
            <a:r>
              <a:rPr lang="en-GB" sz="1400" dirty="0"/>
              <a:t>Developed a bespoke Arthroplasty Standard Operating Procedure for South West Wales.</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A commitment to regionally focussed recruitment of orthopaedic consultants to enhance regional collaboration.</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Increased consultant participation across health boards in various sub-specialties.</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Strengthened stakeholder involvement in the Clinical Reference Group.</a:t>
            </a:r>
          </a:p>
        </p:txBody>
      </p:sp>
      <p:sp>
        <p:nvSpPr>
          <p:cNvPr id="8" name="TextBox 7">
            <a:extLst>
              <a:ext uri="{FF2B5EF4-FFF2-40B4-BE49-F238E27FC236}">
                <a16:creationId xmlns:a16="http://schemas.microsoft.com/office/drawing/2014/main" id="{39D60AB9-C0CA-404D-8713-47AD6FB5ECEB}"/>
              </a:ext>
            </a:extLst>
          </p:cNvPr>
          <p:cNvSpPr txBox="1"/>
          <p:nvPr/>
        </p:nvSpPr>
        <p:spPr>
          <a:xfrm>
            <a:off x="6764869" y="1583267"/>
            <a:ext cx="4580466" cy="286232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a:t>Current Challenges</a:t>
            </a:r>
          </a:p>
          <a:p>
            <a:endParaRPr lang="en-GB" dirty="0"/>
          </a:p>
          <a:p>
            <a:pPr marL="285750" indent="-285750">
              <a:buFont typeface="Wingdings" panose="05000000000000000000" pitchFamily="2" charset="2"/>
              <a:buChar char="§"/>
            </a:pPr>
            <a:r>
              <a:rPr lang="en-GB" sz="1400" dirty="0"/>
              <a:t>Significant waiting times for hip and knee arthroplasty patients, with inequities in wait times across the region.</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Ongoing challenges with arthroplasty consultant engagement in regional collaboration within Hywel Dda.</a:t>
            </a:r>
          </a:p>
          <a:p>
            <a:endParaRPr lang="en-GB" sz="1400" dirty="0"/>
          </a:p>
          <a:p>
            <a:pPr marL="285750" indent="-285750">
              <a:buFont typeface="Wingdings" panose="05000000000000000000" pitchFamily="2" charset="2"/>
              <a:buChar char="§"/>
            </a:pPr>
            <a:r>
              <a:rPr lang="en-GB" sz="1400" dirty="0"/>
              <a:t>Issues in the purchasing and storage of kit/equipment, that need resolving to progress with the regional arthroplasty model.</a:t>
            </a:r>
          </a:p>
          <a:p>
            <a:pPr marL="285750" indent="-285750">
              <a:buFont typeface="Wingdings" panose="05000000000000000000" pitchFamily="2" charset="2"/>
              <a:buChar char="§"/>
            </a:pPr>
            <a:endParaRPr lang="en-GB" dirty="0"/>
          </a:p>
        </p:txBody>
      </p:sp>
    </p:spTree>
    <p:extLst>
      <p:ext uri="{BB962C8B-B14F-4D97-AF65-F5344CB8AC3E}">
        <p14:creationId xmlns:p14="http://schemas.microsoft.com/office/powerpoint/2010/main" val="2280969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r>
              <a:rPr lang="en-GB" sz="2200" b="1" dirty="0">
                <a:solidFill>
                  <a:schemeClr val="bg1"/>
                </a:solidFill>
              </a:rPr>
              <a:t>Regional Orthopaedic Programme</a:t>
            </a:r>
          </a:p>
        </p:txBody>
      </p:sp>
      <p:sp>
        <p:nvSpPr>
          <p:cNvPr id="9" name="TextBox 8">
            <a:extLst>
              <a:ext uri="{FF2B5EF4-FFF2-40B4-BE49-F238E27FC236}">
                <a16:creationId xmlns:a16="http://schemas.microsoft.com/office/drawing/2014/main" id="{F74B12CD-E39C-4FAA-9396-BA7432701CB4}"/>
              </a:ext>
            </a:extLst>
          </p:cNvPr>
          <p:cNvSpPr txBox="1"/>
          <p:nvPr/>
        </p:nvSpPr>
        <p:spPr>
          <a:xfrm>
            <a:off x="736601" y="1295400"/>
            <a:ext cx="3471332" cy="461665"/>
          </a:xfrm>
          <a:prstGeom prst="rect">
            <a:avLst/>
          </a:prstGeom>
          <a:noFill/>
        </p:spPr>
        <p:txBody>
          <a:bodyPr wrap="square" rtlCol="0">
            <a:spAutoFit/>
          </a:bodyPr>
          <a:lstStyle/>
          <a:p>
            <a:r>
              <a:rPr lang="en-GB" sz="2400" u="sng" dirty="0"/>
              <a:t>2025-26 High Level Plan</a:t>
            </a:r>
          </a:p>
        </p:txBody>
      </p:sp>
      <p:graphicFrame>
        <p:nvGraphicFramePr>
          <p:cNvPr id="6" name="Diagram 5">
            <a:extLst>
              <a:ext uri="{FF2B5EF4-FFF2-40B4-BE49-F238E27FC236}">
                <a16:creationId xmlns:a16="http://schemas.microsoft.com/office/drawing/2014/main" id="{CAC79D53-C118-4E6B-9338-1E16C66407FF}"/>
              </a:ext>
            </a:extLst>
          </p:cNvPr>
          <p:cNvGraphicFramePr/>
          <p:nvPr/>
        </p:nvGraphicFramePr>
        <p:xfrm>
          <a:off x="1312332" y="1775767"/>
          <a:ext cx="9965267" cy="48654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86358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a:t>
            </a:r>
            <a:r>
              <a:rPr lang="en-GB" sz="2200" b="1" dirty="0">
                <a:solidFill>
                  <a:prstClr val="white"/>
                </a:solidFill>
                <a:latin typeface="Calibri" panose="020F0502020204030204"/>
              </a:rPr>
              <a:t>Eye Care</a:t>
            </a: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 Programme</a:t>
            </a:r>
          </a:p>
        </p:txBody>
      </p:sp>
      <p:sp>
        <p:nvSpPr>
          <p:cNvPr id="6" name="TextBox 5">
            <a:extLst>
              <a:ext uri="{FF2B5EF4-FFF2-40B4-BE49-F238E27FC236}">
                <a16:creationId xmlns:a16="http://schemas.microsoft.com/office/drawing/2014/main" id="{EB612444-F132-4D8E-B4CF-FF269841B6B4}"/>
              </a:ext>
            </a:extLst>
          </p:cNvPr>
          <p:cNvSpPr txBox="1"/>
          <p:nvPr/>
        </p:nvSpPr>
        <p:spPr>
          <a:xfrm>
            <a:off x="3092449" y="2890391"/>
            <a:ext cx="600710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Regional Eye Care Programme 2025-26</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3200" b="1" dirty="0">
              <a:solidFill>
                <a:prstClr val="black"/>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Deb Lewis</a:t>
            </a:r>
          </a:p>
        </p:txBody>
      </p:sp>
    </p:spTree>
    <p:extLst>
      <p:ext uri="{BB962C8B-B14F-4D97-AF65-F5344CB8AC3E}">
        <p14:creationId xmlns:p14="http://schemas.microsoft.com/office/powerpoint/2010/main" val="3417911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CF18D70D-C24E-95B2-2E1B-7D85EEC5A9C9}"/>
              </a:ext>
            </a:extLst>
          </p:cNvPr>
          <p:cNvSpPr txBox="1"/>
          <p:nvPr/>
        </p:nvSpPr>
        <p:spPr>
          <a:xfrm>
            <a:off x="595283" y="2543637"/>
            <a:ext cx="8716174" cy="608445"/>
          </a:xfrm>
          <a:prstGeom prst="rect">
            <a:avLst/>
          </a:prstGeom>
        </p:spPr>
        <p:txBody>
          <a:bodyPr vert="horz" wrap="square" lIns="0" tIns="6931" rIns="0" bIns="0" rtlCol="0">
            <a:spAutoFit/>
          </a:bodyPr>
          <a:lstStyle/>
          <a:p>
            <a:pPr marL="7701" marR="3081">
              <a:lnSpc>
                <a:spcPct val="100600"/>
              </a:lnSpc>
              <a:spcBef>
                <a:spcPts val="55"/>
              </a:spcBef>
            </a:pPr>
            <a:r>
              <a:rPr lang="en-GB" sz="4000" b="1" spc="9" dirty="0">
                <a:solidFill>
                  <a:schemeClr val="bg1"/>
                </a:solidFill>
                <a:latin typeface="Arial Black" panose="020B0604020202020204" pitchFamily="34" charset="0"/>
                <a:cs typeface="Arial Black" panose="020B0604020202020204" pitchFamily="34" charset="0"/>
              </a:rPr>
              <a:t>Planned Care</a:t>
            </a:r>
            <a:endParaRPr lang="en-GB" sz="4000"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1445042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Eye Care Programme</a:t>
            </a:r>
          </a:p>
        </p:txBody>
      </p:sp>
      <p:sp>
        <p:nvSpPr>
          <p:cNvPr id="7" name="TextBox 6">
            <a:extLst>
              <a:ext uri="{FF2B5EF4-FFF2-40B4-BE49-F238E27FC236}">
                <a16:creationId xmlns:a16="http://schemas.microsoft.com/office/drawing/2014/main" id="{1C72C347-46E1-45D6-BD86-9588A18C1F73}"/>
              </a:ext>
            </a:extLst>
          </p:cNvPr>
          <p:cNvSpPr txBox="1"/>
          <p:nvPr/>
        </p:nvSpPr>
        <p:spPr>
          <a:xfrm>
            <a:off x="1278466" y="1845207"/>
            <a:ext cx="9635067"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Key Objectives 2025-26</a:t>
            </a:r>
          </a:p>
          <a:p>
            <a:pPr lvl="1">
              <a:defRPr/>
            </a:pPr>
            <a:endParaRPr lang="en-GB" dirty="0">
              <a:solidFill>
                <a:prstClr val="black"/>
              </a:solidFill>
              <a:latin typeface="Calibri" panose="020F0502020204030204"/>
            </a:endParaRPr>
          </a:p>
          <a:p>
            <a:pPr marL="742950" lvl="1" indent="-285750">
              <a:buFont typeface="Wingdings" panose="05000000000000000000" pitchFamily="2" charset="2"/>
              <a:buChar char="q"/>
              <a:defRPr/>
            </a:pPr>
            <a:r>
              <a:rPr lang="en-GB" dirty="0">
                <a:solidFill>
                  <a:prstClr val="black"/>
                </a:solidFill>
                <a:latin typeface="Calibri" panose="020F0502020204030204"/>
              </a:rPr>
              <a:t>Work towards developing sustainable regional services</a:t>
            </a:r>
          </a:p>
          <a:p>
            <a:pPr lvl="1">
              <a:defRPr/>
            </a:pPr>
            <a:endParaRPr lang="en-GB" dirty="0">
              <a:solidFill>
                <a:prstClr val="black"/>
              </a:solidFill>
              <a:latin typeface="Calibri" panose="020F0502020204030204"/>
            </a:endParaRPr>
          </a:p>
          <a:p>
            <a:pPr marL="742950" lvl="1" indent="-285750">
              <a:buFont typeface="Wingdings" panose="05000000000000000000" pitchFamily="2" charset="2"/>
              <a:buChar char="q"/>
              <a:defRPr/>
            </a:pP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Improve the equity of access to eye care services across South West Wales</a:t>
            </a:r>
          </a:p>
          <a:p>
            <a:pPr marL="742950" lvl="1" indent="-285750">
              <a:buFont typeface="Wingdings" panose="05000000000000000000" pitchFamily="2" charset="2"/>
              <a:buChar char="q"/>
              <a:defRPr/>
            </a:pPr>
            <a:endParaRPr lang="en-GB" dirty="0">
              <a:solidFill>
                <a:prstClr val="black"/>
              </a:solidFill>
              <a:latin typeface="Calibri" panose="020F0502020204030204"/>
            </a:endParaRPr>
          </a:p>
          <a:p>
            <a:pPr marL="742950" lvl="1" indent="-285750">
              <a:buFont typeface="Wingdings" panose="05000000000000000000" pitchFamily="2" charset="2"/>
              <a:buChar char="q"/>
              <a:defRPr/>
            </a:pP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Reduce waiting times</a:t>
            </a:r>
          </a:p>
          <a:p>
            <a:pPr marL="742950" lvl="1" indent="-285750">
              <a:buFont typeface="Wingdings" panose="05000000000000000000" pitchFamily="2" charset="2"/>
              <a:buChar char="q"/>
              <a:defRPr/>
            </a:pPr>
            <a:endParaRPr lang="en-GB" dirty="0">
              <a:solidFill>
                <a:prstClr val="black"/>
              </a:solidFill>
              <a:latin typeface="Calibri" panose="020F0502020204030204"/>
            </a:endParaRPr>
          </a:p>
          <a:p>
            <a:pPr marL="742950" lvl="1" indent="-285750">
              <a:buFont typeface="Wingdings" panose="05000000000000000000" pitchFamily="2" charset="2"/>
              <a:buChar char="q"/>
              <a:defRPr/>
            </a:pP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Implement the recommendations from the </a:t>
            </a:r>
            <a:r>
              <a:rPr kumimoji="0" lang="en-GB" b="0" i="0" u="none" strike="noStrike" kern="1200" cap="none" spc="0" normalizeH="0" baseline="0" noProof="0" dirty="0" err="1">
                <a:ln>
                  <a:noFill/>
                </a:ln>
                <a:solidFill>
                  <a:prstClr val="black"/>
                </a:solidFill>
                <a:effectLst/>
                <a:uLnTx/>
                <a:uFillTx/>
                <a:latin typeface="Calibri" panose="020F0502020204030204"/>
                <a:ea typeface="+mn-ea"/>
                <a:cs typeface="+mn-cs"/>
              </a:rPr>
              <a:t>Pyott</a:t>
            </a: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 report and GIRFT guidelines </a:t>
            </a:r>
          </a:p>
        </p:txBody>
      </p:sp>
    </p:spTree>
    <p:extLst>
      <p:ext uri="{BB962C8B-B14F-4D97-AF65-F5344CB8AC3E}">
        <p14:creationId xmlns:p14="http://schemas.microsoft.com/office/powerpoint/2010/main" val="2857512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Eye Care Programme</a:t>
            </a:r>
          </a:p>
        </p:txBody>
      </p:sp>
      <p:sp>
        <p:nvSpPr>
          <p:cNvPr id="2" name="TextBox 1">
            <a:extLst>
              <a:ext uri="{FF2B5EF4-FFF2-40B4-BE49-F238E27FC236}">
                <a16:creationId xmlns:a16="http://schemas.microsoft.com/office/drawing/2014/main" id="{610465BD-C43D-48F2-BB23-996AD33241B9}"/>
              </a:ext>
            </a:extLst>
          </p:cNvPr>
          <p:cNvSpPr txBox="1"/>
          <p:nvPr/>
        </p:nvSpPr>
        <p:spPr>
          <a:xfrm>
            <a:off x="406401" y="1230377"/>
            <a:ext cx="46990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prstClr val="black"/>
                </a:solidFill>
                <a:effectLst/>
                <a:uLnTx/>
                <a:uFillTx/>
                <a:latin typeface="Calibri" panose="020F0502020204030204"/>
                <a:ea typeface="+mn-ea"/>
                <a:cs typeface="+mn-cs"/>
              </a:rPr>
              <a:t>Regional Eye Care Programme summary status</a:t>
            </a:r>
          </a:p>
        </p:txBody>
      </p:sp>
      <p:graphicFrame>
        <p:nvGraphicFramePr>
          <p:cNvPr id="7" name="Table 6">
            <a:extLst>
              <a:ext uri="{FF2B5EF4-FFF2-40B4-BE49-F238E27FC236}">
                <a16:creationId xmlns:a16="http://schemas.microsoft.com/office/drawing/2014/main" id="{1F7A89FB-C958-4EA3-A0C7-90D28B35C4C8}"/>
              </a:ext>
            </a:extLst>
          </p:cNvPr>
          <p:cNvGraphicFramePr>
            <a:graphicFrameLocks noGrp="1"/>
          </p:cNvGraphicFramePr>
          <p:nvPr/>
        </p:nvGraphicFramePr>
        <p:xfrm>
          <a:off x="2581910" y="3647652"/>
          <a:ext cx="7028180" cy="2846388"/>
        </p:xfrm>
        <a:graphic>
          <a:graphicData uri="http://schemas.openxmlformats.org/drawingml/2006/table">
            <a:tbl>
              <a:tblPr firstRow="1" firstCol="1" bandRow="1">
                <a:tableStyleId>{5940675A-B579-460E-94D1-54222C63F5DA}</a:tableStyleId>
              </a:tblPr>
              <a:tblGrid>
                <a:gridCol w="1167130">
                  <a:extLst>
                    <a:ext uri="{9D8B030D-6E8A-4147-A177-3AD203B41FA5}">
                      <a16:colId xmlns:a16="http://schemas.microsoft.com/office/drawing/2014/main" val="315506710"/>
                    </a:ext>
                  </a:extLst>
                </a:gridCol>
                <a:gridCol w="5861050">
                  <a:extLst>
                    <a:ext uri="{9D8B030D-6E8A-4147-A177-3AD203B41FA5}">
                      <a16:colId xmlns:a16="http://schemas.microsoft.com/office/drawing/2014/main" val="1333162286"/>
                    </a:ext>
                  </a:extLst>
                </a:gridCol>
              </a:tblGrid>
              <a:tr h="0">
                <a:tc>
                  <a:txBody>
                    <a:bodyPr/>
                    <a:lstStyle/>
                    <a:p>
                      <a:pPr>
                        <a:lnSpc>
                          <a:spcPct val="107000"/>
                        </a:lnSpc>
                        <a:spcAft>
                          <a:spcPts val="800"/>
                        </a:spcAft>
                      </a:pPr>
                      <a:r>
                        <a:rPr lang="en-GB" sz="1100" b="1">
                          <a:solidFill>
                            <a:schemeClr val="bg1"/>
                          </a:solidFill>
                          <a:effectLst/>
                        </a:rPr>
                        <a:t>Stage 0: Set up</a:t>
                      </a:r>
                      <a:endParaRPr lang="en-GB" sz="11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solidFill>
                  </a:tcPr>
                </a:tc>
                <a:tc>
                  <a:txBody>
                    <a:bodyPr/>
                    <a:lstStyle/>
                    <a:p>
                      <a:pPr marL="342900" lvl="0" indent="-342900">
                        <a:lnSpc>
                          <a:spcPct val="107000"/>
                        </a:lnSpc>
                        <a:buFont typeface="Symbol" panose="05050102010706020507" pitchFamily="18" charset="2"/>
                        <a:buChar char=""/>
                      </a:pPr>
                      <a:r>
                        <a:rPr lang="en-GB" sz="1100">
                          <a:effectLst/>
                        </a:rPr>
                        <a:t>A Programme Definition Document has been drafted.</a:t>
                      </a:r>
                    </a:p>
                    <a:p>
                      <a:pPr marL="342900" lvl="0" indent="-342900">
                        <a:lnSpc>
                          <a:spcPct val="107000"/>
                        </a:lnSpc>
                        <a:buFont typeface="Symbol" panose="05050102010706020507" pitchFamily="18" charset="2"/>
                        <a:buChar char=""/>
                      </a:pPr>
                      <a:r>
                        <a:rPr lang="en-GB" sz="1100">
                          <a:effectLst/>
                        </a:rPr>
                        <a:t>Garry Shuttleworth has been providing clinical support but a Clinical Lead needs to be identified.</a:t>
                      </a:r>
                    </a:p>
                    <a:p>
                      <a:pPr marL="342900" lvl="0" indent="-342900">
                        <a:lnSpc>
                          <a:spcPct val="107000"/>
                        </a:lnSpc>
                        <a:spcAft>
                          <a:spcPts val="800"/>
                        </a:spcAft>
                        <a:buFont typeface="Symbol" panose="05050102010706020507" pitchFamily="18" charset="2"/>
                        <a:buChar char=""/>
                      </a:pPr>
                      <a:r>
                        <a:rPr lang="en-GB" sz="1100">
                          <a:effectLst/>
                        </a:rPr>
                        <a:t>A Terms of Reference has been drafted in preparation for a Regional Board meeting.</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4774409"/>
                  </a:ext>
                </a:extLst>
              </a:tr>
              <a:tr h="0">
                <a:tc>
                  <a:txBody>
                    <a:bodyPr/>
                    <a:lstStyle/>
                    <a:p>
                      <a:pPr>
                        <a:lnSpc>
                          <a:spcPct val="107000"/>
                        </a:lnSpc>
                        <a:spcAft>
                          <a:spcPts val="800"/>
                        </a:spcAft>
                      </a:pPr>
                      <a:r>
                        <a:rPr lang="en-GB" sz="1100" b="1">
                          <a:solidFill>
                            <a:schemeClr val="bg1"/>
                          </a:solidFill>
                          <a:effectLst/>
                        </a:rPr>
                        <a:t>Stage 1: Discover</a:t>
                      </a:r>
                      <a:endParaRPr lang="en-GB" sz="11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solidFill>
                  </a:tcPr>
                </a:tc>
                <a:tc>
                  <a:txBody>
                    <a:bodyPr/>
                    <a:lstStyle/>
                    <a:p>
                      <a:pPr marL="342900" lvl="0" indent="-342900">
                        <a:lnSpc>
                          <a:spcPct val="107000"/>
                        </a:lnSpc>
                        <a:buFont typeface="Symbol" panose="05050102010706020507" pitchFamily="18" charset="2"/>
                        <a:buChar char=""/>
                      </a:pPr>
                      <a:r>
                        <a:rPr lang="en-GB" sz="1100" dirty="0">
                          <a:effectLst/>
                        </a:rPr>
                        <a:t>A service status report has been prepared to detail the current service provision and available resources across the region, including:</a:t>
                      </a:r>
                    </a:p>
                    <a:p>
                      <a:pPr marL="1143000" lvl="2" indent="-228600">
                        <a:lnSpc>
                          <a:spcPct val="107000"/>
                        </a:lnSpc>
                        <a:buFont typeface="Wingdings" panose="05000000000000000000" pitchFamily="2" charset="2"/>
                        <a:buChar char=""/>
                      </a:pPr>
                      <a:r>
                        <a:rPr lang="en-GB" sz="1100" dirty="0">
                          <a:effectLst/>
                        </a:rPr>
                        <a:t>Facilities and locations</a:t>
                      </a:r>
                    </a:p>
                    <a:p>
                      <a:pPr marL="1143000" lvl="2" indent="-228600">
                        <a:lnSpc>
                          <a:spcPct val="107000"/>
                        </a:lnSpc>
                        <a:buFont typeface="Wingdings" panose="05000000000000000000" pitchFamily="2" charset="2"/>
                        <a:buChar char=""/>
                      </a:pPr>
                      <a:r>
                        <a:rPr lang="en-GB" sz="1100" dirty="0">
                          <a:effectLst/>
                        </a:rPr>
                        <a:t>Staff resources</a:t>
                      </a:r>
                    </a:p>
                    <a:p>
                      <a:pPr marL="1143000" lvl="2" indent="-228600">
                        <a:lnSpc>
                          <a:spcPct val="107000"/>
                        </a:lnSpc>
                        <a:buFont typeface="Wingdings" panose="05000000000000000000" pitchFamily="2" charset="2"/>
                        <a:buChar char=""/>
                      </a:pPr>
                      <a:r>
                        <a:rPr lang="en-GB" sz="1100" dirty="0">
                          <a:effectLst/>
                        </a:rPr>
                        <a:t>Eye care Measures</a:t>
                      </a:r>
                    </a:p>
                    <a:p>
                      <a:pPr marL="1143000" lvl="2" indent="-228600">
                        <a:lnSpc>
                          <a:spcPct val="107000"/>
                        </a:lnSpc>
                        <a:buFont typeface="Wingdings" panose="05000000000000000000" pitchFamily="2" charset="2"/>
                        <a:buChar char=""/>
                      </a:pPr>
                      <a:r>
                        <a:rPr lang="en-GB" sz="1100" dirty="0">
                          <a:effectLst/>
                        </a:rPr>
                        <a:t>Update in GIRFT recommendation</a:t>
                      </a:r>
                    </a:p>
                    <a:p>
                      <a:pPr marL="1143000" lvl="2" indent="-228600">
                        <a:lnSpc>
                          <a:spcPct val="107000"/>
                        </a:lnSpc>
                        <a:spcAft>
                          <a:spcPts val="800"/>
                        </a:spcAft>
                        <a:buFont typeface="Wingdings" panose="05000000000000000000" pitchFamily="2" charset="2"/>
                        <a:buChar char=""/>
                      </a:pPr>
                      <a:r>
                        <a:rPr lang="en-GB" sz="1100" dirty="0">
                          <a:effectLst/>
                        </a:rPr>
                        <a:t>Financial overview</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7872368"/>
                  </a:ext>
                </a:extLst>
              </a:tr>
              <a:tr h="0">
                <a:tc>
                  <a:txBody>
                    <a:bodyPr/>
                    <a:lstStyle/>
                    <a:p>
                      <a:pPr>
                        <a:lnSpc>
                          <a:spcPct val="107000"/>
                        </a:lnSpc>
                        <a:spcAft>
                          <a:spcPts val="800"/>
                        </a:spcAft>
                      </a:pPr>
                      <a:r>
                        <a:rPr lang="en-GB" sz="1100" b="1" dirty="0">
                          <a:solidFill>
                            <a:schemeClr val="bg1"/>
                          </a:solidFill>
                          <a:effectLst/>
                        </a:rPr>
                        <a:t>Stage 2: Define</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solidFill>
                  </a:tcPr>
                </a:tc>
                <a:tc>
                  <a:txBody>
                    <a:bodyPr/>
                    <a:lstStyle/>
                    <a:p>
                      <a:pPr marL="342900" lvl="0" indent="-342900">
                        <a:lnSpc>
                          <a:spcPct val="107000"/>
                        </a:lnSpc>
                        <a:buFont typeface="Symbol" panose="05050102010706020507" pitchFamily="18" charset="2"/>
                        <a:buChar char=""/>
                      </a:pPr>
                      <a:r>
                        <a:rPr lang="en-GB" sz="1100" dirty="0">
                          <a:effectLst/>
                        </a:rPr>
                        <a:t>The current Paediatric regional model has been assessed to identify gaps between Hywel Dda's service provision and Swansea Bay’s service blueprint.</a:t>
                      </a:r>
                    </a:p>
                    <a:p>
                      <a:pPr marL="342900" lvl="0" indent="-342900">
                        <a:lnSpc>
                          <a:spcPct val="107000"/>
                        </a:lnSpc>
                        <a:buFont typeface="Symbol" panose="05050102010706020507" pitchFamily="18" charset="2"/>
                        <a:buChar char=""/>
                      </a:pPr>
                      <a:r>
                        <a:rPr lang="en-GB" sz="1100" dirty="0">
                          <a:effectLst/>
                        </a:rPr>
                        <a:t>A preliminary regional on-call rota has been created, but further discussions are needed.</a:t>
                      </a:r>
                    </a:p>
                    <a:p>
                      <a:pPr marL="342900" lvl="0" indent="-342900">
                        <a:lnSpc>
                          <a:spcPct val="107000"/>
                        </a:lnSpc>
                        <a:buFont typeface="Symbol" panose="05050102010706020507" pitchFamily="18" charset="2"/>
                        <a:buChar char=""/>
                      </a:pPr>
                      <a:r>
                        <a:rPr lang="en-GB" sz="1100" dirty="0">
                          <a:effectLst/>
                        </a:rPr>
                        <a:t>A meeting will take place on the 11</a:t>
                      </a:r>
                      <a:r>
                        <a:rPr lang="en-GB" sz="1100" baseline="30000" dirty="0">
                          <a:effectLst/>
                        </a:rPr>
                        <a:t>th</a:t>
                      </a:r>
                      <a:r>
                        <a:rPr lang="en-GB" sz="1100" dirty="0">
                          <a:effectLst/>
                        </a:rPr>
                        <a:t> October to advance regional discussions between the two operational teams.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5293943"/>
                  </a:ext>
                </a:extLst>
              </a:tr>
            </a:tbl>
          </a:graphicData>
        </a:graphic>
      </p:graphicFrame>
      <p:pic>
        <p:nvPicPr>
          <p:cNvPr id="9" name="Picture 8">
            <a:extLst>
              <a:ext uri="{FF2B5EF4-FFF2-40B4-BE49-F238E27FC236}">
                <a16:creationId xmlns:a16="http://schemas.microsoft.com/office/drawing/2014/main" id="{4B715321-42E5-4CA0-97F8-A58458ED7119}"/>
              </a:ext>
            </a:extLst>
          </p:cNvPr>
          <p:cNvPicPr>
            <a:picLocks noChangeAspect="1"/>
          </p:cNvPicPr>
          <p:nvPr/>
        </p:nvPicPr>
        <p:blipFill>
          <a:blip r:embed="rId4"/>
          <a:stretch>
            <a:fillRect/>
          </a:stretch>
        </p:blipFill>
        <p:spPr>
          <a:xfrm>
            <a:off x="3693922" y="1701431"/>
            <a:ext cx="4804156" cy="1727569"/>
          </a:xfrm>
          <a:prstGeom prst="rect">
            <a:avLst/>
          </a:prstGeom>
        </p:spPr>
      </p:pic>
    </p:spTree>
    <p:extLst>
      <p:ext uri="{BB962C8B-B14F-4D97-AF65-F5344CB8AC3E}">
        <p14:creationId xmlns:p14="http://schemas.microsoft.com/office/powerpoint/2010/main" val="1799737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068009-8D9B-47A9-BF89-07F7F22205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5700" y="216747"/>
            <a:ext cx="3124200" cy="751840"/>
          </a:xfrm>
          <a:prstGeom prst="rect">
            <a:avLst/>
          </a:prstGeom>
          <a:noFill/>
          <a:ln>
            <a:noFill/>
          </a:ln>
        </p:spPr>
      </p:pic>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Eye Care Programme</a:t>
            </a:r>
          </a:p>
        </p:txBody>
      </p:sp>
      <p:sp>
        <p:nvSpPr>
          <p:cNvPr id="2" name="TextBox 1">
            <a:extLst>
              <a:ext uri="{FF2B5EF4-FFF2-40B4-BE49-F238E27FC236}">
                <a16:creationId xmlns:a16="http://schemas.microsoft.com/office/drawing/2014/main" id="{610465BD-C43D-48F2-BB23-996AD33241B9}"/>
              </a:ext>
            </a:extLst>
          </p:cNvPr>
          <p:cNvSpPr txBox="1"/>
          <p:nvPr/>
        </p:nvSpPr>
        <p:spPr>
          <a:xfrm>
            <a:off x="558801" y="1405467"/>
            <a:ext cx="4775200" cy="369332"/>
          </a:xfrm>
          <a:prstGeom prst="rect">
            <a:avLst/>
          </a:prstGeom>
          <a:noFill/>
        </p:spPr>
        <p:txBody>
          <a:bodyPr wrap="square" rtlCol="0">
            <a:spAutoFit/>
          </a:bodyPr>
          <a:lstStyle/>
          <a:p>
            <a:r>
              <a:rPr lang="en-GB" u="sng" dirty="0"/>
              <a:t>High Level Plan for Quarter 4 2024 and 2025 – 26 </a:t>
            </a:r>
          </a:p>
        </p:txBody>
      </p:sp>
      <p:pic>
        <p:nvPicPr>
          <p:cNvPr id="8" name="Picture 7">
            <a:extLst>
              <a:ext uri="{FF2B5EF4-FFF2-40B4-BE49-F238E27FC236}">
                <a16:creationId xmlns:a16="http://schemas.microsoft.com/office/drawing/2014/main" id="{493133C1-6663-433F-AD3B-AAB79EFB80BB}"/>
              </a:ext>
            </a:extLst>
          </p:cNvPr>
          <p:cNvPicPr/>
          <p:nvPr/>
        </p:nvPicPr>
        <p:blipFill>
          <a:blip r:embed="rId4"/>
          <a:stretch>
            <a:fillRect/>
          </a:stretch>
        </p:blipFill>
        <p:spPr>
          <a:xfrm>
            <a:off x="3230245" y="2356767"/>
            <a:ext cx="5731510" cy="1426210"/>
          </a:xfrm>
          <a:prstGeom prst="rect">
            <a:avLst/>
          </a:prstGeom>
        </p:spPr>
      </p:pic>
      <p:sp>
        <p:nvSpPr>
          <p:cNvPr id="10" name="TextBox 9">
            <a:extLst>
              <a:ext uri="{FF2B5EF4-FFF2-40B4-BE49-F238E27FC236}">
                <a16:creationId xmlns:a16="http://schemas.microsoft.com/office/drawing/2014/main" id="{E0FF9D27-7F0D-4B6A-B15B-9B8DE641B3B0}"/>
              </a:ext>
            </a:extLst>
          </p:cNvPr>
          <p:cNvSpPr txBox="1"/>
          <p:nvPr/>
        </p:nvSpPr>
        <p:spPr>
          <a:xfrm>
            <a:off x="9855201" y="1303867"/>
            <a:ext cx="2082800" cy="20313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GB" sz="1400" b="1" dirty="0"/>
              <a:t>Key enabler:</a:t>
            </a:r>
          </a:p>
          <a:p>
            <a:endParaRPr lang="en-GB" sz="1400" dirty="0"/>
          </a:p>
          <a:p>
            <a:r>
              <a:rPr lang="en-GB" sz="1400" dirty="0"/>
              <a:t>Clinical engagement is crucial for advancing regional collaboration. To move forward with regional eye care initiatives, a Clinical Lead will need to be appointed.</a:t>
            </a:r>
          </a:p>
        </p:txBody>
      </p:sp>
      <p:graphicFrame>
        <p:nvGraphicFramePr>
          <p:cNvPr id="11" name="Table 10">
            <a:extLst>
              <a:ext uri="{FF2B5EF4-FFF2-40B4-BE49-F238E27FC236}">
                <a16:creationId xmlns:a16="http://schemas.microsoft.com/office/drawing/2014/main" id="{FA1C502F-1709-4B68-85C4-F9B3BE786A18}"/>
              </a:ext>
            </a:extLst>
          </p:cNvPr>
          <p:cNvGraphicFramePr>
            <a:graphicFrameLocks noGrp="1"/>
          </p:cNvGraphicFramePr>
          <p:nvPr/>
        </p:nvGraphicFramePr>
        <p:xfrm>
          <a:off x="2470731" y="4184525"/>
          <a:ext cx="7250537" cy="1973264"/>
        </p:xfrm>
        <a:graphic>
          <a:graphicData uri="http://schemas.openxmlformats.org/drawingml/2006/table">
            <a:tbl>
              <a:tblPr firstRow="1" firstCol="1" bandRow="1"/>
              <a:tblGrid>
                <a:gridCol w="1264604">
                  <a:extLst>
                    <a:ext uri="{9D8B030D-6E8A-4147-A177-3AD203B41FA5}">
                      <a16:colId xmlns:a16="http://schemas.microsoft.com/office/drawing/2014/main" val="1178693922"/>
                    </a:ext>
                  </a:extLst>
                </a:gridCol>
                <a:gridCol w="5985933">
                  <a:extLst>
                    <a:ext uri="{9D8B030D-6E8A-4147-A177-3AD203B41FA5}">
                      <a16:colId xmlns:a16="http://schemas.microsoft.com/office/drawing/2014/main" val="935731787"/>
                    </a:ext>
                  </a:extLst>
                </a:gridCol>
              </a:tblGrid>
              <a:tr h="0">
                <a:tc>
                  <a:txBody>
                    <a:bodyPr/>
                    <a:lstStyle/>
                    <a:p>
                      <a:pPr algn="ctr">
                        <a:lnSpc>
                          <a:spcPct val="107000"/>
                        </a:lnSpc>
                        <a:spcAft>
                          <a:spcPts val="800"/>
                        </a:spcAft>
                      </a:pPr>
                      <a:r>
                        <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Stage 2: Define</a:t>
                      </a:r>
                    </a:p>
                    <a:p>
                      <a:pPr algn="ctr">
                        <a:lnSpc>
                          <a:spcPct val="107000"/>
                        </a:lnSpc>
                        <a:spcAft>
                          <a:spcPts val="800"/>
                        </a:spcAft>
                      </a:pPr>
                      <a:r>
                        <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0-4 Months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Regional workshops will be arranged to identify challenges across the region and explore key areas for collaboration, in line with the main strategic priorities.</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A GAP analysis will be performed to evaluate current service models and define future models.</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Patient Pathways will be reviewed and optimised.</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Demand and capacity models will be created.</a:t>
                      </a:r>
                    </a:p>
                    <a:p>
                      <a:pPr marL="228600">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0020847"/>
                  </a:ext>
                </a:extLst>
              </a:tr>
              <a:tr h="0">
                <a:tc>
                  <a:txBody>
                    <a:bodyPr/>
                    <a:lstStyle/>
                    <a:p>
                      <a:pPr algn="ctr">
                        <a:lnSpc>
                          <a:spcPct val="107000"/>
                        </a:lnSpc>
                        <a:spcAft>
                          <a:spcPts val="800"/>
                        </a:spcAft>
                      </a:pPr>
                      <a:r>
                        <a:rPr lang="en-GB"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Stage 3: develop</a:t>
                      </a:r>
                    </a:p>
                    <a:p>
                      <a:pPr algn="ctr">
                        <a:lnSpc>
                          <a:spcPct val="107000"/>
                        </a:lnSpc>
                        <a:spcAft>
                          <a:spcPts val="800"/>
                        </a:spcAft>
                      </a:pPr>
                      <a:r>
                        <a:rPr lang="en-GB"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4-8 Months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marL="342900" lvl="0" indent="-342900">
                        <a:lnSpc>
                          <a:spcPct val="107000"/>
                        </a:lnSpc>
                        <a:buFont typeface="Symbol" panose="05050102010706020507" pitchFamily="18" charset="2"/>
                        <a:buChar char=""/>
                      </a:pPr>
                      <a:r>
                        <a:rPr lang="en-GB" sz="11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Benefit realisation, delivery plans and business cases will be developed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052055"/>
                  </a:ext>
                </a:extLst>
              </a:tr>
              <a:tr h="0">
                <a:tc>
                  <a:txBody>
                    <a:bodyPr/>
                    <a:lstStyle/>
                    <a:p>
                      <a:pPr algn="ctr">
                        <a:lnSpc>
                          <a:spcPct val="107000"/>
                        </a:lnSpc>
                        <a:spcAft>
                          <a:spcPts val="800"/>
                        </a:spcAft>
                      </a:pPr>
                      <a:r>
                        <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Stage 4: Deliver</a:t>
                      </a:r>
                    </a:p>
                    <a:p>
                      <a:pPr algn="ctr">
                        <a:lnSpc>
                          <a:spcPct val="107000"/>
                        </a:lnSpc>
                        <a:spcAft>
                          <a:spcPts val="800"/>
                        </a:spcAft>
                      </a:pPr>
                      <a:r>
                        <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8-12 Months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marL="342900" lvl="0" indent="-342900">
                        <a:lnSpc>
                          <a:spcPct val="107000"/>
                        </a:lnSpc>
                        <a:buFont typeface="Symbol" panose="05050102010706020507" pitchFamily="18" charset="2"/>
                        <a:buChar char=""/>
                      </a:pPr>
                      <a:r>
                        <a:rPr lang="en-GB" sz="11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If practicable, operational and clinical teams will be supported to implement new ways of work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3084232"/>
                  </a:ext>
                </a:extLst>
              </a:tr>
            </a:tbl>
          </a:graphicData>
        </a:graphic>
      </p:graphicFrame>
    </p:spTree>
    <p:extLst>
      <p:ext uri="{BB962C8B-B14F-4D97-AF65-F5344CB8AC3E}">
        <p14:creationId xmlns:p14="http://schemas.microsoft.com/office/powerpoint/2010/main" val="7693457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E9627-BEDA-43E5-A95D-704161CCBDE4}"/>
              </a:ext>
            </a:extLst>
          </p:cNvPr>
          <p:cNvSpPr>
            <a:spLocks noGrp="1"/>
          </p:cNvSpPr>
          <p:nvPr>
            <p:ph type="ctrTitle"/>
          </p:nvPr>
        </p:nvSpPr>
        <p:spPr>
          <a:xfrm>
            <a:off x="334108" y="269982"/>
            <a:ext cx="7781192" cy="1215918"/>
          </a:xfrm>
        </p:spPr>
        <p:txBody>
          <a:bodyPr>
            <a:normAutofit fontScale="90000"/>
          </a:bodyPr>
          <a:lstStyle/>
          <a:p>
            <a:r>
              <a:rPr lang="en-GB" b="1" dirty="0"/>
              <a:t>Regional Pathology Service</a:t>
            </a:r>
          </a:p>
        </p:txBody>
      </p:sp>
      <p:pic>
        <p:nvPicPr>
          <p:cNvPr id="4" name="Picture 3">
            <a:extLst>
              <a:ext uri="{FF2B5EF4-FFF2-40B4-BE49-F238E27FC236}">
                <a16:creationId xmlns:a16="http://schemas.microsoft.com/office/drawing/2014/main" id="{B502C369-8976-46E0-8365-06449560CB2D}"/>
              </a:ext>
            </a:extLst>
          </p:cNvPr>
          <p:cNvPicPr>
            <a:picLocks noChangeAspect="1"/>
          </p:cNvPicPr>
          <p:nvPr/>
        </p:nvPicPr>
        <p:blipFill>
          <a:blip r:embed="rId2"/>
          <a:stretch>
            <a:fillRect/>
          </a:stretch>
        </p:blipFill>
        <p:spPr>
          <a:xfrm>
            <a:off x="9061402" y="269982"/>
            <a:ext cx="2347998" cy="1449281"/>
          </a:xfrm>
          <a:prstGeom prst="rect">
            <a:avLst/>
          </a:prstGeom>
        </p:spPr>
      </p:pic>
      <p:sp>
        <p:nvSpPr>
          <p:cNvPr id="5" name="Rectangle 4">
            <a:extLst>
              <a:ext uri="{FF2B5EF4-FFF2-40B4-BE49-F238E27FC236}">
                <a16:creationId xmlns:a16="http://schemas.microsoft.com/office/drawing/2014/main" id="{A99E88BA-BCAC-4D85-B024-34328263345F}"/>
              </a:ext>
            </a:extLst>
          </p:cNvPr>
          <p:cNvSpPr/>
          <p:nvPr/>
        </p:nvSpPr>
        <p:spPr>
          <a:xfrm>
            <a:off x="134470" y="121024"/>
            <a:ext cx="11927541" cy="660250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9BF262C4-070D-46E3-9FB9-DCE2C4D5D112}"/>
              </a:ext>
            </a:extLst>
          </p:cNvPr>
          <p:cNvPicPr>
            <a:picLocks noChangeAspect="1"/>
          </p:cNvPicPr>
          <p:nvPr/>
        </p:nvPicPr>
        <p:blipFill>
          <a:blip r:embed="rId3"/>
          <a:stretch>
            <a:fillRect/>
          </a:stretch>
        </p:blipFill>
        <p:spPr>
          <a:xfrm>
            <a:off x="9275884" y="1832799"/>
            <a:ext cx="2215661" cy="2782459"/>
          </a:xfrm>
          <a:prstGeom prst="rect">
            <a:avLst/>
          </a:prstGeom>
        </p:spPr>
      </p:pic>
      <p:pic>
        <p:nvPicPr>
          <p:cNvPr id="7" name="Picture 6">
            <a:extLst>
              <a:ext uri="{FF2B5EF4-FFF2-40B4-BE49-F238E27FC236}">
                <a16:creationId xmlns:a16="http://schemas.microsoft.com/office/drawing/2014/main" id="{BF61C6DC-F43C-465B-9408-CBF4A284AB4E}"/>
              </a:ext>
            </a:extLst>
          </p:cNvPr>
          <p:cNvPicPr>
            <a:picLocks noChangeAspect="1"/>
          </p:cNvPicPr>
          <p:nvPr/>
        </p:nvPicPr>
        <p:blipFill>
          <a:blip r:embed="rId4"/>
          <a:stretch>
            <a:fillRect/>
          </a:stretch>
        </p:blipFill>
        <p:spPr>
          <a:xfrm>
            <a:off x="9061402" y="4796763"/>
            <a:ext cx="2500482" cy="1791255"/>
          </a:xfrm>
          <a:prstGeom prst="rect">
            <a:avLst/>
          </a:prstGeom>
        </p:spPr>
      </p:pic>
      <p:sp>
        <p:nvSpPr>
          <p:cNvPr id="10" name="TextBox 9">
            <a:extLst>
              <a:ext uri="{FF2B5EF4-FFF2-40B4-BE49-F238E27FC236}">
                <a16:creationId xmlns:a16="http://schemas.microsoft.com/office/drawing/2014/main" id="{52A8BE99-7CDA-434F-8E52-CB06065D5116}"/>
              </a:ext>
            </a:extLst>
          </p:cNvPr>
          <p:cNvSpPr txBox="1"/>
          <p:nvPr/>
        </p:nvSpPr>
        <p:spPr>
          <a:xfrm>
            <a:off x="509955" y="2008699"/>
            <a:ext cx="7605345" cy="4154984"/>
          </a:xfrm>
          <a:prstGeom prst="rect">
            <a:avLst/>
          </a:prstGeom>
          <a:noFill/>
        </p:spPr>
        <p:txBody>
          <a:bodyPr wrap="square" rtlCol="0">
            <a:spAutoFit/>
          </a:bodyPr>
          <a:lstStyle/>
          <a:p>
            <a:r>
              <a:rPr lang="en-GB" sz="2400" dirty="0"/>
              <a:t>2 main components: </a:t>
            </a:r>
          </a:p>
          <a:p>
            <a:endParaRPr lang="en-GB" sz="2400" dirty="0"/>
          </a:p>
          <a:p>
            <a:r>
              <a:rPr lang="en-GB" sz="2400" dirty="0"/>
              <a:t>	1. Regional Pathology service via Operational 	Delivery Network </a:t>
            </a:r>
          </a:p>
          <a:p>
            <a:endParaRPr lang="en-GB" sz="2400" dirty="0"/>
          </a:p>
          <a:p>
            <a:endParaRPr lang="en-GB" sz="2400" dirty="0"/>
          </a:p>
          <a:p>
            <a:r>
              <a:rPr lang="en-GB" sz="2400" dirty="0"/>
              <a:t>	2. Development of new Hub Laboratory and local 	laboratory refurbishments</a:t>
            </a:r>
          </a:p>
          <a:p>
            <a:endParaRPr lang="en-GB" b="1" dirty="0"/>
          </a:p>
          <a:p>
            <a:endParaRPr lang="en-GB" dirty="0"/>
          </a:p>
          <a:p>
            <a:endParaRPr lang="en-GB" dirty="0"/>
          </a:p>
          <a:p>
            <a:endParaRPr lang="en-GB" dirty="0"/>
          </a:p>
        </p:txBody>
      </p:sp>
    </p:spTree>
    <p:extLst>
      <p:ext uri="{BB962C8B-B14F-4D97-AF65-F5344CB8AC3E}">
        <p14:creationId xmlns:p14="http://schemas.microsoft.com/office/powerpoint/2010/main" val="25468868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E9627-BEDA-43E5-A95D-704161CCBDE4}"/>
              </a:ext>
            </a:extLst>
          </p:cNvPr>
          <p:cNvSpPr>
            <a:spLocks noGrp="1"/>
          </p:cNvSpPr>
          <p:nvPr>
            <p:ph type="ctrTitle"/>
          </p:nvPr>
        </p:nvSpPr>
        <p:spPr>
          <a:xfrm>
            <a:off x="334108" y="269982"/>
            <a:ext cx="7493885" cy="957570"/>
          </a:xfrm>
        </p:spPr>
        <p:txBody>
          <a:bodyPr>
            <a:normAutofit fontScale="90000"/>
          </a:bodyPr>
          <a:lstStyle/>
          <a:p>
            <a:r>
              <a:rPr lang="en-GB" b="1" dirty="0"/>
              <a:t>Regional Pathology Service</a:t>
            </a:r>
          </a:p>
        </p:txBody>
      </p:sp>
      <p:pic>
        <p:nvPicPr>
          <p:cNvPr id="4" name="Picture 3">
            <a:extLst>
              <a:ext uri="{FF2B5EF4-FFF2-40B4-BE49-F238E27FC236}">
                <a16:creationId xmlns:a16="http://schemas.microsoft.com/office/drawing/2014/main" id="{B502C369-8976-46E0-8365-06449560CB2D}"/>
              </a:ext>
            </a:extLst>
          </p:cNvPr>
          <p:cNvPicPr>
            <a:picLocks noChangeAspect="1"/>
          </p:cNvPicPr>
          <p:nvPr/>
        </p:nvPicPr>
        <p:blipFill>
          <a:blip r:embed="rId2"/>
          <a:stretch>
            <a:fillRect/>
          </a:stretch>
        </p:blipFill>
        <p:spPr>
          <a:xfrm>
            <a:off x="10246579" y="269982"/>
            <a:ext cx="1685034" cy="1040072"/>
          </a:xfrm>
          <a:prstGeom prst="rect">
            <a:avLst/>
          </a:prstGeom>
        </p:spPr>
      </p:pic>
      <p:sp>
        <p:nvSpPr>
          <p:cNvPr id="5" name="Rectangle 4">
            <a:extLst>
              <a:ext uri="{FF2B5EF4-FFF2-40B4-BE49-F238E27FC236}">
                <a16:creationId xmlns:a16="http://schemas.microsoft.com/office/drawing/2014/main" id="{A99E88BA-BCAC-4D85-B024-34328263345F}"/>
              </a:ext>
            </a:extLst>
          </p:cNvPr>
          <p:cNvSpPr/>
          <p:nvPr/>
        </p:nvSpPr>
        <p:spPr>
          <a:xfrm>
            <a:off x="134470" y="121024"/>
            <a:ext cx="11927541" cy="660250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9BF262C4-070D-46E3-9FB9-DCE2C4D5D112}"/>
              </a:ext>
            </a:extLst>
          </p:cNvPr>
          <p:cNvPicPr>
            <a:picLocks noChangeAspect="1"/>
          </p:cNvPicPr>
          <p:nvPr/>
        </p:nvPicPr>
        <p:blipFill>
          <a:blip r:embed="rId3"/>
          <a:stretch>
            <a:fillRect/>
          </a:stretch>
        </p:blipFill>
        <p:spPr>
          <a:xfrm>
            <a:off x="9484070" y="269982"/>
            <a:ext cx="762509" cy="957570"/>
          </a:xfrm>
          <a:prstGeom prst="rect">
            <a:avLst/>
          </a:prstGeom>
        </p:spPr>
      </p:pic>
      <p:pic>
        <p:nvPicPr>
          <p:cNvPr id="7" name="Picture 6">
            <a:extLst>
              <a:ext uri="{FF2B5EF4-FFF2-40B4-BE49-F238E27FC236}">
                <a16:creationId xmlns:a16="http://schemas.microsoft.com/office/drawing/2014/main" id="{BF61C6DC-F43C-465B-9408-CBF4A284AB4E}"/>
              </a:ext>
            </a:extLst>
          </p:cNvPr>
          <p:cNvPicPr>
            <a:picLocks noChangeAspect="1"/>
          </p:cNvPicPr>
          <p:nvPr/>
        </p:nvPicPr>
        <p:blipFill>
          <a:blip r:embed="rId4"/>
          <a:stretch>
            <a:fillRect/>
          </a:stretch>
        </p:blipFill>
        <p:spPr>
          <a:xfrm>
            <a:off x="7827993" y="311233"/>
            <a:ext cx="1336709" cy="957570"/>
          </a:xfrm>
          <a:prstGeom prst="rect">
            <a:avLst/>
          </a:prstGeom>
        </p:spPr>
      </p:pic>
      <p:sp>
        <p:nvSpPr>
          <p:cNvPr id="11" name="TextBox 10">
            <a:extLst>
              <a:ext uri="{FF2B5EF4-FFF2-40B4-BE49-F238E27FC236}">
                <a16:creationId xmlns:a16="http://schemas.microsoft.com/office/drawing/2014/main" id="{BC3D85BD-EE51-4A3E-B2A8-9033686DB88A}"/>
              </a:ext>
            </a:extLst>
          </p:cNvPr>
          <p:cNvSpPr txBox="1"/>
          <p:nvPr/>
        </p:nvSpPr>
        <p:spPr>
          <a:xfrm>
            <a:off x="334108" y="1140373"/>
            <a:ext cx="11597505" cy="6278642"/>
          </a:xfrm>
          <a:prstGeom prst="rect">
            <a:avLst/>
          </a:prstGeom>
          <a:noFill/>
        </p:spPr>
        <p:txBody>
          <a:bodyPr wrap="square" rtlCol="0">
            <a:spAutoFit/>
          </a:bodyPr>
          <a:lstStyle/>
          <a:p>
            <a:r>
              <a:rPr lang="en-GB" sz="2400" dirty="0"/>
              <a:t>Operational Delivery Network (ODN)</a:t>
            </a:r>
          </a:p>
          <a:p>
            <a:endParaRPr lang="en-GB" b="1" dirty="0"/>
          </a:p>
          <a:p>
            <a:pPr marL="285750" indent="-285750">
              <a:buFont typeface="Arial" panose="020B0604020202020204" pitchFamily="34" charset="0"/>
              <a:buChar char="•"/>
            </a:pPr>
            <a:r>
              <a:rPr lang="en-GB" dirty="0"/>
              <a:t>Memorandum of Understanding (MOU) supported by both Boards in May 2024</a:t>
            </a:r>
          </a:p>
          <a:p>
            <a:pPr marL="285750" indent="-285750">
              <a:buFont typeface="Arial" panose="020B0604020202020204" pitchFamily="34" charset="0"/>
              <a:buChar char="•"/>
            </a:pPr>
            <a:r>
              <a:rPr lang="en-GB" dirty="0"/>
              <a:t>Gives Transitional status to ODN Board to develop final detail for approval of network arrangements (scheduled March 2025)</a:t>
            </a:r>
          </a:p>
          <a:p>
            <a:pPr marL="285750" indent="-285750">
              <a:buFont typeface="Arial" panose="020B0604020202020204" pitchFamily="34" charset="0"/>
              <a:buChar char="•"/>
            </a:pPr>
            <a:r>
              <a:rPr lang="en-GB" dirty="0"/>
              <a:t>Service Specification and commissioning arrangements under development</a:t>
            </a:r>
          </a:p>
          <a:p>
            <a:pPr marL="285750" indent="-285750">
              <a:buFont typeface="Arial" panose="020B0604020202020204" pitchFamily="34" charset="0"/>
              <a:buChar char="•"/>
            </a:pPr>
            <a:r>
              <a:rPr lang="en-GB" dirty="0"/>
              <a:t>Draft workforce plan for leadership roles developed</a:t>
            </a:r>
          </a:p>
          <a:p>
            <a:pPr marL="285750" indent="-285750">
              <a:buFont typeface="Arial" panose="020B0604020202020204" pitchFamily="34" charset="0"/>
              <a:buChar char="•"/>
            </a:pPr>
            <a:r>
              <a:rPr lang="en-GB" dirty="0"/>
              <a:t>Mortuary working as a networked service already with regional leadership arrangements in place (internal audit of both HB mortuary governance arrangements planned for Q3/Q4 24/25)</a:t>
            </a:r>
          </a:p>
          <a:p>
            <a:pPr marL="285750" indent="-285750">
              <a:buFont typeface="Arial" panose="020B0604020202020204" pitchFamily="34" charset="0"/>
              <a:buChar char="•"/>
            </a:pPr>
            <a:r>
              <a:rPr lang="en-GB" dirty="0"/>
              <a:t>Blood Sciences workforce resilience plan (individual HBs) to be considered on a regional basis</a:t>
            </a:r>
          </a:p>
          <a:p>
            <a:pPr marL="285750" indent="-285750">
              <a:buFont typeface="Arial" panose="020B0604020202020204" pitchFamily="34" charset="0"/>
              <a:buChar char="•"/>
            </a:pPr>
            <a:r>
              <a:rPr lang="en-GB" dirty="0"/>
              <a:t>Pathology Digital Information system (LIMS 2.0) roll out being undertaken regionally (first deployment of Wales wide upgrade))</a:t>
            </a:r>
          </a:p>
          <a:p>
            <a:pPr marL="285750" indent="-285750">
              <a:buFont typeface="Arial" panose="020B0604020202020204" pitchFamily="34" charset="0"/>
              <a:buChar char="•"/>
            </a:pPr>
            <a:r>
              <a:rPr lang="en-GB" dirty="0"/>
              <a:t>Improvement Cymru support to develop cellular pathology efficiency model which will support current and future operational improvement and delivery</a:t>
            </a:r>
          </a:p>
          <a:p>
            <a:pPr marL="285750" indent="-285750">
              <a:buFont typeface="Arial" panose="020B0604020202020204" pitchFamily="34" charset="0"/>
              <a:buChar char="•"/>
            </a:pPr>
            <a:r>
              <a:rPr lang="en-GB" dirty="0"/>
              <a:t>2 rounds of in lab staff engagement undertaken</a:t>
            </a:r>
          </a:p>
          <a:p>
            <a:pPr marL="285750" indent="-285750">
              <a:buFont typeface="Arial" panose="020B0604020202020204" pitchFamily="34" charset="0"/>
              <a:buChar char="•"/>
            </a:pPr>
            <a:r>
              <a:rPr lang="en-GB" dirty="0"/>
              <a:t>Visits to Bristol and Wolverhampton Networks undertaken to learn from their experiences</a:t>
            </a:r>
          </a:p>
          <a:p>
            <a:pPr marL="285750" indent="-285750">
              <a:buFont typeface="Arial" panose="020B0604020202020204" pitchFamily="34" charset="0"/>
              <a:buChar char="•"/>
            </a:pPr>
            <a:r>
              <a:rPr lang="en-GB" dirty="0"/>
              <a:t>Network implementation and workforce change planned for April 2025 following Board approval of substantive MOU and commissioning arrangements</a:t>
            </a:r>
          </a:p>
          <a:p>
            <a:pPr marL="285750" indent="-285750">
              <a:buFont typeface="Arial" panose="020B0604020202020204" pitchFamily="34" charset="0"/>
              <a:buChar char="•"/>
            </a:pPr>
            <a:r>
              <a:rPr lang="en-GB" dirty="0"/>
              <a:t>Network implementation supported by ARCH Pathology team (capital funded)</a:t>
            </a:r>
          </a:p>
          <a:p>
            <a:endParaRPr lang="en-GB" dirty="0"/>
          </a:p>
          <a:p>
            <a:endParaRPr lang="en-GB" dirty="0"/>
          </a:p>
          <a:p>
            <a:endParaRPr lang="en-GB" dirty="0"/>
          </a:p>
        </p:txBody>
      </p:sp>
    </p:spTree>
    <p:extLst>
      <p:ext uri="{BB962C8B-B14F-4D97-AF65-F5344CB8AC3E}">
        <p14:creationId xmlns:p14="http://schemas.microsoft.com/office/powerpoint/2010/main" val="3319208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E9627-BEDA-43E5-A95D-704161CCBDE4}"/>
              </a:ext>
            </a:extLst>
          </p:cNvPr>
          <p:cNvSpPr>
            <a:spLocks noGrp="1"/>
          </p:cNvSpPr>
          <p:nvPr>
            <p:ph type="ctrTitle"/>
          </p:nvPr>
        </p:nvSpPr>
        <p:spPr>
          <a:xfrm>
            <a:off x="334108" y="269982"/>
            <a:ext cx="7493885" cy="957570"/>
          </a:xfrm>
        </p:spPr>
        <p:txBody>
          <a:bodyPr>
            <a:normAutofit fontScale="90000"/>
          </a:bodyPr>
          <a:lstStyle/>
          <a:p>
            <a:r>
              <a:rPr lang="en-GB" b="1" dirty="0"/>
              <a:t>Regional Pathology Service</a:t>
            </a:r>
          </a:p>
        </p:txBody>
      </p:sp>
      <p:pic>
        <p:nvPicPr>
          <p:cNvPr id="4" name="Picture 3">
            <a:extLst>
              <a:ext uri="{FF2B5EF4-FFF2-40B4-BE49-F238E27FC236}">
                <a16:creationId xmlns:a16="http://schemas.microsoft.com/office/drawing/2014/main" id="{B502C369-8976-46E0-8365-06449560CB2D}"/>
              </a:ext>
            </a:extLst>
          </p:cNvPr>
          <p:cNvPicPr>
            <a:picLocks noChangeAspect="1"/>
          </p:cNvPicPr>
          <p:nvPr/>
        </p:nvPicPr>
        <p:blipFill>
          <a:blip r:embed="rId2"/>
          <a:stretch>
            <a:fillRect/>
          </a:stretch>
        </p:blipFill>
        <p:spPr>
          <a:xfrm>
            <a:off x="10246579" y="269982"/>
            <a:ext cx="1685034" cy="1040072"/>
          </a:xfrm>
          <a:prstGeom prst="rect">
            <a:avLst/>
          </a:prstGeom>
        </p:spPr>
      </p:pic>
      <p:sp>
        <p:nvSpPr>
          <p:cNvPr id="5" name="Rectangle 4">
            <a:extLst>
              <a:ext uri="{FF2B5EF4-FFF2-40B4-BE49-F238E27FC236}">
                <a16:creationId xmlns:a16="http://schemas.microsoft.com/office/drawing/2014/main" id="{A99E88BA-BCAC-4D85-B024-34328263345F}"/>
              </a:ext>
            </a:extLst>
          </p:cNvPr>
          <p:cNvSpPr/>
          <p:nvPr/>
        </p:nvSpPr>
        <p:spPr>
          <a:xfrm>
            <a:off x="134470" y="121024"/>
            <a:ext cx="11927541" cy="660250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9BF262C4-070D-46E3-9FB9-DCE2C4D5D112}"/>
              </a:ext>
            </a:extLst>
          </p:cNvPr>
          <p:cNvPicPr>
            <a:picLocks noChangeAspect="1"/>
          </p:cNvPicPr>
          <p:nvPr/>
        </p:nvPicPr>
        <p:blipFill>
          <a:blip r:embed="rId3"/>
          <a:stretch>
            <a:fillRect/>
          </a:stretch>
        </p:blipFill>
        <p:spPr>
          <a:xfrm>
            <a:off x="9484070" y="269982"/>
            <a:ext cx="762509" cy="957570"/>
          </a:xfrm>
          <a:prstGeom prst="rect">
            <a:avLst/>
          </a:prstGeom>
        </p:spPr>
      </p:pic>
      <p:pic>
        <p:nvPicPr>
          <p:cNvPr id="7" name="Picture 6">
            <a:extLst>
              <a:ext uri="{FF2B5EF4-FFF2-40B4-BE49-F238E27FC236}">
                <a16:creationId xmlns:a16="http://schemas.microsoft.com/office/drawing/2014/main" id="{BF61C6DC-F43C-465B-9408-CBF4A284AB4E}"/>
              </a:ext>
            </a:extLst>
          </p:cNvPr>
          <p:cNvPicPr>
            <a:picLocks noChangeAspect="1"/>
          </p:cNvPicPr>
          <p:nvPr/>
        </p:nvPicPr>
        <p:blipFill>
          <a:blip r:embed="rId4"/>
          <a:stretch>
            <a:fillRect/>
          </a:stretch>
        </p:blipFill>
        <p:spPr>
          <a:xfrm>
            <a:off x="7827993" y="311233"/>
            <a:ext cx="1336709" cy="957570"/>
          </a:xfrm>
          <a:prstGeom prst="rect">
            <a:avLst/>
          </a:prstGeom>
        </p:spPr>
      </p:pic>
      <p:sp>
        <p:nvSpPr>
          <p:cNvPr id="11" name="TextBox 10">
            <a:extLst>
              <a:ext uri="{FF2B5EF4-FFF2-40B4-BE49-F238E27FC236}">
                <a16:creationId xmlns:a16="http://schemas.microsoft.com/office/drawing/2014/main" id="{BC3D85BD-EE51-4A3E-B2A8-9033686DB88A}"/>
              </a:ext>
            </a:extLst>
          </p:cNvPr>
          <p:cNvSpPr txBox="1"/>
          <p:nvPr/>
        </p:nvSpPr>
        <p:spPr>
          <a:xfrm>
            <a:off x="334108" y="1310054"/>
            <a:ext cx="11597505" cy="5447645"/>
          </a:xfrm>
          <a:prstGeom prst="rect">
            <a:avLst/>
          </a:prstGeom>
          <a:noFill/>
        </p:spPr>
        <p:txBody>
          <a:bodyPr wrap="square" rtlCol="0">
            <a:spAutoFit/>
          </a:bodyPr>
          <a:lstStyle/>
          <a:p>
            <a:r>
              <a:rPr lang="en-GB" sz="2400" dirty="0"/>
              <a:t>Development of new Hub Laboratory and local laboratory refurbishments</a:t>
            </a:r>
            <a:endParaRPr lang="en-GB" b="1" dirty="0"/>
          </a:p>
          <a:p>
            <a:pPr marL="285750" indent="-285750">
              <a:buFont typeface="Arial" panose="020B0604020202020204" pitchFamily="34" charset="0"/>
              <a:buChar char="•"/>
            </a:pPr>
            <a:r>
              <a:rPr lang="en-GB" dirty="0"/>
              <a:t>Hub Laboratory to provide blood sciences, cellular pathology and microbiology services on Morriston site</a:t>
            </a:r>
          </a:p>
          <a:p>
            <a:pPr marL="285750" indent="-285750">
              <a:buFont typeface="Arial" panose="020B0604020202020204" pitchFamily="34" charset="0"/>
              <a:buChar char="•"/>
            </a:pPr>
            <a:r>
              <a:rPr lang="en-GB" dirty="0"/>
              <a:t>Relocation of cell path from Singleton and </a:t>
            </a:r>
            <a:r>
              <a:rPr lang="en-GB" dirty="0" err="1"/>
              <a:t>Glangwilli</a:t>
            </a:r>
            <a:r>
              <a:rPr lang="en-GB" dirty="0"/>
              <a:t> to Morriston. All sites to retain variation of hot blood sciences lab support and microbiology with local refurbishments where required.</a:t>
            </a:r>
          </a:p>
          <a:p>
            <a:pPr marL="285750" indent="-285750">
              <a:buFont typeface="Arial" panose="020B0604020202020204" pitchFamily="34" charset="0"/>
              <a:buChar char="•"/>
            </a:pPr>
            <a:r>
              <a:rPr lang="en-GB" dirty="0"/>
              <a:t>Opportunity to move samples to meet D&amp;C requirements and provide specialise tests in the new building that aren’t possible in region currently</a:t>
            </a:r>
          </a:p>
          <a:p>
            <a:pPr marL="285750" indent="-285750">
              <a:buFont typeface="Arial" panose="020B0604020202020204" pitchFamily="34" charset="0"/>
              <a:buChar char="•"/>
            </a:pPr>
            <a:r>
              <a:rPr lang="en-GB" dirty="0"/>
              <a:t>Development of Precision Medicine unit in collaboration with All Wales Genomics and Swansea University </a:t>
            </a:r>
          </a:p>
          <a:p>
            <a:pPr marL="285750" indent="-285750">
              <a:buFont typeface="Arial" panose="020B0604020202020204" pitchFamily="34" charset="0"/>
              <a:buChar char="•"/>
            </a:pPr>
            <a:r>
              <a:rPr lang="en-GB" dirty="0"/>
              <a:t>Supply Chain Partner appointed October 2022 to support OBC/FBC and build via WG capital</a:t>
            </a:r>
          </a:p>
          <a:p>
            <a:pPr marL="285750" indent="-285750">
              <a:buFont typeface="Arial" panose="020B0604020202020204" pitchFamily="34" charset="0"/>
              <a:buChar char="•"/>
            </a:pPr>
            <a:r>
              <a:rPr lang="en-GB" dirty="0"/>
              <a:t>Internal funded for dedicated project leadership and support and clinical input into programme</a:t>
            </a:r>
          </a:p>
          <a:p>
            <a:pPr marL="285750" indent="-285750">
              <a:buFont typeface="Arial" panose="020B0604020202020204" pitchFamily="34" charset="0"/>
              <a:buChar char="•"/>
            </a:pPr>
            <a:r>
              <a:rPr lang="en-GB" dirty="0"/>
              <a:t>Review of growth of scheme from SOC to OBC undertaken in late 2023. Revised scheme outturn cost (size reduction and retention of space in existing Morriston lab) proposed to WG in February 2024 with accompanying request for additional fee to develop business case.</a:t>
            </a:r>
          </a:p>
          <a:p>
            <a:pPr marL="285750" indent="-285750">
              <a:buFont typeface="Arial" panose="020B0604020202020204" pitchFamily="34" charset="0"/>
              <a:buChar char="•"/>
            </a:pPr>
            <a:r>
              <a:rPr lang="en-GB" dirty="0"/>
              <a:t>Answer on fee awaited pending all-Wales capital programme prioritisation process (£138m capital cost for hub and refurbs)</a:t>
            </a:r>
          </a:p>
          <a:p>
            <a:pPr marL="285750" indent="-285750">
              <a:buFont typeface="Arial" panose="020B0604020202020204" pitchFamily="34" charset="0"/>
              <a:buChar char="•"/>
            </a:pPr>
            <a:r>
              <a:rPr lang="en-GB" dirty="0"/>
              <a:t>Dedicated Pathology ARCH team now being redeployed due to contracts ending and fee not in place</a:t>
            </a:r>
          </a:p>
          <a:p>
            <a:pPr marL="285750" indent="-285750">
              <a:buFont typeface="Arial" panose="020B0604020202020204" pitchFamily="34" charset="0"/>
              <a:buChar char="•"/>
            </a:pPr>
            <a:r>
              <a:rPr lang="en-GB" dirty="0"/>
              <a:t>Risk of staff engagement in whole programme with no clear trajectory to a new build and refurbishments</a:t>
            </a:r>
          </a:p>
          <a:p>
            <a:pPr marL="285750" indent="-285750">
              <a:buFont typeface="Arial" panose="020B0604020202020204" pitchFamily="34" charset="0"/>
              <a:buChar char="•"/>
            </a:pPr>
            <a:r>
              <a:rPr lang="en-GB" dirty="0"/>
              <a:t>Consideration of alternative capital or location options a key task for Q3/4 pending WG prioritisation</a:t>
            </a:r>
          </a:p>
          <a:p>
            <a:pPr marL="285750" indent="-285750">
              <a:buFont typeface="Arial" panose="020B0604020202020204" pitchFamily="34" charset="0"/>
              <a:buChar char="•"/>
            </a:pPr>
            <a:r>
              <a:rPr lang="en-GB" dirty="0"/>
              <a:t>OBC/FBC to approval is 24 months from recommencement. Build period is 36 months (tbc) from </a:t>
            </a:r>
            <a:r>
              <a:rPr lang="en-GB"/>
              <a:t>FBC approval</a:t>
            </a:r>
            <a:endParaRPr lang="en-GB" dirty="0"/>
          </a:p>
          <a:p>
            <a:endParaRPr lang="en-GB" dirty="0"/>
          </a:p>
        </p:txBody>
      </p:sp>
    </p:spTree>
    <p:extLst>
      <p:ext uri="{BB962C8B-B14F-4D97-AF65-F5344CB8AC3E}">
        <p14:creationId xmlns:p14="http://schemas.microsoft.com/office/powerpoint/2010/main" val="16624090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45DA36-65E5-45B2-A45E-CB60B3FA58C2}"/>
              </a:ext>
            </a:extLst>
          </p:cNvPr>
          <p:cNvPicPr>
            <a:picLocks noChangeAspect="1"/>
          </p:cNvPicPr>
          <p:nvPr/>
        </p:nvPicPr>
        <p:blipFill>
          <a:blip r:embed="rId2"/>
          <a:stretch>
            <a:fillRect/>
          </a:stretch>
        </p:blipFill>
        <p:spPr>
          <a:xfrm>
            <a:off x="357187" y="257263"/>
            <a:ext cx="11477625" cy="1981200"/>
          </a:xfrm>
          <a:prstGeom prst="rect">
            <a:avLst/>
          </a:prstGeom>
        </p:spPr>
      </p:pic>
      <p:sp>
        <p:nvSpPr>
          <p:cNvPr id="6" name="TextBox 5">
            <a:extLst>
              <a:ext uri="{FF2B5EF4-FFF2-40B4-BE49-F238E27FC236}">
                <a16:creationId xmlns:a16="http://schemas.microsoft.com/office/drawing/2014/main" id="{DFCA01EA-10BB-47D8-A4B1-5AB5F123D3E2}"/>
              </a:ext>
            </a:extLst>
          </p:cNvPr>
          <p:cNvSpPr txBox="1"/>
          <p:nvPr/>
        </p:nvSpPr>
        <p:spPr>
          <a:xfrm>
            <a:off x="797432" y="2238463"/>
            <a:ext cx="9552680" cy="923330"/>
          </a:xfrm>
          <a:prstGeom prst="rect">
            <a:avLst/>
          </a:prstGeom>
          <a:noFill/>
        </p:spPr>
        <p:txBody>
          <a:bodyPr wrap="none" rtlCol="0">
            <a:spAutoFit/>
          </a:bodyPr>
          <a:lstStyle/>
          <a:p>
            <a:pPr algn="ctr"/>
            <a:r>
              <a:rPr lang="en-GB" sz="3600" dirty="0">
                <a:solidFill>
                  <a:srgbClr val="7030A0"/>
                </a:solidFill>
                <a:latin typeface="Verdana" panose="020B0604030504040204" pitchFamily="34" charset="0"/>
                <a:ea typeface="Verdana" panose="020B0604030504040204" pitchFamily="34" charset="0"/>
              </a:rPr>
              <a:t>Radiation Physics </a:t>
            </a:r>
            <a:r>
              <a:rPr lang="en-GB" sz="3600" dirty="0">
                <a:latin typeface="Verdana" panose="020B0604030504040204" pitchFamily="34" charset="0"/>
                <a:ea typeface="Verdana" panose="020B0604030504040204" pitchFamily="34" charset="0"/>
              </a:rPr>
              <a:t>Regional Work Activity</a:t>
            </a:r>
          </a:p>
          <a:p>
            <a:pPr algn="ctr"/>
            <a:r>
              <a:rPr lang="en-GB" dirty="0">
                <a:latin typeface="Verdana" panose="020B0604030504040204" pitchFamily="34" charset="0"/>
                <a:ea typeface="Verdana" panose="020B0604030504040204" pitchFamily="34" charset="0"/>
              </a:rPr>
              <a:t>Simon Evans, Consultant Clinical Scientist, Head of Service</a:t>
            </a:r>
          </a:p>
        </p:txBody>
      </p:sp>
      <p:sp>
        <p:nvSpPr>
          <p:cNvPr id="7" name="TextBox 6">
            <a:extLst>
              <a:ext uri="{FF2B5EF4-FFF2-40B4-BE49-F238E27FC236}">
                <a16:creationId xmlns:a16="http://schemas.microsoft.com/office/drawing/2014/main" id="{3546CFED-1D70-4BA0-931F-9E274B6E8D56}"/>
              </a:ext>
            </a:extLst>
          </p:cNvPr>
          <p:cNvSpPr txBox="1"/>
          <p:nvPr/>
        </p:nvSpPr>
        <p:spPr>
          <a:xfrm>
            <a:off x="357187" y="3259666"/>
            <a:ext cx="11546946" cy="347787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200" dirty="0">
                <a:solidFill>
                  <a:srgbClr val="660066"/>
                </a:solidFill>
                <a:latin typeface="Verdana" panose="020B0604030504040204" pitchFamily="34" charset="0"/>
                <a:ea typeface="Verdana" panose="020B0604030504040204" pitchFamily="34" charset="0"/>
              </a:rPr>
              <a:t>Radiation Physics </a:t>
            </a:r>
            <a:r>
              <a:rPr lang="en-GB" sz="1200" dirty="0">
                <a:latin typeface="Verdana" panose="020B0604030504040204" pitchFamily="34" charset="0"/>
                <a:ea typeface="Verdana" panose="020B0604030504040204" pitchFamily="34" charset="0"/>
              </a:rPr>
              <a:t>provides scientific and technical support and expert advice in X-ray imaging physics, MR imaging physics, radiation protection, radioactive waste management, and radiation emergency planning to both Swansea Bay and Hywel Dda University Health Boards. </a:t>
            </a:r>
          </a:p>
          <a:p>
            <a:pPr marL="285750" indent="-285750">
              <a:spcAft>
                <a:spcPts val="1200"/>
              </a:spcAft>
              <a:buFont typeface="Arial" panose="020B0604020202020204" pitchFamily="34" charset="0"/>
              <a:buChar char="•"/>
            </a:pPr>
            <a:r>
              <a:rPr lang="en-GB" sz="1200" dirty="0">
                <a:solidFill>
                  <a:srgbClr val="0070C0"/>
                </a:solidFill>
                <a:latin typeface="Verdana" panose="020B0604030504040204" pitchFamily="34" charset="0"/>
                <a:ea typeface="Verdana" panose="020B0604030504040204" pitchFamily="34" charset="0"/>
              </a:rPr>
              <a:t>Our certified experts </a:t>
            </a:r>
            <a:r>
              <a:rPr lang="en-GB" sz="1200" dirty="0">
                <a:latin typeface="Verdana" panose="020B0604030504040204" pitchFamily="34" charset="0"/>
                <a:ea typeface="Verdana" panose="020B0604030504040204" pitchFamily="34" charset="0"/>
              </a:rPr>
              <a:t>(Radiation Protection Adviser, Radioactive Waste Adviser, and Medical Physics Expert), appointed by both Health Boards in accordance with a strict regulatory framework, are central to the safe and effective delivery of high quality radiological imaging and radiation therapy services and ensure a consistent approach to radiation safety is applied throughout the region. </a:t>
            </a:r>
          </a:p>
          <a:p>
            <a:pPr marL="285750" indent="-285750">
              <a:spcAft>
                <a:spcPts val="1200"/>
              </a:spcAft>
              <a:buFont typeface="Arial" panose="020B0604020202020204" pitchFamily="34" charset="0"/>
              <a:buChar char="•"/>
            </a:pPr>
            <a:r>
              <a:rPr lang="en-GB" sz="1200" dirty="0">
                <a:solidFill>
                  <a:srgbClr val="0070C0"/>
                </a:solidFill>
                <a:latin typeface="Verdana" panose="020B0604030504040204" pitchFamily="34" charset="0"/>
                <a:ea typeface="Verdana" panose="020B0604030504040204" pitchFamily="34" charset="0"/>
              </a:rPr>
              <a:t>A number of direct mandatory services </a:t>
            </a:r>
            <a:r>
              <a:rPr lang="en-GB" sz="1200" dirty="0">
                <a:latin typeface="Verdana" panose="020B0604030504040204" pitchFamily="34" charset="0"/>
                <a:ea typeface="Verdana" panose="020B0604030504040204" pitchFamily="34" charset="0"/>
              </a:rPr>
              <a:t>are also provided throughout the region including delivery of a comprehensive X-ray equipment quality assurance programme, patient dose assessment and advice on image optimisation, environmental radiation surveys of all controlled areas, leak testing of sealed radioactive sources. </a:t>
            </a:r>
          </a:p>
          <a:p>
            <a:pPr marL="285750" indent="-285750">
              <a:spcAft>
                <a:spcPts val="1200"/>
              </a:spcAft>
              <a:buFont typeface="Arial" panose="020B0604020202020204" pitchFamily="34" charset="0"/>
              <a:buChar char="•"/>
            </a:pPr>
            <a:r>
              <a:rPr lang="en-GB" sz="1200" dirty="0">
                <a:solidFill>
                  <a:srgbClr val="0070C0"/>
                </a:solidFill>
                <a:latin typeface="Verdana" panose="020B0604030504040204" pitchFamily="34" charset="0"/>
                <a:ea typeface="Verdana" panose="020B0604030504040204" pitchFamily="34" charset="0"/>
              </a:rPr>
              <a:t>We contribute to regional major incident planning </a:t>
            </a:r>
            <a:r>
              <a:rPr lang="en-GB" sz="1200" dirty="0">
                <a:latin typeface="Verdana" panose="020B0604030504040204" pitchFamily="34" charset="0"/>
                <a:ea typeface="Verdana" panose="020B0604030504040204" pitchFamily="34" charset="0"/>
              </a:rPr>
              <a:t>providing specialist advice on the monitoring of radioactively contaminated/irradiated casualties and writing of action cards. </a:t>
            </a:r>
          </a:p>
          <a:p>
            <a:pPr marL="285750" indent="-285750">
              <a:spcAft>
                <a:spcPts val="1200"/>
              </a:spcAft>
              <a:buFont typeface="Arial" panose="020B0604020202020204" pitchFamily="34" charset="0"/>
              <a:buChar char="•"/>
            </a:pPr>
            <a:r>
              <a:rPr lang="en-GB" sz="1200" dirty="0">
                <a:solidFill>
                  <a:srgbClr val="0070C0"/>
                </a:solidFill>
                <a:latin typeface="Verdana" panose="020B0604030504040204" pitchFamily="34" charset="0"/>
                <a:ea typeface="Verdana" panose="020B0604030504040204" pitchFamily="34" charset="0"/>
              </a:rPr>
              <a:t>Our recently established MRI Physics Group</a:t>
            </a:r>
            <a:r>
              <a:rPr lang="en-GB" sz="1200" dirty="0">
                <a:latin typeface="Verdana" panose="020B0604030504040204" pitchFamily="34" charset="0"/>
                <a:ea typeface="Verdana" panose="020B0604030504040204" pitchFamily="34" charset="0"/>
              </a:rPr>
              <a:t>, the first and only in NHS Wales, provides regional scientific support for the safe use of MRI from our certified MR Safety Expert and delivers a comprehensive MRI scanner quality assurance programme. The MRI Physics Group continue to be instrumental in improving access to essential MRI examinations for patients presenting with complex implanted medical devices.  </a:t>
            </a:r>
          </a:p>
          <a:p>
            <a:pPr>
              <a:spcAft>
                <a:spcPts val="1200"/>
              </a:spcAft>
            </a:pPr>
            <a:endParaRPr lang="en-GB" sz="1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70477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35CB29-35F8-4199-8028-44513B579290}"/>
              </a:ext>
            </a:extLst>
          </p:cNvPr>
          <p:cNvSpPr txBox="1"/>
          <p:nvPr/>
        </p:nvSpPr>
        <p:spPr>
          <a:xfrm>
            <a:off x="262465" y="392612"/>
            <a:ext cx="429260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rPr>
              <a:t>Regional </a:t>
            </a:r>
            <a:r>
              <a:rPr lang="en-GB" sz="2200" b="1" dirty="0">
                <a:solidFill>
                  <a:prstClr val="white"/>
                </a:solidFill>
                <a:latin typeface="Calibri" panose="020F0502020204030204"/>
              </a:rPr>
              <a:t>Diagnostics Programme </a:t>
            </a:r>
            <a:endParaRPr kumimoji="0" lang="en-GB" sz="2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26" name="Picture 2" descr="ARCH Logo">
            <a:extLst>
              <a:ext uri="{FF2B5EF4-FFF2-40B4-BE49-F238E27FC236}">
                <a16:creationId xmlns:a16="http://schemas.microsoft.com/office/drawing/2014/main" id="{B19F1854-92EC-45E9-A4E1-D143A08427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8478" y="5647963"/>
            <a:ext cx="2041329" cy="10062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NHS Wales | Swansea Bay University Health Board">
            <a:extLst>
              <a:ext uri="{FF2B5EF4-FFF2-40B4-BE49-F238E27FC236}">
                <a16:creationId xmlns:a16="http://schemas.microsoft.com/office/drawing/2014/main" id="{8F4202CF-1A12-41CC-B340-D4AAE23E6A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963" y="98265"/>
            <a:ext cx="3230527" cy="85874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3297473-B0BA-49F6-B7D5-93A116E61592}"/>
              </a:ext>
            </a:extLst>
          </p:cNvPr>
          <p:cNvSpPr txBox="1"/>
          <p:nvPr/>
        </p:nvSpPr>
        <p:spPr>
          <a:xfrm>
            <a:off x="262465" y="1256467"/>
            <a:ext cx="11635009" cy="38472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Endoscopy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indent="-342900">
              <a:buFont typeface="Wingdings" panose="05000000000000000000" pitchFamily="2" charset="2"/>
              <a:buChar char="q"/>
              <a:defRPr/>
            </a:pPr>
            <a:r>
              <a:rPr lang="en-GB" dirty="0">
                <a:solidFill>
                  <a:prstClr val="black"/>
                </a:solidFill>
              </a:rPr>
              <a:t>The Bowel Screening Wales list undertaken for Swansea Bay, completed by Hywel Dda in PPH continues, providing an essential service, vital to ongoing resilience as BSW optimisation continues.</a:t>
            </a:r>
          </a:p>
          <a:p>
            <a:pPr marL="342900" indent="-342900">
              <a:buFont typeface="Wingdings" panose="05000000000000000000" pitchFamily="2" charset="2"/>
              <a:buChar char="q"/>
              <a:defRPr/>
            </a:pPr>
            <a:r>
              <a:rPr lang="en-GB" dirty="0">
                <a:solidFill>
                  <a:prstClr val="black"/>
                </a:solidFill>
              </a:rPr>
              <a:t>Honorary contracts were prepared and agreed for medics to work across boundaries when required.</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dirty="0">
                <a:solidFill>
                  <a:prstClr val="black"/>
                </a:solidFill>
                <a:latin typeface="Calibri" panose="020F0502020204030204"/>
              </a:rPr>
              <a:t>There has been work to replicate/standardise Service SOP’s across the footprint including regularly reviewing the FIT process in line with local changes and centralised process changes.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dirty="0">
                <a:solidFill>
                  <a:prstClr val="black"/>
                </a:solidFill>
                <a:latin typeface="Calibri" panose="020F0502020204030204"/>
              </a:rPr>
              <a:t>The Band 4 competency pathway was agreed and is already being implemented in South West Wales.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dirty="0">
                <a:solidFill>
                  <a:prstClr val="black"/>
                </a:solidFill>
                <a:latin typeface="Calibri" panose="020F0502020204030204"/>
              </a:rPr>
              <a:t>Monthly meetings continue; utilised for sharing best practice, coordinating responses to stakeholder (providing critical mass). This includes regularly sharing ad feeding back on service D&amp;C’s to National Endoscopy Programme.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dirty="0">
                <a:solidFill>
                  <a:prstClr val="black"/>
                </a:solidFill>
                <a:latin typeface="Calibri" panose="020F0502020204030204"/>
              </a:rPr>
              <a:t>Both Health Boards have executed their recruitment and training plans and there are plans to link further with NHS Exec, HEIW and Endoscopy Academy to further shape and plan a resilient workforce in the coming 5 years.</a:t>
            </a:r>
            <a:endParaRPr kumimoji="0" lang="en-GB"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prstClr val="black"/>
              </a:solidFill>
              <a:latin typeface="Calibri" panose="020F0502020204030204"/>
            </a:endParaRPr>
          </a:p>
        </p:txBody>
      </p:sp>
      <p:sp>
        <p:nvSpPr>
          <p:cNvPr id="11" name="TextBox 10">
            <a:extLst>
              <a:ext uri="{FF2B5EF4-FFF2-40B4-BE49-F238E27FC236}">
                <a16:creationId xmlns:a16="http://schemas.microsoft.com/office/drawing/2014/main" id="{FA084763-364A-4839-9D48-739ACF06AEA1}"/>
              </a:ext>
            </a:extLst>
          </p:cNvPr>
          <p:cNvSpPr txBox="1"/>
          <p:nvPr/>
        </p:nvSpPr>
        <p:spPr>
          <a:xfrm>
            <a:off x="262465" y="4931087"/>
            <a:ext cx="9970596" cy="187743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Radiology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dirty="0">
              <a:solidFill>
                <a:prstClr val="black"/>
              </a:solidFill>
              <a:latin typeface="Calibri" panose="020F0502020204030204"/>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GB" b="0" i="0" u="none" strike="noStrike" kern="1200" cap="none" spc="0" normalizeH="0" baseline="0" noProof="0" dirty="0">
                <a:ln>
                  <a:noFill/>
                </a:ln>
                <a:solidFill>
                  <a:prstClr val="black"/>
                </a:solidFill>
                <a:effectLst/>
                <a:uLnTx/>
                <a:uFillTx/>
                <a:latin typeface="Calibri" panose="020F0502020204030204"/>
                <a:ea typeface="+mn-ea"/>
                <a:cs typeface="+mn-cs"/>
              </a:rPr>
              <a:t>The Swansea Bay Health Care Systems Engineering Team has been working to support Hywel Dda’s Radiology Service to replicate the Swansea Bay D&amp;C dashboard. This work has already delivered results and enabled greater regional data visibility on capacity in the services. This work will continue into 2025.</a:t>
            </a:r>
          </a:p>
        </p:txBody>
      </p:sp>
    </p:spTree>
    <p:extLst>
      <p:ext uri="{BB962C8B-B14F-4D97-AF65-F5344CB8AC3E}">
        <p14:creationId xmlns:p14="http://schemas.microsoft.com/office/powerpoint/2010/main" val="3321369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35CB29-35F8-4199-8028-44513B579290}"/>
              </a:ext>
            </a:extLst>
          </p:cNvPr>
          <p:cNvSpPr txBox="1"/>
          <p:nvPr/>
        </p:nvSpPr>
        <p:spPr>
          <a:xfrm>
            <a:off x="262465" y="126016"/>
            <a:ext cx="4292602"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0" b="1" i="0" u="none" strike="noStrike" kern="1200" cap="none" spc="0" normalizeH="0" baseline="0" noProof="0" dirty="0">
                <a:ln>
                  <a:noFill/>
                </a:ln>
                <a:solidFill>
                  <a:prstClr val="white"/>
                </a:solidFill>
                <a:effectLst/>
                <a:uLnTx/>
                <a:uFillTx/>
                <a:latin typeface="Calibri" panose="020F0502020204030204"/>
                <a:ea typeface="+mn-ea"/>
                <a:cs typeface="+mn-cs"/>
              </a:rPr>
              <a:t>NEXT STEPS</a:t>
            </a:r>
          </a:p>
        </p:txBody>
      </p:sp>
      <p:pic>
        <p:nvPicPr>
          <p:cNvPr id="1026" name="Picture 2" descr="ARCH Logo">
            <a:extLst>
              <a:ext uri="{FF2B5EF4-FFF2-40B4-BE49-F238E27FC236}">
                <a16:creationId xmlns:a16="http://schemas.microsoft.com/office/drawing/2014/main" id="{B19F1854-92EC-45E9-A4E1-D143A08427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8478" y="5647963"/>
            <a:ext cx="2041329" cy="10062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NHS Wales | Swansea Bay University Health Board">
            <a:extLst>
              <a:ext uri="{FF2B5EF4-FFF2-40B4-BE49-F238E27FC236}">
                <a16:creationId xmlns:a16="http://schemas.microsoft.com/office/drawing/2014/main" id="{8F4202CF-1A12-41CC-B340-D4AAE23E6A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963" y="98265"/>
            <a:ext cx="3230527" cy="85874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3297473-B0BA-49F6-B7D5-93A116E61592}"/>
              </a:ext>
            </a:extLst>
          </p:cNvPr>
          <p:cNvSpPr txBox="1"/>
          <p:nvPr/>
        </p:nvSpPr>
        <p:spPr>
          <a:xfrm>
            <a:off x="262465" y="1256467"/>
            <a:ext cx="11635009" cy="51292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solidFill>
                  <a:prstClr val="black"/>
                </a:solidFill>
                <a:latin typeface="Arial" panose="020B0604020202020204" pitchFamily="34" charset="0"/>
                <a:cs typeface="Arial" panose="020B0604020202020204" pitchFamily="34" charset="0"/>
              </a:rPr>
              <a:t>Principles</a:t>
            </a:r>
            <a:r>
              <a:rPr lang="en-GB" sz="2000" dirty="0">
                <a:solidFill>
                  <a:prstClr val="black"/>
                </a:solidFill>
                <a:latin typeface="Arial" panose="020B0604020202020204" pitchFamily="34" charset="0"/>
                <a:cs typeface="Arial" panose="020B0604020202020204" pitchFamily="34" charset="0"/>
              </a:rPr>
              <a:t> for Regional Working:</a:t>
            </a: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Health Boards are equal partners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latin typeface="Arial" panose="020B0604020202020204" pitchFamily="34" charset="0"/>
                <a:ea typeface="Calibri" panose="020F0502020204030204" pitchFamily="34" charset="0"/>
                <a:cs typeface="Times New Roman" panose="02020603050405020304" pitchFamily="18" charset="0"/>
              </a:rPr>
              <a:t>the a</a:t>
            </a:r>
            <a:r>
              <a:rPr lang="en-GB" sz="1600" dirty="0">
                <a:effectLst/>
                <a:latin typeface="Arial" panose="020B0604020202020204" pitchFamily="34" charset="0"/>
                <a:ea typeface="Calibri" panose="020F0502020204030204" pitchFamily="34" charset="0"/>
                <a:cs typeface="Times New Roman" panose="02020603050405020304" pitchFamily="18" charset="0"/>
              </a:rPr>
              <a:t>im is to develop sustainable local services which meet the population need in a cost effective way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changes are clinically led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changes are driven by best practice and a strong evidence base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latin typeface="Arial" panose="020B0604020202020204" pitchFamily="34" charset="0"/>
                <a:ea typeface="Calibri" panose="020F0502020204030204" pitchFamily="34" charset="0"/>
                <a:cs typeface="Times New Roman" panose="02020603050405020304" pitchFamily="18" charset="0"/>
              </a:rPr>
              <a:t>t</a:t>
            </a:r>
            <a:r>
              <a:rPr lang="en-GB" sz="1600" dirty="0">
                <a:effectLst/>
                <a:latin typeface="Arial" panose="020B0604020202020204" pitchFamily="34" charset="0"/>
                <a:ea typeface="Calibri" panose="020F0502020204030204" pitchFamily="34" charset="0"/>
                <a:cs typeface="Times New Roman" panose="02020603050405020304" pitchFamily="18" charset="0"/>
              </a:rPr>
              <a:t>here is clear outcome measurement (clinical/access) to support changes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service change prioritisation is determined by overcoming current access difficulties for patients (don’t fix what is not broken)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solutions minimise patient inconvenience/travel – 2 or at most 3 site working</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as much of the pathway of care is provided as locally as possible (</a:t>
            </a:r>
            <a:r>
              <a:rPr lang="en-GB" sz="1600" dirty="0" err="1">
                <a:effectLst/>
                <a:latin typeface="Arial" panose="020B0604020202020204" pitchFamily="34" charset="0"/>
                <a:ea typeface="Calibri" panose="020F0502020204030204" pitchFamily="34" charset="0"/>
                <a:cs typeface="Times New Roman" panose="02020603050405020304" pitchFamily="18" charset="0"/>
              </a:rPr>
              <a:t>e.g.pre</a:t>
            </a:r>
            <a:r>
              <a:rPr lang="en-GB" sz="1600" dirty="0">
                <a:effectLst/>
                <a:latin typeface="Arial" panose="020B0604020202020204" pitchFamily="34" charset="0"/>
                <a:ea typeface="Calibri" panose="020F0502020204030204" pitchFamily="34" charset="0"/>
                <a:cs typeface="Times New Roman" panose="02020603050405020304" pitchFamily="18" charset="0"/>
              </a:rPr>
              <a:t> and post op at local hospital)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there are robust supporting patient transfer arrangements to ensure patient safety is maintained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the use of virtual and remote ways of working and service delivery are enhanced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latin typeface="Arial" panose="020B0604020202020204" pitchFamily="34" charset="0"/>
                <a:ea typeface="Calibri" panose="020F0502020204030204" pitchFamily="34" charset="0"/>
                <a:cs typeface="Times New Roman" panose="02020603050405020304" pitchFamily="18" charset="0"/>
              </a:rPr>
              <a:t>t</a:t>
            </a:r>
            <a:r>
              <a:rPr lang="en-GB" sz="1600" dirty="0">
                <a:effectLst/>
                <a:latin typeface="Arial" panose="020B0604020202020204" pitchFamily="34" charset="0"/>
                <a:ea typeface="Calibri" panose="020F0502020204030204" pitchFamily="34" charset="0"/>
                <a:cs typeface="Times New Roman" panose="02020603050405020304" pitchFamily="18" charset="0"/>
              </a:rPr>
              <a:t>here is an approach that leads to equalisation of access times to minimise waits for patients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there is shared operational governance processes (</a:t>
            </a:r>
            <a:r>
              <a:rPr lang="en-GB" sz="1600" dirty="0" err="1">
                <a:effectLst/>
                <a:latin typeface="Arial" panose="020B0604020202020204" pitchFamily="34" charset="0"/>
                <a:ea typeface="Calibri" panose="020F0502020204030204" pitchFamily="34" charset="0"/>
                <a:cs typeface="Times New Roman" panose="02020603050405020304" pitchFamily="18" charset="0"/>
              </a:rPr>
              <a:t>e.g</a:t>
            </a:r>
            <a:r>
              <a:rPr lang="en-GB" sz="1600" dirty="0">
                <a:effectLst/>
                <a:latin typeface="Arial" panose="020B0604020202020204" pitchFamily="34" charset="0"/>
                <a:ea typeface="Calibri" panose="020F0502020204030204" pitchFamily="34" charset="0"/>
                <a:cs typeface="Times New Roman" panose="02020603050405020304" pitchFamily="18" charset="0"/>
              </a:rPr>
              <a:t> waiting lists)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there is as much digital alignment as possible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the changes are supported by a pooled fund approach with adequate risk share arrangements between the Health Boards to ensure there is no detriment/gain.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supporting contracting arrangements are kept simple and support this pooled fund arrangement. They will be designed to promote and drive arrangements and behaviours that are described within the principles of joint working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5868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35CB29-35F8-4199-8028-44513B579290}"/>
              </a:ext>
            </a:extLst>
          </p:cNvPr>
          <p:cNvSpPr txBox="1"/>
          <p:nvPr/>
        </p:nvSpPr>
        <p:spPr>
          <a:xfrm>
            <a:off x="262464" y="126016"/>
            <a:ext cx="709586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white"/>
                </a:solidFill>
                <a:effectLst/>
                <a:uLnTx/>
                <a:uFillTx/>
                <a:latin typeface="Calibri" panose="020F0502020204030204"/>
                <a:ea typeface="+mn-ea"/>
                <a:cs typeface="+mn-cs"/>
              </a:rPr>
              <a:t>NEXT STEPS - PRIORITIES</a:t>
            </a:r>
          </a:p>
        </p:txBody>
      </p:sp>
      <p:pic>
        <p:nvPicPr>
          <p:cNvPr id="1026" name="Picture 2" descr="ARCH Logo">
            <a:extLst>
              <a:ext uri="{FF2B5EF4-FFF2-40B4-BE49-F238E27FC236}">
                <a16:creationId xmlns:a16="http://schemas.microsoft.com/office/drawing/2014/main" id="{B19F1854-92EC-45E9-A4E1-D143A08427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8478" y="5647963"/>
            <a:ext cx="2041329" cy="10062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NHS Wales | Swansea Bay University Health Board">
            <a:extLst>
              <a:ext uri="{FF2B5EF4-FFF2-40B4-BE49-F238E27FC236}">
                <a16:creationId xmlns:a16="http://schemas.microsoft.com/office/drawing/2014/main" id="{8F4202CF-1A12-41CC-B340-D4AAE23E6A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5843" y="155659"/>
            <a:ext cx="3230527" cy="85874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3297473-B0BA-49F6-B7D5-93A116E61592}"/>
              </a:ext>
            </a:extLst>
          </p:cNvPr>
          <p:cNvSpPr txBox="1"/>
          <p:nvPr/>
        </p:nvSpPr>
        <p:spPr>
          <a:xfrm>
            <a:off x="262466" y="1256467"/>
            <a:ext cx="5750146" cy="4544001"/>
          </a:xfrm>
          <a:prstGeom prst="rect">
            <a:avLst/>
          </a:prstGeom>
          <a:noFill/>
        </p:spPr>
        <p:txBody>
          <a:bodyPr wrap="square">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Times New Roman" panose="02020603050405020304" pitchFamily="18" charset="0"/>
              </a:rPr>
              <a:t>Surgical – in priority order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buFont typeface="Arial" panose="020B0604020202020204" pitchFamily="34" charset="0"/>
              <a:buChar char="•"/>
            </a:pPr>
            <a:r>
              <a:rPr lang="en-GB" sz="1600" dirty="0">
                <a:latin typeface="Arial" panose="020B0604020202020204" pitchFamily="34" charset="0"/>
                <a:ea typeface="Calibri" panose="020F0502020204030204" pitchFamily="34" charset="0"/>
                <a:cs typeface="Times New Roman" panose="02020603050405020304" pitchFamily="18" charset="0"/>
              </a:rPr>
              <a:t>Orthopaedics – continuation and enhancement of the current model</a:t>
            </a:r>
          </a:p>
          <a:p>
            <a:pPr marL="285750" indent="-285750">
              <a:lnSpc>
                <a:spcPct val="107000"/>
              </a:lnSpc>
              <a:buFont typeface="Arial" panose="020B0604020202020204" pitchFamily="34" charset="0"/>
              <a:buChar char="•"/>
            </a:pPr>
            <a:r>
              <a:rPr lang="en-GB" sz="1600" dirty="0">
                <a:latin typeface="Arial" panose="020B0604020202020204" pitchFamily="34" charset="0"/>
                <a:ea typeface="Calibri" panose="020F0502020204030204" pitchFamily="34" charset="0"/>
                <a:cs typeface="Times New Roman" panose="02020603050405020304" pitchFamily="18" charset="0"/>
              </a:rPr>
              <a:t>Ophthalmology</a:t>
            </a: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General Surgery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Urology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Gynaecology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spcAft>
                <a:spcPts val="800"/>
              </a:spcAft>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Colorectal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b="1" dirty="0">
                <a:effectLst/>
                <a:latin typeface="Arial" panose="020B0604020202020204" pitchFamily="34" charset="0"/>
                <a:ea typeface="Calibri" panose="020F0502020204030204" pitchFamily="34" charset="0"/>
                <a:cs typeface="Times New Roman" panose="02020603050405020304" pitchFamily="18" charset="0"/>
              </a:rPr>
              <a:t>Medical Specialties – in priority order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Dermatology</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Stroke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All others excluded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b="1" dirty="0">
                <a:effectLst/>
                <a:latin typeface="Arial" panose="020B0604020202020204" pitchFamily="34" charset="0"/>
                <a:ea typeface="Calibri" panose="020F0502020204030204" pitchFamily="34" charset="0"/>
                <a:cs typeface="Times New Roman" panose="02020603050405020304" pitchFamily="18" charset="0"/>
              </a:rPr>
              <a:t>Medical Takes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Excluded at present – but as the Regional model develops scope to include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712DD331-E565-78C0-DEC2-66B872B4DDB2}"/>
              </a:ext>
            </a:extLst>
          </p:cNvPr>
          <p:cNvSpPr txBox="1"/>
          <p:nvPr/>
        </p:nvSpPr>
        <p:spPr>
          <a:xfrm>
            <a:off x="5736566" y="1256467"/>
            <a:ext cx="6309281" cy="5699830"/>
          </a:xfrm>
          <a:prstGeom prst="rect">
            <a:avLst/>
          </a:prstGeom>
          <a:noFill/>
        </p:spPr>
        <p:txBody>
          <a:bodyPr wrap="square">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Times New Roman" panose="02020603050405020304" pitchFamily="18" charset="0"/>
              </a:rPr>
              <a:t>Diagnostics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This needs to be linked to the All Wales work on diagnostics;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 Prioritisation for local 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Endoscopy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Radiology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 Taking a three phased approach;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Secondary care wait reduction to 8 weeks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‘One stop shop’ cancer diagnostic model development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spcAft>
                <a:spcPts val="800"/>
              </a:spcAft>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Times New Roman" panose="02020603050405020304" pitchFamily="18" charset="0"/>
              </a:rPr>
              <a:t>Develop an ‘additional capacity’ plan driven by population needs to determine the ongoing model – devolved or centralised, supported by fit for purpose facilities with up to date technology. </a:t>
            </a:r>
            <a:endParaRPr lang="en-GB" sz="18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b="1" dirty="0">
                <a:effectLst/>
                <a:latin typeface="Arial" panose="020B0604020202020204" pitchFamily="34" charset="0"/>
                <a:ea typeface="Calibri" panose="020F0502020204030204" pitchFamily="34" charset="0"/>
                <a:cs typeface="Times New Roman" panose="02020603050405020304" pitchFamily="18" charset="0"/>
              </a:rPr>
              <a:t>Maternity and Neonatal Services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Maintain current configuration of maternity/neonatal services but develop a networked approach to professional governance. There will need to be a response to the JCC (WHSCC) review with any subsequent configuration changes this may propose.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prstClr val="black"/>
              </a:solidFill>
              <a:latin typeface="Calibri" panose="020F0502020204030204"/>
            </a:endParaRPr>
          </a:p>
        </p:txBody>
      </p:sp>
    </p:spTree>
    <p:extLst>
      <p:ext uri="{BB962C8B-B14F-4D97-AF65-F5344CB8AC3E}">
        <p14:creationId xmlns:p14="http://schemas.microsoft.com/office/powerpoint/2010/main" val="2493954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362552" y="159240"/>
            <a:ext cx="98111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Planned Care Performance – September</a:t>
            </a:r>
            <a:endParaRPr kumimoji="0" lang="en-GB" sz="24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6" name="Picture 5">
            <a:extLst>
              <a:ext uri="{FF2B5EF4-FFF2-40B4-BE49-F238E27FC236}">
                <a16:creationId xmlns:a16="http://schemas.microsoft.com/office/drawing/2014/main" id="{C97B24AB-9B9A-FBFF-4ABD-DD3D29CDB03B}"/>
              </a:ext>
            </a:extLst>
          </p:cNvPr>
          <p:cNvPicPr>
            <a:picLocks noChangeAspect="1"/>
          </p:cNvPicPr>
          <p:nvPr/>
        </p:nvPicPr>
        <p:blipFill>
          <a:blip r:embed="rId3"/>
          <a:stretch>
            <a:fillRect/>
          </a:stretch>
        </p:blipFill>
        <p:spPr>
          <a:xfrm>
            <a:off x="2257629" y="679827"/>
            <a:ext cx="8136672" cy="2466150"/>
          </a:xfrm>
          <a:prstGeom prst="rect">
            <a:avLst/>
          </a:prstGeom>
        </p:spPr>
      </p:pic>
      <p:pic>
        <p:nvPicPr>
          <p:cNvPr id="12" name="Picture 11">
            <a:extLst>
              <a:ext uri="{FF2B5EF4-FFF2-40B4-BE49-F238E27FC236}">
                <a16:creationId xmlns:a16="http://schemas.microsoft.com/office/drawing/2014/main" id="{D8C10351-B97E-F228-990A-D96594E89A5A}"/>
              </a:ext>
            </a:extLst>
          </p:cNvPr>
          <p:cNvPicPr>
            <a:picLocks noChangeAspect="1"/>
          </p:cNvPicPr>
          <p:nvPr/>
        </p:nvPicPr>
        <p:blipFill>
          <a:blip r:embed="rId4"/>
          <a:stretch>
            <a:fillRect/>
          </a:stretch>
        </p:blipFill>
        <p:spPr>
          <a:xfrm>
            <a:off x="1315610" y="3138012"/>
            <a:ext cx="9840698" cy="3400900"/>
          </a:xfrm>
          <a:prstGeom prst="rect">
            <a:avLst/>
          </a:prstGeom>
        </p:spPr>
      </p:pic>
    </p:spTree>
    <p:extLst>
      <p:ext uri="{BB962C8B-B14F-4D97-AF65-F5344CB8AC3E}">
        <p14:creationId xmlns:p14="http://schemas.microsoft.com/office/powerpoint/2010/main" val="3697459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627105"/>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Cancer TI Update</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8610717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1879-A408-4EE8-A123-31DCEE65632D}"/>
              </a:ext>
            </a:extLst>
          </p:cNvPr>
          <p:cNvSpPr>
            <a:spLocks noGrp="1"/>
          </p:cNvSpPr>
          <p:nvPr>
            <p:ph type="title"/>
          </p:nvPr>
        </p:nvSpPr>
        <p:spPr>
          <a:xfrm>
            <a:off x="838200" y="150236"/>
            <a:ext cx="10515600" cy="1325563"/>
          </a:xfrm>
        </p:spPr>
        <p:txBody>
          <a:bodyPr>
            <a:normAutofit/>
          </a:bodyPr>
          <a:lstStyle/>
          <a:p>
            <a:pPr algn="ctr"/>
            <a:r>
              <a:rPr lang="en-GB" sz="4000" dirty="0">
                <a:latin typeface="Arial Black" panose="020B0A04020102020204" pitchFamily="34" charset="0"/>
              </a:rPr>
              <a:t>Single Cancer Pathway Performance</a:t>
            </a:r>
          </a:p>
        </p:txBody>
      </p:sp>
      <p:pic>
        <p:nvPicPr>
          <p:cNvPr id="8" name="Picture 7" descr="A black background with blue text&#10;&#10;Description automatically generated">
            <a:extLst>
              <a:ext uri="{FF2B5EF4-FFF2-40B4-BE49-F238E27FC236}">
                <a16:creationId xmlns:a16="http://schemas.microsoft.com/office/drawing/2014/main" id="{BE9D100D-A88F-4641-8560-61A000D72A6F}"/>
              </a:ext>
            </a:extLst>
          </p:cNvPr>
          <p:cNvPicPr>
            <a:picLocks noChangeAspect="1"/>
          </p:cNvPicPr>
          <p:nvPr/>
        </p:nvPicPr>
        <p:blipFill>
          <a:blip r:embed="rId2"/>
          <a:stretch>
            <a:fillRect/>
          </a:stretch>
        </p:blipFill>
        <p:spPr>
          <a:xfrm>
            <a:off x="366240" y="6016634"/>
            <a:ext cx="2238027" cy="692361"/>
          </a:xfrm>
          <a:prstGeom prst="rect">
            <a:avLst/>
          </a:prstGeom>
        </p:spPr>
      </p:pic>
      <p:graphicFrame>
        <p:nvGraphicFramePr>
          <p:cNvPr id="6" name="Chart 5">
            <a:extLst>
              <a:ext uri="{FF2B5EF4-FFF2-40B4-BE49-F238E27FC236}">
                <a16:creationId xmlns:a16="http://schemas.microsoft.com/office/drawing/2014/main" id="{271B119E-BD76-487E-E346-1C59D19CF643}"/>
              </a:ext>
            </a:extLst>
          </p:cNvPr>
          <p:cNvGraphicFramePr>
            <a:graphicFrameLocks/>
          </p:cNvGraphicFramePr>
          <p:nvPr/>
        </p:nvGraphicFramePr>
        <p:xfrm>
          <a:off x="168167" y="1344176"/>
          <a:ext cx="6533147" cy="44069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C9E58646-5403-151C-7980-C3B4C72ED2C2}"/>
              </a:ext>
            </a:extLst>
          </p:cNvPr>
          <p:cNvGraphicFramePr>
            <a:graphicFrameLocks/>
          </p:cNvGraphicFramePr>
          <p:nvPr/>
        </p:nvGraphicFramePr>
        <p:xfrm>
          <a:off x="6701314" y="1344176"/>
          <a:ext cx="5322519" cy="440691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649578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ADF16-6048-4D2B-A317-2B91C0B2A7A6}"/>
              </a:ext>
            </a:extLst>
          </p:cNvPr>
          <p:cNvSpPr>
            <a:spLocks noGrp="1"/>
          </p:cNvSpPr>
          <p:nvPr>
            <p:ph type="title"/>
          </p:nvPr>
        </p:nvSpPr>
        <p:spPr>
          <a:xfrm>
            <a:off x="116186" y="-91869"/>
            <a:ext cx="10515600" cy="1325563"/>
          </a:xfrm>
        </p:spPr>
        <p:txBody>
          <a:bodyPr>
            <a:normAutofit/>
          </a:bodyPr>
          <a:lstStyle/>
          <a:p>
            <a:r>
              <a:rPr lang="en-GB" sz="3600" b="1" dirty="0"/>
              <a:t>Backlog Trajectory (including BSW</a:t>
            </a:r>
            <a:r>
              <a:rPr lang="en-GB" sz="3600" dirty="0"/>
              <a:t>)</a:t>
            </a:r>
          </a:p>
        </p:txBody>
      </p:sp>
      <p:pic>
        <p:nvPicPr>
          <p:cNvPr id="10" name="Picture 9" descr="A black background with blue text&#10;&#10;Description automatically generated">
            <a:extLst>
              <a:ext uri="{FF2B5EF4-FFF2-40B4-BE49-F238E27FC236}">
                <a16:creationId xmlns:a16="http://schemas.microsoft.com/office/drawing/2014/main" id="{2DD87436-139A-4ECE-99A9-5A5659DCFC68}"/>
              </a:ext>
            </a:extLst>
          </p:cNvPr>
          <p:cNvPicPr>
            <a:picLocks noChangeAspect="1"/>
          </p:cNvPicPr>
          <p:nvPr/>
        </p:nvPicPr>
        <p:blipFill>
          <a:blip r:embed="rId2"/>
          <a:stretch>
            <a:fillRect/>
          </a:stretch>
        </p:blipFill>
        <p:spPr>
          <a:xfrm>
            <a:off x="366240" y="6016634"/>
            <a:ext cx="2238027" cy="692361"/>
          </a:xfrm>
          <a:prstGeom prst="rect">
            <a:avLst/>
          </a:prstGeom>
        </p:spPr>
      </p:pic>
      <p:sp>
        <p:nvSpPr>
          <p:cNvPr id="5" name="TextBox 4">
            <a:extLst>
              <a:ext uri="{FF2B5EF4-FFF2-40B4-BE49-F238E27FC236}">
                <a16:creationId xmlns:a16="http://schemas.microsoft.com/office/drawing/2014/main" id="{5A0BD78E-4851-4931-94DA-03AD1492A45E}"/>
              </a:ext>
            </a:extLst>
          </p:cNvPr>
          <p:cNvSpPr txBox="1"/>
          <p:nvPr/>
        </p:nvSpPr>
        <p:spPr>
          <a:xfrm>
            <a:off x="982096" y="1795681"/>
            <a:ext cx="5774266" cy="646331"/>
          </a:xfrm>
          <a:prstGeom prst="rect">
            <a:avLst/>
          </a:prstGeom>
          <a:noFill/>
        </p:spPr>
        <p:txBody>
          <a:bodyPr wrap="square" rtlCol="0">
            <a:spAutoFit/>
          </a:bodyPr>
          <a:lstStyle/>
          <a:p>
            <a:r>
              <a:rPr lang="en-GB" dirty="0">
                <a:solidFill>
                  <a:srgbClr val="002060"/>
                </a:solidFill>
              </a:rPr>
              <a:t>120 over trajectory.  37% are skin cancer pathways (108 patients).  16% are LGI pathways (28 patients).</a:t>
            </a:r>
          </a:p>
        </p:txBody>
      </p:sp>
      <p:pic>
        <p:nvPicPr>
          <p:cNvPr id="6" name="Picture 5">
            <a:extLst>
              <a:ext uri="{FF2B5EF4-FFF2-40B4-BE49-F238E27FC236}">
                <a16:creationId xmlns:a16="http://schemas.microsoft.com/office/drawing/2014/main" id="{2D6B35F7-1778-FCAA-BB54-CD182F4CAC9B}"/>
              </a:ext>
            </a:extLst>
          </p:cNvPr>
          <p:cNvPicPr>
            <a:picLocks noChangeAspect="1"/>
          </p:cNvPicPr>
          <p:nvPr/>
        </p:nvPicPr>
        <p:blipFill>
          <a:blip r:embed="rId3"/>
          <a:stretch>
            <a:fillRect/>
          </a:stretch>
        </p:blipFill>
        <p:spPr>
          <a:xfrm>
            <a:off x="366240" y="3124573"/>
            <a:ext cx="10784350" cy="3584422"/>
          </a:xfrm>
          <a:prstGeom prst="rect">
            <a:avLst/>
          </a:prstGeom>
        </p:spPr>
      </p:pic>
      <p:pic>
        <p:nvPicPr>
          <p:cNvPr id="8" name="Picture 7">
            <a:extLst>
              <a:ext uri="{FF2B5EF4-FFF2-40B4-BE49-F238E27FC236}">
                <a16:creationId xmlns:a16="http://schemas.microsoft.com/office/drawing/2014/main" id="{5F5A31AD-A0B8-899C-63A2-7B49721AF128}"/>
              </a:ext>
            </a:extLst>
          </p:cNvPr>
          <p:cNvPicPr>
            <a:picLocks noChangeAspect="1"/>
          </p:cNvPicPr>
          <p:nvPr/>
        </p:nvPicPr>
        <p:blipFill>
          <a:blip r:embed="rId4"/>
          <a:stretch>
            <a:fillRect/>
          </a:stretch>
        </p:blipFill>
        <p:spPr>
          <a:xfrm>
            <a:off x="6600826" y="185585"/>
            <a:ext cx="5400676" cy="3381203"/>
          </a:xfrm>
          <a:prstGeom prst="rect">
            <a:avLst/>
          </a:prstGeom>
        </p:spPr>
      </p:pic>
    </p:spTree>
    <p:extLst>
      <p:ext uri="{BB962C8B-B14F-4D97-AF65-F5344CB8AC3E}">
        <p14:creationId xmlns:p14="http://schemas.microsoft.com/office/powerpoint/2010/main" val="22962113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SACT (CDU Performance September)</a:t>
            </a:r>
            <a:endParaRPr lang="en-GB" dirty="0"/>
          </a:p>
        </p:txBody>
      </p:sp>
      <p:pic>
        <p:nvPicPr>
          <p:cNvPr id="5" name="Picture 4">
            <a:extLst>
              <a:ext uri="{FF2B5EF4-FFF2-40B4-BE49-F238E27FC236}">
                <a16:creationId xmlns:a16="http://schemas.microsoft.com/office/drawing/2014/main" id="{A9C6B361-5B7B-48E2-A526-C8DDAE143392}"/>
              </a:ext>
            </a:extLst>
          </p:cNvPr>
          <p:cNvPicPr>
            <a:picLocks noChangeAspect="1"/>
          </p:cNvPicPr>
          <p:nvPr/>
        </p:nvPicPr>
        <p:blipFill>
          <a:blip r:embed="rId3"/>
          <a:stretch>
            <a:fillRect/>
          </a:stretch>
        </p:blipFill>
        <p:spPr>
          <a:xfrm>
            <a:off x="151570" y="771385"/>
            <a:ext cx="5944430" cy="2000529"/>
          </a:xfrm>
          <a:prstGeom prst="rect">
            <a:avLst/>
          </a:prstGeom>
        </p:spPr>
      </p:pic>
      <p:pic>
        <p:nvPicPr>
          <p:cNvPr id="8" name="Picture 7">
            <a:extLst>
              <a:ext uri="{FF2B5EF4-FFF2-40B4-BE49-F238E27FC236}">
                <a16:creationId xmlns:a16="http://schemas.microsoft.com/office/drawing/2014/main" id="{2B786CCC-BF36-4130-A7C3-D3937E284A86}"/>
              </a:ext>
            </a:extLst>
          </p:cNvPr>
          <p:cNvPicPr>
            <a:picLocks noChangeAspect="1"/>
          </p:cNvPicPr>
          <p:nvPr/>
        </p:nvPicPr>
        <p:blipFill>
          <a:blip r:embed="rId4"/>
          <a:stretch>
            <a:fillRect/>
          </a:stretch>
        </p:blipFill>
        <p:spPr>
          <a:xfrm>
            <a:off x="151570" y="2887879"/>
            <a:ext cx="5782482" cy="1933845"/>
          </a:xfrm>
          <a:prstGeom prst="rect">
            <a:avLst/>
          </a:prstGeom>
        </p:spPr>
      </p:pic>
      <p:pic>
        <p:nvPicPr>
          <p:cNvPr id="11" name="Picture 10">
            <a:extLst>
              <a:ext uri="{FF2B5EF4-FFF2-40B4-BE49-F238E27FC236}">
                <a16:creationId xmlns:a16="http://schemas.microsoft.com/office/drawing/2014/main" id="{CF005FCF-C8EA-4765-9EA8-A4DBA5AC9F7F}"/>
              </a:ext>
            </a:extLst>
          </p:cNvPr>
          <p:cNvPicPr>
            <a:picLocks noChangeAspect="1"/>
          </p:cNvPicPr>
          <p:nvPr/>
        </p:nvPicPr>
        <p:blipFill>
          <a:blip r:embed="rId5"/>
          <a:stretch>
            <a:fillRect/>
          </a:stretch>
        </p:blipFill>
        <p:spPr>
          <a:xfrm>
            <a:off x="6096000" y="895227"/>
            <a:ext cx="5792008" cy="1876687"/>
          </a:xfrm>
          <a:prstGeom prst="rect">
            <a:avLst/>
          </a:prstGeom>
        </p:spPr>
      </p:pic>
      <p:pic>
        <p:nvPicPr>
          <p:cNvPr id="13" name="Picture 12">
            <a:extLst>
              <a:ext uri="{FF2B5EF4-FFF2-40B4-BE49-F238E27FC236}">
                <a16:creationId xmlns:a16="http://schemas.microsoft.com/office/drawing/2014/main" id="{D5A6D168-D5E6-44F4-9D53-168287562259}"/>
              </a:ext>
            </a:extLst>
          </p:cNvPr>
          <p:cNvPicPr>
            <a:picLocks noChangeAspect="1"/>
          </p:cNvPicPr>
          <p:nvPr/>
        </p:nvPicPr>
        <p:blipFill>
          <a:blip r:embed="rId6"/>
          <a:stretch>
            <a:fillRect/>
          </a:stretch>
        </p:blipFill>
        <p:spPr>
          <a:xfrm>
            <a:off x="6009872" y="2908985"/>
            <a:ext cx="5772956" cy="2581635"/>
          </a:xfrm>
          <a:prstGeom prst="rect">
            <a:avLst/>
          </a:prstGeom>
        </p:spPr>
      </p:pic>
      <p:pic>
        <p:nvPicPr>
          <p:cNvPr id="17" name="Picture 16">
            <a:extLst>
              <a:ext uri="{FF2B5EF4-FFF2-40B4-BE49-F238E27FC236}">
                <a16:creationId xmlns:a16="http://schemas.microsoft.com/office/drawing/2014/main" id="{A58096FA-924F-42B4-8917-4539C9DECC83}"/>
              </a:ext>
            </a:extLst>
          </p:cNvPr>
          <p:cNvPicPr>
            <a:picLocks noChangeAspect="1"/>
          </p:cNvPicPr>
          <p:nvPr/>
        </p:nvPicPr>
        <p:blipFill>
          <a:blip r:embed="rId7"/>
          <a:stretch>
            <a:fillRect/>
          </a:stretch>
        </p:blipFill>
        <p:spPr>
          <a:xfrm>
            <a:off x="256813" y="4941549"/>
            <a:ext cx="5182323" cy="1171739"/>
          </a:xfrm>
          <a:prstGeom prst="rect">
            <a:avLst/>
          </a:prstGeom>
        </p:spPr>
      </p:pic>
    </p:spTree>
    <p:extLst>
      <p:ext uri="{BB962C8B-B14F-4D97-AF65-F5344CB8AC3E}">
        <p14:creationId xmlns:p14="http://schemas.microsoft.com/office/powerpoint/2010/main" val="4260744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Radiotherapy Performance Detail</a:t>
            </a:r>
            <a:endParaRPr lang="en-GB" dirty="0"/>
          </a:p>
        </p:txBody>
      </p:sp>
      <p:pic>
        <p:nvPicPr>
          <p:cNvPr id="5" name="Picture 4">
            <a:extLst>
              <a:ext uri="{FF2B5EF4-FFF2-40B4-BE49-F238E27FC236}">
                <a16:creationId xmlns:a16="http://schemas.microsoft.com/office/drawing/2014/main" id="{D3EB1CCA-4C67-4637-9A9F-B49D19C05ABA}"/>
              </a:ext>
            </a:extLst>
          </p:cNvPr>
          <p:cNvPicPr>
            <a:picLocks noChangeAspect="1"/>
          </p:cNvPicPr>
          <p:nvPr/>
        </p:nvPicPr>
        <p:blipFill>
          <a:blip r:embed="rId3"/>
          <a:stretch>
            <a:fillRect/>
          </a:stretch>
        </p:blipFill>
        <p:spPr>
          <a:xfrm>
            <a:off x="827950" y="771121"/>
            <a:ext cx="10383699" cy="5792008"/>
          </a:xfrm>
          <a:prstGeom prst="rect">
            <a:avLst/>
          </a:prstGeom>
        </p:spPr>
      </p:pic>
    </p:spTree>
    <p:extLst>
      <p:ext uri="{BB962C8B-B14F-4D97-AF65-F5344CB8AC3E}">
        <p14:creationId xmlns:p14="http://schemas.microsoft.com/office/powerpoint/2010/main" val="2759869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6DB715-825C-402F-BED8-69531C52685F}"/>
              </a:ext>
            </a:extLst>
          </p:cNvPr>
          <p:cNvSpPr>
            <a:spLocks noGrp="1"/>
          </p:cNvSpPr>
          <p:nvPr>
            <p:ph idx="1"/>
          </p:nvPr>
        </p:nvSpPr>
        <p:spPr>
          <a:xfrm>
            <a:off x="838200" y="630195"/>
            <a:ext cx="10515600" cy="5597610"/>
          </a:xfrm>
        </p:spPr>
        <p:txBody>
          <a:bodyPr>
            <a:normAutofit/>
          </a:bodyPr>
          <a:lstStyle/>
          <a:p>
            <a:pPr marL="0" indent="0" algn="just">
              <a:buNone/>
            </a:pPr>
            <a:r>
              <a:rPr lang="en-GB" sz="2000" dirty="0">
                <a:latin typeface="Arial" panose="020B0604020202020204" pitchFamily="34" charset="0"/>
                <a:cs typeface="Arial" panose="020B0604020202020204" pitchFamily="34" charset="0"/>
              </a:rPr>
              <a:t>1</a:t>
            </a:r>
            <a:r>
              <a:rPr lang="en-GB" sz="2000" baseline="30000" dirty="0">
                <a:latin typeface="Arial" panose="020B0604020202020204" pitchFamily="34" charset="0"/>
                <a:cs typeface="Arial" panose="020B0604020202020204" pitchFamily="34" charset="0"/>
              </a:rPr>
              <a:t>st</a:t>
            </a:r>
            <a:r>
              <a:rPr lang="en-GB" sz="2000" dirty="0">
                <a:latin typeface="Arial" panose="020B0604020202020204" pitchFamily="34" charset="0"/>
                <a:cs typeface="Arial" panose="020B0604020202020204" pitchFamily="34" charset="0"/>
              </a:rPr>
              <a:t> Outpatient Consultation within 10 days</a:t>
            </a:r>
          </a:p>
        </p:txBody>
      </p:sp>
      <p:pic>
        <p:nvPicPr>
          <p:cNvPr id="5" name="Picture 4" descr="A black background with blue text&#10;&#10;Description automatically generated">
            <a:extLst>
              <a:ext uri="{FF2B5EF4-FFF2-40B4-BE49-F238E27FC236}">
                <a16:creationId xmlns:a16="http://schemas.microsoft.com/office/drawing/2014/main" id="{6D09B952-CDD9-4E31-AABF-4D285B871E61}"/>
              </a:ext>
            </a:extLst>
          </p:cNvPr>
          <p:cNvPicPr>
            <a:picLocks noChangeAspect="1"/>
          </p:cNvPicPr>
          <p:nvPr/>
        </p:nvPicPr>
        <p:blipFill>
          <a:blip r:embed="rId2"/>
          <a:stretch>
            <a:fillRect/>
          </a:stretch>
        </p:blipFill>
        <p:spPr>
          <a:xfrm>
            <a:off x="366240" y="6016634"/>
            <a:ext cx="2238027" cy="692361"/>
          </a:xfrm>
          <a:prstGeom prst="rect">
            <a:avLst/>
          </a:prstGeom>
        </p:spPr>
      </p:pic>
      <p:pic>
        <p:nvPicPr>
          <p:cNvPr id="4" name="Picture 3">
            <a:extLst>
              <a:ext uri="{FF2B5EF4-FFF2-40B4-BE49-F238E27FC236}">
                <a16:creationId xmlns:a16="http://schemas.microsoft.com/office/drawing/2014/main" id="{B058ED48-8766-DFEC-C604-4FB4673397C0}"/>
              </a:ext>
            </a:extLst>
          </p:cNvPr>
          <p:cNvPicPr>
            <a:picLocks noChangeAspect="1"/>
          </p:cNvPicPr>
          <p:nvPr/>
        </p:nvPicPr>
        <p:blipFill>
          <a:blip r:embed="rId3"/>
          <a:stretch>
            <a:fillRect/>
          </a:stretch>
        </p:blipFill>
        <p:spPr>
          <a:xfrm>
            <a:off x="838200" y="1319886"/>
            <a:ext cx="7425906" cy="4054278"/>
          </a:xfrm>
          <a:prstGeom prst="rect">
            <a:avLst/>
          </a:prstGeom>
        </p:spPr>
      </p:pic>
    </p:spTree>
    <p:extLst>
      <p:ext uri="{BB962C8B-B14F-4D97-AF65-F5344CB8AC3E}">
        <p14:creationId xmlns:p14="http://schemas.microsoft.com/office/powerpoint/2010/main" val="1844432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6DB715-825C-402F-BED8-69531C52685F}"/>
              </a:ext>
            </a:extLst>
          </p:cNvPr>
          <p:cNvSpPr>
            <a:spLocks noGrp="1"/>
          </p:cNvSpPr>
          <p:nvPr>
            <p:ph idx="1"/>
          </p:nvPr>
        </p:nvSpPr>
        <p:spPr>
          <a:xfrm>
            <a:off x="838200" y="630195"/>
            <a:ext cx="10515600" cy="5597610"/>
          </a:xfrm>
        </p:spPr>
        <p:txBody>
          <a:bodyPr>
            <a:normAutofit/>
          </a:bodyPr>
          <a:lstStyle/>
          <a:p>
            <a:pPr marL="0" indent="0" algn="just">
              <a:buNone/>
            </a:pPr>
            <a:r>
              <a:rPr lang="en-GB" sz="2000" dirty="0">
                <a:latin typeface="Arial" panose="020B0604020202020204" pitchFamily="34" charset="0"/>
                <a:cs typeface="Arial" panose="020B0604020202020204" pitchFamily="34" charset="0"/>
              </a:rPr>
              <a:t>The median wait for a decision to treat within 31 days reduced back to 37 days for closed (treated) pathways in August with a correlating improvement in % achieving the measure to 44%.</a:t>
            </a:r>
          </a:p>
        </p:txBody>
      </p:sp>
      <p:pic>
        <p:nvPicPr>
          <p:cNvPr id="5" name="Picture 4" descr="A black background with blue text&#10;&#10;Description automatically generated">
            <a:extLst>
              <a:ext uri="{FF2B5EF4-FFF2-40B4-BE49-F238E27FC236}">
                <a16:creationId xmlns:a16="http://schemas.microsoft.com/office/drawing/2014/main" id="{6D09B952-CDD9-4E31-AABF-4D285B871E61}"/>
              </a:ext>
            </a:extLst>
          </p:cNvPr>
          <p:cNvPicPr>
            <a:picLocks noChangeAspect="1"/>
          </p:cNvPicPr>
          <p:nvPr/>
        </p:nvPicPr>
        <p:blipFill>
          <a:blip r:embed="rId2"/>
          <a:stretch>
            <a:fillRect/>
          </a:stretch>
        </p:blipFill>
        <p:spPr>
          <a:xfrm>
            <a:off x="366240" y="6016634"/>
            <a:ext cx="2238027" cy="692361"/>
          </a:xfrm>
          <a:prstGeom prst="rect">
            <a:avLst/>
          </a:prstGeom>
        </p:spPr>
      </p:pic>
      <p:pic>
        <p:nvPicPr>
          <p:cNvPr id="8" name="Picture 7">
            <a:extLst>
              <a:ext uri="{FF2B5EF4-FFF2-40B4-BE49-F238E27FC236}">
                <a16:creationId xmlns:a16="http://schemas.microsoft.com/office/drawing/2014/main" id="{6031D4F1-4152-F4B1-330E-9B87CD4D5E9A}"/>
              </a:ext>
            </a:extLst>
          </p:cNvPr>
          <p:cNvPicPr>
            <a:picLocks noChangeAspect="1"/>
          </p:cNvPicPr>
          <p:nvPr/>
        </p:nvPicPr>
        <p:blipFill>
          <a:blip r:embed="rId3"/>
          <a:stretch>
            <a:fillRect/>
          </a:stretch>
        </p:blipFill>
        <p:spPr>
          <a:xfrm>
            <a:off x="1656730" y="1490392"/>
            <a:ext cx="8878539" cy="3877216"/>
          </a:xfrm>
          <a:prstGeom prst="rect">
            <a:avLst/>
          </a:prstGeom>
        </p:spPr>
      </p:pic>
    </p:spTree>
    <p:extLst>
      <p:ext uri="{BB962C8B-B14F-4D97-AF65-F5344CB8AC3E}">
        <p14:creationId xmlns:p14="http://schemas.microsoft.com/office/powerpoint/2010/main" val="3084806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D8C56-BE75-BAD4-396A-F3F8CEF830F5}"/>
              </a:ext>
            </a:extLst>
          </p:cNvPr>
          <p:cNvSpPr>
            <a:spLocks noGrp="1"/>
          </p:cNvSpPr>
          <p:nvPr>
            <p:ph type="title"/>
          </p:nvPr>
        </p:nvSpPr>
        <p:spPr>
          <a:xfrm>
            <a:off x="157162" y="241300"/>
            <a:ext cx="10515600" cy="1325563"/>
          </a:xfrm>
        </p:spPr>
        <p:txBody>
          <a:bodyPr/>
          <a:lstStyle/>
          <a:p>
            <a:r>
              <a:rPr lang="en-GB" b="1" dirty="0"/>
              <a:t>Gynaecology Update</a:t>
            </a:r>
          </a:p>
        </p:txBody>
      </p:sp>
      <p:sp>
        <p:nvSpPr>
          <p:cNvPr id="3" name="Content Placeholder 2">
            <a:extLst>
              <a:ext uri="{FF2B5EF4-FFF2-40B4-BE49-F238E27FC236}">
                <a16:creationId xmlns:a16="http://schemas.microsoft.com/office/drawing/2014/main" id="{7D1784D5-F61C-307D-83CC-144D7B02B2D9}"/>
              </a:ext>
            </a:extLst>
          </p:cNvPr>
          <p:cNvSpPr>
            <a:spLocks noGrp="1"/>
          </p:cNvSpPr>
          <p:nvPr>
            <p:ph idx="1"/>
          </p:nvPr>
        </p:nvSpPr>
        <p:spPr>
          <a:xfrm>
            <a:off x="247650" y="1397000"/>
            <a:ext cx="5057775" cy="4351338"/>
          </a:xfrm>
        </p:spPr>
        <p:txBody>
          <a:bodyPr>
            <a:normAutofit/>
          </a:bodyPr>
          <a:lstStyle/>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Calibri" panose="020F0502020204030204" pitchFamily="34" charset="0"/>
              </a:rPr>
              <a:t>Significant improvement with patients being seen within 2 weeks for USC appointment (median 8 days in Sept)</a:t>
            </a:r>
            <a:endParaRPr lang="en-GB" dirty="0">
              <a:latin typeface="Aptos" panose="020B000402020202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rPr>
              <a:t>Locum consultant commenced in September – increased surgical capacity</a:t>
            </a:r>
            <a:endParaRPr lang="en-GB" sz="4000" dirty="0"/>
          </a:p>
        </p:txBody>
      </p:sp>
      <p:pic>
        <p:nvPicPr>
          <p:cNvPr id="4" name="Picture 3" descr="A black background with blue text&#10;&#10;Description automatically generated">
            <a:extLst>
              <a:ext uri="{FF2B5EF4-FFF2-40B4-BE49-F238E27FC236}">
                <a16:creationId xmlns:a16="http://schemas.microsoft.com/office/drawing/2014/main" id="{802BE69A-9034-47BA-8273-CB16671F5A51}"/>
              </a:ext>
            </a:extLst>
          </p:cNvPr>
          <p:cNvPicPr>
            <a:picLocks noChangeAspect="1"/>
          </p:cNvPicPr>
          <p:nvPr/>
        </p:nvPicPr>
        <p:blipFill>
          <a:blip r:embed="rId2"/>
          <a:stretch>
            <a:fillRect/>
          </a:stretch>
        </p:blipFill>
        <p:spPr>
          <a:xfrm>
            <a:off x="366240" y="6016634"/>
            <a:ext cx="2238027" cy="692361"/>
          </a:xfrm>
          <a:prstGeom prst="rect">
            <a:avLst/>
          </a:prstGeom>
        </p:spPr>
      </p:pic>
      <p:pic>
        <p:nvPicPr>
          <p:cNvPr id="1027" name="Chart 2">
            <a:extLst>
              <a:ext uri="{FF2B5EF4-FFF2-40B4-BE49-F238E27FC236}">
                <a16:creationId xmlns:a16="http://schemas.microsoft.com/office/drawing/2014/main" id="{8B1AC16C-C75E-194D-48E4-E9AFE5CB77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913" y="1397000"/>
            <a:ext cx="6183462" cy="372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51170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6CA340-12BD-4EF5-BFA9-E4A10B840108}"/>
              </a:ext>
            </a:extLst>
          </p:cNvPr>
          <p:cNvSpPr>
            <a:spLocks noGrp="1"/>
          </p:cNvSpPr>
          <p:nvPr>
            <p:ph idx="1"/>
          </p:nvPr>
        </p:nvSpPr>
        <p:spPr>
          <a:xfrm>
            <a:off x="734683" y="1490521"/>
            <a:ext cx="10515600" cy="4351338"/>
          </a:xfrm>
        </p:spPr>
        <p:txBody>
          <a:bodyPr>
            <a:normAutofit/>
          </a:bodyPr>
          <a:lstStyle/>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Continued focus on front end of pathway for all specialties</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Review impact of daily meetings for USC OP capacity for dermatology, OMFS and plastic surgery (introduced Sept 9</a:t>
            </a:r>
            <a:r>
              <a:rPr lang="en-GB" baseline="30000" dirty="0">
                <a:effectLst/>
                <a:latin typeface="Calibri" panose="020F0502020204030204" pitchFamily="34" charset="0"/>
                <a:ea typeface="Times New Roman" panose="02020603050405020304" pitchFamily="18" charset="0"/>
                <a:cs typeface="Aptos" panose="020B0004020202020204" pitchFamily="34" charset="0"/>
              </a:rPr>
              <a:t>th</a:t>
            </a:r>
            <a:r>
              <a:rPr lang="en-GB" dirty="0">
                <a:effectLst/>
                <a:latin typeface="Calibri" panose="020F0502020204030204" pitchFamily="34" charset="0"/>
                <a:ea typeface="Times New Roman" panose="02020603050405020304" pitchFamily="18" charset="0"/>
                <a:cs typeface="Aptos" panose="020B0004020202020204" pitchFamily="34" charset="0"/>
              </a:rPr>
              <a:t>)</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Assess impact on capacity of agreed actions from skin workshop (inc. super clinics, locum consultant, job plan reviews)</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Continued focus on cellular pathology</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Identify additional surgical (upper GI in particular) and chemotherapy capacity</a:t>
            </a:r>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E832E206-6026-4808-9A96-D0A0008F27A3}"/>
              </a:ext>
            </a:extLst>
          </p:cNvPr>
          <p:cNvSpPr>
            <a:spLocks noGrp="1"/>
          </p:cNvSpPr>
          <p:nvPr>
            <p:ph type="title"/>
          </p:nvPr>
        </p:nvSpPr>
        <p:spPr/>
        <p:txBody>
          <a:bodyPr>
            <a:normAutofit/>
          </a:bodyPr>
          <a:lstStyle/>
          <a:p>
            <a:r>
              <a:rPr lang="en-GB" dirty="0"/>
              <a:t>Priorities/Focus Next Month</a:t>
            </a:r>
          </a:p>
        </p:txBody>
      </p:sp>
      <p:pic>
        <p:nvPicPr>
          <p:cNvPr id="4" name="Picture 3" descr="A black background with blue text&#10;&#10;Description automatically generated">
            <a:extLst>
              <a:ext uri="{FF2B5EF4-FFF2-40B4-BE49-F238E27FC236}">
                <a16:creationId xmlns:a16="http://schemas.microsoft.com/office/drawing/2014/main" id="{66902A9E-4FEE-6911-9F0C-AB2CDD01A282}"/>
              </a:ext>
            </a:extLst>
          </p:cNvPr>
          <p:cNvPicPr>
            <a:picLocks noChangeAspect="1"/>
          </p:cNvPicPr>
          <p:nvPr/>
        </p:nvPicPr>
        <p:blipFill>
          <a:blip r:embed="rId2"/>
          <a:stretch>
            <a:fillRect/>
          </a:stretch>
        </p:blipFill>
        <p:spPr>
          <a:xfrm>
            <a:off x="458655" y="5841859"/>
            <a:ext cx="2238027" cy="692361"/>
          </a:xfrm>
          <a:prstGeom prst="rect">
            <a:avLst/>
          </a:prstGeom>
        </p:spPr>
      </p:pic>
      <p:pic>
        <p:nvPicPr>
          <p:cNvPr id="5" name="Picture 4">
            <a:extLst>
              <a:ext uri="{FF2B5EF4-FFF2-40B4-BE49-F238E27FC236}">
                <a16:creationId xmlns:a16="http://schemas.microsoft.com/office/drawing/2014/main" id="{0DEAD81A-615E-69FF-E561-2F44D8BFAAD6}"/>
              </a:ext>
            </a:extLst>
          </p:cNvPr>
          <p:cNvPicPr>
            <a:picLocks noChangeAspect="1"/>
          </p:cNvPicPr>
          <p:nvPr/>
        </p:nvPicPr>
        <p:blipFill>
          <a:blip r:embed="rId3"/>
          <a:stretch>
            <a:fillRect/>
          </a:stretch>
        </p:blipFill>
        <p:spPr>
          <a:xfrm>
            <a:off x="9053296" y="5854068"/>
            <a:ext cx="2620384" cy="667941"/>
          </a:xfrm>
          <a:prstGeom prst="rect">
            <a:avLst/>
          </a:prstGeom>
        </p:spPr>
      </p:pic>
    </p:spTree>
    <p:extLst>
      <p:ext uri="{BB962C8B-B14F-4D97-AF65-F5344CB8AC3E}">
        <p14:creationId xmlns:p14="http://schemas.microsoft.com/office/powerpoint/2010/main" val="28820673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7941492" cy="627105"/>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Urgent &amp; Emergency Care</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813084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181459" y="77579"/>
            <a:ext cx="10811971" cy="373307"/>
          </a:xfrm>
        </p:spPr>
        <p:txBody>
          <a:bodyPr>
            <a:normAutofit fontScale="92500" lnSpcReduction="10000"/>
          </a:bodyPr>
          <a:lstStyle/>
          <a:p>
            <a:r>
              <a:rPr lang="pt-BR"/>
              <a:t>Outpatient Transformation Programme </a:t>
            </a:r>
          </a:p>
        </p:txBody>
      </p:sp>
      <p:graphicFrame>
        <p:nvGraphicFramePr>
          <p:cNvPr id="7" name="Table 6">
            <a:extLst>
              <a:ext uri="{FF2B5EF4-FFF2-40B4-BE49-F238E27FC236}">
                <a16:creationId xmlns:a16="http://schemas.microsoft.com/office/drawing/2014/main" id="{7BF79B68-7F5D-03FF-13F9-F56E9F78DF71}"/>
              </a:ext>
            </a:extLst>
          </p:cNvPr>
          <p:cNvGraphicFramePr>
            <a:graphicFrameLocks noGrp="1"/>
          </p:cNvGraphicFramePr>
          <p:nvPr/>
        </p:nvGraphicFramePr>
        <p:xfrm>
          <a:off x="201853" y="514603"/>
          <a:ext cx="10791579" cy="399792"/>
        </p:xfrm>
        <a:graphic>
          <a:graphicData uri="http://schemas.openxmlformats.org/drawingml/2006/table">
            <a:tbl>
              <a:tblPr firstRow="1" bandRow="1">
                <a:tableStyleId>{5C22544A-7EE6-4342-B048-85BDC9FD1C3A}</a:tableStyleId>
              </a:tblPr>
              <a:tblGrid>
                <a:gridCol w="3597193">
                  <a:extLst>
                    <a:ext uri="{9D8B030D-6E8A-4147-A177-3AD203B41FA5}">
                      <a16:colId xmlns:a16="http://schemas.microsoft.com/office/drawing/2014/main" val="1726497489"/>
                    </a:ext>
                  </a:extLst>
                </a:gridCol>
                <a:gridCol w="3597193">
                  <a:extLst>
                    <a:ext uri="{9D8B030D-6E8A-4147-A177-3AD203B41FA5}">
                      <a16:colId xmlns:a16="http://schemas.microsoft.com/office/drawing/2014/main" val="274735129"/>
                    </a:ext>
                  </a:extLst>
                </a:gridCol>
                <a:gridCol w="3597193">
                  <a:extLst>
                    <a:ext uri="{9D8B030D-6E8A-4147-A177-3AD203B41FA5}">
                      <a16:colId xmlns:a16="http://schemas.microsoft.com/office/drawing/2014/main" val="1031108091"/>
                    </a:ext>
                  </a:extLst>
                </a:gridCol>
              </a:tblGrid>
              <a:tr h="399792">
                <a:tc>
                  <a:txBody>
                    <a:bodyPr/>
                    <a:lstStyle/>
                    <a:p>
                      <a:r>
                        <a:rPr lang="en-GB" sz="1700">
                          <a:latin typeface="Arial" panose="020B0604020202020204" pitchFamily="34" charset="0"/>
                          <a:cs typeface="Arial" panose="020B0604020202020204" pitchFamily="34" charset="0"/>
                        </a:rPr>
                        <a:t>Effective Referrals – Project 1</a:t>
                      </a:r>
                    </a:p>
                  </a:txBody>
                  <a:tcPr marL="55449" marR="55449" marT="27724" marB="27724">
                    <a:solidFill>
                      <a:srgbClr val="00B0F0"/>
                    </a:solidFill>
                  </a:tcPr>
                </a:tc>
                <a:tc>
                  <a:txBody>
                    <a:bodyPr/>
                    <a:lstStyle/>
                    <a:p>
                      <a:r>
                        <a:rPr lang="en-GB" sz="1700">
                          <a:latin typeface="Arial" panose="020B0604020202020204" pitchFamily="34" charset="0"/>
                          <a:cs typeface="Arial" panose="020B0604020202020204" pitchFamily="34" charset="0"/>
                        </a:rPr>
                        <a:t>HealthPathways – Project 2</a:t>
                      </a:r>
                    </a:p>
                  </a:txBody>
                  <a:tcPr marL="55449" marR="55449" marT="27724" marB="27724">
                    <a:solidFill>
                      <a:srgbClr val="00BC62"/>
                    </a:solidFill>
                  </a:tcPr>
                </a:tc>
                <a:tc>
                  <a:txBody>
                    <a:bodyPr/>
                    <a:lstStyle/>
                    <a:p>
                      <a:r>
                        <a:rPr lang="en-GB" sz="1700">
                          <a:latin typeface="Arial" panose="020B0604020202020204" pitchFamily="34" charset="0"/>
                          <a:cs typeface="Arial" panose="020B0604020202020204" pitchFamily="34" charset="0"/>
                        </a:rPr>
                        <a:t>Follow-Up Waiting List – Project 3</a:t>
                      </a:r>
                    </a:p>
                  </a:txBody>
                  <a:tcPr marL="55449" marR="55449" marT="27724" marB="27724">
                    <a:solidFill>
                      <a:srgbClr val="9E4ECA"/>
                    </a:solidFill>
                  </a:tcPr>
                </a:tc>
                <a:extLst>
                  <a:ext uri="{0D108BD9-81ED-4DB2-BD59-A6C34878D82A}">
                    <a16:rowId xmlns:a16="http://schemas.microsoft.com/office/drawing/2014/main" val="3193501683"/>
                  </a:ext>
                </a:extLst>
              </a:tr>
            </a:tbl>
          </a:graphicData>
        </a:graphic>
      </p:graphicFrame>
      <p:pic>
        <p:nvPicPr>
          <p:cNvPr id="6" name="Picture 5">
            <a:extLst>
              <a:ext uri="{FF2B5EF4-FFF2-40B4-BE49-F238E27FC236}">
                <a16:creationId xmlns:a16="http://schemas.microsoft.com/office/drawing/2014/main" id="{120D2E29-95F0-31B2-2A6E-4C9A2D798D8C}"/>
              </a:ext>
            </a:extLst>
          </p:cNvPr>
          <p:cNvPicPr>
            <a:picLocks noChangeAspect="1"/>
          </p:cNvPicPr>
          <p:nvPr/>
        </p:nvPicPr>
        <p:blipFill>
          <a:blip r:embed="rId3"/>
          <a:stretch>
            <a:fillRect/>
          </a:stretch>
        </p:blipFill>
        <p:spPr>
          <a:xfrm>
            <a:off x="181459" y="978112"/>
            <a:ext cx="9523444" cy="5686904"/>
          </a:xfrm>
          <a:prstGeom prst="rect">
            <a:avLst/>
          </a:prstGeom>
        </p:spPr>
      </p:pic>
      <p:pic>
        <p:nvPicPr>
          <p:cNvPr id="8" name="Picture 7">
            <a:extLst>
              <a:ext uri="{FF2B5EF4-FFF2-40B4-BE49-F238E27FC236}">
                <a16:creationId xmlns:a16="http://schemas.microsoft.com/office/drawing/2014/main" id="{0557C65B-89AF-FF6C-DBD6-4E2BF4971823}"/>
              </a:ext>
            </a:extLst>
          </p:cNvPr>
          <p:cNvPicPr>
            <a:picLocks noChangeAspect="1"/>
          </p:cNvPicPr>
          <p:nvPr/>
        </p:nvPicPr>
        <p:blipFill rotWithShape="1">
          <a:blip r:embed="rId4">
            <a:alphaModFix/>
          </a:blip>
          <a:srcRect r="2869"/>
          <a:stretch/>
        </p:blipFill>
        <p:spPr>
          <a:xfrm>
            <a:off x="8804623" y="4143001"/>
            <a:ext cx="3205918" cy="2200396"/>
          </a:xfrm>
          <a:prstGeom prst="rect">
            <a:avLst/>
          </a:prstGeom>
        </p:spPr>
      </p:pic>
    </p:spTree>
    <p:extLst>
      <p:ext uri="{BB962C8B-B14F-4D97-AF65-F5344CB8AC3E}">
        <p14:creationId xmlns:p14="http://schemas.microsoft.com/office/powerpoint/2010/main" val="8159884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477665-FC87-677F-8A6C-2C95D728481B}"/>
              </a:ext>
            </a:extLst>
          </p:cNvPr>
          <p:cNvGrpSpPr/>
          <p:nvPr/>
        </p:nvGrpSpPr>
        <p:grpSpPr>
          <a:xfrm>
            <a:off x="952501" y="134710"/>
            <a:ext cx="10510726" cy="6588580"/>
            <a:chOff x="2889250" y="1406985"/>
            <a:chExt cx="13114227" cy="7946561"/>
          </a:xfrm>
        </p:grpSpPr>
        <p:pic>
          <p:nvPicPr>
            <p:cNvPr id="3" name="Picture 2" descr="image002">
              <a:extLst>
                <a:ext uri="{FF2B5EF4-FFF2-40B4-BE49-F238E27FC236}">
                  <a16:creationId xmlns:a16="http://schemas.microsoft.com/office/drawing/2014/main" id="{DEDE9048-903B-4AAD-8F19-0F59D10CE0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250" y="3087860"/>
              <a:ext cx="13114227" cy="62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ounded Rectangle 4">
              <a:extLst>
                <a:ext uri="{FF2B5EF4-FFF2-40B4-BE49-F238E27FC236}">
                  <a16:creationId xmlns:a16="http://schemas.microsoft.com/office/drawing/2014/main" id="{0744FF66-5879-2E04-8E90-1F603A045BB5}"/>
                </a:ext>
              </a:extLst>
            </p:cNvPr>
            <p:cNvSpPr/>
            <p:nvPr/>
          </p:nvSpPr>
          <p:spPr>
            <a:xfrm>
              <a:off x="6469971" y="1406985"/>
              <a:ext cx="6442394" cy="13570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7"/>
              <a:r>
                <a:rPr lang="en-GB" sz="2968" dirty="0">
                  <a:solidFill>
                    <a:prstClr val="black"/>
                  </a:solidFill>
                  <a:latin typeface="Arial" panose="020B0604020202020204" pitchFamily="34" charset="0"/>
                  <a:cs typeface="Arial" panose="020B0604020202020204" pitchFamily="34" charset="0"/>
                </a:rPr>
                <a:t>UEC Programme Board</a:t>
              </a:r>
            </a:p>
          </p:txBody>
        </p:sp>
        <p:cxnSp>
          <p:nvCxnSpPr>
            <p:cNvPr id="5" name="Straight Arrow Connector 4">
              <a:extLst>
                <a:ext uri="{FF2B5EF4-FFF2-40B4-BE49-F238E27FC236}">
                  <a16:creationId xmlns:a16="http://schemas.microsoft.com/office/drawing/2014/main" id="{5A7DB8CF-91B5-3D7D-B923-0315FA41BA44}"/>
                </a:ext>
              </a:extLst>
            </p:cNvPr>
            <p:cNvCxnSpPr>
              <a:cxnSpLocks/>
            </p:cNvCxnSpPr>
            <p:nvPr/>
          </p:nvCxnSpPr>
          <p:spPr>
            <a:xfrm flipV="1">
              <a:off x="9880924" y="2772400"/>
              <a:ext cx="0" cy="52007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8" name="Straight Arrow Connector 7">
            <a:extLst>
              <a:ext uri="{FF2B5EF4-FFF2-40B4-BE49-F238E27FC236}">
                <a16:creationId xmlns:a16="http://schemas.microsoft.com/office/drawing/2014/main" id="{9D0A3749-CCE1-06C0-4876-EC334BDBEAC5}"/>
              </a:ext>
            </a:extLst>
          </p:cNvPr>
          <p:cNvCxnSpPr>
            <a:cxnSpLocks/>
          </p:cNvCxnSpPr>
          <p:nvPr/>
        </p:nvCxnSpPr>
        <p:spPr>
          <a:xfrm flipV="1">
            <a:off x="7613428" y="1259826"/>
            <a:ext cx="0" cy="1445274"/>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descr="A black background with blue text&#10;&#10;Description automatically generated">
            <a:extLst>
              <a:ext uri="{FF2B5EF4-FFF2-40B4-BE49-F238E27FC236}">
                <a16:creationId xmlns:a16="http://schemas.microsoft.com/office/drawing/2014/main" id="{C338ABB9-0E19-3C85-300D-EF8AD15FCB1E}"/>
              </a:ext>
            </a:extLst>
          </p:cNvPr>
          <p:cNvPicPr>
            <a:picLocks noChangeAspect="1"/>
          </p:cNvPicPr>
          <p:nvPr/>
        </p:nvPicPr>
        <p:blipFill>
          <a:blip r:embed="rId3"/>
          <a:stretch>
            <a:fillRect/>
          </a:stretch>
        </p:blipFill>
        <p:spPr>
          <a:xfrm>
            <a:off x="234572" y="355543"/>
            <a:ext cx="2238027" cy="692361"/>
          </a:xfrm>
          <a:prstGeom prst="rect">
            <a:avLst/>
          </a:prstGeom>
        </p:spPr>
      </p:pic>
    </p:spTree>
    <p:extLst>
      <p:ext uri="{BB962C8B-B14F-4D97-AF65-F5344CB8AC3E}">
        <p14:creationId xmlns:p14="http://schemas.microsoft.com/office/powerpoint/2010/main" val="3057783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blue text&#10;&#10;Description automatically generated">
            <a:extLst>
              <a:ext uri="{FF2B5EF4-FFF2-40B4-BE49-F238E27FC236}">
                <a16:creationId xmlns:a16="http://schemas.microsoft.com/office/drawing/2014/main" id="{403E5996-1A25-52EE-AAEE-49E1E0FAC423}"/>
              </a:ext>
            </a:extLst>
          </p:cNvPr>
          <p:cNvPicPr>
            <a:picLocks noChangeAspect="1"/>
          </p:cNvPicPr>
          <p:nvPr/>
        </p:nvPicPr>
        <p:blipFill>
          <a:blip r:embed="rId2"/>
          <a:stretch>
            <a:fillRect/>
          </a:stretch>
        </p:blipFill>
        <p:spPr>
          <a:xfrm>
            <a:off x="129797" y="5975065"/>
            <a:ext cx="2238027" cy="692361"/>
          </a:xfrm>
          <a:prstGeom prst="rect">
            <a:avLst/>
          </a:prstGeom>
        </p:spPr>
      </p:pic>
      <p:sp>
        <p:nvSpPr>
          <p:cNvPr id="5" name="Rectangle 4">
            <a:extLst>
              <a:ext uri="{FF2B5EF4-FFF2-40B4-BE49-F238E27FC236}">
                <a16:creationId xmlns:a16="http://schemas.microsoft.com/office/drawing/2014/main" id="{B4094A5A-D189-E9A6-85AF-AC598DC08738}"/>
              </a:ext>
            </a:extLst>
          </p:cNvPr>
          <p:cNvSpPr/>
          <p:nvPr/>
        </p:nvSpPr>
        <p:spPr>
          <a:xfrm>
            <a:off x="560401" y="190574"/>
            <a:ext cx="4476225" cy="596317"/>
          </a:xfrm>
          <a:prstGeom prst="rect">
            <a:avLst/>
          </a:prstGeom>
        </p:spPr>
        <p:txBody>
          <a:bodyPr wrap="none">
            <a:spAutoFit/>
          </a:bodyPr>
          <a:lstStyle/>
          <a:p>
            <a:r>
              <a:rPr lang="en-GB" sz="3275" b="1" dirty="0">
                <a:solidFill>
                  <a:srgbClr val="002060"/>
                </a:solidFill>
              </a:rPr>
              <a:t>UEC – De-escalation KPIs</a:t>
            </a:r>
            <a:endParaRPr lang="en-GB" sz="3275" dirty="0">
              <a:solidFill>
                <a:srgbClr val="9E4ECA"/>
              </a:solidFill>
            </a:endParaRPr>
          </a:p>
        </p:txBody>
      </p:sp>
      <p:pic>
        <p:nvPicPr>
          <p:cNvPr id="3" name="Picture 2" descr="image001">
            <a:extLst>
              <a:ext uri="{FF2B5EF4-FFF2-40B4-BE49-F238E27FC236}">
                <a16:creationId xmlns:a16="http://schemas.microsoft.com/office/drawing/2014/main" id="{B1593E0D-27FB-03E2-610D-EC485CD4A0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90" t="16860" r="1874" b="8151"/>
          <a:stretch/>
        </p:blipFill>
        <p:spPr bwMode="auto">
          <a:xfrm>
            <a:off x="183961" y="857249"/>
            <a:ext cx="11824078" cy="4886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49349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7B6FA-DF4D-4F7F-A3F3-124ACBE03BEE}"/>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EBFE213D-B4A9-57F3-1A27-476B21C9D38C}"/>
              </a:ext>
            </a:extLst>
          </p:cNvPr>
          <p:cNvPicPr>
            <a:picLocks noChangeAspect="1"/>
          </p:cNvPicPr>
          <p:nvPr/>
        </p:nvPicPr>
        <p:blipFill>
          <a:blip r:embed="rId2"/>
          <a:stretch>
            <a:fillRect/>
          </a:stretch>
        </p:blipFill>
        <p:spPr>
          <a:xfrm>
            <a:off x="366240" y="6016634"/>
            <a:ext cx="2238027" cy="692361"/>
          </a:xfrm>
          <a:prstGeom prst="rect">
            <a:avLst/>
          </a:prstGeom>
        </p:spPr>
      </p:pic>
      <p:sp>
        <p:nvSpPr>
          <p:cNvPr id="2" name="Rectangle 1">
            <a:extLst>
              <a:ext uri="{FF2B5EF4-FFF2-40B4-BE49-F238E27FC236}">
                <a16:creationId xmlns:a16="http://schemas.microsoft.com/office/drawing/2014/main" id="{0A05FED6-0F31-189F-950E-AD51AE702B63}"/>
              </a:ext>
            </a:extLst>
          </p:cNvPr>
          <p:cNvSpPr/>
          <p:nvPr/>
        </p:nvSpPr>
        <p:spPr>
          <a:xfrm>
            <a:off x="320031" y="240666"/>
            <a:ext cx="4811510" cy="596317"/>
          </a:xfrm>
          <a:prstGeom prst="rect">
            <a:avLst/>
          </a:prstGeom>
        </p:spPr>
        <p:txBody>
          <a:bodyPr wrap="none">
            <a:spAutoFit/>
          </a:bodyPr>
          <a:lstStyle/>
          <a:p>
            <a:r>
              <a:rPr lang="en-GB" sz="3275" b="1" dirty="0">
                <a:solidFill>
                  <a:srgbClr val="002060"/>
                </a:solidFill>
              </a:rPr>
              <a:t>UEC – Plan for TI Response</a:t>
            </a:r>
            <a:endParaRPr lang="en-GB" sz="3275" dirty="0"/>
          </a:p>
        </p:txBody>
      </p:sp>
      <p:sp>
        <p:nvSpPr>
          <p:cNvPr id="10" name="TextBox 9">
            <a:extLst>
              <a:ext uri="{FF2B5EF4-FFF2-40B4-BE49-F238E27FC236}">
                <a16:creationId xmlns:a16="http://schemas.microsoft.com/office/drawing/2014/main" id="{3B212C7F-55F7-E162-C8FD-D5B7FC465D29}"/>
              </a:ext>
            </a:extLst>
          </p:cNvPr>
          <p:cNvSpPr txBox="1"/>
          <p:nvPr/>
        </p:nvSpPr>
        <p:spPr>
          <a:xfrm>
            <a:off x="320031" y="836983"/>
            <a:ext cx="11446399" cy="5707653"/>
          </a:xfrm>
          <a:prstGeom prst="rect">
            <a:avLst/>
          </a:prstGeom>
          <a:noFill/>
        </p:spPr>
        <p:txBody>
          <a:bodyPr wrap="square">
            <a:spAutoFit/>
          </a:bodyPr>
          <a:lstStyle/>
          <a:p>
            <a:r>
              <a:rPr lang="en-GB" sz="1940" b="1" dirty="0"/>
              <a:t>Six main areas of work:</a:t>
            </a:r>
          </a:p>
          <a:p>
            <a:endParaRPr lang="en-GB" sz="1940" dirty="0"/>
          </a:p>
          <a:p>
            <a:pPr marL="342900" lvl="0" indent="-342900" algn="just">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Times New Roman" panose="02020603050405020304" pitchFamily="18" charset="0"/>
              </a:rPr>
              <a:t>Frailty strategy </a:t>
            </a:r>
            <a:r>
              <a:rPr lang="en-GB" sz="1400" dirty="0">
                <a:effectLst/>
                <a:latin typeface="Arial" panose="020B0604020202020204" pitchFamily="34" charset="0"/>
                <a:ea typeface="Calibri" panose="020F0502020204030204" pitchFamily="34" charset="0"/>
                <a:cs typeface="Times New Roman" panose="02020603050405020304" pitchFamily="18" charset="0"/>
              </a:rPr>
              <a:t>– approved via Management Board – phase two coming on line in September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Times New Roman" panose="02020603050405020304" pitchFamily="18" charset="0"/>
              </a:rPr>
              <a:t>Grip &amp; control </a:t>
            </a:r>
            <a:r>
              <a:rPr lang="en-GB" sz="1400" dirty="0">
                <a:effectLst/>
                <a:latin typeface="Arial" panose="020B0604020202020204" pitchFamily="34" charset="0"/>
                <a:ea typeface="Calibri" panose="020F0502020204030204" pitchFamily="34" charset="0"/>
                <a:cs typeface="Times New Roman" panose="02020603050405020304" pitchFamily="18" charset="0"/>
              </a:rPr>
              <a:t>operational management – Full Capacity protocol and zero tolerance on chair and trolley waits planned for launch in October 2024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Times New Roman" panose="02020603050405020304" pitchFamily="18" charset="0"/>
              </a:rPr>
              <a:t>Review of community capacity and operating models: ACT &amp; Virtual Wards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Times New Roman" panose="02020603050405020304" pitchFamily="18" charset="0"/>
              </a:rPr>
              <a:t>Senior decision makers </a:t>
            </a:r>
            <a:r>
              <a:rPr lang="en-GB" sz="1400" dirty="0">
                <a:effectLst/>
                <a:latin typeface="Arial" panose="020B0604020202020204" pitchFamily="34" charset="0"/>
                <a:ea typeface="Calibri" panose="020F0502020204030204" pitchFamily="34" charset="0"/>
                <a:cs typeface="Times New Roman" panose="02020603050405020304" pitchFamily="18" charset="0"/>
              </a:rPr>
              <a:t>at front door services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Times New Roman" panose="02020603050405020304" pitchFamily="18" charset="0"/>
              </a:rPr>
              <a:t>Rota proposals shared with Acute Physicians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Times New Roman" panose="02020603050405020304" pitchFamily="18" charset="0"/>
              </a:rPr>
              <a:t>Recruitment drive commenced for x5 Acute Geriatricians and x5 Acute Physicians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Times New Roman" panose="02020603050405020304" pitchFamily="18" charset="0"/>
              </a:rPr>
              <a:t>Plan to implement new interim rota in October 2024 whilst recruitment takes place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Times New Roman" panose="02020603050405020304" pitchFamily="18" charset="0"/>
              </a:rPr>
              <a:t>Pathway of Care Delays (</a:t>
            </a:r>
            <a:r>
              <a:rPr lang="en-GB" sz="1400" b="1" dirty="0" err="1">
                <a:effectLst/>
                <a:latin typeface="Arial" panose="020B0604020202020204" pitchFamily="34" charset="0"/>
                <a:ea typeface="Calibri" panose="020F0502020204030204" pitchFamily="34" charset="0"/>
                <a:cs typeface="Times New Roman" panose="02020603050405020304" pitchFamily="18" charset="0"/>
              </a:rPr>
              <a:t>PoCD</a:t>
            </a:r>
            <a:r>
              <a:rPr lang="en-GB" sz="1400" b="1" dirty="0">
                <a:effectLst/>
                <a:latin typeface="Arial" panose="020B0604020202020204" pitchFamily="34" charset="0"/>
                <a:ea typeface="Calibri" panose="020F0502020204030204" pitchFamily="34" charset="0"/>
                <a:cs typeface="Times New Roman" panose="02020603050405020304" pitchFamily="18" charset="0"/>
              </a:rPr>
              <a:t>) </a:t>
            </a:r>
            <a:r>
              <a:rPr lang="en-GB" sz="1400" dirty="0">
                <a:effectLst/>
                <a:latin typeface="Arial" panose="020B0604020202020204" pitchFamily="34" charset="0"/>
                <a:ea typeface="Calibri" panose="020F0502020204030204" pitchFamily="34" charset="0"/>
                <a:cs typeface="Times New Roman" panose="02020603050405020304" pitchFamily="18" charset="0"/>
              </a:rPr>
              <a:t>– Multi Agency Discharge Event (MADE) undertaken in August and 6A’s audit follow up took place to improve discharge and transfer processes.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Times New Roman" panose="02020603050405020304" pitchFamily="18" charset="0"/>
              </a:rPr>
              <a:t>Singleton &amp; Morriston COP capacity under redesign for October 2024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Times New Roman" panose="02020603050405020304" pitchFamily="18" charset="0"/>
              </a:rPr>
              <a:t>Reconfiguration of Emergency Dept </a:t>
            </a:r>
            <a:r>
              <a:rPr lang="en-GB" sz="1400" dirty="0">
                <a:effectLst/>
                <a:latin typeface="Arial" panose="020B0604020202020204" pitchFamily="34" charset="0"/>
                <a:ea typeface="Calibri" panose="020F0502020204030204" pitchFamily="34" charset="0"/>
                <a:cs typeface="Times New Roman" panose="02020603050405020304" pitchFamily="18" charset="0"/>
              </a:rPr>
              <a:t>– funding received to develop reconfiguration plans – lead by Capital Planning.</a:t>
            </a:r>
          </a:p>
          <a:p>
            <a:pPr lvl="0" algn="just">
              <a:lnSpc>
                <a:spcPct val="107000"/>
              </a:lnSpc>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Times New Roman" panose="02020603050405020304" pitchFamily="18" charset="0"/>
              </a:rPr>
              <a:t>Revised flow operating model</a:t>
            </a:r>
            <a:r>
              <a:rPr lang="en-GB" sz="14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 </a:t>
            </a:r>
            <a:r>
              <a:rPr lang="en-GB" sz="1400" dirty="0">
                <a:effectLst/>
                <a:latin typeface="Arial" panose="020B0604020202020204" pitchFamily="34" charset="0"/>
                <a:ea typeface="Calibri" panose="020F0502020204030204" pitchFamily="34" charset="0"/>
                <a:cs typeface="Times New Roman" panose="02020603050405020304" pitchFamily="18" charset="0"/>
              </a:rPr>
              <a:t>with consistent tactical command at Level 4 and introduction of revised internal escalation processes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lvl="1"/>
            <a:endParaRPr lang="en-GB" sz="1940" dirty="0"/>
          </a:p>
          <a:p>
            <a:pPr marL="623804" lvl="1" indent="-346558">
              <a:buFont typeface="Arial" panose="020B0604020202020204" pitchFamily="34" charset="0"/>
              <a:buChar char="•"/>
            </a:pPr>
            <a:endParaRPr lang="en-GB" sz="1940" dirty="0"/>
          </a:p>
          <a:p>
            <a:endParaRPr lang="en-GB" sz="1092" dirty="0"/>
          </a:p>
        </p:txBody>
      </p:sp>
    </p:spTree>
    <p:extLst>
      <p:ext uri="{BB962C8B-B14F-4D97-AF65-F5344CB8AC3E}">
        <p14:creationId xmlns:p14="http://schemas.microsoft.com/office/powerpoint/2010/main" val="42541477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54FE7-14DA-2F7D-CB92-D90AF6D53AD3}"/>
            </a:ext>
          </a:extLst>
        </p:cNvPr>
        <p:cNvGrpSpPr/>
        <p:nvPr/>
      </p:nvGrpSpPr>
      <p:grpSpPr>
        <a:xfrm>
          <a:off x="0" y="0"/>
          <a:ext cx="0" cy="0"/>
          <a:chOff x="0" y="0"/>
          <a:chExt cx="0" cy="0"/>
        </a:xfrm>
      </p:grpSpPr>
      <p:pic>
        <p:nvPicPr>
          <p:cNvPr id="6" name="Content Placeholder 9" descr="A black background with white text&#10;&#10;Description automatically generated">
            <a:extLst>
              <a:ext uri="{FF2B5EF4-FFF2-40B4-BE49-F238E27FC236}">
                <a16:creationId xmlns:a16="http://schemas.microsoft.com/office/drawing/2014/main" id="{842B2CA1-D183-11DA-6F0B-30B4C9F91E85}"/>
              </a:ext>
            </a:extLst>
          </p:cNvPr>
          <p:cNvPicPr>
            <a:picLocks noChangeAspect="1"/>
          </p:cNvPicPr>
          <p:nvPr/>
        </p:nvPicPr>
        <p:blipFill>
          <a:blip r:embed="rId2"/>
          <a:stretch>
            <a:fillRect/>
          </a:stretch>
        </p:blipFill>
        <p:spPr>
          <a:xfrm>
            <a:off x="9807586" y="6141401"/>
            <a:ext cx="2238029" cy="692361"/>
          </a:xfrm>
          <a:prstGeom prst="rect">
            <a:avLst/>
          </a:prstGeom>
        </p:spPr>
      </p:pic>
      <p:sp>
        <p:nvSpPr>
          <p:cNvPr id="4" name="object 3">
            <a:extLst>
              <a:ext uri="{FF2B5EF4-FFF2-40B4-BE49-F238E27FC236}">
                <a16:creationId xmlns:a16="http://schemas.microsoft.com/office/drawing/2014/main" id="{C18C659E-3C70-5173-C076-56A1B3B16485}"/>
              </a:ext>
            </a:extLst>
          </p:cNvPr>
          <p:cNvSpPr txBox="1"/>
          <p:nvPr/>
        </p:nvSpPr>
        <p:spPr>
          <a:xfrm>
            <a:off x="201128" y="133743"/>
            <a:ext cx="9447841" cy="499506"/>
          </a:xfrm>
          <a:prstGeom prst="rect">
            <a:avLst/>
          </a:prstGeom>
        </p:spPr>
        <p:txBody>
          <a:bodyPr vert="horz" wrap="square" lIns="0" tIns="6931" rIns="0" bIns="0" rtlCol="0">
            <a:spAutoFit/>
          </a:bodyPr>
          <a:lstStyle/>
          <a:p>
            <a:pPr marL="7701" marR="3081">
              <a:lnSpc>
                <a:spcPct val="100600"/>
              </a:lnSpc>
              <a:spcBef>
                <a:spcPts val="55"/>
              </a:spcBef>
            </a:pPr>
            <a:r>
              <a:rPr lang="en-GB" sz="3275" b="1" spc="9" dirty="0">
                <a:solidFill>
                  <a:srgbClr val="7030A0"/>
                </a:solidFill>
                <a:latin typeface="Arial Black" panose="020B0604020202020204" pitchFamily="34" charset="0"/>
                <a:cs typeface="Arial Black" panose="020B0604020202020204" pitchFamily="34" charset="0"/>
              </a:rPr>
              <a:t>UEC Summit October 2024</a:t>
            </a:r>
            <a:endParaRPr sz="3275" b="1" dirty="0">
              <a:solidFill>
                <a:srgbClr val="7030A0"/>
              </a:solidFill>
              <a:latin typeface="Arial Black" panose="020B0604020202020204" pitchFamily="34" charset="0"/>
              <a:cs typeface="Arial Black" panose="020B0604020202020204" pitchFamily="34" charset="0"/>
            </a:endParaRPr>
          </a:p>
        </p:txBody>
      </p:sp>
      <p:grpSp>
        <p:nvGrpSpPr>
          <p:cNvPr id="25" name="Group 24">
            <a:extLst>
              <a:ext uri="{FF2B5EF4-FFF2-40B4-BE49-F238E27FC236}">
                <a16:creationId xmlns:a16="http://schemas.microsoft.com/office/drawing/2014/main" id="{F8E4ABC6-EF22-4DBF-82B2-681D266685CE}"/>
              </a:ext>
            </a:extLst>
          </p:cNvPr>
          <p:cNvGrpSpPr/>
          <p:nvPr/>
        </p:nvGrpSpPr>
        <p:grpSpPr>
          <a:xfrm>
            <a:off x="473927" y="736049"/>
            <a:ext cx="3383075" cy="1122659"/>
            <a:chOff x="1768447" y="1847856"/>
            <a:chExt cx="3959853" cy="1266096"/>
          </a:xfrm>
        </p:grpSpPr>
        <p:sp>
          <p:nvSpPr>
            <p:cNvPr id="26" name="Free-form: Shape 25">
              <a:extLst>
                <a:ext uri="{FF2B5EF4-FFF2-40B4-BE49-F238E27FC236}">
                  <a16:creationId xmlns:a16="http://schemas.microsoft.com/office/drawing/2014/main" id="{289EEDD4-F435-4AFB-A7F4-480626BBA8D3}"/>
                </a:ext>
              </a:extLst>
            </p:cNvPr>
            <p:cNvSpPr/>
            <p:nvPr/>
          </p:nvSpPr>
          <p:spPr>
            <a:xfrm rot="21600000">
              <a:off x="1949318" y="1847856"/>
              <a:ext cx="3778982" cy="361743"/>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marL="381213" indent="-160765" defTabSz="404317">
                <a:lnSpc>
                  <a:spcPct val="90000"/>
                </a:lnSpc>
                <a:spcBef>
                  <a:spcPct val="0"/>
                </a:spcBef>
                <a:spcAft>
                  <a:spcPct val="35000"/>
                </a:spcAft>
                <a:tabLst>
                  <a:tab pos="53909" algn="l"/>
                </a:tabLst>
              </a:pPr>
              <a:r>
                <a:rPr lang="en-GB" sz="1455" b="1" i="1" dirty="0"/>
                <a:t>Patient Experience /Safety</a:t>
              </a:r>
              <a:endParaRPr lang="en-GB" sz="1455" b="1" dirty="0"/>
            </a:p>
          </p:txBody>
        </p:sp>
        <p:sp>
          <p:nvSpPr>
            <p:cNvPr id="28" name="Free-form: Shape 27">
              <a:extLst>
                <a:ext uri="{FF2B5EF4-FFF2-40B4-BE49-F238E27FC236}">
                  <a16:creationId xmlns:a16="http://schemas.microsoft.com/office/drawing/2014/main" id="{F606E1A9-BF1E-4F80-B240-D257D0A7AD2D}"/>
                </a:ext>
              </a:extLst>
            </p:cNvPr>
            <p:cNvSpPr/>
            <p:nvPr/>
          </p:nvSpPr>
          <p:spPr>
            <a:xfrm rot="21600000">
              <a:off x="1949318" y="2300033"/>
              <a:ext cx="3778982" cy="361743"/>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indent="220449" defTabSz="404317">
                <a:lnSpc>
                  <a:spcPct val="90000"/>
                </a:lnSpc>
                <a:spcBef>
                  <a:spcPct val="0"/>
                </a:spcBef>
                <a:spcAft>
                  <a:spcPct val="35000"/>
                </a:spcAft>
              </a:pPr>
              <a:r>
                <a:rPr lang="en-GB" sz="1455" b="1" i="1" dirty="0"/>
                <a:t>Pre Hospital Admission Avoidance</a:t>
              </a:r>
              <a:endParaRPr lang="en-GB" sz="1455" b="1" dirty="0"/>
            </a:p>
          </p:txBody>
        </p:sp>
        <p:sp>
          <p:nvSpPr>
            <p:cNvPr id="29" name="Oval 28">
              <a:extLst>
                <a:ext uri="{FF2B5EF4-FFF2-40B4-BE49-F238E27FC236}">
                  <a16:creationId xmlns:a16="http://schemas.microsoft.com/office/drawing/2014/main" id="{6C5A0660-97E3-469B-9EFF-324014682A72}"/>
                </a:ext>
              </a:extLst>
            </p:cNvPr>
            <p:cNvSpPr/>
            <p:nvPr/>
          </p:nvSpPr>
          <p:spPr>
            <a:xfrm>
              <a:off x="1768447" y="2300034"/>
              <a:ext cx="361741" cy="361741"/>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sp>
          <p:nvSpPr>
            <p:cNvPr id="30" name="Free-form: Shape 29">
              <a:extLst>
                <a:ext uri="{FF2B5EF4-FFF2-40B4-BE49-F238E27FC236}">
                  <a16:creationId xmlns:a16="http://schemas.microsoft.com/office/drawing/2014/main" id="{7EFC8A68-E8AB-4174-9585-21647CDF729B}"/>
                </a:ext>
              </a:extLst>
            </p:cNvPr>
            <p:cNvSpPr/>
            <p:nvPr/>
          </p:nvSpPr>
          <p:spPr>
            <a:xfrm rot="21600000">
              <a:off x="1949318" y="2752209"/>
              <a:ext cx="3778982" cy="361743"/>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marL="220449" defTabSz="404317">
                <a:lnSpc>
                  <a:spcPct val="90000"/>
                </a:lnSpc>
                <a:spcBef>
                  <a:spcPct val="0"/>
                </a:spcBef>
                <a:spcAft>
                  <a:spcPct val="35000"/>
                </a:spcAft>
              </a:pPr>
              <a:r>
                <a:rPr lang="en-GB" sz="1455" b="1" i="1" dirty="0"/>
                <a:t>Emergency Department </a:t>
              </a:r>
              <a:endParaRPr lang="en-GB" sz="1455" b="1" dirty="0"/>
            </a:p>
          </p:txBody>
        </p:sp>
        <p:sp>
          <p:nvSpPr>
            <p:cNvPr id="31" name="Oval 30">
              <a:extLst>
                <a:ext uri="{FF2B5EF4-FFF2-40B4-BE49-F238E27FC236}">
                  <a16:creationId xmlns:a16="http://schemas.microsoft.com/office/drawing/2014/main" id="{AA889A5C-FB88-4C69-ADA1-67ECACBACBCE}"/>
                </a:ext>
              </a:extLst>
            </p:cNvPr>
            <p:cNvSpPr/>
            <p:nvPr/>
          </p:nvSpPr>
          <p:spPr>
            <a:xfrm>
              <a:off x="1768447" y="2752210"/>
              <a:ext cx="361741" cy="361741"/>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grpSp>
      <p:sp>
        <p:nvSpPr>
          <p:cNvPr id="35" name="TextBox 34">
            <a:extLst>
              <a:ext uri="{FF2B5EF4-FFF2-40B4-BE49-F238E27FC236}">
                <a16:creationId xmlns:a16="http://schemas.microsoft.com/office/drawing/2014/main" id="{61174E39-DDE9-4CF4-843A-8ED9AEF337A9}"/>
              </a:ext>
            </a:extLst>
          </p:cNvPr>
          <p:cNvSpPr txBox="1"/>
          <p:nvPr/>
        </p:nvSpPr>
        <p:spPr>
          <a:xfrm>
            <a:off x="528222" y="1894222"/>
            <a:ext cx="3338985" cy="353623"/>
          </a:xfrm>
          <a:prstGeom prst="rect">
            <a:avLst/>
          </a:prstGeom>
          <a:solidFill>
            <a:srgbClr val="5B9BD5"/>
          </a:solidFill>
          <a:ln>
            <a:solidFill>
              <a:schemeClr val="tx1"/>
            </a:solidFill>
          </a:ln>
        </p:spPr>
        <p:txBody>
          <a:bodyPr wrap="square" rtlCol="0" anchor="ctr">
            <a:spAutoFit/>
          </a:bodyPr>
          <a:lstStyle/>
          <a:p>
            <a:pPr>
              <a:spcBef>
                <a:spcPts val="364"/>
              </a:spcBef>
              <a:spcAft>
                <a:spcPts val="364"/>
              </a:spcAft>
            </a:pPr>
            <a:r>
              <a:rPr lang="en-GB" sz="1698" dirty="0">
                <a:solidFill>
                  <a:schemeClr val="bg1"/>
                </a:solidFill>
              </a:rPr>
              <a:t>Excellence </a:t>
            </a:r>
          </a:p>
        </p:txBody>
      </p:sp>
      <p:sp>
        <p:nvSpPr>
          <p:cNvPr id="50" name="TextBox 49">
            <a:extLst>
              <a:ext uri="{FF2B5EF4-FFF2-40B4-BE49-F238E27FC236}">
                <a16:creationId xmlns:a16="http://schemas.microsoft.com/office/drawing/2014/main" id="{64570570-9C8C-40D9-AC28-662FB2C2C20E}"/>
              </a:ext>
            </a:extLst>
          </p:cNvPr>
          <p:cNvSpPr txBox="1"/>
          <p:nvPr/>
        </p:nvSpPr>
        <p:spPr>
          <a:xfrm>
            <a:off x="8240377" y="1189246"/>
            <a:ext cx="3338985" cy="699102"/>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p:spPr>
        <p:txBody>
          <a:bodyPr wrap="square" rtlCol="0">
            <a:spAutoFit/>
          </a:bodyPr>
          <a:lstStyle/>
          <a:p>
            <a:pPr>
              <a:spcAft>
                <a:spcPts val="364"/>
              </a:spcAft>
            </a:pPr>
            <a:r>
              <a:rPr lang="en-GB" sz="1092" b="1" dirty="0"/>
              <a:t>Attendance </a:t>
            </a:r>
          </a:p>
          <a:p>
            <a:pPr marL="106856" indent="-106856">
              <a:spcAft>
                <a:spcPts val="364"/>
              </a:spcAft>
              <a:buFont typeface="Arial" panose="020B0604020202020204" pitchFamily="34" charset="0"/>
              <a:buChar char="•"/>
            </a:pPr>
            <a:r>
              <a:rPr lang="en-GB" sz="1092" dirty="0"/>
              <a:t>Management Board Representatives</a:t>
            </a:r>
          </a:p>
          <a:p>
            <a:pPr marL="106856" indent="-106856">
              <a:spcAft>
                <a:spcPts val="364"/>
              </a:spcAft>
              <a:buFont typeface="Arial" panose="020B0604020202020204" pitchFamily="34" charset="0"/>
              <a:buChar char="•"/>
            </a:pPr>
            <a:r>
              <a:rPr lang="en-GB" sz="1092" dirty="0"/>
              <a:t>Clinical and Ops Leads from the 7 themes</a:t>
            </a:r>
          </a:p>
        </p:txBody>
      </p:sp>
      <p:sp>
        <p:nvSpPr>
          <p:cNvPr id="53" name="TextBox 52">
            <a:extLst>
              <a:ext uri="{FF2B5EF4-FFF2-40B4-BE49-F238E27FC236}">
                <a16:creationId xmlns:a16="http://schemas.microsoft.com/office/drawing/2014/main" id="{040D8A21-8944-4C54-A33D-5478C78C7E82}"/>
              </a:ext>
            </a:extLst>
          </p:cNvPr>
          <p:cNvSpPr txBox="1"/>
          <p:nvPr/>
        </p:nvSpPr>
        <p:spPr>
          <a:xfrm>
            <a:off x="4339475" y="1917970"/>
            <a:ext cx="3301398" cy="353623"/>
          </a:xfrm>
          <a:prstGeom prst="rect">
            <a:avLst/>
          </a:prstGeom>
          <a:solidFill>
            <a:srgbClr val="5B9BD5"/>
          </a:solidFill>
          <a:ln>
            <a:solidFill>
              <a:schemeClr val="tx1"/>
            </a:solidFill>
          </a:ln>
        </p:spPr>
        <p:txBody>
          <a:bodyPr wrap="square" rtlCol="0" anchor="ctr">
            <a:spAutoFit/>
          </a:bodyPr>
          <a:lstStyle/>
          <a:p>
            <a:pPr>
              <a:spcBef>
                <a:spcPts val="364"/>
              </a:spcBef>
              <a:spcAft>
                <a:spcPts val="364"/>
              </a:spcAft>
            </a:pPr>
            <a:r>
              <a:rPr lang="en-GB" sz="1698" dirty="0">
                <a:solidFill>
                  <a:schemeClr val="bg1"/>
                </a:solidFill>
              </a:rPr>
              <a:t>Challenges	</a:t>
            </a:r>
          </a:p>
        </p:txBody>
      </p:sp>
      <p:sp>
        <p:nvSpPr>
          <p:cNvPr id="54" name="TextBox 53">
            <a:extLst>
              <a:ext uri="{FF2B5EF4-FFF2-40B4-BE49-F238E27FC236}">
                <a16:creationId xmlns:a16="http://schemas.microsoft.com/office/drawing/2014/main" id="{4E3537F8-393B-4989-A0F1-BD3A2FB7344C}"/>
              </a:ext>
            </a:extLst>
          </p:cNvPr>
          <p:cNvSpPr txBox="1"/>
          <p:nvPr/>
        </p:nvSpPr>
        <p:spPr>
          <a:xfrm>
            <a:off x="8234694" y="1905454"/>
            <a:ext cx="3338985" cy="353623"/>
          </a:xfrm>
          <a:prstGeom prst="rect">
            <a:avLst/>
          </a:prstGeom>
          <a:solidFill>
            <a:srgbClr val="5B9BD5"/>
          </a:solidFill>
          <a:ln>
            <a:solidFill>
              <a:schemeClr val="tx1"/>
            </a:solidFill>
          </a:ln>
        </p:spPr>
        <p:txBody>
          <a:bodyPr wrap="square" rtlCol="0" anchor="ctr">
            <a:spAutoFit/>
          </a:bodyPr>
          <a:lstStyle/>
          <a:p>
            <a:pPr>
              <a:spcBef>
                <a:spcPts val="364"/>
              </a:spcBef>
              <a:spcAft>
                <a:spcPts val="364"/>
              </a:spcAft>
            </a:pPr>
            <a:r>
              <a:rPr lang="en-GB" sz="1698" dirty="0">
                <a:solidFill>
                  <a:schemeClr val="bg1"/>
                </a:solidFill>
              </a:rPr>
              <a:t>Future</a:t>
            </a:r>
          </a:p>
        </p:txBody>
      </p:sp>
      <p:grpSp>
        <p:nvGrpSpPr>
          <p:cNvPr id="67" name="Group 66">
            <a:extLst>
              <a:ext uri="{FF2B5EF4-FFF2-40B4-BE49-F238E27FC236}">
                <a16:creationId xmlns:a16="http://schemas.microsoft.com/office/drawing/2014/main" id="{24092212-5471-48DF-9507-9C926833B205}"/>
              </a:ext>
            </a:extLst>
          </p:cNvPr>
          <p:cNvGrpSpPr/>
          <p:nvPr/>
        </p:nvGrpSpPr>
        <p:grpSpPr>
          <a:xfrm>
            <a:off x="540123" y="2338433"/>
            <a:ext cx="3762532" cy="4442050"/>
            <a:chOff x="889998" y="3856249"/>
            <a:chExt cx="6204694" cy="7325270"/>
          </a:xfrm>
        </p:grpSpPr>
        <p:sp>
          <p:nvSpPr>
            <p:cNvPr id="58" name="Diamond 57">
              <a:extLst>
                <a:ext uri="{FF2B5EF4-FFF2-40B4-BE49-F238E27FC236}">
                  <a16:creationId xmlns:a16="http://schemas.microsoft.com/office/drawing/2014/main" id="{18AF3760-1114-4312-8F05-16E15B1FBAEB}"/>
                </a:ext>
              </a:extLst>
            </p:cNvPr>
            <p:cNvSpPr/>
            <p:nvPr/>
          </p:nvSpPr>
          <p:spPr>
            <a:xfrm>
              <a:off x="5789730" y="3932924"/>
              <a:ext cx="1304962" cy="7186852"/>
            </a:xfrm>
            <a:prstGeom prst="diamond">
              <a:avLst/>
            </a:prstGeom>
            <a:effectLst>
              <a:glow rad="139700">
                <a:srgbClr val="FFFF00">
                  <a:alpha val="40000"/>
                </a:srgbClr>
              </a:glo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92" dirty="0"/>
            </a:p>
          </p:txBody>
        </p:sp>
        <p:sp>
          <p:nvSpPr>
            <p:cNvPr id="57" name="TextBox 56">
              <a:extLst>
                <a:ext uri="{FF2B5EF4-FFF2-40B4-BE49-F238E27FC236}">
                  <a16:creationId xmlns:a16="http://schemas.microsoft.com/office/drawing/2014/main" id="{3013B8CB-ED50-4FFE-907E-D71D45A7A322}"/>
                </a:ext>
              </a:extLst>
            </p:cNvPr>
            <p:cNvSpPr txBox="1"/>
            <p:nvPr/>
          </p:nvSpPr>
          <p:spPr>
            <a:xfrm>
              <a:off x="889998" y="3856249"/>
              <a:ext cx="5506234" cy="7325270"/>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p:spPr>
          <p:txBody>
            <a:bodyPr wrap="square" rtlCol="0">
              <a:spAutoFit/>
            </a:bodyPr>
            <a:lstStyle/>
            <a:p>
              <a:pPr marL="173279" indent="-173279">
                <a:buFont typeface="Arial" panose="020B0604020202020204" pitchFamily="34" charset="0"/>
                <a:buChar char="•"/>
              </a:pPr>
              <a:r>
                <a:rPr lang="en-US" sz="1092" dirty="0"/>
                <a:t>“</a:t>
              </a:r>
              <a:r>
                <a:rPr lang="en-US" sz="849" dirty="0"/>
                <a:t>Nipping in the bud” principles; active in-person resolution (PALS)</a:t>
              </a:r>
            </a:p>
            <a:p>
              <a:pPr marL="173279" indent="-173279">
                <a:buFont typeface="Arial" panose="020B0604020202020204" pitchFamily="34" charset="0"/>
                <a:buChar char="•"/>
              </a:pPr>
              <a:r>
                <a:rPr lang="en-US" sz="849" dirty="0"/>
                <a:t>Negative feedback follow-up </a:t>
              </a:r>
            </a:p>
            <a:p>
              <a:pPr marL="173279" indent="-173279">
                <a:buFont typeface="Arial" panose="020B0604020202020204" pitchFamily="34" charset="0"/>
                <a:buChar char="•"/>
              </a:pPr>
              <a:r>
                <a:rPr lang="en-US" sz="849" dirty="0"/>
                <a:t>Deceased Property Management – reduction in lost property and immediate over to relatives</a:t>
              </a:r>
            </a:p>
            <a:p>
              <a:pPr marL="173279" indent="-173279">
                <a:buFont typeface="Arial" panose="020B0604020202020204" pitchFamily="34" charset="0"/>
                <a:buChar char="•"/>
              </a:pPr>
              <a:r>
                <a:rPr lang="en-US" sz="849" dirty="0"/>
                <a:t>Active learning to make it better for the next patient/family</a:t>
              </a:r>
            </a:p>
            <a:p>
              <a:pPr marL="173279" indent="-173279">
                <a:buFont typeface="Arial" panose="020B0604020202020204" pitchFamily="34" charset="0"/>
                <a:buChar char="•"/>
              </a:pPr>
              <a:r>
                <a:rPr lang="en-US" sz="849" dirty="0"/>
                <a:t>WAST/Hub pre-hospital pathways/triage</a:t>
              </a:r>
            </a:p>
            <a:p>
              <a:pPr marL="173279" indent="-173279">
                <a:buFont typeface="Arial" panose="020B0604020202020204" pitchFamily="34" charset="0"/>
                <a:buChar char="•"/>
              </a:pPr>
              <a:r>
                <a:rPr lang="en-US" sz="849" dirty="0"/>
                <a:t>Community response-admission avoidance: DN’s/CRT/VW’s/ACT</a:t>
              </a:r>
            </a:p>
            <a:p>
              <a:pPr marL="173279" indent="-173279">
                <a:buFont typeface="Arial" panose="020B0604020202020204" pitchFamily="34" charset="0"/>
                <a:buChar char="•"/>
              </a:pPr>
              <a:r>
                <a:rPr lang="en-US" sz="849" dirty="0"/>
                <a:t>GP Cluster services: Long term conditions management/commissioned services</a:t>
              </a:r>
            </a:p>
            <a:p>
              <a:pPr marL="173279" indent="-173279">
                <a:buFont typeface="Arial" panose="020B0604020202020204" pitchFamily="34" charset="0"/>
                <a:buChar char="•"/>
              </a:pPr>
              <a:r>
                <a:rPr lang="en-US" sz="849" dirty="0"/>
                <a:t>Timely access to key front door services – Vascular, STEMI, Renal, Burns</a:t>
              </a:r>
            </a:p>
            <a:p>
              <a:pPr marL="173279" indent="-173279">
                <a:buFont typeface="Arial" panose="020B0604020202020204" pitchFamily="34" charset="0"/>
                <a:buChar char="•"/>
              </a:pPr>
              <a:r>
                <a:rPr lang="en-US" sz="849" dirty="0"/>
                <a:t>SAU: successful management of surgical intake within defined bed pool</a:t>
              </a:r>
            </a:p>
            <a:p>
              <a:pPr marL="173279" indent="-173279">
                <a:buFont typeface="Arial" panose="020B0604020202020204" pitchFamily="34" charset="0"/>
                <a:buChar char="•"/>
              </a:pPr>
              <a:r>
                <a:rPr lang="en-US" sz="849" dirty="0"/>
                <a:t>Timely access for red calls/sick walk in patients</a:t>
              </a:r>
            </a:p>
            <a:p>
              <a:pPr marL="173279" indent="-173279">
                <a:buFont typeface="Arial" panose="020B0604020202020204" pitchFamily="34" charset="0"/>
                <a:buChar char="•"/>
              </a:pPr>
              <a:r>
                <a:rPr lang="en-US" sz="849" dirty="0"/>
                <a:t>Support and collaboration across 111/GP’s/WAST/Police/EPRR and internal specialties</a:t>
              </a:r>
            </a:p>
            <a:p>
              <a:pPr marL="173279" indent="-173279">
                <a:buFont typeface="Arial" panose="020B0604020202020204" pitchFamily="34" charset="0"/>
                <a:buChar char="•"/>
              </a:pPr>
              <a:r>
                <a:rPr lang="en-US" sz="849" dirty="0"/>
                <a:t>Pre-hospital triage by ANP’s – redirection/admission avoidance</a:t>
              </a:r>
            </a:p>
            <a:p>
              <a:pPr marL="173279" indent="-173279">
                <a:buFont typeface="Arial" panose="020B0604020202020204" pitchFamily="34" charset="0"/>
                <a:buChar char="•"/>
              </a:pPr>
              <a:r>
                <a:rPr lang="en-US" sz="849" dirty="0"/>
                <a:t>Successful recruitment into key advanced practice roles</a:t>
              </a:r>
            </a:p>
            <a:p>
              <a:pPr marL="173279" indent="-173279">
                <a:buFont typeface="Arial" panose="020B0604020202020204" pitchFamily="34" charset="0"/>
                <a:buChar char="•"/>
              </a:pPr>
              <a:r>
                <a:rPr lang="en-US" sz="849" dirty="0"/>
                <a:t>Increased activity evident since relocation of the service</a:t>
              </a:r>
            </a:p>
            <a:p>
              <a:pPr marL="173279" indent="-173279">
                <a:buFont typeface="Arial" panose="020B0604020202020204" pitchFamily="34" charset="0"/>
                <a:buChar char="•"/>
              </a:pPr>
              <a:r>
                <a:rPr lang="en-US" sz="849" dirty="0"/>
                <a:t>Successful use of community pathways</a:t>
              </a:r>
            </a:p>
            <a:p>
              <a:pPr marL="173279" indent="-173279">
                <a:buFont typeface="Arial" panose="020B0604020202020204" pitchFamily="34" charset="0"/>
                <a:buChar char="•"/>
              </a:pPr>
              <a:r>
                <a:rPr lang="en-US" sz="849" dirty="0"/>
                <a:t>Improved turnaround of patients less than 48 </a:t>
              </a:r>
              <a:r>
                <a:rPr lang="en-US" sz="849" dirty="0" err="1"/>
                <a:t>hrs</a:t>
              </a:r>
              <a:endParaRPr lang="en-US" sz="849" dirty="0"/>
            </a:p>
            <a:p>
              <a:pPr marL="173279" indent="-173279">
                <a:buFont typeface="Arial" panose="020B0604020202020204" pitchFamily="34" charset="0"/>
                <a:buChar char="•"/>
              </a:pPr>
              <a:r>
                <a:rPr lang="en-US" sz="849" dirty="0"/>
                <a:t>Achievement of the national standard: 30% of acute medical intake managed through same day services</a:t>
              </a:r>
            </a:p>
            <a:p>
              <a:pPr marL="173279" indent="-173279">
                <a:buFont typeface="Arial" panose="020B0604020202020204" pitchFamily="34" charset="0"/>
                <a:buChar char="•"/>
              </a:pPr>
              <a:r>
                <a:rPr lang="en-US" sz="849" dirty="0"/>
                <a:t>Excellent multi-disciplinary working with twice daily Board Rounds</a:t>
              </a:r>
            </a:p>
            <a:p>
              <a:pPr marL="173279" indent="-173279">
                <a:buFont typeface="Arial" panose="020B0604020202020204" pitchFamily="34" charset="0"/>
                <a:buChar char="•"/>
              </a:pPr>
              <a:r>
                <a:rPr lang="en-US" sz="849" dirty="0"/>
                <a:t>Daily in-reach service from Gastroenterology, Respiratory, Neurology &amp; Cardiology (Oct 24)</a:t>
              </a:r>
            </a:p>
            <a:p>
              <a:pPr marL="173279" indent="-173279">
                <a:buFont typeface="Arial" panose="020B0604020202020204" pitchFamily="34" charset="0"/>
                <a:buChar char="•"/>
              </a:pPr>
              <a:r>
                <a:rPr lang="en-US" sz="849" dirty="0"/>
                <a:t>Improved Registrar medical cover since August 24.</a:t>
              </a:r>
            </a:p>
            <a:p>
              <a:pPr marL="173279" indent="-173279">
                <a:buFont typeface="Arial" panose="020B0604020202020204" pitchFamily="34" charset="0"/>
                <a:buChar char="•"/>
              </a:pPr>
              <a:r>
                <a:rPr lang="en-US" sz="849" dirty="0"/>
                <a:t>New daily tactical Command structure in place</a:t>
              </a:r>
            </a:p>
            <a:p>
              <a:pPr marL="173279" indent="-173279">
                <a:buFont typeface="Arial" panose="020B0604020202020204" pitchFamily="34" charset="0"/>
                <a:buChar char="•"/>
              </a:pPr>
              <a:r>
                <a:rPr lang="en-US" sz="849" dirty="0"/>
                <a:t>Improved focus on patient safety</a:t>
              </a:r>
            </a:p>
            <a:p>
              <a:pPr marL="173279" indent="-173279">
                <a:buFont typeface="Arial" panose="020B0604020202020204" pitchFamily="34" charset="0"/>
                <a:buChar char="•"/>
              </a:pPr>
              <a:r>
                <a:rPr lang="en-US" sz="849" dirty="0"/>
                <a:t>Evidence of daily grip and control</a:t>
              </a:r>
            </a:p>
            <a:p>
              <a:pPr marL="173279" indent="-173279">
                <a:buFont typeface="Arial" panose="020B0604020202020204" pitchFamily="34" charset="0"/>
                <a:buChar char="•"/>
              </a:pPr>
              <a:r>
                <a:rPr lang="en-US" sz="849" dirty="0"/>
                <a:t>Improved partnership working with PCT colleagues</a:t>
              </a:r>
            </a:p>
            <a:p>
              <a:pPr marL="173279" indent="-173279">
                <a:buFont typeface="Arial" panose="020B0604020202020204" pitchFamily="34" charset="0"/>
                <a:buChar char="•"/>
              </a:pPr>
              <a:r>
                <a:rPr lang="en-US" sz="849" dirty="0"/>
                <a:t>Weekly review and escalation processes in place</a:t>
              </a:r>
            </a:p>
            <a:p>
              <a:pPr marL="173279" indent="-173279">
                <a:buFont typeface="Arial" panose="020B0604020202020204" pitchFamily="34" charset="0"/>
                <a:buChar char="•"/>
              </a:pPr>
              <a:r>
                <a:rPr lang="en-US" sz="849" dirty="0"/>
                <a:t>Good use of SIGNAL to indicate D2RA patient pathways</a:t>
              </a:r>
            </a:p>
          </p:txBody>
        </p:sp>
      </p:grpSp>
      <p:grpSp>
        <p:nvGrpSpPr>
          <p:cNvPr id="68" name="Group 67">
            <a:extLst>
              <a:ext uri="{FF2B5EF4-FFF2-40B4-BE49-F238E27FC236}">
                <a16:creationId xmlns:a16="http://schemas.microsoft.com/office/drawing/2014/main" id="{095851D1-4117-48AF-BA9D-34AADC7C7122}"/>
              </a:ext>
            </a:extLst>
          </p:cNvPr>
          <p:cNvGrpSpPr/>
          <p:nvPr/>
        </p:nvGrpSpPr>
        <p:grpSpPr>
          <a:xfrm>
            <a:off x="4339475" y="2344022"/>
            <a:ext cx="3778918" cy="4404667"/>
            <a:chOff x="7155410" y="4286780"/>
            <a:chExt cx="6231715" cy="7263623"/>
          </a:xfrm>
        </p:grpSpPr>
        <p:sp>
          <p:nvSpPr>
            <p:cNvPr id="66" name="Diamond 65">
              <a:extLst>
                <a:ext uri="{FF2B5EF4-FFF2-40B4-BE49-F238E27FC236}">
                  <a16:creationId xmlns:a16="http://schemas.microsoft.com/office/drawing/2014/main" id="{3210C024-9F89-4191-AA8C-F0316724876B}"/>
                </a:ext>
              </a:extLst>
            </p:cNvPr>
            <p:cNvSpPr/>
            <p:nvPr/>
          </p:nvSpPr>
          <p:spPr>
            <a:xfrm>
              <a:off x="11819570" y="4372341"/>
              <a:ext cx="1567555" cy="6685523"/>
            </a:xfrm>
            <a:prstGeom prst="diamond">
              <a:avLst/>
            </a:prstGeom>
            <a:effectLst>
              <a:glow rad="139700">
                <a:srgbClr val="FFFF00">
                  <a:alpha val="40000"/>
                </a:srgbClr>
              </a:glo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92" dirty="0"/>
            </a:p>
          </p:txBody>
        </p:sp>
        <p:sp>
          <p:nvSpPr>
            <p:cNvPr id="63" name="TextBox 62">
              <a:extLst>
                <a:ext uri="{FF2B5EF4-FFF2-40B4-BE49-F238E27FC236}">
                  <a16:creationId xmlns:a16="http://schemas.microsoft.com/office/drawing/2014/main" id="{D3C5DBCF-8024-4BAA-94DB-E3AACF7221FA}"/>
                </a:ext>
              </a:extLst>
            </p:cNvPr>
            <p:cNvSpPr txBox="1"/>
            <p:nvPr/>
          </p:nvSpPr>
          <p:spPr>
            <a:xfrm>
              <a:off x="7155410" y="4286780"/>
              <a:ext cx="5444249" cy="7263623"/>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p:spPr>
          <p:txBody>
            <a:bodyPr wrap="square" rtlCol="0">
              <a:spAutoFit/>
            </a:bodyPr>
            <a:lstStyle/>
            <a:p>
              <a:pPr marL="173279" indent="-173279">
                <a:buFont typeface="Arial" panose="020B0604020202020204" pitchFamily="34" charset="0"/>
                <a:buChar char="•"/>
              </a:pPr>
              <a:r>
                <a:rPr lang="en-US" sz="849" dirty="0"/>
                <a:t>Management of patient/family expectation</a:t>
              </a:r>
            </a:p>
            <a:p>
              <a:pPr marL="173279" indent="-173279">
                <a:buFont typeface="Arial" panose="020B0604020202020204" pitchFamily="34" charset="0"/>
                <a:buChar char="•"/>
              </a:pPr>
              <a:r>
                <a:rPr lang="en-US" sz="849" dirty="0"/>
                <a:t>Space and Comfort including improved stimulus (Clocks, TV’s, Radios) </a:t>
              </a:r>
            </a:p>
            <a:p>
              <a:pPr marL="173279" indent="-173279">
                <a:buFont typeface="Arial" panose="020B0604020202020204" pitchFamily="34" charset="0"/>
                <a:buChar char="•"/>
              </a:pPr>
              <a:r>
                <a:rPr lang="en-US" sz="849" dirty="0"/>
                <a:t>Communication – both internal &amp; external – lost patients</a:t>
              </a:r>
            </a:p>
            <a:p>
              <a:pPr marL="173279" indent="-173279">
                <a:buFont typeface="Arial" panose="020B0604020202020204" pitchFamily="34" charset="0"/>
                <a:buChar char="•"/>
              </a:pPr>
              <a:r>
                <a:rPr lang="en-US" sz="849" dirty="0"/>
                <a:t>VW/ACT balance</a:t>
              </a:r>
            </a:p>
            <a:p>
              <a:pPr marL="173279" indent="-173279">
                <a:buFont typeface="Arial" panose="020B0604020202020204" pitchFamily="34" charset="0"/>
                <a:buChar char="•"/>
              </a:pPr>
              <a:r>
                <a:rPr lang="en-US" sz="849" dirty="0"/>
                <a:t>Improved integration of admission avoidance services in Community</a:t>
              </a:r>
            </a:p>
            <a:p>
              <a:pPr marL="173279" indent="-173279">
                <a:buFont typeface="Arial" panose="020B0604020202020204" pitchFamily="34" charset="0"/>
                <a:buChar char="•"/>
              </a:pPr>
              <a:r>
                <a:rPr lang="en-US" sz="849" dirty="0"/>
                <a:t>Integrated hub workforce</a:t>
              </a:r>
            </a:p>
            <a:p>
              <a:pPr marL="173279" indent="-173279">
                <a:buFont typeface="Arial" panose="020B0604020202020204" pitchFamily="34" charset="0"/>
                <a:buChar char="•"/>
              </a:pPr>
              <a:r>
                <a:rPr lang="en-US" sz="849" dirty="0"/>
                <a:t>Access to down stream bed pool – extended waits for beds</a:t>
              </a:r>
            </a:p>
            <a:p>
              <a:pPr marL="173279" indent="-173279">
                <a:buFont typeface="Arial" panose="020B0604020202020204" pitchFamily="34" charset="0"/>
                <a:buChar char="•"/>
              </a:pPr>
              <a:r>
                <a:rPr lang="en-US" sz="849" dirty="0"/>
                <a:t>Overcrowding can mask inconsistent processes within the ED</a:t>
              </a:r>
            </a:p>
            <a:p>
              <a:pPr marL="173279" indent="-173279">
                <a:buFont typeface="Arial" panose="020B0604020202020204" pitchFamily="34" charset="0"/>
                <a:buChar char="•"/>
              </a:pPr>
              <a:r>
                <a:rPr lang="en-US" sz="849" dirty="0"/>
                <a:t>Limited streaming opportunities to other ‘front door’ services (capacity) - </a:t>
              </a:r>
              <a:r>
                <a:rPr lang="en-US" sz="849" i="1" dirty="0"/>
                <a:t>right patient, right service, first time</a:t>
              </a:r>
            </a:p>
            <a:p>
              <a:pPr marL="173279" indent="-173279">
                <a:buFont typeface="Arial" panose="020B0604020202020204" pitchFamily="34" charset="0"/>
                <a:buChar char="•"/>
              </a:pPr>
              <a:r>
                <a:rPr lang="en-US" sz="849" dirty="0"/>
                <a:t>Increasing acuity and complexity</a:t>
              </a:r>
            </a:p>
            <a:p>
              <a:pPr marL="173279" indent="-173279">
                <a:buFont typeface="Arial" panose="020B0604020202020204" pitchFamily="34" charset="0"/>
                <a:buChar char="•"/>
              </a:pPr>
              <a:r>
                <a:rPr lang="en-US" sz="849" dirty="0"/>
                <a:t>Getting the right patients into the Frailty front door for assessment</a:t>
              </a:r>
            </a:p>
            <a:p>
              <a:pPr marL="173279" indent="-173279">
                <a:buFont typeface="Arial" panose="020B0604020202020204" pitchFamily="34" charset="0"/>
                <a:buChar char="•"/>
              </a:pPr>
              <a:r>
                <a:rPr lang="en-US" sz="849" dirty="0"/>
                <a:t>Access to down stream bed pool</a:t>
              </a:r>
            </a:p>
            <a:p>
              <a:pPr marL="173279" indent="-173279">
                <a:buFont typeface="Arial" panose="020B0604020202020204" pitchFamily="34" charset="0"/>
                <a:buChar char="•"/>
              </a:pPr>
              <a:r>
                <a:rPr lang="en-US" sz="849" dirty="0"/>
                <a:t>Recruitment of COTE Consultant- workforce challenges</a:t>
              </a:r>
            </a:p>
            <a:p>
              <a:pPr marL="173279" indent="-173279">
                <a:buFont typeface="Arial" panose="020B0604020202020204" pitchFamily="34" charset="0"/>
                <a:buChar char="•"/>
              </a:pPr>
              <a:r>
                <a:rPr lang="en-US" sz="849" dirty="0"/>
                <a:t>Creating a well defined integrated SDEC model of care</a:t>
              </a:r>
            </a:p>
            <a:p>
              <a:pPr marL="173279" indent="-173279">
                <a:buFont typeface="Arial" panose="020B0604020202020204" pitchFamily="34" charset="0"/>
                <a:buChar char="•"/>
              </a:pPr>
              <a:r>
                <a:rPr lang="en-US" sz="849" dirty="0"/>
                <a:t>Developing a hybrid workforce model to enhance the SDEC offer</a:t>
              </a:r>
            </a:p>
            <a:p>
              <a:pPr marL="173279" indent="-173279">
                <a:buFont typeface="Arial" panose="020B0604020202020204" pitchFamily="34" charset="0"/>
                <a:buChar char="•"/>
              </a:pPr>
              <a:r>
                <a:rPr lang="en-US" sz="849" dirty="0"/>
                <a:t>Overcrowding of AMU and outliers in SDEC</a:t>
              </a:r>
            </a:p>
            <a:p>
              <a:pPr marL="173279" indent="-173279">
                <a:buFont typeface="Arial" panose="020B0604020202020204" pitchFamily="34" charset="0"/>
                <a:buChar char="•"/>
              </a:pPr>
              <a:r>
                <a:rPr lang="en-US" sz="849" dirty="0" err="1"/>
                <a:t>Maximising</a:t>
              </a:r>
              <a:r>
                <a:rPr lang="en-US" sz="849" dirty="0"/>
                <a:t> community services to avoid attendance at hospital (ACT capacity)</a:t>
              </a:r>
            </a:p>
            <a:p>
              <a:pPr marL="173279" indent="-173279">
                <a:buFont typeface="Arial" panose="020B0604020202020204" pitchFamily="34" charset="0"/>
                <a:buChar char="•"/>
              </a:pPr>
              <a:r>
                <a:rPr lang="en-US" sz="849" dirty="0"/>
                <a:t>Alignment of the medical workforce to provide senior decision makers at all front door services</a:t>
              </a:r>
            </a:p>
            <a:p>
              <a:pPr marL="173279" indent="-173279">
                <a:buFont typeface="Arial" panose="020B0604020202020204" pitchFamily="34" charset="0"/>
                <a:buChar char="•"/>
              </a:pPr>
              <a:r>
                <a:rPr lang="en-US" sz="849" dirty="0"/>
                <a:t>Current flow model aligned to Service Groups - gatekeeping</a:t>
              </a:r>
            </a:p>
            <a:p>
              <a:pPr marL="173279" indent="-173279">
                <a:buFont typeface="Arial" panose="020B0604020202020204" pitchFamily="34" charset="0"/>
                <a:buChar char="•"/>
              </a:pPr>
              <a:r>
                <a:rPr lang="en-US" sz="849" dirty="0"/>
                <a:t>Multiple flow management teams/processes</a:t>
              </a:r>
            </a:p>
            <a:p>
              <a:pPr marL="173279" indent="-173279">
                <a:buFont typeface="Arial" panose="020B0604020202020204" pitchFamily="34" charset="0"/>
                <a:buChar char="•"/>
              </a:pPr>
              <a:r>
                <a:rPr lang="en-US" sz="849" dirty="0"/>
                <a:t>Poorly defined bed pools</a:t>
              </a:r>
            </a:p>
            <a:p>
              <a:pPr marL="173279" indent="-173279">
                <a:buFont typeface="Arial" panose="020B0604020202020204" pitchFamily="34" charset="0"/>
                <a:buChar char="•"/>
              </a:pPr>
              <a:r>
                <a:rPr lang="en-US" sz="849" dirty="0"/>
                <a:t>No system wide escalation </a:t>
              </a:r>
            </a:p>
            <a:p>
              <a:pPr marL="173279" indent="-173279">
                <a:buFont typeface="Arial" panose="020B0604020202020204" pitchFamily="34" charset="0"/>
                <a:buChar char="•"/>
              </a:pPr>
              <a:r>
                <a:rPr lang="en-US" sz="849" dirty="0"/>
                <a:t>Current service does not deliver D2RA</a:t>
              </a:r>
            </a:p>
            <a:p>
              <a:pPr marL="173279" indent="-173279">
                <a:buFont typeface="Arial" panose="020B0604020202020204" pitchFamily="34" charset="0"/>
                <a:buChar char="•"/>
              </a:pPr>
              <a:r>
                <a:rPr lang="en-US" sz="849" dirty="0"/>
                <a:t>System design fault: COP patients remain in acute site-disabling front door services</a:t>
              </a:r>
            </a:p>
            <a:p>
              <a:pPr marL="173279" indent="-173279">
                <a:buFont typeface="Arial" panose="020B0604020202020204" pitchFamily="34" charset="0"/>
                <a:buChar char="•"/>
              </a:pPr>
              <a:r>
                <a:rPr lang="en-US" sz="849" dirty="0"/>
                <a:t>Understanding capacity and demand for community services aligned to each pathway</a:t>
              </a:r>
            </a:p>
          </p:txBody>
        </p:sp>
      </p:grpSp>
      <p:sp>
        <p:nvSpPr>
          <p:cNvPr id="65" name="TextBox 64">
            <a:extLst>
              <a:ext uri="{FF2B5EF4-FFF2-40B4-BE49-F238E27FC236}">
                <a16:creationId xmlns:a16="http://schemas.microsoft.com/office/drawing/2014/main" id="{B4C79D5C-52B9-47B4-901B-8B478F9C02EF}"/>
              </a:ext>
            </a:extLst>
          </p:cNvPr>
          <p:cNvSpPr txBox="1"/>
          <p:nvPr/>
        </p:nvSpPr>
        <p:spPr>
          <a:xfrm>
            <a:off x="8244928" y="2329118"/>
            <a:ext cx="3338985" cy="4535344"/>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p:spPr>
        <p:txBody>
          <a:bodyPr wrap="square" rtlCol="0">
            <a:spAutoFit/>
          </a:bodyPr>
          <a:lstStyle/>
          <a:p>
            <a:pPr marL="173279" indent="-173279">
              <a:buFont typeface="Arial" panose="020B0604020202020204" pitchFamily="34" charset="0"/>
              <a:buChar char="•"/>
            </a:pPr>
            <a:r>
              <a:rPr lang="en-US" sz="849" dirty="0"/>
              <a:t>Improved Communication -  Door answering, telephone answering.</a:t>
            </a:r>
          </a:p>
          <a:p>
            <a:pPr marL="173279" indent="-173279">
              <a:buFont typeface="Arial" panose="020B0604020202020204" pitchFamily="34" charset="0"/>
              <a:buChar char="•"/>
            </a:pPr>
            <a:r>
              <a:rPr lang="en-US" sz="849" dirty="0"/>
              <a:t>Revisit of Communication Strategy – co-production and improved decision-making </a:t>
            </a:r>
          </a:p>
          <a:p>
            <a:pPr marL="173279" indent="-173279">
              <a:buFont typeface="Arial" panose="020B0604020202020204" pitchFamily="34" charset="0"/>
              <a:buChar char="•"/>
            </a:pPr>
            <a:r>
              <a:rPr lang="en-US" sz="849" dirty="0"/>
              <a:t>Improved collaborative working to support patients in crisis both within and outside of the Health Board</a:t>
            </a:r>
          </a:p>
          <a:p>
            <a:pPr marL="173279" indent="-173279">
              <a:buFont typeface="Arial" panose="020B0604020202020204" pitchFamily="34" charset="0"/>
              <a:buChar char="•"/>
            </a:pPr>
            <a:r>
              <a:rPr lang="en-US" sz="849" dirty="0"/>
              <a:t>One integrated UEC navigation hub (WAST, Frailty, SDEC, Community pre-conveyance  triage)</a:t>
            </a:r>
          </a:p>
          <a:p>
            <a:pPr marL="173279" indent="-173279">
              <a:buFont typeface="Arial" panose="020B0604020202020204" pitchFamily="34" charset="0"/>
              <a:buChar char="•"/>
            </a:pPr>
            <a:r>
              <a:rPr lang="en-US" sz="849" dirty="0"/>
              <a:t>Hot clinics</a:t>
            </a:r>
          </a:p>
          <a:p>
            <a:pPr marL="173279" indent="-173279">
              <a:buFont typeface="Arial" panose="020B0604020202020204" pitchFamily="34" charset="0"/>
              <a:buChar char="•"/>
            </a:pPr>
            <a:r>
              <a:rPr lang="en-US" sz="849" dirty="0"/>
              <a:t>Direct access pathways – in patient specialty teams</a:t>
            </a:r>
          </a:p>
          <a:p>
            <a:pPr marL="173279" indent="-173279">
              <a:buFont typeface="Arial" panose="020B0604020202020204" pitchFamily="34" charset="0"/>
              <a:buChar char="•"/>
            </a:pPr>
            <a:r>
              <a:rPr lang="en-US" sz="849" dirty="0"/>
              <a:t>Integrated hub, same day services and hot clinics – co-located</a:t>
            </a:r>
          </a:p>
          <a:p>
            <a:pPr marL="173279" indent="-173279">
              <a:buFont typeface="Arial" panose="020B0604020202020204" pitchFamily="34" charset="0"/>
              <a:buChar char="•"/>
            </a:pPr>
            <a:r>
              <a:rPr lang="en-US" sz="849" dirty="0"/>
              <a:t>Improved triage and navigation process for front door services</a:t>
            </a:r>
          </a:p>
          <a:p>
            <a:pPr marL="173279" indent="-173279">
              <a:buFont typeface="Arial" panose="020B0604020202020204" pitchFamily="34" charset="0"/>
              <a:buChar char="•"/>
            </a:pPr>
            <a:r>
              <a:rPr lang="en-US" sz="849" dirty="0"/>
              <a:t>Greater ED retrieval opportunities</a:t>
            </a:r>
          </a:p>
          <a:p>
            <a:pPr marL="173279" indent="-173279">
              <a:buFont typeface="Arial" panose="020B0604020202020204" pitchFamily="34" charset="0"/>
              <a:buChar char="•"/>
            </a:pPr>
            <a:r>
              <a:rPr lang="en-US" sz="849" dirty="0"/>
              <a:t>Redesigned ED footprint and flow</a:t>
            </a:r>
          </a:p>
          <a:p>
            <a:pPr marL="173279" indent="-173279">
              <a:buFont typeface="Arial" panose="020B0604020202020204" pitchFamily="34" charset="0"/>
              <a:buChar char="•"/>
            </a:pPr>
            <a:r>
              <a:rPr lang="en-US" sz="849" dirty="0"/>
              <a:t>Integration of Frailty into the Integrated UEC Hub</a:t>
            </a:r>
          </a:p>
          <a:p>
            <a:pPr marL="173279" indent="-173279">
              <a:buFont typeface="Arial" panose="020B0604020202020204" pitchFamily="34" charset="0"/>
              <a:buChar char="•"/>
            </a:pPr>
            <a:r>
              <a:rPr lang="en-US" sz="849" dirty="0"/>
              <a:t>Co-location with same day service/hot clinics</a:t>
            </a:r>
          </a:p>
          <a:p>
            <a:pPr marL="173279" indent="-173279">
              <a:buFont typeface="Arial" panose="020B0604020202020204" pitchFamily="34" charset="0"/>
              <a:buChar char="•"/>
            </a:pPr>
            <a:r>
              <a:rPr lang="en-US" sz="849" dirty="0"/>
              <a:t>Build on the alignment of community pathways/services to maximize care at home</a:t>
            </a:r>
          </a:p>
          <a:p>
            <a:pPr marL="173279" indent="-173279">
              <a:buFont typeface="Arial" panose="020B0604020202020204" pitchFamily="34" charset="0"/>
              <a:buChar char="•"/>
            </a:pPr>
            <a:r>
              <a:rPr lang="en-US" sz="849" dirty="0"/>
              <a:t>Integration of Frailty into the Integrated UEC Hub</a:t>
            </a:r>
          </a:p>
          <a:p>
            <a:pPr marL="173279" indent="-173279">
              <a:buFont typeface="Arial" panose="020B0604020202020204" pitchFamily="34" charset="0"/>
              <a:buChar char="•"/>
            </a:pPr>
            <a:r>
              <a:rPr lang="en-US" sz="849" dirty="0"/>
              <a:t>Co-location with same day service/hot clinics</a:t>
            </a:r>
          </a:p>
          <a:p>
            <a:pPr marL="173279" indent="-173279">
              <a:buFont typeface="Arial" panose="020B0604020202020204" pitchFamily="34" charset="0"/>
              <a:buChar char="•"/>
            </a:pPr>
            <a:r>
              <a:rPr lang="en-US" sz="849" dirty="0"/>
              <a:t>Build on the alignment of community pathways/services to maximize care at home</a:t>
            </a:r>
          </a:p>
          <a:p>
            <a:pPr marL="173279" indent="-173279">
              <a:buFont typeface="Arial" panose="020B0604020202020204" pitchFamily="34" charset="0"/>
              <a:buChar char="•"/>
            </a:pPr>
            <a:r>
              <a:rPr lang="en-US" sz="849" dirty="0" err="1"/>
              <a:t>Centralised</a:t>
            </a:r>
            <a:r>
              <a:rPr lang="en-US" sz="849" dirty="0"/>
              <a:t> flow function – ‘hub &amp; spoke’</a:t>
            </a:r>
          </a:p>
          <a:p>
            <a:pPr marL="173279" indent="-173279">
              <a:buFont typeface="Arial" panose="020B0604020202020204" pitchFamily="34" charset="0"/>
              <a:buChar char="•"/>
            </a:pPr>
            <a:r>
              <a:rPr lang="en-US" sz="849" dirty="0"/>
              <a:t>Development of </a:t>
            </a:r>
            <a:r>
              <a:rPr lang="en-US" sz="849" dirty="0" err="1"/>
              <a:t>centralised</a:t>
            </a:r>
            <a:r>
              <a:rPr lang="en-US" sz="849" dirty="0"/>
              <a:t> IDH – management of all pathways</a:t>
            </a:r>
          </a:p>
          <a:p>
            <a:pPr marL="173279" indent="-173279">
              <a:buFont typeface="Arial" panose="020B0604020202020204" pitchFamily="34" charset="0"/>
              <a:buChar char="•"/>
            </a:pPr>
            <a:r>
              <a:rPr lang="en-US" sz="849" dirty="0"/>
              <a:t>Pooling of flow resources into centralized functions</a:t>
            </a:r>
          </a:p>
          <a:p>
            <a:pPr marL="173279" indent="-173279">
              <a:buFont typeface="Arial" panose="020B0604020202020204" pitchFamily="34" charset="0"/>
              <a:buChar char="•"/>
            </a:pPr>
            <a:r>
              <a:rPr lang="en-US" sz="849" dirty="0"/>
              <a:t>Implementation of Integrated Discharge Strategy including:</a:t>
            </a:r>
          </a:p>
          <a:p>
            <a:pPr marL="173279" indent="-173279">
              <a:buFont typeface="Arial" panose="020B0604020202020204" pitchFamily="34" charset="0"/>
              <a:buChar char="•"/>
            </a:pPr>
            <a:r>
              <a:rPr lang="en-US" sz="849" dirty="0"/>
              <a:t>Development of Integrated Discharge Hub as central Health Board discharge function</a:t>
            </a:r>
            <a:endParaRPr lang="en-GB" sz="849" dirty="0"/>
          </a:p>
          <a:p>
            <a:pPr marL="173279" indent="-173279">
              <a:buFont typeface="Arial" panose="020B0604020202020204" pitchFamily="34" charset="0"/>
              <a:buChar char="•"/>
            </a:pPr>
            <a:r>
              <a:rPr lang="en-US" sz="849" dirty="0"/>
              <a:t>Realignment of services and resources to deliver reduced POCD (D2RA P1) including resourced intermediate step up/step down bed pool (D2RA P3) </a:t>
            </a:r>
            <a:endParaRPr lang="en-GB" sz="849" dirty="0"/>
          </a:p>
          <a:p>
            <a:pPr marL="173279" indent="-173279">
              <a:buFont typeface="Arial" panose="020B0604020202020204" pitchFamily="34" charset="0"/>
              <a:buChar char="•"/>
            </a:pPr>
            <a:r>
              <a:rPr lang="en-GB" sz="849" dirty="0"/>
              <a:t>Delivery</a:t>
            </a:r>
            <a:r>
              <a:rPr lang="en-US" sz="849" dirty="0"/>
              <a:t> of refreshed Pathways of Care Delay Action Plan (To achieve Ministerial Targets)</a:t>
            </a:r>
            <a:endParaRPr lang="en-GB" sz="849" dirty="0"/>
          </a:p>
          <a:p>
            <a:pPr marL="173279" indent="-173279">
              <a:buFont typeface="Arial" panose="020B0604020202020204" pitchFamily="34" charset="0"/>
              <a:buChar char="•"/>
            </a:pPr>
            <a:r>
              <a:rPr lang="en-US" sz="849" dirty="0"/>
              <a:t>Implementation of new Communities structure and delivery of transformation work in CRT &amp; Home First</a:t>
            </a:r>
            <a:endParaRPr lang="en-GB" sz="849" dirty="0"/>
          </a:p>
        </p:txBody>
      </p:sp>
      <p:sp>
        <p:nvSpPr>
          <p:cNvPr id="36" name="Free-form: Shape 35">
            <a:extLst>
              <a:ext uri="{FF2B5EF4-FFF2-40B4-BE49-F238E27FC236}">
                <a16:creationId xmlns:a16="http://schemas.microsoft.com/office/drawing/2014/main" id="{AED50410-A797-4F5A-9035-FE77E3F63231}"/>
              </a:ext>
            </a:extLst>
          </p:cNvPr>
          <p:cNvSpPr/>
          <p:nvPr/>
        </p:nvSpPr>
        <p:spPr>
          <a:xfrm>
            <a:off x="4479826" y="752954"/>
            <a:ext cx="3161047" cy="320761"/>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marL="381213" indent="-160765" defTabSz="404317">
              <a:lnSpc>
                <a:spcPct val="90000"/>
              </a:lnSpc>
              <a:spcBef>
                <a:spcPct val="0"/>
              </a:spcBef>
              <a:spcAft>
                <a:spcPct val="35000"/>
              </a:spcAft>
              <a:tabLst>
                <a:tab pos="53909" algn="l"/>
              </a:tabLst>
            </a:pPr>
            <a:r>
              <a:rPr lang="en-GB" sz="1455" b="1" i="1" dirty="0"/>
              <a:t>AMU/SDEC</a:t>
            </a:r>
            <a:endParaRPr lang="en-GB" sz="1455" b="1" dirty="0"/>
          </a:p>
        </p:txBody>
      </p:sp>
      <p:sp>
        <p:nvSpPr>
          <p:cNvPr id="37" name="Free-form: Shape 36">
            <a:extLst>
              <a:ext uri="{FF2B5EF4-FFF2-40B4-BE49-F238E27FC236}">
                <a16:creationId xmlns:a16="http://schemas.microsoft.com/office/drawing/2014/main" id="{AA457873-3E41-4AFB-9208-C5CFCFEC0A44}"/>
              </a:ext>
            </a:extLst>
          </p:cNvPr>
          <p:cNvSpPr/>
          <p:nvPr/>
        </p:nvSpPr>
        <p:spPr>
          <a:xfrm>
            <a:off x="4476374" y="1528920"/>
            <a:ext cx="3153502" cy="320761"/>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marL="381213" indent="-160765" defTabSz="404317">
              <a:lnSpc>
                <a:spcPct val="90000"/>
              </a:lnSpc>
              <a:spcBef>
                <a:spcPct val="0"/>
              </a:spcBef>
              <a:spcAft>
                <a:spcPct val="35000"/>
              </a:spcAft>
              <a:tabLst>
                <a:tab pos="53909" algn="l"/>
              </a:tabLst>
            </a:pPr>
            <a:r>
              <a:rPr lang="en-GB" sz="1455" b="1" i="1" dirty="0"/>
              <a:t>Grip &amp; Control Patient Flow</a:t>
            </a:r>
            <a:endParaRPr lang="en-GB" sz="1455" b="1" dirty="0"/>
          </a:p>
        </p:txBody>
      </p:sp>
      <p:sp>
        <p:nvSpPr>
          <p:cNvPr id="38" name="Oval 37">
            <a:extLst>
              <a:ext uri="{FF2B5EF4-FFF2-40B4-BE49-F238E27FC236}">
                <a16:creationId xmlns:a16="http://schemas.microsoft.com/office/drawing/2014/main" id="{4AC6FCFD-8176-40E1-8C5A-5FA2D8BC3403}"/>
              </a:ext>
            </a:extLst>
          </p:cNvPr>
          <p:cNvSpPr/>
          <p:nvPr/>
        </p:nvSpPr>
        <p:spPr>
          <a:xfrm>
            <a:off x="4297919" y="749877"/>
            <a:ext cx="335072" cy="320759"/>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sp>
        <p:nvSpPr>
          <p:cNvPr id="39" name="Oval 38">
            <a:extLst>
              <a:ext uri="{FF2B5EF4-FFF2-40B4-BE49-F238E27FC236}">
                <a16:creationId xmlns:a16="http://schemas.microsoft.com/office/drawing/2014/main" id="{CA012EDB-64A9-4B79-B42E-1BA9C72F9C03}"/>
              </a:ext>
            </a:extLst>
          </p:cNvPr>
          <p:cNvSpPr/>
          <p:nvPr/>
        </p:nvSpPr>
        <p:spPr>
          <a:xfrm>
            <a:off x="460916" y="726538"/>
            <a:ext cx="335072" cy="320759"/>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sp>
        <p:nvSpPr>
          <p:cNvPr id="43" name="Free-form: Shape 42">
            <a:extLst>
              <a:ext uri="{FF2B5EF4-FFF2-40B4-BE49-F238E27FC236}">
                <a16:creationId xmlns:a16="http://schemas.microsoft.com/office/drawing/2014/main" id="{CFE4AA20-BB2A-4BF0-8B8A-DADF4D52C20A}"/>
              </a:ext>
            </a:extLst>
          </p:cNvPr>
          <p:cNvSpPr/>
          <p:nvPr/>
        </p:nvSpPr>
        <p:spPr>
          <a:xfrm>
            <a:off x="8375645" y="748639"/>
            <a:ext cx="3171449" cy="320761"/>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marL="381213" indent="-160765" defTabSz="404317">
              <a:lnSpc>
                <a:spcPct val="90000"/>
              </a:lnSpc>
              <a:spcBef>
                <a:spcPct val="0"/>
              </a:spcBef>
              <a:spcAft>
                <a:spcPct val="35000"/>
              </a:spcAft>
              <a:tabLst>
                <a:tab pos="53909" algn="l"/>
              </a:tabLst>
            </a:pPr>
            <a:r>
              <a:rPr lang="en-GB" sz="1455" b="1" i="1" dirty="0"/>
              <a:t>Discharge &amp; The COP Patient </a:t>
            </a:r>
            <a:endParaRPr lang="en-GB" sz="1455" b="1" dirty="0"/>
          </a:p>
        </p:txBody>
      </p:sp>
      <p:sp>
        <p:nvSpPr>
          <p:cNvPr id="44" name="Oval 43">
            <a:extLst>
              <a:ext uri="{FF2B5EF4-FFF2-40B4-BE49-F238E27FC236}">
                <a16:creationId xmlns:a16="http://schemas.microsoft.com/office/drawing/2014/main" id="{68FE2136-34AE-484F-9309-79F77BC824D7}"/>
              </a:ext>
            </a:extLst>
          </p:cNvPr>
          <p:cNvSpPr/>
          <p:nvPr/>
        </p:nvSpPr>
        <p:spPr>
          <a:xfrm>
            <a:off x="4297918" y="1536130"/>
            <a:ext cx="335072" cy="320759"/>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sp>
        <p:nvSpPr>
          <p:cNvPr id="45" name="Oval 44">
            <a:extLst>
              <a:ext uri="{FF2B5EF4-FFF2-40B4-BE49-F238E27FC236}">
                <a16:creationId xmlns:a16="http://schemas.microsoft.com/office/drawing/2014/main" id="{2A64066B-7FCC-49F7-9CD8-F7D1F1F53DAA}"/>
              </a:ext>
            </a:extLst>
          </p:cNvPr>
          <p:cNvSpPr/>
          <p:nvPr/>
        </p:nvSpPr>
        <p:spPr>
          <a:xfrm>
            <a:off x="8208109" y="752956"/>
            <a:ext cx="335072" cy="320759"/>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sp>
        <p:nvSpPr>
          <p:cNvPr id="46" name="Free-form: Shape 45">
            <a:extLst>
              <a:ext uri="{FF2B5EF4-FFF2-40B4-BE49-F238E27FC236}">
                <a16:creationId xmlns:a16="http://schemas.microsoft.com/office/drawing/2014/main" id="{CF41794A-57CA-482D-80B6-C22C6E51F84C}"/>
              </a:ext>
            </a:extLst>
          </p:cNvPr>
          <p:cNvSpPr/>
          <p:nvPr/>
        </p:nvSpPr>
        <p:spPr>
          <a:xfrm>
            <a:off x="4476374" y="1142789"/>
            <a:ext cx="3161047" cy="320761"/>
          </a:xfrm>
          <a:custGeom>
            <a:avLst/>
            <a:gdLst>
              <a:gd name="connsiteX0" fmla="*/ 0 w 3778982"/>
              <a:gd name="connsiteY0" fmla="*/ 0 h 361741"/>
              <a:gd name="connsiteX1" fmla="*/ 3598112 w 3778982"/>
              <a:gd name="connsiteY1" fmla="*/ 0 h 361741"/>
              <a:gd name="connsiteX2" fmla="*/ 3778982 w 3778982"/>
              <a:gd name="connsiteY2" fmla="*/ 180871 h 361741"/>
              <a:gd name="connsiteX3" fmla="*/ 3598112 w 3778982"/>
              <a:gd name="connsiteY3" fmla="*/ 361741 h 361741"/>
              <a:gd name="connsiteX4" fmla="*/ 0 w 3778982"/>
              <a:gd name="connsiteY4" fmla="*/ 361741 h 361741"/>
              <a:gd name="connsiteX5" fmla="*/ 0 w 3778982"/>
              <a:gd name="connsiteY5" fmla="*/ 0 h 3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982" h="361741">
                <a:moveTo>
                  <a:pt x="3778982" y="361740"/>
                </a:moveTo>
                <a:lnTo>
                  <a:pt x="180870" y="361740"/>
                </a:lnTo>
                <a:lnTo>
                  <a:pt x="0" y="180870"/>
                </a:lnTo>
                <a:lnTo>
                  <a:pt x="180870" y="1"/>
                </a:lnTo>
                <a:lnTo>
                  <a:pt x="3778982" y="1"/>
                </a:lnTo>
                <a:lnTo>
                  <a:pt x="3778982" y="361740"/>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51572" tIns="34656" rIns="64691" bIns="34656" numCol="1" spcCol="1270" anchor="ctr" anchorCtr="0">
            <a:noAutofit/>
          </a:bodyPr>
          <a:lstStyle/>
          <a:p>
            <a:pPr marL="381213" indent="-160765" defTabSz="404317">
              <a:lnSpc>
                <a:spcPct val="90000"/>
              </a:lnSpc>
              <a:spcBef>
                <a:spcPct val="0"/>
              </a:spcBef>
              <a:spcAft>
                <a:spcPct val="35000"/>
              </a:spcAft>
              <a:tabLst>
                <a:tab pos="53909" algn="l"/>
              </a:tabLst>
            </a:pPr>
            <a:r>
              <a:rPr lang="en-GB" sz="1455" b="1" i="1" dirty="0"/>
              <a:t>Frailty</a:t>
            </a:r>
            <a:endParaRPr lang="en-GB" sz="1455" b="1" dirty="0"/>
          </a:p>
        </p:txBody>
      </p:sp>
      <p:sp>
        <p:nvSpPr>
          <p:cNvPr id="47" name="Oval 46">
            <a:extLst>
              <a:ext uri="{FF2B5EF4-FFF2-40B4-BE49-F238E27FC236}">
                <a16:creationId xmlns:a16="http://schemas.microsoft.com/office/drawing/2014/main" id="{44F0DACC-6200-4BCF-AD6B-3FFDEAAC545D}"/>
              </a:ext>
            </a:extLst>
          </p:cNvPr>
          <p:cNvSpPr/>
          <p:nvPr/>
        </p:nvSpPr>
        <p:spPr>
          <a:xfrm>
            <a:off x="4297919" y="1139711"/>
            <a:ext cx="335072" cy="320759"/>
          </a:xfrm>
          <a:prstGeom prst="ellipse">
            <a:avLst/>
          </a:prstGeom>
          <a:solidFill>
            <a:srgbClr val="92D050"/>
          </a:solidFill>
          <a:ln>
            <a:solidFill>
              <a:schemeClr val="tx1"/>
            </a:solidFill>
          </a:ln>
        </p:spPr>
        <p:style>
          <a:lnRef idx="1">
            <a:schemeClr val="lt1">
              <a:hueOff val="0"/>
              <a:satOff val="0"/>
              <a:lumOff val="0"/>
              <a:alphaOff val="0"/>
            </a:schemeClr>
          </a:lnRef>
          <a:fillRef idx="1">
            <a:schemeClr val="accent1">
              <a:tint val="50000"/>
              <a:hueOff val="0"/>
              <a:satOff val="0"/>
              <a:lumOff val="0"/>
              <a:alphaOff val="0"/>
            </a:schemeClr>
          </a:fillRef>
          <a:effectRef idx="1">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sz="1092"/>
          </a:p>
        </p:txBody>
      </p:sp>
    </p:spTree>
    <p:extLst>
      <p:ext uri="{BB962C8B-B14F-4D97-AF65-F5344CB8AC3E}">
        <p14:creationId xmlns:p14="http://schemas.microsoft.com/office/powerpoint/2010/main" val="37233079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1268113"/>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HCAI TI Position to 30.09.24</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689630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22D47E4-C303-4E7E-8263-85E65D78DB55}"/>
              </a:ext>
            </a:extLst>
          </p:cNvPr>
          <p:cNvSpPr/>
          <p:nvPr/>
        </p:nvSpPr>
        <p:spPr>
          <a:xfrm>
            <a:off x="320031" y="240665"/>
            <a:ext cx="11383950" cy="540276"/>
          </a:xfrm>
          <a:prstGeom prst="rect">
            <a:avLst/>
          </a:prstGeom>
        </p:spPr>
        <p:txBody>
          <a:bodyPr wrap="none">
            <a:spAutoFit/>
          </a:bodyPr>
          <a:lstStyle/>
          <a:p>
            <a:r>
              <a:rPr lang="en-GB" sz="2911" b="1" dirty="0">
                <a:solidFill>
                  <a:srgbClr val="7030A0"/>
                </a:solidFill>
                <a:latin typeface="Arial Black" panose="020B0A04020102020204" pitchFamily="34" charset="0"/>
              </a:rPr>
              <a:t>Progress against TI goals: 01 Apr – 30 September 2024</a:t>
            </a:r>
          </a:p>
        </p:txBody>
      </p:sp>
      <p:pic>
        <p:nvPicPr>
          <p:cNvPr id="6" name="Picture 5">
            <a:extLst>
              <a:ext uri="{FF2B5EF4-FFF2-40B4-BE49-F238E27FC236}">
                <a16:creationId xmlns:a16="http://schemas.microsoft.com/office/drawing/2014/main" id="{C7FC0DE4-CBF0-4941-93F5-915AE8928C31}"/>
              </a:ext>
            </a:extLst>
          </p:cNvPr>
          <p:cNvPicPr>
            <a:picLocks noChangeAspect="1"/>
          </p:cNvPicPr>
          <p:nvPr/>
        </p:nvPicPr>
        <p:blipFill>
          <a:blip r:embed="rId2"/>
          <a:stretch>
            <a:fillRect/>
          </a:stretch>
        </p:blipFill>
        <p:spPr>
          <a:xfrm>
            <a:off x="320032" y="1488275"/>
            <a:ext cx="11627443" cy="3997175"/>
          </a:xfrm>
          <a:prstGeom prst="rect">
            <a:avLst/>
          </a:prstGeom>
        </p:spPr>
      </p:pic>
    </p:spTree>
    <p:extLst>
      <p:ext uri="{BB962C8B-B14F-4D97-AF65-F5344CB8AC3E}">
        <p14:creationId xmlns:p14="http://schemas.microsoft.com/office/powerpoint/2010/main" val="33285768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81B48C-7283-4363-9FAC-09881B5FCEC4}"/>
              </a:ext>
            </a:extLst>
          </p:cNvPr>
          <p:cNvSpPr/>
          <p:nvPr/>
        </p:nvSpPr>
        <p:spPr>
          <a:xfrm>
            <a:off x="320032" y="240665"/>
            <a:ext cx="11505729" cy="783035"/>
          </a:xfrm>
          <a:prstGeom prst="rect">
            <a:avLst/>
          </a:prstGeom>
        </p:spPr>
        <p:txBody>
          <a:bodyPr wrap="square">
            <a:spAutoFit/>
          </a:bodyPr>
          <a:lstStyle/>
          <a:p>
            <a:r>
              <a:rPr lang="en-GB" sz="2244" b="1" dirty="0">
                <a:solidFill>
                  <a:srgbClr val="7030A0"/>
                </a:solidFill>
                <a:latin typeface="Arial Black" panose="020B0A04020102020204" pitchFamily="34" charset="0"/>
              </a:rPr>
              <a:t>Hospital Onset HCAI TI Criteria, </a:t>
            </a:r>
            <a:r>
              <a:rPr lang="en-GB" sz="2244" b="1" i="1" dirty="0">
                <a:solidFill>
                  <a:srgbClr val="7030A0"/>
                </a:solidFill>
                <a:latin typeface="Arial Black" panose="020B0A04020102020204" pitchFamily="34" charset="0"/>
              </a:rPr>
              <a:t>C. difficile </a:t>
            </a:r>
            <a:r>
              <a:rPr lang="en-GB" sz="2244" b="1" dirty="0">
                <a:solidFill>
                  <a:srgbClr val="7030A0"/>
                </a:solidFill>
                <a:latin typeface="Arial Black" panose="020B0A04020102020204" pitchFamily="34" charset="0"/>
              </a:rPr>
              <a:t>and </a:t>
            </a:r>
            <a:r>
              <a:rPr lang="en-GB" sz="2244" b="1" i="1" dirty="0">
                <a:solidFill>
                  <a:srgbClr val="7030A0"/>
                </a:solidFill>
                <a:latin typeface="Arial Black" panose="020B0A04020102020204" pitchFamily="34" charset="0"/>
              </a:rPr>
              <a:t>Staph. aureus </a:t>
            </a:r>
            <a:r>
              <a:rPr lang="en-GB" sz="2244" b="1" dirty="0">
                <a:solidFill>
                  <a:srgbClr val="7030A0"/>
                </a:solidFill>
                <a:latin typeface="Arial Black" panose="020B0A04020102020204" pitchFamily="34" charset="0"/>
              </a:rPr>
              <a:t>to 30/09/24</a:t>
            </a:r>
          </a:p>
        </p:txBody>
      </p:sp>
      <p:pic>
        <p:nvPicPr>
          <p:cNvPr id="4" name="Picture 3">
            <a:extLst>
              <a:ext uri="{FF2B5EF4-FFF2-40B4-BE49-F238E27FC236}">
                <a16:creationId xmlns:a16="http://schemas.microsoft.com/office/drawing/2014/main" id="{1B4E1818-4B60-4D8C-A793-6CC87A3CA7AF}"/>
              </a:ext>
            </a:extLst>
          </p:cNvPr>
          <p:cNvPicPr>
            <a:picLocks noChangeAspect="1"/>
          </p:cNvPicPr>
          <p:nvPr/>
        </p:nvPicPr>
        <p:blipFill>
          <a:blip r:embed="rId2"/>
          <a:stretch>
            <a:fillRect/>
          </a:stretch>
        </p:blipFill>
        <p:spPr>
          <a:xfrm>
            <a:off x="2779785" y="654540"/>
            <a:ext cx="6648313" cy="2808535"/>
          </a:xfrm>
          <a:prstGeom prst="rect">
            <a:avLst/>
          </a:prstGeom>
        </p:spPr>
      </p:pic>
      <p:pic>
        <p:nvPicPr>
          <p:cNvPr id="6" name="Picture 5">
            <a:extLst>
              <a:ext uri="{FF2B5EF4-FFF2-40B4-BE49-F238E27FC236}">
                <a16:creationId xmlns:a16="http://schemas.microsoft.com/office/drawing/2014/main" id="{52F7D56E-9343-4712-8176-7E3F406B284F}"/>
              </a:ext>
            </a:extLst>
          </p:cNvPr>
          <p:cNvPicPr>
            <a:picLocks noChangeAspect="1"/>
          </p:cNvPicPr>
          <p:nvPr/>
        </p:nvPicPr>
        <p:blipFill>
          <a:blip r:embed="rId3"/>
          <a:stretch>
            <a:fillRect/>
          </a:stretch>
        </p:blipFill>
        <p:spPr>
          <a:xfrm>
            <a:off x="2776688" y="3523329"/>
            <a:ext cx="6648312" cy="2819813"/>
          </a:xfrm>
          <a:prstGeom prst="rect">
            <a:avLst/>
          </a:prstGeom>
        </p:spPr>
      </p:pic>
    </p:spTree>
    <p:extLst>
      <p:ext uri="{BB962C8B-B14F-4D97-AF65-F5344CB8AC3E}">
        <p14:creationId xmlns:p14="http://schemas.microsoft.com/office/powerpoint/2010/main" val="39526033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7EC711C-FA94-4BCE-96D0-17CE85B97C55}"/>
              </a:ext>
            </a:extLst>
          </p:cNvPr>
          <p:cNvSpPr/>
          <p:nvPr/>
        </p:nvSpPr>
        <p:spPr>
          <a:xfrm>
            <a:off x="273824" y="102042"/>
            <a:ext cx="11551937" cy="783035"/>
          </a:xfrm>
          <a:prstGeom prst="rect">
            <a:avLst/>
          </a:prstGeom>
        </p:spPr>
        <p:txBody>
          <a:bodyPr wrap="square">
            <a:spAutoFit/>
          </a:bodyPr>
          <a:lstStyle/>
          <a:p>
            <a:r>
              <a:rPr lang="en-GB" sz="2244" b="1" dirty="0">
                <a:solidFill>
                  <a:srgbClr val="7030A0"/>
                </a:solidFill>
                <a:latin typeface="Arial Black" panose="020B0A04020102020204" pitchFamily="34" charset="0"/>
              </a:rPr>
              <a:t>Hospital Onset HCAI TI Criteria, E. coli and Klebsiella spp. bacteraemia to 30/09/24</a:t>
            </a:r>
          </a:p>
        </p:txBody>
      </p:sp>
      <p:pic>
        <p:nvPicPr>
          <p:cNvPr id="4" name="Picture 3">
            <a:extLst>
              <a:ext uri="{FF2B5EF4-FFF2-40B4-BE49-F238E27FC236}">
                <a16:creationId xmlns:a16="http://schemas.microsoft.com/office/drawing/2014/main" id="{3B325A2E-757B-4424-BB9E-8F35F281D7BE}"/>
              </a:ext>
            </a:extLst>
          </p:cNvPr>
          <p:cNvPicPr>
            <a:picLocks noChangeAspect="1"/>
          </p:cNvPicPr>
          <p:nvPr/>
        </p:nvPicPr>
        <p:blipFill>
          <a:blip r:embed="rId2"/>
          <a:stretch>
            <a:fillRect/>
          </a:stretch>
        </p:blipFill>
        <p:spPr>
          <a:xfrm>
            <a:off x="2770392" y="765391"/>
            <a:ext cx="6648017" cy="2815751"/>
          </a:xfrm>
          <a:prstGeom prst="rect">
            <a:avLst/>
          </a:prstGeom>
        </p:spPr>
      </p:pic>
      <p:pic>
        <p:nvPicPr>
          <p:cNvPr id="6" name="Picture 5">
            <a:extLst>
              <a:ext uri="{FF2B5EF4-FFF2-40B4-BE49-F238E27FC236}">
                <a16:creationId xmlns:a16="http://schemas.microsoft.com/office/drawing/2014/main" id="{71270D86-845C-4BF0-AEDB-77804696C5C1}"/>
              </a:ext>
            </a:extLst>
          </p:cNvPr>
          <p:cNvPicPr>
            <a:picLocks noChangeAspect="1"/>
          </p:cNvPicPr>
          <p:nvPr/>
        </p:nvPicPr>
        <p:blipFill>
          <a:blip r:embed="rId3"/>
          <a:stretch>
            <a:fillRect/>
          </a:stretch>
        </p:blipFill>
        <p:spPr>
          <a:xfrm>
            <a:off x="2770392" y="3654074"/>
            <a:ext cx="6648017" cy="2822500"/>
          </a:xfrm>
          <a:prstGeom prst="rect">
            <a:avLst/>
          </a:prstGeom>
        </p:spPr>
      </p:pic>
    </p:spTree>
    <p:extLst>
      <p:ext uri="{BB962C8B-B14F-4D97-AF65-F5344CB8AC3E}">
        <p14:creationId xmlns:p14="http://schemas.microsoft.com/office/powerpoint/2010/main" val="4935151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6A4809-A75A-4113-BA1C-F6212AF5EE8E}"/>
              </a:ext>
            </a:extLst>
          </p:cNvPr>
          <p:cNvSpPr/>
          <p:nvPr/>
        </p:nvSpPr>
        <p:spPr>
          <a:xfrm>
            <a:off x="320032" y="240665"/>
            <a:ext cx="11563935" cy="540276"/>
          </a:xfrm>
          <a:prstGeom prst="rect">
            <a:avLst/>
          </a:prstGeom>
        </p:spPr>
        <p:txBody>
          <a:bodyPr wrap="none">
            <a:spAutoFit/>
          </a:bodyPr>
          <a:lstStyle/>
          <a:p>
            <a:r>
              <a:rPr lang="en-GB" sz="2911" b="1" dirty="0">
                <a:solidFill>
                  <a:srgbClr val="7030A0"/>
                </a:solidFill>
                <a:latin typeface="Arial Black" panose="020B0A04020102020204" pitchFamily="34" charset="0"/>
              </a:rPr>
              <a:t>Antimicrobial Stewardship:  72-hour review, FY 2025 Q1</a:t>
            </a:r>
          </a:p>
        </p:txBody>
      </p:sp>
      <p:sp>
        <p:nvSpPr>
          <p:cNvPr id="16" name="Content Placeholder 2">
            <a:extLst>
              <a:ext uri="{FF2B5EF4-FFF2-40B4-BE49-F238E27FC236}">
                <a16:creationId xmlns:a16="http://schemas.microsoft.com/office/drawing/2014/main" id="{549E4514-C0D4-42A9-A455-D6FDF92B98F2}"/>
              </a:ext>
            </a:extLst>
          </p:cNvPr>
          <p:cNvSpPr txBox="1">
            <a:spLocks/>
          </p:cNvSpPr>
          <p:nvPr/>
        </p:nvSpPr>
        <p:spPr>
          <a:xfrm>
            <a:off x="273824" y="1395859"/>
            <a:ext cx="5360099" cy="4620775"/>
          </a:xfrm>
          <a:prstGeom prst="rect">
            <a:avLst/>
          </a:prstGeom>
          <a:solidFill>
            <a:schemeClr val="bg1"/>
          </a:solidFill>
          <a:ln>
            <a:solidFill>
              <a:schemeClr val="tx1"/>
            </a:solidFill>
          </a:ln>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72-hour review</a:t>
            </a:r>
          </a:p>
          <a:p>
            <a:pPr marL="820186" lvl="1" indent="-542940">
              <a:lnSpc>
                <a:spcPct val="114000"/>
              </a:lnSpc>
              <a:spcAft>
                <a:spcPts val="364"/>
              </a:spcAft>
              <a:buFont typeface="Arial" panose="020B0604020202020204" pitchFamily="34" charset="0"/>
              <a:buChar char="•"/>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820186" lvl="1" indent="-542940">
              <a:lnSpc>
                <a:spcPct val="114000"/>
              </a:lnSpc>
              <a:spcAft>
                <a:spcPts val="364"/>
              </a:spcAft>
              <a:buFont typeface="Arial" panose="020B0604020202020204" pitchFamily="34" charset="0"/>
              <a:buChar char="•"/>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53909" lvl="1">
              <a:lnSpc>
                <a:spcPct val="114000"/>
              </a:lnSpc>
              <a:spcAft>
                <a:spcPts val="364"/>
              </a:spcAft>
              <a:tabLst>
                <a:tab pos="0" algn="l"/>
              </a:tabLst>
            </a:pPr>
            <a:r>
              <a:rPr lang="en-GB" sz="1698" b="1" kern="0" dirty="0">
                <a:solidFill>
                  <a:srgbClr val="002060"/>
                </a:solidFill>
                <a:latin typeface="Arial" panose="020B0604020202020204" pitchFamily="34" charset="0"/>
                <a:cs typeface="Arial" panose="020B0604020202020204" pitchFamily="34" charset="0"/>
              </a:rPr>
              <a:t>Outcome of 72-hour review</a:t>
            </a:r>
            <a:r>
              <a:rPr lang="en-GB" sz="1698" kern="0" dirty="0">
                <a:solidFill>
                  <a:srgbClr val="002060"/>
                </a:solidFill>
                <a:latin typeface="Arial" panose="020B0604020202020204" pitchFamily="34" charset="0"/>
                <a:cs typeface="Arial" panose="020B0604020202020204" pitchFamily="34" charset="0"/>
              </a:rPr>
              <a:t>: </a:t>
            </a: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Change (escalate/de-escalate)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Continue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IV to Oral Switch</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Stop</a:t>
            </a:r>
            <a:endParaRPr lang="en-GB" sz="1698" kern="0" dirty="0">
              <a:solidFill>
                <a:sysClr val="windowText" lastClr="000000"/>
              </a:solidFill>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A515D7D1-7A1F-4795-A13E-80214E0EB3ED}"/>
              </a:ext>
            </a:extLst>
          </p:cNvPr>
          <p:cNvSpPr/>
          <p:nvPr/>
        </p:nvSpPr>
        <p:spPr>
          <a:xfrm>
            <a:off x="4108905" y="1701758"/>
            <a:ext cx="557623" cy="552359"/>
          </a:xfrm>
          <a:prstGeom prst="ellipse">
            <a:avLst/>
          </a:prstGeom>
          <a:solidFill>
            <a:srgbClr val="B9BF51"/>
          </a:solidFill>
          <a:ln>
            <a:solidFill>
              <a:srgbClr val="B9BF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tx1"/>
                </a:solidFill>
                <a:latin typeface="Lucida Console" panose="020B0609040504020204" pitchFamily="49" charset="0"/>
                <a:cs typeface="Arial" panose="020B0604020202020204" pitchFamily="34" charset="0"/>
              </a:rPr>
              <a:t>92%</a:t>
            </a:r>
          </a:p>
        </p:txBody>
      </p:sp>
      <p:sp>
        <p:nvSpPr>
          <p:cNvPr id="18" name="Content Placeholder 2">
            <a:extLst>
              <a:ext uri="{FF2B5EF4-FFF2-40B4-BE49-F238E27FC236}">
                <a16:creationId xmlns:a16="http://schemas.microsoft.com/office/drawing/2014/main" id="{B8ECFEEC-BB15-4A2C-BB2B-E0F4801EAFCC}"/>
              </a:ext>
            </a:extLst>
          </p:cNvPr>
          <p:cNvSpPr txBox="1">
            <a:spLocks/>
          </p:cNvSpPr>
          <p:nvPr/>
        </p:nvSpPr>
        <p:spPr>
          <a:xfrm>
            <a:off x="6234623" y="1395859"/>
            <a:ext cx="5360099" cy="4620775"/>
          </a:xfrm>
          <a:prstGeom prst="rect">
            <a:avLst/>
          </a:prstGeom>
          <a:solidFill>
            <a:schemeClr val="bg1"/>
          </a:solidFill>
          <a:ln>
            <a:solidFill>
              <a:schemeClr val="tx1"/>
            </a:solidFill>
          </a:ln>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72-hour review</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r>
              <a:rPr lang="en-GB" sz="1698" kern="0" dirty="0">
                <a:solidFill>
                  <a:srgbClr val="002060"/>
                </a:solidFill>
                <a:latin typeface="Arial" panose="020B0604020202020204" pitchFamily="34" charset="0"/>
                <a:cs typeface="Arial" panose="020B0604020202020204" pitchFamily="34" charset="0"/>
              </a:rPr>
              <a:t> </a:t>
            </a:r>
            <a:r>
              <a:rPr lang="en-GB" sz="1698" b="1" kern="0" dirty="0">
                <a:solidFill>
                  <a:srgbClr val="002060"/>
                </a:solidFill>
                <a:latin typeface="Arial" panose="020B0604020202020204" pitchFamily="34" charset="0"/>
                <a:cs typeface="Arial" panose="020B0604020202020204" pitchFamily="34" charset="0"/>
              </a:rPr>
              <a:t>Outcome of 72-hour review</a:t>
            </a:r>
            <a:r>
              <a:rPr lang="en-GB" sz="1698" kern="0" dirty="0">
                <a:solidFill>
                  <a:srgbClr val="002060"/>
                </a:solidFill>
                <a:latin typeface="Arial" panose="020B0604020202020204" pitchFamily="34" charset="0"/>
                <a:cs typeface="Arial" panose="020B0604020202020204" pitchFamily="34" charset="0"/>
              </a:rPr>
              <a:t>:</a:t>
            </a: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Change (escalate/de-escalate)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Continue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IV to Oral Switch</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Stop</a:t>
            </a:r>
            <a:endParaRPr lang="en-GB" sz="1698" kern="0" dirty="0">
              <a:solidFill>
                <a:sysClr val="windowText" lastClr="00000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endParaRPr lang="en-GB" sz="1698" kern="0" dirty="0">
              <a:solidFill>
                <a:srgbClr val="002060"/>
              </a:solidFill>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830E0DE8-28E3-4BAC-AD57-CC0BC1B062DD}"/>
              </a:ext>
            </a:extLst>
          </p:cNvPr>
          <p:cNvSpPr/>
          <p:nvPr/>
        </p:nvSpPr>
        <p:spPr>
          <a:xfrm>
            <a:off x="10115913" y="1701757"/>
            <a:ext cx="557623" cy="552359"/>
          </a:xfrm>
          <a:prstGeom prst="ellipse">
            <a:avLst/>
          </a:prstGeom>
          <a:solidFill>
            <a:srgbClr val="E9C44B"/>
          </a:solidFill>
          <a:ln>
            <a:solidFill>
              <a:srgbClr val="E9C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tx1"/>
                </a:solidFill>
                <a:latin typeface="Lucida Console" panose="020B0609040504020204" pitchFamily="49" charset="0"/>
                <a:cs typeface="Arial" panose="020B0604020202020204" pitchFamily="34" charset="0"/>
              </a:rPr>
              <a:t>78%</a:t>
            </a:r>
          </a:p>
        </p:txBody>
      </p:sp>
      <p:sp>
        <p:nvSpPr>
          <p:cNvPr id="20" name="TextBox 19">
            <a:extLst>
              <a:ext uri="{FF2B5EF4-FFF2-40B4-BE49-F238E27FC236}">
                <a16:creationId xmlns:a16="http://schemas.microsoft.com/office/drawing/2014/main" id="{B36FCAAA-E20F-490A-88EE-4E719D31EB76}"/>
              </a:ext>
            </a:extLst>
          </p:cNvPr>
          <p:cNvSpPr txBox="1"/>
          <p:nvPr/>
        </p:nvSpPr>
        <p:spPr>
          <a:xfrm>
            <a:off x="273824" y="1041251"/>
            <a:ext cx="5360099" cy="390876"/>
          </a:xfrm>
          <a:prstGeom prst="rect">
            <a:avLst/>
          </a:prstGeom>
          <a:solidFill>
            <a:srgbClr val="5B9BD5"/>
          </a:solidFill>
          <a:ln>
            <a:solidFill>
              <a:schemeClr val="tx1"/>
            </a:solidFill>
          </a:ln>
        </p:spPr>
        <p:txBody>
          <a:bodyPr wrap="square" rtlCol="0">
            <a:spAutoFit/>
          </a:bodyPr>
          <a:lstStyle/>
          <a:p>
            <a:r>
              <a:rPr lang="en-GB" sz="1940" dirty="0">
                <a:solidFill>
                  <a:schemeClr val="bg1"/>
                </a:solidFill>
              </a:rPr>
              <a:t>Swansea Bay University Health Board Compliance</a:t>
            </a:r>
          </a:p>
        </p:txBody>
      </p:sp>
      <p:sp>
        <p:nvSpPr>
          <p:cNvPr id="21" name="TextBox 20">
            <a:extLst>
              <a:ext uri="{FF2B5EF4-FFF2-40B4-BE49-F238E27FC236}">
                <a16:creationId xmlns:a16="http://schemas.microsoft.com/office/drawing/2014/main" id="{40E07CED-6D1E-4F85-949C-6BC5345CC609}"/>
              </a:ext>
            </a:extLst>
          </p:cNvPr>
          <p:cNvSpPr txBox="1"/>
          <p:nvPr/>
        </p:nvSpPr>
        <p:spPr>
          <a:xfrm>
            <a:off x="6234623" y="1041250"/>
            <a:ext cx="5360099" cy="390876"/>
          </a:xfrm>
          <a:prstGeom prst="rect">
            <a:avLst/>
          </a:prstGeom>
          <a:solidFill>
            <a:srgbClr val="5B9BD5"/>
          </a:solidFill>
          <a:ln>
            <a:solidFill>
              <a:schemeClr val="tx1"/>
            </a:solidFill>
          </a:ln>
        </p:spPr>
        <p:txBody>
          <a:bodyPr wrap="square" rtlCol="0">
            <a:spAutoFit/>
          </a:bodyPr>
          <a:lstStyle/>
          <a:p>
            <a:r>
              <a:rPr lang="en-GB" sz="1940" dirty="0">
                <a:solidFill>
                  <a:schemeClr val="bg1"/>
                </a:solidFill>
              </a:rPr>
              <a:t>All Wales Compliance (12 month rolling average)</a:t>
            </a:r>
          </a:p>
        </p:txBody>
      </p:sp>
      <p:sp>
        <p:nvSpPr>
          <p:cNvPr id="22" name="Oval 21">
            <a:extLst>
              <a:ext uri="{FF2B5EF4-FFF2-40B4-BE49-F238E27FC236}">
                <a16:creationId xmlns:a16="http://schemas.microsoft.com/office/drawing/2014/main" id="{0C81AE07-8492-4D85-8F36-B29414CD04C8}"/>
              </a:ext>
            </a:extLst>
          </p:cNvPr>
          <p:cNvSpPr/>
          <p:nvPr/>
        </p:nvSpPr>
        <p:spPr>
          <a:xfrm>
            <a:off x="4109067" y="3059338"/>
            <a:ext cx="557623" cy="552359"/>
          </a:xfrm>
          <a:prstGeom prst="ellipse">
            <a:avLst/>
          </a:prstGeom>
          <a:solidFill>
            <a:srgbClr val="4E79A7"/>
          </a:solidFill>
          <a:ln>
            <a:solidFill>
              <a:srgbClr val="4E79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5%</a:t>
            </a:r>
          </a:p>
        </p:txBody>
      </p:sp>
      <p:sp>
        <p:nvSpPr>
          <p:cNvPr id="23" name="Oval 22">
            <a:extLst>
              <a:ext uri="{FF2B5EF4-FFF2-40B4-BE49-F238E27FC236}">
                <a16:creationId xmlns:a16="http://schemas.microsoft.com/office/drawing/2014/main" id="{98D32432-9D1A-44B3-A9B2-9FC0CE81D3C8}"/>
              </a:ext>
            </a:extLst>
          </p:cNvPr>
          <p:cNvSpPr/>
          <p:nvPr/>
        </p:nvSpPr>
        <p:spPr>
          <a:xfrm>
            <a:off x="4108906" y="3762087"/>
            <a:ext cx="557623" cy="552359"/>
          </a:xfrm>
          <a:prstGeom prst="ellipse">
            <a:avLst/>
          </a:prstGeom>
          <a:solidFill>
            <a:srgbClr val="F28E2B"/>
          </a:solidFill>
          <a:ln>
            <a:solidFill>
              <a:srgbClr val="F28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76%</a:t>
            </a:r>
          </a:p>
        </p:txBody>
      </p:sp>
      <p:sp>
        <p:nvSpPr>
          <p:cNvPr id="24" name="Oval 23">
            <a:extLst>
              <a:ext uri="{FF2B5EF4-FFF2-40B4-BE49-F238E27FC236}">
                <a16:creationId xmlns:a16="http://schemas.microsoft.com/office/drawing/2014/main" id="{F27DE3E8-8B4B-4812-A9C4-C749F4E4A7C7}"/>
              </a:ext>
            </a:extLst>
          </p:cNvPr>
          <p:cNvSpPr/>
          <p:nvPr/>
        </p:nvSpPr>
        <p:spPr>
          <a:xfrm>
            <a:off x="4108906" y="4464836"/>
            <a:ext cx="557623" cy="552359"/>
          </a:xfrm>
          <a:prstGeom prst="ellipse">
            <a:avLst/>
          </a:prstGeom>
          <a:solidFill>
            <a:srgbClr val="E15759"/>
          </a:solidFill>
          <a:ln>
            <a:solidFill>
              <a:srgbClr val="E157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8%</a:t>
            </a:r>
          </a:p>
        </p:txBody>
      </p:sp>
      <p:sp>
        <p:nvSpPr>
          <p:cNvPr id="25" name="Oval 24">
            <a:extLst>
              <a:ext uri="{FF2B5EF4-FFF2-40B4-BE49-F238E27FC236}">
                <a16:creationId xmlns:a16="http://schemas.microsoft.com/office/drawing/2014/main" id="{B06C829B-8CE7-4D0B-AA8C-0BE81D355BAB}"/>
              </a:ext>
            </a:extLst>
          </p:cNvPr>
          <p:cNvSpPr/>
          <p:nvPr/>
        </p:nvSpPr>
        <p:spPr>
          <a:xfrm>
            <a:off x="4108906" y="5167585"/>
            <a:ext cx="557623" cy="552359"/>
          </a:xfrm>
          <a:prstGeom prst="ellipse">
            <a:avLst/>
          </a:prstGeom>
          <a:solidFill>
            <a:srgbClr val="76B7B2"/>
          </a:solidFill>
          <a:ln>
            <a:solidFill>
              <a:srgbClr val="76B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11%</a:t>
            </a:r>
          </a:p>
        </p:txBody>
      </p:sp>
      <p:sp>
        <p:nvSpPr>
          <p:cNvPr id="26" name="Oval 25">
            <a:extLst>
              <a:ext uri="{FF2B5EF4-FFF2-40B4-BE49-F238E27FC236}">
                <a16:creationId xmlns:a16="http://schemas.microsoft.com/office/drawing/2014/main" id="{E920619E-17E5-4FB0-8BD5-E5DDA7A48989}"/>
              </a:ext>
            </a:extLst>
          </p:cNvPr>
          <p:cNvSpPr/>
          <p:nvPr/>
        </p:nvSpPr>
        <p:spPr>
          <a:xfrm>
            <a:off x="10116074" y="3061136"/>
            <a:ext cx="557623" cy="552359"/>
          </a:xfrm>
          <a:prstGeom prst="ellipse">
            <a:avLst/>
          </a:prstGeom>
          <a:solidFill>
            <a:srgbClr val="4E79A7"/>
          </a:solidFill>
          <a:ln>
            <a:solidFill>
              <a:srgbClr val="4E79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9%</a:t>
            </a:r>
          </a:p>
        </p:txBody>
      </p:sp>
      <p:sp>
        <p:nvSpPr>
          <p:cNvPr id="27" name="Oval 26">
            <a:extLst>
              <a:ext uri="{FF2B5EF4-FFF2-40B4-BE49-F238E27FC236}">
                <a16:creationId xmlns:a16="http://schemas.microsoft.com/office/drawing/2014/main" id="{6AF94DE9-B2ED-48E5-8B0B-7C7F363B5240}"/>
              </a:ext>
            </a:extLst>
          </p:cNvPr>
          <p:cNvSpPr/>
          <p:nvPr/>
        </p:nvSpPr>
        <p:spPr>
          <a:xfrm>
            <a:off x="10115914" y="3763885"/>
            <a:ext cx="557623" cy="552359"/>
          </a:xfrm>
          <a:prstGeom prst="ellipse">
            <a:avLst/>
          </a:prstGeom>
          <a:solidFill>
            <a:srgbClr val="F28E2B"/>
          </a:solidFill>
          <a:ln>
            <a:solidFill>
              <a:srgbClr val="F28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63%</a:t>
            </a:r>
          </a:p>
        </p:txBody>
      </p:sp>
      <p:sp>
        <p:nvSpPr>
          <p:cNvPr id="28" name="Oval 27">
            <a:extLst>
              <a:ext uri="{FF2B5EF4-FFF2-40B4-BE49-F238E27FC236}">
                <a16:creationId xmlns:a16="http://schemas.microsoft.com/office/drawing/2014/main" id="{B144D797-AB3E-4E6B-A511-AD63E7C99ECD}"/>
              </a:ext>
            </a:extLst>
          </p:cNvPr>
          <p:cNvSpPr/>
          <p:nvPr/>
        </p:nvSpPr>
        <p:spPr>
          <a:xfrm>
            <a:off x="10115913" y="4466634"/>
            <a:ext cx="557623" cy="552359"/>
          </a:xfrm>
          <a:prstGeom prst="ellipse">
            <a:avLst/>
          </a:prstGeom>
          <a:solidFill>
            <a:srgbClr val="E15759"/>
          </a:solidFill>
          <a:ln>
            <a:solidFill>
              <a:srgbClr val="E157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8%</a:t>
            </a:r>
          </a:p>
        </p:txBody>
      </p:sp>
      <p:sp>
        <p:nvSpPr>
          <p:cNvPr id="29" name="Oval 28">
            <a:extLst>
              <a:ext uri="{FF2B5EF4-FFF2-40B4-BE49-F238E27FC236}">
                <a16:creationId xmlns:a16="http://schemas.microsoft.com/office/drawing/2014/main" id="{3EAF607E-FA23-465B-9173-4EE1251C376D}"/>
              </a:ext>
            </a:extLst>
          </p:cNvPr>
          <p:cNvSpPr/>
          <p:nvPr/>
        </p:nvSpPr>
        <p:spPr>
          <a:xfrm>
            <a:off x="10115913" y="5169382"/>
            <a:ext cx="557623" cy="552359"/>
          </a:xfrm>
          <a:prstGeom prst="ellipse">
            <a:avLst/>
          </a:prstGeom>
          <a:solidFill>
            <a:srgbClr val="76B7B2"/>
          </a:solidFill>
          <a:ln>
            <a:solidFill>
              <a:srgbClr val="76B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13" b="1" dirty="0">
                <a:solidFill>
                  <a:schemeClr val="bg1"/>
                </a:solidFill>
                <a:latin typeface="Lucida Console" panose="020B0609040504020204" pitchFamily="49" charset="0"/>
                <a:cs typeface="Arial" panose="020B0604020202020204" pitchFamily="34" charset="0"/>
              </a:rPr>
              <a:t>20%</a:t>
            </a:r>
          </a:p>
        </p:txBody>
      </p:sp>
    </p:spTree>
    <p:extLst>
      <p:ext uri="{BB962C8B-B14F-4D97-AF65-F5344CB8AC3E}">
        <p14:creationId xmlns:p14="http://schemas.microsoft.com/office/powerpoint/2010/main" val="15136906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8748FFA-7860-4FE7-BCB1-5D22B4ABEAB3}"/>
              </a:ext>
            </a:extLst>
          </p:cNvPr>
          <p:cNvSpPr/>
          <p:nvPr/>
        </p:nvSpPr>
        <p:spPr>
          <a:xfrm>
            <a:off x="320032" y="240665"/>
            <a:ext cx="11266033" cy="540276"/>
          </a:xfrm>
          <a:prstGeom prst="rect">
            <a:avLst/>
          </a:prstGeom>
        </p:spPr>
        <p:txBody>
          <a:bodyPr wrap="none">
            <a:spAutoFit/>
          </a:bodyPr>
          <a:lstStyle/>
          <a:p>
            <a:r>
              <a:rPr lang="en-GB" sz="2911" b="1" dirty="0">
                <a:solidFill>
                  <a:srgbClr val="7030A0"/>
                </a:solidFill>
                <a:latin typeface="Arial Black" panose="020B0A04020102020204" pitchFamily="34" charset="0"/>
              </a:rPr>
              <a:t>Outbreaks of infection and associated beds out of use</a:t>
            </a:r>
          </a:p>
        </p:txBody>
      </p:sp>
      <p:sp>
        <p:nvSpPr>
          <p:cNvPr id="4" name="Content Placeholder 6">
            <a:extLst>
              <a:ext uri="{FF2B5EF4-FFF2-40B4-BE49-F238E27FC236}">
                <a16:creationId xmlns:a16="http://schemas.microsoft.com/office/drawing/2014/main" id="{092D3BEF-4AC0-4BDF-8017-E5028CEB6EE8}"/>
              </a:ext>
            </a:extLst>
          </p:cNvPr>
          <p:cNvSpPr txBox="1">
            <a:spLocks/>
          </p:cNvSpPr>
          <p:nvPr/>
        </p:nvSpPr>
        <p:spPr>
          <a:xfrm>
            <a:off x="320031" y="1353523"/>
            <a:ext cx="11330053" cy="4230193"/>
          </a:xfrm>
          <a:prstGeom prst="rect">
            <a:avLst/>
          </a:prstGeom>
          <a:solidFill>
            <a:schemeClr val="bg1">
              <a:alpha val="9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spcBef>
                <a:spcPts val="0"/>
              </a:spcBef>
              <a:spcAft>
                <a:spcPts val="364"/>
              </a:spcAft>
              <a:buNone/>
            </a:pPr>
            <a:r>
              <a:rPr lang="en-GB" sz="2183" dirty="0">
                <a:solidFill>
                  <a:srgbClr val="002060"/>
                </a:solidFill>
              </a:rPr>
              <a:t>In September, there were 8 clusters/outbreaks of infection (a number continued on from those reported in August). Majority of these were COVID-related. Two were caused by Norovirus.</a:t>
            </a:r>
          </a:p>
          <a:p>
            <a:pPr marL="0" indent="0">
              <a:lnSpc>
                <a:spcPct val="114000"/>
              </a:lnSpc>
              <a:spcBef>
                <a:spcPts val="364"/>
              </a:spcBef>
              <a:spcAft>
                <a:spcPts val="364"/>
              </a:spcAft>
              <a:buNone/>
            </a:pPr>
            <a:r>
              <a:rPr lang="en-GB" sz="2183" dirty="0">
                <a:solidFill>
                  <a:srgbClr val="002060"/>
                </a:solidFill>
              </a:rPr>
              <a:t>Of the 8:</a:t>
            </a:r>
          </a:p>
          <a:p>
            <a:pPr marL="433197" indent="-433197">
              <a:lnSpc>
                <a:spcPct val="114000"/>
              </a:lnSpc>
              <a:spcBef>
                <a:spcPts val="0"/>
              </a:spcBef>
              <a:spcAft>
                <a:spcPts val="364"/>
              </a:spcAft>
            </a:pPr>
            <a:r>
              <a:rPr lang="en-GB" sz="2183" dirty="0">
                <a:solidFill>
                  <a:srgbClr val="002060"/>
                </a:solidFill>
              </a:rPr>
              <a:t>7 in Morriston (133 bed days lost to date, with an average of 19 bed days lost per ward);</a:t>
            </a:r>
          </a:p>
          <a:p>
            <a:pPr marL="433197" indent="-433197">
              <a:lnSpc>
                <a:spcPct val="114000"/>
              </a:lnSpc>
              <a:spcBef>
                <a:spcPts val="0"/>
              </a:spcBef>
              <a:spcAft>
                <a:spcPts val="364"/>
              </a:spcAft>
            </a:pPr>
            <a:r>
              <a:rPr lang="en-GB" sz="2183" dirty="0">
                <a:solidFill>
                  <a:srgbClr val="002060"/>
                </a:solidFill>
              </a:rPr>
              <a:t>1 in Ty Olwen (9 bed days lost to D&amp;V, causative agent not identified).</a:t>
            </a:r>
          </a:p>
          <a:p>
            <a:pPr marL="0" indent="0">
              <a:lnSpc>
                <a:spcPct val="114000"/>
              </a:lnSpc>
              <a:spcBef>
                <a:spcPts val="0"/>
              </a:spcBef>
              <a:spcAft>
                <a:spcPts val="364"/>
              </a:spcAft>
              <a:buNone/>
            </a:pPr>
            <a:r>
              <a:rPr lang="en-GB" sz="2183" dirty="0">
                <a:solidFill>
                  <a:srgbClr val="002060"/>
                </a:solidFill>
              </a:rPr>
              <a:t>Site Teams continue to balance of risks between USC pressures and IPC risks, supported by IPC team.  </a:t>
            </a:r>
          </a:p>
          <a:p>
            <a:pPr marL="0" indent="0">
              <a:lnSpc>
                <a:spcPct val="114000"/>
              </a:lnSpc>
              <a:spcBef>
                <a:spcPts val="0"/>
              </a:spcBef>
              <a:spcAft>
                <a:spcPts val="364"/>
              </a:spcAft>
              <a:buNone/>
            </a:pPr>
            <a:r>
              <a:rPr lang="en-GB" sz="2183" dirty="0">
                <a:solidFill>
                  <a:srgbClr val="002060"/>
                </a:solidFill>
              </a:rPr>
              <a:t>Generally, </a:t>
            </a:r>
            <a:r>
              <a:rPr lang="en-GB" sz="2183" i="1" dirty="0">
                <a:solidFill>
                  <a:srgbClr val="002060"/>
                </a:solidFill>
              </a:rPr>
              <a:t>C. difficile </a:t>
            </a:r>
            <a:r>
              <a:rPr lang="en-GB" sz="2183" dirty="0">
                <a:solidFill>
                  <a:srgbClr val="002060"/>
                </a:solidFill>
              </a:rPr>
              <a:t>clusters do not result in beds out of use, as the clusters are identified retrospectively. Patients prioritised for single rooms.</a:t>
            </a:r>
          </a:p>
        </p:txBody>
      </p:sp>
    </p:spTree>
    <p:extLst>
      <p:ext uri="{BB962C8B-B14F-4D97-AF65-F5344CB8AC3E}">
        <p14:creationId xmlns:p14="http://schemas.microsoft.com/office/powerpoint/2010/main" val="1362903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4E85F5B-81BB-5C94-263A-9E254ED37A73}"/>
              </a:ext>
            </a:extLst>
          </p:cNvPr>
          <p:cNvGraphicFramePr>
            <a:graphicFrameLocks noGrp="1"/>
          </p:cNvGraphicFramePr>
          <p:nvPr/>
        </p:nvGraphicFramePr>
        <p:xfrm>
          <a:off x="343464" y="1118633"/>
          <a:ext cx="11389831" cy="4807740"/>
        </p:xfrm>
        <a:graphic>
          <a:graphicData uri="http://schemas.openxmlformats.org/drawingml/2006/table">
            <a:tbl>
              <a:tblPr firstRow="1" bandRow="1">
                <a:tableStyleId>{5C22544A-7EE6-4342-B048-85BDC9FD1C3A}</a:tableStyleId>
              </a:tblPr>
              <a:tblGrid>
                <a:gridCol w="1751794">
                  <a:extLst>
                    <a:ext uri="{9D8B030D-6E8A-4147-A177-3AD203B41FA5}">
                      <a16:colId xmlns:a16="http://schemas.microsoft.com/office/drawing/2014/main" val="3142402356"/>
                    </a:ext>
                  </a:extLst>
                </a:gridCol>
                <a:gridCol w="3894157">
                  <a:extLst>
                    <a:ext uri="{9D8B030D-6E8A-4147-A177-3AD203B41FA5}">
                      <a16:colId xmlns:a16="http://schemas.microsoft.com/office/drawing/2014/main" val="470082662"/>
                    </a:ext>
                  </a:extLst>
                </a:gridCol>
                <a:gridCol w="3358710">
                  <a:extLst>
                    <a:ext uri="{9D8B030D-6E8A-4147-A177-3AD203B41FA5}">
                      <a16:colId xmlns:a16="http://schemas.microsoft.com/office/drawing/2014/main" val="1326079445"/>
                    </a:ext>
                  </a:extLst>
                </a:gridCol>
                <a:gridCol w="2385170">
                  <a:extLst>
                    <a:ext uri="{9D8B030D-6E8A-4147-A177-3AD203B41FA5}">
                      <a16:colId xmlns:a16="http://schemas.microsoft.com/office/drawing/2014/main" val="999543253"/>
                    </a:ext>
                  </a:extLst>
                </a:gridCol>
              </a:tblGrid>
              <a:tr h="2772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a:solidFill>
                            <a:schemeClr val="bg1"/>
                          </a:solidFill>
                          <a:latin typeface="Arial" panose="020B0604020202020204" pitchFamily="34" charset="0"/>
                          <a:ea typeface="+mn-ea"/>
                          <a:cs typeface="Arial" panose="020B0604020202020204" pitchFamily="34" charset="0"/>
                        </a:rPr>
                        <a:t>GOAL</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F355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a:solidFill>
                            <a:schemeClr val="bg1"/>
                          </a:solidFill>
                          <a:latin typeface="Arial" panose="020B0604020202020204" pitchFamily="34" charset="0"/>
                          <a:ea typeface="+mn-ea"/>
                          <a:cs typeface="Arial" panose="020B0604020202020204" pitchFamily="34" charset="0"/>
                        </a:rPr>
                        <a:t>METHOD</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F355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a:solidFill>
                            <a:schemeClr val="bg1"/>
                          </a:solidFill>
                          <a:latin typeface="Arial" panose="020B0604020202020204" pitchFamily="34" charset="0"/>
                          <a:ea typeface="+mn-ea"/>
                          <a:cs typeface="Arial" panose="020B0604020202020204" pitchFamily="34" charset="0"/>
                        </a:rPr>
                        <a:t>OUTCOME</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F355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a:solidFill>
                            <a:schemeClr val="bg1"/>
                          </a:solidFill>
                          <a:latin typeface="Arial" panose="020B0604020202020204" pitchFamily="34" charset="0"/>
                          <a:ea typeface="+mn-ea"/>
                          <a:cs typeface="Arial" panose="020B0604020202020204" pitchFamily="34" charset="0"/>
                        </a:rPr>
                        <a:t>ANTICIPATED BENEFIT</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F355E"/>
                    </a:solidFill>
                  </a:tcPr>
                </a:tc>
                <a:extLst>
                  <a:ext uri="{0D108BD9-81ED-4DB2-BD59-A6C34878D82A}">
                    <a16:rowId xmlns:a16="http://schemas.microsoft.com/office/drawing/2014/main" val="665085454"/>
                  </a:ext>
                </a:extLst>
              </a:tr>
              <a:tr h="27169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a:solidFill>
                            <a:schemeClr val="bg1"/>
                          </a:solidFill>
                          <a:latin typeface="Arial" panose="020B0604020202020204" pitchFamily="34" charset="0"/>
                          <a:ea typeface="+mn-ea"/>
                          <a:cs typeface="Arial" panose="020B0604020202020204" pitchFamily="34" charset="0"/>
                        </a:rPr>
                        <a:t>Delivery against Ministerial Targets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a:solidFill>
                            <a:schemeClr val="bg1"/>
                          </a:solidFill>
                          <a:latin typeface="Arial" panose="020B0604020202020204" pitchFamily="34" charset="0"/>
                          <a:ea typeface="+mn-ea"/>
                          <a:cs typeface="Arial" panose="020B0604020202020204" pitchFamily="34" charset="0"/>
                        </a:rPr>
                        <a:t>&amp;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u="sng">
                          <a:solidFill>
                            <a:schemeClr val="bg1"/>
                          </a:solidFill>
                          <a:latin typeface="Arial" panose="020B0604020202020204" pitchFamily="34" charset="0"/>
                          <a:cs typeface="Arial" panose="020B0604020202020204" pitchFamily="34" charset="0"/>
                        </a:rPr>
                        <a:t>Goal 3</a:t>
                      </a:r>
                      <a:r>
                        <a:rPr lang="en-GB" sz="1000" b="1">
                          <a:solidFill>
                            <a:schemeClr val="bg1"/>
                          </a:solidFill>
                          <a:latin typeface="Arial" panose="020B0604020202020204" pitchFamily="34" charset="0"/>
                          <a:cs typeface="Arial" panose="020B0604020202020204" pitchFamily="34" charset="0"/>
                        </a:rPr>
                        <a:t>: Treat Accordingly: </a:t>
                      </a:r>
                      <a:r>
                        <a:rPr lang="en-GB" sz="1000" b="0">
                          <a:solidFill>
                            <a:schemeClr val="bg1"/>
                          </a:solidFill>
                          <a:latin typeface="Arial" panose="020B0604020202020204" pitchFamily="34" charset="0"/>
                          <a:cs typeface="Arial" panose="020B0604020202020204" pitchFamily="34" charset="0"/>
                        </a:rPr>
                        <a:t>Access to appropriate care at the right time at the right place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kern="1200">
                        <a:solidFill>
                          <a:schemeClr val="bg1"/>
                        </a:solidFill>
                        <a:latin typeface="Arial" panose="020B0604020202020204" pitchFamily="34" charset="0"/>
                        <a:ea typeface="+mn-ea"/>
                        <a:cs typeface="Arial" panose="020B0604020202020204" pitchFamily="34" charset="0"/>
                      </a:endParaRP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Ministerial Targets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Maintain 52-week position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Achieve 104-week position for treatment</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Maintain 156-week position for treatment</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Reduce the number of patients on a Follow Up waiting list by 30%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Reduce the number of patients who are more than 100% delayed on their Follow Up appointment by 30%</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GB" sz="1000" b="0" kern="1200">
                        <a:solidFill>
                          <a:schemeClr val="tx1"/>
                        </a:solidFill>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Targeted Intervention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15% reduction in the number of patients delayed by 100% for their follow up appointment in three consecutive months and maintained for 3 months </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000" b="0" kern="1200">
                        <a:solidFill>
                          <a:schemeClr val="tx1"/>
                        </a:solidFill>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Quality Improvement Standards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Annual incremental improvement trajectory to achieve 50% reduction in Hospital Initiated Cancellations by 2026</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DNA rate no more than 5% for new and follow up patients</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Weekly </a:t>
                      </a:r>
                      <a:r>
                        <a:rPr lang="en-GB" sz="1000" b="1" u="sng" kern="1200">
                          <a:solidFill>
                            <a:schemeClr val="tx1"/>
                          </a:solidFill>
                          <a:latin typeface="Arial" panose="020B0604020202020204" pitchFamily="34" charset="0"/>
                          <a:ea typeface="+mn-ea"/>
                          <a:cs typeface="Arial" panose="020B0604020202020204" pitchFamily="34" charset="0"/>
                        </a:rPr>
                        <a:t>Performance Scrutiny</a:t>
                      </a:r>
                      <a:r>
                        <a:rPr lang="en-GB" sz="1000" b="1" u="none" kern="1200">
                          <a:solidFill>
                            <a:schemeClr val="tx1"/>
                          </a:solidFill>
                          <a:latin typeface="Arial" panose="020B0604020202020204" pitchFamily="34" charset="0"/>
                          <a:ea typeface="+mn-ea"/>
                          <a:cs typeface="Arial" panose="020B0604020202020204" pitchFamily="34" charset="0"/>
                        </a:rPr>
                        <a:t> </a:t>
                      </a:r>
                      <a:r>
                        <a:rPr lang="en-GB" sz="1000" b="0" kern="1200">
                          <a:solidFill>
                            <a:schemeClr val="tx1"/>
                          </a:solidFill>
                          <a:latin typeface="Arial" panose="020B0604020202020204" pitchFamily="34" charset="0"/>
                          <a:ea typeface="+mn-ea"/>
                          <a:cs typeface="Arial" panose="020B0604020202020204" pitchFamily="34" charset="0"/>
                        </a:rPr>
                        <a:t>meetings established to continually scrutinise, measure and challenge operational performance, by engaging with senior clinical leaders and management to support delivery of the following activity: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Developing RTT dashboards to provide information on accurate waiting lists to monitor performance;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Demand &amp; Capacity plans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Identify areas at risk of achieving targets and supporting those services by planning revised trajectories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Supporting the prioritisation to allocate recovery funds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000" b="0" kern="1200">
                        <a:solidFill>
                          <a:schemeClr val="tx1"/>
                        </a:solidFill>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GB" sz="1000" b="0" kern="1200">
                        <a:solidFill>
                          <a:schemeClr val="tx1"/>
                        </a:solidFill>
                        <a:latin typeface="Arial" panose="020B0604020202020204" pitchFamily="34" charset="0"/>
                        <a:ea typeface="+mn-ea"/>
                        <a:cs typeface="Arial" panose="020B0604020202020204" pitchFamily="34" charset="0"/>
                      </a:endParaRP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To deliver and maintain the Ministerial targets and ensuring all patients are seen at the right time and place. </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9282188"/>
                  </a:ext>
                </a:extLst>
              </a:tr>
              <a:tr h="12383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u="sng">
                          <a:solidFill>
                            <a:schemeClr val="bg1"/>
                          </a:solidFill>
                          <a:latin typeface="Arial" panose="020B0604020202020204" pitchFamily="34" charset="0"/>
                          <a:cs typeface="Arial" panose="020B0604020202020204" pitchFamily="34" charset="0"/>
                        </a:rPr>
                        <a:t>Goal 5</a:t>
                      </a:r>
                      <a:r>
                        <a:rPr lang="en-GB" sz="1000" b="1">
                          <a:solidFill>
                            <a:schemeClr val="bg1"/>
                          </a:solidFill>
                          <a:latin typeface="Arial" panose="020B0604020202020204" pitchFamily="34" charset="0"/>
                          <a:cs typeface="Arial" panose="020B0604020202020204" pitchFamily="34" charset="0"/>
                        </a:rPr>
                        <a:t>: Measure What's Important: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a:solidFill>
                            <a:schemeClr val="bg1"/>
                          </a:solidFill>
                          <a:latin typeface="Arial" panose="020B0604020202020204" pitchFamily="34" charset="0"/>
                          <a:cs typeface="Arial" panose="020B0604020202020204" pitchFamily="34" charset="0"/>
                        </a:rPr>
                        <a:t>Transforming care to better meet the clinical need of the patient</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dirty="0">
                          <a:solidFill>
                            <a:schemeClr val="tx1"/>
                          </a:solidFill>
                          <a:latin typeface="Arial" panose="020B0604020202020204" pitchFamily="34" charset="0"/>
                          <a:ea typeface="+mn-ea"/>
                          <a:cs typeface="Arial" panose="020B0604020202020204" pitchFamily="34" charset="0"/>
                        </a:rPr>
                        <a:t>Patient Access Training programme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dirty="0">
                          <a:solidFill>
                            <a:schemeClr val="tx1"/>
                          </a:solidFill>
                          <a:latin typeface="Arial" panose="020B0604020202020204" pitchFamily="34" charset="0"/>
                          <a:ea typeface="+mn-ea"/>
                          <a:cs typeface="Arial" panose="020B0604020202020204" pitchFamily="34" charset="0"/>
                        </a:rPr>
                        <a:t>Develop and deliver a Patient Access Training Programme for all staff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GB" sz="1000" b="0" kern="1200" dirty="0">
                        <a:solidFill>
                          <a:schemeClr val="tx1"/>
                        </a:solidFill>
                        <a:latin typeface="Arial" panose="020B0604020202020204" pitchFamily="34" charset="0"/>
                        <a:ea typeface="+mn-ea"/>
                        <a:cs typeface="Arial" panose="020B0604020202020204" pitchFamily="34" charset="0"/>
                      </a:endParaRP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1" u="sng" kern="1200">
                          <a:solidFill>
                            <a:schemeClr val="tx1"/>
                          </a:solidFill>
                          <a:latin typeface="Arial" panose="020B0604020202020204" pitchFamily="34" charset="0"/>
                          <a:ea typeface="+mn-ea"/>
                          <a:cs typeface="Arial" panose="020B0604020202020204" pitchFamily="34" charset="0"/>
                        </a:rPr>
                        <a:t>PAM</a:t>
                      </a:r>
                      <a:r>
                        <a:rPr lang="en-GB" sz="1000" b="0" kern="1200">
                          <a:solidFill>
                            <a:schemeClr val="tx1"/>
                          </a:solidFill>
                          <a:latin typeface="Arial" panose="020B0604020202020204" pitchFamily="34" charset="0"/>
                          <a:ea typeface="+mn-ea"/>
                          <a:cs typeface="Arial" panose="020B0604020202020204" pitchFamily="34" charset="0"/>
                        </a:rPr>
                        <a:t> has a key role in the management, planning and implementation of patient access standards in SBUHB together with the responsibilities of an educationally and clinically sound training programme, including: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PAM Policies &amp; Procedures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PAM Training Programme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PAM Dashboards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a:solidFill>
                            <a:schemeClr val="tx1"/>
                          </a:solidFill>
                          <a:latin typeface="Arial" panose="020B0604020202020204" pitchFamily="34" charset="0"/>
                          <a:ea typeface="+mn-ea"/>
                          <a:cs typeface="Arial" panose="020B0604020202020204" pitchFamily="34" charset="0"/>
                        </a:rPr>
                        <a:t>PAM SharePoint site and communications</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1000" b="0" kern="1200" dirty="0">
                          <a:solidFill>
                            <a:schemeClr val="tx1"/>
                          </a:solidFill>
                          <a:latin typeface="Arial" panose="020B0604020202020204" pitchFamily="34" charset="0"/>
                          <a:ea typeface="+mn-ea"/>
                          <a:cs typeface="Arial" panose="020B0604020202020204" pitchFamily="34" charset="0"/>
                        </a:rPr>
                        <a:t>To support a competent and safe workforce that is well trained and skilled ensuring patient access management meets clinical needs of the patient.</a:t>
                      </a:r>
                    </a:p>
                  </a:txBody>
                  <a:tcPr marL="55449" marR="55449" marT="27724" marB="27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18033167"/>
                  </a:ext>
                </a:extLst>
              </a:tr>
            </a:tbl>
          </a:graphicData>
        </a:graphic>
      </p:graphicFrame>
      <p:sp>
        <p:nvSpPr>
          <p:cNvPr id="6" name="Espaço Reservado para Texto 1">
            <a:extLst>
              <a:ext uri="{FF2B5EF4-FFF2-40B4-BE49-F238E27FC236}">
                <a16:creationId xmlns:a16="http://schemas.microsoft.com/office/drawing/2014/main" id="{CC1E02C8-7F7C-FA8C-1700-1AF8E7507E8F}"/>
              </a:ext>
            </a:extLst>
          </p:cNvPr>
          <p:cNvSpPr txBox="1">
            <a:spLocks/>
          </p:cNvSpPr>
          <p:nvPr/>
        </p:nvSpPr>
        <p:spPr>
          <a:xfrm>
            <a:off x="366289" y="155980"/>
            <a:ext cx="10811971" cy="329227"/>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2426"/>
              <a:t>Patient Access Management</a:t>
            </a:r>
          </a:p>
        </p:txBody>
      </p:sp>
      <p:graphicFrame>
        <p:nvGraphicFramePr>
          <p:cNvPr id="2" name="Table 1">
            <a:extLst>
              <a:ext uri="{FF2B5EF4-FFF2-40B4-BE49-F238E27FC236}">
                <a16:creationId xmlns:a16="http://schemas.microsoft.com/office/drawing/2014/main" id="{1D1822EF-3C31-960E-A7CA-C94079B4162D}"/>
              </a:ext>
            </a:extLst>
          </p:cNvPr>
          <p:cNvGraphicFramePr>
            <a:graphicFrameLocks noGrp="1"/>
          </p:cNvGraphicFramePr>
          <p:nvPr/>
        </p:nvGraphicFramePr>
        <p:xfrm>
          <a:off x="366288" y="644815"/>
          <a:ext cx="11367008" cy="314528"/>
        </p:xfrm>
        <a:graphic>
          <a:graphicData uri="http://schemas.openxmlformats.org/drawingml/2006/table">
            <a:tbl>
              <a:tblPr firstRow="1" bandRow="1">
                <a:tableStyleId>{5C22544A-7EE6-4342-B048-85BDC9FD1C3A}</a:tableStyleId>
              </a:tblPr>
              <a:tblGrid>
                <a:gridCol w="5683504">
                  <a:extLst>
                    <a:ext uri="{9D8B030D-6E8A-4147-A177-3AD203B41FA5}">
                      <a16:colId xmlns:a16="http://schemas.microsoft.com/office/drawing/2014/main" val="1858913075"/>
                    </a:ext>
                  </a:extLst>
                </a:gridCol>
                <a:gridCol w="5683504">
                  <a:extLst>
                    <a:ext uri="{9D8B030D-6E8A-4147-A177-3AD203B41FA5}">
                      <a16:colId xmlns:a16="http://schemas.microsoft.com/office/drawing/2014/main" val="1911291827"/>
                    </a:ext>
                  </a:extLst>
                </a:gridCol>
              </a:tblGrid>
              <a:tr h="314210">
                <a:tc>
                  <a:txBody>
                    <a:bodyPr/>
                    <a:lstStyle/>
                    <a:p>
                      <a:r>
                        <a:rPr lang="en-GB" sz="1700">
                          <a:latin typeface="Arial" panose="020B0604020202020204" pitchFamily="34" charset="0"/>
                          <a:cs typeface="Arial" panose="020B0604020202020204" pitchFamily="34" charset="0"/>
                        </a:rPr>
                        <a:t>Treat Accordingly</a:t>
                      </a:r>
                    </a:p>
                  </a:txBody>
                  <a:tcPr marL="55449" marR="55449" marT="27724" marB="27724">
                    <a:solidFill>
                      <a:schemeClr val="accent1">
                        <a:lumMod val="75000"/>
                      </a:schemeClr>
                    </a:solidFill>
                  </a:tcPr>
                </a:tc>
                <a:tc>
                  <a:txBody>
                    <a:bodyPr/>
                    <a:lstStyle/>
                    <a:p>
                      <a:r>
                        <a:rPr lang="en-GB" sz="1700">
                          <a:latin typeface="Arial" panose="020B0604020202020204" pitchFamily="34" charset="0"/>
                          <a:cs typeface="Arial" panose="020B0604020202020204" pitchFamily="34" charset="0"/>
                        </a:rPr>
                        <a:t>Measure What’s Important</a:t>
                      </a:r>
                    </a:p>
                  </a:txBody>
                  <a:tcPr marL="55449" marR="55449" marT="27724" marB="27724">
                    <a:solidFill>
                      <a:schemeClr val="accent2"/>
                    </a:solidFill>
                  </a:tcPr>
                </a:tc>
                <a:extLst>
                  <a:ext uri="{0D108BD9-81ED-4DB2-BD59-A6C34878D82A}">
                    <a16:rowId xmlns:a16="http://schemas.microsoft.com/office/drawing/2014/main" val="960249244"/>
                  </a:ext>
                </a:extLst>
              </a:tr>
            </a:tbl>
          </a:graphicData>
        </a:graphic>
      </p:graphicFrame>
      <p:pic>
        <p:nvPicPr>
          <p:cNvPr id="3" name="Picture 2">
            <a:extLst>
              <a:ext uri="{FF2B5EF4-FFF2-40B4-BE49-F238E27FC236}">
                <a16:creationId xmlns:a16="http://schemas.microsoft.com/office/drawing/2014/main" id="{4E15E896-D682-87F7-3654-2906F63990E2}"/>
              </a:ext>
            </a:extLst>
          </p:cNvPr>
          <p:cNvPicPr>
            <a:picLocks noChangeAspect="1"/>
          </p:cNvPicPr>
          <p:nvPr/>
        </p:nvPicPr>
        <p:blipFill rotWithShape="1">
          <a:blip r:embed="rId3">
            <a:alphaModFix/>
          </a:blip>
          <a:srcRect r="2869"/>
          <a:stretch/>
        </p:blipFill>
        <p:spPr>
          <a:xfrm>
            <a:off x="9692072" y="5345614"/>
            <a:ext cx="2156464" cy="1480098"/>
          </a:xfrm>
          <a:prstGeom prst="rect">
            <a:avLst/>
          </a:prstGeom>
        </p:spPr>
      </p:pic>
    </p:spTree>
    <p:extLst>
      <p:ext uri="{BB962C8B-B14F-4D97-AF65-F5344CB8AC3E}">
        <p14:creationId xmlns:p14="http://schemas.microsoft.com/office/powerpoint/2010/main" val="40603213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6D38C3-1FF6-4F00-9605-AC885F54B584}"/>
              </a:ext>
            </a:extLst>
          </p:cNvPr>
          <p:cNvSpPr/>
          <p:nvPr/>
        </p:nvSpPr>
        <p:spPr>
          <a:xfrm>
            <a:off x="320032" y="240665"/>
            <a:ext cx="5293500" cy="540276"/>
          </a:xfrm>
          <a:prstGeom prst="rect">
            <a:avLst/>
          </a:prstGeom>
        </p:spPr>
        <p:txBody>
          <a:bodyPr wrap="none">
            <a:spAutoFit/>
          </a:bodyPr>
          <a:lstStyle/>
          <a:p>
            <a:r>
              <a:rPr lang="en-GB" sz="2911" b="1" dirty="0">
                <a:solidFill>
                  <a:srgbClr val="7030A0"/>
                </a:solidFill>
                <a:latin typeface="Arial Black" panose="020B0A04020102020204" pitchFamily="34" charset="0"/>
              </a:rPr>
              <a:t>Focus for the next month</a:t>
            </a:r>
          </a:p>
        </p:txBody>
      </p:sp>
      <p:sp>
        <p:nvSpPr>
          <p:cNvPr id="6" name="Content Placeholder 6">
            <a:extLst>
              <a:ext uri="{FF2B5EF4-FFF2-40B4-BE49-F238E27FC236}">
                <a16:creationId xmlns:a16="http://schemas.microsoft.com/office/drawing/2014/main" id="{CD13126A-BD24-42DD-88EF-AEBC4F728E5D}"/>
              </a:ext>
            </a:extLst>
          </p:cNvPr>
          <p:cNvSpPr txBox="1">
            <a:spLocks/>
          </p:cNvSpPr>
          <p:nvPr/>
        </p:nvSpPr>
        <p:spPr>
          <a:xfrm>
            <a:off x="506789" y="1103600"/>
            <a:ext cx="10777421" cy="4650801"/>
          </a:xfrm>
          <a:prstGeom prst="rect">
            <a:avLst/>
          </a:prstGeom>
          <a:solidFill>
            <a:schemeClr val="bg1">
              <a:alpha val="9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33197" indent="-433197">
              <a:lnSpc>
                <a:spcPct val="114000"/>
              </a:lnSpc>
              <a:spcBef>
                <a:spcPts val="364"/>
              </a:spcBef>
              <a:spcAft>
                <a:spcPts val="728"/>
              </a:spcAft>
            </a:pPr>
            <a:r>
              <a:rPr lang="en-GB" sz="2183" dirty="0">
                <a:solidFill>
                  <a:srgbClr val="002060"/>
                </a:solidFill>
              </a:rPr>
              <a:t>Gold </a:t>
            </a:r>
            <a:r>
              <a:rPr lang="en-GB" sz="2183" i="1" dirty="0">
                <a:solidFill>
                  <a:srgbClr val="002060"/>
                </a:solidFill>
              </a:rPr>
              <a:t>C. difficile </a:t>
            </a:r>
            <a:r>
              <a:rPr lang="en-GB" sz="2183" dirty="0">
                <a:solidFill>
                  <a:srgbClr val="002060"/>
                </a:solidFill>
              </a:rPr>
              <a:t>High Incidence Management Group continue, with Silver Groups reporting into Gold.</a:t>
            </a:r>
          </a:p>
          <a:p>
            <a:pPr marL="433197" indent="-433197">
              <a:lnSpc>
                <a:spcPct val="114000"/>
              </a:lnSpc>
              <a:spcBef>
                <a:spcPts val="364"/>
              </a:spcBef>
              <a:spcAft>
                <a:spcPts val="728"/>
              </a:spcAft>
            </a:pPr>
            <a:r>
              <a:rPr lang="en-GB" sz="2183" dirty="0">
                <a:solidFill>
                  <a:srgbClr val="002060"/>
                </a:solidFill>
              </a:rPr>
              <a:t>Undertake review of literature relating to CDI risk prediction and assess applicability to SBU cases.</a:t>
            </a:r>
          </a:p>
          <a:p>
            <a:pPr marL="433197" indent="-433197">
              <a:lnSpc>
                <a:spcPct val="114000"/>
              </a:lnSpc>
              <a:spcBef>
                <a:spcPts val="364"/>
              </a:spcBef>
              <a:spcAft>
                <a:spcPts val="728"/>
              </a:spcAft>
            </a:pPr>
            <a:r>
              <a:rPr lang="en-GB" sz="2183" dirty="0">
                <a:solidFill>
                  <a:srgbClr val="002060"/>
                </a:solidFill>
              </a:rPr>
              <a:t>Continue with AMU IV-to-Oral board round pilot, which commenced end of September 2024.</a:t>
            </a:r>
          </a:p>
          <a:p>
            <a:pPr marL="433197" indent="-433197">
              <a:lnSpc>
                <a:spcPct val="114000"/>
              </a:lnSpc>
              <a:spcBef>
                <a:spcPts val="364"/>
              </a:spcBef>
              <a:spcAft>
                <a:spcPts val="728"/>
              </a:spcAft>
            </a:pPr>
            <a:r>
              <a:rPr lang="en-GB" sz="2183" dirty="0">
                <a:solidFill>
                  <a:srgbClr val="002060"/>
                </a:solidFill>
              </a:rPr>
              <a:t>Cross-health board IPC discussions to identify key issues and learning.</a:t>
            </a:r>
          </a:p>
          <a:p>
            <a:pPr marL="433197" indent="-433197">
              <a:lnSpc>
                <a:spcPct val="114000"/>
              </a:lnSpc>
              <a:spcBef>
                <a:spcPts val="364"/>
              </a:spcBef>
              <a:spcAft>
                <a:spcPts val="728"/>
              </a:spcAft>
            </a:pPr>
            <a:r>
              <a:rPr lang="en-GB" sz="2183" dirty="0">
                <a:solidFill>
                  <a:srgbClr val="002060"/>
                </a:solidFill>
              </a:rPr>
              <a:t>Approach to PHW Anaerobic Reference Unit &amp; HARP team for an improved understanding of what is considered to be causing the national (UK-wide, in addition to Wales) increase in </a:t>
            </a:r>
            <a:r>
              <a:rPr lang="en-GB" sz="2183" i="1" dirty="0">
                <a:solidFill>
                  <a:srgbClr val="002060"/>
                </a:solidFill>
              </a:rPr>
              <a:t>C. difficile</a:t>
            </a:r>
            <a:r>
              <a:rPr lang="en-GB" sz="2183" dirty="0">
                <a:solidFill>
                  <a:srgbClr val="002060"/>
                </a:solidFill>
              </a:rPr>
              <a:t>. </a:t>
            </a:r>
          </a:p>
          <a:p>
            <a:pPr marL="433197" indent="-433197">
              <a:lnSpc>
                <a:spcPct val="114000"/>
              </a:lnSpc>
              <a:spcBef>
                <a:spcPts val="364"/>
              </a:spcBef>
              <a:spcAft>
                <a:spcPts val="728"/>
              </a:spcAft>
            </a:pPr>
            <a:endParaRPr lang="en-GB" sz="2183" dirty="0">
              <a:solidFill>
                <a:srgbClr val="002060"/>
              </a:solidFill>
            </a:endParaRPr>
          </a:p>
        </p:txBody>
      </p:sp>
    </p:spTree>
    <p:extLst>
      <p:ext uri="{BB962C8B-B14F-4D97-AF65-F5344CB8AC3E}">
        <p14:creationId xmlns:p14="http://schemas.microsoft.com/office/powerpoint/2010/main" val="39741735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627105"/>
          </a:xfrm>
          <a:prstGeom prst="rect">
            <a:avLst/>
          </a:prstGeom>
        </p:spPr>
        <p:txBody>
          <a:bodyPr vert="horz" wrap="square" lIns="0" tIns="6931" rIns="0" bIns="0" rtlCol="0">
            <a:spAutoFit/>
          </a:bodyPr>
          <a:lstStyle/>
          <a:p>
            <a:pPr marL="7701" marR="3081" lvl="0" indent="0" algn="l" defTabSz="554492" rtl="0" eaLnBrk="1" fontAlgn="auto" latinLnBrk="0" hangingPunct="1">
              <a:lnSpc>
                <a:spcPct val="100600"/>
              </a:lnSpc>
              <a:spcBef>
                <a:spcPts val="55"/>
              </a:spcBef>
              <a:spcAft>
                <a:spcPts val="0"/>
              </a:spcAft>
              <a:buClrTx/>
              <a:buSzTx/>
              <a:buFontTx/>
              <a:buNone/>
              <a:tabLst/>
              <a:defRPr/>
            </a:pPr>
            <a:r>
              <a:rPr kumimoji="0" lang="en-GB" sz="4124" b="1" i="0" u="none" strike="noStrike" kern="1200" cap="none" spc="9" normalizeH="0" baseline="0" noProof="0" dirty="0">
                <a:ln>
                  <a:noFill/>
                </a:ln>
                <a:solidFill>
                  <a:srgbClr val="FFFFFF"/>
                </a:solidFill>
                <a:effectLst/>
                <a:uLnTx/>
                <a:uFillTx/>
                <a:latin typeface="Arial Black" panose="020B0604020202020204" pitchFamily="34" charset="0"/>
                <a:ea typeface="+mn-ea"/>
                <a:cs typeface="Arial Black" panose="020B0604020202020204" pitchFamily="34" charset="0"/>
              </a:rPr>
              <a:t>Finance</a:t>
            </a:r>
            <a:endParaRPr kumimoji="0" sz="4124" b="1" i="0" u="none" strike="noStrike" kern="1200" cap="none" spc="0" normalizeH="0" baseline="0" noProof="0" dirty="0">
              <a:ln>
                <a:noFill/>
              </a:ln>
              <a:solidFill>
                <a:prstClr val="black"/>
              </a:solidFill>
              <a:effectLst/>
              <a:uLnTx/>
              <a:uFillTx/>
              <a:latin typeface="Arial Black" panose="020B0604020202020204" pitchFamily="34" charset="0"/>
              <a:ea typeface="+mn-ea"/>
              <a:cs typeface="Arial Black" panose="020B0604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163339" y="141620"/>
            <a:ext cx="11823898" cy="411561"/>
          </a:xfrm>
        </p:spPr>
        <p:txBody>
          <a:bodyPr>
            <a:normAutofit lnSpcReduction="10000"/>
          </a:bodyPr>
          <a:lstStyle/>
          <a:p>
            <a:pPr algn="ctr"/>
            <a:r>
              <a:rPr lang="pt-BR" dirty="0"/>
              <a:t>Building Blocks for Recovery &amp; Sustainability (R&amp;S) Assessment</a:t>
            </a:r>
          </a:p>
        </p:txBody>
      </p:sp>
      <p:pic>
        <p:nvPicPr>
          <p:cNvPr id="3" name="Picture 2"/>
          <p:cNvPicPr>
            <a:picLocks noChangeAspect="1"/>
          </p:cNvPicPr>
          <p:nvPr/>
        </p:nvPicPr>
        <p:blipFill>
          <a:blip r:embed="rId3"/>
          <a:stretch>
            <a:fillRect/>
          </a:stretch>
        </p:blipFill>
        <p:spPr>
          <a:xfrm>
            <a:off x="11409845" y="6062819"/>
            <a:ext cx="414054" cy="380781"/>
          </a:xfrm>
          <a:prstGeom prst="rect">
            <a:avLst/>
          </a:prstGeom>
        </p:spPr>
      </p:pic>
      <p:sp>
        <p:nvSpPr>
          <p:cNvPr id="5" name="TextBox 4">
            <a:extLst>
              <a:ext uri="{FF2B5EF4-FFF2-40B4-BE49-F238E27FC236}">
                <a16:creationId xmlns:a16="http://schemas.microsoft.com/office/drawing/2014/main" id="{A4B759E0-C6B8-0A0B-6CF0-645491D1DAC8}"/>
              </a:ext>
            </a:extLst>
          </p:cNvPr>
          <p:cNvSpPr txBox="1"/>
          <p:nvPr/>
        </p:nvSpPr>
        <p:spPr>
          <a:xfrm>
            <a:off x="274352" y="597244"/>
            <a:ext cx="11731483" cy="438838"/>
          </a:xfrm>
          <a:prstGeom prst="rect">
            <a:avLst/>
          </a:prstGeom>
          <a:noFill/>
        </p:spPr>
        <p:txBody>
          <a:bodyPr wrap="square">
            <a:spAutoFit/>
          </a:bodyPr>
          <a:lstStyle/>
          <a:p>
            <a:pPr algn="just">
              <a:lnSpc>
                <a:spcPct val="107000"/>
              </a:lnSpc>
              <a:spcAft>
                <a:spcPts val="485"/>
              </a:spcAft>
            </a:pPr>
            <a:r>
              <a:rPr lang="en-GB" sz="1092" kern="100" dirty="0">
                <a:latin typeface="Arial" panose="020B0604020202020204" pitchFamily="34" charset="0"/>
                <a:ea typeface="Calibri" panose="020F0502020204030204" pitchFamily="34" charset="0"/>
                <a:cs typeface="Arial" panose="020B0604020202020204" pitchFamily="34" charset="0"/>
              </a:rPr>
              <a:t>Actions underway since Month 1 have focused on enhancing the grip and control over the options routinely deployed on the use of Health Board Resources. For the purposes of the revised assessment these can be categorised into two areas</a:t>
            </a:r>
            <a:r>
              <a:rPr lang="en-GB" sz="849" kern="100" dirty="0">
                <a:latin typeface="Arial" panose="020B0604020202020204" pitchFamily="34" charset="0"/>
                <a:ea typeface="Calibri" panose="020F0502020204030204" pitchFamily="34" charset="0"/>
                <a:cs typeface="Arial" panose="020B0604020202020204" pitchFamily="34" charset="0"/>
              </a:rPr>
              <a:t>:</a:t>
            </a:r>
          </a:p>
        </p:txBody>
      </p:sp>
      <p:graphicFrame>
        <p:nvGraphicFramePr>
          <p:cNvPr id="6" name="Table 5">
            <a:extLst>
              <a:ext uri="{FF2B5EF4-FFF2-40B4-BE49-F238E27FC236}">
                <a16:creationId xmlns:a16="http://schemas.microsoft.com/office/drawing/2014/main" id="{6FDB5646-E7E5-78F8-D46F-CBBFCC25BC49}"/>
              </a:ext>
            </a:extLst>
          </p:cNvPr>
          <p:cNvGraphicFramePr>
            <a:graphicFrameLocks noGrp="1"/>
          </p:cNvGraphicFramePr>
          <p:nvPr/>
        </p:nvGraphicFramePr>
        <p:xfrm>
          <a:off x="311548" y="1379211"/>
          <a:ext cx="5129015" cy="3601211"/>
        </p:xfrm>
        <a:graphic>
          <a:graphicData uri="http://schemas.openxmlformats.org/drawingml/2006/table">
            <a:tbl>
              <a:tblPr firstRow="1" bandRow="1"/>
              <a:tblGrid>
                <a:gridCol w="3863381">
                  <a:extLst>
                    <a:ext uri="{9D8B030D-6E8A-4147-A177-3AD203B41FA5}">
                      <a16:colId xmlns:a16="http://schemas.microsoft.com/office/drawing/2014/main" val="1108798147"/>
                    </a:ext>
                  </a:extLst>
                </a:gridCol>
                <a:gridCol w="1265634">
                  <a:extLst>
                    <a:ext uri="{9D8B030D-6E8A-4147-A177-3AD203B41FA5}">
                      <a16:colId xmlns:a16="http://schemas.microsoft.com/office/drawing/2014/main" val="648566630"/>
                    </a:ext>
                  </a:extLst>
                </a:gridCol>
              </a:tblGrid>
              <a:tr h="224876">
                <a:tc>
                  <a:txBody>
                    <a:bodyPr/>
                    <a:lstStyle/>
                    <a:p>
                      <a:pPr algn="ctr">
                        <a:lnSpc>
                          <a:spcPct val="107000"/>
                        </a:lnSpc>
                        <a:spcAft>
                          <a:spcPts val="800"/>
                        </a:spcAft>
                      </a:pPr>
                      <a:r>
                        <a:rPr lang="en-GB" sz="800" b="1" kern="1200" dirty="0">
                          <a:solidFill>
                            <a:srgbClr val="FFFFFF"/>
                          </a:solidFill>
                          <a:effectLst/>
                          <a:highlight>
                            <a:srgbClr val="002060"/>
                          </a:highlight>
                          <a:latin typeface="Arial" panose="020B0604020202020204" pitchFamily="34" charset="0"/>
                          <a:ea typeface="Times New Roman" panose="02020603050405020304" pitchFamily="18" charset="0"/>
                          <a:cs typeface="Arial" panose="020B0604020202020204" pitchFamily="34" charset="0"/>
                        </a:rPr>
                        <a:t>Action / Output</a:t>
                      </a:r>
                      <a:endParaRPr lang="en-GB" sz="800" kern="100" dirty="0">
                        <a:effectLst/>
                        <a:highlight>
                          <a:srgbClr val="002060"/>
                        </a:highligh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07000"/>
                        </a:lnSpc>
                        <a:spcAft>
                          <a:spcPts val="800"/>
                        </a:spcAft>
                      </a:pPr>
                      <a:r>
                        <a:rPr lang="en-GB" sz="800" b="1" kern="1200" dirty="0">
                          <a:solidFill>
                            <a:srgbClr val="FFFFFF"/>
                          </a:solidFill>
                          <a:effectLst/>
                          <a:highlight>
                            <a:srgbClr val="002060"/>
                          </a:highlight>
                          <a:latin typeface="Arial" panose="020B0604020202020204" pitchFamily="34" charset="0"/>
                          <a:ea typeface="Times New Roman" panose="02020603050405020304" pitchFamily="18" charset="0"/>
                          <a:cs typeface="Arial" panose="020B0604020202020204" pitchFamily="34" charset="0"/>
                        </a:rPr>
                        <a:t>Timescale</a:t>
                      </a:r>
                      <a:endParaRPr lang="en-GB" sz="800" kern="100" dirty="0">
                        <a:effectLst/>
                        <a:highlight>
                          <a:srgbClr val="002060"/>
                        </a:highligh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815624504"/>
                  </a:ext>
                </a:extLst>
              </a:tr>
              <a:tr h="221025">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Deficit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Financial Plan</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submitted</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End March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7794144"/>
                  </a:ext>
                </a:extLst>
              </a:tr>
              <a:tr h="322258">
                <a:tc>
                  <a:txBody>
                    <a:bodyPr/>
                    <a:lstStyle/>
                    <a:p>
                      <a:pPr>
                        <a:lnSpc>
                          <a:spcPct val="107000"/>
                        </a:lnSpc>
                        <a:spcAft>
                          <a:spcPts val="800"/>
                        </a:spcAft>
                      </a:pP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Accountability Letters </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issued to Delegated Budget Holders – set out all funding issued, with deficit sitting centrally</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End April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581006"/>
                  </a:ext>
                </a:extLst>
              </a:tr>
              <a:tr h="322258">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Requirement in response to Accountability Letters all areas submit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Financial Strategy </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achieve breakeven </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End May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0153329"/>
                  </a:ext>
                </a:extLst>
              </a:tr>
              <a:tr h="224876">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Financial Strategies breached delegated budgets and first round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Options</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End June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01362439"/>
                  </a:ext>
                </a:extLst>
              </a:tr>
              <a:tr h="224876">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First Round Star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Chamber Meetings</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July</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15415380"/>
                  </a:ext>
                </a:extLst>
              </a:tr>
              <a:tr h="322258">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Further submission of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Options</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with Green &amp; Ambers assumed as Just Do Its and reds for further discussions at Star Chamber</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Aug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2421000"/>
                  </a:ext>
                </a:extLst>
              </a:tr>
              <a:tr h="224876">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Second Round Star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Chamber Meetings</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rd</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Aug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78663329"/>
                  </a:ext>
                </a:extLst>
              </a:tr>
              <a:tr h="322258">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Discussion at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PFC</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on Next Steps to presentation and recommendation of Red Options to Board.</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Aug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8074922"/>
                  </a:ext>
                </a:extLst>
              </a:tr>
              <a:tr h="322258">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Briefing Independent Members to provide update on Options &amp; Financial Assessment</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rd</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Sept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0663268"/>
                  </a:ext>
                </a:extLst>
              </a:tr>
              <a:tr h="322258">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Presentation and discussions of Red Options at </a:t>
                      </a:r>
                      <a:r>
                        <a:rPr lang="en-GB" sz="8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Executive Team </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for conclusion on recommendations to Board by 9</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September</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Sept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3668543"/>
                  </a:ext>
                </a:extLst>
              </a:tr>
              <a:tr h="224876">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Board briefing on Assessment for submission 26</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September</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Sept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2649199"/>
                  </a:ext>
                </a:extLst>
              </a:tr>
              <a:tr h="322258">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Briefing Independent Members to provide update on Options &amp; Assessment at a special meeting of the Performance and Finance Committee</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Sept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55449" marR="55449" marT="27724" marB="277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8198506"/>
                  </a:ext>
                </a:extLst>
              </a:tr>
            </a:tbl>
          </a:graphicData>
        </a:graphic>
      </p:graphicFrame>
      <p:graphicFrame>
        <p:nvGraphicFramePr>
          <p:cNvPr id="7" name="Table 6">
            <a:extLst>
              <a:ext uri="{FF2B5EF4-FFF2-40B4-BE49-F238E27FC236}">
                <a16:creationId xmlns:a16="http://schemas.microsoft.com/office/drawing/2014/main" id="{322BF915-E55C-190A-1A9A-D8255C458748}"/>
              </a:ext>
            </a:extLst>
          </p:cNvPr>
          <p:cNvGraphicFramePr>
            <a:graphicFrameLocks noGrp="1"/>
          </p:cNvGraphicFramePr>
          <p:nvPr/>
        </p:nvGraphicFramePr>
        <p:xfrm>
          <a:off x="5830297" y="1368761"/>
          <a:ext cx="6145577" cy="4823243"/>
        </p:xfrm>
        <a:graphic>
          <a:graphicData uri="http://schemas.openxmlformats.org/drawingml/2006/table">
            <a:tbl>
              <a:tblPr firstRow="1" bandRow="1"/>
              <a:tblGrid>
                <a:gridCol w="5191788">
                  <a:extLst>
                    <a:ext uri="{9D8B030D-6E8A-4147-A177-3AD203B41FA5}">
                      <a16:colId xmlns:a16="http://schemas.microsoft.com/office/drawing/2014/main" val="2817600121"/>
                    </a:ext>
                  </a:extLst>
                </a:gridCol>
                <a:gridCol w="953789">
                  <a:extLst>
                    <a:ext uri="{9D8B030D-6E8A-4147-A177-3AD203B41FA5}">
                      <a16:colId xmlns:a16="http://schemas.microsoft.com/office/drawing/2014/main" val="1432448548"/>
                    </a:ext>
                  </a:extLst>
                </a:gridCol>
              </a:tblGrid>
              <a:tr h="369342">
                <a:tc>
                  <a:txBody>
                    <a:bodyPr/>
                    <a:lstStyle/>
                    <a:p>
                      <a:pPr algn="ctr">
                        <a:lnSpc>
                          <a:spcPct val="107000"/>
                        </a:lnSpc>
                        <a:spcAft>
                          <a:spcPts val="800"/>
                        </a:spcAft>
                      </a:pPr>
                      <a:r>
                        <a:rPr lang="en-GB" sz="800" b="1" kern="1200" dirty="0">
                          <a:solidFill>
                            <a:srgbClr val="FFFFFF"/>
                          </a:solidFill>
                          <a:effectLst/>
                          <a:highlight>
                            <a:srgbClr val="002060"/>
                          </a:highlight>
                          <a:latin typeface="Arial" panose="020B0604020202020204" pitchFamily="34" charset="0"/>
                          <a:ea typeface="Times New Roman" panose="02020603050405020304" pitchFamily="18" charset="0"/>
                          <a:cs typeface="Arial" panose="020B0604020202020204" pitchFamily="34" charset="0"/>
                        </a:rPr>
                        <a:t>Action / Output</a:t>
                      </a:r>
                    </a:p>
                    <a:p>
                      <a:pPr algn="ctr">
                        <a:lnSpc>
                          <a:spcPct val="107000"/>
                        </a:lnSpc>
                        <a:spcAft>
                          <a:spcPts val="800"/>
                        </a:spcAft>
                      </a:pPr>
                      <a:endParaRPr lang="en-GB" sz="800" kern="100" dirty="0">
                        <a:effectLst/>
                        <a:highlight>
                          <a:srgbClr val="002060"/>
                        </a:highligh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07000"/>
                        </a:lnSpc>
                        <a:spcAft>
                          <a:spcPts val="800"/>
                        </a:spcAft>
                      </a:pPr>
                      <a:r>
                        <a:rPr lang="en-GB" sz="800" b="1" kern="1200" dirty="0">
                          <a:solidFill>
                            <a:srgbClr val="FFFFFF"/>
                          </a:solidFill>
                          <a:effectLst/>
                          <a:highlight>
                            <a:srgbClr val="002060"/>
                          </a:highlight>
                          <a:latin typeface="Arial" panose="020B0604020202020204" pitchFamily="34" charset="0"/>
                          <a:ea typeface="Times New Roman" panose="02020603050405020304" pitchFamily="18" charset="0"/>
                          <a:cs typeface="Arial" panose="020B0604020202020204" pitchFamily="34" charset="0"/>
                        </a:rPr>
                        <a:t>Timescale</a:t>
                      </a:r>
                      <a:endParaRPr lang="en-GB" sz="800" kern="100" dirty="0">
                        <a:effectLst/>
                        <a:highlight>
                          <a:srgbClr val="002060"/>
                        </a:highligh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445719728"/>
                  </a:ext>
                </a:extLst>
              </a:tr>
              <a:tr h="1461568">
                <a:tc>
                  <a:txBody>
                    <a:bodyPr/>
                    <a:lstStyle/>
                    <a:p>
                      <a:pPr>
                        <a:lnSpc>
                          <a:spcPct val="107000"/>
                        </a:lnSpc>
                        <a:spcAft>
                          <a:spcPts val="800"/>
                        </a:spcAft>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Chief Executive Officer (CEO) set out a number of actions to address the run rate pressures and during May 2024 the CEO also established clear actions for each Executive Team member. These additional actions focused on:</a:t>
                      </a:r>
                    </a:p>
                    <a:p>
                      <a:pPr>
                        <a:lnSpc>
                          <a:spcPct val="107000"/>
                        </a:lnSpc>
                        <a:spcAft>
                          <a:spcPts val="800"/>
                        </a:spcAft>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Medical Staffing Variable Pay – Acting Medical Director</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Nursing (Registered and Unregistered) Variable Pay – Director of Nursing</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Review Bank – Acting Director of Workforce</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Review Non-Pay Outsourcing – COO</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Maximising Value &amp; Sustainability opportunities – Director of Finance &amp; Performance</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tabLst>
                          <a:tab pos="3009900" algn="l"/>
                        </a:tabLs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The variable pay work identified £13.5m of opportunities which are integrated into this assessment</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May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1916394"/>
                  </a:ext>
                </a:extLst>
              </a:tr>
              <a:tr h="30773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Recovery &amp; Sustainability Team established, working directly to the Director of Finance and Performance (SRO) leading on a three-programme approach supported by the existing Finance PMO Team.</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July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43471412"/>
                  </a:ext>
                </a:extLst>
              </a:tr>
              <a:tr h="44616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Immediate pause on Admin &amp; Clerical (A&amp;C) Bank/Agency/Overtime and also a pause on all A&amp;C Recruitment, with new vacancy panel being developed to increase the scrutiny on A&amp;C posts being put in place after the 3 month pause.</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July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39104021"/>
                  </a:ext>
                </a:extLst>
              </a:tr>
              <a:tr h="211354">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Board authorised the Executive Team to consider and approve actions to reduce controllable expenditure.</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July 2024 </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6683628"/>
                  </a:ext>
                </a:extLst>
              </a:tr>
              <a:tr h="44616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Commencement of the specific review of investment and choices made through IMTP process over last 3-4 years. Work to date has focused on Omnicell Invest to Save (Non-Pay Theatres) and Emergency Department in Morriston.</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July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6815783"/>
                  </a:ext>
                </a:extLst>
              </a:tr>
              <a:tr h="44616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Special Executive Team to consider options to reduce or cease controllable expenditure. Agreed reduction in Travel, Office Equipment, Telephones and Building/Maintenance Costs, which could reduce run rate by £0.9m in 2024/25.</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July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3981754"/>
                  </a:ext>
                </a:extLst>
              </a:tr>
              <a:tr h="30773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Special Executive Team to consider options to reduce or cease controllable expenditure focusing on Variable Pay and the opportunities highlighted, which could reduce run rates by £13.5m.</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Aug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13234330"/>
                  </a:ext>
                </a:extLst>
              </a:tr>
              <a:tr h="44616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Issued instruction to Service Areas on the Variable Pay Control targets for 2024/25, with 25% reduction required by end September and a further 25% reduction by the end of December. This has the potential to reduce Variable Pay by £13.5m by the 31</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March 2025.</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Aug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4776592"/>
                  </a:ext>
                </a:extLst>
              </a:tr>
              <a:tr h="307732">
                <a:tc>
                  <a:txBody>
                    <a:bodyPr/>
                    <a:lstStyle/>
                    <a:p>
                      <a:pP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Issue further instructions to Service Areas on controllable expenditure agreed by the Executive Team, focusing on Travel, Office Equipment, Telephones and Building/Maintenance Costs.</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a:t>
                      </a:r>
                      <a:r>
                        <a:rPr lang="en-GB" sz="800" kern="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Aug 2024</a:t>
                      </a:r>
                      <a:endParaRPr lang="en-GB" sz="800" kern="100" dirty="0">
                        <a:effectLst/>
                        <a:latin typeface="Arial" panose="020B0604020202020204" pitchFamily="34" charset="0"/>
                        <a:ea typeface="Calibri" panose="020F0502020204030204" pitchFamily="34" charset="0"/>
                        <a:cs typeface="Arial" panose="020B0604020202020204" pitchFamily="34" charset="0"/>
                      </a:endParaRPr>
                    </a:p>
                  </a:txBody>
                  <a:tcPr marL="40924" marR="40924" marT="20462" marB="204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0230166"/>
                  </a:ext>
                </a:extLst>
              </a:tr>
            </a:tbl>
          </a:graphicData>
        </a:graphic>
      </p:graphicFrame>
      <p:sp>
        <p:nvSpPr>
          <p:cNvPr id="8" name="TextBox 7">
            <a:extLst>
              <a:ext uri="{FF2B5EF4-FFF2-40B4-BE49-F238E27FC236}">
                <a16:creationId xmlns:a16="http://schemas.microsoft.com/office/drawing/2014/main" id="{0E6AF887-F9EC-6DF2-6AFE-F5749B78D6C7}"/>
              </a:ext>
            </a:extLst>
          </p:cNvPr>
          <p:cNvSpPr txBox="1"/>
          <p:nvPr/>
        </p:nvSpPr>
        <p:spPr>
          <a:xfrm>
            <a:off x="311548" y="999635"/>
            <a:ext cx="5129015" cy="428451"/>
          </a:xfrm>
          <a:prstGeom prst="rect">
            <a:avLst/>
          </a:prstGeom>
          <a:noFill/>
        </p:spPr>
        <p:txBody>
          <a:bodyPr wrap="square" rtlCol="0">
            <a:spAutoFit/>
          </a:bodyPr>
          <a:lstStyle/>
          <a:p>
            <a:pPr algn="ctr"/>
            <a:r>
              <a:rPr lang="en-GB" sz="1092" b="1" kern="100" dirty="0">
                <a:latin typeface="Arial" panose="020B0604020202020204" pitchFamily="34" charset="0"/>
                <a:ea typeface="Calibri" panose="020F0502020204030204" pitchFamily="34" charset="0"/>
                <a:cs typeface="Arial" panose="020B0604020202020204" pitchFamily="34" charset="0"/>
              </a:rPr>
              <a:t>Part 1. Board Oversight and Governance put in place aligned to the Accountability Letter</a:t>
            </a:r>
          </a:p>
        </p:txBody>
      </p:sp>
      <p:sp>
        <p:nvSpPr>
          <p:cNvPr id="10" name="TextBox 9">
            <a:extLst>
              <a:ext uri="{FF2B5EF4-FFF2-40B4-BE49-F238E27FC236}">
                <a16:creationId xmlns:a16="http://schemas.microsoft.com/office/drawing/2014/main" id="{BC38F545-A3E7-13CE-6411-561F0CD5239A}"/>
              </a:ext>
            </a:extLst>
          </p:cNvPr>
          <p:cNvSpPr txBox="1"/>
          <p:nvPr/>
        </p:nvSpPr>
        <p:spPr>
          <a:xfrm>
            <a:off x="5823401" y="968602"/>
            <a:ext cx="6368599" cy="596510"/>
          </a:xfrm>
          <a:prstGeom prst="rect">
            <a:avLst/>
          </a:prstGeom>
          <a:noFill/>
        </p:spPr>
        <p:txBody>
          <a:bodyPr wrap="square">
            <a:spAutoFit/>
          </a:bodyPr>
          <a:lstStyle/>
          <a:p>
            <a:pPr algn="ctr"/>
            <a:r>
              <a:rPr lang="en-GB" sz="1092" b="1" kern="100" dirty="0">
                <a:latin typeface="Arial" panose="020B0604020202020204" pitchFamily="34" charset="0"/>
                <a:ea typeface="Calibri" panose="020F0502020204030204" pitchFamily="34" charset="0"/>
                <a:cs typeface="Arial" panose="020B0604020202020204" pitchFamily="34" charset="0"/>
              </a:rPr>
              <a:t>Part 2. Actions from the focus on expenditure grip and control following the Month 1 reported position</a:t>
            </a:r>
          </a:p>
          <a:p>
            <a:endParaRPr lang="en-GB" sz="1092" dirty="0">
              <a:ln w="3175">
                <a:solidFill>
                  <a:schemeClr val="tx1"/>
                </a:solidFill>
              </a:ln>
            </a:endParaRPr>
          </a:p>
        </p:txBody>
      </p:sp>
      <p:sp>
        <p:nvSpPr>
          <p:cNvPr id="11" name="TextBox 10">
            <a:extLst>
              <a:ext uri="{FF2B5EF4-FFF2-40B4-BE49-F238E27FC236}">
                <a16:creationId xmlns:a16="http://schemas.microsoft.com/office/drawing/2014/main" id="{23C4CC15-FFF3-ABB6-24D7-8C40F924E607}"/>
              </a:ext>
            </a:extLst>
          </p:cNvPr>
          <p:cNvSpPr txBox="1"/>
          <p:nvPr/>
        </p:nvSpPr>
        <p:spPr>
          <a:xfrm>
            <a:off x="9254655" y="6395888"/>
            <a:ext cx="2569243" cy="353687"/>
          </a:xfrm>
          <a:prstGeom prst="rect">
            <a:avLst/>
          </a:prstGeom>
          <a:noFill/>
        </p:spPr>
        <p:txBody>
          <a:bodyPr wrap="square" rtlCol="0">
            <a:spAutoFit/>
          </a:bodyPr>
          <a:lstStyle/>
          <a:p>
            <a:r>
              <a:rPr lang="en-GB" sz="849" i="1" dirty="0"/>
              <a:t>Extract: P14-16 Recovery &amp; Sustainability Assessment 26</a:t>
            </a:r>
            <a:r>
              <a:rPr lang="en-GB" sz="849" i="1" baseline="30000" dirty="0"/>
              <a:t>th</a:t>
            </a:r>
            <a:r>
              <a:rPr lang="en-GB" sz="849" i="1" dirty="0"/>
              <a:t> September 2024</a:t>
            </a:r>
          </a:p>
        </p:txBody>
      </p:sp>
    </p:spTree>
    <p:extLst>
      <p:ext uri="{BB962C8B-B14F-4D97-AF65-F5344CB8AC3E}">
        <p14:creationId xmlns:p14="http://schemas.microsoft.com/office/powerpoint/2010/main" val="15628955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135306" y="102101"/>
            <a:ext cx="11413114" cy="338851"/>
          </a:xfrm>
        </p:spPr>
        <p:txBody>
          <a:bodyPr>
            <a:normAutofit fontScale="85000" lnSpcReduction="20000"/>
          </a:bodyPr>
          <a:lstStyle/>
          <a:p>
            <a:pPr algn="ctr"/>
            <a:r>
              <a:rPr lang="pt-BR" dirty="0"/>
              <a:t>Summary R&amp;S Assessment Submission 26th September </a:t>
            </a:r>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sp>
        <p:nvSpPr>
          <p:cNvPr id="5" name="TextBox 4">
            <a:extLst>
              <a:ext uri="{FF2B5EF4-FFF2-40B4-BE49-F238E27FC236}">
                <a16:creationId xmlns:a16="http://schemas.microsoft.com/office/drawing/2014/main" id="{CCBB0F86-391B-8C4E-745C-3EA72A659FD2}"/>
              </a:ext>
            </a:extLst>
          </p:cNvPr>
          <p:cNvSpPr txBox="1"/>
          <p:nvPr/>
        </p:nvSpPr>
        <p:spPr>
          <a:xfrm>
            <a:off x="54" y="514484"/>
            <a:ext cx="7277201" cy="5216813"/>
          </a:xfrm>
          <a:prstGeom prst="rect">
            <a:avLst/>
          </a:prstGeom>
          <a:noFill/>
        </p:spPr>
        <p:txBody>
          <a:bodyPr wrap="square">
            <a:spAutoFit/>
          </a:bodyPr>
          <a:lstStyle/>
          <a:p>
            <a:pPr marL="457207" defTabSz="914413"/>
            <a:r>
              <a:rPr lang="en-GB" sz="900" dirty="0">
                <a:solidFill>
                  <a:prstClr val="black"/>
                </a:solidFill>
                <a:latin typeface="Aptos" panose="020B0004020202020204" pitchFamily="34" charset="0"/>
                <a:ea typeface="Aptos" panose="020B0004020202020204" pitchFamily="34" charset="0"/>
              </a:rPr>
              <a:t> </a:t>
            </a:r>
            <a:endParaRPr lang="en-GB" sz="900" dirty="0">
              <a:solidFill>
                <a:prstClr val="black"/>
              </a:solidFill>
              <a:latin typeface="Calibri" panose="020F0502020204030204" pitchFamily="34" charset="0"/>
              <a:ea typeface="Aptos" panose="020B0004020202020204" pitchFamily="34" charset="0"/>
            </a:endParaRPr>
          </a:p>
          <a:p>
            <a:pPr defTabSz="914413"/>
            <a:r>
              <a:rPr lang="en-GB" sz="1200" b="1" dirty="0">
                <a:solidFill>
                  <a:prstClr val="black"/>
                </a:solidFill>
                <a:latin typeface="Aptos" panose="020B0004020202020204" pitchFamily="34" charset="0"/>
                <a:ea typeface="Times New Roman" panose="02020603050405020304" pitchFamily="18" charset="0"/>
              </a:rPr>
              <a:t>PART 1 = £85.5m</a:t>
            </a:r>
            <a:r>
              <a:rPr lang="en-GB" sz="1200" dirty="0">
                <a:solidFill>
                  <a:prstClr val="black"/>
                </a:solidFill>
                <a:latin typeface="Aptos" panose="020B0004020202020204" pitchFamily="34" charset="0"/>
                <a:ea typeface="Times New Roman" panose="02020603050405020304" pitchFamily="18" charset="0"/>
              </a:rPr>
              <a:t>: The output from the work undertaken through July-September, provided an initial assessed deficit of = £</a:t>
            </a:r>
            <a:r>
              <a:rPr lang="en-GB" sz="1200" b="1" dirty="0">
                <a:solidFill>
                  <a:prstClr val="black"/>
                </a:solidFill>
                <a:latin typeface="Aptos" panose="020B0004020202020204" pitchFamily="34" charset="0"/>
                <a:ea typeface="Times New Roman" panose="02020603050405020304" pitchFamily="18" charset="0"/>
              </a:rPr>
              <a:t>85.5m</a:t>
            </a:r>
            <a:r>
              <a:rPr lang="en-GB" sz="1200" dirty="0">
                <a:solidFill>
                  <a:prstClr val="black"/>
                </a:solidFill>
                <a:latin typeface="Aptos" panose="020B0004020202020204" pitchFamily="34" charset="0"/>
                <a:ea typeface="Times New Roman" panose="02020603050405020304" pitchFamily="18" charset="0"/>
              </a:rPr>
              <a:t>.  Within the £85.5m deficit:</a:t>
            </a:r>
            <a:endParaRPr lang="en-GB" sz="1200" dirty="0">
              <a:solidFill>
                <a:prstClr val="black"/>
              </a:solidFill>
              <a:latin typeface="Calibri" panose="020F0502020204030204" pitchFamily="34" charset="0"/>
              <a:ea typeface="Aptos" panose="020B0004020202020204" pitchFamily="34" charset="0"/>
            </a:endParaRPr>
          </a:p>
          <a:p>
            <a:pPr marL="285754" indent="-285754" defTabSz="914413">
              <a:buFont typeface="Courier New" panose="02070309020205020404" pitchFamily="49" charset="0"/>
              <a:buChar char="o"/>
            </a:pPr>
            <a:r>
              <a:rPr lang="en-GB" sz="1200" dirty="0">
                <a:solidFill>
                  <a:prstClr val="black"/>
                </a:solidFill>
                <a:latin typeface="Aptos" panose="020B0004020202020204" pitchFamily="34" charset="0"/>
                <a:ea typeface="Times New Roman" panose="02020603050405020304" pitchFamily="18" charset="0"/>
              </a:rPr>
              <a:t>Service Areas identified £38.9m of green and amber schemes and a further £38m of Red Schemes</a:t>
            </a:r>
            <a:endParaRPr lang="en-GB" sz="1200" dirty="0">
              <a:solidFill>
                <a:prstClr val="black"/>
              </a:solidFill>
              <a:latin typeface="Calibri" panose="020F0502020204030204" pitchFamily="34" charset="0"/>
              <a:ea typeface="Aptos" panose="020B0004020202020204" pitchFamily="34" charset="0"/>
            </a:endParaRPr>
          </a:p>
          <a:p>
            <a:pPr marL="285754" indent="-285754" defTabSz="914413">
              <a:buFont typeface="Courier New" panose="02070309020205020404" pitchFamily="49" charset="0"/>
              <a:buChar char="o"/>
            </a:pPr>
            <a:r>
              <a:rPr lang="en-GB" sz="1200" dirty="0">
                <a:solidFill>
                  <a:prstClr val="black"/>
                </a:solidFill>
                <a:latin typeface="Aptos" panose="020B0004020202020204" pitchFamily="34" charset="0"/>
                <a:ea typeface="Times New Roman" panose="02020603050405020304" pitchFamily="18" charset="0"/>
              </a:rPr>
              <a:t>Red schemes were assessed and initially £12.4m were recommended to proceed by the Executive Team to the Board</a:t>
            </a:r>
            <a:endParaRPr lang="en-GB" sz="1200" dirty="0">
              <a:solidFill>
                <a:prstClr val="black"/>
              </a:solidFill>
              <a:latin typeface="Calibri" panose="020F0502020204030204" pitchFamily="34" charset="0"/>
              <a:ea typeface="Aptos" panose="020B0004020202020204" pitchFamily="34" charset="0"/>
            </a:endParaRPr>
          </a:p>
          <a:p>
            <a:pPr marL="285754" indent="-285754" defTabSz="914413">
              <a:buFont typeface="Courier New" panose="02070309020205020404" pitchFamily="49" charset="0"/>
              <a:buChar char="o"/>
            </a:pPr>
            <a:r>
              <a:rPr lang="en-GB" sz="1200" dirty="0">
                <a:solidFill>
                  <a:prstClr val="black"/>
                </a:solidFill>
                <a:latin typeface="Aptos" panose="020B0004020202020204" pitchFamily="34" charset="0"/>
                <a:ea typeface="Times New Roman" panose="02020603050405020304" pitchFamily="18" charset="0"/>
              </a:rPr>
              <a:t>Health Board now has a further 210+ given the number of schemes and SB’s historic trend on performance  delivery a risk adjustment of £13.3m was been included. </a:t>
            </a:r>
            <a:r>
              <a:rPr lang="en-GB" sz="1200" dirty="0">
                <a:solidFill>
                  <a:prstClr val="black"/>
                </a:solidFill>
                <a:latin typeface="Aptos" panose="020B0004020202020204" pitchFamily="34" charset="0"/>
                <a:ea typeface="Aptos" panose="020B0004020202020204" pitchFamily="34" charset="0"/>
              </a:rPr>
              <a:t> </a:t>
            </a:r>
            <a:endParaRPr lang="en-GB" sz="1200" dirty="0">
              <a:solidFill>
                <a:prstClr val="black"/>
              </a:solidFill>
              <a:latin typeface="Calibri" panose="020F0502020204030204" pitchFamily="34" charset="0"/>
              <a:ea typeface="Aptos" panose="020B0004020202020204" pitchFamily="34" charset="0"/>
            </a:endParaRPr>
          </a:p>
          <a:p>
            <a:pPr defTabSz="914413"/>
            <a:endParaRPr lang="en-GB" sz="1200" b="1" dirty="0">
              <a:solidFill>
                <a:prstClr val="black"/>
              </a:solidFill>
              <a:latin typeface="Aptos" panose="020B0004020202020204" pitchFamily="34" charset="0"/>
              <a:ea typeface="Times New Roman" panose="02020603050405020304" pitchFamily="18" charset="0"/>
            </a:endParaRPr>
          </a:p>
          <a:p>
            <a:pPr defTabSz="914413"/>
            <a:r>
              <a:rPr lang="en-GB" sz="1200" b="1" dirty="0">
                <a:solidFill>
                  <a:prstClr val="black"/>
                </a:solidFill>
                <a:latin typeface="Aptos" panose="020B0004020202020204" pitchFamily="34" charset="0"/>
                <a:ea typeface="Times New Roman" panose="02020603050405020304" pitchFamily="18" charset="0"/>
              </a:rPr>
              <a:t>PART 2 = £68.4m</a:t>
            </a:r>
            <a:r>
              <a:rPr lang="en-GB" sz="1200" dirty="0">
                <a:solidFill>
                  <a:prstClr val="black"/>
                </a:solidFill>
                <a:latin typeface="Aptos" panose="020B0004020202020204" pitchFamily="34" charset="0"/>
                <a:ea typeface="Times New Roman" panose="02020603050405020304" pitchFamily="18" charset="0"/>
              </a:rPr>
              <a:t>: The Finance Team has been assessing all aspects of the position and has identified potential non-recurrent opportunities of £17.1m. If these were achieved in full the £85.5m deficit would reduce to £68.4m. Within the £17.1m:</a:t>
            </a:r>
            <a:endParaRPr lang="en-GB" sz="1200" dirty="0">
              <a:solidFill>
                <a:prstClr val="black"/>
              </a:solidFill>
              <a:latin typeface="Calibri" panose="020F0502020204030204" pitchFamily="34" charset="0"/>
              <a:ea typeface="Aptos" panose="020B0004020202020204" pitchFamily="34" charset="0"/>
            </a:endParaRPr>
          </a:p>
          <a:p>
            <a:pPr marL="285754" indent="-285754" defTabSz="914413">
              <a:buFont typeface="Courier New" panose="02070309020205020404" pitchFamily="49" charset="0"/>
              <a:buChar char="o"/>
            </a:pPr>
            <a:r>
              <a:rPr lang="en-GB" sz="1200" dirty="0">
                <a:solidFill>
                  <a:prstClr val="black"/>
                </a:solidFill>
                <a:latin typeface="Aptos" panose="020B0004020202020204" pitchFamily="34" charset="0"/>
                <a:ea typeface="Times New Roman" panose="02020603050405020304" pitchFamily="18" charset="0"/>
              </a:rPr>
              <a:t>Each of these schemes has a risk of non-delivery and only £6.6m are RAG Green</a:t>
            </a:r>
            <a:endParaRPr lang="en-GB" sz="1200" dirty="0">
              <a:solidFill>
                <a:prstClr val="black"/>
              </a:solidFill>
              <a:latin typeface="Calibri" panose="020F0502020204030204" pitchFamily="34" charset="0"/>
              <a:ea typeface="Aptos" panose="020B0004020202020204" pitchFamily="34" charset="0"/>
            </a:endParaRPr>
          </a:p>
          <a:p>
            <a:pPr marL="285754" indent="-285754" defTabSz="914413">
              <a:buFont typeface="Courier New" panose="02070309020205020404" pitchFamily="49" charset="0"/>
              <a:buChar char="o"/>
            </a:pPr>
            <a:r>
              <a:rPr lang="en-GB" sz="1200" dirty="0">
                <a:solidFill>
                  <a:prstClr val="black"/>
                </a:solidFill>
                <a:latin typeface="Aptos" panose="020B0004020202020204" pitchFamily="34" charset="0"/>
                <a:ea typeface="Times New Roman" panose="02020603050405020304" pitchFamily="18" charset="0"/>
              </a:rPr>
              <a:t>These N/R opportunities provide the HB with time to develop and implement both the Full Year effect of agreed Red, Amber, and Green schemes, alongside the Recovery &amp; Sustainability Board embedding across the HB.</a:t>
            </a:r>
            <a:endParaRPr lang="en-GB" sz="1200" dirty="0">
              <a:solidFill>
                <a:prstClr val="black"/>
              </a:solidFill>
              <a:latin typeface="Calibri" panose="020F0502020204030204" pitchFamily="34" charset="0"/>
              <a:ea typeface="Aptos" panose="020B0004020202020204" pitchFamily="34" charset="0"/>
            </a:endParaRPr>
          </a:p>
          <a:p>
            <a:pPr marL="1371620" defTabSz="914413"/>
            <a:r>
              <a:rPr lang="en-GB" sz="1200" dirty="0">
                <a:solidFill>
                  <a:prstClr val="black"/>
                </a:solidFill>
                <a:latin typeface="Aptos" panose="020B0004020202020204" pitchFamily="34" charset="0"/>
                <a:ea typeface="Aptos" panose="020B0004020202020204" pitchFamily="34" charset="0"/>
              </a:rPr>
              <a:t> </a:t>
            </a:r>
            <a:endParaRPr lang="en-GB" sz="1200" dirty="0">
              <a:solidFill>
                <a:prstClr val="black"/>
              </a:solidFill>
              <a:latin typeface="Calibri" panose="020F0502020204030204" pitchFamily="34" charset="0"/>
              <a:ea typeface="Aptos" panose="020B0004020202020204" pitchFamily="34" charset="0"/>
            </a:endParaRPr>
          </a:p>
          <a:p>
            <a:pPr defTabSz="914413"/>
            <a:r>
              <a:rPr lang="en-GB" sz="1200" b="1" dirty="0">
                <a:solidFill>
                  <a:prstClr val="black"/>
                </a:solidFill>
                <a:latin typeface="Aptos" panose="020B0004020202020204" pitchFamily="34" charset="0"/>
                <a:ea typeface="Times New Roman" panose="02020603050405020304" pitchFamily="18" charset="0"/>
              </a:rPr>
              <a:t>PART 3 = £64.1m: </a:t>
            </a:r>
            <a:r>
              <a:rPr lang="en-GB" sz="1200" dirty="0">
                <a:solidFill>
                  <a:prstClr val="black"/>
                </a:solidFill>
                <a:latin typeface="Aptos" panose="020B0004020202020204" pitchFamily="34" charset="0"/>
                <a:ea typeface="Times New Roman" panose="02020603050405020304" pitchFamily="18" charset="0"/>
              </a:rPr>
              <a:t>Of the £38m of red options only £12.4m were initially recommended to proceed, leaving a further £20m (Pool 2 and 3) to support further savings. The initial assessment of Pool 2 and 3 is that a further £4.3m is possible. Thus, taking the assessed deficit down to £64.1m. </a:t>
            </a:r>
            <a:endParaRPr lang="en-GB" sz="1200" dirty="0">
              <a:solidFill>
                <a:prstClr val="black"/>
              </a:solidFill>
              <a:latin typeface="Calibri" panose="020F0502020204030204" pitchFamily="34" charset="0"/>
              <a:ea typeface="Aptos" panose="020B0004020202020204" pitchFamily="34" charset="0"/>
            </a:endParaRPr>
          </a:p>
          <a:p>
            <a:pPr defTabSz="914413"/>
            <a:r>
              <a:rPr lang="en-GB" sz="1200" dirty="0">
                <a:solidFill>
                  <a:prstClr val="black"/>
                </a:solidFill>
                <a:latin typeface="Aptos" panose="020B0004020202020204" pitchFamily="34" charset="0"/>
                <a:ea typeface="Aptos" panose="020B0004020202020204" pitchFamily="34" charset="0"/>
              </a:rPr>
              <a:t> </a:t>
            </a:r>
            <a:endParaRPr lang="en-GB" sz="1200" dirty="0">
              <a:solidFill>
                <a:prstClr val="black"/>
              </a:solidFill>
              <a:latin typeface="Calibri" panose="020F0502020204030204" pitchFamily="34" charset="0"/>
              <a:ea typeface="Aptos" panose="020B0004020202020204" pitchFamily="34" charset="0"/>
            </a:endParaRPr>
          </a:p>
          <a:p>
            <a:pPr defTabSz="914413"/>
            <a:r>
              <a:rPr lang="en-GB" sz="1200" b="1" dirty="0">
                <a:solidFill>
                  <a:prstClr val="black"/>
                </a:solidFill>
                <a:latin typeface="Aptos" panose="020B0004020202020204" pitchFamily="34" charset="0"/>
                <a:ea typeface="Times New Roman" panose="02020603050405020304" pitchFamily="18" charset="0"/>
              </a:rPr>
              <a:t>PART 4 = £50.8m:</a:t>
            </a:r>
            <a:r>
              <a:rPr lang="en-GB" sz="1200" dirty="0">
                <a:solidFill>
                  <a:prstClr val="black"/>
                </a:solidFill>
                <a:latin typeface="Aptos" panose="020B0004020202020204" pitchFamily="34" charset="0"/>
                <a:ea typeface="Times New Roman" panose="02020603050405020304" pitchFamily="18" charset="0"/>
              </a:rPr>
              <a:t> within the initial assessment was a Risk Adjustment for the non-delivery of schemes totalling £13.3m. Should all options/schemes deliver then the £13.3m built into the £85.5m would support the further reduction of the financial position for 2024/25.</a:t>
            </a:r>
            <a:endParaRPr lang="en-GB" sz="1200" dirty="0">
              <a:solidFill>
                <a:prstClr val="black"/>
              </a:solidFill>
              <a:latin typeface="Calibri" panose="020F0502020204030204" pitchFamily="34" charset="0"/>
              <a:ea typeface="Aptos" panose="020B0004020202020204" pitchFamily="34" charset="0"/>
            </a:endParaRPr>
          </a:p>
          <a:p>
            <a:pPr marL="457207" defTabSz="914413"/>
            <a:r>
              <a:rPr lang="en-GB" sz="1200" dirty="0">
                <a:solidFill>
                  <a:prstClr val="black"/>
                </a:solidFill>
                <a:latin typeface="Aptos" panose="020B0004020202020204" pitchFamily="34" charset="0"/>
                <a:ea typeface="Aptos" panose="020B0004020202020204" pitchFamily="34" charset="0"/>
              </a:rPr>
              <a:t> </a:t>
            </a:r>
            <a:endParaRPr lang="en-GB" sz="1200" dirty="0">
              <a:solidFill>
                <a:prstClr val="black"/>
              </a:solidFill>
              <a:latin typeface="Calibri" panose="020F0502020204030204" pitchFamily="34" charset="0"/>
              <a:ea typeface="Aptos" panose="020B0004020202020204" pitchFamily="34" charset="0"/>
            </a:endParaRPr>
          </a:p>
          <a:p>
            <a:pPr defTabSz="914413"/>
            <a:r>
              <a:rPr lang="en-GB" sz="1200" b="1" dirty="0">
                <a:solidFill>
                  <a:prstClr val="black"/>
                </a:solidFill>
                <a:latin typeface="Aptos" panose="020B0004020202020204" pitchFamily="34" charset="0"/>
                <a:ea typeface="Times New Roman" panose="02020603050405020304" pitchFamily="18" charset="0"/>
              </a:rPr>
              <a:t>SUMMARY:</a:t>
            </a:r>
            <a:r>
              <a:rPr lang="en-GB" sz="1200" dirty="0">
                <a:solidFill>
                  <a:prstClr val="black"/>
                </a:solidFill>
                <a:latin typeface="Aptos" panose="020B0004020202020204" pitchFamily="34" charset="0"/>
                <a:ea typeface="Times New Roman" panose="02020603050405020304" pitchFamily="18" charset="0"/>
              </a:rPr>
              <a:t>  there is a </a:t>
            </a:r>
            <a:r>
              <a:rPr lang="en-GB" sz="1200" b="1" dirty="0">
                <a:solidFill>
                  <a:prstClr val="black"/>
                </a:solidFill>
                <a:latin typeface="Aptos" panose="020B0004020202020204" pitchFamily="34" charset="0"/>
                <a:ea typeface="Times New Roman" panose="02020603050405020304" pitchFamily="18" charset="0"/>
              </a:rPr>
              <a:t>line of sight to £50.8m</a:t>
            </a:r>
            <a:r>
              <a:rPr lang="en-GB" sz="1200" dirty="0">
                <a:solidFill>
                  <a:prstClr val="black"/>
                </a:solidFill>
                <a:latin typeface="Aptos" panose="020B0004020202020204" pitchFamily="34" charset="0"/>
                <a:ea typeface="Times New Roman" panose="02020603050405020304" pitchFamily="18" charset="0"/>
              </a:rPr>
              <a:t> on the basis that: (1) all elements of the assessment are delivered in full;  and (2) any risks detailed in the financial assessment submitted on the 26</a:t>
            </a:r>
            <a:r>
              <a:rPr lang="en-GB" sz="1200" baseline="30000" dirty="0">
                <a:solidFill>
                  <a:prstClr val="black"/>
                </a:solidFill>
                <a:latin typeface="Aptos" panose="020B0004020202020204" pitchFamily="34" charset="0"/>
                <a:ea typeface="Times New Roman" panose="02020603050405020304" pitchFamily="18" charset="0"/>
              </a:rPr>
              <a:t>th</a:t>
            </a:r>
            <a:r>
              <a:rPr lang="en-GB" sz="1200" dirty="0">
                <a:solidFill>
                  <a:prstClr val="black"/>
                </a:solidFill>
                <a:latin typeface="Aptos" panose="020B0004020202020204" pitchFamily="34" charset="0"/>
                <a:ea typeface="Times New Roman" panose="02020603050405020304" pitchFamily="18" charset="0"/>
              </a:rPr>
              <a:t> September are mitigated in full. </a:t>
            </a:r>
            <a:endParaRPr lang="en-GB" sz="1200" dirty="0">
              <a:solidFill>
                <a:prstClr val="black"/>
              </a:solidFill>
              <a:latin typeface="Calibri" panose="020F0502020204030204" pitchFamily="34" charset="0"/>
              <a:ea typeface="Aptos" panose="020B0004020202020204" pitchFamily="34" charset="0"/>
            </a:endParaRPr>
          </a:p>
        </p:txBody>
      </p:sp>
      <p:pic>
        <p:nvPicPr>
          <p:cNvPr id="7" name="Picture 6">
            <a:extLst>
              <a:ext uri="{FF2B5EF4-FFF2-40B4-BE49-F238E27FC236}">
                <a16:creationId xmlns:a16="http://schemas.microsoft.com/office/drawing/2014/main" id="{B10B2005-D70B-09A3-CE7E-0525E84F1CB4}"/>
              </a:ext>
            </a:extLst>
          </p:cNvPr>
          <p:cNvPicPr>
            <a:picLocks noChangeAspect="1"/>
          </p:cNvPicPr>
          <p:nvPr/>
        </p:nvPicPr>
        <p:blipFill>
          <a:blip r:embed="rId4"/>
          <a:stretch>
            <a:fillRect/>
          </a:stretch>
        </p:blipFill>
        <p:spPr>
          <a:xfrm>
            <a:off x="7258898" y="577775"/>
            <a:ext cx="4675384" cy="5401430"/>
          </a:xfrm>
          <a:prstGeom prst="rect">
            <a:avLst/>
          </a:prstGeom>
        </p:spPr>
      </p:pic>
    </p:spTree>
    <p:extLst>
      <p:ext uri="{BB962C8B-B14F-4D97-AF65-F5344CB8AC3E}">
        <p14:creationId xmlns:p14="http://schemas.microsoft.com/office/powerpoint/2010/main" val="36353600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89046" y="155980"/>
            <a:ext cx="11823898" cy="474100"/>
          </a:xfrm>
        </p:spPr>
        <p:txBody>
          <a:bodyPr/>
          <a:lstStyle/>
          <a:p>
            <a:pPr algn="ctr"/>
            <a:r>
              <a:rPr lang="pt-BR" dirty="0"/>
              <a:t>Summary R&amp;S Assessment by Best to Worse Case</a:t>
            </a:r>
          </a:p>
        </p:txBody>
      </p:sp>
      <p:pic>
        <p:nvPicPr>
          <p:cNvPr id="3" name="Picture 2"/>
          <p:cNvPicPr>
            <a:picLocks noChangeAspect="1"/>
          </p:cNvPicPr>
          <p:nvPr/>
        </p:nvPicPr>
        <p:blipFill>
          <a:blip r:embed="rId3"/>
          <a:stretch>
            <a:fillRect/>
          </a:stretch>
        </p:blipFill>
        <p:spPr>
          <a:xfrm>
            <a:off x="11409845" y="6062819"/>
            <a:ext cx="414054" cy="380781"/>
          </a:xfrm>
          <a:prstGeom prst="rect">
            <a:avLst/>
          </a:prstGeom>
        </p:spPr>
      </p:pic>
      <p:sp>
        <p:nvSpPr>
          <p:cNvPr id="4" name="TextBox 3">
            <a:extLst>
              <a:ext uri="{FF2B5EF4-FFF2-40B4-BE49-F238E27FC236}">
                <a16:creationId xmlns:a16="http://schemas.microsoft.com/office/drawing/2014/main" id="{1F7896BF-EB79-4134-7546-30814CC26EBF}"/>
              </a:ext>
            </a:extLst>
          </p:cNvPr>
          <p:cNvSpPr txBox="1"/>
          <p:nvPr/>
        </p:nvSpPr>
        <p:spPr>
          <a:xfrm>
            <a:off x="9254655" y="6395888"/>
            <a:ext cx="2569243" cy="353687"/>
          </a:xfrm>
          <a:prstGeom prst="rect">
            <a:avLst/>
          </a:prstGeom>
          <a:noFill/>
        </p:spPr>
        <p:txBody>
          <a:bodyPr wrap="square" rtlCol="0">
            <a:spAutoFit/>
          </a:bodyPr>
          <a:lstStyle/>
          <a:p>
            <a:r>
              <a:rPr lang="en-GB" sz="849" i="1" dirty="0"/>
              <a:t>Extract: P28 Recovery &amp; Sustainability Assessment 26</a:t>
            </a:r>
            <a:r>
              <a:rPr lang="en-GB" sz="849" i="1" baseline="30000" dirty="0"/>
              <a:t>th</a:t>
            </a:r>
            <a:r>
              <a:rPr lang="en-GB" sz="849" i="1" dirty="0"/>
              <a:t> September 2024</a:t>
            </a:r>
          </a:p>
        </p:txBody>
      </p:sp>
      <p:pic>
        <p:nvPicPr>
          <p:cNvPr id="5" name="Picture 4">
            <a:extLst>
              <a:ext uri="{FF2B5EF4-FFF2-40B4-BE49-F238E27FC236}">
                <a16:creationId xmlns:a16="http://schemas.microsoft.com/office/drawing/2014/main" id="{3334EB89-9038-6F24-FB00-12DFFFB83F75}"/>
              </a:ext>
            </a:extLst>
          </p:cNvPr>
          <p:cNvPicPr>
            <a:picLocks noChangeAspect="1"/>
          </p:cNvPicPr>
          <p:nvPr/>
        </p:nvPicPr>
        <p:blipFill>
          <a:blip r:embed="rId4"/>
          <a:stretch>
            <a:fillRect/>
          </a:stretch>
        </p:blipFill>
        <p:spPr>
          <a:xfrm>
            <a:off x="597326" y="1082809"/>
            <a:ext cx="7531797" cy="4871484"/>
          </a:xfrm>
          <a:prstGeom prst="rect">
            <a:avLst/>
          </a:prstGeom>
        </p:spPr>
      </p:pic>
      <p:sp>
        <p:nvSpPr>
          <p:cNvPr id="7" name="TextBox 6">
            <a:extLst>
              <a:ext uri="{FF2B5EF4-FFF2-40B4-BE49-F238E27FC236}">
                <a16:creationId xmlns:a16="http://schemas.microsoft.com/office/drawing/2014/main" id="{C1FAC700-8F58-850E-8B7F-096B47384482}"/>
              </a:ext>
            </a:extLst>
          </p:cNvPr>
          <p:cNvSpPr txBox="1"/>
          <p:nvPr/>
        </p:nvSpPr>
        <p:spPr>
          <a:xfrm>
            <a:off x="8267745" y="1082809"/>
            <a:ext cx="3645198" cy="1100686"/>
          </a:xfrm>
          <a:prstGeom prst="rect">
            <a:avLst/>
          </a:prstGeom>
          <a:solidFill>
            <a:srgbClr val="00BC62"/>
          </a:solidFill>
        </p:spPr>
        <p:txBody>
          <a:bodyPr wrap="square" rtlCol="0">
            <a:spAutoFit/>
          </a:bodyPr>
          <a:lstStyle/>
          <a:p>
            <a:r>
              <a:rPr lang="en-GB" sz="1092" b="1" u="sng" dirty="0"/>
              <a:t>1. Assessed inc. all N/R Opportunities (Middle column)</a:t>
            </a:r>
            <a:r>
              <a:rPr lang="en-GB" sz="1092" b="1" dirty="0"/>
              <a:t>   </a:t>
            </a:r>
            <a:r>
              <a:rPr lang="en-GB" sz="1092" dirty="0"/>
              <a:t>in table opposite reflects the </a:t>
            </a:r>
            <a:r>
              <a:rPr lang="en-GB" sz="1092" b="1" dirty="0"/>
              <a:t>£64.1m </a:t>
            </a:r>
            <a:r>
              <a:rPr lang="en-GB" sz="1092" dirty="0"/>
              <a:t>referred to on slide 8. Assumptions = all Green/Amber and Red (Pool 1) deliver as per the plan, the stretch target is achieved, the full £17.1m N/R options are delivered and no risks materialise as per Part C.</a:t>
            </a:r>
          </a:p>
        </p:txBody>
      </p:sp>
      <p:sp>
        <p:nvSpPr>
          <p:cNvPr id="9" name="TextBox 8">
            <a:extLst>
              <a:ext uri="{FF2B5EF4-FFF2-40B4-BE49-F238E27FC236}">
                <a16:creationId xmlns:a16="http://schemas.microsoft.com/office/drawing/2014/main" id="{AC13E0D6-6E29-F151-786A-469989AEBC2C}"/>
              </a:ext>
            </a:extLst>
          </p:cNvPr>
          <p:cNvSpPr txBox="1"/>
          <p:nvPr/>
        </p:nvSpPr>
        <p:spPr>
          <a:xfrm rot="10800000" flipV="1">
            <a:off x="8312268" y="2443740"/>
            <a:ext cx="3556153" cy="1436804"/>
          </a:xfrm>
          <a:prstGeom prst="rect">
            <a:avLst/>
          </a:prstGeom>
          <a:solidFill>
            <a:srgbClr val="FFC000"/>
          </a:solidFill>
        </p:spPr>
        <p:txBody>
          <a:bodyPr wrap="square" rtlCol="0">
            <a:spAutoFit/>
          </a:bodyPr>
          <a:lstStyle/>
          <a:p>
            <a:r>
              <a:rPr lang="en-GB" sz="1092" b="1" u="sng" dirty="0"/>
              <a:t>2. Assessed Best Case (Left column)</a:t>
            </a:r>
            <a:r>
              <a:rPr lang="en-GB" sz="1092" dirty="0"/>
              <a:t>  - building on point 1 above the movement from the  </a:t>
            </a:r>
            <a:r>
              <a:rPr lang="en-GB" sz="1092" b="1" dirty="0"/>
              <a:t>£64.1m </a:t>
            </a:r>
            <a:r>
              <a:rPr lang="en-GB" sz="1092" dirty="0"/>
              <a:t>to the </a:t>
            </a:r>
            <a:r>
              <a:rPr lang="en-GB" sz="1092" b="1" dirty="0"/>
              <a:t>£50.8m </a:t>
            </a:r>
            <a:r>
              <a:rPr lang="en-GB" sz="1092" dirty="0"/>
              <a:t>in this option is that the Risk Assessment Adjustment built into the £85.5m starting point is too prudent and all the savings options presented are delivered in full. This would result in a further £13.3m of savings so taking the position from £64.1m to £50.8m. However, this does not assume any of the opportunities or risks detailed in Part C. </a:t>
            </a:r>
          </a:p>
        </p:txBody>
      </p:sp>
      <p:sp>
        <p:nvSpPr>
          <p:cNvPr id="13" name="Oval 12">
            <a:extLst>
              <a:ext uri="{FF2B5EF4-FFF2-40B4-BE49-F238E27FC236}">
                <a16:creationId xmlns:a16="http://schemas.microsoft.com/office/drawing/2014/main" id="{70B7226F-73A1-33F3-EEDD-635F98DE9F75}"/>
              </a:ext>
            </a:extLst>
          </p:cNvPr>
          <p:cNvSpPr/>
          <p:nvPr/>
        </p:nvSpPr>
        <p:spPr>
          <a:xfrm>
            <a:off x="6080929" y="3844867"/>
            <a:ext cx="554488" cy="277244"/>
          </a:xfrm>
          <a:prstGeom prst="ellipse">
            <a:avLst/>
          </a:prstGeom>
          <a:noFill/>
          <a:ln w="38100">
            <a:solidFill>
              <a:srgbClr val="00BC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92" dirty="0"/>
          </a:p>
        </p:txBody>
      </p:sp>
      <p:sp>
        <p:nvSpPr>
          <p:cNvPr id="17" name="Oval 16">
            <a:extLst>
              <a:ext uri="{FF2B5EF4-FFF2-40B4-BE49-F238E27FC236}">
                <a16:creationId xmlns:a16="http://schemas.microsoft.com/office/drawing/2014/main" id="{A64034C4-F45F-88E6-EC47-34A8861DACD5}"/>
              </a:ext>
            </a:extLst>
          </p:cNvPr>
          <p:cNvSpPr/>
          <p:nvPr/>
        </p:nvSpPr>
        <p:spPr>
          <a:xfrm>
            <a:off x="4524950" y="3844867"/>
            <a:ext cx="554488" cy="23103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92" dirty="0"/>
          </a:p>
        </p:txBody>
      </p:sp>
      <p:sp>
        <p:nvSpPr>
          <p:cNvPr id="18" name="TextBox 17">
            <a:extLst>
              <a:ext uri="{FF2B5EF4-FFF2-40B4-BE49-F238E27FC236}">
                <a16:creationId xmlns:a16="http://schemas.microsoft.com/office/drawing/2014/main" id="{F5C83687-9F79-09D9-0B44-05F952ECD0D1}"/>
              </a:ext>
            </a:extLst>
          </p:cNvPr>
          <p:cNvSpPr txBox="1"/>
          <p:nvPr/>
        </p:nvSpPr>
        <p:spPr>
          <a:xfrm rot="10800000" flipV="1">
            <a:off x="8312268" y="4176654"/>
            <a:ext cx="3556153" cy="1100686"/>
          </a:xfrm>
          <a:prstGeom prst="rect">
            <a:avLst/>
          </a:prstGeom>
          <a:solidFill>
            <a:srgbClr val="FF0000"/>
          </a:solidFill>
        </p:spPr>
        <p:txBody>
          <a:bodyPr wrap="square" rtlCol="0">
            <a:spAutoFit/>
          </a:bodyPr>
          <a:lstStyle/>
          <a:p>
            <a:r>
              <a:rPr lang="en-GB" sz="1092" b="1" u="sng" dirty="0"/>
              <a:t>2. Assessed Worse Case (Right column)</a:t>
            </a:r>
            <a:r>
              <a:rPr lang="en-GB" sz="1092" dirty="0"/>
              <a:t>  - building on point 1 above the movement from the  </a:t>
            </a:r>
            <a:r>
              <a:rPr lang="en-GB" sz="1092" b="1" dirty="0"/>
              <a:t>£64.1m </a:t>
            </a:r>
            <a:r>
              <a:rPr lang="en-GB" sz="1092" dirty="0"/>
              <a:t>to the </a:t>
            </a:r>
            <a:r>
              <a:rPr lang="en-GB" sz="1092" b="1" dirty="0"/>
              <a:t>£87.0m </a:t>
            </a:r>
            <a:r>
              <a:rPr lang="en-GB" sz="1092" dirty="0"/>
              <a:t>in this option is (1) the Risk Assessment Adjustment built into the £85.5m starting point is not sufficient and (2) not all of the N/R opportunities are achieved. The £87.0m does not reflect any risks detailed in Part C.</a:t>
            </a:r>
            <a:r>
              <a:rPr lang="en-GB" sz="1092" b="1" dirty="0"/>
              <a:t> </a:t>
            </a:r>
            <a:endParaRPr lang="en-GB" sz="1092" dirty="0"/>
          </a:p>
        </p:txBody>
      </p:sp>
      <p:sp>
        <p:nvSpPr>
          <p:cNvPr id="21" name="Oval 20">
            <a:extLst>
              <a:ext uri="{FF2B5EF4-FFF2-40B4-BE49-F238E27FC236}">
                <a16:creationId xmlns:a16="http://schemas.microsoft.com/office/drawing/2014/main" id="{E3D77492-92BD-01B5-D179-CAA63EEF81A4}"/>
              </a:ext>
            </a:extLst>
          </p:cNvPr>
          <p:cNvSpPr/>
          <p:nvPr/>
        </p:nvSpPr>
        <p:spPr>
          <a:xfrm>
            <a:off x="7636908" y="3798660"/>
            <a:ext cx="536738" cy="27724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92" dirty="0"/>
          </a:p>
        </p:txBody>
      </p:sp>
    </p:spTree>
    <p:extLst>
      <p:ext uri="{BB962C8B-B14F-4D97-AF65-F5344CB8AC3E}">
        <p14:creationId xmlns:p14="http://schemas.microsoft.com/office/powerpoint/2010/main" val="42403793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1567721" y="286929"/>
            <a:ext cx="9056560" cy="338851"/>
          </a:xfrm>
        </p:spPr>
        <p:txBody>
          <a:bodyPr>
            <a:normAutofit fontScale="85000" lnSpcReduction="20000"/>
          </a:bodyPr>
          <a:lstStyle/>
          <a:p>
            <a:pPr algn="ctr"/>
            <a:r>
              <a:rPr lang="pt-BR" dirty="0"/>
              <a:t>Summary of Drivers In Month &amp; YTD @ Month 6</a:t>
            </a:r>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pic>
        <p:nvPicPr>
          <p:cNvPr id="4" name="Picture 3">
            <a:extLst>
              <a:ext uri="{FF2B5EF4-FFF2-40B4-BE49-F238E27FC236}">
                <a16:creationId xmlns:a16="http://schemas.microsoft.com/office/drawing/2014/main" id="{5B84C59A-CBC0-E76B-5194-ECBDEC830320}"/>
              </a:ext>
            </a:extLst>
          </p:cNvPr>
          <p:cNvPicPr>
            <a:picLocks noChangeAspect="1"/>
          </p:cNvPicPr>
          <p:nvPr/>
        </p:nvPicPr>
        <p:blipFill>
          <a:blip r:embed="rId4"/>
          <a:stretch>
            <a:fillRect/>
          </a:stretch>
        </p:blipFill>
        <p:spPr>
          <a:xfrm>
            <a:off x="235605" y="933825"/>
            <a:ext cx="5860395" cy="4999296"/>
          </a:xfrm>
          <a:prstGeom prst="rect">
            <a:avLst/>
          </a:prstGeom>
        </p:spPr>
      </p:pic>
      <p:pic>
        <p:nvPicPr>
          <p:cNvPr id="5" name="Picture 4">
            <a:extLst>
              <a:ext uri="{FF2B5EF4-FFF2-40B4-BE49-F238E27FC236}">
                <a16:creationId xmlns:a16="http://schemas.microsoft.com/office/drawing/2014/main" id="{A4FE28DA-7890-D8F8-D11E-2205D92AF74C}"/>
              </a:ext>
            </a:extLst>
          </p:cNvPr>
          <p:cNvPicPr>
            <a:picLocks noChangeAspect="1"/>
          </p:cNvPicPr>
          <p:nvPr/>
        </p:nvPicPr>
        <p:blipFill>
          <a:blip r:embed="rId5"/>
          <a:stretch>
            <a:fillRect/>
          </a:stretch>
        </p:blipFill>
        <p:spPr>
          <a:xfrm>
            <a:off x="6224435" y="933825"/>
            <a:ext cx="5721773" cy="4999296"/>
          </a:xfrm>
          <a:prstGeom prst="rect">
            <a:avLst/>
          </a:prstGeom>
        </p:spPr>
      </p:pic>
    </p:spTree>
    <p:extLst>
      <p:ext uri="{BB962C8B-B14F-4D97-AF65-F5344CB8AC3E}">
        <p14:creationId xmlns:p14="http://schemas.microsoft.com/office/powerpoint/2010/main" val="37077647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22048" y="137350"/>
            <a:ext cx="12191893" cy="393189"/>
          </a:xfrm>
        </p:spPr>
        <p:txBody>
          <a:bodyPr>
            <a:normAutofit lnSpcReduction="10000"/>
          </a:bodyPr>
          <a:lstStyle/>
          <a:p>
            <a:pPr algn="ctr"/>
            <a:r>
              <a:rPr lang="pt-BR" dirty="0"/>
              <a:t>Key Performance Indications @ Month 6: Variance YTD </a:t>
            </a:r>
          </a:p>
          <a:p>
            <a:pPr algn="ctr"/>
            <a:endParaRPr lang="pt-BR" dirty="0"/>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pic>
        <p:nvPicPr>
          <p:cNvPr id="6" name="Picture 5">
            <a:extLst>
              <a:ext uri="{FF2B5EF4-FFF2-40B4-BE49-F238E27FC236}">
                <a16:creationId xmlns:a16="http://schemas.microsoft.com/office/drawing/2014/main" id="{2C1E13EF-E0CF-2A7F-8091-F231B6472E2A}"/>
              </a:ext>
            </a:extLst>
          </p:cNvPr>
          <p:cNvPicPr>
            <a:picLocks noChangeAspect="1"/>
          </p:cNvPicPr>
          <p:nvPr/>
        </p:nvPicPr>
        <p:blipFill>
          <a:blip r:embed="rId4"/>
          <a:stretch>
            <a:fillRect/>
          </a:stretch>
        </p:blipFill>
        <p:spPr>
          <a:xfrm>
            <a:off x="227667" y="887596"/>
            <a:ext cx="6273176" cy="4681103"/>
          </a:xfrm>
          <a:prstGeom prst="rect">
            <a:avLst/>
          </a:prstGeom>
        </p:spPr>
      </p:pic>
      <p:sp>
        <p:nvSpPr>
          <p:cNvPr id="11" name="TextBox 10">
            <a:extLst>
              <a:ext uri="{FF2B5EF4-FFF2-40B4-BE49-F238E27FC236}">
                <a16:creationId xmlns:a16="http://schemas.microsoft.com/office/drawing/2014/main" id="{9A62C53C-5FDC-4F45-F4D0-5420E7E281E9}"/>
              </a:ext>
            </a:extLst>
          </p:cNvPr>
          <p:cNvSpPr txBox="1"/>
          <p:nvPr/>
        </p:nvSpPr>
        <p:spPr>
          <a:xfrm>
            <a:off x="6696696" y="795182"/>
            <a:ext cx="4897978" cy="5260992"/>
          </a:xfrm>
          <a:prstGeom prst="rect">
            <a:avLst/>
          </a:prstGeom>
          <a:noFill/>
        </p:spPr>
        <p:txBody>
          <a:bodyPr wrap="square" rtlCol="0">
            <a:spAutoFit/>
          </a:bodyPr>
          <a:lstStyle/>
          <a:p>
            <a:r>
              <a:rPr lang="en-GB" sz="1940" b="1" dirty="0"/>
              <a:t>Key points of note:</a:t>
            </a:r>
          </a:p>
          <a:p>
            <a:endParaRPr lang="en-GB" sz="1455" dirty="0"/>
          </a:p>
          <a:p>
            <a:pPr marL="173279" indent="-173279">
              <a:buFont typeface="Arial" panose="020B0604020202020204" pitchFamily="34" charset="0"/>
              <a:buChar char="•"/>
            </a:pPr>
            <a:r>
              <a:rPr lang="en-GB" sz="1455" dirty="0"/>
              <a:t>£2m reduction in monthly variance from Month 1 to end of Q1</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Further £2m reduction in monthly variance from end Q1 to end Q2</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Improved identification of savings from Month 1 (£4.5m) to Month 6 (£48.7m) – refer to slide 13.</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Reduction in the actual spend on Variable Pay between Q1 and Q2 – refer to slide 14.</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Reduction in variance Month 5 to Month 6:</a:t>
            </a:r>
          </a:p>
          <a:p>
            <a:pPr marL="450525" lvl="1" indent="-173279">
              <a:buFont typeface="Arial" panose="020B0604020202020204" pitchFamily="34" charset="0"/>
              <a:buChar char="•"/>
            </a:pPr>
            <a:r>
              <a:rPr lang="en-GB" sz="1455" dirty="0"/>
              <a:t>£0.7m reduction in variable pay;</a:t>
            </a:r>
          </a:p>
          <a:p>
            <a:pPr marL="450525" lvl="1" indent="-173279">
              <a:buFont typeface="Arial" panose="020B0604020202020204" pitchFamily="34" charset="0"/>
              <a:buChar char="•"/>
            </a:pPr>
            <a:r>
              <a:rPr lang="en-GB" sz="1455" dirty="0"/>
              <a:t>N/R Opportunities linked to 23/24 Balance Sheet Release impacting Pay and Non Pay;</a:t>
            </a:r>
          </a:p>
          <a:p>
            <a:pPr marL="450525" lvl="1" indent="-173279">
              <a:buFont typeface="Arial" panose="020B0604020202020204" pitchFamily="34" charset="0"/>
              <a:buChar char="•"/>
            </a:pPr>
            <a:r>
              <a:rPr lang="en-GB" sz="1455" dirty="0"/>
              <a:t>Limited indication at this point of change in the underlying spend across Service Areas.  </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endParaRPr lang="en-GB" sz="1092" dirty="0"/>
          </a:p>
        </p:txBody>
      </p:sp>
    </p:spTree>
    <p:extLst>
      <p:ext uri="{BB962C8B-B14F-4D97-AF65-F5344CB8AC3E}">
        <p14:creationId xmlns:p14="http://schemas.microsoft.com/office/powerpoint/2010/main" val="15003633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22048" y="137350"/>
            <a:ext cx="12191893" cy="393189"/>
          </a:xfrm>
        </p:spPr>
        <p:txBody>
          <a:bodyPr>
            <a:normAutofit lnSpcReduction="10000"/>
          </a:bodyPr>
          <a:lstStyle/>
          <a:p>
            <a:pPr algn="ctr"/>
            <a:r>
              <a:rPr lang="pt-BR" dirty="0"/>
              <a:t>Key Performance Indications @ Month 6: Savings </a:t>
            </a:r>
          </a:p>
          <a:p>
            <a:pPr algn="ctr"/>
            <a:endParaRPr lang="pt-BR" dirty="0"/>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sp>
        <p:nvSpPr>
          <p:cNvPr id="4" name="TextBox 3">
            <a:extLst>
              <a:ext uri="{FF2B5EF4-FFF2-40B4-BE49-F238E27FC236}">
                <a16:creationId xmlns:a16="http://schemas.microsoft.com/office/drawing/2014/main" id="{F500B771-CD6B-953A-EBBE-A40B3CAA0A9F}"/>
              </a:ext>
            </a:extLst>
          </p:cNvPr>
          <p:cNvSpPr txBox="1"/>
          <p:nvPr/>
        </p:nvSpPr>
        <p:spPr>
          <a:xfrm>
            <a:off x="6280829" y="702767"/>
            <a:ext cx="5267637" cy="4925387"/>
          </a:xfrm>
          <a:prstGeom prst="rect">
            <a:avLst/>
          </a:prstGeom>
          <a:noFill/>
        </p:spPr>
        <p:txBody>
          <a:bodyPr wrap="square" rtlCol="0">
            <a:spAutoFit/>
          </a:bodyPr>
          <a:lstStyle/>
          <a:p>
            <a:r>
              <a:rPr lang="en-GB" sz="1940" b="1" dirty="0"/>
              <a:t>Key Points of note:</a:t>
            </a:r>
          </a:p>
          <a:p>
            <a:endParaRPr lang="en-GB" sz="1092" dirty="0"/>
          </a:p>
          <a:p>
            <a:pPr marL="173279" indent="-173279">
              <a:buFont typeface="Arial" panose="020B0604020202020204" pitchFamily="34" charset="0"/>
              <a:buChar char="•"/>
            </a:pPr>
            <a:r>
              <a:rPr lang="en-GB" sz="1455" dirty="0"/>
              <a:t>For 2024/25 and as noted under section ‘Principles Underpinning 2024/25 £50.1m Deficit Plan’ on slide 2,  the HB adopted a new approach to simply the management of the financial position for Budget Holders. Instead of setting budgetary targets all areas were simply required to maintain within funding envelope. All actions supporting a breakeven position are then classified as a saving on the trackers. </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Since Month 1 the value of all identified savings has increased from  £4.5m to £48.0m at the end of Month 6. </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The proportion of Red Schemes as a percentage of the overall identification has reduced from 36% in Month 2 to only 11% in Month 6.</a:t>
            </a:r>
          </a:p>
          <a:p>
            <a:pPr marL="173279" indent="-173279">
              <a:buFont typeface="Arial" panose="020B0604020202020204" pitchFamily="34" charset="0"/>
              <a:buChar char="•"/>
            </a:pPr>
            <a:endParaRPr lang="en-GB" sz="1092" dirty="0"/>
          </a:p>
          <a:p>
            <a:pPr marL="173279" indent="-173279">
              <a:buFont typeface="Arial" panose="020B0604020202020204" pitchFamily="34" charset="0"/>
              <a:buChar char="•"/>
            </a:pPr>
            <a:r>
              <a:rPr lang="en-GB" sz="1455" dirty="0"/>
              <a:t>Total value of schemes on the trackers is £48.0m, the targets as per the financial assessment including the controllable expenditure is £54.9m or £51.4m excluding the controllable expenditure. </a:t>
            </a:r>
          </a:p>
          <a:p>
            <a:pPr marL="173279" indent="-173279">
              <a:buFont typeface="Arial" panose="020B0604020202020204" pitchFamily="34" charset="0"/>
              <a:buChar char="•"/>
            </a:pPr>
            <a:endParaRPr lang="en-GB" sz="1092" dirty="0"/>
          </a:p>
        </p:txBody>
      </p:sp>
      <p:pic>
        <p:nvPicPr>
          <p:cNvPr id="6" name="Picture 5">
            <a:extLst>
              <a:ext uri="{FF2B5EF4-FFF2-40B4-BE49-F238E27FC236}">
                <a16:creationId xmlns:a16="http://schemas.microsoft.com/office/drawing/2014/main" id="{79F5163C-CDF4-4A00-243F-BA454AA9BA50}"/>
              </a:ext>
            </a:extLst>
          </p:cNvPr>
          <p:cNvPicPr>
            <a:picLocks noChangeAspect="1"/>
          </p:cNvPicPr>
          <p:nvPr/>
        </p:nvPicPr>
        <p:blipFill>
          <a:blip r:embed="rId4"/>
          <a:stretch>
            <a:fillRect/>
          </a:stretch>
        </p:blipFill>
        <p:spPr>
          <a:xfrm>
            <a:off x="412497" y="702767"/>
            <a:ext cx="5775918" cy="5113781"/>
          </a:xfrm>
          <a:prstGeom prst="rect">
            <a:avLst/>
          </a:prstGeom>
        </p:spPr>
      </p:pic>
    </p:spTree>
    <p:extLst>
      <p:ext uri="{BB962C8B-B14F-4D97-AF65-F5344CB8AC3E}">
        <p14:creationId xmlns:p14="http://schemas.microsoft.com/office/powerpoint/2010/main" val="39428385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22048" y="137350"/>
            <a:ext cx="12191893" cy="393189"/>
          </a:xfrm>
        </p:spPr>
        <p:txBody>
          <a:bodyPr>
            <a:normAutofit lnSpcReduction="10000"/>
          </a:bodyPr>
          <a:lstStyle/>
          <a:p>
            <a:pPr algn="ctr"/>
            <a:r>
              <a:rPr lang="pt-BR" dirty="0"/>
              <a:t>Key Performance Indications @ Month 6: Variable Pay </a:t>
            </a:r>
          </a:p>
          <a:p>
            <a:pPr algn="ctr"/>
            <a:endParaRPr lang="pt-BR" dirty="0"/>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pic>
        <p:nvPicPr>
          <p:cNvPr id="4" name="Picture 3">
            <a:extLst>
              <a:ext uri="{FF2B5EF4-FFF2-40B4-BE49-F238E27FC236}">
                <a16:creationId xmlns:a16="http://schemas.microsoft.com/office/drawing/2014/main" id="{52C36EC5-2E09-F1CC-3196-753BBB361455}"/>
              </a:ext>
            </a:extLst>
          </p:cNvPr>
          <p:cNvPicPr>
            <a:picLocks noChangeAspect="1"/>
          </p:cNvPicPr>
          <p:nvPr/>
        </p:nvPicPr>
        <p:blipFill>
          <a:blip r:embed="rId4"/>
          <a:stretch>
            <a:fillRect/>
          </a:stretch>
        </p:blipFill>
        <p:spPr>
          <a:xfrm>
            <a:off x="551119" y="702767"/>
            <a:ext cx="4897978" cy="5175222"/>
          </a:xfrm>
          <a:prstGeom prst="rect">
            <a:avLst/>
          </a:prstGeom>
        </p:spPr>
      </p:pic>
      <p:pic>
        <p:nvPicPr>
          <p:cNvPr id="5" name="Picture 4">
            <a:extLst>
              <a:ext uri="{FF2B5EF4-FFF2-40B4-BE49-F238E27FC236}">
                <a16:creationId xmlns:a16="http://schemas.microsoft.com/office/drawing/2014/main" id="{A1D5963C-EF80-A3FE-04F7-0BBB70CBC4D8}"/>
              </a:ext>
            </a:extLst>
          </p:cNvPr>
          <p:cNvPicPr>
            <a:picLocks noChangeAspect="1"/>
          </p:cNvPicPr>
          <p:nvPr/>
        </p:nvPicPr>
        <p:blipFill>
          <a:blip r:embed="rId5"/>
          <a:stretch>
            <a:fillRect/>
          </a:stretch>
        </p:blipFill>
        <p:spPr>
          <a:xfrm>
            <a:off x="5467696" y="702767"/>
            <a:ext cx="2526873" cy="5175222"/>
          </a:xfrm>
          <a:prstGeom prst="rect">
            <a:avLst/>
          </a:prstGeom>
        </p:spPr>
      </p:pic>
      <p:sp>
        <p:nvSpPr>
          <p:cNvPr id="6" name="TextBox 5">
            <a:extLst>
              <a:ext uri="{FF2B5EF4-FFF2-40B4-BE49-F238E27FC236}">
                <a16:creationId xmlns:a16="http://schemas.microsoft.com/office/drawing/2014/main" id="{891FC201-0D49-053F-C955-8293E6214513}"/>
              </a:ext>
            </a:extLst>
          </p:cNvPr>
          <p:cNvSpPr txBox="1"/>
          <p:nvPr/>
        </p:nvSpPr>
        <p:spPr>
          <a:xfrm>
            <a:off x="8129077" y="702767"/>
            <a:ext cx="3694417" cy="4141455"/>
          </a:xfrm>
          <a:prstGeom prst="rect">
            <a:avLst/>
          </a:prstGeom>
          <a:noFill/>
        </p:spPr>
        <p:txBody>
          <a:bodyPr wrap="square" rtlCol="0">
            <a:spAutoFit/>
          </a:bodyPr>
          <a:lstStyle/>
          <a:p>
            <a:r>
              <a:rPr lang="en-GB" sz="1940" b="1" dirty="0"/>
              <a:t>Key Points of note:</a:t>
            </a:r>
          </a:p>
          <a:p>
            <a:endParaRPr lang="en-GB" sz="1092" dirty="0"/>
          </a:p>
          <a:p>
            <a:pPr marL="173279" indent="-173279">
              <a:buFont typeface="Arial" panose="020B0604020202020204" pitchFamily="34" charset="0"/>
              <a:buChar char="•"/>
            </a:pPr>
            <a:r>
              <a:rPr lang="en-GB" sz="1455" dirty="0"/>
              <a:t>Spend in Q2 is £0.8m lower than Q1 and the average monthly spend £0.27m lower in Q2 than Q1.</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Control total set was a 25% reduction in Variable Pay by the end of September and a further 25% reduction by end of December. This still allows the Health Board to commit £3m of spend per month to support roster and rota gaps. But at the end of September, the Health Board was £0.9m off this target.</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r>
              <a:rPr lang="en-GB" sz="1455" dirty="0"/>
              <a:t> Non Medical Agency spend has seen the most significant reduction, with some reduction in Medical Agency. However, Bank and ADH/Irregular sessions has increased. </a:t>
            </a:r>
          </a:p>
        </p:txBody>
      </p:sp>
    </p:spTree>
    <p:extLst>
      <p:ext uri="{BB962C8B-B14F-4D97-AF65-F5344CB8AC3E}">
        <p14:creationId xmlns:p14="http://schemas.microsoft.com/office/powerpoint/2010/main" val="23282556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107" y="42227"/>
            <a:ext cx="12191893" cy="393189"/>
          </a:xfrm>
        </p:spPr>
        <p:txBody>
          <a:bodyPr>
            <a:normAutofit lnSpcReduction="10000"/>
          </a:bodyPr>
          <a:lstStyle/>
          <a:p>
            <a:pPr algn="ctr"/>
            <a:r>
              <a:rPr lang="pt-BR" dirty="0"/>
              <a:t>Delivery Against Financial Assessment @ mth 6</a:t>
            </a:r>
          </a:p>
          <a:p>
            <a:pPr algn="ctr"/>
            <a:endParaRPr lang="pt-BR" dirty="0"/>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pic>
        <p:nvPicPr>
          <p:cNvPr id="5" name="Picture 4">
            <a:extLst>
              <a:ext uri="{FF2B5EF4-FFF2-40B4-BE49-F238E27FC236}">
                <a16:creationId xmlns:a16="http://schemas.microsoft.com/office/drawing/2014/main" id="{F9CD5807-F0D2-CB5A-A4AF-5C5B3B9F3B3C}"/>
              </a:ext>
            </a:extLst>
          </p:cNvPr>
          <p:cNvPicPr>
            <a:picLocks noChangeAspect="1"/>
          </p:cNvPicPr>
          <p:nvPr/>
        </p:nvPicPr>
        <p:blipFill>
          <a:blip r:embed="rId4"/>
          <a:stretch>
            <a:fillRect/>
          </a:stretch>
        </p:blipFill>
        <p:spPr>
          <a:xfrm>
            <a:off x="1636992" y="517937"/>
            <a:ext cx="8918017" cy="6164129"/>
          </a:xfrm>
          <a:prstGeom prst="rect">
            <a:avLst/>
          </a:prstGeom>
        </p:spPr>
      </p:pic>
    </p:spTree>
    <p:extLst>
      <p:ext uri="{BB962C8B-B14F-4D97-AF65-F5344CB8AC3E}">
        <p14:creationId xmlns:p14="http://schemas.microsoft.com/office/powerpoint/2010/main" val="1772110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Texto 1">
            <a:extLst>
              <a:ext uri="{FF2B5EF4-FFF2-40B4-BE49-F238E27FC236}">
                <a16:creationId xmlns:a16="http://schemas.microsoft.com/office/drawing/2014/main" id="{CC1E02C8-7F7C-FA8C-1700-1AF8E7507E8F}"/>
              </a:ext>
            </a:extLst>
          </p:cNvPr>
          <p:cNvSpPr txBox="1">
            <a:spLocks/>
          </p:cNvSpPr>
          <p:nvPr/>
        </p:nvSpPr>
        <p:spPr>
          <a:xfrm>
            <a:off x="0" y="41519"/>
            <a:ext cx="10811971" cy="408164"/>
          </a:xfrm>
          <a:prstGeom prst="rect">
            <a:avLst/>
          </a:prstGeom>
        </p:spPr>
        <p:txBody>
          <a:bodyPr lIns="55449" tIns="27724" rIns="55449" bIns="27724" anchor="t"/>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2426" dirty="0">
                <a:latin typeface="Arial Black"/>
              </a:rPr>
              <a:t> Outpatients Forward Look Report</a:t>
            </a:r>
            <a:endParaRPr lang="pt-BR" sz="2426" dirty="0"/>
          </a:p>
        </p:txBody>
      </p:sp>
      <p:pic>
        <p:nvPicPr>
          <p:cNvPr id="2" name="Picture 1" descr="A screenshot of a medical report&#10;&#10;Description automatically generated">
            <a:extLst>
              <a:ext uri="{FF2B5EF4-FFF2-40B4-BE49-F238E27FC236}">
                <a16:creationId xmlns:a16="http://schemas.microsoft.com/office/drawing/2014/main" id="{39E5FFD3-43DE-8BA4-033C-A91959C5C025}"/>
              </a:ext>
            </a:extLst>
          </p:cNvPr>
          <p:cNvPicPr>
            <a:picLocks noChangeAspect="1"/>
          </p:cNvPicPr>
          <p:nvPr/>
        </p:nvPicPr>
        <p:blipFill>
          <a:blip r:embed="rId3"/>
          <a:stretch>
            <a:fillRect/>
          </a:stretch>
        </p:blipFill>
        <p:spPr>
          <a:xfrm>
            <a:off x="0" y="447806"/>
            <a:ext cx="12191539" cy="6371175"/>
          </a:xfrm>
          <a:prstGeom prst="rect">
            <a:avLst/>
          </a:prstGeom>
        </p:spPr>
      </p:pic>
    </p:spTree>
    <p:extLst>
      <p:ext uri="{BB962C8B-B14F-4D97-AF65-F5344CB8AC3E}">
        <p14:creationId xmlns:p14="http://schemas.microsoft.com/office/powerpoint/2010/main" val="27441418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5EC9F5E-2AC1-A596-3A5C-DE1ACBB89F97}"/>
              </a:ext>
            </a:extLst>
          </p:cNvPr>
          <p:cNvSpPr>
            <a:spLocks noGrp="1"/>
          </p:cNvSpPr>
          <p:nvPr>
            <p:ph type="body" sz="quarter" idx="10"/>
          </p:nvPr>
        </p:nvSpPr>
        <p:spPr>
          <a:xfrm>
            <a:off x="366743" y="287149"/>
            <a:ext cx="11551383" cy="447887"/>
          </a:xfrm>
        </p:spPr>
        <p:txBody>
          <a:bodyPr>
            <a:normAutofit fontScale="92500" lnSpcReduction="10000"/>
          </a:bodyPr>
          <a:lstStyle/>
          <a:p>
            <a:pPr algn="ctr"/>
            <a:r>
              <a:rPr lang="en-GB" sz="2911" dirty="0"/>
              <a:t>Summary Meeting WG </a:t>
            </a:r>
          </a:p>
        </p:txBody>
      </p:sp>
      <p:sp>
        <p:nvSpPr>
          <p:cNvPr id="3" name="Text Placeholder 2">
            <a:extLst>
              <a:ext uri="{FF2B5EF4-FFF2-40B4-BE49-F238E27FC236}">
                <a16:creationId xmlns:a16="http://schemas.microsoft.com/office/drawing/2014/main" id="{2E5FB6AD-2A89-0B84-1087-F9ED6B14DAED}"/>
              </a:ext>
            </a:extLst>
          </p:cNvPr>
          <p:cNvSpPr>
            <a:spLocks noGrp="1"/>
          </p:cNvSpPr>
          <p:nvPr>
            <p:ph type="body" sz="quarter" idx="11"/>
          </p:nvPr>
        </p:nvSpPr>
        <p:spPr>
          <a:xfrm>
            <a:off x="412946" y="992964"/>
            <a:ext cx="11181728" cy="5132444"/>
          </a:xfrm>
        </p:spPr>
        <p:txBody>
          <a:bodyPr/>
          <a:lstStyle/>
          <a:p>
            <a:pPr marL="207914" indent="-207914">
              <a:buFont typeface="Symbol" panose="05050102010706020507" pitchFamily="18" charset="2"/>
              <a:buChar char=""/>
            </a:pPr>
            <a:r>
              <a:rPr lang="en-GB" sz="1698" dirty="0">
                <a:solidFill>
                  <a:prstClr val="black"/>
                </a:solidFill>
                <a:ea typeface="Aptos" panose="020B0004020202020204" pitchFamily="34" charset="0"/>
              </a:rPr>
              <a:t>Finance meeting with WG, NHS Executive  and HB representatives on 9</a:t>
            </a:r>
            <a:r>
              <a:rPr lang="en-GB" sz="1698" baseline="30000" dirty="0">
                <a:solidFill>
                  <a:prstClr val="black"/>
                </a:solidFill>
                <a:ea typeface="Aptos" panose="020B0004020202020204" pitchFamily="34" charset="0"/>
              </a:rPr>
              <a:t>th</a:t>
            </a:r>
            <a:r>
              <a:rPr lang="en-GB" sz="1698" dirty="0">
                <a:solidFill>
                  <a:prstClr val="black"/>
                </a:solidFill>
                <a:ea typeface="Aptos" panose="020B0004020202020204" pitchFamily="34" charset="0"/>
              </a:rPr>
              <a:t> October. Key points:</a:t>
            </a:r>
          </a:p>
          <a:p>
            <a:pPr marL="485132" lvl="1" indent="-207914">
              <a:buFont typeface="Symbol" panose="05050102010706020507" pitchFamily="18" charset="2"/>
              <a:buChar char=""/>
            </a:pP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The Financial Recovery &amp; Sustainability Assessment and the risks included within the document,  submitted on 26</a:t>
            </a:r>
            <a:r>
              <a:rPr lang="en-GB" sz="1698" baseline="30000" dirty="0">
                <a:solidFill>
                  <a:prstClr val="black"/>
                </a:solidFill>
                <a:latin typeface="Arial" panose="020B0604020202020204" pitchFamily="34" charset="0"/>
                <a:ea typeface="Aptos" panose="020B0004020202020204" pitchFamily="34" charset="0"/>
                <a:cs typeface="Arial" panose="020B0604020202020204" pitchFamily="34" charset="0"/>
              </a:rPr>
              <a:t>th</a:t>
            </a: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 September were understood.</a:t>
            </a:r>
          </a:p>
          <a:p>
            <a:pPr marL="485132" lvl="1" indent="-207914">
              <a:buFont typeface="Symbol" panose="05050102010706020507" pitchFamily="18" charset="2"/>
              <a:buChar char=""/>
            </a:pP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The Financial Recovery &amp; Sustainability Assessment was balanced  and addressed the most challenging choices possible but it did not affect delivery of key targets, UEC capacity, bed capacity or Continuing Healthcare (that may affect partners) at this stage. </a:t>
            </a:r>
          </a:p>
          <a:p>
            <a:pPr marL="485132" lvl="1" indent="-207914">
              <a:buFont typeface="Symbol" panose="05050102010706020507" pitchFamily="18" charset="2"/>
              <a:buChar char=""/>
            </a:pP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There were another £20m of Red options the HB is keeping under continual review, but these were consciously not in the September assessment due to impact and deliverability and a further £5m of options were not recommended. This was understood.</a:t>
            </a:r>
          </a:p>
          <a:p>
            <a:pPr marL="450480" lvl="1" indent="-173261">
              <a:buFont typeface="Symbol" panose="05050102010706020507" pitchFamily="18" charset="2"/>
              <a:buChar char=""/>
            </a:pPr>
            <a:r>
              <a:rPr lang="en-GB" sz="1698" b="1" dirty="0">
                <a:solidFill>
                  <a:prstClr val="black"/>
                </a:solidFill>
                <a:latin typeface="Arial" panose="020B0604020202020204" pitchFamily="34" charset="0"/>
                <a:ea typeface="Aptos" panose="020B0004020202020204" pitchFamily="34" charset="0"/>
                <a:cs typeface="Arial" panose="020B0604020202020204" pitchFamily="34" charset="0"/>
              </a:rPr>
              <a:t>Clear message that £50.1m (or better) is the target </a:t>
            </a: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and there is no additional cover above this value. </a:t>
            </a:r>
          </a:p>
          <a:p>
            <a:pPr marL="450480" lvl="1" indent="-173261">
              <a:buFont typeface="Symbol" panose="05050102010706020507" pitchFamily="18" charset="2"/>
              <a:buChar char=""/>
            </a:pP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There is still a need to achieve target control total and balance in future years and the HB outlined work was underway, through a framework and change in planning approach, but current focus was on improving in-year delivery and the recurrent benefits of those actions</a:t>
            </a:r>
          </a:p>
          <a:p>
            <a:pPr marL="450480" lvl="1" indent="-173261">
              <a:buFont typeface="Symbol" panose="05050102010706020507" pitchFamily="18" charset="2"/>
              <a:buChar char=""/>
            </a:pP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HB set the momentum in establishing the Recovery and Sustainability Programme and are working tirelessly to identify more opportunities to a) reduce risk in year and b) support enhanced delivery in future years on the journey to sustainability. This was acknowledged.</a:t>
            </a:r>
          </a:p>
          <a:p>
            <a:pPr marL="450480" lvl="1" indent="-173261">
              <a:buFont typeface="Symbol" panose="05050102010706020507" pitchFamily="18" charset="2"/>
              <a:buChar char=""/>
            </a:pPr>
            <a:r>
              <a:rPr lang="en-GB" sz="1698" dirty="0">
                <a:solidFill>
                  <a:prstClr val="black"/>
                </a:solidFill>
                <a:latin typeface="Arial" panose="020B0604020202020204" pitchFamily="34" charset="0"/>
                <a:ea typeface="Aptos" panose="020B0004020202020204" pitchFamily="34" charset="0"/>
                <a:cs typeface="Arial" panose="020B0604020202020204" pitchFamily="34" charset="0"/>
              </a:rPr>
              <a:t>Monthly Monitoring Returns submitted on Friday 11th Oct did not include a change in the forecast, but have incorporated within the letter the work to describe the position as working to get to £50.8m, but with clear risks around the £13.3m and other risks contained within the Financial Recovery &amp; Sustainability Assessment.</a:t>
            </a:r>
          </a:p>
          <a:p>
            <a:endParaRPr lang="en-GB" dirty="0"/>
          </a:p>
        </p:txBody>
      </p:sp>
    </p:spTree>
    <p:extLst>
      <p:ext uri="{BB962C8B-B14F-4D97-AF65-F5344CB8AC3E}">
        <p14:creationId xmlns:p14="http://schemas.microsoft.com/office/powerpoint/2010/main" val="35279907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2075997" y="102101"/>
            <a:ext cx="7454720" cy="338851"/>
          </a:xfrm>
        </p:spPr>
        <p:txBody>
          <a:bodyPr>
            <a:normAutofit fontScale="85000" lnSpcReduction="20000"/>
          </a:bodyPr>
          <a:lstStyle/>
          <a:p>
            <a:pPr algn="ctr"/>
            <a:r>
              <a:rPr lang="pt-BR" dirty="0"/>
              <a:t>Key Messages</a:t>
            </a:r>
          </a:p>
        </p:txBody>
      </p:sp>
      <p:pic>
        <p:nvPicPr>
          <p:cNvPr id="3" name="Picture 2"/>
          <p:cNvPicPr>
            <a:picLocks noChangeAspect="1"/>
          </p:cNvPicPr>
          <p:nvPr/>
        </p:nvPicPr>
        <p:blipFill>
          <a:blip r:embed="rId3"/>
          <a:stretch>
            <a:fillRect/>
          </a:stretch>
        </p:blipFill>
        <p:spPr>
          <a:xfrm>
            <a:off x="11409799" y="6062796"/>
            <a:ext cx="413695" cy="380778"/>
          </a:xfrm>
          <a:prstGeom prst="rect">
            <a:avLst/>
          </a:prstGeom>
        </p:spPr>
      </p:pic>
      <p:sp>
        <p:nvSpPr>
          <p:cNvPr id="6" name="TextBox 5">
            <a:extLst>
              <a:ext uri="{FF2B5EF4-FFF2-40B4-BE49-F238E27FC236}">
                <a16:creationId xmlns:a16="http://schemas.microsoft.com/office/drawing/2014/main" id="{66921035-403A-BEFB-CC74-947D3225C4AC}"/>
              </a:ext>
            </a:extLst>
          </p:cNvPr>
          <p:cNvSpPr txBox="1"/>
          <p:nvPr/>
        </p:nvSpPr>
        <p:spPr>
          <a:xfrm>
            <a:off x="495349" y="913709"/>
            <a:ext cx="11201302" cy="4031873"/>
          </a:xfrm>
          <a:prstGeom prst="rect">
            <a:avLst/>
          </a:prstGeom>
          <a:noFill/>
        </p:spPr>
        <p:txBody>
          <a:bodyPr wrap="square">
            <a:spAutoFit/>
          </a:bodyPr>
          <a:lstStyle/>
          <a:p>
            <a:pPr defTabSz="914413"/>
            <a:endParaRPr lang="en-GB" sz="1600" dirty="0">
              <a:solidFill>
                <a:prstClr val="black"/>
              </a:solidFill>
              <a:latin typeface="Aptos" panose="020B0004020202020204" pitchFamily="34" charset="0"/>
              <a:ea typeface="Times New Roman" panose="02020603050405020304" pitchFamily="18" charset="0"/>
            </a:endParaRPr>
          </a:p>
          <a:p>
            <a:pPr marL="171452" indent="-171452" defTabSz="914413">
              <a:buFont typeface="Arial" panose="020B0604020202020204" pitchFamily="34" charset="0"/>
              <a:buChar char="•"/>
            </a:pPr>
            <a:r>
              <a:rPr lang="en-GB" sz="1600" dirty="0">
                <a:solidFill>
                  <a:prstClr val="black"/>
                </a:solidFill>
                <a:latin typeface="Aptos" panose="020B0004020202020204" pitchFamily="34" charset="0"/>
                <a:ea typeface="Times New Roman" panose="02020603050405020304" pitchFamily="18" charset="0"/>
              </a:rPr>
              <a:t>HB Financial Assessment – line of sight to </a:t>
            </a:r>
            <a:r>
              <a:rPr lang="en-GB" sz="1600" b="1" dirty="0">
                <a:solidFill>
                  <a:prstClr val="black"/>
                </a:solidFill>
                <a:latin typeface="Aptos" panose="020B0004020202020204" pitchFamily="34" charset="0"/>
                <a:ea typeface="Times New Roman" panose="02020603050405020304" pitchFamily="18" charset="0"/>
              </a:rPr>
              <a:t>£50.8m </a:t>
            </a:r>
            <a:r>
              <a:rPr lang="en-GB" sz="1600" dirty="0">
                <a:solidFill>
                  <a:prstClr val="black"/>
                </a:solidFill>
                <a:latin typeface="Aptos" panose="020B0004020202020204" pitchFamily="34" charset="0"/>
                <a:ea typeface="Times New Roman" panose="02020603050405020304" pitchFamily="18" charset="0"/>
              </a:rPr>
              <a:t>if all options presented are delivered.</a:t>
            </a:r>
          </a:p>
          <a:p>
            <a:pPr marL="171452" indent="-171452" defTabSz="914413">
              <a:buFont typeface="Arial" panose="020B0604020202020204" pitchFamily="34" charset="0"/>
              <a:buChar char="•"/>
            </a:pPr>
            <a:endParaRPr lang="en-GB" sz="1600" dirty="0">
              <a:solidFill>
                <a:prstClr val="black"/>
              </a:solidFill>
              <a:latin typeface="Aptos" panose="020B0004020202020204" pitchFamily="34" charset="0"/>
              <a:ea typeface="Times New Roman" panose="02020603050405020304" pitchFamily="18" charset="0"/>
            </a:endParaRPr>
          </a:p>
          <a:p>
            <a:pPr marL="171452" indent="-171452" defTabSz="914413">
              <a:buFont typeface="Arial" panose="020B0604020202020204" pitchFamily="34" charset="0"/>
              <a:buChar char="•"/>
            </a:pPr>
            <a:r>
              <a:rPr lang="en-GB" sz="1600" dirty="0">
                <a:solidFill>
                  <a:prstClr val="black"/>
                </a:solidFill>
                <a:latin typeface="Aptos" panose="020B0004020202020204" pitchFamily="34" charset="0"/>
                <a:ea typeface="Times New Roman" panose="02020603050405020304" pitchFamily="18" charset="0"/>
              </a:rPr>
              <a:t>Month 6 Overspend </a:t>
            </a:r>
            <a:r>
              <a:rPr lang="en-GB" sz="1600" b="1" dirty="0">
                <a:solidFill>
                  <a:prstClr val="black"/>
                </a:solidFill>
                <a:latin typeface="Aptos" panose="020B0004020202020204" pitchFamily="34" charset="0"/>
                <a:ea typeface="Times New Roman" panose="02020603050405020304" pitchFamily="18" charset="0"/>
              </a:rPr>
              <a:t>£5.1m</a:t>
            </a:r>
            <a:r>
              <a:rPr lang="en-GB" sz="1600" dirty="0">
                <a:solidFill>
                  <a:prstClr val="black"/>
                </a:solidFill>
                <a:latin typeface="Aptos" panose="020B0004020202020204" pitchFamily="34" charset="0"/>
                <a:ea typeface="Times New Roman" panose="02020603050405020304" pitchFamily="18" charset="0"/>
              </a:rPr>
              <a:t>, which is reduction of £1.7m from previous month driven by £0.7m reduction VP but remaining reduction linked to £1m of N/R opportunities.</a:t>
            </a:r>
          </a:p>
          <a:p>
            <a:pPr marL="171452" indent="-171452" defTabSz="914413">
              <a:buFont typeface="Arial" panose="020B0604020202020204" pitchFamily="34" charset="0"/>
              <a:buChar char="•"/>
            </a:pPr>
            <a:endParaRPr lang="en-GB" sz="1600" dirty="0">
              <a:solidFill>
                <a:prstClr val="black"/>
              </a:solidFill>
              <a:latin typeface="Aptos" panose="020B0004020202020204" pitchFamily="34" charset="0"/>
              <a:ea typeface="Times New Roman" panose="02020603050405020304" pitchFamily="18" charset="0"/>
            </a:endParaRPr>
          </a:p>
          <a:p>
            <a:pPr marL="171452" indent="-171452" defTabSz="914413">
              <a:buFont typeface="Arial" panose="020B0604020202020204" pitchFamily="34" charset="0"/>
              <a:buChar char="•"/>
            </a:pPr>
            <a:r>
              <a:rPr lang="en-GB" sz="1600" dirty="0">
                <a:solidFill>
                  <a:prstClr val="black"/>
                </a:solidFill>
                <a:latin typeface="Aptos" panose="020B0004020202020204" pitchFamily="34" charset="0"/>
                <a:ea typeface="Times New Roman" panose="02020603050405020304" pitchFamily="18" charset="0"/>
              </a:rPr>
              <a:t>Variable Pay – reduction In-Month of £0.7m, with spend of £4.9m against target of £4.0m. Remains</a:t>
            </a:r>
            <a:r>
              <a:rPr lang="en-GB" sz="1600" b="1" dirty="0">
                <a:solidFill>
                  <a:prstClr val="black"/>
                </a:solidFill>
                <a:latin typeface="Aptos" panose="020B0004020202020204" pitchFamily="34" charset="0"/>
                <a:ea typeface="Times New Roman" panose="02020603050405020304" pitchFamily="18" charset="0"/>
              </a:rPr>
              <a:t> £0.9m </a:t>
            </a:r>
            <a:r>
              <a:rPr lang="en-GB" sz="1600" dirty="0">
                <a:solidFill>
                  <a:prstClr val="black"/>
                </a:solidFill>
                <a:latin typeface="Aptos" panose="020B0004020202020204" pitchFamily="34" charset="0"/>
                <a:ea typeface="Times New Roman" panose="02020603050405020304" pitchFamily="18" charset="0"/>
              </a:rPr>
              <a:t>over 25% reduction target set for end September.</a:t>
            </a:r>
          </a:p>
          <a:p>
            <a:pPr marL="171452" indent="-171452" defTabSz="914413">
              <a:buFont typeface="Arial" panose="020B0604020202020204" pitchFamily="34" charset="0"/>
              <a:buChar char="•"/>
            </a:pPr>
            <a:endParaRPr lang="en-GB" sz="1600" dirty="0">
              <a:solidFill>
                <a:prstClr val="black"/>
              </a:solidFill>
              <a:latin typeface="Aptos" panose="020B0004020202020204" pitchFamily="34" charset="0"/>
              <a:ea typeface="Times New Roman" panose="02020603050405020304" pitchFamily="18" charset="0"/>
            </a:endParaRPr>
          </a:p>
          <a:p>
            <a:pPr marL="171452" indent="-171452" defTabSz="914413">
              <a:buFont typeface="Arial" panose="020B0604020202020204" pitchFamily="34" charset="0"/>
              <a:buChar char="•"/>
            </a:pPr>
            <a:r>
              <a:rPr lang="en-GB" sz="1600" dirty="0">
                <a:solidFill>
                  <a:prstClr val="black"/>
                </a:solidFill>
                <a:latin typeface="Aptos" panose="020B0004020202020204" pitchFamily="34" charset="0"/>
                <a:ea typeface="Times New Roman" panose="02020603050405020304" pitchFamily="18" charset="0"/>
              </a:rPr>
              <a:t>Significant increase in the value of planned savings identified from </a:t>
            </a:r>
            <a:r>
              <a:rPr lang="en-GB" sz="1600" b="1" dirty="0">
                <a:solidFill>
                  <a:prstClr val="black"/>
                </a:solidFill>
                <a:latin typeface="Aptos" panose="020B0004020202020204" pitchFamily="34" charset="0"/>
                <a:ea typeface="Times New Roman" panose="02020603050405020304" pitchFamily="18" charset="0"/>
              </a:rPr>
              <a:t>£34.1m at Mth 5 to £47.9m at Mth 6 </a:t>
            </a:r>
            <a:r>
              <a:rPr lang="en-GB" sz="1600" dirty="0">
                <a:solidFill>
                  <a:prstClr val="black"/>
                </a:solidFill>
                <a:latin typeface="Aptos" panose="020B0004020202020204" pitchFamily="34" charset="0"/>
                <a:ea typeface="Times New Roman" panose="02020603050405020304" pitchFamily="18" charset="0"/>
              </a:rPr>
              <a:t>– these now need to translate into being delivered. </a:t>
            </a:r>
          </a:p>
          <a:p>
            <a:pPr marL="171452" indent="-171452" defTabSz="914413">
              <a:buFont typeface="Arial" panose="020B0604020202020204" pitchFamily="34" charset="0"/>
              <a:buChar char="•"/>
            </a:pPr>
            <a:endParaRPr lang="en-GB" sz="1600" dirty="0">
              <a:solidFill>
                <a:prstClr val="black"/>
              </a:solidFill>
              <a:latin typeface="Aptos" panose="020B0004020202020204" pitchFamily="34" charset="0"/>
              <a:ea typeface="Times New Roman" panose="02020603050405020304" pitchFamily="18" charset="0"/>
            </a:endParaRPr>
          </a:p>
          <a:p>
            <a:pPr marL="171452" indent="-171452" defTabSz="914413">
              <a:buFont typeface="Arial" panose="020B0604020202020204" pitchFamily="34" charset="0"/>
              <a:buChar char="•"/>
            </a:pPr>
            <a:r>
              <a:rPr lang="en-GB" sz="1600" dirty="0">
                <a:solidFill>
                  <a:prstClr val="black"/>
                </a:solidFill>
                <a:latin typeface="Aptos" panose="020B0004020202020204" pitchFamily="34" charset="0"/>
                <a:ea typeface="Times New Roman" panose="02020603050405020304" pitchFamily="18" charset="0"/>
              </a:rPr>
              <a:t>WG Meeting 9</a:t>
            </a:r>
            <a:r>
              <a:rPr lang="en-GB" sz="1600" baseline="30000" dirty="0">
                <a:solidFill>
                  <a:prstClr val="black"/>
                </a:solidFill>
                <a:latin typeface="Aptos" panose="020B0004020202020204" pitchFamily="34" charset="0"/>
                <a:ea typeface="Times New Roman" panose="02020603050405020304" pitchFamily="18" charset="0"/>
              </a:rPr>
              <a:t>th</a:t>
            </a:r>
            <a:r>
              <a:rPr lang="en-GB" sz="1600" dirty="0">
                <a:solidFill>
                  <a:prstClr val="black"/>
                </a:solidFill>
                <a:latin typeface="Aptos" panose="020B0004020202020204" pitchFamily="34" charset="0"/>
                <a:ea typeface="Times New Roman" panose="02020603050405020304" pitchFamily="18" charset="0"/>
              </a:rPr>
              <a:t> October 2024 – 2024/25 </a:t>
            </a:r>
            <a:r>
              <a:rPr lang="en-GB" sz="1600" b="1" dirty="0">
                <a:solidFill>
                  <a:prstClr val="black"/>
                </a:solidFill>
                <a:latin typeface="Aptos" panose="020B0004020202020204" pitchFamily="34" charset="0"/>
                <a:ea typeface="Times New Roman" panose="02020603050405020304" pitchFamily="18" charset="0"/>
              </a:rPr>
              <a:t>£50.1m (or better) is the target.</a:t>
            </a:r>
          </a:p>
          <a:p>
            <a:pPr marL="171452" indent="-171452" defTabSz="914413">
              <a:buFont typeface="Arial" panose="020B0604020202020204" pitchFamily="34" charset="0"/>
              <a:buChar char="•"/>
            </a:pPr>
            <a:endParaRPr lang="en-GB" sz="1600" dirty="0">
              <a:solidFill>
                <a:prstClr val="black"/>
              </a:solidFill>
              <a:latin typeface="Aptos" panose="020B0004020202020204" pitchFamily="34" charset="0"/>
              <a:ea typeface="Times New Roman" panose="02020603050405020304" pitchFamily="18" charset="0"/>
            </a:endParaRPr>
          </a:p>
          <a:p>
            <a:pPr marL="171452" indent="-171452" defTabSz="914413">
              <a:buFont typeface="Arial" panose="020B0604020202020204" pitchFamily="34" charset="0"/>
              <a:buChar char="•"/>
            </a:pPr>
            <a:r>
              <a:rPr lang="en-GB" sz="1600" dirty="0">
                <a:solidFill>
                  <a:prstClr val="black"/>
                </a:solidFill>
                <a:latin typeface="Aptos" panose="020B0004020202020204" pitchFamily="34" charset="0"/>
                <a:ea typeface="Times New Roman" panose="02020603050405020304" pitchFamily="18" charset="0"/>
              </a:rPr>
              <a:t>Inaugural meeting </a:t>
            </a:r>
            <a:r>
              <a:rPr lang="en-GB" sz="1600">
                <a:solidFill>
                  <a:prstClr val="black"/>
                </a:solidFill>
                <a:latin typeface="Aptos" panose="020B0004020202020204" pitchFamily="34" charset="0"/>
                <a:ea typeface="Times New Roman" panose="02020603050405020304" pitchFamily="18" charset="0"/>
              </a:rPr>
              <a:t>held on </a:t>
            </a:r>
            <a:r>
              <a:rPr lang="en-GB" sz="1600" b="1" dirty="0">
                <a:solidFill>
                  <a:prstClr val="black"/>
                </a:solidFill>
                <a:latin typeface="Aptos" panose="020B0004020202020204" pitchFamily="34" charset="0"/>
                <a:ea typeface="Times New Roman" panose="02020603050405020304" pitchFamily="18" charset="0"/>
              </a:rPr>
              <a:t>Recovery &amp; Sustainability Board 21</a:t>
            </a:r>
            <a:r>
              <a:rPr lang="en-GB" sz="1600" b="1" baseline="30000" dirty="0">
                <a:solidFill>
                  <a:prstClr val="black"/>
                </a:solidFill>
                <a:latin typeface="Aptos" panose="020B0004020202020204" pitchFamily="34" charset="0"/>
                <a:ea typeface="Times New Roman" panose="02020603050405020304" pitchFamily="18" charset="0"/>
              </a:rPr>
              <a:t>st</a:t>
            </a:r>
            <a:r>
              <a:rPr lang="en-GB" sz="1600" b="1" dirty="0">
                <a:solidFill>
                  <a:prstClr val="black"/>
                </a:solidFill>
                <a:latin typeface="Aptos" panose="020B0004020202020204" pitchFamily="34" charset="0"/>
                <a:ea typeface="Times New Roman" panose="02020603050405020304" pitchFamily="18" charset="0"/>
              </a:rPr>
              <a:t> October.</a:t>
            </a:r>
          </a:p>
          <a:p>
            <a:pPr defTabSz="914413"/>
            <a:endParaRPr lang="en-GB" sz="1600" dirty="0">
              <a:solidFill>
                <a:prstClr val="black"/>
              </a:solidFill>
              <a:latin typeface="Calibri" panose="020F0502020204030204" pitchFamily="34" charset="0"/>
              <a:ea typeface="Aptos" panose="020B0004020202020204" pitchFamily="34" charset="0"/>
            </a:endParaRPr>
          </a:p>
        </p:txBody>
      </p:sp>
    </p:spTree>
    <p:extLst>
      <p:ext uri="{BB962C8B-B14F-4D97-AF65-F5344CB8AC3E}">
        <p14:creationId xmlns:p14="http://schemas.microsoft.com/office/powerpoint/2010/main" val="26306929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627105"/>
          </a:xfrm>
          <a:prstGeom prst="rect">
            <a:avLst/>
          </a:prstGeom>
        </p:spPr>
        <p:txBody>
          <a:bodyPr vert="horz" wrap="square" lIns="0" tIns="6931" rIns="0" bIns="0" rtlCol="0">
            <a:spAutoFit/>
          </a:bodyPr>
          <a:lstStyle/>
          <a:p>
            <a:pPr marL="7701" marR="3081" lvl="0" indent="0" algn="l" defTabSz="554492" rtl="0" eaLnBrk="1" fontAlgn="auto" latinLnBrk="0" hangingPunct="1">
              <a:lnSpc>
                <a:spcPct val="100600"/>
              </a:lnSpc>
              <a:spcBef>
                <a:spcPts val="55"/>
              </a:spcBef>
              <a:spcAft>
                <a:spcPts val="0"/>
              </a:spcAft>
              <a:buClrTx/>
              <a:buSzTx/>
              <a:buFontTx/>
              <a:buNone/>
              <a:tabLst/>
              <a:defRPr/>
            </a:pPr>
            <a:r>
              <a:rPr kumimoji="0" lang="en-GB" sz="4124" b="1" i="0" u="none" strike="noStrike" kern="1200" cap="none" spc="9" normalizeH="0" baseline="0" noProof="0" dirty="0">
                <a:ln>
                  <a:noFill/>
                </a:ln>
                <a:solidFill>
                  <a:srgbClr val="FFFFFF"/>
                </a:solidFill>
                <a:effectLst/>
                <a:uLnTx/>
                <a:uFillTx/>
                <a:latin typeface="Arial Black" panose="020B0604020202020204" pitchFamily="34" charset="0"/>
                <a:ea typeface="+mn-ea"/>
                <a:cs typeface="Arial Black" panose="020B0604020202020204" pitchFamily="34" charset="0"/>
              </a:rPr>
              <a:t>Planning</a:t>
            </a:r>
            <a:endParaRPr kumimoji="0" sz="4124" b="1" i="0" u="none" strike="noStrike" kern="1200" cap="none" spc="0" normalizeH="0" baseline="0" noProof="0" dirty="0">
              <a:ln>
                <a:noFill/>
              </a:ln>
              <a:solidFill>
                <a:prstClr val="black"/>
              </a:solidFill>
              <a:effectLst/>
              <a:uLnTx/>
              <a:uFillTx/>
              <a:latin typeface="Arial Black" panose="020B0604020202020204" pitchFamily="34" charset="0"/>
              <a:ea typeface="+mn-ea"/>
              <a:cs typeface="Arial Black" panose="020B0604020202020204" pitchFamily="34" charset="0"/>
            </a:endParaRPr>
          </a:p>
        </p:txBody>
      </p:sp>
    </p:spTree>
    <p:extLst>
      <p:ext uri="{BB962C8B-B14F-4D97-AF65-F5344CB8AC3E}">
        <p14:creationId xmlns:p14="http://schemas.microsoft.com/office/powerpoint/2010/main" val="15708832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AD402B-07B6-0547-E285-2477721D36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sp>
        <p:nvSpPr>
          <p:cNvPr id="4" name="Rectangle 3"/>
          <p:cNvSpPr/>
          <p:nvPr/>
        </p:nvSpPr>
        <p:spPr>
          <a:xfrm>
            <a:off x="268305" y="636218"/>
            <a:ext cx="11538858" cy="830997"/>
          </a:xfrm>
          <a:prstGeom prst="rect">
            <a:avLst/>
          </a:prstGeom>
        </p:spPr>
        <p:txBody>
          <a:bodyPr wrap="square">
            <a:spAutoFit/>
          </a:bodyPr>
          <a:lstStyle/>
          <a:p>
            <a:pPr lvl="0" algn="just"/>
            <a:r>
              <a:rPr lang="en-GB" sz="2400" b="1" dirty="0">
                <a:solidFill>
                  <a:schemeClr val="tx2"/>
                </a:solidFill>
                <a:latin typeface="Calibri" panose="020F0502020204030204"/>
                <a:ea typeface="Nirmala UI Semilight" panose="020B0402040204020203" pitchFamily="34" charset="0"/>
                <a:cs typeface="Nirmala UI Semilight" panose="020B0402040204020203" pitchFamily="34" charset="0"/>
              </a:rPr>
              <a:t>How does the Board assure itself that key elements of the plans are being delivered, and how they are impacting on performance and delivering accountability conditions?</a:t>
            </a:r>
          </a:p>
        </p:txBody>
      </p:sp>
      <p:sp>
        <p:nvSpPr>
          <p:cNvPr id="7" name="Rectangle 6">
            <a:extLst>
              <a:ext uri="{FF2B5EF4-FFF2-40B4-BE49-F238E27FC236}">
                <a16:creationId xmlns:a16="http://schemas.microsoft.com/office/drawing/2014/main" id="{40D2DE0C-1F28-FF25-DC61-44F45C48459D}"/>
              </a:ext>
            </a:extLst>
          </p:cNvPr>
          <p:cNvSpPr/>
          <p:nvPr/>
        </p:nvSpPr>
        <p:spPr>
          <a:xfrm>
            <a:off x="287383" y="157247"/>
            <a:ext cx="9884229" cy="701731"/>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400" b="1" dirty="0">
                <a:solidFill>
                  <a:srgbClr val="0070C0"/>
                </a:solidFill>
                <a:latin typeface="Calibri" panose="020F0502020204030204"/>
                <a:ea typeface="Nirmala UI Semilight" panose="020B0402040204020203" pitchFamily="34" charset="0"/>
                <a:cs typeface="Nirmala UI Semilight" panose="020B0402040204020203" pitchFamily="34" charset="0"/>
              </a:rPr>
              <a:t>Assurance</a:t>
            </a:r>
            <a:endParaRPr kumimoji="0" lang="en-GB" sz="4400" b="1" i="0" u="none" strike="noStrike" kern="1200" cap="none" spc="0" normalizeH="0" baseline="0" noProof="0" dirty="0">
              <a:ln>
                <a:noFill/>
              </a:ln>
              <a:solidFill>
                <a:srgbClr val="0070C0"/>
              </a:solidFill>
              <a:effectLst/>
              <a:uLnTx/>
              <a:uFillTx/>
              <a:latin typeface="Calibri" panose="020F0502020204030204"/>
              <a:ea typeface="Nirmala UI Semilight" panose="020B0402040204020203" pitchFamily="34" charset="0"/>
              <a:cs typeface="Nirmala UI Semilight" panose="020B0402040204020203" pitchFamily="34" charset="0"/>
            </a:endParaRPr>
          </a:p>
        </p:txBody>
      </p:sp>
      <p:sp>
        <p:nvSpPr>
          <p:cNvPr id="9" name="TextBox 8">
            <a:extLst>
              <a:ext uri="{FF2B5EF4-FFF2-40B4-BE49-F238E27FC236}">
                <a16:creationId xmlns:a16="http://schemas.microsoft.com/office/drawing/2014/main" id="{1275E3B4-BB8E-E3BB-8AB8-C99CDFFD3E73}"/>
              </a:ext>
            </a:extLst>
          </p:cNvPr>
          <p:cNvSpPr txBox="1"/>
          <p:nvPr/>
        </p:nvSpPr>
        <p:spPr>
          <a:xfrm>
            <a:off x="287383" y="1579633"/>
            <a:ext cx="4534988" cy="4401205"/>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System and Service Delivery Group Highlight Reports are reviewed Quarterly at the Annual Plan Oversight Group which ensures the opportunity to review Risks, escalated issues and  interdependencies.</a:t>
            </a:r>
          </a:p>
          <a:p>
            <a:pPr marL="285750" indent="-285750" algn="just">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A collated quarterly report is received by Management Board, Performance and Finance Committee and Board on the delivery of the of the actions in our Annual Plan, the achievement against our trajectories, the mitigation sand revised timescales agreed and the key risks being managed across system areas.</a:t>
            </a:r>
          </a:p>
        </p:txBody>
      </p:sp>
      <p:sp>
        <p:nvSpPr>
          <p:cNvPr id="15" name="Slide Number Placeholder 6">
            <a:extLst>
              <a:ext uri="{FF2B5EF4-FFF2-40B4-BE49-F238E27FC236}">
                <a16:creationId xmlns:a16="http://schemas.microsoft.com/office/drawing/2014/main" id="{92C59BBF-38BC-C231-530E-AEC0844C54DF}"/>
              </a:ext>
            </a:extLst>
          </p:cNvPr>
          <p:cNvSpPr txBox="1">
            <a:spLocks/>
          </p:cNvSpPr>
          <p:nvPr/>
        </p:nvSpPr>
        <p:spPr>
          <a:xfrm>
            <a:off x="86106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543B6D9-5F46-489D-9914-31C99D17E939}" type="slidenum">
              <a:rPr lang="en-GB" sz="1200" smtClean="0">
                <a:solidFill>
                  <a:prstClr val="black">
                    <a:tint val="75000"/>
                  </a:prstClr>
                </a:solidFill>
                <a:latin typeface="Calibri" panose="020F0502020204030204"/>
              </a:rPr>
              <a:pPr algn="r">
                <a:defRPr/>
              </a:pPr>
              <a:t>63</a:t>
            </a:fld>
            <a:endParaRPr lang="en-GB" sz="1200">
              <a:solidFill>
                <a:prstClr val="black">
                  <a:tint val="75000"/>
                </a:prstClr>
              </a:solidFill>
              <a:latin typeface="Calibri" panose="020F0502020204030204"/>
            </a:endParaRPr>
          </a:p>
        </p:txBody>
      </p:sp>
      <p:sp>
        <p:nvSpPr>
          <p:cNvPr id="27" name="TextBox 26">
            <a:extLst>
              <a:ext uri="{FF2B5EF4-FFF2-40B4-BE49-F238E27FC236}">
                <a16:creationId xmlns:a16="http://schemas.microsoft.com/office/drawing/2014/main" id="{4B81C328-1B22-2174-65F7-33B45C92EA3A}"/>
              </a:ext>
            </a:extLst>
          </p:cNvPr>
          <p:cNvSpPr txBox="1"/>
          <p:nvPr/>
        </p:nvSpPr>
        <p:spPr>
          <a:xfrm>
            <a:off x="6276473" y="6136700"/>
            <a:ext cx="4793418" cy="338554"/>
          </a:xfrm>
          <a:prstGeom prst="rect">
            <a:avLst/>
          </a:prstGeom>
          <a:noFill/>
        </p:spPr>
        <p:txBody>
          <a:bodyPr wrap="square" rtlCol="0">
            <a:spAutoFit/>
          </a:bodyPr>
          <a:lstStyle/>
          <a:p>
            <a:r>
              <a:rPr lang="en-GB" sz="1600" dirty="0"/>
              <a:t>Annual Plan Oversight Group</a:t>
            </a:r>
          </a:p>
        </p:txBody>
      </p:sp>
      <p:pic>
        <p:nvPicPr>
          <p:cNvPr id="32" name="Picture 31">
            <a:extLst>
              <a:ext uri="{FF2B5EF4-FFF2-40B4-BE49-F238E27FC236}">
                <a16:creationId xmlns:a16="http://schemas.microsoft.com/office/drawing/2014/main" id="{724A0C93-CD3D-63BA-B92D-620D597D4106}"/>
              </a:ext>
            </a:extLst>
          </p:cNvPr>
          <p:cNvPicPr>
            <a:picLocks noChangeAspect="1"/>
          </p:cNvPicPr>
          <p:nvPr/>
        </p:nvPicPr>
        <p:blipFill>
          <a:blip r:embed="rId4"/>
          <a:stretch>
            <a:fillRect/>
          </a:stretch>
        </p:blipFill>
        <p:spPr>
          <a:xfrm>
            <a:off x="4953000" y="1337496"/>
            <a:ext cx="7129262" cy="4528813"/>
          </a:xfrm>
          <a:prstGeom prst="rect">
            <a:avLst/>
          </a:prstGeom>
        </p:spPr>
      </p:pic>
    </p:spTree>
    <p:extLst>
      <p:ext uri="{BB962C8B-B14F-4D97-AF65-F5344CB8AC3E}">
        <p14:creationId xmlns:p14="http://schemas.microsoft.com/office/powerpoint/2010/main" val="18691545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sp>
        <p:nvSpPr>
          <p:cNvPr id="4" name="Rectangle 3"/>
          <p:cNvSpPr/>
          <p:nvPr/>
        </p:nvSpPr>
        <p:spPr>
          <a:xfrm>
            <a:off x="287384" y="821276"/>
            <a:ext cx="11621588" cy="1107996"/>
          </a:xfrm>
          <a:prstGeom prst="rect">
            <a:avLst/>
          </a:prstGeom>
        </p:spPr>
        <p:txBody>
          <a:bodyPr wrap="square">
            <a:spAutoFit/>
          </a:bodyPr>
          <a:lstStyle/>
          <a:p>
            <a:r>
              <a:rPr lang="en-GB" sz="2400" b="1" dirty="0">
                <a:solidFill>
                  <a:schemeClr val="tx2"/>
                </a:solidFill>
                <a:latin typeface="Calibri" panose="020F0502020204030204"/>
                <a:ea typeface="Nirmala UI Semilight" panose="020B0402040204020203" pitchFamily="34" charset="0"/>
                <a:cs typeface="Nirmala UI Semilight" panose="020B0402040204020203" pitchFamily="34" charset="0"/>
              </a:rPr>
              <a:t>What are the highest risk areas in delivering this year’s plan and what mitigating actions are in place?</a:t>
            </a:r>
          </a:p>
          <a:p>
            <a:r>
              <a:rPr lang="en-GB" dirty="0">
                <a:latin typeface="Calibri" panose="020F0502020204030204"/>
                <a:ea typeface="Nirmala UI Semilight" panose="020B0402040204020203" pitchFamily="34" charset="0"/>
                <a:cs typeface="Nirmala UI Semilight" panose="020B0402040204020203" pitchFamily="34" charset="0"/>
              </a:rPr>
              <a:t>The following areas have been identified at Q2 as having the greatest risk to delivery:</a:t>
            </a:r>
          </a:p>
        </p:txBody>
      </p:sp>
      <p:sp>
        <p:nvSpPr>
          <p:cNvPr id="2" name="Rectangle 1">
            <a:extLst>
              <a:ext uri="{FF2B5EF4-FFF2-40B4-BE49-F238E27FC236}">
                <a16:creationId xmlns:a16="http://schemas.microsoft.com/office/drawing/2014/main" id="{5DB26338-C7D2-09D0-85E5-34AD0D850000}"/>
              </a:ext>
            </a:extLst>
          </p:cNvPr>
          <p:cNvSpPr/>
          <p:nvPr/>
        </p:nvSpPr>
        <p:spPr>
          <a:xfrm>
            <a:off x="287383" y="157247"/>
            <a:ext cx="9884229" cy="701731"/>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400" b="1" dirty="0">
                <a:solidFill>
                  <a:srgbClr val="0070C0"/>
                </a:solidFill>
                <a:latin typeface="Calibri" panose="020F0502020204030204"/>
                <a:ea typeface="Nirmala UI Semilight" panose="020B0402040204020203" pitchFamily="34" charset="0"/>
                <a:cs typeface="Nirmala UI Semilight" panose="020B0402040204020203" pitchFamily="34" charset="0"/>
              </a:rPr>
              <a:t>Risks</a:t>
            </a:r>
            <a:endParaRPr kumimoji="0" lang="en-GB" sz="4400" b="1" i="0" u="none" strike="noStrike" kern="1200" cap="none" spc="0" normalizeH="0" baseline="0" noProof="0" dirty="0">
              <a:ln>
                <a:noFill/>
              </a:ln>
              <a:solidFill>
                <a:srgbClr val="0070C0"/>
              </a:solidFill>
              <a:effectLst/>
              <a:uLnTx/>
              <a:uFillTx/>
              <a:latin typeface="Calibri" panose="020F0502020204030204"/>
              <a:ea typeface="Nirmala UI Semilight" panose="020B0402040204020203" pitchFamily="34" charset="0"/>
              <a:cs typeface="Nirmala UI Semilight" panose="020B0402040204020203" pitchFamily="34" charset="0"/>
            </a:endParaRPr>
          </a:p>
        </p:txBody>
      </p:sp>
      <p:graphicFrame>
        <p:nvGraphicFramePr>
          <p:cNvPr id="7" name="Table 6">
            <a:extLst>
              <a:ext uri="{FF2B5EF4-FFF2-40B4-BE49-F238E27FC236}">
                <a16:creationId xmlns:a16="http://schemas.microsoft.com/office/drawing/2014/main" id="{131F7681-BF00-3B55-A266-69AFE6BD69C1}"/>
              </a:ext>
            </a:extLst>
          </p:cNvPr>
          <p:cNvGraphicFramePr>
            <a:graphicFrameLocks noGrp="1"/>
          </p:cNvGraphicFramePr>
          <p:nvPr/>
        </p:nvGraphicFramePr>
        <p:xfrm>
          <a:off x="454804" y="2018706"/>
          <a:ext cx="11165860" cy="4206240"/>
        </p:xfrm>
        <a:graphic>
          <a:graphicData uri="http://schemas.openxmlformats.org/drawingml/2006/table">
            <a:tbl>
              <a:tblPr firstRow="1" bandRow="1">
                <a:tableStyleId>{22838BEF-8BB2-4498-84A7-C5851F593DF1}</a:tableStyleId>
              </a:tblPr>
              <a:tblGrid>
                <a:gridCol w="5042951">
                  <a:extLst>
                    <a:ext uri="{9D8B030D-6E8A-4147-A177-3AD203B41FA5}">
                      <a16:colId xmlns:a16="http://schemas.microsoft.com/office/drawing/2014/main" val="765864646"/>
                    </a:ext>
                  </a:extLst>
                </a:gridCol>
                <a:gridCol w="6122909">
                  <a:extLst>
                    <a:ext uri="{9D8B030D-6E8A-4147-A177-3AD203B41FA5}">
                      <a16:colId xmlns:a16="http://schemas.microsoft.com/office/drawing/2014/main" val="2986840097"/>
                    </a:ext>
                  </a:extLst>
                </a:gridCol>
              </a:tblGrid>
              <a:tr h="480627">
                <a:tc>
                  <a:txBody>
                    <a:bodyPr/>
                    <a:lstStyle/>
                    <a:p>
                      <a:r>
                        <a:rPr lang="en-GB" b="0" dirty="0"/>
                        <a:t>UEC  - Continuing delivery of improvements urgent and emergency care are at risk due to lack of access to funding</a:t>
                      </a:r>
                    </a:p>
                  </a:txBody>
                  <a:tcPr anchor="ctr"/>
                </a:tc>
                <a:tc>
                  <a:txBody>
                    <a:bodyPr/>
                    <a:lstStyle/>
                    <a:p>
                      <a:r>
                        <a:rPr lang="en-GB" b="0" dirty="0"/>
                        <a:t>A UEC summit took place on 2</a:t>
                      </a:r>
                      <a:r>
                        <a:rPr lang="en-GB" b="0" baseline="30000" dirty="0"/>
                        <a:t>nd</a:t>
                      </a:r>
                      <a:r>
                        <a:rPr lang="en-GB" b="0" dirty="0"/>
                        <a:t> October. Following this summit the UEC plan is being reviewed and revised as part of the Annual Plan Mid-Year Review process. This will update the UEC plan to ensure continued improvements.</a:t>
                      </a:r>
                    </a:p>
                  </a:txBody>
                  <a:tcPr anchor="ctr"/>
                </a:tc>
                <a:extLst>
                  <a:ext uri="{0D108BD9-81ED-4DB2-BD59-A6C34878D82A}">
                    <a16:rowId xmlns:a16="http://schemas.microsoft.com/office/drawing/2014/main" val="736133344"/>
                  </a:ext>
                </a:extLst>
              </a:tr>
              <a:tr h="480627">
                <a:tc>
                  <a:txBody>
                    <a:bodyPr/>
                    <a:lstStyle/>
                    <a:p>
                      <a:r>
                        <a:rPr lang="en-GB" dirty="0"/>
                        <a:t>Digital – Implementation of key digital systems and work has been impacted by delays and changes to national programmes and changes in the digital Strategic direction</a:t>
                      </a:r>
                    </a:p>
                  </a:txBody>
                  <a:tcPr anchor="ctr"/>
                </a:tc>
                <a:tc>
                  <a:txBody>
                    <a:bodyPr/>
                    <a:lstStyle/>
                    <a:p>
                      <a:r>
                        <a:rPr lang="en-GB" dirty="0"/>
                        <a:t>The digital actions in the Annual Plan will be reviewed as part of the Mid-Year Review which will consider the changing strategic approach and direction to set out clear actions for the final two quarters.</a:t>
                      </a:r>
                    </a:p>
                  </a:txBody>
                  <a:tcPr anchor="ctr"/>
                </a:tc>
                <a:extLst>
                  <a:ext uri="{0D108BD9-81ED-4DB2-BD59-A6C34878D82A}">
                    <a16:rowId xmlns:a16="http://schemas.microsoft.com/office/drawing/2014/main" val="3012216098"/>
                  </a:ext>
                </a:extLst>
              </a:tr>
              <a:tr h="480627">
                <a:tc>
                  <a:txBody>
                    <a:bodyPr/>
                    <a:lstStyle/>
                    <a:p>
                      <a:r>
                        <a:rPr lang="en-GB" dirty="0"/>
                        <a:t>Outpatients – Delivery of the outpatient transformation programme. </a:t>
                      </a:r>
                    </a:p>
                  </a:txBody>
                  <a:tcPr anchor="ctr"/>
                </a:tc>
                <a:tc>
                  <a:txBody>
                    <a:bodyPr/>
                    <a:lstStyle/>
                    <a:p>
                      <a:r>
                        <a:rPr lang="en-GB" dirty="0"/>
                        <a:t>Digital team are working to resolve local issues with WPAS that are holding up delivery, project manager has been appointed for SOS &amp; PIFU and Clinical Leads identified for all areas and a Digital Task and Finish Group will be established.</a:t>
                      </a:r>
                    </a:p>
                  </a:txBody>
                  <a:tcPr anchor="ctr"/>
                </a:tc>
                <a:extLst>
                  <a:ext uri="{0D108BD9-81ED-4DB2-BD59-A6C34878D82A}">
                    <a16:rowId xmlns:a16="http://schemas.microsoft.com/office/drawing/2014/main" val="3218088967"/>
                  </a:ext>
                </a:extLst>
              </a:tr>
              <a:tr h="480627">
                <a:tc>
                  <a:txBody>
                    <a:bodyPr/>
                    <a:lstStyle/>
                    <a:p>
                      <a:r>
                        <a:rPr lang="en-GB" dirty="0"/>
                        <a:t>Mental Health &amp; LD – Capital approval from WG is required for a number of MH actions to proceed.</a:t>
                      </a:r>
                    </a:p>
                  </a:txBody>
                  <a:tcPr anchor="ctr"/>
                </a:tc>
                <a:tc>
                  <a:txBody>
                    <a:bodyPr/>
                    <a:lstStyle/>
                    <a:p>
                      <a:r>
                        <a:rPr lang="en-GB" dirty="0"/>
                        <a:t>Internal HB discussions continue while awaiting decisions from WG.</a:t>
                      </a:r>
                    </a:p>
                  </a:txBody>
                  <a:tcPr anchor="ctr"/>
                </a:tc>
                <a:extLst>
                  <a:ext uri="{0D108BD9-81ED-4DB2-BD59-A6C34878D82A}">
                    <a16:rowId xmlns:a16="http://schemas.microsoft.com/office/drawing/2014/main" val="2689471130"/>
                  </a:ext>
                </a:extLst>
              </a:tr>
            </a:tbl>
          </a:graphicData>
        </a:graphic>
      </p:graphicFrame>
    </p:spTree>
    <p:extLst>
      <p:ext uri="{BB962C8B-B14F-4D97-AF65-F5344CB8AC3E}">
        <p14:creationId xmlns:p14="http://schemas.microsoft.com/office/powerpoint/2010/main" val="9257209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474246"/>
            <a:ext cx="8466173" cy="1909122"/>
          </a:xfrm>
          <a:prstGeom prst="rect">
            <a:avLst/>
          </a:prstGeom>
        </p:spPr>
        <p:txBody>
          <a:bodyPr vert="horz" wrap="square" lIns="0" tIns="6931" rIns="0" bIns="0" rtlCol="0">
            <a:spAutoFit/>
          </a:bodyPr>
          <a:lstStyle/>
          <a:p>
            <a:pPr marL="7701" marR="3081" lvl="0" indent="0" algn="l" defTabSz="554492" rtl="0" eaLnBrk="1" fontAlgn="auto" latinLnBrk="0" hangingPunct="1">
              <a:lnSpc>
                <a:spcPct val="100600"/>
              </a:lnSpc>
              <a:spcBef>
                <a:spcPts val="55"/>
              </a:spcBef>
              <a:spcAft>
                <a:spcPts val="0"/>
              </a:spcAft>
              <a:buClrTx/>
              <a:buSzTx/>
              <a:buFontTx/>
              <a:buNone/>
              <a:tabLst/>
              <a:defRPr/>
            </a:pPr>
            <a:r>
              <a:rPr kumimoji="0" lang="en-GB" sz="4124" b="1" i="0" u="none" strike="noStrike" kern="1200" cap="none" spc="9" normalizeH="0" baseline="0" noProof="0" dirty="0">
                <a:ln>
                  <a:noFill/>
                </a:ln>
                <a:solidFill>
                  <a:srgbClr val="FFFFFF"/>
                </a:solidFill>
                <a:effectLst/>
                <a:uLnTx/>
                <a:uFillTx/>
                <a:latin typeface="Arial Black" panose="020B0604020202020204" pitchFamily="34" charset="0"/>
                <a:ea typeface="+mn-ea"/>
                <a:cs typeface="Arial Black" panose="020B0604020202020204" pitchFamily="34" charset="0"/>
              </a:rPr>
              <a:t>Maternity and Neonatal: Update on Independent Review and Timescales</a:t>
            </a:r>
            <a:endParaRPr kumimoji="0" sz="4124" b="1" i="0" u="none" strike="noStrike" kern="1200" cap="none" spc="0" normalizeH="0" baseline="0" noProof="0" dirty="0">
              <a:ln>
                <a:noFill/>
              </a:ln>
              <a:solidFill>
                <a:prstClr val="black"/>
              </a:solidFill>
              <a:effectLst/>
              <a:uLnTx/>
              <a:uFillTx/>
              <a:latin typeface="Arial Black" panose="020B0604020202020204" pitchFamily="34" charset="0"/>
              <a:ea typeface="+mn-ea"/>
              <a:cs typeface="Arial Black" panose="020B0604020202020204" pitchFamily="34" charset="0"/>
            </a:endParaRPr>
          </a:p>
        </p:txBody>
      </p:sp>
    </p:spTree>
    <p:extLst>
      <p:ext uri="{BB962C8B-B14F-4D97-AF65-F5344CB8AC3E}">
        <p14:creationId xmlns:p14="http://schemas.microsoft.com/office/powerpoint/2010/main" val="26679279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409799" y="6062796"/>
            <a:ext cx="413695" cy="380778"/>
          </a:xfrm>
          <a:prstGeom prst="rect">
            <a:avLst/>
          </a:prstGeom>
        </p:spPr>
      </p:pic>
      <p:pic>
        <p:nvPicPr>
          <p:cNvPr id="2050" name="Graphic 3">
            <a:extLst>
              <a:ext uri="{FF2B5EF4-FFF2-40B4-BE49-F238E27FC236}">
                <a16:creationId xmlns:a16="http://schemas.microsoft.com/office/drawing/2014/main" id="{12BCBF25-1823-D8F1-DFC0-3CEDF093AD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60058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41233" y="1626898"/>
            <a:ext cx="10690754" cy="1490225"/>
          </a:xfrm>
          <a:prstGeom prst="rect">
            <a:avLst/>
          </a:prstGeom>
        </p:spPr>
        <p:txBody>
          <a:bodyPr vert="horz" wrap="square" lIns="0" tIns="6931" rIns="0" bIns="0" rtlCol="0">
            <a:spAutoFit/>
          </a:bodyPr>
          <a:lstStyle/>
          <a:p>
            <a:pPr marL="7701" marR="3081">
              <a:lnSpc>
                <a:spcPct val="100600"/>
              </a:lnSpc>
              <a:spcBef>
                <a:spcPts val="55"/>
              </a:spcBef>
            </a:pPr>
            <a:r>
              <a:rPr lang="en-GB" sz="4851" b="1" spc="9" dirty="0">
                <a:solidFill>
                  <a:srgbClr val="FFFFFF"/>
                </a:solidFill>
                <a:latin typeface="Arial Black" panose="020B0604020202020204" pitchFamily="34" charset="0"/>
                <a:cs typeface="Arial Black" panose="020B0604020202020204" pitchFamily="34" charset="0"/>
              </a:rPr>
              <a:t>Targeted Intervention – </a:t>
            </a:r>
          </a:p>
          <a:p>
            <a:pPr marL="7701" marR="3081">
              <a:lnSpc>
                <a:spcPct val="100600"/>
              </a:lnSpc>
              <a:spcBef>
                <a:spcPts val="55"/>
              </a:spcBef>
            </a:pPr>
            <a:r>
              <a:rPr lang="en-GB" sz="4851" b="1" spc="9" dirty="0">
                <a:solidFill>
                  <a:srgbClr val="FFFFFF"/>
                </a:solidFill>
                <a:latin typeface="Arial Black" panose="020B0604020202020204" pitchFamily="34" charset="0"/>
                <a:cs typeface="Arial Black" panose="020B0604020202020204" pitchFamily="34" charset="0"/>
              </a:rPr>
              <a:t>Patient Feedback</a:t>
            </a:r>
            <a:endParaRPr sz="4851"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750487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291491" y="5580118"/>
            <a:ext cx="2238027" cy="692361"/>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385493" y="887574"/>
            <a:ext cx="11255437" cy="5036645"/>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endParaRPr lang="en-GB" sz="1698" kern="0" dirty="0">
              <a:solidFill>
                <a:srgbClr val="00206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C23E7A9-AC9D-161A-487F-3F71F9025B73}"/>
              </a:ext>
            </a:extLst>
          </p:cNvPr>
          <p:cNvSpPr txBox="1"/>
          <p:nvPr/>
        </p:nvSpPr>
        <p:spPr>
          <a:xfrm>
            <a:off x="141767" y="124295"/>
            <a:ext cx="8860971" cy="362984"/>
          </a:xfrm>
          <a:prstGeom prst="rect">
            <a:avLst/>
          </a:prstGeom>
          <a:noFill/>
        </p:spPr>
        <p:txBody>
          <a:bodyPr wrap="square">
            <a:spAutoFit/>
          </a:bodyPr>
          <a:lstStyle/>
          <a:p>
            <a:pPr marL="7701" marR="3081">
              <a:lnSpc>
                <a:spcPct val="100600"/>
              </a:lnSpc>
              <a:spcBef>
                <a:spcPts val="55"/>
              </a:spcBef>
            </a:pPr>
            <a:r>
              <a:rPr lang="en-GB" sz="1800" b="1" spc="9" dirty="0">
                <a:solidFill>
                  <a:schemeClr val="tx2">
                    <a:lumMod val="90000"/>
                    <a:lumOff val="10000"/>
                  </a:schemeClr>
                </a:solidFill>
                <a:latin typeface="Arial Black" panose="020B0604020202020204" pitchFamily="34" charset="0"/>
                <a:cs typeface="Arial Black" panose="020B0604020202020204" pitchFamily="34" charset="0"/>
              </a:rPr>
              <a:t>Urgent and Emergency Care – Complaints/Feedback (ED &amp; MIU)</a:t>
            </a:r>
            <a:endParaRPr lang="en-GB" sz="1800" b="1" dirty="0">
              <a:solidFill>
                <a:schemeClr val="tx2">
                  <a:lumMod val="90000"/>
                  <a:lumOff val="10000"/>
                </a:schemeClr>
              </a:solidFill>
              <a:latin typeface="Arial Black" panose="020B0604020202020204" pitchFamily="34" charset="0"/>
              <a:cs typeface="Arial Black" panose="020B0604020202020204" pitchFamily="34" charset="0"/>
            </a:endParaRPr>
          </a:p>
        </p:txBody>
      </p:sp>
      <p:sp>
        <p:nvSpPr>
          <p:cNvPr id="8" name="TextBox 7">
            <a:extLst>
              <a:ext uri="{FF2B5EF4-FFF2-40B4-BE49-F238E27FC236}">
                <a16:creationId xmlns:a16="http://schemas.microsoft.com/office/drawing/2014/main" id="{2CBB1578-C885-8611-08D4-95F0FFFFF922}"/>
              </a:ext>
            </a:extLst>
          </p:cNvPr>
          <p:cNvSpPr txBox="1"/>
          <p:nvPr/>
        </p:nvSpPr>
        <p:spPr>
          <a:xfrm>
            <a:off x="229528" y="482102"/>
            <a:ext cx="6032497" cy="523220"/>
          </a:xfrm>
          <a:prstGeom prst="rect">
            <a:avLst/>
          </a:prstGeom>
          <a:noFill/>
        </p:spPr>
        <p:txBody>
          <a:bodyPr wrap="square" rtlCol="0">
            <a:spAutoFit/>
          </a:bodyPr>
          <a:lstStyle/>
          <a:p>
            <a:r>
              <a:rPr lang="en-GB" sz="1400" dirty="0"/>
              <a:t>The graph below shows the number of complaints ED and MIU have received per month compared with the same period the previous year;</a:t>
            </a:r>
          </a:p>
        </p:txBody>
      </p:sp>
      <p:sp>
        <p:nvSpPr>
          <p:cNvPr id="9" name="TextBox 8">
            <a:extLst>
              <a:ext uri="{FF2B5EF4-FFF2-40B4-BE49-F238E27FC236}">
                <a16:creationId xmlns:a16="http://schemas.microsoft.com/office/drawing/2014/main" id="{3A9EA62B-90BA-010B-5E05-EC2A3A7BAC85}"/>
              </a:ext>
            </a:extLst>
          </p:cNvPr>
          <p:cNvSpPr txBox="1"/>
          <p:nvPr/>
        </p:nvSpPr>
        <p:spPr>
          <a:xfrm>
            <a:off x="196138" y="4544129"/>
            <a:ext cx="5817073" cy="1015663"/>
          </a:xfrm>
          <a:prstGeom prst="rect">
            <a:avLst/>
          </a:prstGeom>
          <a:noFill/>
        </p:spPr>
        <p:txBody>
          <a:bodyPr wrap="square" rtlCol="0">
            <a:spAutoFit/>
          </a:bodyPr>
          <a:lstStyle/>
          <a:p>
            <a:r>
              <a:rPr lang="en-GB" sz="1200" b="1" dirty="0"/>
              <a:t>Positive feedback from CRAG reviews on complaint responses;</a:t>
            </a:r>
          </a:p>
          <a:p>
            <a:pPr marL="285750" indent="-285750">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Good clear and concise responses</a:t>
            </a:r>
          </a:p>
          <a:p>
            <a:pPr marL="285750" indent="-285750">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Excellent opening paragraphs – very sensitive description of having to put the legal paragraphs in to be compliant with the PTR.</a:t>
            </a:r>
          </a:p>
          <a:p>
            <a:pPr marL="285750" indent="-285750">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Appropriate use of standard paragraphs evident </a:t>
            </a:r>
            <a:endParaRPr lang="en-GB" sz="1200" dirty="0"/>
          </a:p>
        </p:txBody>
      </p:sp>
      <p:sp>
        <p:nvSpPr>
          <p:cNvPr id="11" name="Rectangle 3">
            <a:extLst>
              <a:ext uri="{FF2B5EF4-FFF2-40B4-BE49-F238E27FC236}">
                <a16:creationId xmlns:a16="http://schemas.microsoft.com/office/drawing/2014/main" id="{B3BCF881-2272-06E2-B2F1-26DE31943B3B}"/>
              </a:ext>
            </a:extLst>
          </p:cNvPr>
          <p:cNvSpPr>
            <a:spLocks noChangeArrowheads="1"/>
          </p:cNvSpPr>
          <p:nvPr/>
        </p:nvSpPr>
        <p:spPr bwMode="auto">
          <a:xfrm>
            <a:off x="5330952" y="2011424"/>
            <a:ext cx="84612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15" name="TextBox 14">
            <a:extLst>
              <a:ext uri="{FF2B5EF4-FFF2-40B4-BE49-F238E27FC236}">
                <a16:creationId xmlns:a16="http://schemas.microsoft.com/office/drawing/2014/main" id="{D9E2C6F7-EFBC-CA13-1883-2EDB62F5505C}"/>
              </a:ext>
            </a:extLst>
          </p:cNvPr>
          <p:cNvSpPr txBox="1"/>
          <p:nvPr/>
        </p:nvSpPr>
        <p:spPr>
          <a:xfrm>
            <a:off x="229528" y="3624047"/>
            <a:ext cx="5536657" cy="830997"/>
          </a:xfrm>
          <a:prstGeom prst="rect">
            <a:avLst/>
          </a:prstGeom>
          <a:noFill/>
        </p:spPr>
        <p:txBody>
          <a:bodyPr wrap="square" rtlCol="0">
            <a:spAutoFit/>
          </a:bodyPr>
          <a:lstStyle/>
          <a:p>
            <a:r>
              <a:rPr lang="en-GB" sz="1200" b="1" dirty="0"/>
              <a:t>Top 3 complaint themes; </a:t>
            </a:r>
          </a:p>
          <a:p>
            <a:pPr marL="171450" indent="-171450">
              <a:buFont typeface="Arial" panose="020B0604020202020204" pitchFamily="34" charset="0"/>
              <a:buChar char="•"/>
            </a:pPr>
            <a:r>
              <a:rPr lang="en-GB" sz="1200" dirty="0"/>
              <a:t>Delay/Lack of treatment/assessment</a:t>
            </a:r>
          </a:p>
          <a:p>
            <a:pPr marL="171450" indent="-171450">
              <a:buFont typeface="Arial" panose="020B0604020202020204" pitchFamily="34" charset="0"/>
              <a:buChar char="•"/>
            </a:pPr>
            <a:r>
              <a:rPr lang="en-GB" sz="1200" dirty="0"/>
              <a:t>Attitude/Behaviour of clinical staff</a:t>
            </a:r>
          </a:p>
          <a:p>
            <a:pPr marL="171450" indent="-171450">
              <a:buFont typeface="Arial" panose="020B0604020202020204" pitchFamily="34" charset="0"/>
              <a:buChar char="•"/>
            </a:pPr>
            <a:r>
              <a:rPr lang="en-GB" sz="1200" dirty="0"/>
              <a:t>Inappropriate discharge</a:t>
            </a:r>
          </a:p>
        </p:txBody>
      </p:sp>
      <p:sp>
        <p:nvSpPr>
          <p:cNvPr id="17" name="TextBox 16">
            <a:extLst>
              <a:ext uri="{FF2B5EF4-FFF2-40B4-BE49-F238E27FC236}">
                <a16:creationId xmlns:a16="http://schemas.microsoft.com/office/drawing/2014/main" id="{C92214BB-6DF7-6355-E15E-74FA16E52300}"/>
              </a:ext>
            </a:extLst>
          </p:cNvPr>
          <p:cNvSpPr txBox="1"/>
          <p:nvPr/>
        </p:nvSpPr>
        <p:spPr>
          <a:xfrm>
            <a:off x="6771264" y="510710"/>
            <a:ext cx="4963668" cy="553998"/>
          </a:xfrm>
          <a:prstGeom prst="rect">
            <a:avLst/>
          </a:prstGeom>
          <a:noFill/>
        </p:spPr>
        <p:txBody>
          <a:bodyPr wrap="square">
            <a:spAutoFit/>
          </a:bodyPr>
          <a:lstStyle/>
          <a:p>
            <a:r>
              <a:rPr lang="en-GB" sz="1200" dirty="0">
                <a:effectLst/>
                <a:latin typeface="Arial" panose="020B0604020202020204" pitchFamily="34" charset="0"/>
                <a:ea typeface="Times New Roman" panose="02020603050405020304" pitchFamily="18" charset="0"/>
              </a:rPr>
              <a:t>Heat map below showing F&amp;F scores; when asked the question ‘Overall, how was your experience of our service</a:t>
            </a:r>
            <a:r>
              <a:rPr lang="en-GB" sz="1800" dirty="0">
                <a:effectLst/>
                <a:latin typeface="Arial" panose="020B0604020202020204" pitchFamily="34" charset="0"/>
                <a:ea typeface="Times New Roman" panose="02020603050405020304" pitchFamily="18" charset="0"/>
              </a:rPr>
              <a:t>’</a:t>
            </a:r>
            <a:endParaRPr lang="en-GB" dirty="0"/>
          </a:p>
        </p:txBody>
      </p:sp>
      <p:graphicFrame>
        <p:nvGraphicFramePr>
          <p:cNvPr id="2" name="Chart 1">
            <a:extLst>
              <a:ext uri="{FF2B5EF4-FFF2-40B4-BE49-F238E27FC236}">
                <a16:creationId xmlns:a16="http://schemas.microsoft.com/office/drawing/2014/main" id="{4BF0050F-1A35-D283-F74D-E6A7D8D48DDB}"/>
              </a:ext>
            </a:extLst>
          </p:cNvPr>
          <p:cNvGraphicFramePr>
            <a:graphicFrameLocks/>
          </p:cNvGraphicFramePr>
          <p:nvPr/>
        </p:nvGraphicFramePr>
        <p:xfrm>
          <a:off x="278873" y="1025647"/>
          <a:ext cx="6258687" cy="2578073"/>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descr="A screenshot of a graph&#10;&#10;Description automatically generated">
            <a:extLst>
              <a:ext uri="{FF2B5EF4-FFF2-40B4-BE49-F238E27FC236}">
                <a16:creationId xmlns:a16="http://schemas.microsoft.com/office/drawing/2014/main" id="{88EBEBE9-7C78-ABB3-A1AC-D6135E06B73C}"/>
              </a:ext>
            </a:extLst>
          </p:cNvPr>
          <p:cNvPicPr>
            <a:picLocks noChangeAspect="1"/>
          </p:cNvPicPr>
          <p:nvPr/>
        </p:nvPicPr>
        <p:blipFill>
          <a:blip r:embed="rId4"/>
          <a:stretch>
            <a:fillRect/>
          </a:stretch>
        </p:blipFill>
        <p:spPr>
          <a:xfrm>
            <a:off x="6693525" y="1334999"/>
            <a:ext cx="5471505" cy="1441328"/>
          </a:xfrm>
          <a:prstGeom prst="rect">
            <a:avLst/>
          </a:prstGeom>
        </p:spPr>
      </p:pic>
      <p:pic>
        <p:nvPicPr>
          <p:cNvPr id="13" name="Picture 12" descr="A graph with colorful bars&#10;&#10;Description automatically generated with medium confidence">
            <a:extLst>
              <a:ext uri="{FF2B5EF4-FFF2-40B4-BE49-F238E27FC236}">
                <a16:creationId xmlns:a16="http://schemas.microsoft.com/office/drawing/2014/main" id="{57DA7B49-5423-9506-DC08-CF8F097026BF}"/>
              </a:ext>
            </a:extLst>
          </p:cNvPr>
          <p:cNvPicPr>
            <a:picLocks noChangeAspect="1"/>
          </p:cNvPicPr>
          <p:nvPr/>
        </p:nvPicPr>
        <p:blipFill>
          <a:blip r:embed="rId5"/>
          <a:stretch>
            <a:fillRect/>
          </a:stretch>
        </p:blipFill>
        <p:spPr>
          <a:xfrm>
            <a:off x="6537560" y="3103769"/>
            <a:ext cx="5577295" cy="2277010"/>
          </a:xfrm>
          <a:prstGeom prst="rect">
            <a:avLst/>
          </a:prstGeom>
        </p:spPr>
      </p:pic>
      <p:sp>
        <p:nvSpPr>
          <p:cNvPr id="16" name="TextBox 15">
            <a:extLst>
              <a:ext uri="{FF2B5EF4-FFF2-40B4-BE49-F238E27FC236}">
                <a16:creationId xmlns:a16="http://schemas.microsoft.com/office/drawing/2014/main" id="{94F7DB8E-FC3C-36EC-4C0C-FB1810B6C90B}"/>
              </a:ext>
            </a:extLst>
          </p:cNvPr>
          <p:cNvSpPr txBox="1"/>
          <p:nvPr/>
        </p:nvSpPr>
        <p:spPr>
          <a:xfrm>
            <a:off x="6693525" y="2812727"/>
            <a:ext cx="5175250" cy="291042"/>
          </a:xfrm>
          <a:prstGeom prst="rect">
            <a:avLst/>
          </a:prstGeom>
          <a:noFill/>
        </p:spPr>
        <p:txBody>
          <a:bodyPr wrap="square">
            <a:spAutoFit/>
          </a:bodyPr>
          <a:lstStyle/>
          <a:p>
            <a:pPr>
              <a:lnSpc>
                <a:spcPct val="115000"/>
              </a:lnSpc>
              <a:spcAft>
                <a:spcPts val="1000"/>
              </a:spcAft>
            </a:pPr>
            <a:r>
              <a:rPr lang="en-GB" sz="1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Emergency Department Themes</a:t>
            </a:r>
            <a:endParaRPr lang="en-GB" sz="12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2" name="Picture 21">
            <a:extLst>
              <a:ext uri="{FF2B5EF4-FFF2-40B4-BE49-F238E27FC236}">
                <a16:creationId xmlns:a16="http://schemas.microsoft.com/office/drawing/2014/main" id="{323CE4D1-1C85-8246-C532-B038544505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4411" y="5353364"/>
            <a:ext cx="2315852" cy="1417856"/>
          </a:xfrm>
          <a:prstGeom prst="rect">
            <a:avLst/>
          </a:prstGeom>
        </p:spPr>
      </p:pic>
      <p:pic>
        <p:nvPicPr>
          <p:cNvPr id="23" name="Picture 22">
            <a:extLst>
              <a:ext uri="{FF2B5EF4-FFF2-40B4-BE49-F238E27FC236}">
                <a16:creationId xmlns:a16="http://schemas.microsoft.com/office/drawing/2014/main" id="{D5F98951-AF30-42A9-6702-250E2CC38B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72657" y="5478149"/>
            <a:ext cx="2247494" cy="1255556"/>
          </a:xfrm>
          <a:prstGeom prst="rect">
            <a:avLst/>
          </a:prstGeom>
        </p:spPr>
      </p:pic>
      <p:pic>
        <p:nvPicPr>
          <p:cNvPr id="24" name="Picture 23">
            <a:extLst>
              <a:ext uri="{FF2B5EF4-FFF2-40B4-BE49-F238E27FC236}">
                <a16:creationId xmlns:a16="http://schemas.microsoft.com/office/drawing/2014/main" id="{698CDCFF-5D03-2A6A-9834-58350EDD02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38025" y="5428489"/>
            <a:ext cx="2027005" cy="1255557"/>
          </a:xfrm>
          <a:prstGeom prst="rect">
            <a:avLst/>
          </a:prstGeom>
        </p:spPr>
      </p:pic>
    </p:spTree>
    <p:extLst>
      <p:ext uri="{BB962C8B-B14F-4D97-AF65-F5344CB8AC3E}">
        <p14:creationId xmlns:p14="http://schemas.microsoft.com/office/powerpoint/2010/main" val="11716258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385493" y="887574"/>
            <a:ext cx="11255437" cy="5036645"/>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endParaRPr lang="en-GB" sz="1698" kern="0" dirty="0">
              <a:solidFill>
                <a:srgbClr val="00206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C23E7A9-AC9D-161A-487F-3F71F9025B73}"/>
              </a:ext>
            </a:extLst>
          </p:cNvPr>
          <p:cNvSpPr txBox="1"/>
          <p:nvPr/>
        </p:nvSpPr>
        <p:spPr>
          <a:xfrm>
            <a:off x="177284" y="98907"/>
            <a:ext cx="8860971" cy="362984"/>
          </a:xfrm>
          <a:prstGeom prst="rect">
            <a:avLst/>
          </a:prstGeom>
          <a:noFill/>
        </p:spPr>
        <p:txBody>
          <a:bodyPr wrap="square">
            <a:spAutoFit/>
          </a:bodyPr>
          <a:lstStyle/>
          <a:p>
            <a:pPr marL="7701" marR="3081">
              <a:lnSpc>
                <a:spcPct val="100600"/>
              </a:lnSpc>
              <a:spcBef>
                <a:spcPts val="55"/>
              </a:spcBef>
            </a:pPr>
            <a:r>
              <a:rPr lang="en-GB" sz="1800" b="1" spc="9" dirty="0">
                <a:solidFill>
                  <a:schemeClr val="tx2">
                    <a:lumMod val="90000"/>
                    <a:lumOff val="10000"/>
                  </a:schemeClr>
                </a:solidFill>
                <a:latin typeface="Arial Black" panose="020B0604020202020204" pitchFamily="34" charset="0"/>
                <a:cs typeface="Arial Black" panose="020B0604020202020204" pitchFamily="34" charset="0"/>
              </a:rPr>
              <a:t>Cancer Services – Complaints/Feedback</a:t>
            </a:r>
            <a:endParaRPr lang="en-GB" sz="1800" b="1" dirty="0">
              <a:solidFill>
                <a:schemeClr val="tx2">
                  <a:lumMod val="90000"/>
                  <a:lumOff val="10000"/>
                </a:schemeClr>
              </a:solidFill>
              <a:latin typeface="Arial Black" panose="020B0604020202020204" pitchFamily="34" charset="0"/>
              <a:cs typeface="Arial Black" panose="020B0604020202020204" pitchFamily="34" charset="0"/>
            </a:endParaRPr>
          </a:p>
        </p:txBody>
      </p:sp>
      <p:sp>
        <p:nvSpPr>
          <p:cNvPr id="8" name="TextBox 7">
            <a:extLst>
              <a:ext uri="{FF2B5EF4-FFF2-40B4-BE49-F238E27FC236}">
                <a16:creationId xmlns:a16="http://schemas.microsoft.com/office/drawing/2014/main" id="{2CBB1578-C885-8611-08D4-95F0FFFFF922}"/>
              </a:ext>
            </a:extLst>
          </p:cNvPr>
          <p:cNvSpPr txBox="1"/>
          <p:nvPr/>
        </p:nvSpPr>
        <p:spPr>
          <a:xfrm>
            <a:off x="200958" y="459610"/>
            <a:ext cx="6720360" cy="523220"/>
          </a:xfrm>
          <a:prstGeom prst="rect">
            <a:avLst/>
          </a:prstGeom>
          <a:noFill/>
        </p:spPr>
        <p:txBody>
          <a:bodyPr wrap="square" rtlCol="0">
            <a:spAutoFit/>
          </a:bodyPr>
          <a:lstStyle/>
          <a:p>
            <a:r>
              <a:rPr lang="en-GB" sz="1400" dirty="0"/>
              <a:t>The graph below shows the number of complaints cancer services have received per month compared with the same period the previous year;</a:t>
            </a:r>
          </a:p>
        </p:txBody>
      </p:sp>
      <p:sp>
        <p:nvSpPr>
          <p:cNvPr id="6" name="TextBox 5">
            <a:extLst>
              <a:ext uri="{FF2B5EF4-FFF2-40B4-BE49-F238E27FC236}">
                <a16:creationId xmlns:a16="http://schemas.microsoft.com/office/drawing/2014/main" id="{B957E547-05B7-BFE7-CED9-830BEFFC859B}"/>
              </a:ext>
            </a:extLst>
          </p:cNvPr>
          <p:cNvSpPr txBox="1"/>
          <p:nvPr/>
        </p:nvSpPr>
        <p:spPr>
          <a:xfrm>
            <a:off x="125600" y="4595907"/>
            <a:ext cx="6697813" cy="1328312"/>
          </a:xfrm>
          <a:prstGeom prst="rect">
            <a:avLst/>
          </a:prstGeom>
          <a:noFill/>
        </p:spPr>
        <p:txBody>
          <a:bodyPr wrap="square" rtlCol="0">
            <a:spAutoFit/>
          </a:bodyPr>
          <a:lstStyle/>
          <a:p>
            <a:r>
              <a:rPr lang="en-GB" sz="1200" b="1" dirty="0"/>
              <a:t>Positive feedback from CRAG reviews on complaint responses;</a:t>
            </a:r>
          </a:p>
          <a:p>
            <a:pPr marL="342900" lvl="0" indent="-342900">
              <a:lnSpc>
                <a:spcPct val="115000"/>
              </a:lnSpc>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Some responses were sent within 30 days, others missed the target but this was recognised and ex gratia payments offered</a:t>
            </a:r>
          </a:p>
          <a:p>
            <a:pPr marL="342900" lvl="0" indent="-342900">
              <a:lnSpc>
                <a:spcPct val="115000"/>
              </a:lnSpc>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All complaint files kept up to date which is good practice </a:t>
            </a:r>
          </a:p>
          <a:p>
            <a:pPr marL="342900" lvl="0" indent="-342900">
              <a:lnSpc>
                <a:spcPct val="115000"/>
              </a:lnSpc>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Attempts to contact complainants via telephone – much more personal approach</a:t>
            </a:r>
          </a:p>
          <a:p>
            <a:pPr marL="342900" lvl="0" indent="-342900">
              <a:lnSpc>
                <a:spcPct val="115000"/>
              </a:lnSpc>
              <a:spcAft>
                <a:spcPts val="1000"/>
              </a:spcAft>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All standard PTR paragraphs included</a:t>
            </a:r>
          </a:p>
        </p:txBody>
      </p:sp>
      <p:sp>
        <p:nvSpPr>
          <p:cNvPr id="9" name="Rectangle 2">
            <a:extLst>
              <a:ext uri="{FF2B5EF4-FFF2-40B4-BE49-F238E27FC236}">
                <a16:creationId xmlns:a16="http://schemas.microsoft.com/office/drawing/2014/main" id="{8BD22500-EB49-EB56-2DB8-1820E118059D}"/>
              </a:ext>
            </a:extLst>
          </p:cNvPr>
          <p:cNvSpPr>
            <a:spLocks noChangeArrowheads="1"/>
          </p:cNvSpPr>
          <p:nvPr/>
        </p:nvSpPr>
        <p:spPr bwMode="auto">
          <a:xfrm>
            <a:off x="7351874" y="338903"/>
            <a:ext cx="476402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Heat map below showing F&amp;F scores; when asked the question</a:t>
            </a:r>
            <a:r>
              <a:rPr lang="en-GB" altLang="en-US" sz="1400" dirty="0">
                <a:ea typeface="Calibri" panose="020F0502020204030204" pitchFamily="34" charset="0"/>
                <a:cs typeface="Arial" panose="020B0604020202020204" pitchFamily="34" charset="0"/>
              </a:rPr>
              <a:t> </a:t>
            </a:r>
            <a:r>
              <a:rPr kumimoji="0" lang="en-GB" altLang="en-US"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‘Overall, how was your experience of our service’.</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5" name="TextBox 14">
            <a:extLst>
              <a:ext uri="{FF2B5EF4-FFF2-40B4-BE49-F238E27FC236}">
                <a16:creationId xmlns:a16="http://schemas.microsoft.com/office/drawing/2014/main" id="{C65AB173-AD9A-3A0D-5425-5DF7A1C4A65A}"/>
              </a:ext>
            </a:extLst>
          </p:cNvPr>
          <p:cNvSpPr txBox="1"/>
          <p:nvPr/>
        </p:nvSpPr>
        <p:spPr>
          <a:xfrm>
            <a:off x="128829" y="3764910"/>
            <a:ext cx="6097772" cy="830997"/>
          </a:xfrm>
          <a:prstGeom prst="rect">
            <a:avLst/>
          </a:prstGeom>
          <a:noFill/>
        </p:spPr>
        <p:txBody>
          <a:bodyPr wrap="square">
            <a:spAutoFit/>
          </a:bodyPr>
          <a:lstStyle/>
          <a:p>
            <a:r>
              <a:rPr lang="en-GB" sz="1200" b="1" dirty="0"/>
              <a:t>Top 3 complaint themes; </a:t>
            </a:r>
          </a:p>
          <a:p>
            <a:pPr marL="171450" indent="-171450">
              <a:buFont typeface="Arial" panose="020B0604020202020204" pitchFamily="34" charset="0"/>
              <a:buChar char="•"/>
            </a:pPr>
            <a:r>
              <a:rPr lang="en-GB" sz="1200" dirty="0"/>
              <a:t>Delay/Lack of treatment/assessment</a:t>
            </a:r>
          </a:p>
          <a:p>
            <a:pPr marL="171450" indent="-171450">
              <a:buFont typeface="Arial" panose="020B0604020202020204" pitchFamily="34" charset="0"/>
              <a:buChar char="•"/>
            </a:pPr>
            <a:r>
              <a:rPr lang="en-GB" sz="1200" dirty="0"/>
              <a:t>Communication – insufficient/incorrect information</a:t>
            </a:r>
          </a:p>
          <a:p>
            <a:pPr marL="171450" indent="-171450">
              <a:buFont typeface="Arial" panose="020B0604020202020204" pitchFamily="34" charset="0"/>
              <a:buChar char="•"/>
            </a:pPr>
            <a:r>
              <a:rPr lang="en-GB" sz="1200" dirty="0"/>
              <a:t>Delay in appointment</a:t>
            </a:r>
          </a:p>
        </p:txBody>
      </p:sp>
      <p:graphicFrame>
        <p:nvGraphicFramePr>
          <p:cNvPr id="7" name="Chart 6">
            <a:extLst>
              <a:ext uri="{FF2B5EF4-FFF2-40B4-BE49-F238E27FC236}">
                <a16:creationId xmlns:a16="http://schemas.microsoft.com/office/drawing/2014/main" id="{81DCD013-BE3D-9ACD-1F9C-3871E406D6D8}"/>
              </a:ext>
            </a:extLst>
          </p:cNvPr>
          <p:cNvGraphicFramePr>
            <a:graphicFrameLocks/>
          </p:cNvGraphicFramePr>
          <p:nvPr/>
        </p:nvGraphicFramePr>
        <p:xfrm>
          <a:off x="244618" y="1034533"/>
          <a:ext cx="6097772" cy="2637962"/>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descr="A graph with numbers and text&#10;&#10;Description automatically generated with medium confidence">
            <a:extLst>
              <a:ext uri="{FF2B5EF4-FFF2-40B4-BE49-F238E27FC236}">
                <a16:creationId xmlns:a16="http://schemas.microsoft.com/office/drawing/2014/main" id="{3D291001-197D-EC16-5139-454BC166836E}"/>
              </a:ext>
            </a:extLst>
          </p:cNvPr>
          <p:cNvPicPr>
            <a:picLocks noChangeAspect="1"/>
          </p:cNvPicPr>
          <p:nvPr/>
        </p:nvPicPr>
        <p:blipFill>
          <a:blip r:embed="rId4"/>
          <a:stretch>
            <a:fillRect/>
          </a:stretch>
        </p:blipFill>
        <p:spPr>
          <a:xfrm>
            <a:off x="6727153" y="999577"/>
            <a:ext cx="5257985" cy="1328312"/>
          </a:xfrm>
          <a:prstGeom prst="rect">
            <a:avLst/>
          </a:prstGeom>
        </p:spPr>
      </p:pic>
      <p:pic>
        <p:nvPicPr>
          <p:cNvPr id="16" name="Picture 15" descr="A graph with green and pink bars&#10;&#10;Description automatically generated">
            <a:extLst>
              <a:ext uri="{FF2B5EF4-FFF2-40B4-BE49-F238E27FC236}">
                <a16:creationId xmlns:a16="http://schemas.microsoft.com/office/drawing/2014/main" id="{1679CCFC-2450-CA1E-368C-C8CC1181327C}"/>
              </a:ext>
            </a:extLst>
          </p:cNvPr>
          <p:cNvPicPr>
            <a:picLocks noChangeAspect="1"/>
          </p:cNvPicPr>
          <p:nvPr/>
        </p:nvPicPr>
        <p:blipFill>
          <a:blip r:embed="rId5"/>
          <a:stretch>
            <a:fillRect/>
          </a:stretch>
        </p:blipFill>
        <p:spPr>
          <a:xfrm>
            <a:off x="6295948" y="2439892"/>
            <a:ext cx="5881622" cy="1944802"/>
          </a:xfrm>
          <a:prstGeom prst="rect">
            <a:avLst/>
          </a:prstGeom>
        </p:spPr>
      </p:pic>
      <p:pic>
        <p:nvPicPr>
          <p:cNvPr id="17" name="Picture 16" descr="A close up of words&#10;&#10;Description automatically generated">
            <a:extLst>
              <a:ext uri="{FF2B5EF4-FFF2-40B4-BE49-F238E27FC236}">
                <a16:creationId xmlns:a16="http://schemas.microsoft.com/office/drawing/2014/main" id="{87799B22-D602-5DFB-0954-65D190E193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82120" y="4944805"/>
            <a:ext cx="2254639" cy="1574292"/>
          </a:xfrm>
          <a:prstGeom prst="rect">
            <a:avLst/>
          </a:prstGeom>
        </p:spPr>
      </p:pic>
      <p:pic>
        <p:nvPicPr>
          <p:cNvPr id="18" name="Picture 17" descr="A close up of words&#10;&#10;Description automatically generated">
            <a:extLst>
              <a:ext uri="{FF2B5EF4-FFF2-40B4-BE49-F238E27FC236}">
                <a16:creationId xmlns:a16="http://schemas.microsoft.com/office/drawing/2014/main" id="{BA072261-6992-31A8-5ADC-C8C5259DEC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35417" y="4820695"/>
            <a:ext cx="2543175" cy="1593215"/>
          </a:xfrm>
          <a:prstGeom prst="rect">
            <a:avLst/>
          </a:prstGeom>
        </p:spPr>
      </p:pic>
    </p:spTree>
    <p:extLst>
      <p:ext uri="{BB962C8B-B14F-4D97-AF65-F5344CB8AC3E}">
        <p14:creationId xmlns:p14="http://schemas.microsoft.com/office/powerpoint/2010/main" val="1465510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Texto 1">
            <a:extLst>
              <a:ext uri="{FF2B5EF4-FFF2-40B4-BE49-F238E27FC236}">
                <a16:creationId xmlns:a16="http://schemas.microsoft.com/office/drawing/2014/main" id="{CC1E02C8-7F7C-FA8C-1700-1AF8E7507E8F}"/>
              </a:ext>
            </a:extLst>
          </p:cNvPr>
          <p:cNvSpPr txBox="1">
            <a:spLocks/>
          </p:cNvSpPr>
          <p:nvPr/>
        </p:nvSpPr>
        <p:spPr>
          <a:xfrm>
            <a:off x="0" y="155981"/>
            <a:ext cx="11178260" cy="408164"/>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2426"/>
              <a:t> Performance Stage 1 Treat in Turn – Implemented June 2024 </a:t>
            </a:r>
          </a:p>
        </p:txBody>
      </p:sp>
      <p:pic>
        <p:nvPicPr>
          <p:cNvPr id="8" name="Picture 7">
            <a:extLst>
              <a:ext uri="{FF2B5EF4-FFF2-40B4-BE49-F238E27FC236}">
                <a16:creationId xmlns:a16="http://schemas.microsoft.com/office/drawing/2014/main" id="{C4CB3E55-B3FC-80D6-3444-0FA9A6C74A4E}"/>
              </a:ext>
            </a:extLst>
          </p:cNvPr>
          <p:cNvPicPr>
            <a:picLocks noChangeAspect="1"/>
          </p:cNvPicPr>
          <p:nvPr/>
        </p:nvPicPr>
        <p:blipFill>
          <a:blip r:embed="rId3"/>
          <a:stretch>
            <a:fillRect/>
          </a:stretch>
        </p:blipFill>
        <p:spPr>
          <a:xfrm>
            <a:off x="150370" y="564145"/>
            <a:ext cx="11916796" cy="6169558"/>
          </a:xfrm>
          <a:prstGeom prst="rect">
            <a:avLst/>
          </a:prstGeom>
        </p:spPr>
      </p:pic>
    </p:spTree>
    <p:extLst>
      <p:ext uri="{BB962C8B-B14F-4D97-AF65-F5344CB8AC3E}">
        <p14:creationId xmlns:p14="http://schemas.microsoft.com/office/powerpoint/2010/main" val="55576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385493" y="887574"/>
            <a:ext cx="11255437" cy="5036645"/>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endParaRPr lang="en-GB" sz="1698" kern="0" dirty="0">
              <a:solidFill>
                <a:srgbClr val="00206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C23E7A9-AC9D-161A-487F-3F71F9025B73}"/>
              </a:ext>
            </a:extLst>
          </p:cNvPr>
          <p:cNvSpPr txBox="1"/>
          <p:nvPr/>
        </p:nvSpPr>
        <p:spPr>
          <a:xfrm>
            <a:off x="322583" y="81488"/>
            <a:ext cx="8860971" cy="362984"/>
          </a:xfrm>
          <a:prstGeom prst="rect">
            <a:avLst/>
          </a:prstGeom>
          <a:noFill/>
        </p:spPr>
        <p:txBody>
          <a:bodyPr wrap="square">
            <a:spAutoFit/>
          </a:bodyPr>
          <a:lstStyle/>
          <a:p>
            <a:pPr marL="7701" marR="3081">
              <a:lnSpc>
                <a:spcPct val="100600"/>
              </a:lnSpc>
              <a:spcBef>
                <a:spcPts val="55"/>
              </a:spcBef>
            </a:pPr>
            <a:r>
              <a:rPr lang="en-GB" sz="1800" b="1" spc="9" dirty="0">
                <a:solidFill>
                  <a:schemeClr val="tx2">
                    <a:lumMod val="90000"/>
                    <a:lumOff val="10000"/>
                  </a:schemeClr>
                </a:solidFill>
                <a:latin typeface="Arial Black" panose="020B0604020202020204" pitchFamily="34" charset="0"/>
                <a:cs typeface="Arial Black" panose="020B0604020202020204" pitchFamily="34" charset="0"/>
              </a:rPr>
              <a:t>CAMHS – Complaints/Feedback</a:t>
            </a:r>
            <a:endParaRPr lang="en-GB" sz="1800" b="1" dirty="0">
              <a:solidFill>
                <a:schemeClr val="tx2">
                  <a:lumMod val="90000"/>
                  <a:lumOff val="10000"/>
                </a:schemeClr>
              </a:solidFill>
              <a:latin typeface="Arial Black" panose="020B0604020202020204" pitchFamily="34" charset="0"/>
              <a:cs typeface="Arial Black" panose="020B0604020202020204" pitchFamily="34" charset="0"/>
            </a:endParaRPr>
          </a:p>
        </p:txBody>
      </p:sp>
      <p:sp>
        <p:nvSpPr>
          <p:cNvPr id="8" name="TextBox 7">
            <a:extLst>
              <a:ext uri="{FF2B5EF4-FFF2-40B4-BE49-F238E27FC236}">
                <a16:creationId xmlns:a16="http://schemas.microsoft.com/office/drawing/2014/main" id="{2CBB1578-C885-8611-08D4-95F0FFFFF922}"/>
              </a:ext>
            </a:extLst>
          </p:cNvPr>
          <p:cNvSpPr txBox="1"/>
          <p:nvPr/>
        </p:nvSpPr>
        <p:spPr>
          <a:xfrm>
            <a:off x="322583" y="446419"/>
            <a:ext cx="6720360" cy="523220"/>
          </a:xfrm>
          <a:prstGeom prst="rect">
            <a:avLst/>
          </a:prstGeom>
          <a:noFill/>
        </p:spPr>
        <p:txBody>
          <a:bodyPr wrap="square" rtlCol="0">
            <a:spAutoFit/>
          </a:bodyPr>
          <a:lstStyle/>
          <a:p>
            <a:r>
              <a:rPr lang="en-GB" sz="1400" dirty="0"/>
              <a:t>The graph below shows the number of complaints CAMHS have received per month compared with the same period the previous year;</a:t>
            </a:r>
          </a:p>
        </p:txBody>
      </p:sp>
      <p:sp>
        <p:nvSpPr>
          <p:cNvPr id="7" name="TextBox 6">
            <a:extLst>
              <a:ext uri="{FF2B5EF4-FFF2-40B4-BE49-F238E27FC236}">
                <a16:creationId xmlns:a16="http://schemas.microsoft.com/office/drawing/2014/main" id="{D3C748F9-6158-13F4-5569-12B9136EC647}"/>
              </a:ext>
            </a:extLst>
          </p:cNvPr>
          <p:cNvSpPr txBox="1"/>
          <p:nvPr/>
        </p:nvSpPr>
        <p:spPr>
          <a:xfrm>
            <a:off x="7158690" y="1288476"/>
            <a:ext cx="4792678" cy="1881284"/>
          </a:xfrm>
          <a:prstGeom prst="rect">
            <a:avLst/>
          </a:prstGeom>
          <a:noFill/>
        </p:spPr>
        <p:txBody>
          <a:bodyPr wrap="square" rtlCol="0">
            <a:spAutoFit/>
          </a:bodyPr>
          <a:lstStyle/>
          <a:p>
            <a:r>
              <a:rPr lang="en-GB" sz="1200" b="1" dirty="0"/>
              <a:t>Positive feedback from CRAG reviews on complaint responses;</a:t>
            </a:r>
          </a:p>
          <a:p>
            <a:pPr marL="342900" lvl="0" indent="-342900">
              <a:lnSpc>
                <a:spcPct val="115000"/>
              </a:lnSpc>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Timely responses</a:t>
            </a:r>
          </a:p>
          <a:p>
            <a:pPr marL="342900" lvl="0" indent="-342900">
              <a:lnSpc>
                <a:spcPct val="115000"/>
              </a:lnSpc>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Apologetic response with remedial action such as staff reflected, communication reviewed, process for checking patients belongings reviewed</a:t>
            </a:r>
          </a:p>
          <a:p>
            <a:pPr marL="342900" lvl="0" indent="-342900">
              <a:lnSpc>
                <a:spcPct val="115000"/>
              </a:lnSpc>
              <a:spcAft>
                <a:spcPts val="1000"/>
              </a:spcAft>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HB values added to response </a:t>
            </a:r>
          </a:p>
          <a:p>
            <a:pPr marL="342900" lvl="0" indent="-342900">
              <a:lnSpc>
                <a:spcPct val="115000"/>
              </a:lnSpc>
              <a:spcAft>
                <a:spcPts val="1000"/>
              </a:spcAft>
              <a:buFont typeface="Symbol" panose="05050102010706020507" pitchFamily="18" charset="2"/>
              <a:buChar char=""/>
            </a:pPr>
            <a:r>
              <a:rPr lang="en-GB" sz="1200" dirty="0">
                <a:effectLst/>
                <a:ea typeface="Calibri" panose="020F0502020204030204" pitchFamily="34" charset="0"/>
                <a:cs typeface="Times New Roman" panose="02020603050405020304" pitchFamily="18" charset="0"/>
              </a:rPr>
              <a:t>Contact made with complainant offering meeting and reiterated in response</a:t>
            </a:r>
          </a:p>
        </p:txBody>
      </p:sp>
      <p:sp>
        <p:nvSpPr>
          <p:cNvPr id="10" name="TextBox 9">
            <a:extLst>
              <a:ext uri="{FF2B5EF4-FFF2-40B4-BE49-F238E27FC236}">
                <a16:creationId xmlns:a16="http://schemas.microsoft.com/office/drawing/2014/main" id="{20004EDB-169C-2FEC-156F-266AD1CF778E}"/>
              </a:ext>
            </a:extLst>
          </p:cNvPr>
          <p:cNvSpPr txBox="1"/>
          <p:nvPr/>
        </p:nvSpPr>
        <p:spPr>
          <a:xfrm>
            <a:off x="366240" y="4129432"/>
            <a:ext cx="6097772" cy="830997"/>
          </a:xfrm>
          <a:prstGeom prst="rect">
            <a:avLst/>
          </a:prstGeom>
          <a:noFill/>
        </p:spPr>
        <p:txBody>
          <a:bodyPr wrap="square">
            <a:spAutoFit/>
          </a:bodyPr>
          <a:lstStyle/>
          <a:p>
            <a:r>
              <a:rPr lang="en-GB" sz="1200" b="1" dirty="0"/>
              <a:t>Top 3 complaint themes; </a:t>
            </a:r>
          </a:p>
          <a:p>
            <a:pPr marL="171450" indent="-171450">
              <a:buFont typeface="Arial" panose="020B0604020202020204" pitchFamily="34" charset="0"/>
              <a:buChar char="•"/>
            </a:pPr>
            <a:r>
              <a:rPr lang="en-GB" sz="1200" dirty="0"/>
              <a:t>Communication – insufficient/incorrect information</a:t>
            </a:r>
          </a:p>
          <a:p>
            <a:pPr marL="171450" indent="-171450">
              <a:buFont typeface="Arial" panose="020B0604020202020204" pitchFamily="34" charset="0"/>
              <a:buChar char="•"/>
            </a:pPr>
            <a:r>
              <a:rPr lang="en-GB" sz="1200" dirty="0"/>
              <a:t>Inappropriate discharge</a:t>
            </a:r>
          </a:p>
          <a:p>
            <a:pPr marL="171450" indent="-171450">
              <a:buFont typeface="Arial" panose="020B0604020202020204" pitchFamily="34" charset="0"/>
              <a:buChar char="•"/>
            </a:pPr>
            <a:r>
              <a:rPr lang="en-GB" sz="1200" dirty="0"/>
              <a:t>Inappropriate support for mental health</a:t>
            </a:r>
          </a:p>
        </p:txBody>
      </p:sp>
      <p:graphicFrame>
        <p:nvGraphicFramePr>
          <p:cNvPr id="2" name="Chart 1">
            <a:extLst>
              <a:ext uri="{FF2B5EF4-FFF2-40B4-BE49-F238E27FC236}">
                <a16:creationId xmlns:a16="http://schemas.microsoft.com/office/drawing/2014/main" id="{0DA4507D-AC4A-38F4-3347-3F88B5CFF4A1}"/>
              </a:ext>
            </a:extLst>
          </p:cNvPr>
          <p:cNvGraphicFramePr>
            <a:graphicFrameLocks/>
          </p:cNvGraphicFramePr>
          <p:nvPr/>
        </p:nvGraphicFramePr>
        <p:xfrm>
          <a:off x="482991" y="1012829"/>
          <a:ext cx="6266725" cy="30241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38873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385493" y="887574"/>
            <a:ext cx="11255437" cy="5036645"/>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endParaRPr lang="en-GB" sz="1698" kern="0" dirty="0">
              <a:solidFill>
                <a:srgbClr val="00206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C23E7A9-AC9D-161A-487F-3F71F9025B73}"/>
              </a:ext>
            </a:extLst>
          </p:cNvPr>
          <p:cNvSpPr txBox="1"/>
          <p:nvPr/>
        </p:nvSpPr>
        <p:spPr>
          <a:xfrm>
            <a:off x="278927" y="307749"/>
            <a:ext cx="8860971" cy="362984"/>
          </a:xfrm>
          <a:prstGeom prst="rect">
            <a:avLst/>
          </a:prstGeom>
          <a:noFill/>
        </p:spPr>
        <p:txBody>
          <a:bodyPr wrap="square">
            <a:spAutoFit/>
          </a:bodyPr>
          <a:lstStyle/>
          <a:p>
            <a:pPr marL="7701" marR="3081">
              <a:lnSpc>
                <a:spcPct val="100600"/>
              </a:lnSpc>
              <a:spcBef>
                <a:spcPts val="55"/>
              </a:spcBef>
            </a:pPr>
            <a:r>
              <a:rPr lang="en-GB" sz="1800" b="1" dirty="0">
                <a:solidFill>
                  <a:schemeClr val="tx2">
                    <a:lumMod val="90000"/>
                    <a:lumOff val="10000"/>
                  </a:schemeClr>
                </a:solidFill>
                <a:latin typeface="Arial Black" panose="020B0604020202020204" pitchFamily="34" charset="0"/>
                <a:cs typeface="Arial Black" panose="020B0604020202020204" pitchFamily="34" charset="0"/>
              </a:rPr>
              <a:t>Complaints Performance</a:t>
            </a:r>
          </a:p>
        </p:txBody>
      </p:sp>
      <p:sp>
        <p:nvSpPr>
          <p:cNvPr id="2" name="TextBox 1">
            <a:extLst>
              <a:ext uri="{FF2B5EF4-FFF2-40B4-BE49-F238E27FC236}">
                <a16:creationId xmlns:a16="http://schemas.microsoft.com/office/drawing/2014/main" id="{E2A5EE31-4D5D-4510-CB9E-7E6D93DF16B9}"/>
              </a:ext>
            </a:extLst>
          </p:cNvPr>
          <p:cNvSpPr txBox="1"/>
          <p:nvPr/>
        </p:nvSpPr>
        <p:spPr>
          <a:xfrm>
            <a:off x="7060946" y="655666"/>
            <a:ext cx="4852127" cy="3139321"/>
          </a:xfrm>
          <a:prstGeom prst="rect">
            <a:avLst/>
          </a:prstGeom>
          <a:noFill/>
        </p:spPr>
        <p:txBody>
          <a:bodyPr wrap="square" rtlCol="0">
            <a:spAutoFit/>
          </a:bodyPr>
          <a:lstStyle/>
          <a:p>
            <a:r>
              <a:rPr lang="en-GB" sz="1600" b="1" dirty="0"/>
              <a:t>Overdue complaints;</a:t>
            </a:r>
          </a:p>
          <a:p>
            <a:endParaRPr lang="en-GB" sz="1400" b="1" dirty="0"/>
          </a:p>
          <a:p>
            <a:r>
              <a:rPr lang="en-GB" sz="1400" b="1" dirty="0"/>
              <a:t>ED</a:t>
            </a:r>
          </a:p>
          <a:p>
            <a:r>
              <a:rPr lang="en-GB" sz="1400" dirty="0"/>
              <a:t>11 over 30 working days, this includes 2 over one year and 2 over six months.</a:t>
            </a:r>
          </a:p>
          <a:p>
            <a:endParaRPr lang="en-GB" sz="1400" dirty="0"/>
          </a:p>
          <a:p>
            <a:r>
              <a:rPr lang="en-GB" sz="1400" b="1" dirty="0"/>
              <a:t>MIU</a:t>
            </a:r>
          </a:p>
          <a:p>
            <a:r>
              <a:rPr lang="en-GB" sz="1400" dirty="0"/>
              <a:t>0 over 30 working days</a:t>
            </a:r>
          </a:p>
          <a:p>
            <a:endParaRPr lang="en-GB" sz="1400" dirty="0"/>
          </a:p>
          <a:p>
            <a:r>
              <a:rPr lang="en-GB" sz="1400" b="1" dirty="0"/>
              <a:t>Cancer</a:t>
            </a:r>
          </a:p>
          <a:p>
            <a:r>
              <a:rPr lang="en-GB" sz="1400" dirty="0"/>
              <a:t>9 over 30 working days, this includes 24 over six months</a:t>
            </a:r>
          </a:p>
          <a:p>
            <a:endParaRPr lang="en-GB" sz="1400" dirty="0"/>
          </a:p>
          <a:p>
            <a:r>
              <a:rPr lang="en-GB" sz="1400" b="1" dirty="0"/>
              <a:t>CAMHS</a:t>
            </a:r>
          </a:p>
          <a:p>
            <a:r>
              <a:rPr lang="en-GB" sz="1400" dirty="0"/>
              <a:t>1 over 30 working days</a:t>
            </a:r>
          </a:p>
        </p:txBody>
      </p:sp>
      <p:sp>
        <p:nvSpPr>
          <p:cNvPr id="9" name="TextBox 8">
            <a:extLst>
              <a:ext uri="{FF2B5EF4-FFF2-40B4-BE49-F238E27FC236}">
                <a16:creationId xmlns:a16="http://schemas.microsoft.com/office/drawing/2014/main" id="{1CC57426-8B8C-AA3C-A1CB-303EC48B3741}"/>
              </a:ext>
            </a:extLst>
          </p:cNvPr>
          <p:cNvSpPr txBox="1"/>
          <p:nvPr/>
        </p:nvSpPr>
        <p:spPr>
          <a:xfrm>
            <a:off x="306334" y="4320465"/>
            <a:ext cx="9400840" cy="1200329"/>
          </a:xfrm>
          <a:prstGeom prst="rect">
            <a:avLst/>
          </a:prstGeom>
          <a:noFill/>
        </p:spPr>
        <p:txBody>
          <a:bodyPr wrap="square" rtlCol="0">
            <a:spAutoFit/>
          </a:bodyPr>
          <a:lstStyle/>
          <a:p>
            <a:r>
              <a:rPr lang="en-GB" sz="1600" b="1" dirty="0"/>
              <a:t>Action being taken;</a:t>
            </a:r>
          </a:p>
          <a:p>
            <a:pPr marL="285750" indent="-285750">
              <a:buFont typeface="Arial" panose="020B0604020202020204" pitchFamily="34" charset="0"/>
              <a:buChar char="•"/>
            </a:pPr>
            <a:r>
              <a:rPr lang="en-GB" sz="1400" dirty="0"/>
              <a:t>Bi-weekly reports sent to each Service Group with all overdue complaints</a:t>
            </a:r>
          </a:p>
          <a:p>
            <a:pPr marL="285750" indent="-285750">
              <a:buFont typeface="Arial" panose="020B0604020202020204" pitchFamily="34" charset="0"/>
              <a:buChar char="•"/>
            </a:pPr>
            <a:r>
              <a:rPr lang="en-GB" sz="1400" dirty="0"/>
              <a:t>Bi-weekly meetings with each Service Group to discuss and review overdue complaints</a:t>
            </a:r>
          </a:p>
          <a:p>
            <a:pPr marL="285750" indent="-285750">
              <a:buFont typeface="Arial" panose="020B0604020202020204" pitchFamily="34" charset="0"/>
              <a:buChar char="•"/>
            </a:pPr>
            <a:r>
              <a:rPr lang="en-GB" sz="1400" dirty="0"/>
              <a:t>Monthly CRAG meetings where a % of closed complaint responses are reviewed and feedback provided to complaint handlers</a:t>
            </a:r>
          </a:p>
        </p:txBody>
      </p:sp>
      <p:graphicFrame>
        <p:nvGraphicFramePr>
          <p:cNvPr id="7" name="Chart 6">
            <a:extLst>
              <a:ext uri="{FF2B5EF4-FFF2-40B4-BE49-F238E27FC236}">
                <a16:creationId xmlns:a16="http://schemas.microsoft.com/office/drawing/2014/main" id="{ED4F445B-14BC-7005-E12E-5EAF0790E5C3}"/>
              </a:ext>
            </a:extLst>
          </p:cNvPr>
          <p:cNvGraphicFramePr>
            <a:graphicFrameLocks/>
          </p:cNvGraphicFramePr>
          <p:nvPr/>
        </p:nvGraphicFramePr>
        <p:xfrm>
          <a:off x="366240" y="763148"/>
          <a:ext cx="6045446" cy="346490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74455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Texto 1">
            <a:extLst>
              <a:ext uri="{FF2B5EF4-FFF2-40B4-BE49-F238E27FC236}">
                <a16:creationId xmlns:a16="http://schemas.microsoft.com/office/drawing/2014/main" id="{CC1E02C8-7F7C-FA8C-1700-1AF8E7507E8F}"/>
              </a:ext>
            </a:extLst>
          </p:cNvPr>
          <p:cNvSpPr txBox="1">
            <a:spLocks/>
          </p:cNvSpPr>
          <p:nvPr/>
        </p:nvSpPr>
        <p:spPr>
          <a:xfrm>
            <a:off x="0" y="155981"/>
            <a:ext cx="10811971" cy="408164"/>
          </a:xfrm>
          <a:prstGeom prst="rect">
            <a:avLst/>
          </a:prstGeom>
        </p:spPr>
        <p:txBody>
          <a:bodyPr lIns="55449" tIns="27724" rIns="55449" bIns="27724" anchor="t"/>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2426">
                <a:latin typeface="Arial Black"/>
              </a:rPr>
              <a:t> Surgical Pathway Dashboard – </a:t>
            </a:r>
            <a:r>
              <a:rPr lang="pt-BR" sz="2426"/>
              <a:t>Prototype September 2024</a:t>
            </a:r>
            <a:endParaRPr lang="pt-BR" sz="2426">
              <a:latin typeface="Arial Black"/>
            </a:endParaRPr>
          </a:p>
        </p:txBody>
      </p:sp>
      <p:pic>
        <p:nvPicPr>
          <p:cNvPr id="2" name="Picture 1" descr="A screenshot of a computer&#10;&#10;Description automatically generated">
            <a:extLst>
              <a:ext uri="{FF2B5EF4-FFF2-40B4-BE49-F238E27FC236}">
                <a16:creationId xmlns:a16="http://schemas.microsoft.com/office/drawing/2014/main" id="{C47176F2-CC0B-D501-C151-3EA7E1047798}"/>
              </a:ext>
            </a:extLst>
          </p:cNvPr>
          <p:cNvPicPr>
            <a:picLocks noChangeAspect="1"/>
          </p:cNvPicPr>
          <p:nvPr/>
        </p:nvPicPr>
        <p:blipFill>
          <a:blip r:embed="rId3"/>
          <a:stretch>
            <a:fillRect/>
          </a:stretch>
        </p:blipFill>
        <p:spPr>
          <a:xfrm>
            <a:off x="8576" y="693843"/>
            <a:ext cx="12183941" cy="6165644"/>
          </a:xfrm>
          <a:prstGeom prst="rect">
            <a:avLst/>
          </a:prstGeom>
        </p:spPr>
      </p:pic>
    </p:spTree>
    <p:extLst>
      <p:ext uri="{BB962C8B-B14F-4D97-AF65-F5344CB8AC3E}">
        <p14:creationId xmlns:p14="http://schemas.microsoft.com/office/powerpoint/2010/main" val="1225388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90CF06-905D-E4CA-1E81-0213352F55C8}"/>
              </a:ext>
            </a:extLst>
          </p:cNvPr>
          <p:cNvPicPr>
            <a:picLocks noChangeAspect="1"/>
          </p:cNvPicPr>
          <p:nvPr/>
        </p:nvPicPr>
        <p:blipFill>
          <a:blip r:embed="rId2"/>
          <a:stretch>
            <a:fillRect/>
          </a:stretch>
        </p:blipFill>
        <p:spPr>
          <a:xfrm>
            <a:off x="1323975" y="1242787"/>
            <a:ext cx="9544050" cy="4372426"/>
          </a:xfrm>
          <a:prstGeom prst="rect">
            <a:avLst/>
          </a:prstGeom>
        </p:spPr>
      </p:pic>
      <p:sp>
        <p:nvSpPr>
          <p:cNvPr id="4" name="TextBox 3">
            <a:extLst>
              <a:ext uri="{FF2B5EF4-FFF2-40B4-BE49-F238E27FC236}">
                <a16:creationId xmlns:a16="http://schemas.microsoft.com/office/drawing/2014/main" id="{86D01D14-2CFA-523F-083D-66FBA854A25F}"/>
              </a:ext>
            </a:extLst>
          </p:cNvPr>
          <p:cNvSpPr txBox="1"/>
          <p:nvPr/>
        </p:nvSpPr>
        <p:spPr>
          <a:xfrm>
            <a:off x="371475" y="304800"/>
            <a:ext cx="5181600" cy="830997"/>
          </a:xfrm>
          <a:prstGeom prst="rect">
            <a:avLst/>
          </a:prstGeom>
          <a:noFill/>
        </p:spPr>
        <p:txBody>
          <a:bodyPr wrap="square" rtlCol="0">
            <a:spAutoFit/>
          </a:bodyPr>
          <a:lstStyle/>
          <a:p>
            <a:r>
              <a:rPr lang="en-GB" sz="4800" dirty="0"/>
              <a:t>Endoscopy</a:t>
            </a:r>
          </a:p>
        </p:txBody>
      </p:sp>
      <p:pic>
        <p:nvPicPr>
          <p:cNvPr id="5" name="Picture 4" descr="A black background with blue text&#10;&#10;Description automatically generated">
            <a:extLst>
              <a:ext uri="{FF2B5EF4-FFF2-40B4-BE49-F238E27FC236}">
                <a16:creationId xmlns:a16="http://schemas.microsoft.com/office/drawing/2014/main" id="{3D6387EA-E125-44E8-A754-B7C9EF4532AF}"/>
              </a:ext>
            </a:extLst>
          </p:cNvPr>
          <p:cNvPicPr>
            <a:picLocks noChangeAspect="1"/>
          </p:cNvPicPr>
          <p:nvPr/>
        </p:nvPicPr>
        <p:blipFill>
          <a:blip r:embed="rId3"/>
          <a:stretch>
            <a:fillRect/>
          </a:stretch>
        </p:blipFill>
        <p:spPr>
          <a:xfrm>
            <a:off x="458655" y="5659706"/>
            <a:ext cx="2238027" cy="692361"/>
          </a:xfrm>
          <a:prstGeom prst="rect">
            <a:avLst/>
          </a:prstGeom>
        </p:spPr>
      </p:pic>
    </p:spTree>
    <p:extLst>
      <p:ext uri="{BB962C8B-B14F-4D97-AF65-F5344CB8AC3E}">
        <p14:creationId xmlns:p14="http://schemas.microsoft.com/office/powerpoint/2010/main" val="1319599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f1de4ef4e12f458871cdadfff01e05ec">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903be532e1313ca49f8b7a1c63ef52e3"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01A879-51F3-46BE-B248-9D4A8100A272}">
  <ds:schemaRefs>
    <ds:schemaRef ds:uri="http://schemas.microsoft.com/office/2006/metadata/properties"/>
    <ds:schemaRef ds:uri="http://purl.org/dc/terms/"/>
    <ds:schemaRef ds:uri="258d5018-feb4-45ec-8043-ac7152467c64"/>
    <ds:schemaRef ds:uri="http://schemas.microsoft.com/office/2006/documentManagement/types"/>
    <ds:schemaRef ds:uri="2795bbee-07b4-4e79-98d8-0419d9871cad"/>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B047E414-4C14-4698-A6BE-47CB3E0FEE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6B77489-8EEA-4D0F-AF3C-3AE92A6D25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13916</TotalTime>
  <Words>7831</Words>
  <Application>Microsoft Office PowerPoint</Application>
  <PresentationFormat>Widescreen</PresentationFormat>
  <Paragraphs>760</Paragraphs>
  <Slides>71</Slides>
  <Notes>31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71</vt:i4>
      </vt:variant>
    </vt:vector>
  </HeadingPairs>
  <TitlesOfParts>
    <vt:vector size="83" baseType="lpstr">
      <vt:lpstr>Aptos</vt:lpstr>
      <vt:lpstr>Arial</vt:lpstr>
      <vt:lpstr>Arial Black</vt:lpstr>
      <vt:lpstr>Calibri</vt:lpstr>
      <vt:lpstr>Calibri Light</vt:lpstr>
      <vt:lpstr>Courier New</vt:lpstr>
      <vt:lpstr>Lucida Console</vt:lpstr>
      <vt:lpstr>Symbol</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Context</vt:lpstr>
      <vt:lpstr>Priority Areas</vt:lpstr>
      <vt:lpstr>PowerPoint Presentation</vt:lpstr>
      <vt:lpstr>PowerPoint Presentation</vt:lpstr>
      <vt:lpstr>The Proposed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Regional Pathology Service</vt:lpstr>
      <vt:lpstr>Regional Pathology Service</vt:lpstr>
      <vt:lpstr>Regional Pathology Service</vt:lpstr>
      <vt:lpstr>PowerPoint Presentation</vt:lpstr>
      <vt:lpstr>PowerPoint Presentation</vt:lpstr>
      <vt:lpstr>PowerPoint Presentation</vt:lpstr>
      <vt:lpstr>PowerPoint Presentation</vt:lpstr>
      <vt:lpstr>PowerPoint Presentation</vt:lpstr>
      <vt:lpstr>Single Cancer Pathway Performance</vt:lpstr>
      <vt:lpstr>Backlog Trajectory (including BSW)</vt:lpstr>
      <vt:lpstr>SACT (CDU Performance September)</vt:lpstr>
      <vt:lpstr>Radiotherapy Performance Detail</vt:lpstr>
      <vt:lpstr>PowerPoint Presentation</vt:lpstr>
      <vt:lpstr>PowerPoint Presentation</vt:lpstr>
      <vt:lpstr>Gynaecology Update</vt:lpstr>
      <vt:lpstr>Priorities/Focus Next Month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Delyth Davies (Swansea Bay UHB - Infection Control)</dc:creator>
  <cp:lastModifiedBy>Meghann Protheroe (Swansea Bay UHB - Performance)</cp:lastModifiedBy>
  <cp:revision>47</cp:revision>
  <dcterms:created xsi:type="dcterms:W3CDTF">2024-06-03T09:24:46Z</dcterms:created>
  <dcterms:modified xsi:type="dcterms:W3CDTF">2024-10-22T09:29:33Z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