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5"/>
  </p:notesMasterIdLst>
  <p:sldIdLst>
    <p:sldId id="257" r:id="rId6"/>
    <p:sldId id="265" r:id="rId7"/>
    <p:sldId id="310" r:id="rId8"/>
    <p:sldId id="437" r:id="rId9"/>
    <p:sldId id="307" r:id="rId10"/>
    <p:sldId id="305" r:id="rId11"/>
    <p:sldId id="284" r:id="rId12"/>
    <p:sldId id="285" r:id="rId13"/>
    <p:sldId id="286" r:id="rId14"/>
    <p:sldId id="291" r:id="rId15"/>
    <p:sldId id="288" r:id="rId16"/>
    <p:sldId id="293" r:id="rId17"/>
    <p:sldId id="283" r:id="rId18"/>
    <p:sldId id="297" r:id="rId19"/>
    <p:sldId id="308" r:id="rId20"/>
    <p:sldId id="435" r:id="rId21"/>
    <p:sldId id="438" r:id="rId22"/>
    <p:sldId id="439" r:id="rId23"/>
    <p:sldId id="436"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7CBE5EA-C5E6-24CE-86D9-5CE555207943}" name="Sally Killian (Swansea Bay UHB - Finance)" initials="SK" userId="S::Sally.Killian@wales.nhs.uk::5eb0687f-c3ea-42fc-ac53-971dc347676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mantha Moss (Swansea Bay UHB - Finance)" initials="SM(BU-F" lastIdx="1" clrIdx="0">
    <p:extLst>
      <p:ext uri="{19B8F6BF-5375-455C-9EA6-DF929625EA0E}">
        <p15:presenceInfo xmlns:p15="http://schemas.microsoft.com/office/powerpoint/2012/main" userId="S-1-5-21-978635462-3828570294-627434887-1048523" providerId="AD"/>
      </p:ext>
    </p:extLst>
  </p:cmAuthor>
  <p:cmAuthor id="2" name="Ceri Gimblett (Swansea Bay UHB - Neath Port Talbot and Singleton Service Group)" initials="CG(BU-NPTaSSG" lastIdx="8" clrIdx="1">
    <p:extLst>
      <p:ext uri="{19B8F6BF-5375-455C-9EA6-DF929625EA0E}">
        <p15:presenceInfo xmlns:p15="http://schemas.microsoft.com/office/powerpoint/2012/main" userId="S-1-5-21-978635462-3828570294-627434887-268152" providerId="AD"/>
      </p:ext>
    </p:extLst>
  </p:cmAuthor>
  <p:cmAuthor id="3" name="Tomos Williams (Swansea Bay UHB - Finance)" initials="TW" lastIdx="10" clrIdx="2">
    <p:extLst>
      <p:ext uri="{19B8F6BF-5375-455C-9EA6-DF929625EA0E}">
        <p15:presenceInfo xmlns:p15="http://schemas.microsoft.com/office/powerpoint/2012/main" userId="S::Tomos.Williams8@wales.nhs.uk::d7ff7a98-0519-4ae8-8cd2-d4875c04e0b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B9BD5"/>
    <a:srgbClr val="FFFCF3"/>
    <a:srgbClr val="FFF9E7"/>
    <a:srgbClr val="FFF6D9"/>
    <a:srgbClr val="FFF3CD"/>
    <a:srgbClr val="FFEBAB"/>
    <a:srgbClr val="FFE38B"/>
    <a:srgbClr val="FFF2C9"/>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9831" autoAdjust="0"/>
  </p:normalViewPr>
  <p:slideViewPr>
    <p:cSldViewPr snapToGrid="0">
      <p:cViewPr varScale="1">
        <p:scale>
          <a:sx n="99" d="100"/>
          <a:sy n="99" d="100"/>
        </p:scale>
        <p:origin x="103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https://sbushare.cymru.nhs.uk/sites/Finance/Corp/Resources/Reporting/05%20Performance%20and%20Finance/Committee/25-26/Service%20Group%20Submissions/Blank%20&amp;%20Workings/002%20Morriston%20Service%20Group/Data.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https://sbushare.cymru.nhs.uk/sites/Finance/Corp/Resources/Reporting/05%20Performance%20and%20Finance/Committee/25-26/Service%20Group%20Submissions/Blank%20&amp;%20Workings/002%20Morriston%20Service%20Group/Data.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https://sbushare.cymru.nhs.uk/sites/Finance/Corp/Resources/Reporting/05%20Performance%20and%20Finance/Committee/25-26/Service%20Group%20Submissions/Blank%20&amp;%20Workings/002%20Morriston%20Service%20Group/Data.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https://sbushare.cymru.nhs.uk/sites/Finance/Corp/Resources/Reporting/05%20Performance%20and%20Finance/Committee/25-26/Service%20Group%20Submissions/Blank%20&amp;%20Workings/002%20Morriston%20Service%20Group/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r>
              <a:rPr lang="en-GB" dirty="0"/>
              <a:t>Variance by Month £'000</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endParaRPr lang="en-US"/>
        </a:p>
      </c:txPr>
    </c:title>
    <c:autoTitleDeleted val="0"/>
    <c:plotArea>
      <c:layout/>
      <c:barChart>
        <c:barDir val="col"/>
        <c:grouping val="clustered"/>
        <c:varyColors val="0"/>
        <c:ser>
          <c:idx val="0"/>
          <c:order val="0"/>
          <c:tx>
            <c:strRef>
              <c:f>'Ser Gp Pos PIvot &amp; Tables'!$S$19</c:f>
              <c:strCache>
                <c:ptCount val="1"/>
                <c:pt idx="0">
                  <c:v>Actual In-month Variance</c:v>
                </c:pt>
              </c:strCache>
            </c:strRef>
          </c:tx>
          <c:spPr>
            <a:solidFill>
              <a:schemeClr val="accent1"/>
            </a:solidFill>
            <a:ln>
              <a:noFill/>
            </a:ln>
            <a:effectLst/>
          </c:spPr>
          <c:invertIfNegative val="0"/>
          <c:cat>
            <c:strRef>
              <c:f>'Ser Gp Pos PIvot &amp; Tables'!$T$18:$AE$18</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'Ser Gp Pos PIvot &amp; Tables'!$T$19:$AE$19</c:f>
              <c:numCache>
                <c:formatCode>#,##0;[Red]\(#,##0\)</c:formatCode>
                <c:ptCount val="12"/>
                <c:pt idx="0">
                  <c:v>1607.2579399999984</c:v>
                </c:pt>
                <c:pt idx="1">
                  <c:v>1372.3289200000022</c:v>
                </c:pt>
                <c:pt idx="2">
                  <c:v>1121.3400800000015</c:v>
                </c:pt>
                <c:pt idx="3">
                  <c:v>578.90082000000075</c:v>
                </c:pt>
                <c:pt idx="4">
                  <c:v>485.66834000000114</c:v>
                </c:pt>
                <c:pt idx="5">
                  <c:v>108.3251999999987</c:v>
                </c:pt>
                <c:pt idx="6">
                  <c:v>-160.97653000000375</c:v>
                </c:pt>
                <c:pt idx="7">
                  <c:v>0</c:v>
                </c:pt>
                <c:pt idx="8">
                  <c:v>0</c:v>
                </c:pt>
                <c:pt idx="9">
                  <c:v>0</c:v>
                </c:pt>
                <c:pt idx="10">
                  <c:v>0</c:v>
                </c:pt>
                <c:pt idx="11">
                  <c:v>0</c:v>
                </c:pt>
              </c:numCache>
            </c:numRef>
          </c:val>
          <c:extLst>
            <c:ext xmlns:c16="http://schemas.microsoft.com/office/drawing/2014/chart" uri="{C3380CC4-5D6E-409C-BE32-E72D297353CC}">
              <c16:uniqueId val="{00000000-9511-450B-A9A4-17E47B31CE28}"/>
            </c:ext>
          </c:extLst>
        </c:ser>
        <c:dLbls>
          <c:showLegendKey val="0"/>
          <c:showVal val="0"/>
          <c:showCatName val="0"/>
          <c:showSerName val="0"/>
          <c:showPercent val="0"/>
          <c:showBubbleSize val="0"/>
        </c:dLbls>
        <c:gapWidth val="219"/>
        <c:overlap val="-27"/>
        <c:axId val="1114766047"/>
        <c:axId val="1114764127"/>
      </c:barChart>
      <c:lineChart>
        <c:grouping val="standard"/>
        <c:varyColors val="0"/>
        <c:ser>
          <c:idx val="1"/>
          <c:order val="1"/>
          <c:tx>
            <c:strRef>
              <c:f>'Ser Gp Pos PIvot &amp; Tables'!$S$20</c:f>
              <c:strCache>
                <c:ptCount val="1"/>
                <c:pt idx="0">
                  <c:v>Prior Year In-month Variance</c:v>
                </c:pt>
              </c:strCache>
            </c:strRef>
          </c:tx>
          <c:spPr>
            <a:ln w="28575" cap="rnd">
              <a:solidFill>
                <a:schemeClr val="accent2"/>
              </a:solidFill>
              <a:round/>
            </a:ln>
            <a:effectLst/>
          </c:spPr>
          <c:marker>
            <c:symbol val="none"/>
          </c:marker>
          <c:cat>
            <c:strRef>
              <c:f>'Ser Gp Pos PIvot &amp; Tables'!$T$18:$AE$18</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'Ser Gp Pos PIvot &amp; Tables'!$T$20:$AE$20</c:f>
              <c:numCache>
                <c:formatCode>#,##0;[Red]\(#,##0\)</c:formatCode>
                <c:ptCount val="12"/>
                <c:pt idx="0">
                  <c:v>2499.8645099999949</c:v>
                </c:pt>
                <c:pt idx="1">
                  <c:v>2365.2509500000024</c:v>
                </c:pt>
                <c:pt idx="2">
                  <c:v>2766.0601600000041</c:v>
                </c:pt>
                <c:pt idx="3">
                  <c:v>2540.5285899999967</c:v>
                </c:pt>
                <c:pt idx="4">
                  <c:v>2108.1918299999948</c:v>
                </c:pt>
                <c:pt idx="5">
                  <c:v>1724.5852299999951</c:v>
                </c:pt>
                <c:pt idx="6">
                  <c:v>2012.6543699999984</c:v>
                </c:pt>
                <c:pt idx="7">
                  <c:v>1599.6657199999972</c:v>
                </c:pt>
                <c:pt idx="8">
                  <c:v>2302.517190000005</c:v>
                </c:pt>
                <c:pt idx="9">
                  <c:v>1481.423620000005</c:v>
                </c:pt>
                <c:pt idx="10">
                  <c:v>1396.5064100000084</c:v>
                </c:pt>
                <c:pt idx="11">
                  <c:v>1330.2303400000403</c:v>
                </c:pt>
              </c:numCache>
            </c:numRef>
          </c:val>
          <c:smooth val="0"/>
          <c:extLst>
            <c:ext xmlns:c16="http://schemas.microsoft.com/office/drawing/2014/chart" uri="{C3380CC4-5D6E-409C-BE32-E72D297353CC}">
              <c16:uniqueId val="{00000001-9511-450B-A9A4-17E47B31CE28}"/>
            </c:ext>
          </c:extLst>
        </c:ser>
        <c:ser>
          <c:idx val="2"/>
          <c:order val="2"/>
          <c:tx>
            <c:strRef>
              <c:f>'Ser Gp Pos PIvot &amp; Tables'!$S$21</c:f>
              <c:strCache>
                <c:ptCount val="1"/>
                <c:pt idx="0">
                  <c:v>Prior Year Average</c:v>
                </c:pt>
              </c:strCache>
            </c:strRef>
          </c:tx>
          <c:spPr>
            <a:ln w="28575" cap="rnd">
              <a:solidFill>
                <a:schemeClr val="accent3"/>
              </a:solidFill>
              <a:round/>
            </a:ln>
            <a:effectLst/>
          </c:spPr>
          <c:marker>
            <c:symbol val="none"/>
          </c:marker>
          <c:cat>
            <c:strRef>
              <c:f>'Ser Gp Pos PIvot &amp; Tables'!$T$18:$AE$18</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'Ser Gp Pos PIvot &amp; Tables'!$T$21:$AE$21</c:f>
              <c:numCache>
                <c:formatCode>#,##0;[Red]\(#,##0\)</c:formatCode>
                <c:ptCount val="12"/>
                <c:pt idx="0">
                  <c:v>2010.6232433333369</c:v>
                </c:pt>
                <c:pt idx="1">
                  <c:v>2010.6232433333369</c:v>
                </c:pt>
                <c:pt idx="2">
                  <c:v>2010.6232433333369</c:v>
                </c:pt>
                <c:pt idx="3">
                  <c:v>2010.6232433333369</c:v>
                </c:pt>
                <c:pt idx="4">
                  <c:v>2010.6232433333369</c:v>
                </c:pt>
                <c:pt idx="5">
                  <c:v>2010.6232433333369</c:v>
                </c:pt>
                <c:pt idx="6">
                  <c:v>2010.6232433333369</c:v>
                </c:pt>
                <c:pt idx="7">
                  <c:v>2010.6232433333369</c:v>
                </c:pt>
                <c:pt idx="8">
                  <c:v>2010.6232433333369</c:v>
                </c:pt>
                <c:pt idx="9">
                  <c:v>2010.6232433333369</c:v>
                </c:pt>
                <c:pt idx="10">
                  <c:v>2010.6232433333369</c:v>
                </c:pt>
                <c:pt idx="11">
                  <c:v>2010.6232433333369</c:v>
                </c:pt>
              </c:numCache>
            </c:numRef>
          </c:val>
          <c:smooth val="0"/>
          <c:extLst>
            <c:ext xmlns:c16="http://schemas.microsoft.com/office/drawing/2014/chart" uri="{C3380CC4-5D6E-409C-BE32-E72D297353CC}">
              <c16:uniqueId val="{00000002-9511-450B-A9A4-17E47B31CE28}"/>
            </c:ext>
          </c:extLst>
        </c:ser>
        <c:dLbls>
          <c:showLegendKey val="0"/>
          <c:showVal val="0"/>
          <c:showCatName val="0"/>
          <c:showSerName val="0"/>
          <c:showPercent val="0"/>
          <c:showBubbleSize val="0"/>
        </c:dLbls>
        <c:marker val="1"/>
        <c:smooth val="0"/>
        <c:axId val="1114766047"/>
        <c:axId val="1114764127"/>
      </c:lineChart>
      <c:catAx>
        <c:axId val="11147660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1114764127"/>
        <c:crosses val="autoZero"/>
        <c:auto val="1"/>
        <c:lblAlgn val="ctr"/>
        <c:lblOffset val="100"/>
        <c:noMultiLvlLbl val="0"/>
      </c:catAx>
      <c:valAx>
        <c:axId val="1114764127"/>
        <c:scaling>
          <c:orientation val="minMax"/>
        </c:scaling>
        <c:delete val="0"/>
        <c:axPos val="l"/>
        <c:majorGridlines>
          <c:spPr>
            <a:ln w="9525" cap="flat" cmpd="sng" algn="ctr">
              <a:solidFill>
                <a:schemeClr val="tx1">
                  <a:lumMod val="15000"/>
                  <a:lumOff val="85000"/>
                </a:schemeClr>
              </a:solidFill>
              <a:round/>
            </a:ln>
            <a:effectLst/>
          </c:spPr>
        </c:majorGridlines>
        <c:numFmt formatCode="#,##0;[Red]\(#,##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111476604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legend>
    <c:plotVisOnly val="1"/>
    <c:dispBlanksAs val="gap"/>
    <c:showDLblsOverMax val="0"/>
  </c:chart>
  <c:spPr>
    <a:solidFill>
      <a:schemeClr val="lt1"/>
    </a:solidFill>
    <a:ln w="19050" cap="flat" cmpd="sng" algn="ctr">
      <a:solidFill>
        <a:schemeClr val="dk1"/>
      </a:solidFill>
      <a:prstDash val="solid"/>
      <a:miter lim="800000"/>
    </a:ln>
    <a:effectLst/>
  </c:spPr>
  <c:txPr>
    <a:bodyPr/>
    <a:lstStyle/>
    <a:p>
      <a:pPr>
        <a:defRPr>
          <a:solidFill>
            <a:schemeClr val="dk1"/>
          </a:solidFill>
          <a:latin typeface="+mn-lt"/>
          <a:ea typeface="+mn-ea"/>
          <a:cs typeface="+mn-cs"/>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r>
              <a:rPr lang="en-GB" dirty="0"/>
              <a:t>Establishment</a:t>
            </a:r>
            <a:r>
              <a:rPr lang="en-GB" baseline="0" dirty="0"/>
              <a:t> Expenses</a:t>
            </a:r>
            <a:endParaRPr lang="en-GB"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endParaRPr lang="en-GB"/>
        </a:p>
      </c:txPr>
    </c:title>
    <c:autoTitleDeleted val="0"/>
    <c:plotArea>
      <c:layout/>
      <c:barChart>
        <c:barDir val="col"/>
        <c:grouping val="clustered"/>
        <c:varyColors val="0"/>
        <c:ser>
          <c:idx val="0"/>
          <c:order val="0"/>
          <c:tx>
            <c:strRef>
              <c:f>'Non-Pay Summary'!$A$52</c:f>
              <c:strCache>
                <c:ptCount val="1"/>
                <c:pt idx="0">
                  <c:v>Non-Pay Actual 25/26</c:v>
                </c:pt>
              </c:strCache>
            </c:strRef>
          </c:tx>
          <c:spPr>
            <a:solidFill>
              <a:schemeClr val="accent1"/>
            </a:solidFill>
            <a:ln>
              <a:noFill/>
            </a:ln>
            <a:effectLst/>
          </c:spPr>
          <c:invertIfNegative val="0"/>
          <c:cat>
            <c:strRef>
              <c:f>'Non-Pay Summary'!$B$13:$M$13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Summary'!$B$52:$M$52</c:f>
              <c:numCache>
                <c:formatCode>#,##0;[Red]\(#,##0\)</c:formatCode>
                <c:ptCount val="12"/>
                <c:pt idx="0">
                  <c:v>230.16056</c:v>
                </c:pt>
                <c:pt idx="1">
                  <c:v>241.87662</c:v>
                </c:pt>
                <c:pt idx="2">
                  <c:v>163.49048000000005</c:v>
                </c:pt>
                <c:pt idx="3">
                  <c:v>223.97878999999989</c:v>
                </c:pt>
                <c:pt idx="4">
                  <c:v>194.78678000000002</c:v>
                </c:pt>
                <c:pt idx="5">
                  <c:v>143.55614999999997</c:v>
                </c:pt>
                <c:pt idx="6">
                  <c:v>179.18081999999998</c:v>
                </c:pt>
                <c:pt idx="7">
                  <c:v>0</c:v>
                </c:pt>
                <c:pt idx="8">
                  <c:v>0</c:v>
                </c:pt>
                <c:pt idx="9">
                  <c:v>0</c:v>
                </c:pt>
                <c:pt idx="10">
                  <c:v>0</c:v>
                </c:pt>
                <c:pt idx="11">
                  <c:v>0</c:v>
                </c:pt>
              </c:numCache>
            </c:numRef>
          </c:val>
          <c:extLst>
            <c:ext xmlns:c16="http://schemas.microsoft.com/office/drawing/2014/chart" uri="{C3380CC4-5D6E-409C-BE32-E72D297353CC}">
              <c16:uniqueId val="{00000000-DB7D-4FCB-8893-057008EE939B}"/>
            </c:ext>
          </c:extLst>
        </c:ser>
        <c:ser>
          <c:idx val="1"/>
          <c:order val="1"/>
          <c:tx>
            <c:strRef>
              <c:f>'Non-Pay Summary'!$A$53</c:f>
              <c:strCache>
                <c:ptCount val="1"/>
                <c:pt idx="0">
                  <c:v>Non-Pay Budget 25/26</c:v>
                </c:pt>
              </c:strCache>
            </c:strRef>
          </c:tx>
          <c:spPr>
            <a:solidFill>
              <a:schemeClr val="accent2"/>
            </a:solidFill>
            <a:ln>
              <a:noFill/>
            </a:ln>
            <a:effectLst/>
          </c:spPr>
          <c:invertIfNegative val="0"/>
          <c:cat>
            <c:strRef>
              <c:f>'Non-Pay Summary'!$B$13:$M$13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Summary'!$B$53:$M$53</c:f>
              <c:numCache>
                <c:formatCode>#,##0;[Red]\(#,##0\)</c:formatCode>
                <c:ptCount val="12"/>
                <c:pt idx="0">
                  <c:v>117.527</c:v>
                </c:pt>
                <c:pt idx="1">
                  <c:v>122.3</c:v>
                </c:pt>
                <c:pt idx="2">
                  <c:v>256.14600000000002</c:v>
                </c:pt>
                <c:pt idx="3">
                  <c:v>166.07900000000001</c:v>
                </c:pt>
                <c:pt idx="4">
                  <c:v>163.61000000000001</c:v>
                </c:pt>
                <c:pt idx="5">
                  <c:v>149.75299999999999</c:v>
                </c:pt>
                <c:pt idx="6">
                  <c:v>157.49</c:v>
                </c:pt>
                <c:pt idx="7">
                  <c:v>0</c:v>
                </c:pt>
                <c:pt idx="8">
                  <c:v>0</c:v>
                </c:pt>
                <c:pt idx="9">
                  <c:v>0</c:v>
                </c:pt>
                <c:pt idx="10">
                  <c:v>0</c:v>
                </c:pt>
                <c:pt idx="11">
                  <c:v>0</c:v>
                </c:pt>
              </c:numCache>
            </c:numRef>
          </c:val>
          <c:extLst>
            <c:ext xmlns:c16="http://schemas.microsoft.com/office/drawing/2014/chart" uri="{C3380CC4-5D6E-409C-BE32-E72D297353CC}">
              <c16:uniqueId val="{00000001-DB7D-4FCB-8893-057008EE939B}"/>
            </c:ext>
          </c:extLst>
        </c:ser>
        <c:dLbls>
          <c:showLegendKey val="0"/>
          <c:showVal val="0"/>
          <c:showCatName val="0"/>
          <c:showSerName val="0"/>
          <c:showPercent val="0"/>
          <c:showBubbleSize val="0"/>
        </c:dLbls>
        <c:gapWidth val="219"/>
        <c:axId val="936479551"/>
        <c:axId val="936480991"/>
      </c:barChart>
      <c:lineChart>
        <c:grouping val="standard"/>
        <c:varyColors val="0"/>
        <c:ser>
          <c:idx val="2"/>
          <c:order val="2"/>
          <c:tx>
            <c:strRef>
              <c:f>'Non-Pay Summary'!$A$54</c:f>
              <c:strCache>
                <c:ptCount val="1"/>
                <c:pt idx="0">
                  <c:v>Non-Pay Spend 24/25</c:v>
                </c:pt>
              </c:strCache>
            </c:strRef>
          </c:tx>
          <c:spPr>
            <a:ln w="28575" cap="rnd">
              <a:solidFill>
                <a:schemeClr val="accent3"/>
              </a:solidFill>
              <a:round/>
            </a:ln>
            <a:effectLst/>
          </c:spPr>
          <c:marker>
            <c:symbol val="none"/>
          </c:marker>
          <c:cat>
            <c:strRef>
              <c:f>'Non-Pay Summary'!$B$13:$M$13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Summary'!$B$54:$M$54</c:f>
              <c:numCache>
                <c:formatCode>#,##0;[Red]\(#,##0\)</c:formatCode>
                <c:ptCount val="12"/>
                <c:pt idx="0">
                  <c:v>166.07531000000006</c:v>
                </c:pt>
                <c:pt idx="1">
                  <c:v>118.13233999999997</c:v>
                </c:pt>
                <c:pt idx="2">
                  <c:v>220.73963000000015</c:v>
                </c:pt>
                <c:pt idx="3">
                  <c:v>175.71372000000008</c:v>
                </c:pt>
                <c:pt idx="4">
                  <c:v>158.02522999999997</c:v>
                </c:pt>
                <c:pt idx="5">
                  <c:v>187.14869999999999</c:v>
                </c:pt>
                <c:pt idx="6">
                  <c:v>181.57510000000016</c:v>
                </c:pt>
                <c:pt idx="7">
                  <c:v>178.12872999999999</c:v>
                </c:pt>
                <c:pt idx="8">
                  <c:v>166.47676999999987</c:v>
                </c:pt>
                <c:pt idx="9">
                  <c:v>216.82972999999996</c:v>
                </c:pt>
                <c:pt idx="10">
                  <c:v>212.31279999999992</c:v>
                </c:pt>
                <c:pt idx="11">
                  <c:v>93.545329999999993</c:v>
                </c:pt>
              </c:numCache>
            </c:numRef>
          </c:val>
          <c:smooth val="0"/>
          <c:extLst>
            <c:ext xmlns:c16="http://schemas.microsoft.com/office/drawing/2014/chart" uri="{C3380CC4-5D6E-409C-BE32-E72D297353CC}">
              <c16:uniqueId val="{00000002-DB7D-4FCB-8893-057008EE939B}"/>
            </c:ext>
          </c:extLst>
        </c:ser>
        <c:ser>
          <c:idx val="3"/>
          <c:order val="3"/>
          <c:tx>
            <c:strRef>
              <c:f>'Non-Pay Summary'!$A$55</c:f>
              <c:strCache>
                <c:ptCount val="1"/>
                <c:pt idx="0">
                  <c:v>Average Non-Pay Spend 24/25</c:v>
                </c:pt>
              </c:strCache>
            </c:strRef>
          </c:tx>
          <c:spPr>
            <a:ln w="28575" cap="rnd">
              <a:solidFill>
                <a:schemeClr val="accent4"/>
              </a:solidFill>
              <a:round/>
            </a:ln>
            <a:effectLst/>
          </c:spPr>
          <c:marker>
            <c:symbol val="none"/>
          </c:marker>
          <c:cat>
            <c:strRef>
              <c:f>'Non-Pay Summary'!$B$13:$M$13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Summary'!$B$55:$M$55</c:f>
              <c:numCache>
                <c:formatCode>#,##0;[Red]\(#,##0\)</c:formatCode>
                <c:ptCount val="12"/>
                <c:pt idx="0">
                  <c:v>172.89194916666668</c:v>
                </c:pt>
                <c:pt idx="1">
                  <c:v>172.89194916666668</c:v>
                </c:pt>
                <c:pt idx="2">
                  <c:v>172.89194916666668</c:v>
                </c:pt>
                <c:pt idx="3">
                  <c:v>172.89194916666668</c:v>
                </c:pt>
                <c:pt idx="4">
                  <c:v>172.89194916666668</c:v>
                </c:pt>
                <c:pt idx="5">
                  <c:v>172.89194916666668</c:v>
                </c:pt>
                <c:pt idx="6">
                  <c:v>172.89194916666668</c:v>
                </c:pt>
                <c:pt idx="7">
                  <c:v>172.89194916666668</c:v>
                </c:pt>
                <c:pt idx="8">
                  <c:v>172.89194916666668</c:v>
                </c:pt>
                <c:pt idx="9">
                  <c:v>172.89194916666668</c:v>
                </c:pt>
                <c:pt idx="10">
                  <c:v>172.89194916666668</c:v>
                </c:pt>
                <c:pt idx="11">
                  <c:v>172.89194916666668</c:v>
                </c:pt>
              </c:numCache>
            </c:numRef>
          </c:val>
          <c:smooth val="0"/>
          <c:extLst>
            <c:ext xmlns:c16="http://schemas.microsoft.com/office/drawing/2014/chart" uri="{C3380CC4-5D6E-409C-BE32-E72D297353CC}">
              <c16:uniqueId val="{00000003-DB7D-4FCB-8893-057008EE939B}"/>
            </c:ext>
          </c:extLst>
        </c:ser>
        <c:dLbls>
          <c:showLegendKey val="0"/>
          <c:showVal val="0"/>
          <c:showCatName val="0"/>
          <c:showSerName val="0"/>
          <c:showPercent val="0"/>
          <c:showBubbleSize val="0"/>
        </c:dLbls>
        <c:marker val="1"/>
        <c:smooth val="0"/>
        <c:axId val="936479551"/>
        <c:axId val="936480991"/>
      </c:lineChart>
      <c:catAx>
        <c:axId val="9364795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80991"/>
        <c:crosses val="autoZero"/>
        <c:auto val="1"/>
        <c:lblAlgn val="ctr"/>
        <c:lblOffset val="100"/>
        <c:noMultiLvlLbl val="0"/>
      </c:catAx>
      <c:valAx>
        <c:axId val="9364809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r>
                  <a:rPr lang="en-US" dirty="0"/>
                  <a:t>£'000</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endParaRPr lang="en-US"/>
            </a:p>
          </c:txPr>
        </c:title>
        <c:numFmt formatCode="#,##0;[Red]\(#,##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795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legend>
    <c:plotVisOnly val="1"/>
    <c:dispBlanksAs val="gap"/>
    <c:showDLblsOverMax val="0"/>
  </c:chart>
  <c:spPr>
    <a:solidFill>
      <a:schemeClr val="lt1"/>
    </a:solidFill>
    <a:ln w="19050" cap="flat" cmpd="sng" algn="ctr">
      <a:solidFill>
        <a:schemeClr val="dk1"/>
      </a:solidFill>
      <a:prstDash val="solid"/>
      <a:miter lim="800000"/>
    </a:ln>
    <a:effectLst/>
  </c:spPr>
  <c:txPr>
    <a:bodyPr/>
    <a:lstStyle/>
    <a:p>
      <a:pPr>
        <a:defRPr>
          <a:solidFill>
            <a:schemeClr val="dk1"/>
          </a:solidFill>
          <a:latin typeface="+mn-lt"/>
          <a:ea typeface="+mn-ea"/>
          <a:cs typeface="+mn-cs"/>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solidFill>
                <a:latin typeface="+mn-lt"/>
                <a:ea typeface="+mn-ea"/>
                <a:cs typeface="+mn-cs"/>
              </a:defRPr>
            </a:pPr>
            <a:r>
              <a:rPr lang="en-GB" sz="1400" b="0" i="0" u="none" strike="noStrike" kern="1200" spc="0" baseline="0" dirty="0">
                <a:solidFill>
                  <a:sysClr val="windowText" lastClr="000000"/>
                </a:solidFill>
              </a:rPr>
              <a:t>Premises and Fixed Plant</a:t>
            </a:r>
            <a:endParaRPr lang="en-GB" dirty="0"/>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solidFill>
              <a:latin typeface="+mn-lt"/>
              <a:ea typeface="+mn-ea"/>
              <a:cs typeface="+mn-cs"/>
            </a:defRPr>
          </a:pPr>
          <a:endParaRPr lang="en-GB"/>
        </a:p>
      </c:txPr>
    </c:title>
    <c:autoTitleDeleted val="0"/>
    <c:plotArea>
      <c:layout/>
      <c:barChart>
        <c:barDir val="col"/>
        <c:grouping val="clustered"/>
        <c:varyColors val="0"/>
        <c:ser>
          <c:idx val="0"/>
          <c:order val="0"/>
          <c:tx>
            <c:strRef>
              <c:f>'Non-Pay Summary'!$A$90</c:f>
              <c:strCache>
                <c:ptCount val="1"/>
                <c:pt idx="0">
                  <c:v>Non-Pay Actual 25/26</c:v>
                </c:pt>
              </c:strCache>
            </c:strRef>
          </c:tx>
          <c:spPr>
            <a:solidFill>
              <a:schemeClr val="accent1"/>
            </a:solidFill>
            <a:ln>
              <a:noFill/>
            </a:ln>
            <a:effectLst/>
          </c:spPr>
          <c:invertIfNegative val="0"/>
          <c:cat>
            <c:strRef>
              <c:f>'Non-Pay Summary'!$B$89:$M$89</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Summary'!$B$90:$M$90</c:f>
              <c:numCache>
                <c:formatCode>#,##0;[Red]\(#,##0\)</c:formatCode>
                <c:ptCount val="12"/>
                <c:pt idx="0">
                  <c:v>762.60960000000034</c:v>
                </c:pt>
                <c:pt idx="1">
                  <c:v>597.06081000000017</c:v>
                </c:pt>
                <c:pt idx="2">
                  <c:v>829.72604999999976</c:v>
                </c:pt>
                <c:pt idx="3">
                  <c:v>830.92360000000031</c:v>
                </c:pt>
                <c:pt idx="4">
                  <c:v>624.11457999999993</c:v>
                </c:pt>
                <c:pt idx="5">
                  <c:v>818.6893399999999</c:v>
                </c:pt>
                <c:pt idx="6">
                  <c:v>725.56583999999987</c:v>
                </c:pt>
                <c:pt idx="7">
                  <c:v>0</c:v>
                </c:pt>
                <c:pt idx="8">
                  <c:v>0</c:v>
                </c:pt>
                <c:pt idx="9">
                  <c:v>0</c:v>
                </c:pt>
                <c:pt idx="10">
                  <c:v>0</c:v>
                </c:pt>
                <c:pt idx="11">
                  <c:v>0</c:v>
                </c:pt>
              </c:numCache>
            </c:numRef>
          </c:val>
          <c:extLst>
            <c:ext xmlns:c16="http://schemas.microsoft.com/office/drawing/2014/chart" uri="{C3380CC4-5D6E-409C-BE32-E72D297353CC}">
              <c16:uniqueId val="{00000000-C5FE-4A73-A997-6523E899FDC9}"/>
            </c:ext>
          </c:extLst>
        </c:ser>
        <c:ser>
          <c:idx val="1"/>
          <c:order val="1"/>
          <c:tx>
            <c:strRef>
              <c:f>'Non-Pay Summary'!$A$91</c:f>
              <c:strCache>
                <c:ptCount val="1"/>
                <c:pt idx="0">
                  <c:v>Non-Pay Budget 25/26</c:v>
                </c:pt>
              </c:strCache>
            </c:strRef>
          </c:tx>
          <c:spPr>
            <a:solidFill>
              <a:schemeClr val="accent2"/>
            </a:solidFill>
            <a:ln>
              <a:noFill/>
            </a:ln>
            <a:effectLst/>
          </c:spPr>
          <c:invertIfNegative val="0"/>
          <c:cat>
            <c:strRef>
              <c:f>'Non-Pay Summary'!$B$89:$M$89</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Summary'!$B$91:$M$91</c:f>
              <c:numCache>
                <c:formatCode>#,##0;[Red]\(#,##0\)</c:formatCode>
                <c:ptCount val="12"/>
                <c:pt idx="0">
                  <c:v>612.59</c:v>
                </c:pt>
                <c:pt idx="1">
                  <c:v>632.15300000000002</c:v>
                </c:pt>
                <c:pt idx="2">
                  <c:v>651.06899999999996</c:v>
                </c:pt>
                <c:pt idx="3">
                  <c:v>695.00099999999998</c:v>
                </c:pt>
                <c:pt idx="4">
                  <c:v>555.12900000000002</c:v>
                </c:pt>
                <c:pt idx="5">
                  <c:v>586.17499999999995</c:v>
                </c:pt>
                <c:pt idx="6">
                  <c:v>656.197</c:v>
                </c:pt>
                <c:pt idx="7">
                  <c:v>0</c:v>
                </c:pt>
                <c:pt idx="8">
                  <c:v>0</c:v>
                </c:pt>
                <c:pt idx="9">
                  <c:v>0</c:v>
                </c:pt>
                <c:pt idx="10">
                  <c:v>0</c:v>
                </c:pt>
                <c:pt idx="11">
                  <c:v>0</c:v>
                </c:pt>
              </c:numCache>
            </c:numRef>
          </c:val>
          <c:extLst>
            <c:ext xmlns:c16="http://schemas.microsoft.com/office/drawing/2014/chart" uri="{C3380CC4-5D6E-409C-BE32-E72D297353CC}">
              <c16:uniqueId val="{00000001-C5FE-4A73-A997-6523E899FDC9}"/>
            </c:ext>
          </c:extLst>
        </c:ser>
        <c:dLbls>
          <c:showLegendKey val="0"/>
          <c:showVal val="0"/>
          <c:showCatName val="0"/>
          <c:showSerName val="0"/>
          <c:showPercent val="0"/>
          <c:showBubbleSize val="0"/>
        </c:dLbls>
        <c:gapWidth val="219"/>
        <c:axId val="936479551"/>
        <c:axId val="936480991"/>
      </c:barChart>
      <c:lineChart>
        <c:grouping val="standard"/>
        <c:varyColors val="0"/>
        <c:ser>
          <c:idx val="2"/>
          <c:order val="2"/>
          <c:tx>
            <c:strRef>
              <c:f>'Non-Pay Summary'!$A$92</c:f>
              <c:strCache>
                <c:ptCount val="1"/>
                <c:pt idx="0">
                  <c:v>Non-Pay Spend 24/25</c:v>
                </c:pt>
              </c:strCache>
            </c:strRef>
          </c:tx>
          <c:spPr>
            <a:ln w="28575" cap="rnd">
              <a:solidFill>
                <a:schemeClr val="accent3"/>
              </a:solidFill>
              <a:round/>
            </a:ln>
            <a:effectLst/>
          </c:spPr>
          <c:marker>
            <c:symbol val="none"/>
          </c:marker>
          <c:cat>
            <c:strRef>
              <c:f>'Non-Pay Summary'!$B$89:$M$89</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Summary'!$B$92:$M$92</c:f>
              <c:numCache>
                <c:formatCode>#,##0;[Red]\(#,##0\)</c:formatCode>
                <c:ptCount val="12"/>
                <c:pt idx="0">
                  <c:v>584.66292000000033</c:v>
                </c:pt>
                <c:pt idx="1">
                  <c:v>593.78044000000023</c:v>
                </c:pt>
                <c:pt idx="2">
                  <c:v>582.61649</c:v>
                </c:pt>
                <c:pt idx="3">
                  <c:v>785.36452999999995</c:v>
                </c:pt>
                <c:pt idx="4">
                  <c:v>593.43999000000008</c:v>
                </c:pt>
                <c:pt idx="5">
                  <c:v>562.32349999999997</c:v>
                </c:pt>
                <c:pt idx="6">
                  <c:v>568.80599000000041</c:v>
                </c:pt>
                <c:pt idx="7">
                  <c:v>699.65915000000018</c:v>
                </c:pt>
                <c:pt idx="8">
                  <c:v>567.97242000000028</c:v>
                </c:pt>
                <c:pt idx="9">
                  <c:v>676.01671999999928</c:v>
                </c:pt>
                <c:pt idx="10">
                  <c:v>182.37217000000012</c:v>
                </c:pt>
                <c:pt idx="11">
                  <c:v>770.25942999999859</c:v>
                </c:pt>
              </c:numCache>
            </c:numRef>
          </c:val>
          <c:smooth val="0"/>
          <c:extLst>
            <c:ext xmlns:c16="http://schemas.microsoft.com/office/drawing/2014/chart" uri="{C3380CC4-5D6E-409C-BE32-E72D297353CC}">
              <c16:uniqueId val="{00000002-C5FE-4A73-A997-6523E899FDC9}"/>
            </c:ext>
          </c:extLst>
        </c:ser>
        <c:ser>
          <c:idx val="3"/>
          <c:order val="3"/>
          <c:tx>
            <c:strRef>
              <c:f>'Non-Pay Summary'!$A$93</c:f>
              <c:strCache>
                <c:ptCount val="1"/>
                <c:pt idx="0">
                  <c:v>Average Non-Pay Spend 24/25</c:v>
                </c:pt>
              </c:strCache>
            </c:strRef>
          </c:tx>
          <c:spPr>
            <a:ln w="28575" cap="rnd">
              <a:solidFill>
                <a:schemeClr val="accent4"/>
              </a:solidFill>
              <a:round/>
            </a:ln>
            <a:effectLst/>
          </c:spPr>
          <c:marker>
            <c:symbol val="none"/>
          </c:marker>
          <c:cat>
            <c:strRef>
              <c:f>'Non-Pay Summary'!$B$89:$M$89</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Summary'!$B$93:$M$93</c:f>
              <c:numCache>
                <c:formatCode>#,##0;[Red]\(#,##0\)</c:formatCode>
                <c:ptCount val="12"/>
                <c:pt idx="0">
                  <c:v>597.27281249999999</c:v>
                </c:pt>
                <c:pt idx="1">
                  <c:v>597.27281249999999</c:v>
                </c:pt>
                <c:pt idx="2">
                  <c:v>597.27281249999999</c:v>
                </c:pt>
                <c:pt idx="3">
                  <c:v>597.27281249999999</c:v>
                </c:pt>
                <c:pt idx="4">
                  <c:v>597.27281249999999</c:v>
                </c:pt>
                <c:pt idx="5">
                  <c:v>597.27281249999999</c:v>
                </c:pt>
                <c:pt idx="6">
                  <c:v>597.27281249999999</c:v>
                </c:pt>
                <c:pt idx="7">
                  <c:v>597.27281249999999</c:v>
                </c:pt>
                <c:pt idx="8">
                  <c:v>597.27281249999999</c:v>
                </c:pt>
                <c:pt idx="9">
                  <c:v>597.27281249999999</c:v>
                </c:pt>
                <c:pt idx="10">
                  <c:v>597.27281249999999</c:v>
                </c:pt>
                <c:pt idx="11">
                  <c:v>597.27281249999999</c:v>
                </c:pt>
              </c:numCache>
            </c:numRef>
          </c:val>
          <c:smooth val="0"/>
          <c:extLst>
            <c:ext xmlns:c16="http://schemas.microsoft.com/office/drawing/2014/chart" uri="{C3380CC4-5D6E-409C-BE32-E72D297353CC}">
              <c16:uniqueId val="{00000003-C5FE-4A73-A997-6523E899FDC9}"/>
            </c:ext>
          </c:extLst>
        </c:ser>
        <c:dLbls>
          <c:showLegendKey val="0"/>
          <c:showVal val="0"/>
          <c:showCatName val="0"/>
          <c:showSerName val="0"/>
          <c:showPercent val="0"/>
          <c:showBubbleSize val="0"/>
        </c:dLbls>
        <c:marker val="1"/>
        <c:smooth val="0"/>
        <c:axId val="936479551"/>
        <c:axId val="936480991"/>
      </c:lineChart>
      <c:catAx>
        <c:axId val="9364795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80991"/>
        <c:crosses val="autoZero"/>
        <c:auto val="1"/>
        <c:lblAlgn val="ctr"/>
        <c:lblOffset val="100"/>
        <c:noMultiLvlLbl val="0"/>
      </c:catAx>
      <c:valAx>
        <c:axId val="9364809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r>
                  <a:rPr lang="en-US" dirty="0"/>
                  <a:t>£'000</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endParaRPr lang="en-US"/>
            </a:p>
          </c:txPr>
        </c:title>
        <c:numFmt formatCode="#,##0;[Red]\(#,##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795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legend>
    <c:plotVisOnly val="1"/>
    <c:dispBlanksAs val="gap"/>
    <c:showDLblsOverMax val="0"/>
  </c:chart>
  <c:spPr>
    <a:solidFill>
      <a:schemeClr val="lt1"/>
    </a:solidFill>
    <a:ln w="19050" cap="flat" cmpd="sng" algn="ctr">
      <a:solidFill>
        <a:schemeClr val="dk1"/>
      </a:solidFill>
      <a:prstDash val="solid"/>
      <a:miter lim="800000"/>
    </a:ln>
    <a:effectLst/>
  </c:spPr>
  <c:txPr>
    <a:bodyPr/>
    <a:lstStyle/>
    <a:p>
      <a:pPr>
        <a:defRPr>
          <a:solidFill>
            <a:schemeClr val="dk1"/>
          </a:solidFill>
          <a:latin typeface="+mn-lt"/>
          <a:ea typeface="+mn-ea"/>
          <a:cs typeface="+mn-cs"/>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r>
              <a:rPr lang="en-GB" dirty="0"/>
              <a:t>Clinical Supplies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endParaRPr lang="en-US"/>
        </a:p>
      </c:txPr>
    </c:title>
    <c:autoTitleDeleted val="0"/>
    <c:plotArea>
      <c:layout/>
      <c:barChart>
        <c:barDir val="col"/>
        <c:grouping val="clustered"/>
        <c:varyColors val="0"/>
        <c:ser>
          <c:idx val="0"/>
          <c:order val="0"/>
          <c:tx>
            <c:strRef>
              <c:f>'Non-Pay Summary'!$A$14</c:f>
              <c:strCache>
                <c:ptCount val="1"/>
                <c:pt idx="0">
                  <c:v>Non-Pay Actual 25/26</c:v>
                </c:pt>
              </c:strCache>
            </c:strRef>
          </c:tx>
          <c:spPr>
            <a:solidFill>
              <a:schemeClr val="accent1"/>
            </a:solidFill>
            <a:ln>
              <a:noFill/>
            </a:ln>
            <a:effectLst/>
          </c:spPr>
          <c:invertIfNegative val="0"/>
          <c:cat>
            <c:strRef>
              <c:f>'Non-Pay Summary'!$B$13:$M$13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Summary'!$B$14:$M$14</c:f>
              <c:numCache>
                <c:formatCode>#,##0;[Red]\(#,##0\)</c:formatCode>
                <c:ptCount val="12"/>
                <c:pt idx="0">
                  <c:v>7245.7758899999981</c:v>
                </c:pt>
                <c:pt idx="1">
                  <c:v>6815.6947600000012</c:v>
                </c:pt>
                <c:pt idx="2">
                  <c:v>8086.5351000000055</c:v>
                </c:pt>
                <c:pt idx="3">
                  <c:v>8235.8638900000115</c:v>
                </c:pt>
                <c:pt idx="4">
                  <c:v>6362.0418099999979</c:v>
                </c:pt>
                <c:pt idx="5">
                  <c:v>7121.1177600000037</c:v>
                </c:pt>
                <c:pt idx="6">
                  <c:v>7126.6644999999971</c:v>
                </c:pt>
                <c:pt idx="7">
                  <c:v>0</c:v>
                </c:pt>
                <c:pt idx="8">
                  <c:v>0</c:v>
                </c:pt>
                <c:pt idx="9">
                  <c:v>0</c:v>
                </c:pt>
                <c:pt idx="10">
                  <c:v>0</c:v>
                </c:pt>
                <c:pt idx="11">
                  <c:v>0</c:v>
                </c:pt>
              </c:numCache>
            </c:numRef>
          </c:val>
          <c:extLst>
            <c:ext xmlns:c16="http://schemas.microsoft.com/office/drawing/2014/chart" uri="{C3380CC4-5D6E-409C-BE32-E72D297353CC}">
              <c16:uniqueId val="{00000000-0C1B-45BC-965C-5EC2D24EF537}"/>
            </c:ext>
          </c:extLst>
        </c:ser>
        <c:ser>
          <c:idx val="1"/>
          <c:order val="1"/>
          <c:tx>
            <c:strRef>
              <c:f>'Non-Pay Summary'!$A$15</c:f>
              <c:strCache>
                <c:ptCount val="1"/>
                <c:pt idx="0">
                  <c:v>Non-Pay Budget 25/26</c:v>
                </c:pt>
              </c:strCache>
            </c:strRef>
          </c:tx>
          <c:spPr>
            <a:solidFill>
              <a:schemeClr val="accent2"/>
            </a:solidFill>
            <a:ln>
              <a:noFill/>
            </a:ln>
            <a:effectLst/>
          </c:spPr>
          <c:invertIfNegative val="0"/>
          <c:cat>
            <c:strRef>
              <c:f>'Non-Pay Summary'!$B$13:$M$13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Summary'!$B$15:$M$15</c:f>
              <c:numCache>
                <c:formatCode>#,##0;[Red]\(#,##0\)</c:formatCode>
                <c:ptCount val="12"/>
                <c:pt idx="0">
                  <c:v>6023.7640000000001</c:v>
                </c:pt>
                <c:pt idx="1">
                  <c:v>8614.4349999999995</c:v>
                </c:pt>
                <c:pt idx="2">
                  <c:v>7196.1220000000003</c:v>
                </c:pt>
                <c:pt idx="3">
                  <c:v>7605.49</c:v>
                </c:pt>
                <c:pt idx="4">
                  <c:v>6180.3050000000003</c:v>
                </c:pt>
                <c:pt idx="5">
                  <c:v>6554.3069999999998</c:v>
                </c:pt>
                <c:pt idx="6">
                  <c:v>6925.152</c:v>
                </c:pt>
                <c:pt idx="7">
                  <c:v>0</c:v>
                </c:pt>
                <c:pt idx="8">
                  <c:v>0</c:v>
                </c:pt>
                <c:pt idx="9">
                  <c:v>0</c:v>
                </c:pt>
                <c:pt idx="10">
                  <c:v>0</c:v>
                </c:pt>
                <c:pt idx="11">
                  <c:v>0</c:v>
                </c:pt>
              </c:numCache>
            </c:numRef>
          </c:val>
          <c:extLst>
            <c:ext xmlns:c16="http://schemas.microsoft.com/office/drawing/2014/chart" uri="{C3380CC4-5D6E-409C-BE32-E72D297353CC}">
              <c16:uniqueId val="{00000001-0C1B-45BC-965C-5EC2D24EF537}"/>
            </c:ext>
          </c:extLst>
        </c:ser>
        <c:dLbls>
          <c:showLegendKey val="0"/>
          <c:showVal val="0"/>
          <c:showCatName val="0"/>
          <c:showSerName val="0"/>
          <c:showPercent val="0"/>
          <c:showBubbleSize val="0"/>
        </c:dLbls>
        <c:gapWidth val="219"/>
        <c:axId val="936479551"/>
        <c:axId val="936480991"/>
      </c:barChart>
      <c:lineChart>
        <c:grouping val="standard"/>
        <c:varyColors val="0"/>
        <c:ser>
          <c:idx val="2"/>
          <c:order val="2"/>
          <c:tx>
            <c:strRef>
              <c:f>'Non-Pay Summary'!$A$16</c:f>
              <c:strCache>
                <c:ptCount val="1"/>
                <c:pt idx="0">
                  <c:v>Non-Pay Spend 24/25</c:v>
                </c:pt>
              </c:strCache>
            </c:strRef>
          </c:tx>
          <c:spPr>
            <a:ln w="28575" cap="rnd">
              <a:solidFill>
                <a:schemeClr val="accent3"/>
              </a:solidFill>
              <a:round/>
            </a:ln>
            <a:effectLst/>
          </c:spPr>
          <c:marker>
            <c:symbol val="none"/>
          </c:marker>
          <c:cat>
            <c:strRef>
              <c:f>'Non-Pay Summary'!$B$13:$M$13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Summary'!$B$16:$M$16</c:f>
              <c:numCache>
                <c:formatCode>#,##0;[Red]\(#,##0\)</c:formatCode>
                <c:ptCount val="12"/>
                <c:pt idx="0">
                  <c:v>6277.4159700000073</c:v>
                </c:pt>
                <c:pt idx="1">
                  <c:v>6784.6337600000006</c:v>
                </c:pt>
                <c:pt idx="2">
                  <c:v>6370.3699299999971</c:v>
                </c:pt>
                <c:pt idx="3">
                  <c:v>7323.3456699999906</c:v>
                </c:pt>
                <c:pt idx="4">
                  <c:v>6341.5064100000036</c:v>
                </c:pt>
                <c:pt idx="5">
                  <c:v>6379.8208599999962</c:v>
                </c:pt>
                <c:pt idx="6">
                  <c:v>7965.1474100000169</c:v>
                </c:pt>
                <c:pt idx="7">
                  <c:v>7152.6800699999958</c:v>
                </c:pt>
                <c:pt idx="8">
                  <c:v>6361.2697799999987</c:v>
                </c:pt>
                <c:pt idx="9">
                  <c:v>7459.7302699999946</c:v>
                </c:pt>
                <c:pt idx="10">
                  <c:v>7809.3000899999997</c:v>
                </c:pt>
                <c:pt idx="11">
                  <c:v>8455.1485299999968</c:v>
                </c:pt>
              </c:numCache>
            </c:numRef>
          </c:val>
          <c:smooth val="0"/>
          <c:extLst>
            <c:ext xmlns:c16="http://schemas.microsoft.com/office/drawing/2014/chart" uri="{C3380CC4-5D6E-409C-BE32-E72D297353CC}">
              <c16:uniqueId val="{00000002-0C1B-45BC-965C-5EC2D24EF537}"/>
            </c:ext>
          </c:extLst>
        </c:ser>
        <c:ser>
          <c:idx val="3"/>
          <c:order val="3"/>
          <c:tx>
            <c:strRef>
              <c:f>'Non-Pay Summary'!$A$17</c:f>
              <c:strCache>
                <c:ptCount val="1"/>
                <c:pt idx="0">
                  <c:v>Average Non-Pay Spend 24/25</c:v>
                </c:pt>
              </c:strCache>
            </c:strRef>
          </c:tx>
          <c:spPr>
            <a:ln w="28575" cap="rnd">
              <a:solidFill>
                <a:schemeClr val="accent4"/>
              </a:solidFill>
              <a:round/>
            </a:ln>
            <a:effectLst/>
          </c:spPr>
          <c:marker>
            <c:symbol val="none"/>
          </c:marker>
          <c:cat>
            <c:strRef>
              <c:f>'Non-Pay Summary'!$B$13:$M$13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Summary'!$B$17:$M$17</c:f>
              <c:numCache>
                <c:formatCode>#,##0;[Red]\(#,##0\)</c:formatCode>
                <c:ptCount val="12"/>
                <c:pt idx="0">
                  <c:v>7056.6973958333338</c:v>
                </c:pt>
                <c:pt idx="1">
                  <c:v>7056.6973958333338</c:v>
                </c:pt>
                <c:pt idx="2">
                  <c:v>7056.6973958333338</c:v>
                </c:pt>
                <c:pt idx="3">
                  <c:v>7056.6973958333338</c:v>
                </c:pt>
                <c:pt idx="4">
                  <c:v>7056.6973958333338</c:v>
                </c:pt>
                <c:pt idx="5">
                  <c:v>7056.6973958333338</c:v>
                </c:pt>
                <c:pt idx="6">
                  <c:v>7056.6973958333338</c:v>
                </c:pt>
                <c:pt idx="7">
                  <c:v>7056.6973958333338</c:v>
                </c:pt>
                <c:pt idx="8">
                  <c:v>7056.6973958333338</c:v>
                </c:pt>
                <c:pt idx="9">
                  <c:v>7056.6973958333338</c:v>
                </c:pt>
                <c:pt idx="10">
                  <c:v>7056.6973958333338</c:v>
                </c:pt>
                <c:pt idx="11">
                  <c:v>7056.6973958333338</c:v>
                </c:pt>
              </c:numCache>
            </c:numRef>
          </c:val>
          <c:smooth val="0"/>
          <c:extLst>
            <c:ext xmlns:c16="http://schemas.microsoft.com/office/drawing/2014/chart" uri="{C3380CC4-5D6E-409C-BE32-E72D297353CC}">
              <c16:uniqueId val="{00000003-0C1B-45BC-965C-5EC2D24EF537}"/>
            </c:ext>
          </c:extLst>
        </c:ser>
        <c:dLbls>
          <c:showLegendKey val="0"/>
          <c:showVal val="0"/>
          <c:showCatName val="0"/>
          <c:showSerName val="0"/>
          <c:showPercent val="0"/>
          <c:showBubbleSize val="0"/>
        </c:dLbls>
        <c:marker val="1"/>
        <c:smooth val="0"/>
        <c:axId val="936479551"/>
        <c:axId val="936480991"/>
      </c:lineChart>
      <c:catAx>
        <c:axId val="9364795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80991"/>
        <c:crosses val="autoZero"/>
        <c:auto val="1"/>
        <c:lblAlgn val="ctr"/>
        <c:lblOffset val="100"/>
        <c:noMultiLvlLbl val="0"/>
      </c:catAx>
      <c:valAx>
        <c:axId val="9364809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r>
                  <a:rPr lang="en-US" dirty="0"/>
                  <a:t>£'000</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endParaRPr lang="en-US"/>
            </a:p>
          </c:txPr>
        </c:title>
        <c:numFmt formatCode="#,##0;[Red]\(#,##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795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legend>
    <c:plotVisOnly val="1"/>
    <c:dispBlanksAs val="gap"/>
    <c:showDLblsOverMax val="0"/>
  </c:chart>
  <c:spPr>
    <a:solidFill>
      <a:schemeClr val="lt1"/>
    </a:solidFill>
    <a:ln w="19050" cap="flat" cmpd="sng" algn="ctr">
      <a:solidFill>
        <a:schemeClr val="dk1"/>
      </a:solidFill>
      <a:prstDash val="solid"/>
      <a:miter lim="800000"/>
    </a:ln>
    <a:effectLst/>
  </c:spPr>
  <c:txPr>
    <a:bodyPr/>
    <a:lstStyle/>
    <a:p>
      <a:pPr>
        <a:defRPr>
          <a:solidFill>
            <a:schemeClr val="dk1"/>
          </a:solidFill>
          <a:latin typeface="+mn-lt"/>
          <a:ea typeface="+mn-ea"/>
          <a:cs typeface="+mn-cs"/>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C75D1B-4FEF-4A0A-B6F8-E9A273301283}" type="doc">
      <dgm:prSet loTypeId="urn:microsoft.com/office/officeart/2005/8/layout/vList3" loCatId="picture" qsTypeId="urn:microsoft.com/office/officeart/2005/8/quickstyle/simple1" qsCatId="simple" csTypeId="urn:microsoft.com/office/officeart/2005/8/colors/accent1_2" csCatId="accent1" phldr="1"/>
      <dgm:spPr/>
    </dgm:pt>
    <dgm:pt modelId="{E6072016-F8EC-48DA-9A87-BDC395DCF771}">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Health Board &amp; Service Group Financial Summary</a:t>
          </a:r>
        </a:p>
      </dgm:t>
    </dgm:pt>
    <dgm:pt modelId="{74B550D5-0447-4522-8091-51FAFB5B65A1}" type="par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72189B0-E0A3-4FBC-9176-09D5B0FAA563}" type="sib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385EAC9-2A23-4A2E-ACC8-AD3175A362B9}">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In-Month Revenue Position</a:t>
          </a:r>
        </a:p>
      </dgm:t>
    </dgm:pt>
    <dgm:pt modelId="{A604ACB6-DC0C-4DD3-9451-39481E7317E9}" type="par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64E08EF-B776-4C12-9645-456E9D9F529E}" type="sib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903C1069-8473-4E07-9643-91C54482031A}">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Savings Performance</a:t>
          </a:r>
        </a:p>
      </dgm:t>
    </dgm:pt>
    <dgm:pt modelId="{13B3809E-E1D7-4328-882E-11CD996ABABD}" type="par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B0713450-6727-4149-80DC-6CDD4ED12127}" type="sib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4B55129-BAB0-4FE2-AE88-6D7B6936F04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Key Drivers</a:t>
          </a:r>
        </a:p>
      </dgm:t>
    </dgm:pt>
    <dgm:pt modelId="{3A2BA36D-F356-4E47-A27F-DA7A2F097B9A}" type="par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233471BF-9B0F-4995-89D6-D8AA4F8813EB}" type="sib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D9E37929-C2F4-4124-ADEB-7EE261DCAE0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Risks, Next Steps &amp; Mitigating Actions</a:t>
          </a:r>
        </a:p>
      </dgm:t>
    </dgm:pt>
    <dgm:pt modelId="{403F18C4-5569-4463-A63F-CE747443884D}" type="par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F7FD590C-EADF-4F78-B00F-1EE3AF9E8EF2}" type="sib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793B44C-59EF-4FEF-BB6D-48727CEBBEF4}">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Appendices</a:t>
          </a:r>
        </a:p>
      </dgm:t>
    </dgm:pt>
    <dgm:pt modelId="{E29C929D-4853-40A3-A84F-A1766FC1EB17}" type="par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F5AF850-F60D-469F-9A9D-E2A78AF7F00F}" type="sib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F4A94BE-A305-4A9C-9FD3-F131B7A8D30D}" type="pres">
      <dgm:prSet presAssocID="{6BC75D1B-4FEF-4A0A-B6F8-E9A273301283}" presName="linearFlow" presStyleCnt="0">
        <dgm:presLayoutVars>
          <dgm:dir/>
          <dgm:resizeHandles val="exact"/>
        </dgm:presLayoutVars>
      </dgm:prSet>
      <dgm:spPr/>
    </dgm:pt>
    <dgm:pt modelId="{16E70D37-B894-4DA5-AC6A-36D43D0920C4}" type="pres">
      <dgm:prSet presAssocID="{E6072016-F8EC-48DA-9A87-BDC395DCF771}" presName="composite" presStyleCnt="0"/>
      <dgm:spPr/>
    </dgm:pt>
    <dgm:pt modelId="{FA5B2799-2F07-40B1-ABE0-12D533988A5C}" type="pres">
      <dgm:prSet presAssocID="{E6072016-F8EC-48DA-9A87-BDC395DCF771}" presName="imgShp" presStyleLbl="fgImgPlace1" presStyleIdx="0" presStyleCnt="6"/>
      <dgm:spPr>
        <a:blipFill>
          <a:blip xmlns:r="http://schemas.openxmlformats.org/officeDocument/2006/relationships" r:embed="rId1"/>
          <a:srcRect/>
          <a:stretch>
            <a:fillRect/>
          </a:stretch>
        </a:blipFill>
      </dgm:spPr>
    </dgm:pt>
    <dgm:pt modelId="{34BE5FFF-3464-4B14-9255-3C6ACC53E1C8}" type="pres">
      <dgm:prSet presAssocID="{E6072016-F8EC-48DA-9A87-BDC395DCF771}" presName="txShp" presStyleLbl="node1" presStyleIdx="0" presStyleCnt="6">
        <dgm:presLayoutVars>
          <dgm:bulletEnabled val="1"/>
        </dgm:presLayoutVars>
      </dgm:prSet>
      <dgm:spPr/>
    </dgm:pt>
    <dgm:pt modelId="{972B309E-F8D1-4A97-B57C-D5B25C16953B}" type="pres">
      <dgm:prSet presAssocID="{672189B0-E0A3-4FBC-9176-09D5B0FAA563}" presName="spacing" presStyleCnt="0"/>
      <dgm:spPr/>
    </dgm:pt>
    <dgm:pt modelId="{D0E1701C-9A2F-44AF-8EC8-C9B6B31C069E}" type="pres">
      <dgm:prSet presAssocID="{4385EAC9-2A23-4A2E-ACC8-AD3175A362B9}" presName="composite" presStyleCnt="0"/>
      <dgm:spPr/>
    </dgm:pt>
    <dgm:pt modelId="{88660B5F-D0F1-4208-A594-92E69BAD2CAB}" type="pres">
      <dgm:prSet presAssocID="{4385EAC9-2A23-4A2E-ACC8-AD3175A362B9}" presName="imgShp" presStyleLbl="fgImgPlace1" presStyleIdx="1" presStyleCnt="6"/>
      <dgm:spPr>
        <a:blipFill>
          <a:blip xmlns:r="http://schemas.openxmlformats.org/officeDocument/2006/relationships" r:embed="rId2"/>
          <a:srcRect/>
          <a:stretch>
            <a:fillRect/>
          </a:stretch>
        </a:blipFill>
      </dgm:spPr>
    </dgm:pt>
    <dgm:pt modelId="{1278944D-9E1A-43E2-96BA-A04008228034}" type="pres">
      <dgm:prSet presAssocID="{4385EAC9-2A23-4A2E-ACC8-AD3175A362B9}" presName="txShp" presStyleLbl="node1" presStyleIdx="1" presStyleCnt="6">
        <dgm:presLayoutVars>
          <dgm:bulletEnabled val="1"/>
        </dgm:presLayoutVars>
      </dgm:prSet>
      <dgm:spPr/>
    </dgm:pt>
    <dgm:pt modelId="{F2D31797-9D62-4E75-BD4E-D093E61B18DC}" type="pres">
      <dgm:prSet presAssocID="{464E08EF-B776-4C12-9645-456E9D9F529E}" presName="spacing" presStyleCnt="0"/>
      <dgm:spPr/>
    </dgm:pt>
    <dgm:pt modelId="{288868EC-5954-491B-9A71-8EC544EA0D11}" type="pres">
      <dgm:prSet presAssocID="{A4B55129-BAB0-4FE2-AE88-6D7B6936F046}" presName="composite" presStyleCnt="0"/>
      <dgm:spPr/>
    </dgm:pt>
    <dgm:pt modelId="{A6A5991D-3DC7-4401-9939-D705D1DFBF99}" type="pres">
      <dgm:prSet presAssocID="{A4B55129-BAB0-4FE2-AE88-6D7B6936F046}" presName="imgShp" presStyleLbl="fgImgPlace1" presStyleIdx="2" presStyleCnt="6"/>
      <dgm:spPr>
        <a:blipFill>
          <a:blip xmlns:r="http://schemas.openxmlformats.org/officeDocument/2006/relationships" r:embed="rId3"/>
          <a:srcRect/>
          <a:stretch>
            <a:fillRect l="-10000" r="-10000"/>
          </a:stretch>
        </a:blipFill>
      </dgm:spPr>
    </dgm:pt>
    <dgm:pt modelId="{4261511D-5EF9-45FB-95B9-E288082FA118}" type="pres">
      <dgm:prSet presAssocID="{A4B55129-BAB0-4FE2-AE88-6D7B6936F046}" presName="txShp" presStyleLbl="node1" presStyleIdx="2" presStyleCnt="6">
        <dgm:presLayoutVars>
          <dgm:bulletEnabled val="1"/>
        </dgm:presLayoutVars>
      </dgm:prSet>
      <dgm:spPr/>
    </dgm:pt>
    <dgm:pt modelId="{3DC68D47-9DFC-47D6-88B4-9F42D56E34D4}" type="pres">
      <dgm:prSet presAssocID="{233471BF-9B0F-4995-89D6-D8AA4F8813EB}" presName="spacing" presStyleCnt="0"/>
      <dgm:spPr/>
    </dgm:pt>
    <dgm:pt modelId="{B6F1F51E-A3D6-4A4A-9E8B-D7A5E699E173}" type="pres">
      <dgm:prSet presAssocID="{903C1069-8473-4E07-9643-91C54482031A}" presName="composite" presStyleCnt="0"/>
      <dgm:spPr/>
    </dgm:pt>
    <dgm:pt modelId="{EAD78601-33BE-4692-B3C6-3DAE1F81AD59}" type="pres">
      <dgm:prSet presAssocID="{903C1069-8473-4E07-9643-91C54482031A}" presName="imgShp" presStyleLbl="fgImgPlace1" presStyleIdx="3" presStyleCnt="6"/>
      <dgm:spPr>
        <a:blipFill>
          <a:blip xmlns:r="http://schemas.openxmlformats.org/officeDocument/2006/relationships" r:embed="rId4"/>
          <a:srcRect/>
          <a:stretch>
            <a:fillRect/>
          </a:stretch>
        </a:blipFill>
      </dgm:spPr>
    </dgm:pt>
    <dgm:pt modelId="{AA6C2BF4-1FA6-4741-9814-AF442F370F68}" type="pres">
      <dgm:prSet presAssocID="{903C1069-8473-4E07-9643-91C54482031A}" presName="txShp" presStyleLbl="node1" presStyleIdx="3" presStyleCnt="6">
        <dgm:presLayoutVars>
          <dgm:bulletEnabled val="1"/>
        </dgm:presLayoutVars>
      </dgm:prSet>
      <dgm:spPr/>
    </dgm:pt>
    <dgm:pt modelId="{965812FC-643C-41CB-B55E-C9B385B9051F}" type="pres">
      <dgm:prSet presAssocID="{B0713450-6727-4149-80DC-6CDD4ED12127}" presName="spacing" presStyleCnt="0"/>
      <dgm:spPr/>
    </dgm:pt>
    <dgm:pt modelId="{D6302CBA-F0EF-4D35-A9ED-FD4D5AE8BB21}" type="pres">
      <dgm:prSet presAssocID="{D9E37929-C2F4-4124-ADEB-7EE261DCAE06}" presName="composite" presStyleCnt="0"/>
      <dgm:spPr/>
    </dgm:pt>
    <dgm:pt modelId="{F8A28239-026A-4FA5-9AB0-8952BE14F9E6}" type="pres">
      <dgm:prSet presAssocID="{D9E37929-C2F4-4124-ADEB-7EE261DCAE06}" presName="imgShp" presStyleLbl="fgImgPlace1" presStyleIdx="4" presStyleCnt="6"/>
      <dgm:spPr>
        <a:blipFill>
          <a:blip xmlns:r="http://schemas.openxmlformats.org/officeDocument/2006/relationships" r:embed="rId5"/>
          <a:srcRect/>
          <a:stretch>
            <a:fillRect/>
          </a:stretch>
        </a:blipFill>
      </dgm:spPr>
    </dgm:pt>
    <dgm:pt modelId="{8E121899-C512-4CFA-BDF9-D823C1049629}" type="pres">
      <dgm:prSet presAssocID="{D9E37929-C2F4-4124-ADEB-7EE261DCAE06}" presName="txShp" presStyleLbl="node1" presStyleIdx="4" presStyleCnt="6">
        <dgm:presLayoutVars>
          <dgm:bulletEnabled val="1"/>
        </dgm:presLayoutVars>
      </dgm:prSet>
      <dgm:spPr/>
    </dgm:pt>
    <dgm:pt modelId="{12593CBA-CEDA-4DDA-A595-3D322A66AE09}" type="pres">
      <dgm:prSet presAssocID="{F7FD590C-EADF-4F78-B00F-1EE3AF9E8EF2}" presName="spacing" presStyleCnt="0"/>
      <dgm:spPr/>
    </dgm:pt>
    <dgm:pt modelId="{F1A5986D-FE32-4A39-8125-3D3C2F9A954C}" type="pres">
      <dgm:prSet presAssocID="{4793B44C-59EF-4FEF-BB6D-48727CEBBEF4}" presName="composite" presStyleCnt="0"/>
      <dgm:spPr/>
    </dgm:pt>
    <dgm:pt modelId="{C179960E-3EE0-42E4-915B-0FED6F52638F}" type="pres">
      <dgm:prSet presAssocID="{4793B44C-59EF-4FEF-BB6D-48727CEBBEF4}" presName="imgShp" presStyleLbl="fgImgPlace1" presStyleIdx="5" presStyleCnt="6" custLinFactY="43342" custLinFactNeighborX="-5058" custLinFactNeighborY="100000"/>
      <dgm:spPr/>
    </dgm:pt>
    <dgm:pt modelId="{9E2E1561-15EC-4A2E-A9C3-C4BFC0F3A1BD}" type="pres">
      <dgm:prSet presAssocID="{4793B44C-59EF-4FEF-BB6D-48727CEBBEF4}" presName="txShp" presStyleLbl="node1" presStyleIdx="5" presStyleCnt="6">
        <dgm:presLayoutVars>
          <dgm:bulletEnabled val="1"/>
        </dgm:presLayoutVars>
      </dgm:prSet>
      <dgm:spPr/>
    </dgm:pt>
  </dgm:ptLst>
  <dgm:cxnLst>
    <dgm:cxn modelId="{4C1CDD13-E3BA-405C-AC98-8A0B00521A4F}" type="presOf" srcId="{A4B55129-BAB0-4FE2-AE88-6D7B6936F046}" destId="{4261511D-5EF9-45FB-95B9-E288082FA118}" srcOrd="0" destOrd="0" presId="urn:microsoft.com/office/officeart/2005/8/layout/vList3"/>
    <dgm:cxn modelId="{C0FE373F-F7E4-474C-98CD-81D66B66E95C}" srcId="{6BC75D1B-4FEF-4A0A-B6F8-E9A273301283}" destId="{E6072016-F8EC-48DA-9A87-BDC395DCF771}" srcOrd="0" destOrd="0" parTransId="{74B550D5-0447-4522-8091-51FAFB5B65A1}" sibTransId="{672189B0-E0A3-4FBC-9176-09D5B0FAA563}"/>
    <dgm:cxn modelId="{256E4A6E-547E-47B1-B256-12BD2FCB029C}" type="presOf" srcId="{6BC75D1B-4FEF-4A0A-B6F8-E9A273301283}" destId="{6F4A94BE-A305-4A9C-9FD3-F131B7A8D30D}" srcOrd="0" destOrd="0" presId="urn:microsoft.com/office/officeart/2005/8/layout/vList3"/>
    <dgm:cxn modelId="{716C286F-5947-41E2-9ACE-8E288EEBBA8C}" srcId="{6BC75D1B-4FEF-4A0A-B6F8-E9A273301283}" destId="{4793B44C-59EF-4FEF-BB6D-48727CEBBEF4}" srcOrd="5" destOrd="0" parTransId="{E29C929D-4853-40A3-A84F-A1766FC1EB17}" sibTransId="{AF5AF850-F60D-469F-9A9D-E2A78AF7F00F}"/>
    <dgm:cxn modelId="{DAF1B197-9FE0-45CA-A9EE-924F45FF289C}" type="presOf" srcId="{4793B44C-59EF-4FEF-BB6D-48727CEBBEF4}" destId="{9E2E1561-15EC-4A2E-A9C3-C4BFC0F3A1BD}" srcOrd="0" destOrd="0" presId="urn:microsoft.com/office/officeart/2005/8/layout/vList3"/>
    <dgm:cxn modelId="{7D0D8499-B2D2-4824-8B71-599443F9C12A}" srcId="{6BC75D1B-4FEF-4A0A-B6F8-E9A273301283}" destId="{903C1069-8473-4E07-9643-91C54482031A}" srcOrd="3" destOrd="0" parTransId="{13B3809E-E1D7-4328-882E-11CD996ABABD}" sibTransId="{B0713450-6727-4149-80DC-6CDD4ED12127}"/>
    <dgm:cxn modelId="{11F164DD-E799-4B87-9095-FCF6B750D764}" srcId="{6BC75D1B-4FEF-4A0A-B6F8-E9A273301283}" destId="{D9E37929-C2F4-4124-ADEB-7EE261DCAE06}" srcOrd="4" destOrd="0" parTransId="{403F18C4-5569-4463-A63F-CE747443884D}" sibTransId="{F7FD590C-EADF-4F78-B00F-1EE3AF9E8EF2}"/>
    <dgm:cxn modelId="{E601E9E0-A44D-466E-863F-EF1EA959B978}" type="presOf" srcId="{D9E37929-C2F4-4124-ADEB-7EE261DCAE06}" destId="{8E121899-C512-4CFA-BDF9-D823C1049629}" srcOrd="0" destOrd="0" presId="urn:microsoft.com/office/officeart/2005/8/layout/vList3"/>
    <dgm:cxn modelId="{80C562EB-92DC-4343-8DEB-FFFE58E10F30}" srcId="{6BC75D1B-4FEF-4A0A-B6F8-E9A273301283}" destId="{4385EAC9-2A23-4A2E-ACC8-AD3175A362B9}" srcOrd="1" destOrd="0" parTransId="{A604ACB6-DC0C-4DD3-9451-39481E7317E9}" sibTransId="{464E08EF-B776-4C12-9645-456E9D9F529E}"/>
    <dgm:cxn modelId="{8F2F09EC-B754-41B3-A60F-E06BED730475}" type="presOf" srcId="{E6072016-F8EC-48DA-9A87-BDC395DCF771}" destId="{34BE5FFF-3464-4B14-9255-3C6ACC53E1C8}" srcOrd="0" destOrd="0" presId="urn:microsoft.com/office/officeart/2005/8/layout/vList3"/>
    <dgm:cxn modelId="{7AA158EF-08DF-43A4-9144-1B07B0C884B7}" type="presOf" srcId="{903C1069-8473-4E07-9643-91C54482031A}" destId="{AA6C2BF4-1FA6-4741-9814-AF442F370F68}" srcOrd="0" destOrd="0" presId="urn:microsoft.com/office/officeart/2005/8/layout/vList3"/>
    <dgm:cxn modelId="{CD62E3FD-B2EC-46F3-8ECB-E337B98C29A5}" srcId="{6BC75D1B-4FEF-4A0A-B6F8-E9A273301283}" destId="{A4B55129-BAB0-4FE2-AE88-6D7B6936F046}" srcOrd="2" destOrd="0" parTransId="{3A2BA36D-F356-4E47-A27F-DA7A2F097B9A}" sibTransId="{233471BF-9B0F-4995-89D6-D8AA4F8813EB}"/>
    <dgm:cxn modelId="{D567C8FE-E3C9-413D-BEC9-B834D03CB025}" type="presOf" srcId="{4385EAC9-2A23-4A2E-ACC8-AD3175A362B9}" destId="{1278944D-9E1A-43E2-96BA-A04008228034}" srcOrd="0" destOrd="0" presId="urn:microsoft.com/office/officeart/2005/8/layout/vList3"/>
    <dgm:cxn modelId="{A699A1BC-FFF2-4BCC-AF7E-7CA04106BB10}" type="presParOf" srcId="{6F4A94BE-A305-4A9C-9FD3-F131B7A8D30D}" destId="{16E70D37-B894-4DA5-AC6A-36D43D0920C4}" srcOrd="0" destOrd="0" presId="urn:microsoft.com/office/officeart/2005/8/layout/vList3"/>
    <dgm:cxn modelId="{CF9935B1-B2B2-460D-A810-1BF7742B506C}" type="presParOf" srcId="{16E70D37-B894-4DA5-AC6A-36D43D0920C4}" destId="{FA5B2799-2F07-40B1-ABE0-12D533988A5C}" srcOrd="0" destOrd="0" presId="urn:microsoft.com/office/officeart/2005/8/layout/vList3"/>
    <dgm:cxn modelId="{E3FDAE70-31A4-461F-89D4-E5CA9F5F4AA1}" type="presParOf" srcId="{16E70D37-B894-4DA5-AC6A-36D43D0920C4}" destId="{34BE5FFF-3464-4B14-9255-3C6ACC53E1C8}" srcOrd="1" destOrd="0" presId="urn:microsoft.com/office/officeart/2005/8/layout/vList3"/>
    <dgm:cxn modelId="{F00932E1-7333-4317-B0DE-7C754E958B36}" type="presParOf" srcId="{6F4A94BE-A305-4A9C-9FD3-F131B7A8D30D}" destId="{972B309E-F8D1-4A97-B57C-D5B25C16953B}" srcOrd="1" destOrd="0" presId="urn:microsoft.com/office/officeart/2005/8/layout/vList3"/>
    <dgm:cxn modelId="{83A41A05-D8BC-47ED-B38F-FBCA210A7EC4}" type="presParOf" srcId="{6F4A94BE-A305-4A9C-9FD3-F131B7A8D30D}" destId="{D0E1701C-9A2F-44AF-8EC8-C9B6B31C069E}" srcOrd="2" destOrd="0" presId="urn:microsoft.com/office/officeart/2005/8/layout/vList3"/>
    <dgm:cxn modelId="{4608F3D3-BE7D-4B38-8196-B6925285CF40}" type="presParOf" srcId="{D0E1701C-9A2F-44AF-8EC8-C9B6B31C069E}" destId="{88660B5F-D0F1-4208-A594-92E69BAD2CAB}" srcOrd="0" destOrd="0" presId="urn:microsoft.com/office/officeart/2005/8/layout/vList3"/>
    <dgm:cxn modelId="{DFB48FEE-CF44-4466-A26E-487300B8B615}" type="presParOf" srcId="{D0E1701C-9A2F-44AF-8EC8-C9B6B31C069E}" destId="{1278944D-9E1A-43E2-96BA-A04008228034}" srcOrd="1" destOrd="0" presId="urn:microsoft.com/office/officeart/2005/8/layout/vList3"/>
    <dgm:cxn modelId="{E71819E6-5721-401E-B65A-0E3528B52F9C}" type="presParOf" srcId="{6F4A94BE-A305-4A9C-9FD3-F131B7A8D30D}" destId="{F2D31797-9D62-4E75-BD4E-D093E61B18DC}" srcOrd="3" destOrd="0" presId="urn:microsoft.com/office/officeart/2005/8/layout/vList3"/>
    <dgm:cxn modelId="{0454CCA6-E59F-4427-8333-E8F729577815}" type="presParOf" srcId="{6F4A94BE-A305-4A9C-9FD3-F131B7A8D30D}" destId="{288868EC-5954-491B-9A71-8EC544EA0D11}" srcOrd="4" destOrd="0" presId="urn:microsoft.com/office/officeart/2005/8/layout/vList3"/>
    <dgm:cxn modelId="{53AC579E-D936-4398-BB75-7F63385552EF}" type="presParOf" srcId="{288868EC-5954-491B-9A71-8EC544EA0D11}" destId="{A6A5991D-3DC7-4401-9939-D705D1DFBF99}" srcOrd="0" destOrd="0" presId="urn:microsoft.com/office/officeart/2005/8/layout/vList3"/>
    <dgm:cxn modelId="{6807E1B6-E973-4648-B845-527003A46D93}" type="presParOf" srcId="{288868EC-5954-491B-9A71-8EC544EA0D11}" destId="{4261511D-5EF9-45FB-95B9-E288082FA118}" srcOrd="1" destOrd="0" presId="urn:microsoft.com/office/officeart/2005/8/layout/vList3"/>
    <dgm:cxn modelId="{A23835C0-85CA-4BB3-91B4-83058F95D651}" type="presParOf" srcId="{6F4A94BE-A305-4A9C-9FD3-F131B7A8D30D}" destId="{3DC68D47-9DFC-47D6-88B4-9F42D56E34D4}" srcOrd="5" destOrd="0" presId="urn:microsoft.com/office/officeart/2005/8/layout/vList3"/>
    <dgm:cxn modelId="{8074BC5A-235D-4C73-BC9B-D7EB74C09CBB}" type="presParOf" srcId="{6F4A94BE-A305-4A9C-9FD3-F131B7A8D30D}" destId="{B6F1F51E-A3D6-4A4A-9E8B-D7A5E699E173}" srcOrd="6" destOrd="0" presId="urn:microsoft.com/office/officeart/2005/8/layout/vList3"/>
    <dgm:cxn modelId="{821AD33A-D6BA-422F-91D6-DFFDA3D84EB4}" type="presParOf" srcId="{B6F1F51E-A3D6-4A4A-9E8B-D7A5E699E173}" destId="{EAD78601-33BE-4692-B3C6-3DAE1F81AD59}" srcOrd="0" destOrd="0" presId="urn:microsoft.com/office/officeart/2005/8/layout/vList3"/>
    <dgm:cxn modelId="{394906A4-376E-43E8-A725-3D6147AC573C}" type="presParOf" srcId="{B6F1F51E-A3D6-4A4A-9E8B-D7A5E699E173}" destId="{AA6C2BF4-1FA6-4741-9814-AF442F370F68}" srcOrd="1" destOrd="0" presId="urn:microsoft.com/office/officeart/2005/8/layout/vList3"/>
    <dgm:cxn modelId="{7BF58131-F789-47A0-B06B-C1ED87CFDAF9}" type="presParOf" srcId="{6F4A94BE-A305-4A9C-9FD3-F131B7A8D30D}" destId="{965812FC-643C-41CB-B55E-C9B385B9051F}" srcOrd="7" destOrd="0" presId="urn:microsoft.com/office/officeart/2005/8/layout/vList3"/>
    <dgm:cxn modelId="{53BFC314-933C-4F01-9159-69B10335FCFA}" type="presParOf" srcId="{6F4A94BE-A305-4A9C-9FD3-F131B7A8D30D}" destId="{D6302CBA-F0EF-4D35-A9ED-FD4D5AE8BB21}" srcOrd="8" destOrd="0" presId="urn:microsoft.com/office/officeart/2005/8/layout/vList3"/>
    <dgm:cxn modelId="{3196575E-C194-4C50-8464-59645F93921B}" type="presParOf" srcId="{D6302CBA-F0EF-4D35-A9ED-FD4D5AE8BB21}" destId="{F8A28239-026A-4FA5-9AB0-8952BE14F9E6}" srcOrd="0" destOrd="0" presId="urn:microsoft.com/office/officeart/2005/8/layout/vList3"/>
    <dgm:cxn modelId="{E7F97A4D-196F-4552-8BC9-038A6A8E11D9}" type="presParOf" srcId="{D6302CBA-F0EF-4D35-A9ED-FD4D5AE8BB21}" destId="{8E121899-C512-4CFA-BDF9-D823C1049629}" srcOrd="1" destOrd="0" presId="urn:microsoft.com/office/officeart/2005/8/layout/vList3"/>
    <dgm:cxn modelId="{9592E36B-187C-4228-A51B-AF7CE3FCBA00}" type="presParOf" srcId="{6F4A94BE-A305-4A9C-9FD3-F131B7A8D30D}" destId="{12593CBA-CEDA-4DDA-A595-3D322A66AE09}" srcOrd="9" destOrd="0" presId="urn:microsoft.com/office/officeart/2005/8/layout/vList3"/>
    <dgm:cxn modelId="{FA5EABD9-EA6D-491E-A3A2-F45BB0587E02}" type="presParOf" srcId="{6F4A94BE-A305-4A9C-9FD3-F131B7A8D30D}" destId="{F1A5986D-FE32-4A39-8125-3D3C2F9A954C}" srcOrd="10" destOrd="0" presId="urn:microsoft.com/office/officeart/2005/8/layout/vList3"/>
    <dgm:cxn modelId="{1DB3E70D-DF33-4523-8568-00D22FC36D70}" type="presParOf" srcId="{F1A5986D-FE32-4A39-8125-3D3C2F9A954C}" destId="{C179960E-3EE0-42E4-915B-0FED6F52638F}" srcOrd="0" destOrd="0" presId="urn:microsoft.com/office/officeart/2005/8/layout/vList3"/>
    <dgm:cxn modelId="{73D05C42-C71D-4DA2-B64D-C02F0247FC56}" type="presParOf" srcId="{F1A5986D-FE32-4A39-8125-3D3C2F9A954C}" destId="{9E2E1561-15EC-4A2E-A9C3-C4BFC0F3A1BD}"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BE5FFF-3464-4B14-9255-3C6ACC53E1C8}">
      <dsp:nvSpPr>
        <dsp:cNvPr id="0" name=""/>
        <dsp:cNvSpPr/>
      </dsp:nvSpPr>
      <dsp:spPr>
        <a:xfrm rot="10800000">
          <a:off x="1688798" y="455"/>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Health Board &amp; Service Group Financial Summary</a:t>
          </a:r>
        </a:p>
      </dsp:txBody>
      <dsp:txXfrm rot="10800000">
        <a:off x="1869570" y="455"/>
        <a:ext cx="5806319" cy="723087"/>
      </dsp:txXfrm>
    </dsp:sp>
    <dsp:sp modelId="{FA5B2799-2F07-40B1-ABE0-12D533988A5C}">
      <dsp:nvSpPr>
        <dsp:cNvPr id="0" name=""/>
        <dsp:cNvSpPr/>
      </dsp:nvSpPr>
      <dsp:spPr>
        <a:xfrm>
          <a:off x="1327255" y="455"/>
          <a:ext cx="723087" cy="723087"/>
        </a:xfrm>
        <a:prstGeom prst="ellipse">
          <a:avLst/>
        </a:prstGeom>
        <a:blipFill>
          <a:blip xmlns:r="http://schemas.openxmlformats.org/officeDocument/2006/relationships" r:embed="rId1"/>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78944D-9E1A-43E2-96BA-A04008228034}">
      <dsp:nvSpPr>
        <dsp:cNvPr id="0" name=""/>
        <dsp:cNvSpPr/>
      </dsp:nvSpPr>
      <dsp:spPr>
        <a:xfrm rot="10800000">
          <a:off x="1688798" y="939389"/>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In-Month Revenue Position</a:t>
          </a:r>
        </a:p>
      </dsp:txBody>
      <dsp:txXfrm rot="10800000">
        <a:off x="1869570" y="939389"/>
        <a:ext cx="5806319" cy="723087"/>
      </dsp:txXfrm>
    </dsp:sp>
    <dsp:sp modelId="{88660B5F-D0F1-4208-A594-92E69BAD2CAB}">
      <dsp:nvSpPr>
        <dsp:cNvPr id="0" name=""/>
        <dsp:cNvSpPr/>
      </dsp:nvSpPr>
      <dsp:spPr>
        <a:xfrm>
          <a:off x="1327255" y="939389"/>
          <a:ext cx="723087" cy="723087"/>
        </a:xfrm>
        <a:prstGeom prst="ellipse">
          <a:avLst/>
        </a:prstGeom>
        <a:blipFill>
          <a:blip xmlns:r="http://schemas.openxmlformats.org/officeDocument/2006/relationships" r:embed="rId2"/>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61511D-5EF9-45FB-95B9-E288082FA118}">
      <dsp:nvSpPr>
        <dsp:cNvPr id="0" name=""/>
        <dsp:cNvSpPr/>
      </dsp:nvSpPr>
      <dsp:spPr>
        <a:xfrm rot="10800000">
          <a:off x="1688798" y="1878322"/>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Key Drivers</a:t>
          </a:r>
        </a:p>
      </dsp:txBody>
      <dsp:txXfrm rot="10800000">
        <a:off x="1869570" y="1878322"/>
        <a:ext cx="5806319" cy="723087"/>
      </dsp:txXfrm>
    </dsp:sp>
    <dsp:sp modelId="{A6A5991D-3DC7-4401-9939-D705D1DFBF99}">
      <dsp:nvSpPr>
        <dsp:cNvPr id="0" name=""/>
        <dsp:cNvSpPr/>
      </dsp:nvSpPr>
      <dsp:spPr>
        <a:xfrm>
          <a:off x="1327255" y="1878322"/>
          <a:ext cx="723087" cy="723087"/>
        </a:xfrm>
        <a:prstGeom prst="ellipse">
          <a:avLst/>
        </a:prstGeom>
        <a:blipFill>
          <a:blip xmlns:r="http://schemas.openxmlformats.org/officeDocument/2006/relationships" r:embed="rId3"/>
          <a:srcRect/>
          <a:stretch>
            <a:fillRect l="-10000" r="-1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6C2BF4-1FA6-4741-9814-AF442F370F68}">
      <dsp:nvSpPr>
        <dsp:cNvPr id="0" name=""/>
        <dsp:cNvSpPr/>
      </dsp:nvSpPr>
      <dsp:spPr>
        <a:xfrm rot="10800000">
          <a:off x="1688798" y="2817256"/>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Savings Performance</a:t>
          </a:r>
        </a:p>
      </dsp:txBody>
      <dsp:txXfrm rot="10800000">
        <a:off x="1869570" y="2817256"/>
        <a:ext cx="5806319" cy="723087"/>
      </dsp:txXfrm>
    </dsp:sp>
    <dsp:sp modelId="{EAD78601-33BE-4692-B3C6-3DAE1F81AD59}">
      <dsp:nvSpPr>
        <dsp:cNvPr id="0" name=""/>
        <dsp:cNvSpPr/>
      </dsp:nvSpPr>
      <dsp:spPr>
        <a:xfrm>
          <a:off x="1327255" y="2817256"/>
          <a:ext cx="723087" cy="723087"/>
        </a:xfrm>
        <a:prstGeom prst="ellipse">
          <a:avLst/>
        </a:prstGeom>
        <a:blipFill>
          <a:blip xmlns:r="http://schemas.openxmlformats.org/officeDocument/2006/relationships" r:embed="rId4"/>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121899-C512-4CFA-BDF9-D823C1049629}">
      <dsp:nvSpPr>
        <dsp:cNvPr id="0" name=""/>
        <dsp:cNvSpPr/>
      </dsp:nvSpPr>
      <dsp:spPr>
        <a:xfrm rot="10800000">
          <a:off x="1688798" y="3756190"/>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Risks, Next Steps &amp; Mitigating Actions</a:t>
          </a:r>
        </a:p>
      </dsp:txBody>
      <dsp:txXfrm rot="10800000">
        <a:off x="1869570" y="3756190"/>
        <a:ext cx="5806319" cy="723087"/>
      </dsp:txXfrm>
    </dsp:sp>
    <dsp:sp modelId="{F8A28239-026A-4FA5-9AB0-8952BE14F9E6}">
      <dsp:nvSpPr>
        <dsp:cNvPr id="0" name=""/>
        <dsp:cNvSpPr/>
      </dsp:nvSpPr>
      <dsp:spPr>
        <a:xfrm>
          <a:off x="1327255" y="3756190"/>
          <a:ext cx="723087" cy="723087"/>
        </a:xfrm>
        <a:prstGeom prst="ellipse">
          <a:avLst/>
        </a:prstGeom>
        <a:blipFill>
          <a:blip xmlns:r="http://schemas.openxmlformats.org/officeDocument/2006/relationships" r:embed="rId5"/>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2E1561-15EC-4A2E-A9C3-C4BFC0F3A1BD}">
      <dsp:nvSpPr>
        <dsp:cNvPr id="0" name=""/>
        <dsp:cNvSpPr/>
      </dsp:nvSpPr>
      <dsp:spPr>
        <a:xfrm rot="10800000">
          <a:off x="1688798" y="4695124"/>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Appendices</a:t>
          </a:r>
        </a:p>
      </dsp:txBody>
      <dsp:txXfrm rot="10800000">
        <a:off x="1869570" y="4695124"/>
        <a:ext cx="5806319" cy="723087"/>
      </dsp:txXfrm>
    </dsp:sp>
    <dsp:sp modelId="{C179960E-3EE0-42E4-915B-0FED6F52638F}">
      <dsp:nvSpPr>
        <dsp:cNvPr id="0" name=""/>
        <dsp:cNvSpPr/>
      </dsp:nvSpPr>
      <dsp:spPr>
        <a:xfrm>
          <a:off x="1290681" y="4695579"/>
          <a:ext cx="723087" cy="723087"/>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822C4-4A66-4EC6-AE02-C65254CAF206}" type="datetimeFigureOut">
              <a:rPr lang="en-GB" smtClean="0"/>
              <a:t>17/11/2025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F47BD-4C1F-4C15-AD61-3AB144D69E2A}" type="slidenum">
              <a:rPr lang="en-GB" smtClean="0"/>
              <a:t>‹#›</a:t>
            </a:fld>
            <a:endParaRPr lang="en-GB" dirty="0"/>
          </a:p>
        </p:txBody>
      </p:sp>
    </p:spTree>
    <p:extLst>
      <p:ext uri="{BB962C8B-B14F-4D97-AF65-F5344CB8AC3E}">
        <p14:creationId xmlns:p14="http://schemas.microsoft.com/office/powerpoint/2010/main" val="221130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1</a:t>
            </a:fld>
            <a:endParaRPr lang="en-GB" dirty="0"/>
          </a:p>
        </p:txBody>
      </p:sp>
    </p:spTree>
    <p:extLst>
      <p:ext uri="{BB962C8B-B14F-4D97-AF65-F5344CB8AC3E}">
        <p14:creationId xmlns:p14="http://schemas.microsoft.com/office/powerpoint/2010/main" val="2944258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5</a:t>
            </a:fld>
            <a:endParaRPr lang="en-GB" dirty="0"/>
          </a:p>
        </p:txBody>
      </p:sp>
    </p:spTree>
    <p:extLst>
      <p:ext uri="{BB962C8B-B14F-4D97-AF65-F5344CB8AC3E}">
        <p14:creationId xmlns:p14="http://schemas.microsoft.com/office/powerpoint/2010/main" val="13433126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7</a:t>
            </a:fld>
            <a:endParaRPr lang="en-GB" dirty="0"/>
          </a:p>
        </p:txBody>
      </p:sp>
    </p:spTree>
    <p:extLst>
      <p:ext uri="{BB962C8B-B14F-4D97-AF65-F5344CB8AC3E}">
        <p14:creationId xmlns:p14="http://schemas.microsoft.com/office/powerpoint/2010/main" val="36450734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8</a:t>
            </a:fld>
            <a:endParaRPr lang="en-GB" dirty="0"/>
          </a:p>
        </p:txBody>
      </p:sp>
    </p:spTree>
    <p:extLst>
      <p:ext uri="{BB962C8B-B14F-4D97-AF65-F5344CB8AC3E}">
        <p14:creationId xmlns:p14="http://schemas.microsoft.com/office/powerpoint/2010/main" val="2424977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9</a:t>
            </a:fld>
            <a:endParaRPr lang="en-GB" dirty="0"/>
          </a:p>
        </p:txBody>
      </p:sp>
    </p:spTree>
    <p:extLst>
      <p:ext uri="{BB962C8B-B14F-4D97-AF65-F5344CB8AC3E}">
        <p14:creationId xmlns:p14="http://schemas.microsoft.com/office/powerpoint/2010/main" val="25124366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13</a:t>
            </a:fld>
            <a:endParaRPr lang="en-GB" dirty="0"/>
          </a:p>
        </p:txBody>
      </p:sp>
    </p:spTree>
    <p:extLst>
      <p:ext uri="{BB962C8B-B14F-4D97-AF65-F5344CB8AC3E}">
        <p14:creationId xmlns:p14="http://schemas.microsoft.com/office/powerpoint/2010/main" val="1451268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14</a:t>
            </a:fld>
            <a:endParaRPr lang="en-GB" dirty="0"/>
          </a:p>
        </p:txBody>
      </p:sp>
    </p:spTree>
    <p:extLst>
      <p:ext uri="{BB962C8B-B14F-4D97-AF65-F5344CB8AC3E}">
        <p14:creationId xmlns:p14="http://schemas.microsoft.com/office/powerpoint/2010/main" val="875966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17/11/2025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3585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17/11/2025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672118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17/11/2025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004224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BE24-B2B4-C543-B213-8D21F7D691B6}"/>
              </a:ext>
            </a:extLst>
          </p:cNvPr>
          <p:cNvSpPr>
            <a:spLocks noGrp="1"/>
          </p:cNvSpPr>
          <p:nvPr>
            <p:ph type="ctrTitle"/>
          </p:nvPr>
        </p:nvSpPr>
        <p:spPr>
          <a:xfrm>
            <a:off x="1524000" y="1122363"/>
            <a:ext cx="6505575"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419ADEF-578A-C7CE-1FA1-16D28C4F9BEF}"/>
              </a:ext>
            </a:extLst>
          </p:cNvPr>
          <p:cNvSpPr>
            <a:spLocks noGrp="1"/>
          </p:cNvSpPr>
          <p:nvPr>
            <p:ph type="subTitle" idx="1"/>
          </p:nvPr>
        </p:nvSpPr>
        <p:spPr>
          <a:xfrm>
            <a:off x="1524000" y="3602038"/>
            <a:ext cx="650557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60C83C-5555-23CF-0411-569524EFE195}"/>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17/11/2025</a:t>
            </a:fld>
            <a:endParaRPr lang="en-GB" dirty="0"/>
          </a:p>
        </p:txBody>
      </p:sp>
      <p:sp>
        <p:nvSpPr>
          <p:cNvPr id="5" name="Footer Placeholder 4">
            <a:extLst>
              <a:ext uri="{FF2B5EF4-FFF2-40B4-BE49-F238E27FC236}">
                <a16:creationId xmlns:a16="http://schemas.microsoft.com/office/drawing/2014/main" id="{6A8F8AEE-B074-D45E-5FDD-A88951FF35A0}"/>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B3C141B6-949B-BA75-4930-FC6581037C76}"/>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902843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679DE-9DA7-5FA8-5CCF-F6D0978BFB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8B5599-2139-450D-6805-8F08467650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9D561B-81AC-5200-5264-D6BC87C5C05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17/11/2025</a:t>
            </a:fld>
            <a:endParaRPr lang="en-GB" dirty="0"/>
          </a:p>
        </p:txBody>
      </p:sp>
      <p:sp>
        <p:nvSpPr>
          <p:cNvPr id="5" name="Footer Placeholder 4">
            <a:extLst>
              <a:ext uri="{FF2B5EF4-FFF2-40B4-BE49-F238E27FC236}">
                <a16:creationId xmlns:a16="http://schemas.microsoft.com/office/drawing/2014/main" id="{1AD56B86-02F4-D320-437D-9F21211602F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E59EE714-12E3-C69C-A555-89734D1C928D}"/>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3751349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FD2DE-EC28-B34A-83E3-3D497DF74DF1}"/>
              </a:ext>
            </a:extLst>
          </p:cNvPr>
          <p:cNvSpPr>
            <a:spLocks noGrp="1"/>
          </p:cNvSpPr>
          <p:nvPr>
            <p:ph type="title"/>
          </p:nvPr>
        </p:nvSpPr>
        <p:spPr>
          <a:xfrm>
            <a:off x="831850" y="1709738"/>
            <a:ext cx="7040563"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FFAA81-78B2-53E1-A48F-4096F8B0222B}"/>
              </a:ext>
            </a:extLst>
          </p:cNvPr>
          <p:cNvSpPr>
            <a:spLocks noGrp="1"/>
          </p:cNvSpPr>
          <p:nvPr>
            <p:ph type="body" idx="1"/>
          </p:nvPr>
        </p:nvSpPr>
        <p:spPr>
          <a:xfrm>
            <a:off x="831850" y="4589463"/>
            <a:ext cx="704056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8D28AE-7A64-AAA9-F1D5-A72E1A8A1688}"/>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17/11/2025</a:t>
            </a:fld>
            <a:endParaRPr lang="en-GB" dirty="0"/>
          </a:p>
        </p:txBody>
      </p:sp>
      <p:sp>
        <p:nvSpPr>
          <p:cNvPr id="5" name="Footer Placeholder 4">
            <a:extLst>
              <a:ext uri="{FF2B5EF4-FFF2-40B4-BE49-F238E27FC236}">
                <a16:creationId xmlns:a16="http://schemas.microsoft.com/office/drawing/2014/main" id="{EACF4D4E-478D-8C05-44E0-C770FB9DAF5A}"/>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A2C018A4-FDC8-0AB7-58E6-333A8E6453F2}"/>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39752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D401-AA60-4856-368F-CBF2D276A9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AE9F23-B82C-8DEF-1F6B-A0C464D8D4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1DD9C9-4987-E3EB-B77C-8BAEFBC3FA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8311561-9F60-D69B-A925-7D2995570BD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17/11/2025</a:t>
            </a:fld>
            <a:endParaRPr lang="en-GB" dirty="0"/>
          </a:p>
        </p:txBody>
      </p:sp>
      <p:sp>
        <p:nvSpPr>
          <p:cNvPr id="6" name="Footer Placeholder 5">
            <a:extLst>
              <a:ext uri="{FF2B5EF4-FFF2-40B4-BE49-F238E27FC236}">
                <a16:creationId xmlns:a16="http://schemas.microsoft.com/office/drawing/2014/main" id="{62BA2591-E8DF-CFD8-E627-933F0FC6EAA2}"/>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940BF4B6-C0ED-AC58-B324-7FE337B1C7EA}"/>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68686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0C08-B945-5A7B-0E3F-1702515432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B34F7-BEB3-BC87-6AEF-521C2ABB41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3C188A-6651-32A0-6D2A-1D49EF9B19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9B99535-801F-C9E2-B0CF-1E26CAF0B1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8352E1-FF09-79F0-1E79-31348CA6ED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65EBD5-6AAF-D287-389B-C69C3EC4A71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17/11/2025</a:t>
            </a:fld>
            <a:endParaRPr lang="en-GB" dirty="0"/>
          </a:p>
        </p:txBody>
      </p:sp>
      <p:sp>
        <p:nvSpPr>
          <p:cNvPr id="8" name="Footer Placeholder 7">
            <a:extLst>
              <a:ext uri="{FF2B5EF4-FFF2-40B4-BE49-F238E27FC236}">
                <a16:creationId xmlns:a16="http://schemas.microsoft.com/office/drawing/2014/main" id="{B880BCF2-46DA-D70F-F038-521DAA63544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9" name="Slide Number Placeholder 8">
            <a:extLst>
              <a:ext uri="{FF2B5EF4-FFF2-40B4-BE49-F238E27FC236}">
                <a16:creationId xmlns:a16="http://schemas.microsoft.com/office/drawing/2014/main" id="{5C5F022F-70CD-3BC9-D667-F159FD91B19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702673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906A-9B29-677D-1CA1-95DFFF55566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AE907B-5980-D27A-62E9-B76083292FD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17/11/2025</a:t>
            </a:fld>
            <a:endParaRPr lang="en-GB" dirty="0"/>
          </a:p>
        </p:txBody>
      </p:sp>
      <p:sp>
        <p:nvSpPr>
          <p:cNvPr id="4" name="Footer Placeholder 3">
            <a:extLst>
              <a:ext uri="{FF2B5EF4-FFF2-40B4-BE49-F238E27FC236}">
                <a16:creationId xmlns:a16="http://schemas.microsoft.com/office/drawing/2014/main" id="{879641E3-569C-9B8F-D222-6F15449544D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5" name="Slide Number Placeholder 4">
            <a:extLst>
              <a:ext uri="{FF2B5EF4-FFF2-40B4-BE49-F238E27FC236}">
                <a16:creationId xmlns:a16="http://schemas.microsoft.com/office/drawing/2014/main" id="{54064C71-4751-DCA6-FDAD-5F35BC97F769}"/>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944916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4FF5EA-0CA4-8C0B-300B-9C737F64E14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17/11/2025</a:t>
            </a:fld>
            <a:endParaRPr lang="en-GB" dirty="0"/>
          </a:p>
        </p:txBody>
      </p:sp>
      <p:sp>
        <p:nvSpPr>
          <p:cNvPr id="3" name="Footer Placeholder 2">
            <a:extLst>
              <a:ext uri="{FF2B5EF4-FFF2-40B4-BE49-F238E27FC236}">
                <a16:creationId xmlns:a16="http://schemas.microsoft.com/office/drawing/2014/main" id="{4CB75DC5-7652-9D0D-9F7E-FC41D6FFAFB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4" name="Slide Number Placeholder 3">
            <a:extLst>
              <a:ext uri="{FF2B5EF4-FFF2-40B4-BE49-F238E27FC236}">
                <a16:creationId xmlns:a16="http://schemas.microsoft.com/office/drawing/2014/main" id="{034CBC1C-E290-F214-B837-57B79FB41C2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68160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2B4DA-39EA-C576-21F8-9FBA55074A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38E73D-FAEA-CE3D-1C69-BA86BF3D1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4FD5C9-F79E-1565-59E4-8629B6A47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AA6D20-9F85-5802-DFF7-40AB14AEC97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17/11/2025</a:t>
            </a:fld>
            <a:endParaRPr lang="en-GB" dirty="0"/>
          </a:p>
        </p:txBody>
      </p:sp>
      <p:sp>
        <p:nvSpPr>
          <p:cNvPr id="6" name="Footer Placeholder 5">
            <a:extLst>
              <a:ext uri="{FF2B5EF4-FFF2-40B4-BE49-F238E27FC236}">
                <a16:creationId xmlns:a16="http://schemas.microsoft.com/office/drawing/2014/main" id="{42D0556F-3B9C-A66D-C0D2-5F0E1978A6E8}"/>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8B3248C0-422D-9003-FB18-E69A776147C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894844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17/11/2025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57589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8B9AA-946B-7EE3-5371-E37F4F9276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D74389-B698-90D3-EBF2-E296CFE174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9B2ECF22-5F38-98B5-01E7-7FC48E69E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E8051-063E-5C6C-3524-FF6AA906DC9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17/11/2025</a:t>
            </a:fld>
            <a:endParaRPr lang="en-GB" dirty="0"/>
          </a:p>
        </p:txBody>
      </p:sp>
      <p:sp>
        <p:nvSpPr>
          <p:cNvPr id="6" name="Footer Placeholder 5">
            <a:extLst>
              <a:ext uri="{FF2B5EF4-FFF2-40B4-BE49-F238E27FC236}">
                <a16:creationId xmlns:a16="http://schemas.microsoft.com/office/drawing/2014/main" id="{12B92D9B-00B6-E1A1-6CF7-A6AD720B0087}"/>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68726AAC-2052-7532-284B-C60F0719766B}"/>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457476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EE2D2-F140-C10E-6708-57F38EFBCCC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DA3AB9-088F-B055-9326-F569B5607D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9CB1D9-2D20-2F4B-006F-25160C6EC3A4}"/>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17/11/2025</a:t>
            </a:fld>
            <a:endParaRPr lang="en-GB" dirty="0"/>
          </a:p>
        </p:txBody>
      </p:sp>
      <p:sp>
        <p:nvSpPr>
          <p:cNvPr id="5" name="Footer Placeholder 4">
            <a:extLst>
              <a:ext uri="{FF2B5EF4-FFF2-40B4-BE49-F238E27FC236}">
                <a16:creationId xmlns:a16="http://schemas.microsoft.com/office/drawing/2014/main" id="{FC6EA219-618D-6617-B576-12CAAE68923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646465AD-5526-6E22-B706-A9A179E1FD0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516770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ABB26-56E1-9196-604E-351AEF519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14C218-631B-B7EB-DE03-83D327A1BE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74F324-B271-5DC9-72F0-9D5EF969C153}"/>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17/11/2025</a:t>
            </a:fld>
            <a:endParaRPr lang="en-GB" dirty="0"/>
          </a:p>
        </p:txBody>
      </p:sp>
      <p:sp>
        <p:nvSpPr>
          <p:cNvPr id="5" name="Footer Placeholder 4">
            <a:extLst>
              <a:ext uri="{FF2B5EF4-FFF2-40B4-BE49-F238E27FC236}">
                <a16:creationId xmlns:a16="http://schemas.microsoft.com/office/drawing/2014/main" id="{62708C6E-F87D-B066-1E2F-D422DF20F179}"/>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04F36A6E-A7F2-B024-3E17-FCE9EEE838C7}"/>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82858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B7F23A-03EA-4B31-B44C-62643CAF2B3E}" type="datetimeFigureOut">
              <a:rPr lang="en-GB" smtClean="0"/>
              <a:t>17/11/2025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303573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9B7F23A-03EA-4B31-B44C-62643CAF2B3E}" type="datetimeFigureOut">
              <a:rPr lang="en-GB" smtClean="0"/>
              <a:t>17/11/2025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44094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9B7F23A-03EA-4B31-B44C-62643CAF2B3E}" type="datetimeFigureOut">
              <a:rPr lang="en-GB" smtClean="0"/>
              <a:t>17/11/2025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261252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9B7F23A-03EA-4B31-B44C-62643CAF2B3E}" type="datetimeFigureOut">
              <a:rPr lang="en-GB" smtClean="0"/>
              <a:t>17/11/2025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3755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7F23A-03EA-4B31-B44C-62643CAF2B3E}" type="datetimeFigureOut">
              <a:rPr lang="en-GB" smtClean="0"/>
              <a:t>17/11/2025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72783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17/11/2025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986196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17/11/2025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242012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B7F23A-03EA-4B31-B44C-62643CAF2B3E}" type="datetimeFigureOut">
              <a:rPr lang="en-GB" smtClean="0"/>
              <a:t>17/11/2025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55D11-4E84-453C-BF27-7B61301F371F}" type="slidenum">
              <a:rPr lang="en-GB" smtClean="0"/>
              <a:t>‹#›</a:t>
            </a:fld>
            <a:endParaRPr lang="en-GB" dirty="0"/>
          </a:p>
        </p:txBody>
      </p:sp>
    </p:spTree>
    <p:extLst>
      <p:ext uri="{BB962C8B-B14F-4D97-AF65-F5344CB8AC3E}">
        <p14:creationId xmlns:p14="http://schemas.microsoft.com/office/powerpoint/2010/main" val="3560654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9C3302-B742-EEF4-5D92-A16C51810871}"/>
              </a:ext>
            </a:extLst>
          </p:cNvPr>
          <p:cNvSpPr>
            <a:spLocks noGrp="1"/>
          </p:cNvSpPr>
          <p:nvPr>
            <p:ph type="title"/>
          </p:nvPr>
        </p:nvSpPr>
        <p:spPr>
          <a:xfrm>
            <a:off x="838200" y="365125"/>
            <a:ext cx="6979176"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E3CD66D-56B7-D18C-49E7-011BC3B144CB}"/>
              </a:ext>
            </a:extLst>
          </p:cNvPr>
          <p:cNvSpPr>
            <a:spLocks noGrp="1"/>
          </p:cNvSpPr>
          <p:nvPr>
            <p:ph type="body" idx="1"/>
          </p:nvPr>
        </p:nvSpPr>
        <p:spPr>
          <a:xfrm>
            <a:off x="838200" y="1825625"/>
            <a:ext cx="6979176"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5" name="Picture 14" descr="A map of a road&#10;&#10;Description automatically generated">
            <a:extLst>
              <a:ext uri="{FF2B5EF4-FFF2-40B4-BE49-F238E27FC236}">
                <a16:creationId xmlns:a16="http://schemas.microsoft.com/office/drawing/2014/main" id="{C3E7E686-D522-9A3E-13E9-8998F89452A2}"/>
              </a:ext>
            </a:extLst>
          </p:cNvPr>
          <p:cNvPicPr>
            <a:picLocks noChangeAspect="1"/>
          </p:cNvPicPr>
          <p:nvPr userDrawn="1"/>
        </p:nvPicPr>
        <p:blipFill>
          <a:blip r:embed="rId13"/>
          <a:stretch>
            <a:fillRect/>
          </a:stretch>
        </p:blipFill>
        <p:spPr>
          <a:xfrm>
            <a:off x="7919909" y="5282128"/>
            <a:ext cx="4270804" cy="1576258"/>
          </a:xfrm>
          <a:prstGeom prst="rect">
            <a:avLst/>
          </a:prstGeom>
        </p:spPr>
      </p:pic>
      <p:sp>
        <p:nvSpPr>
          <p:cNvPr id="14" name="Freeform: Shape 32">
            <a:extLst>
              <a:ext uri="{FF2B5EF4-FFF2-40B4-BE49-F238E27FC236}">
                <a16:creationId xmlns:a16="http://schemas.microsoft.com/office/drawing/2014/main" id="{A5E3FCF5-40AB-A12F-DF75-8A1CC3C55B53}"/>
              </a:ext>
              <a:ext uri="{C183D7F6-B498-43B3-948B-1728B52AA6E4}">
                <adec:decorative xmlns:adec="http://schemas.microsoft.com/office/drawing/2017/decorative" val="1"/>
              </a:ext>
            </a:extLst>
          </p:cNvPr>
          <p:cNvSpPr/>
          <p:nvPr userDrawn="1"/>
        </p:nvSpPr>
        <p:spPr>
          <a:xfrm>
            <a:off x="3108194" y="0"/>
            <a:ext cx="6164729" cy="6858000"/>
          </a:xfrm>
          <a:custGeom>
            <a:avLst/>
            <a:gdLst>
              <a:gd name="connsiteX0" fmla="*/ 0 w 6164729"/>
              <a:gd name="connsiteY0" fmla="*/ 6857542 h 6858000"/>
              <a:gd name="connsiteX1" fmla="*/ 199783 w 6164729"/>
              <a:gd name="connsiteY1" fmla="*/ 6857542 h 6858000"/>
              <a:gd name="connsiteX2" fmla="*/ 199783 w 6164729"/>
              <a:gd name="connsiteY2" fmla="*/ 6858000 h 6858000"/>
              <a:gd name="connsiteX3" fmla="*/ 0 w 6164729"/>
              <a:gd name="connsiteY3" fmla="*/ 6858000 h 6858000"/>
              <a:gd name="connsiteX4" fmla="*/ 4818273 w 6164729"/>
              <a:gd name="connsiteY4" fmla="*/ 0 h 6858000"/>
              <a:gd name="connsiteX5" fmla="*/ 5018056 w 6164729"/>
              <a:gd name="connsiteY5" fmla="*/ 0 h 6858000"/>
              <a:gd name="connsiteX6" fmla="*/ 5030703 w 6164729"/>
              <a:gd name="connsiteY6" fmla="*/ 31774 h 6858000"/>
              <a:gd name="connsiteX7" fmla="*/ 6085711 w 6164729"/>
              <a:gd name="connsiteY7" fmla="*/ 2682457 h 6858000"/>
              <a:gd name="connsiteX8" fmla="*/ 6085711 w 6164729"/>
              <a:gd name="connsiteY8" fmla="*/ 3752208 h 6858000"/>
              <a:gd name="connsiteX9" fmla="*/ 4928207 w 6164729"/>
              <a:gd name="connsiteY9" fmla="*/ 6660411 h 6858000"/>
              <a:gd name="connsiteX10" fmla="*/ 4849745 w 6164729"/>
              <a:gd name="connsiteY10" fmla="*/ 6857542 h 6858000"/>
              <a:gd name="connsiteX11" fmla="*/ 4649962 w 6164729"/>
              <a:gd name="connsiteY11" fmla="*/ 6857542 h 6858000"/>
              <a:gd name="connsiteX12" fmla="*/ 4728424 w 6164729"/>
              <a:gd name="connsiteY12" fmla="*/ 6660411 h 6858000"/>
              <a:gd name="connsiteX13" fmla="*/ 5885928 w 6164729"/>
              <a:gd name="connsiteY13" fmla="*/ 3752208 h 6858000"/>
              <a:gd name="connsiteX14" fmla="*/ 5885928 w 6164729"/>
              <a:gd name="connsiteY14" fmla="*/ 2682457 h 6858000"/>
              <a:gd name="connsiteX15" fmla="*/ 4830920 w 6164729"/>
              <a:gd name="connsiteY15" fmla="*/ 317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4729" h="6858000">
                <a:moveTo>
                  <a:pt x="0" y="6857542"/>
                </a:moveTo>
                <a:lnTo>
                  <a:pt x="199783" y="6857542"/>
                </a:lnTo>
                <a:lnTo>
                  <a:pt x="199783" y="6858000"/>
                </a:lnTo>
                <a:lnTo>
                  <a:pt x="0" y="6858000"/>
                </a:lnTo>
                <a:close/>
                <a:moveTo>
                  <a:pt x="4818273" y="0"/>
                </a:moveTo>
                <a:lnTo>
                  <a:pt x="5018056" y="0"/>
                </a:lnTo>
                <a:lnTo>
                  <a:pt x="5030703" y="31774"/>
                </a:lnTo>
                <a:cubicBezTo>
                  <a:pt x="6085711" y="2682457"/>
                  <a:pt x="6085711" y="2682457"/>
                  <a:pt x="6085711" y="2682457"/>
                </a:cubicBezTo>
                <a:cubicBezTo>
                  <a:pt x="6191069" y="2988100"/>
                  <a:pt x="6191069" y="3446565"/>
                  <a:pt x="6085711" y="3752208"/>
                </a:cubicBezTo>
                <a:cubicBezTo>
                  <a:pt x="5601723" y="4968215"/>
                  <a:pt x="5223609" y="5918220"/>
                  <a:pt x="4928207" y="6660411"/>
                </a:cubicBezTo>
                <a:lnTo>
                  <a:pt x="4849745" y="6857542"/>
                </a:lnTo>
                <a:lnTo>
                  <a:pt x="4649962" y="6857542"/>
                </a:lnTo>
                <a:lnTo>
                  <a:pt x="4728424" y="6660411"/>
                </a:lnTo>
                <a:cubicBezTo>
                  <a:pt x="5023826" y="5918220"/>
                  <a:pt x="5401940" y="4968215"/>
                  <a:pt x="5885928" y="3752208"/>
                </a:cubicBezTo>
                <a:cubicBezTo>
                  <a:pt x="5991286" y="3446565"/>
                  <a:pt x="5991286" y="2988100"/>
                  <a:pt x="5885928" y="2682457"/>
                </a:cubicBezTo>
                <a:cubicBezTo>
                  <a:pt x="5885928" y="2682457"/>
                  <a:pt x="5885928" y="2682457"/>
                  <a:pt x="4830920" y="31774"/>
                </a:cubicBezTo>
                <a:close/>
              </a:path>
            </a:pathLst>
          </a:cu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20" name="Picture 19" descr="A black and blue logo&#10;&#10;Description automatically generated">
            <a:extLst>
              <a:ext uri="{FF2B5EF4-FFF2-40B4-BE49-F238E27FC236}">
                <a16:creationId xmlns:a16="http://schemas.microsoft.com/office/drawing/2014/main" id="{330980B2-8B98-03DF-F857-D6FE6C70C85E}"/>
              </a:ext>
            </a:extLst>
          </p:cNvPr>
          <p:cNvPicPr>
            <a:picLocks/>
          </p:cNvPicPr>
          <p:nvPr userDrawn="1"/>
        </p:nvPicPr>
        <p:blipFill>
          <a:blip r:embed="rId14"/>
          <a:stretch>
            <a:fillRect/>
          </a:stretch>
        </p:blipFill>
        <p:spPr>
          <a:xfrm>
            <a:off x="9275379" y="178924"/>
            <a:ext cx="2553595" cy="646421"/>
          </a:xfrm>
          <a:prstGeom prst="rect">
            <a:avLst/>
          </a:prstGeom>
        </p:spPr>
      </p:pic>
      <p:grpSp>
        <p:nvGrpSpPr>
          <p:cNvPr id="21" name="Group 20">
            <a:extLst>
              <a:ext uri="{FF2B5EF4-FFF2-40B4-BE49-F238E27FC236}">
                <a16:creationId xmlns:a16="http://schemas.microsoft.com/office/drawing/2014/main" id="{F5896C0E-7F7F-E808-E857-484D5BF64C5C}"/>
              </a:ext>
            </a:extLst>
          </p:cNvPr>
          <p:cNvGrpSpPr/>
          <p:nvPr userDrawn="1"/>
        </p:nvGrpSpPr>
        <p:grpSpPr>
          <a:xfrm>
            <a:off x="9160561" y="1423846"/>
            <a:ext cx="2217714" cy="2777599"/>
            <a:chOff x="9160561" y="1423846"/>
            <a:chExt cx="2217714" cy="2777599"/>
          </a:xfrm>
        </p:grpSpPr>
        <p:sp>
          <p:nvSpPr>
            <p:cNvPr id="22" name="Freeform 5">
              <a:extLst>
                <a:ext uri="{FF2B5EF4-FFF2-40B4-BE49-F238E27FC236}">
                  <a16:creationId xmlns:a16="http://schemas.microsoft.com/office/drawing/2014/main" id="{EB168C84-B58D-D330-0F65-59FBD20881DD}"/>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7CB0DD"/>
              </a:solidFill>
            </a:ln>
          </p:spPr>
          <p:txBody>
            <a:bodyPr vert="horz" wrap="square" lIns="91440" tIns="45720" rIns="91440" bIns="45720" numCol="1" anchor="t" anchorCtr="0" compatLnSpc="1">
              <a:prstTxWarp prst="textNoShape">
                <a:avLst/>
              </a:prstTxWarp>
            </a:bodyPr>
            <a:lstStyle/>
            <a:p>
              <a:endParaRPr lang="en-US" dirty="0"/>
            </a:p>
          </p:txBody>
        </p:sp>
        <p:sp>
          <p:nvSpPr>
            <p:cNvPr id="23" name="Freeform 5">
              <a:extLst>
                <a:ext uri="{FF2B5EF4-FFF2-40B4-BE49-F238E27FC236}">
                  <a16:creationId xmlns:a16="http://schemas.microsoft.com/office/drawing/2014/main" id="{4663ACA6-12F2-FC6F-7543-13126732CDEC}"/>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10616108" y="2255015"/>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00BD61"/>
              </a:solidFill>
            </a:ln>
          </p:spPr>
          <p:txBody>
            <a:bodyPr vert="horz" wrap="square" lIns="91440" tIns="45720" rIns="91440" bIns="45720" numCol="1" anchor="t" anchorCtr="0" compatLnSpc="1">
              <a:prstTxWarp prst="textNoShape">
                <a:avLst/>
              </a:prstTxWarp>
            </a:bodyPr>
            <a:lstStyle/>
            <a:p>
              <a:endParaRPr lang="en-US" dirty="0"/>
            </a:p>
          </p:txBody>
        </p:sp>
        <p:sp>
          <p:nvSpPr>
            <p:cNvPr id="24" name="Freeform 5">
              <a:extLst>
                <a:ext uri="{FF2B5EF4-FFF2-40B4-BE49-F238E27FC236}">
                  <a16:creationId xmlns:a16="http://schemas.microsoft.com/office/drawing/2014/main" id="{46B3BFDD-A929-FC55-41B8-6CDA3EA6818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970293" y="189516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9D4ECD"/>
              </a:solidFill>
            </a:ln>
          </p:spPr>
          <p:txBody>
            <a:bodyPr vert="horz" wrap="square" lIns="91440" tIns="45720" rIns="91440" bIns="45720" numCol="1" anchor="t" anchorCtr="0" compatLnSpc="1">
              <a:prstTxWarp prst="textNoShape">
                <a:avLst/>
              </a:prstTxWarp>
            </a:bodyPr>
            <a:lstStyle/>
            <a:p>
              <a:endParaRPr lang="en-US" dirty="0"/>
            </a:p>
          </p:txBody>
        </p:sp>
        <p:sp>
          <p:nvSpPr>
            <p:cNvPr id="25" name="Freeform 5">
              <a:extLst>
                <a:ext uri="{FF2B5EF4-FFF2-40B4-BE49-F238E27FC236}">
                  <a16:creationId xmlns:a16="http://schemas.microsoft.com/office/drawing/2014/main" id="{22A2881D-B710-7D47-113B-41CE4758C0E2}"/>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10530" y="3377130"/>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CC3735"/>
              </a:solidFill>
            </a:ln>
          </p:spPr>
          <p:txBody>
            <a:bodyPr vert="horz" wrap="square" lIns="91440" tIns="45720" rIns="91440" bIns="45720" numCol="1" anchor="t" anchorCtr="0" compatLnSpc="1">
              <a:prstTxWarp prst="textNoShape">
                <a:avLst/>
              </a:prstTxWarp>
            </a:bodyPr>
            <a:lstStyle/>
            <a:p>
              <a:endParaRPr lang="en-US" dirty="0"/>
            </a:p>
          </p:txBody>
        </p:sp>
        <p:sp>
          <p:nvSpPr>
            <p:cNvPr id="26" name="Freeform 5">
              <a:extLst>
                <a:ext uri="{FF2B5EF4-FFF2-40B4-BE49-F238E27FC236}">
                  <a16:creationId xmlns:a16="http://schemas.microsoft.com/office/drawing/2014/main" id="{5F823667-7DD0-95EE-B7A6-67279926020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76336" y="262337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FFD54D"/>
              </a:solidFill>
            </a:ln>
          </p:spPr>
          <p:txBody>
            <a:bodyPr vert="horz" wrap="square" lIns="91440" tIns="45720" rIns="91440" bIns="45720" numCol="1" anchor="t" anchorCtr="0" compatLnSpc="1">
              <a:prstTxWarp prst="textNoShape">
                <a:avLst/>
              </a:prstTxWarp>
            </a:bodyPr>
            <a:lstStyle/>
            <a:p>
              <a:endParaRPr lang="en-US" dirty="0"/>
            </a:p>
          </p:txBody>
        </p:sp>
      </p:grpSp>
      <p:pic>
        <p:nvPicPr>
          <p:cNvPr id="16" name="Picture 15"/>
          <p:cNvPicPr/>
          <p:nvPr userDrawn="1"/>
        </p:nvPicPr>
        <p:blipFill rotWithShape="1">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l="21923" t="24965" r="37813" b="13132"/>
          <a:stretch/>
        </p:blipFill>
        <p:spPr bwMode="auto">
          <a:xfrm>
            <a:off x="69490" y="5903707"/>
            <a:ext cx="974409" cy="8049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1499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F355E"/>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F355E"/>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32.emf"/><Relationship Id="rId4" Type="http://schemas.openxmlformats.org/officeDocument/2006/relationships/image" Target="../media/image31.emf"/></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35.emf"/><Relationship Id="rId5" Type="http://schemas.openxmlformats.org/officeDocument/2006/relationships/image" Target="../media/image34.emf"/><Relationship Id="rId4" Type="http://schemas.openxmlformats.org/officeDocument/2006/relationships/image" Target="../media/image33.emf"/></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36.emf"/></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37.emf"/></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38.emf"/></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39.emf"/></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8.emf"/><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0.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22.emf"/><Relationship Id="rId5" Type="http://schemas.openxmlformats.org/officeDocument/2006/relationships/chart" Target="../charts/chart1.xml"/><Relationship Id="rId4" Type="http://schemas.openxmlformats.org/officeDocument/2006/relationships/image" Target="../media/image21.emf"/></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Performance &amp; Finance Committee</a:t>
            </a:r>
            <a:endParaRPr sz="3600" b="1" dirty="0">
              <a:solidFill>
                <a:schemeClr val="bg1"/>
              </a:solidFill>
              <a:latin typeface="Arial Black" panose="020B0604020202020204" pitchFamily="34" charset="0"/>
              <a:cs typeface="Arial Black" panose="020B0604020202020204" pitchFamily="34" charset="0"/>
            </a:endParaRPr>
          </a:p>
        </p:txBody>
      </p:sp>
      <p:sp>
        <p:nvSpPr>
          <p:cNvPr id="6" name="object 3">
            <a:extLst>
              <a:ext uri="{FF2B5EF4-FFF2-40B4-BE49-F238E27FC236}">
                <a16:creationId xmlns:a16="http://schemas.microsoft.com/office/drawing/2014/main" id="{F99FF89D-C401-B174-FDBF-40234EF16827}"/>
              </a:ext>
            </a:extLst>
          </p:cNvPr>
          <p:cNvSpPr txBox="1"/>
          <p:nvPr/>
        </p:nvSpPr>
        <p:spPr>
          <a:xfrm>
            <a:off x="437194" y="3176868"/>
            <a:ext cx="8656005"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Morriston Service Group</a:t>
            </a:r>
            <a:endParaRPr sz="3600" b="1" dirty="0">
              <a:solidFill>
                <a:schemeClr val="bg1"/>
              </a:solidFill>
              <a:latin typeface="Arial Black" panose="020B0604020202020204" pitchFamily="34" charset="0"/>
              <a:cs typeface="Arial Black" panose="020B0604020202020204" pitchFamily="34" charset="0"/>
            </a:endParaRPr>
          </a:p>
        </p:txBody>
      </p:sp>
      <p:sp>
        <p:nvSpPr>
          <p:cNvPr id="7" name="object 3">
            <a:extLst>
              <a:ext uri="{FF2B5EF4-FFF2-40B4-BE49-F238E27FC236}">
                <a16:creationId xmlns:a16="http://schemas.microsoft.com/office/drawing/2014/main" id="{F99FF89D-C401-B174-FDBF-40234EF16827}"/>
              </a:ext>
            </a:extLst>
          </p:cNvPr>
          <p:cNvSpPr txBox="1"/>
          <p:nvPr/>
        </p:nvSpPr>
        <p:spPr>
          <a:xfrm>
            <a:off x="437194" y="4436706"/>
            <a:ext cx="8656005" cy="397940"/>
          </a:xfrm>
          <a:prstGeom prst="rect">
            <a:avLst/>
          </a:prstGeom>
        </p:spPr>
        <p:txBody>
          <a:bodyPr vert="horz" wrap="square" lIns="0" tIns="6931" rIns="0" bIns="0" rtlCol="0">
            <a:spAutoFit/>
          </a:bodyPr>
          <a:lstStyle/>
          <a:p>
            <a:pPr marL="7701" marR="3081">
              <a:lnSpc>
                <a:spcPct val="100600"/>
              </a:lnSpc>
              <a:spcBef>
                <a:spcPts val="55"/>
              </a:spcBef>
            </a:pPr>
            <a:r>
              <a:rPr lang="en-GB" sz="2600" b="1" dirty="0">
                <a:solidFill>
                  <a:schemeClr val="bg1"/>
                </a:solidFill>
                <a:latin typeface="Arial Black" panose="020B0604020202020204" pitchFamily="34" charset="0"/>
              </a:rPr>
              <a:t>25</a:t>
            </a:r>
            <a:r>
              <a:rPr lang="en-GB" sz="2600" b="1" baseline="30000" dirty="0">
                <a:solidFill>
                  <a:schemeClr val="bg1"/>
                </a:solidFill>
                <a:latin typeface="Arial Black" panose="020B0604020202020204" pitchFamily="34" charset="0"/>
              </a:rPr>
              <a:t>th</a:t>
            </a:r>
            <a:r>
              <a:rPr lang="en-GB" sz="2600" b="1" dirty="0">
                <a:solidFill>
                  <a:schemeClr val="bg1"/>
                </a:solidFill>
                <a:latin typeface="Arial Black" panose="020B0604020202020204" pitchFamily="34" charset="0"/>
              </a:rPr>
              <a:t> Novem</a:t>
            </a:r>
            <a:r>
              <a:rPr lang="en-GB" sz="2600" b="1" dirty="0">
                <a:solidFill>
                  <a:schemeClr val="bg1"/>
                </a:solidFill>
                <a:latin typeface="Arial Black" panose="020B0604020202020204" pitchFamily="34" charset="0"/>
                <a:cs typeface="Arial Black" panose="020B0604020202020204" pitchFamily="34" charset="0"/>
              </a:rPr>
              <a:t>ber 2025</a:t>
            </a:r>
            <a:endParaRPr sz="2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3"/>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4"/>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5"/>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2904717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Variable Pay &amp; Performance Against 30% Reduction (Actual)</a:t>
            </a:r>
          </a:p>
        </p:txBody>
      </p:sp>
      <p:sp>
        <p:nvSpPr>
          <p:cNvPr id="10" name="Rounded Rectangle 9">
            <a:extLst>
              <a:ext uri="{FF2B5EF4-FFF2-40B4-BE49-F238E27FC236}">
                <a16:creationId xmlns:a16="http://schemas.microsoft.com/office/drawing/2014/main" id="{CFE4FAA5-F3A2-E660-14D5-4C544892B5DA}"/>
              </a:ext>
            </a:extLst>
          </p:cNvPr>
          <p:cNvSpPr/>
          <p:nvPr/>
        </p:nvSpPr>
        <p:spPr>
          <a:xfrm>
            <a:off x="240121" y="4817097"/>
            <a:ext cx="11866154" cy="1907608"/>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 Service Group continued to utilise variable pay to support service delivery in several areas, most significantly for medical and nursing staff. </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Variable pay overall is lower than the 2024/25 average by £0.2m per month, with particular improvement in both qualified and unqualified nursing costs due to removing the majority of agency use and flexibly utilising substantive staff across the site to limit other variable pay. Although this has been offset partly by increases in substantive staff. In recent months there has been some increase in agency use linked with a specific patient requiring specialist input the costs of which are being recovered. </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Medical variable pay includes the cost of outsourcing radiology reporting to Everlight which is recognised as required to maintain diagnostic performance. It also includes some specialist input for specific hard to recruit services such as Interventional Radiology. As a result, it is unlikely to reduce these costs significantly in year, although work continues to limit exposure to additional variable pay wherever possible whilst maintaining key services and create long term sustainable </a:t>
            </a:r>
            <a:r>
              <a:rPr lang="en-GB" sz="1200">
                <a:solidFill>
                  <a:srgbClr val="002060"/>
                </a:solidFill>
                <a:latin typeface="Arial" panose="020B0604020202020204" pitchFamily="34" charset="0"/>
                <a:cs typeface="Arial" panose="020B0604020202020204" pitchFamily="34" charset="0"/>
              </a:rPr>
              <a:t>staffing models. </a:t>
            </a:r>
            <a:endParaRPr lang="en-GB" sz="12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p:txBody>
      </p:sp>
      <p:sp>
        <p:nvSpPr>
          <p:cNvPr id="8" name="Oval 7"/>
          <p:cNvSpPr/>
          <p:nvPr/>
        </p:nvSpPr>
        <p:spPr>
          <a:xfrm>
            <a:off x="11467529" y="88910"/>
            <a:ext cx="481499" cy="481499"/>
          </a:xfrm>
          <a:prstGeom prst="ellipse">
            <a:avLst/>
          </a:prstGeom>
          <a:blipFill>
            <a:blip r:embed="rId2"/>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6" name="Picture 5">
            <a:extLst>
              <a:ext uri="{FF2B5EF4-FFF2-40B4-BE49-F238E27FC236}">
                <a16:creationId xmlns:a16="http://schemas.microsoft.com/office/drawing/2014/main" id="{E608A9F0-05D2-428B-A1E0-CB40FD6BB1B5}"/>
              </a:ext>
            </a:extLst>
          </p:cNvPr>
          <p:cNvPicPr>
            <a:picLocks noChangeAspect="1"/>
          </p:cNvPicPr>
          <p:nvPr/>
        </p:nvPicPr>
        <p:blipFill>
          <a:blip r:embed="rId3"/>
          <a:stretch>
            <a:fillRect/>
          </a:stretch>
        </p:blipFill>
        <p:spPr>
          <a:xfrm>
            <a:off x="240121" y="660038"/>
            <a:ext cx="5925009" cy="2972369"/>
          </a:xfrm>
          <a:prstGeom prst="rect">
            <a:avLst/>
          </a:prstGeom>
        </p:spPr>
      </p:pic>
      <p:pic>
        <p:nvPicPr>
          <p:cNvPr id="3" name="Picture 2">
            <a:extLst>
              <a:ext uri="{FF2B5EF4-FFF2-40B4-BE49-F238E27FC236}">
                <a16:creationId xmlns:a16="http://schemas.microsoft.com/office/drawing/2014/main" id="{B62534F7-6D1E-A882-B07A-3748A5E626EE}"/>
              </a:ext>
            </a:extLst>
          </p:cNvPr>
          <p:cNvPicPr>
            <a:picLocks noChangeAspect="1"/>
          </p:cNvPicPr>
          <p:nvPr/>
        </p:nvPicPr>
        <p:blipFill>
          <a:blip r:embed="rId4"/>
          <a:stretch>
            <a:fillRect/>
          </a:stretch>
        </p:blipFill>
        <p:spPr>
          <a:xfrm>
            <a:off x="6294899" y="504710"/>
            <a:ext cx="4933376" cy="2124199"/>
          </a:xfrm>
          <a:prstGeom prst="rect">
            <a:avLst/>
          </a:prstGeom>
        </p:spPr>
      </p:pic>
      <p:pic>
        <p:nvPicPr>
          <p:cNvPr id="4" name="Picture 3">
            <a:extLst>
              <a:ext uri="{FF2B5EF4-FFF2-40B4-BE49-F238E27FC236}">
                <a16:creationId xmlns:a16="http://schemas.microsoft.com/office/drawing/2014/main" id="{B3D7C44B-30C0-72D9-7BF4-2700ECF5F486}"/>
              </a:ext>
            </a:extLst>
          </p:cNvPr>
          <p:cNvPicPr>
            <a:picLocks noChangeAspect="1"/>
          </p:cNvPicPr>
          <p:nvPr/>
        </p:nvPicPr>
        <p:blipFill>
          <a:blip r:embed="rId5"/>
          <a:stretch>
            <a:fillRect/>
          </a:stretch>
        </p:blipFill>
        <p:spPr>
          <a:xfrm>
            <a:off x="6294899" y="2654437"/>
            <a:ext cx="4933376" cy="2062628"/>
          </a:xfrm>
          <a:prstGeom prst="rect">
            <a:avLst/>
          </a:prstGeom>
        </p:spPr>
      </p:pic>
    </p:spTree>
    <p:extLst>
      <p:ext uri="{BB962C8B-B14F-4D97-AF65-F5344CB8AC3E}">
        <p14:creationId xmlns:p14="http://schemas.microsoft.com/office/powerpoint/2010/main" val="2899638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Non-Pay (Actual)</a:t>
            </a:r>
          </a:p>
        </p:txBody>
      </p:sp>
      <p:sp>
        <p:nvSpPr>
          <p:cNvPr id="12" name="TextBox 11"/>
          <p:cNvSpPr txBox="1"/>
          <p:nvPr/>
        </p:nvSpPr>
        <p:spPr>
          <a:xfrm>
            <a:off x="100655" y="3659949"/>
            <a:ext cx="11998127" cy="2962513"/>
          </a:xfrm>
          <a:prstGeom prst="roundRect">
            <a:avLst/>
          </a:prstGeom>
          <a:solidFill>
            <a:schemeClr val="bg1"/>
          </a:solidFill>
          <a:ln>
            <a:solidFill>
              <a:srgbClr val="002060"/>
            </a:solidFill>
          </a:ln>
        </p:spPr>
        <p:txBody>
          <a:bodyPr wrap="square" rtlCol="0">
            <a:normAutofit fontScale="92500" lnSpcReduction="20000"/>
          </a:bodyPr>
          <a:lstStyle/>
          <a:p>
            <a:r>
              <a:rPr lang="en-GB" sz="1400" b="1" dirty="0">
                <a:solidFill>
                  <a:srgbClr val="002060"/>
                </a:solidFill>
                <a:latin typeface="Arial" panose="020B0604020202020204" pitchFamily="34" charset="0"/>
                <a:cs typeface="Arial" panose="020B0604020202020204" pitchFamily="34" charset="0"/>
              </a:rPr>
              <a:t>Clinical Supplies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Containing clinical supplies costs continues to be challenging due to the direct link with activity delivery and exposure to inflationary pressures. The average cost is 3.2% higher than in 2024/25 which is more than the inflationary allocation. Some of this is offset by income. Procurement have supported savings delivery in several areas including Intensive Care and Cardiology consumables and Diabetic devices, the group continue to work closely with colleagues to identify further opportunities. </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Some of the average cost increase is due to our ability to deliver more Interventional procedures following recruitment to the previously fragile service, this should deliver benefits in the utilisation of theatres longer term and reduce costs in that space, although there have been some initial set up costs.</a:t>
            </a:r>
          </a:p>
          <a:p>
            <a:pPr marL="285750" indent="-285750">
              <a:buFont typeface="Arial" panose="020B0604020202020204" pitchFamily="34" charset="0"/>
              <a:buChar char="•"/>
            </a:pPr>
            <a:endParaRPr lang="en-GB" sz="1400" b="1" dirty="0">
              <a:solidFill>
                <a:srgbClr val="002060"/>
              </a:solidFill>
              <a:latin typeface="Arial" panose="020B0604020202020204" pitchFamily="34" charset="0"/>
              <a:cs typeface="Arial" panose="020B0604020202020204" pitchFamily="34" charset="0"/>
            </a:endParaRPr>
          </a:p>
          <a:p>
            <a:r>
              <a:rPr lang="en-GB" sz="1400" b="1" dirty="0">
                <a:solidFill>
                  <a:srgbClr val="002060"/>
                </a:solidFill>
                <a:latin typeface="Arial" panose="020B0604020202020204" pitchFamily="34" charset="0"/>
                <a:cs typeface="Arial" panose="020B0604020202020204" pitchFamily="34" charset="0"/>
              </a:rPr>
              <a:t>Establishment Costs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Postage costs are the main driver for this expenditure which is both higher than in 2024/25 and the allocated budget. Postage costs have been subject to cost and volume increases compared to last year and the pursuit of savings through implementation of digital solutions continues. </a:t>
            </a:r>
          </a:p>
          <a:p>
            <a:pPr marL="285750" indent="-2857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r>
              <a:rPr lang="en-GB" sz="1400" b="1" dirty="0">
                <a:solidFill>
                  <a:srgbClr val="002060"/>
                </a:solidFill>
                <a:latin typeface="Arial" panose="020B0604020202020204" pitchFamily="34" charset="0"/>
                <a:cs typeface="Arial" panose="020B0604020202020204" pitchFamily="34" charset="0"/>
              </a:rPr>
              <a:t>Premises &amp; Fixed Plant</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The cost of hire and repair of beds and mattresses, along with other clinically necessary equipment (chairs/ hoists) continues to drive cost increases. This is again both a price and volume issue and work is ongoing with procurement to deliver lower costs in this area.</a:t>
            </a:r>
            <a:endParaRPr lang="en-GB" sz="1400" dirty="0">
              <a:solidFill>
                <a:srgbClr val="002060"/>
              </a:solidFill>
              <a:highlight>
                <a:srgbClr val="FFFF00"/>
              </a:highlight>
              <a:latin typeface="Arial" panose="020B0604020202020204" pitchFamily="34" charset="0"/>
              <a:cs typeface="Arial" panose="020B0604020202020204" pitchFamily="34" charset="0"/>
            </a:endParaRPr>
          </a:p>
        </p:txBody>
      </p:sp>
      <p:sp>
        <p:nvSpPr>
          <p:cNvPr id="8" name="Oval 7"/>
          <p:cNvSpPr/>
          <p:nvPr/>
        </p:nvSpPr>
        <p:spPr>
          <a:xfrm>
            <a:off x="11492451" y="85862"/>
            <a:ext cx="461252" cy="461252"/>
          </a:xfrm>
          <a:prstGeom prst="ellipse">
            <a:avLst/>
          </a:prstGeom>
          <a:blipFill>
            <a:blip r:embed="rId2"/>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graphicFrame>
        <p:nvGraphicFramePr>
          <p:cNvPr id="10" name="Chart 9">
            <a:extLst>
              <a:ext uri="{FF2B5EF4-FFF2-40B4-BE49-F238E27FC236}">
                <a16:creationId xmlns:a16="http://schemas.microsoft.com/office/drawing/2014/main" id="{C3DAB28C-0875-4930-9A75-B985076BF2B1}"/>
              </a:ext>
            </a:extLst>
          </p:cNvPr>
          <p:cNvGraphicFramePr>
            <a:graphicFrameLocks/>
          </p:cNvGraphicFramePr>
          <p:nvPr>
            <p:extLst>
              <p:ext uri="{D42A27DB-BD31-4B8C-83A1-F6EECF244321}">
                <p14:modId xmlns:p14="http://schemas.microsoft.com/office/powerpoint/2010/main" val="1690636782"/>
              </p:ext>
            </p:extLst>
          </p:nvPr>
        </p:nvGraphicFramePr>
        <p:xfrm>
          <a:off x="4128921" y="745317"/>
          <a:ext cx="3941594" cy="26334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a:extLst>
              <a:ext uri="{FF2B5EF4-FFF2-40B4-BE49-F238E27FC236}">
                <a16:creationId xmlns:a16="http://schemas.microsoft.com/office/drawing/2014/main" id="{4C8C6007-B8E4-416E-B285-71E1B37685C0}"/>
              </a:ext>
            </a:extLst>
          </p:cNvPr>
          <p:cNvGraphicFramePr>
            <a:graphicFrameLocks/>
          </p:cNvGraphicFramePr>
          <p:nvPr>
            <p:extLst>
              <p:ext uri="{D42A27DB-BD31-4B8C-83A1-F6EECF244321}">
                <p14:modId xmlns:p14="http://schemas.microsoft.com/office/powerpoint/2010/main" val="839586613"/>
              </p:ext>
            </p:extLst>
          </p:nvPr>
        </p:nvGraphicFramePr>
        <p:xfrm>
          <a:off x="8172058" y="745318"/>
          <a:ext cx="3941594" cy="263348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12">
            <a:extLst>
              <a:ext uri="{FF2B5EF4-FFF2-40B4-BE49-F238E27FC236}">
                <a16:creationId xmlns:a16="http://schemas.microsoft.com/office/drawing/2014/main" id="{A469974D-AFD5-4CB4-9353-EB8D29676FF0}"/>
              </a:ext>
            </a:extLst>
          </p:cNvPr>
          <p:cNvGraphicFramePr>
            <a:graphicFrameLocks/>
          </p:cNvGraphicFramePr>
          <p:nvPr>
            <p:extLst>
              <p:ext uri="{D42A27DB-BD31-4B8C-83A1-F6EECF244321}">
                <p14:modId xmlns:p14="http://schemas.microsoft.com/office/powerpoint/2010/main" val="106599746"/>
              </p:ext>
            </p:extLst>
          </p:nvPr>
        </p:nvGraphicFramePr>
        <p:xfrm>
          <a:off x="100655" y="745318"/>
          <a:ext cx="3941594" cy="263348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775474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sp>
        <p:nvSpPr>
          <p:cNvPr id="15" name="Oval 14"/>
          <p:cNvSpPr/>
          <p:nvPr/>
        </p:nvSpPr>
        <p:spPr>
          <a:xfrm>
            <a:off x="11571966" y="85119"/>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4" name="Picture 3">
            <a:extLst>
              <a:ext uri="{FF2B5EF4-FFF2-40B4-BE49-F238E27FC236}">
                <a16:creationId xmlns:a16="http://schemas.microsoft.com/office/drawing/2014/main" id="{23BF62E9-B0B8-450C-8C5B-51F05CEE44C4}"/>
              </a:ext>
            </a:extLst>
          </p:cNvPr>
          <p:cNvPicPr>
            <a:picLocks noChangeAspect="1"/>
          </p:cNvPicPr>
          <p:nvPr/>
        </p:nvPicPr>
        <p:blipFill>
          <a:blip r:embed="rId4"/>
          <a:stretch>
            <a:fillRect/>
          </a:stretch>
        </p:blipFill>
        <p:spPr>
          <a:xfrm>
            <a:off x="6374672" y="808981"/>
            <a:ext cx="5599391" cy="3065435"/>
          </a:xfrm>
          <a:prstGeom prst="rect">
            <a:avLst/>
          </a:prstGeom>
        </p:spPr>
      </p:pic>
      <p:pic>
        <p:nvPicPr>
          <p:cNvPr id="9" name="Picture 8">
            <a:extLst>
              <a:ext uri="{FF2B5EF4-FFF2-40B4-BE49-F238E27FC236}">
                <a16:creationId xmlns:a16="http://schemas.microsoft.com/office/drawing/2014/main" id="{E511E4B3-0AA2-4756-B675-2F28783993E5}"/>
              </a:ext>
            </a:extLst>
          </p:cNvPr>
          <p:cNvPicPr>
            <a:picLocks noChangeAspect="1"/>
          </p:cNvPicPr>
          <p:nvPr/>
        </p:nvPicPr>
        <p:blipFill>
          <a:blip r:embed="rId5"/>
          <a:stretch>
            <a:fillRect/>
          </a:stretch>
        </p:blipFill>
        <p:spPr>
          <a:xfrm>
            <a:off x="217936" y="818416"/>
            <a:ext cx="6060315" cy="3056000"/>
          </a:xfrm>
          <a:prstGeom prst="rect">
            <a:avLst/>
          </a:prstGeom>
        </p:spPr>
      </p:pic>
      <p:pic>
        <p:nvPicPr>
          <p:cNvPr id="10" name="Picture 9">
            <a:extLst>
              <a:ext uri="{FF2B5EF4-FFF2-40B4-BE49-F238E27FC236}">
                <a16:creationId xmlns:a16="http://schemas.microsoft.com/office/drawing/2014/main" id="{B135A592-240B-4633-B743-FFE4D647393E}"/>
              </a:ext>
            </a:extLst>
          </p:cNvPr>
          <p:cNvPicPr>
            <a:picLocks noChangeAspect="1"/>
          </p:cNvPicPr>
          <p:nvPr/>
        </p:nvPicPr>
        <p:blipFill>
          <a:blip r:embed="rId6"/>
          <a:stretch>
            <a:fillRect/>
          </a:stretch>
        </p:blipFill>
        <p:spPr>
          <a:xfrm>
            <a:off x="386499" y="3874416"/>
            <a:ext cx="11185467" cy="2174603"/>
          </a:xfrm>
          <a:prstGeom prst="rect">
            <a:avLst/>
          </a:prstGeom>
        </p:spPr>
      </p:pic>
      <p:sp>
        <p:nvSpPr>
          <p:cNvPr id="13" name="TextBox 12">
            <a:extLst>
              <a:ext uri="{FF2B5EF4-FFF2-40B4-BE49-F238E27FC236}">
                <a16:creationId xmlns:a16="http://schemas.microsoft.com/office/drawing/2014/main" id="{3E47D4D0-FF47-403B-8F09-FDBB40D8231F}"/>
              </a:ext>
            </a:extLst>
          </p:cNvPr>
          <p:cNvSpPr txBox="1"/>
          <p:nvPr/>
        </p:nvSpPr>
        <p:spPr>
          <a:xfrm>
            <a:off x="509047" y="4411744"/>
            <a:ext cx="10935093" cy="1536569"/>
          </a:xfrm>
          <a:prstGeom prst="roundRect">
            <a:avLst/>
          </a:prstGeom>
          <a:solidFill>
            <a:schemeClr val="bg1"/>
          </a:solidFill>
          <a:ln>
            <a:solidFill>
              <a:srgbClr val="002060"/>
            </a:solidFill>
          </a:ln>
        </p:spPr>
        <p:txBody>
          <a:bodyPr wrap="square" rtlCol="0">
            <a:normAutofit fontScale="92500" lnSpcReduction="10000"/>
          </a:bodyPr>
          <a:lstStyle/>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Savings delivery has steadily improved through the year, with the group now forecasting delivery at £9.7m against a target of £16.1m. </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Some of the in-year delivery is due to one off accounting opportunities which are being released through months 6 and 7 and driving that peak, the group will continue to develop plans for recurrent delivery working with the available corporate support. </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There are several pipeline schemes which are being pursued with expected benefit into 2026/27 financial year, this is managed via the weekly Recovery &amp; Sustainability meetings in group.</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Forecast delivery is dependant on reducing ‘surge’ bed capacity in the final months of the year, this has risk through the winter months and is dependent on wider system performance. The Service Group continues to develop improvement cycles to increase patient flow and is actively working through the Urgent &amp; Emergency Care programme to deliver a sustainable bed position, engaged with both system partners and the other Service Groups. </a:t>
            </a:r>
          </a:p>
          <a:p>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145394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Identification Opportunities &amp; Risk</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Oval 7"/>
          <p:cNvSpPr/>
          <p:nvPr/>
        </p:nvSpPr>
        <p:spPr>
          <a:xfrm>
            <a:off x="11482059" y="85861"/>
            <a:ext cx="616317" cy="616317"/>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9" name="TextBox 8">
            <a:extLst>
              <a:ext uri="{FF2B5EF4-FFF2-40B4-BE49-F238E27FC236}">
                <a16:creationId xmlns:a16="http://schemas.microsoft.com/office/drawing/2014/main" id="{293C0710-8DE0-C6DC-DF1D-7938F9C1D397}"/>
              </a:ext>
            </a:extLst>
          </p:cNvPr>
          <p:cNvSpPr txBox="1"/>
          <p:nvPr/>
        </p:nvSpPr>
        <p:spPr>
          <a:xfrm>
            <a:off x="432701" y="833490"/>
            <a:ext cx="5659582" cy="4647426"/>
          </a:xfrm>
          <a:prstGeom prst="rect">
            <a:avLst/>
          </a:prstGeom>
          <a:solidFill>
            <a:srgbClr val="FFFFFF"/>
          </a:solidFill>
        </p:spPr>
        <p:txBody>
          <a:bodyPr wrap="square" rtlCol="0">
            <a:spAutoFit/>
          </a:bodyPr>
          <a:lstStyle/>
          <a:p>
            <a:r>
              <a:rPr lang="en-GB" sz="1400" b="1" dirty="0">
                <a:solidFill>
                  <a:srgbClr val="002060"/>
                </a:solidFill>
                <a:latin typeface="Arial" panose="020B0604020202020204" pitchFamily="34" charset="0"/>
                <a:cs typeface="Arial" panose="020B0604020202020204" pitchFamily="34" charset="0"/>
              </a:rPr>
              <a:t>Further Opportunities for 25/26:</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Patient flow improvements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Management of Clinically Optimised Patients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Contract negotiations with external providers (NHS and Non-NHS) who support activity delivery within Pathology and Radiology</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Potential to increase income delivery via surgical services efficiencies (or reduce recovery spend)</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Delivery of the bed contract</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Digitisation</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New Diabetic Pump/ Monitor Standard Operating Procedure to limit exposure to more expensive pumps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Individual Patient Funding Request agreements for expensive procedures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Project slippage</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Variable pay management (linked to incoming student streamliners and recruitment and active redeployment of staff)</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Phase 4 diagnostic funding</a:t>
            </a:r>
          </a:p>
          <a:p>
            <a:endParaRPr lang="en-GB" sz="14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endParaRPr lang="en-GB" sz="1600" dirty="0">
              <a:solidFill>
                <a:srgbClr val="002060"/>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E69FF6E-2561-2BB2-307B-6C45DD741639}"/>
              </a:ext>
            </a:extLst>
          </p:cNvPr>
          <p:cNvSpPr txBox="1"/>
          <p:nvPr/>
        </p:nvSpPr>
        <p:spPr>
          <a:xfrm>
            <a:off x="6294120" y="833490"/>
            <a:ext cx="5659582" cy="4401205"/>
          </a:xfrm>
          <a:prstGeom prst="rect">
            <a:avLst/>
          </a:prstGeom>
          <a:solidFill>
            <a:srgbClr val="FFFFFF"/>
          </a:solidFill>
        </p:spPr>
        <p:txBody>
          <a:bodyPr wrap="square" rtlCol="0">
            <a:spAutoFit/>
          </a:bodyPr>
          <a:lstStyle/>
          <a:p>
            <a:r>
              <a:rPr lang="en-GB" sz="1400" b="1" dirty="0">
                <a:solidFill>
                  <a:srgbClr val="002060"/>
                </a:solidFill>
                <a:latin typeface="Arial" panose="020B0604020202020204" pitchFamily="34" charset="0"/>
                <a:cs typeface="Arial" panose="020B0604020202020204" pitchFamily="34" charset="0"/>
              </a:rPr>
              <a:t>Further Risks: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Winter Pressures including activity surges and staff availability</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Inflation/ growth on high value contracts including blood products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Contract negotiations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Job rebanding (Band 2 to 3)</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Pay disputes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Impact on diagnostics of activity delivery linked to central targets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Increased over establishments due to service constriction</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Savings gap does not close and/ or delivery is impacted by external factors.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Increased levels of managerial/ administration vacancies increase risks of delivering service priorities</a:t>
            </a:r>
          </a:p>
          <a:p>
            <a:pPr marL="285750" indent="-2857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endParaRPr lang="en-GB" sz="14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57563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Actions &amp; Next Steps To Be Taken By Service Group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Oval 7"/>
          <p:cNvSpPr/>
          <p:nvPr/>
        </p:nvSpPr>
        <p:spPr>
          <a:xfrm>
            <a:off x="11440496" y="85861"/>
            <a:ext cx="616317" cy="616317"/>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3" name="TextBox 2"/>
          <p:cNvSpPr txBox="1"/>
          <p:nvPr/>
        </p:nvSpPr>
        <p:spPr>
          <a:xfrm>
            <a:off x="208084" y="809819"/>
            <a:ext cx="11775831" cy="5147921"/>
          </a:xfrm>
          <a:prstGeom prst="rect">
            <a:avLst/>
          </a:prstGeom>
          <a:solidFill>
            <a:schemeClr val="bg1"/>
          </a:solidFill>
          <a:ln>
            <a:solidFill>
              <a:schemeClr val="tx1"/>
            </a:solidFill>
          </a:ln>
        </p:spPr>
        <p:txBody>
          <a:bodyPr wrap="square" rtlCol="0">
            <a:normAutofit/>
          </a:bodyPr>
          <a:lstStyle/>
          <a:p>
            <a:pPr marL="285750" indent="-2857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Service Group needs to continue to work to reduce expenditure to manage the current cost pressures; including reducing any premium expenditure costs (variable pay) with monitoring activities to maintain assurance that there’s a continued improvement on run rate. </a:t>
            </a:r>
          </a:p>
          <a:p>
            <a:endParaRPr lang="en-GB" sz="14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Service Group to continue to develop savings plans to mitigate shortfall, including increased recurrent delivery. </a:t>
            </a:r>
          </a:p>
          <a:p>
            <a:endParaRPr lang="en-GB" sz="14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Clear demand and capacity plan development particularly for services that have seen increases in year beyond the underlying position and funded recovery activities.</a:t>
            </a:r>
          </a:p>
          <a:p>
            <a:endParaRPr lang="en-GB" sz="14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Engage in the 2026/27 planning cycle to support clear identification of risks and opportunities required for plan decision making. </a:t>
            </a:r>
          </a:p>
          <a:p>
            <a:pPr marL="285750" indent="-2857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2157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Appendices </a:t>
            </a:r>
            <a:endParaRPr sz="3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2"/>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3"/>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4"/>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4565604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7A6793-F446-623A-F902-628284D705C8}"/>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56BED3FA-F5EE-F200-2920-EF051B15364A}"/>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Schemes in place – Green Recurrent</a:t>
            </a:r>
          </a:p>
        </p:txBody>
      </p:sp>
      <p:pic>
        <p:nvPicPr>
          <p:cNvPr id="5" name="Picture 4">
            <a:extLst>
              <a:ext uri="{FF2B5EF4-FFF2-40B4-BE49-F238E27FC236}">
                <a16:creationId xmlns:a16="http://schemas.microsoft.com/office/drawing/2014/main" id="{DDFAF2F8-ACC5-CE01-D4D9-2569A9B183F8}"/>
              </a:ext>
            </a:extLst>
          </p:cNvPr>
          <p:cNvPicPr>
            <a:picLocks noChangeAspect="1"/>
          </p:cNvPicPr>
          <p:nvPr/>
        </p:nvPicPr>
        <p:blipFill>
          <a:blip r:embed="rId2"/>
          <a:stretch>
            <a:fillRect/>
          </a:stretch>
        </p:blipFill>
        <p:spPr>
          <a:xfrm>
            <a:off x="10185898" y="6164369"/>
            <a:ext cx="1767804" cy="450617"/>
          </a:xfrm>
          <a:prstGeom prst="rect">
            <a:avLst/>
          </a:prstGeom>
        </p:spPr>
      </p:pic>
      <p:sp>
        <p:nvSpPr>
          <p:cNvPr id="15" name="Oval 14">
            <a:extLst>
              <a:ext uri="{FF2B5EF4-FFF2-40B4-BE49-F238E27FC236}">
                <a16:creationId xmlns:a16="http://schemas.microsoft.com/office/drawing/2014/main" id="{FEF3CB1C-E2E5-97C0-9D10-7CFD34CAF4E2}"/>
              </a:ext>
            </a:extLst>
          </p:cNvPr>
          <p:cNvSpPr/>
          <p:nvPr/>
        </p:nvSpPr>
        <p:spPr>
          <a:xfrm>
            <a:off x="11571966" y="85119"/>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8" name="Picture 7">
            <a:extLst>
              <a:ext uri="{FF2B5EF4-FFF2-40B4-BE49-F238E27FC236}">
                <a16:creationId xmlns:a16="http://schemas.microsoft.com/office/drawing/2014/main" id="{1C3D90EF-49D4-4F8B-7D59-D6C73FA68618}"/>
              </a:ext>
            </a:extLst>
          </p:cNvPr>
          <p:cNvPicPr>
            <a:picLocks noChangeAspect="1"/>
          </p:cNvPicPr>
          <p:nvPr/>
        </p:nvPicPr>
        <p:blipFill>
          <a:blip r:embed="rId4"/>
          <a:stretch>
            <a:fillRect/>
          </a:stretch>
        </p:blipFill>
        <p:spPr>
          <a:xfrm>
            <a:off x="1204834" y="542925"/>
            <a:ext cx="9774898" cy="6315075"/>
          </a:xfrm>
          <a:prstGeom prst="rect">
            <a:avLst/>
          </a:prstGeom>
        </p:spPr>
      </p:pic>
    </p:spTree>
    <p:extLst>
      <p:ext uri="{BB962C8B-B14F-4D97-AF65-F5344CB8AC3E}">
        <p14:creationId xmlns:p14="http://schemas.microsoft.com/office/powerpoint/2010/main" val="5557903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91EB5E-6FB3-D000-72D4-10C06A85B58B}"/>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2D1E8189-09DD-8867-B27D-D16FC54D63E8}"/>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Schemes in place – Green Non Recurrent</a:t>
            </a:r>
          </a:p>
        </p:txBody>
      </p:sp>
      <p:pic>
        <p:nvPicPr>
          <p:cNvPr id="5" name="Picture 4">
            <a:extLst>
              <a:ext uri="{FF2B5EF4-FFF2-40B4-BE49-F238E27FC236}">
                <a16:creationId xmlns:a16="http://schemas.microsoft.com/office/drawing/2014/main" id="{F5E3D722-676A-C685-570F-62EC41EC7F30}"/>
              </a:ext>
            </a:extLst>
          </p:cNvPr>
          <p:cNvPicPr>
            <a:picLocks noChangeAspect="1"/>
          </p:cNvPicPr>
          <p:nvPr/>
        </p:nvPicPr>
        <p:blipFill>
          <a:blip r:embed="rId2"/>
          <a:stretch>
            <a:fillRect/>
          </a:stretch>
        </p:blipFill>
        <p:spPr>
          <a:xfrm>
            <a:off x="10185898" y="6164369"/>
            <a:ext cx="1767804" cy="450617"/>
          </a:xfrm>
          <a:prstGeom prst="rect">
            <a:avLst/>
          </a:prstGeom>
        </p:spPr>
      </p:pic>
      <p:sp>
        <p:nvSpPr>
          <p:cNvPr id="15" name="Oval 14">
            <a:extLst>
              <a:ext uri="{FF2B5EF4-FFF2-40B4-BE49-F238E27FC236}">
                <a16:creationId xmlns:a16="http://schemas.microsoft.com/office/drawing/2014/main" id="{B8C7D19F-B93D-0180-B58D-A11480279933}"/>
              </a:ext>
            </a:extLst>
          </p:cNvPr>
          <p:cNvSpPr/>
          <p:nvPr/>
        </p:nvSpPr>
        <p:spPr>
          <a:xfrm>
            <a:off x="11571966" y="85119"/>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3" name="Picture 2">
            <a:extLst>
              <a:ext uri="{FF2B5EF4-FFF2-40B4-BE49-F238E27FC236}">
                <a16:creationId xmlns:a16="http://schemas.microsoft.com/office/drawing/2014/main" id="{DEA4FD93-C3F3-E923-14F5-DED7FF0780E0}"/>
              </a:ext>
            </a:extLst>
          </p:cNvPr>
          <p:cNvPicPr>
            <a:picLocks noChangeAspect="1"/>
          </p:cNvPicPr>
          <p:nvPr/>
        </p:nvPicPr>
        <p:blipFill>
          <a:blip r:embed="rId4"/>
          <a:stretch>
            <a:fillRect/>
          </a:stretch>
        </p:blipFill>
        <p:spPr>
          <a:xfrm>
            <a:off x="1309334" y="701436"/>
            <a:ext cx="8501416" cy="5971294"/>
          </a:xfrm>
          <a:prstGeom prst="rect">
            <a:avLst/>
          </a:prstGeom>
        </p:spPr>
      </p:pic>
    </p:spTree>
    <p:extLst>
      <p:ext uri="{BB962C8B-B14F-4D97-AF65-F5344CB8AC3E}">
        <p14:creationId xmlns:p14="http://schemas.microsoft.com/office/powerpoint/2010/main" val="5943874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B3CAF3-4BE5-876A-BE3B-399074ED75D7}"/>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D5850442-7E99-D745-B36B-B23D82546C7E}"/>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Schemes in place – Amber</a:t>
            </a:r>
          </a:p>
        </p:txBody>
      </p:sp>
      <p:pic>
        <p:nvPicPr>
          <p:cNvPr id="5" name="Picture 4">
            <a:extLst>
              <a:ext uri="{FF2B5EF4-FFF2-40B4-BE49-F238E27FC236}">
                <a16:creationId xmlns:a16="http://schemas.microsoft.com/office/drawing/2014/main" id="{4A1DA246-4A29-3520-F7E1-0ACCF12E6FB8}"/>
              </a:ext>
            </a:extLst>
          </p:cNvPr>
          <p:cNvPicPr>
            <a:picLocks noChangeAspect="1"/>
          </p:cNvPicPr>
          <p:nvPr/>
        </p:nvPicPr>
        <p:blipFill>
          <a:blip r:embed="rId2"/>
          <a:stretch>
            <a:fillRect/>
          </a:stretch>
        </p:blipFill>
        <p:spPr>
          <a:xfrm>
            <a:off x="10185898" y="6164369"/>
            <a:ext cx="1767804" cy="450617"/>
          </a:xfrm>
          <a:prstGeom prst="rect">
            <a:avLst/>
          </a:prstGeom>
        </p:spPr>
      </p:pic>
      <p:sp>
        <p:nvSpPr>
          <p:cNvPr id="15" name="Oval 14">
            <a:extLst>
              <a:ext uri="{FF2B5EF4-FFF2-40B4-BE49-F238E27FC236}">
                <a16:creationId xmlns:a16="http://schemas.microsoft.com/office/drawing/2014/main" id="{B44B17C9-8288-9746-86C9-736172755F5C}"/>
              </a:ext>
            </a:extLst>
          </p:cNvPr>
          <p:cNvSpPr/>
          <p:nvPr/>
        </p:nvSpPr>
        <p:spPr>
          <a:xfrm>
            <a:off x="11571966" y="85119"/>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4B7450F0-0EC7-B6A9-0BBE-8FF52AA5FFC1}"/>
              </a:ext>
            </a:extLst>
          </p:cNvPr>
          <p:cNvPicPr>
            <a:picLocks noChangeAspect="1"/>
          </p:cNvPicPr>
          <p:nvPr/>
        </p:nvPicPr>
        <p:blipFill>
          <a:blip r:embed="rId4"/>
          <a:stretch>
            <a:fillRect/>
          </a:stretch>
        </p:blipFill>
        <p:spPr>
          <a:xfrm>
            <a:off x="632917" y="1545669"/>
            <a:ext cx="11214953" cy="3193480"/>
          </a:xfrm>
          <a:prstGeom prst="rect">
            <a:avLst/>
          </a:prstGeom>
        </p:spPr>
      </p:pic>
    </p:spTree>
    <p:extLst>
      <p:ext uri="{BB962C8B-B14F-4D97-AF65-F5344CB8AC3E}">
        <p14:creationId xmlns:p14="http://schemas.microsoft.com/office/powerpoint/2010/main" val="4746535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3D25D3-BB71-0B5B-BCC3-9F2AC7DBC934}"/>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D4A6D70B-78E0-05BB-3EFA-C2B0E753A3A4}"/>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Additional Savings Schemes – Red &amp; Pipeline</a:t>
            </a:r>
          </a:p>
        </p:txBody>
      </p:sp>
      <p:pic>
        <p:nvPicPr>
          <p:cNvPr id="5" name="Picture 4">
            <a:extLst>
              <a:ext uri="{FF2B5EF4-FFF2-40B4-BE49-F238E27FC236}">
                <a16:creationId xmlns:a16="http://schemas.microsoft.com/office/drawing/2014/main" id="{37A55C31-1750-69FF-095C-8B840F32A1FE}"/>
              </a:ext>
            </a:extLst>
          </p:cNvPr>
          <p:cNvPicPr>
            <a:picLocks noChangeAspect="1"/>
          </p:cNvPicPr>
          <p:nvPr/>
        </p:nvPicPr>
        <p:blipFill>
          <a:blip r:embed="rId2"/>
          <a:stretch>
            <a:fillRect/>
          </a:stretch>
        </p:blipFill>
        <p:spPr>
          <a:xfrm>
            <a:off x="10185898" y="6164369"/>
            <a:ext cx="1767804" cy="450617"/>
          </a:xfrm>
          <a:prstGeom prst="rect">
            <a:avLst/>
          </a:prstGeom>
        </p:spPr>
      </p:pic>
      <p:sp>
        <p:nvSpPr>
          <p:cNvPr id="15" name="Oval 14">
            <a:extLst>
              <a:ext uri="{FF2B5EF4-FFF2-40B4-BE49-F238E27FC236}">
                <a16:creationId xmlns:a16="http://schemas.microsoft.com/office/drawing/2014/main" id="{78B40172-4D8B-8056-AC56-E6F55940D006}"/>
              </a:ext>
            </a:extLst>
          </p:cNvPr>
          <p:cNvSpPr/>
          <p:nvPr/>
        </p:nvSpPr>
        <p:spPr>
          <a:xfrm>
            <a:off x="11571966" y="85119"/>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C269CF53-B36C-F41E-1A28-DE344A8CA426}"/>
              </a:ext>
            </a:extLst>
          </p:cNvPr>
          <p:cNvPicPr>
            <a:picLocks noChangeAspect="1"/>
          </p:cNvPicPr>
          <p:nvPr/>
        </p:nvPicPr>
        <p:blipFill>
          <a:blip r:embed="rId4"/>
          <a:stretch>
            <a:fillRect/>
          </a:stretch>
        </p:blipFill>
        <p:spPr>
          <a:xfrm>
            <a:off x="513502" y="559379"/>
            <a:ext cx="9429205" cy="6055607"/>
          </a:xfrm>
          <a:prstGeom prst="rect">
            <a:avLst/>
          </a:prstGeom>
        </p:spPr>
      </p:pic>
    </p:spTree>
    <p:extLst>
      <p:ext uri="{BB962C8B-B14F-4D97-AF65-F5344CB8AC3E}">
        <p14:creationId xmlns:p14="http://schemas.microsoft.com/office/powerpoint/2010/main" val="1344419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Agenda Detail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graphicFrame>
        <p:nvGraphicFramePr>
          <p:cNvPr id="35" name="Diagram 34">
            <a:extLst>
              <a:ext uri="{FF2B5EF4-FFF2-40B4-BE49-F238E27FC236}">
                <a16:creationId xmlns:a16="http://schemas.microsoft.com/office/drawing/2014/main" id="{D73110D7-1361-E06D-9AB5-3A30ADA4F535}"/>
              </a:ext>
            </a:extLst>
          </p:cNvPr>
          <p:cNvGraphicFramePr/>
          <p:nvPr>
            <p:extLst>
              <p:ext uri="{D42A27DB-BD31-4B8C-83A1-F6EECF244321}">
                <p14:modId xmlns:p14="http://schemas.microsoft.com/office/powerpoint/2010/main" val="2543548600"/>
              </p:ext>
            </p:extLst>
          </p:nvPr>
        </p:nvGraphicFramePr>
        <p:xfrm>
          <a:off x="2031999" y="971010"/>
          <a:ext cx="9003145"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6847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Summary</a:t>
            </a:r>
          </a:p>
        </p:txBody>
      </p:sp>
      <p:pic>
        <p:nvPicPr>
          <p:cNvPr id="10" name="Picture 9">
            <a:extLst>
              <a:ext uri="{FF2B5EF4-FFF2-40B4-BE49-F238E27FC236}">
                <a16:creationId xmlns:a16="http://schemas.microsoft.com/office/drawing/2014/main" id="{5279F14F-0A5D-A351-9CC3-185F93D4EE62}"/>
              </a:ext>
            </a:extLst>
          </p:cNvPr>
          <p:cNvPicPr>
            <a:picLocks noChangeAspect="1"/>
          </p:cNvPicPr>
          <p:nvPr/>
        </p:nvPicPr>
        <p:blipFill>
          <a:blip r:embed="rId2"/>
          <a:stretch>
            <a:fillRect/>
          </a:stretch>
        </p:blipFill>
        <p:spPr>
          <a:xfrm>
            <a:off x="11533909" y="81309"/>
            <a:ext cx="542591" cy="542591"/>
          </a:xfrm>
          <a:prstGeom prst="rect">
            <a:avLst/>
          </a:prstGeom>
        </p:spPr>
      </p:pic>
      <p:pic>
        <p:nvPicPr>
          <p:cNvPr id="11" name="Picture 10">
            <a:extLst>
              <a:ext uri="{FF2B5EF4-FFF2-40B4-BE49-F238E27FC236}">
                <a16:creationId xmlns:a16="http://schemas.microsoft.com/office/drawing/2014/main" id="{21DBAA1F-9D99-48BD-829B-81264C15AE6A}"/>
              </a:ext>
            </a:extLst>
          </p:cNvPr>
          <p:cNvPicPr>
            <a:picLocks noChangeAspect="1"/>
          </p:cNvPicPr>
          <p:nvPr/>
        </p:nvPicPr>
        <p:blipFill>
          <a:blip r:embed="rId3"/>
          <a:stretch>
            <a:fillRect/>
          </a:stretch>
        </p:blipFill>
        <p:spPr>
          <a:xfrm>
            <a:off x="128005" y="1521257"/>
            <a:ext cx="11948495" cy="3815486"/>
          </a:xfrm>
          <a:prstGeom prst="rect">
            <a:avLst/>
          </a:prstGeom>
        </p:spPr>
      </p:pic>
    </p:spTree>
    <p:extLst>
      <p:ext uri="{BB962C8B-B14F-4D97-AF65-F5344CB8AC3E}">
        <p14:creationId xmlns:p14="http://schemas.microsoft.com/office/powerpoint/2010/main" val="3443290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Summary Health Financial Plan &amp; Service Group Element</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pic>
        <p:nvPicPr>
          <p:cNvPr id="9" name="Picture 8"/>
          <p:cNvPicPr>
            <a:picLocks noChangeAspect="1"/>
          </p:cNvPicPr>
          <p:nvPr/>
        </p:nvPicPr>
        <p:blipFill>
          <a:blip r:embed="rId4"/>
          <a:stretch>
            <a:fillRect/>
          </a:stretch>
        </p:blipFill>
        <p:spPr>
          <a:xfrm>
            <a:off x="11533909" y="81309"/>
            <a:ext cx="542591" cy="542591"/>
          </a:xfrm>
          <a:prstGeom prst="rect">
            <a:avLst/>
          </a:prstGeom>
        </p:spPr>
      </p:pic>
      <p:sp>
        <p:nvSpPr>
          <p:cNvPr id="2" name="Slide Number Placeholder 1"/>
          <p:cNvSpPr>
            <a:spLocks noGrp="1"/>
          </p:cNvSpPr>
          <p:nvPr>
            <p:ph type="sldNum" sz="quarter" idx="12"/>
          </p:nvPr>
        </p:nvSpPr>
        <p:spPr>
          <a:xfrm>
            <a:off x="5041296" y="6281482"/>
            <a:ext cx="2743200" cy="365125"/>
          </a:xfrm>
        </p:spPr>
        <p:txBody>
          <a:bodyPr/>
          <a:lstStyle/>
          <a:p>
            <a:pPr algn="ctr"/>
            <a:fld id="{5BD55D11-4E84-453C-BF27-7B61301F371F}" type="slidenum">
              <a:rPr lang="en-GB" smtClean="0"/>
              <a:pPr algn="ctr"/>
              <a:t>4</a:t>
            </a:fld>
            <a:endParaRPr lang="en-GB" dirty="0"/>
          </a:p>
        </p:txBody>
      </p:sp>
      <p:sp>
        <p:nvSpPr>
          <p:cNvPr id="11" name="Arrow: Right 10">
            <a:extLst>
              <a:ext uri="{FF2B5EF4-FFF2-40B4-BE49-F238E27FC236}">
                <a16:creationId xmlns:a16="http://schemas.microsoft.com/office/drawing/2014/main" id="{0D6E1BA8-26B0-AD11-B073-6395D34E7010}"/>
              </a:ext>
            </a:extLst>
          </p:cNvPr>
          <p:cNvSpPr/>
          <p:nvPr/>
        </p:nvSpPr>
        <p:spPr>
          <a:xfrm>
            <a:off x="4067269" y="1241627"/>
            <a:ext cx="676747" cy="4309450"/>
          </a:xfrm>
          <a:prstGeom prst="rightArrow">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5A590799-9B31-8ACC-30D7-9B655C99DCA4}"/>
              </a:ext>
            </a:extLst>
          </p:cNvPr>
          <p:cNvSpPr txBox="1"/>
          <p:nvPr/>
        </p:nvSpPr>
        <p:spPr>
          <a:xfrm>
            <a:off x="91242" y="688063"/>
            <a:ext cx="3933825" cy="369332"/>
          </a:xfrm>
          <a:prstGeom prst="rect">
            <a:avLst/>
          </a:prstGeom>
          <a:solidFill>
            <a:srgbClr val="002060"/>
          </a:solidFill>
        </p:spPr>
        <p:txBody>
          <a:bodyPr wrap="square" rtlCol="0">
            <a:spAutoFit/>
          </a:bodyPr>
          <a:lstStyle/>
          <a:p>
            <a:pPr algn="ctr"/>
            <a:r>
              <a:rPr lang="en-GB" dirty="0">
                <a:solidFill>
                  <a:schemeClr val="bg1"/>
                </a:solidFill>
              </a:rPr>
              <a:t>FINANCIAL PLAN 2025/26</a:t>
            </a:r>
          </a:p>
        </p:txBody>
      </p:sp>
      <p:sp>
        <p:nvSpPr>
          <p:cNvPr id="13" name="TextBox 12">
            <a:extLst>
              <a:ext uri="{FF2B5EF4-FFF2-40B4-BE49-F238E27FC236}">
                <a16:creationId xmlns:a16="http://schemas.microsoft.com/office/drawing/2014/main" id="{10AE7F1D-44C9-9ABB-5672-A3AD5D876371}"/>
              </a:ext>
            </a:extLst>
          </p:cNvPr>
          <p:cNvSpPr txBox="1"/>
          <p:nvPr/>
        </p:nvSpPr>
        <p:spPr>
          <a:xfrm>
            <a:off x="4793788" y="739411"/>
            <a:ext cx="4029075" cy="369332"/>
          </a:xfrm>
          <a:prstGeom prst="rect">
            <a:avLst/>
          </a:prstGeom>
          <a:solidFill>
            <a:srgbClr val="002060"/>
          </a:solidFill>
        </p:spPr>
        <p:txBody>
          <a:bodyPr wrap="square" rtlCol="0">
            <a:spAutoFit/>
          </a:bodyPr>
          <a:lstStyle/>
          <a:p>
            <a:pPr algn="ctr"/>
            <a:r>
              <a:rPr lang="en-GB" dirty="0">
                <a:solidFill>
                  <a:schemeClr val="bg1"/>
                </a:solidFill>
              </a:rPr>
              <a:t>SERVICE GROUP ELEMENT PLAN</a:t>
            </a:r>
          </a:p>
        </p:txBody>
      </p:sp>
      <p:pic>
        <p:nvPicPr>
          <p:cNvPr id="16" name="Picture 15">
            <a:extLst>
              <a:ext uri="{FF2B5EF4-FFF2-40B4-BE49-F238E27FC236}">
                <a16:creationId xmlns:a16="http://schemas.microsoft.com/office/drawing/2014/main" id="{16849C67-7C3F-3563-DAB8-D2D08441467C}"/>
              </a:ext>
            </a:extLst>
          </p:cNvPr>
          <p:cNvPicPr>
            <a:picLocks noChangeAspect="1"/>
          </p:cNvPicPr>
          <p:nvPr/>
        </p:nvPicPr>
        <p:blipFill>
          <a:blip r:embed="rId5"/>
          <a:stretch>
            <a:fillRect/>
          </a:stretch>
        </p:blipFill>
        <p:spPr>
          <a:xfrm>
            <a:off x="91242" y="1240633"/>
            <a:ext cx="3933825" cy="4619625"/>
          </a:xfrm>
          <a:prstGeom prst="rect">
            <a:avLst/>
          </a:prstGeom>
        </p:spPr>
      </p:pic>
      <p:sp>
        <p:nvSpPr>
          <p:cNvPr id="18" name="Arrow: Right 17">
            <a:extLst>
              <a:ext uri="{FF2B5EF4-FFF2-40B4-BE49-F238E27FC236}">
                <a16:creationId xmlns:a16="http://schemas.microsoft.com/office/drawing/2014/main" id="{B7C63356-4E0D-D4BA-6DB0-DFFCB25B1ACD}"/>
              </a:ext>
            </a:extLst>
          </p:cNvPr>
          <p:cNvSpPr/>
          <p:nvPr/>
        </p:nvSpPr>
        <p:spPr>
          <a:xfrm>
            <a:off x="8899697" y="1274275"/>
            <a:ext cx="676747" cy="4309450"/>
          </a:xfrm>
          <a:prstGeom prst="rightArrow">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FDA8F72A-D964-DBFA-D584-9DABC5B14957}"/>
              </a:ext>
            </a:extLst>
          </p:cNvPr>
          <p:cNvSpPr txBox="1"/>
          <p:nvPr/>
        </p:nvSpPr>
        <p:spPr>
          <a:xfrm>
            <a:off x="9732475" y="739411"/>
            <a:ext cx="2376514" cy="369332"/>
          </a:xfrm>
          <a:prstGeom prst="rect">
            <a:avLst/>
          </a:prstGeom>
          <a:solidFill>
            <a:srgbClr val="002060"/>
          </a:solidFill>
        </p:spPr>
        <p:txBody>
          <a:bodyPr wrap="square" rtlCol="0">
            <a:spAutoFit/>
          </a:bodyPr>
          <a:lstStyle/>
          <a:p>
            <a:pPr algn="ctr"/>
            <a:r>
              <a:rPr lang="en-GB" dirty="0">
                <a:solidFill>
                  <a:schemeClr val="bg1"/>
                </a:solidFill>
              </a:rPr>
              <a:t>OPENING BUDGET</a:t>
            </a:r>
          </a:p>
        </p:txBody>
      </p:sp>
      <p:pic>
        <p:nvPicPr>
          <p:cNvPr id="3" name="Picture 2">
            <a:extLst>
              <a:ext uri="{FF2B5EF4-FFF2-40B4-BE49-F238E27FC236}">
                <a16:creationId xmlns:a16="http://schemas.microsoft.com/office/drawing/2014/main" id="{079046AE-41D8-4B19-B2FC-FB2B3A5DF2D0}"/>
              </a:ext>
            </a:extLst>
          </p:cNvPr>
          <p:cNvPicPr>
            <a:picLocks noChangeAspect="1"/>
          </p:cNvPicPr>
          <p:nvPr/>
        </p:nvPicPr>
        <p:blipFill>
          <a:blip r:embed="rId6"/>
          <a:stretch>
            <a:fillRect/>
          </a:stretch>
        </p:blipFill>
        <p:spPr>
          <a:xfrm>
            <a:off x="4777600" y="1274274"/>
            <a:ext cx="4296704" cy="4585983"/>
          </a:xfrm>
          <a:prstGeom prst="rect">
            <a:avLst/>
          </a:prstGeom>
        </p:spPr>
      </p:pic>
      <p:pic>
        <p:nvPicPr>
          <p:cNvPr id="10" name="Picture 9">
            <a:extLst>
              <a:ext uri="{FF2B5EF4-FFF2-40B4-BE49-F238E27FC236}">
                <a16:creationId xmlns:a16="http://schemas.microsoft.com/office/drawing/2014/main" id="{2D16AC6F-87A8-4EE2-A4BC-7D195801AF38}"/>
              </a:ext>
            </a:extLst>
          </p:cNvPr>
          <p:cNvPicPr>
            <a:picLocks noChangeAspect="1"/>
          </p:cNvPicPr>
          <p:nvPr/>
        </p:nvPicPr>
        <p:blipFill>
          <a:blip r:embed="rId7"/>
          <a:stretch>
            <a:fillRect/>
          </a:stretch>
        </p:blipFill>
        <p:spPr>
          <a:xfrm>
            <a:off x="10014504" y="1195387"/>
            <a:ext cx="1790700" cy="4467225"/>
          </a:xfrm>
          <a:prstGeom prst="rect">
            <a:avLst/>
          </a:prstGeom>
        </p:spPr>
      </p:pic>
    </p:spTree>
    <p:extLst>
      <p:ext uri="{BB962C8B-B14F-4D97-AF65-F5344CB8AC3E}">
        <p14:creationId xmlns:p14="http://schemas.microsoft.com/office/powerpoint/2010/main" val="3013416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2025/6 In Year Health Board Position &amp; Service Group Element</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515600" y="6248411"/>
            <a:ext cx="1438102" cy="366575"/>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3" y="6308703"/>
            <a:ext cx="1380764" cy="427156"/>
          </a:xfrm>
          <a:prstGeom prst="rect">
            <a:avLst/>
          </a:prstGeom>
        </p:spPr>
      </p:pic>
      <p:sp>
        <p:nvSpPr>
          <p:cNvPr id="9" name="Oval 8"/>
          <p:cNvSpPr/>
          <p:nvPr/>
        </p:nvSpPr>
        <p:spPr>
          <a:xfrm>
            <a:off x="11445964" y="27233"/>
            <a:ext cx="611296" cy="536792"/>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1026" name="Picture 2">
            <a:extLst>
              <a:ext uri="{FF2B5EF4-FFF2-40B4-BE49-F238E27FC236}">
                <a16:creationId xmlns:a16="http://schemas.microsoft.com/office/drawing/2014/main" id="{D2F6499C-445E-15DB-42DA-CABE1FF4358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5174" y="481010"/>
            <a:ext cx="7891463" cy="6133976"/>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p:cNvSpPr/>
          <p:nvPr/>
        </p:nvSpPr>
        <p:spPr>
          <a:xfrm>
            <a:off x="2405174" y="2461761"/>
            <a:ext cx="8329387" cy="24364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268694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Position By Month &amp; Divisions </a:t>
            </a:r>
          </a:p>
        </p:txBody>
      </p:sp>
      <p:sp>
        <p:nvSpPr>
          <p:cNvPr id="4" name="Rounded Rectangle 9">
            <a:extLst>
              <a:ext uri="{FF2B5EF4-FFF2-40B4-BE49-F238E27FC236}">
                <a16:creationId xmlns:a16="http://schemas.microsoft.com/office/drawing/2014/main" id="{5DE38DD0-17D2-268A-9193-184F3BD16204}"/>
              </a:ext>
            </a:extLst>
          </p:cNvPr>
          <p:cNvSpPr/>
          <p:nvPr/>
        </p:nvSpPr>
        <p:spPr>
          <a:xfrm>
            <a:off x="7456601" y="565149"/>
            <a:ext cx="4619149" cy="6073429"/>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a:bodyPr>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150" b="0" i="0" u="none" strike="noStrike" kern="1200" cap="none" spc="0" normalizeH="0" baseline="0" noProof="0" dirty="0">
              <a:ln>
                <a:noFill/>
              </a:ln>
              <a:solidFill>
                <a:srgbClr val="002060"/>
              </a:solidFill>
              <a:effectLst/>
              <a:uLnTx/>
              <a:uFillTx/>
              <a:latin typeface="Arial" panose="020B0604020202020204" pitchFamily="34" charset="0"/>
              <a:cs typeface="Arial" panose="020B0604020202020204" pitchFamily="34" charset="0"/>
            </a:endParaRPr>
          </a:p>
        </p:txBody>
      </p:sp>
      <p:sp>
        <p:nvSpPr>
          <p:cNvPr id="8" name="Oval 7"/>
          <p:cNvSpPr/>
          <p:nvPr/>
        </p:nvSpPr>
        <p:spPr>
          <a:xfrm>
            <a:off x="11538959" y="9556"/>
            <a:ext cx="536792" cy="559341"/>
          </a:xfrm>
          <a:prstGeom prst="ellipse">
            <a:avLst/>
          </a:prstGeom>
          <a:blipFill>
            <a:blip r:embed="rId2"/>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3" name="TextBox 2">
            <a:extLst>
              <a:ext uri="{FF2B5EF4-FFF2-40B4-BE49-F238E27FC236}">
                <a16:creationId xmlns:a16="http://schemas.microsoft.com/office/drawing/2014/main" id="{75CDCB23-AF0F-64CD-5E41-5C914C1C806E}"/>
              </a:ext>
            </a:extLst>
          </p:cNvPr>
          <p:cNvSpPr txBox="1"/>
          <p:nvPr/>
        </p:nvSpPr>
        <p:spPr>
          <a:xfrm>
            <a:off x="7500083" y="924339"/>
            <a:ext cx="4327096" cy="5368512"/>
          </a:xfrm>
          <a:prstGeom prst="rect">
            <a:avLst/>
          </a:prstGeom>
          <a:noFill/>
        </p:spPr>
        <p:txBody>
          <a:bodyPr wrap="square" rtlCol="0">
            <a:noAutofit/>
          </a:bodyPr>
          <a:lstStyle/>
          <a:p>
            <a:r>
              <a:rPr lang="en-GB" sz="1200" b="1" dirty="0">
                <a:solidFill>
                  <a:srgbClr val="002060"/>
                </a:solidFill>
                <a:latin typeface="Arial" panose="020B0604020202020204" pitchFamily="34" charset="0"/>
                <a:cs typeface="Arial" panose="020B0604020202020204" pitchFamily="34" charset="0"/>
              </a:rPr>
              <a:t>KEY MESSAGES</a:t>
            </a:r>
          </a:p>
          <a:p>
            <a:endParaRPr lang="en-GB" sz="1200" strike="sngStrike"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Morriston Service Group is £5.1m overspent against budget year to date, £0.2m underspent in month.</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There has been a steady improvement in variance over quarter 2 continuing into month 07 driven by:</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Reduced pay costs including reductions in variable pay (particularly nursing and administrative and clerical staff) and substantive pay, linked mainly to holding vacancies in administration roles. </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Improved savings delivery </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Release of appropriate additional funding (income and budget) linked to planned care delivery and projects</a:t>
            </a:r>
          </a:p>
          <a:p>
            <a:pPr marL="628650" lvl="1"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 Divisions are all spending in excess of allocated budget with an offset on the management area related to one off accounting benefits and investment slippage (treated as non recurrent savings to offset other shortfalls). </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Divisional overspends are mainly driven by unachieved cost improvement targets with other specific operational pressures including:</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Clinical equipment and consumables (Hospital Operations and Specialist Surgery)</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Postage</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High nursing unavailability, including an increase in maternity leave compared to underlying funding </a:t>
            </a:r>
          </a:p>
        </p:txBody>
      </p:sp>
      <p:pic>
        <p:nvPicPr>
          <p:cNvPr id="2" name="Picture 1">
            <a:extLst>
              <a:ext uri="{FF2B5EF4-FFF2-40B4-BE49-F238E27FC236}">
                <a16:creationId xmlns:a16="http://schemas.microsoft.com/office/drawing/2014/main" id="{9D9F5FC4-B5DB-4506-9248-13AC919CDB17}"/>
              </a:ext>
            </a:extLst>
          </p:cNvPr>
          <p:cNvPicPr>
            <a:picLocks noChangeAspect="1"/>
          </p:cNvPicPr>
          <p:nvPr/>
        </p:nvPicPr>
        <p:blipFill>
          <a:blip r:embed="rId3"/>
          <a:stretch>
            <a:fillRect/>
          </a:stretch>
        </p:blipFill>
        <p:spPr>
          <a:xfrm>
            <a:off x="120052" y="565147"/>
            <a:ext cx="2298347" cy="2907575"/>
          </a:xfrm>
          <a:prstGeom prst="rect">
            <a:avLst/>
          </a:prstGeom>
        </p:spPr>
      </p:pic>
      <p:pic>
        <p:nvPicPr>
          <p:cNvPr id="9" name="Picture 8">
            <a:extLst>
              <a:ext uri="{FF2B5EF4-FFF2-40B4-BE49-F238E27FC236}">
                <a16:creationId xmlns:a16="http://schemas.microsoft.com/office/drawing/2014/main" id="{999F6C97-F7A3-4596-BCC2-3C16915F29CC}"/>
              </a:ext>
            </a:extLst>
          </p:cNvPr>
          <p:cNvPicPr>
            <a:picLocks noChangeAspect="1"/>
          </p:cNvPicPr>
          <p:nvPr/>
        </p:nvPicPr>
        <p:blipFill>
          <a:blip r:embed="rId4"/>
          <a:stretch>
            <a:fillRect/>
          </a:stretch>
        </p:blipFill>
        <p:spPr>
          <a:xfrm>
            <a:off x="2528369" y="565147"/>
            <a:ext cx="4818261" cy="1389723"/>
          </a:xfrm>
          <a:prstGeom prst="rect">
            <a:avLst/>
          </a:prstGeom>
        </p:spPr>
      </p:pic>
      <p:graphicFrame>
        <p:nvGraphicFramePr>
          <p:cNvPr id="13" name="Chart 12">
            <a:extLst>
              <a:ext uri="{FF2B5EF4-FFF2-40B4-BE49-F238E27FC236}">
                <a16:creationId xmlns:a16="http://schemas.microsoft.com/office/drawing/2014/main" id="{A7786E6B-8237-FA84-C03E-1720DA1522B9}"/>
              </a:ext>
            </a:extLst>
          </p:cNvPr>
          <p:cNvGraphicFramePr>
            <a:graphicFrameLocks/>
          </p:cNvGraphicFramePr>
          <p:nvPr>
            <p:extLst>
              <p:ext uri="{D42A27DB-BD31-4B8C-83A1-F6EECF244321}">
                <p14:modId xmlns:p14="http://schemas.microsoft.com/office/powerpoint/2010/main" val="1690214841"/>
              </p:ext>
            </p:extLst>
          </p:nvPr>
        </p:nvGraphicFramePr>
        <p:xfrm>
          <a:off x="703479" y="3643849"/>
          <a:ext cx="6247021" cy="2907575"/>
        </p:xfrm>
        <a:graphic>
          <a:graphicData uri="http://schemas.openxmlformats.org/drawingml/2006/chart">
            <c:chart xmlns:c="http://schemas.openxmlformats.org/drawingml/2006/chart" xmlns:r="http://schemas.openxmlformats.org/officeDocument/2006/relationships" r:id="rId5"/>
          </a:graphicData>
        </a:graphic>
      </p:graphicFrame>
      <p:pic>
        <p:nvPicPr>
          <p:cNvPr id="5" name="Picture 4">
            <a:extLst>
              <a:ext uri="{FF2B5EF4-FFF2-40B4-BE49-F238E27FC236}">
                <a16:creationId xmlns:a16="http://schemas.microsoft.com/office/drawing/2014/main" id="{50CE4124-B877-5C6D-B226-0828A88EEFC2}"/>
              </a:ext>
            </a:extLst>
          </p:cNvPr>
          <p:cNvPicPr>
            <a:picLocks noChangeAspect="1"/>
          </p:cNvPicPr>
          <p:nvPr/>
        </p:nvPicPr>
        <p:blipFill>
          <a:blip r:embed="rId6"/>
          <a:stretch>
            <a:fillRect/>
          </a:stretch>
        </p:blipFill>
        <p:spPr>
          <a:xfrm>
            <a:off x="2540767" y="2042853"/>
            <a:ext cx="4805863" cy="1429869"/>
          </a:xfrm>
          <a:prstGeom prst="rect">
            <a:avLst/>
          </a:prstGeom>
        </p:spPr>
      </p:pic>
    </p:spTree>
    <p:extLst>
      <p:ext uri="{BB962C8B-B14F-4D97-AF65-F5344CB8AC3E}">
        <p14:creationId xmlns:p14="http://schemas.microsoft.com/office/powerpoint/2010/main" val="1262300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Year-To-Date Service Group Position By Division &amp; Type Expenditure/Income</a:t>
            </a:r>
          </a:p>
        </p:txBody>
      </p:sp>
      <p:sp>
        <p:nvSpPr>
          <p:cNvPr id="9" name="Oval 8"/>
          <p:cNvSpPr/>
          <p:nvPr/>
        </p:nvSpPr>
        <p:spPr>
          <a:xfrm>
            <a:off x="11416910" y="125623"/>
            <a:ext cx="536792" cy="536792"/>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4" name="Rounded Rectangle 9">
            <a:extLst>
              <a:ext uri="{FF2B5EF4-FFF2-40B4-BE49-F238E27FC236}">
                <a16:creationId xmlns:a16="http://schemas.microsoft.com/office/drawing/2014/main" id="{9ACC43B1-F0B9-1EA1-8B56-9614CB52AC27}"/>
              </a:ext>
            </a:extLst>
          </p:cNvPr>
          <p:cNvSpPr/>
          <p:nvPr/>
        </p:nvSpPr>
        <p:spPr>
          <a:xfrm>
            <a:off x="7258639" y="662414"/>
            <a:ext cx="4774651" cy="6069963"/>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a:bodyPr>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150" b="0" i="0" u="none" strike="noStrike" kern="1200" cap="none" spc="0" normalizeH="0" baseline="0" noProof="0" dirty="0">
              <a:ln>
                <a:noFill/>
              </a:ln>
              <a:solidFill>
                <a:srgbClr val="002060"/>
              </a:solidFill>
              <a:effectLst/>
              <a:uLnTx/>
              <a:uFillTx/>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586DB673-3C20-4FB9-B66F-CC21088450E0}"/>
              </a:ext>
            </a:extLst>
          </p:cNvPr>
          <p:cNvSpPr txBox="1"/>
          <p:nvPr/>
        </p:nvSpPr>
        <p:spPr>
          <a:xfrm>
            <a:off x="7598005" y="809818"/>
            <a:ext cx="4260620" cy="5502008"/>
          </a:xfrm>
          <a:prstGeom prst="rect">
            <a:avLst/>
          </a:prstGeom>
          <a:noFill/>
        </p:spPr>
        <p:txBody>
          <a:bodyPr wrap="square">
            <a:normAutofit fontScale="70000" lnSpcReduction="20000"/>
          </a:bodyPr>
          <a:lstStyle/>
          <a:p>
            <a:r>
              <a:rPr lang="en-GB" sz="1300" b="1" dirty="0">
                <a:solidFill>
                  <a:srgbClr val="002060"/>
                </a:solidFill>
                <a:latin typeface="Arial" panose="020B0604020202020204" pitchFamily="34" charset="0"/>
                <a:cs typeface="Arial" panose="020B0604020202020204" pitchFamily="34" charset="0"/>
              </a:rPr>
              <a:t>Income</a:t>
            </a:r>
          </a:p>
          <a:p>
            <a:pPr marL="171450" indent="-1714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There is year to date overachievement (underspend) on income of £0.8m. This is mainly due to income from activities for Jointly Commissioned services. There has also been additional income generated through other inter NHS activity and private patients. This income in part offsets pressures seen on the clinical supplies non pay spend lines due to the high cost of associated consumables in some of these services (i.e. cardiology devices). </a:t>
            </a:r>
          </a:p>
          <a:p>
            <a:endParaRPr lang="en-GB" sz="13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Operating Income is underachieving by £0.06m, there are a number of drivers none of which are material individually. It is anticipated that there will be some recovery during the second half of the year to this position due to better staff availability in the income generating services. </a:t>
            </a:r>
          </a:p>
          <a:p>
            <a:endParaRPr lang="en-GB" sz="13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300" dirty="0">
              <a:solidFill>
                <a:srgbClr val="002060"/>
              </a:solidFill>
              <a:latin typeface="Arial" panose="020B0604020202020204" pitchFamily="34" charset="0"/>
              <a:cs typeface="Arial" panose="020B0604020202020204" pitchFamily="34" charset="0"/>
            </a:endParaRPr>
          </a:p>
          <a:p>
            <a:r>
              <a:rPr lang="en-GB" sz="1300" b="1" dirty="0">
                <a:solidFill>
                  <a:srgbClr val="002060"/>
                </a:solidFill>
                <a:latin typeface="Arial" panose="020B0604020202020204" pitchFamily="34" charset="0"/>
                <a:cs typeface="Arial" panose="020B0604020202020204" pitchFamily="34" charset="0"/>
              </a:rPr>
              <a:t>Non-Pay</a:t>
            </a:r>
          </a:p>
          <a:p>
            <a:pPr marL="171450" indent="-1714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An overspend of £6.8m total, of which £2.8m is on operational budgets and £4.3m is savings shortfall.</a:t>
            </a:r>
          </a:p>
          <a:p>
            <a:pPr marL="171450" indent="-1714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Savings shortfall shows against the miscellaneous line, along with budgetary reserves which total £0.4m and offset the savings shortfall. </a:t>
            </a:r>
          </a:p>
          <a:p>
            <a:pPr marL="171450" indent="-1714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Of the operational overspend £1.9m is clinical supplies and services. The largest element of which relates to Specialist and Integrated Surgical Services including high-cost devices. This is offset partially by the income over performance described above, however some procedures are not funded via additional income, and we continue to see increasing cost and demand for associated consumables. Work is ongoing with the procurement team to identify opportunities to reduce the cost of these items. Other significant pressures in clinical supplies include blood product spend (within Medicine Division) which continues to increase above funded growth year on year and drugs and other consumables in areas that have additional bedded patients. </a:t>
            </a:r>
          </a:p>
          <a:p>
            <a:pPr marL="171450" indent="-1714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Premises and Fixed Plant are overspent by £0.8m due to the cost of bed and equipment hire. Some of this pressure is driven by additional bedded areas, some by price; new contractual arrangements are due to be implemented to resolve the pricing gap.</a:t>
            </a:r>
          </a:p>
          <a:p>
            <a:pPr marL="171450" indent="-1714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Establishment expenses are overspent due to the cost of postage. Reviews of the impact of additional work for planned care are ongoing to ensure all associated funding has been claimed, and there remains benefits from digitisation to be realised to reduce the size of this variance going forward.</a:t>
            </a:r>
          </a:p>
          <a:p>
            <a:endParaRPr lang="en-GB" sz="1300" dirty="0">
              <a:solidFill>
                <a:srgbClr val="002060"/>
              </a:solidFill>
              <a:latin typeface="Arial" panose="020B0604020202020204" pitchFamily="34" charset="0"/>
              <a:cs typeface="Arial" panose="020B0604020202020204" pitchFamily="34" charset="0"/>
            </a:endParaRPr>
          </a:p>
          <a:p>
            <a:r>
              <a:rPr lang="en-GB" sz="1300" b="1" dirty="0">
                <a:solidFill>
                  <a:srgbClr val="002060"/>
                </a:solidFill>
                <a:latin typeface="Arial" panose="020B0604020202020204" pitchFamily="34" charset="0"/>
                <a:cs typeface="Arial" panose="020B0604020202020204" pitchFamily="34" charset="0"/>
              </a:rPr>
              <a:t>Pay</a:t>
            </a:r>
          </a:p>
          <a:p>
            <a:pPr marL="171450" indent="-1714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An underspend of £0.9m year to date. The largest component of this is the £0.8m underspend on Administration &amp; Clerical staff, which is due to vacancies both related to delays in recruitment and temporary holds in response to the financial challenge whilst service plans are reviewed. </a:t>
            </a:r>
          </a:p>
          <a:p>
            <a:pPr marL="171450" indent="-1714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There remains an element of underlying budget to issue to lines which sits under ‘Pay Budget Adjustments’ and drives that underspend, it predominately relates to nursing staff so nets down that overspend. </a:t>
            </a:r>
          </a:p>
          <a:p>
            <a:pPr marL="171450" indent="-171450">
              <a:buFont typeface="Arial" panose="020B0604020202020204" pitchFamily="34" charset="0"/>
              <a:buChar char="•"/>
            </a:pPr>
            <a:endParaRPr lang="en-GB" sz="1300" dirty="0">
              <a:solidFill>
                <a:srgbClr val="002060"/>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4BEA2107-807C-4A32-A4B3-F4536D864018}"/>
              </a:ext>
            </a:extLst>
          </p:cNvPr>
          <p:cNvPicPr>
            <a:picLocks noChangeAspect="1"/>
          </p:cNvPicPr>
          <p:nvPr/>
        </p:nvPicPr>
        <p:blipFill>
          <a:blip r:embed="rId4"/>
          <a:stretch>
            <a:fillRect/>
          </a:stretch>
        </p:blipFill>
        <p:spPr>
          <a:xfrm>
            <a:off x="158710" y="662414"/>
            <a:ext cx="6912694" cy="5785521"/>
          </a:xfrm>
          <a:prstGeom prst="rect">
            <a:avLst/>
          </a:prstGeom>
        </p:spPr>
      </p:pic>
    </p:spTree>
    <p:extLst>
      <p:ext uri="{BB962C8B-B14F-4D97-AF65-F5344CB8AC3E}">
        <p14:creationId xmlns:p14="http://schemas.microsoft.com/office/powerpoint/2010/main" val="3532585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Summary</a:t>
            </a:r>
          </a:p>
        </p:txBody>
      </p:sp>
      <p:sp>
        <p:nvSpPr>
          <p:cNvPr id="16" name="TextBox 15"/>
          <p:cNvSpPr txBox="1"/>
          <p:nvPr/>
        </p:nvSpPr>
        <p:spPr>
          <a:xfrm>
            <a:off x="201780" y="3516500"/>
            <a:ext cx="11781005" cy="3091070"/>
          </a:xfrm>
          <a:prstGeom prst="roundRect">
            <a:avLst/>
          </a:prstGeom>
          <a:solidFill>
            <a:schemeClr val="bg1"/>
          </a:solidFill>
          <a:ln>
            <a:solidFill>
              <a:srgbClr val="002060"/>
            </a:solidFill>
          </a:ln>
        </p:spPr>
        <p:txBody>
          <a:bodyPr wrap="square" rtlCol="0">
            <a:normAutofit fontScale="92500" lnSpcReduction="10000"/>
          </a:bodyPr>
          <a:lstStyle/>
          <a:p>
            <a:endParaRPr lang="en-GB" sz="1400" b="1" kern="0" dirty="0">
              <a:solidFill>
                <a:srgbClr val="002060"/>
              </a:solidFill>
              <a:latin typeface="Arial"/>
            </a:endParaRPr>
          </a:p>
          <a:p>
            <a:r>
              <a:rPr lang="en-GB" sz="1400" b="1" kern="0" dirty="0">
                <a:solidFill>
                  <a:srgbClr val="002060"/>
                </a:solidFill>
                <a:latin typeface="Arial"/>
              </a:rPr>
              <a:t>Pay</a:t>
            </a:r>
            <a:r>
              <a:rPr lang="en-GB" sz="1400" kern="0" dirty="0">
                <a:solidFill>
                  <a:srgbClr val="002060"/>
                </a:solidFill>
                <a:latin typeface="Arial"/>
              </a:rPr>
              <a:t>: Monthly expenditure is 3.4% higher than the 2024-25 average. This is driven by the 2025-26 pay award, paid in August (P05), and an increase in the Health Board NI costs, offset by a reduction in variable pay. Variable pay has reduced from the 2024/25 average by 12% (c£0.2m average per month) but some of this has been offset by recruitment into substantive posts. The total pay cost of delivering services is remaining relatively stable, although there has been a significant increase in vacant administrative posts. </a:t>
            </a:r>
          </a:p>
          <a:p>
            <a:endParaRPr lang="en-GB" sz="1400" b="1" kern="0" dirty="0">
              <a:solidFill>
                <a:srgbClr val="002060"/>
              </a:solidFill>
              <a:latin typeface="Arial"/>
            </a:endParaRPr>
          </a:p>
          <a:p>
            <a:r>
              <a:rPr lang="en-GB" sz="1400" b="1" kern="0" dirty="0">
                <a:solidFill>
                  <a:srgbClr val="002060"/>
                </a:solidFill>
                <a:latin typeface="Arial"/>
              </a:rPr>
              <a:t>Non-Pay</a:t>
            </a:r>
            <a:r>
              <a:rPr lang="en-GB" sz="1400" kern="0" dirty="0">
                <a:solidFill>
                  <a:srgbClr val="002060"/>
                </a:solidFill>
                <a:latin typeface="Arial"/>
              </a:rPr>
              <a:t>: Monthly expenditure has been higher than the 2024/25 average in most months, with low spend months being due to natural activity fluctuations and in some cases one off benefits of rebates. Some of this average increase has been funded via the inflation allocation and funding for anticipated blood product and managed service contract growth (demand linked), however there remains an overspend on the clinical supplies lines in particular. Both growth and inflation on blood products has been above plan values and the cost of clinical consumables remains challenging despite measures to improve stock management and waste. Work with procurement continues to manage these pressures.</a:t>
            </a:r>
          </a:p>
          <a:p>
            <a:endParaRPr lang="en-GB" sz="1400" b="1" kern="0" dirty="0">
              <a:solidFill>
                <a:srgbClr val="002060"/>
              </a:solidFill>
              <a:latin typeface="Arial"/>
            </a:endParaRPr>
          </a:p>
          <a:p>
            <a:r>
              <a:rPr lang="en-GB" sz="1400" b="1" kern="0" dirty="0">
                <a:solidFill>
                  <a:srgbClr val="002060"/>
                </a:solidFill>
                <a:latin typeface="Arial"/>
              </a:rPr>
              <a:t>Income</a:t>
            </a:r>
            <a:r>
              <a:rPr lang="en-GB" sz="1400" kern="0" dirty="0">
                <a:solidFill>
                  <a:srgbClr val="002060"/>
                </a:solidFill>
                <a:latin typeface="Arial"/>
              </a:rPr>
              <a:t>: Income is higher than in 2024/25 and this reflects activity performance for clinical services including some additional private patient income. There is a variable cost of delivery associated with this income which is seen in both non pay and variable pay costs. </a:t>
            </a:r>
            <a:endParaRPr lang="en-GB" sz="1400" dirty="0">
              <a:solidFill>
                <a:srgbClr val="FF0000"/>
              </a:solidFill>
            </a:endParaRPr>
          </a:p>
          <a:p>
            <a:endParaRPr lang="en-GB" sz="1400" strike="sngStrike" dirty="0">
              <a:solidFill>
                <a:srgbClr val="FF0000"/>
              </a:solidFill>
            </a:endParaRPr>
          </a:p>
          <a:p>
            <a:pPr>
              <a:spcAft>
                <a:spcPts val="1200"/>
              </a:spcAft>
            </a:pPr>
            <a:endParaRPr lang="en-GB" sz="1400" dirty="0">
              <a:solidFill>
                <a:srgbClr val="002060"/>
              </a:solidFill>
              <a:latin typeface="Arial" panose="020B0604020202020204" pitchFamily="34" charset="0"/>
              <a:cs typeface="Arial" panose="020B0604020202020204" pitchFamily="34" charset="0"/>
            </a:endParaRPr>
          </a:p>
        </p:txBody>
      </p:sp>
      <p:sp>
        <p:nvSpPr>
          <p:cNvPr id="10" name="Oval 9"/>
          <p:cNvSpPr/>
          <p:nvPr/>
        </p:nvSpPr>
        <p:spPr>
          <a:xfrm>
            <a:off x="11492006" y="69788"/>
            <a:ext cx="476675" cy="415801"/>
          </a:xfrm>
          <a:prstGeom prst="ellipse">
            <a:avLst/>
          </a:prstGeom>
          <a:blipFill>
            <a:blip r:embed="rId3"/>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4" name="Picture 3">
            <a:extLst>
              <a:ext uri="{FF2B5EF4-FFF2-40B4-BE49-F238E27FC236}">
                <a16:creationId xmlns:a16="http://schemas.microsoft.com/office/drawing/2014/main" id="{2E645423-B1D0-44E7-B1EE-B21E03FD5DDB}"/>
              </a:ext>
            </a:extLst>
          </p:cNvPr>
          <p:cNvPicPr>
            <a:picLocks noChangeAspect="1"/>
          </p:cNvPicPr>
          <p:nvPr/>
        </p:nvPicPr>
        <p:blipFill>
          <a:blip r:embed="rId4"/>
          <a:stretch>
            <a:fillRect/>
          </a:stretch>
        </p:blipFill>
        <p:spPr>
          <a:xfrm>
            <a:off x="97005" y="569020"/>
            <a:ext cx="3941595" cy="2652519"/>
          </a:xfrm>
          <a:prstGeom prst="rect">
            <a:avLst/>
          </a:prstGeom>
        </p:spPr>
      </p:pic>
      <p:pic>
        <p:nvPicPr>
          <p:cNvPr id="5" name="Picture 4">
            <a:extLst>
              <a:ext uri="{FF2B5EF4-FFF2-40B4-BE49-F238E27FC236}">
                <a16:creationId xmlns:a16="http://schemas.microsoft.com/office/drawing/2014/main" id="{6FBFF7C1-AC0B-4B4D-9C8A-77D0F81A3869}"/>
              </a:ext>
            </a:extLst>
          </p:cNvPr>
          <p:cNvPicPr>
            <a:picLocks noChangeAspect="1"/>
          </p:cNvPicPr>
          <p:nvPr/>
        </p:nvPicPr>
        <p:blipFill>
          <a:blip r:embed="rId5"/>
          <a:stretch>
            <a:fillRect/>
          </a:stretch>
        </p:blipFill>
        <p:spPr>
          <a:xfrm>
            <a:off x="4121484" y="569020"/>
            <a:ext cx="3941595" cy="2652519"/>
          </a:xfrm>
          <a:prstGeom prst="rect">
            <a:avLst/>
          </a:prstGeom>
        </p:spPr>
      </p:pic>
      <p:pic>
        <p:nvPicPr>
          <p:cNvPr id="2" name="Picture 1">
            <a:extLst>
              <a:ext uri="{FF2B5EF4-FFF2-40B4-BE49-F238E27FC236}">
                <a16:creationId xmlns:a16="http://schemas.microsoft.com/office/drawing/2014/main" id="{C9FD008B-EB03-1C26-DD72-947FA7A8DB73}"/>
              </a:ext>
            </a:extLst>
          </p:cNvPr>
          <p:cNvPicPr>
            <a:picLocks noChangeAspect="1"/>
          </p:cNvPicPr>
          <p:nvPr/>
        </p:nvPicPr>
        <p:blipFill>
          <a:blip r:embed="rId6"/>
          <a:stretch>
            <a:fillRect/>
          </a:stretch>
        </p:blipFill>
        <p:spPr>
          <a:xfrm>
            <a:off x="8153400" y="569020"/>
            <a:ext cx="3941595" cy="2676376"/>
          </a:xfrm>
          <a:prstGeom prst="rect">
            <a:avLst/>
          </a:prstGeom>
        </p:spPr>
      </p:pic>
    </p:spTree>
    <p:extLst>
      <p:ext uri="{BB962C8B-B14F-4D97-AF65-F5344CB8AC3E}">
        <p14:creationId xmlns:p14="http://schemas.microsoft.com/office/powerpoint/2010/main" val="2647838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Pay</a:t>
            </a:r>
          </a:p>
        </p:txBody>
      </p:sp>
      <p:sp>
        <p:nvSpPr>
          <p:cNvPr id="12" name="TextBox 11">
            <a:extLst>
              <a:ext uri="{FF2B5EF4-FFF2-40B4-BE49-F238E27FC236}">
                <a16:creationId xmlns:a16="http://schemas.microsoft.com/office/drawing/2014/main" id="{64C2AECE-9B37-25D3-EABF-4A21289D0CBE}"/>
              </a:ext>
            </a:extLst>
          </p:cNvPr>
          <p:cNvSpPr txBox="1"/>
          <p:nvPr/>
        </p:nvSpPr>
        <p:spPr>
          <a:xfrm>
            <a:off x="212991" y="3429000"/>
            <a:ext cx="11864543" cy="3168544"/>
          </a:xfrm>
          <a:prstGeom prst="roundRect">
            <a:avLst/>
          </a:prstGeom>
          <a:solidFill>
            <a:schemeClr val="bg1"/>
          </a:solidFill>
          <a:ln>
            <a:solidFill>
              <a:srgbClr val="002060"/>
            </a:solidFill>
          </a:ln>
        </p:spPr>
        <p:txBody>
          <a:bodyPr wrap="square" rtlCol="0">
            <a:normAutofit/>
          </a:bodyPr>
          <a:lstStyle/>
          <a:p>
            <a:pPr marL="536575" lvl="1" indent="-285750">
              <a:spcBef>
                <a:spcPts val="1200"/>
              </a:spcBef>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Nursing pay is above the average of 24-25 but there is increased cost in the new year from the increased employers NI and the pay award. When this is adjusted for the net cost of nurse pay would have been slightly lower due to reductions in variable pay. However, it is recognised that there is more opportunity to reduce variable pay linked to unavailability which remains high in some areas, this is being pursued via the savings workstreams.</a:t>
            </a:r>
          </a:p>
          <a:p>
            <a:pPr marL="536575" lvl="1" indent="-285750">
              <a:spcBef>
                <a:spcPts val="1200"/>
              </a:spcBef>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Medical staffing expenditure is also above the 2024-25 average. Again, there is increased expenditure from NI and pay award, but a small improvement in the variable pay position when considered in the context of a small increase in vacancy levels. Due to anticipated retirements, it is likely there will be a short-term increase in variable pay through the final quarter of 2025/26 as they are recognised as hard to recruit posts. </a:t>
            </a:r>
          </a:p>
          <a:p>
            <a:pPr marL="536575" lvl="1" indent="-285750">
              <a:spcBef>
                <a:spcPts val="1200"/>
              </a:spcBef>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The WTE staffing has reduced during the year linked to variable pay and some leavers with delayed recruitment, along with some service transfer. The increase seen in P07 represents the new student streamline nurses which will eventually reduce variable pay reliance, but which remain in supernumerary posts for the initial employment weeks. </a:t>
            </a:r>
            <a:endParaRPr lang="en-GB" sz="1400" dirty="0">
              <a:solidFill>
                <a:srgbClr val="FF0000"/>
              </a:solidFill>
              <a:latin typeface="Arial" panose="020B0604020202020204" pitchFamily="34" charset="0"/>
              <a:cs typeface="Arial" panose="020B0604020202020204" pitchFamily="34" charset="0"/>
            </a:endParaRPr>
          </a:p>
        </p:txBody>
      </p:sp>
      <p:sp>
        <p:nvSpPr>
          <p:cNvPr id="8" name="Oval 7"/>
          <p:cNvSpPr/>
          <p:nvPr/>
        </p:nvSpPr>
        <p:spPr>
          <a:xfrm>
            <a:off x="11511953" y="85861"/>
            <a:ext cx="441749" cy="441749"/>
          </a:xfrm>
          <a:prstGeom prst="ellipse">
            <a:avLst/>
          </a:prstGeom>
          <a:blipFill>
            <a:blip r:embed="rId3"/>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6D351904-982E-4234-BAC8-CF2D3C4E3335}"/>
              </a:ext>
            </a:extLst>
          </p:cNvPr>
          <p:cNvPicPr>
            <a:picLocks noChangeAspect="1"/>
          </p:cNvPicPr>
          <p:nvPr/>
        </p:nvPicPr>
        <p:blipFill>
          <a:blip r:embed="rId4"/>
          <a:stretch>
            <a:fillRect/>
          </a:stretch>
        </p:blipFill>
        <p:spPr>
          <a:xfrm>
            <a:off x="77955" y="676783"/>
            <a:ext cx="3941595" cy="2664717"/>
          </a:xfrm>
          <a:prstGeom prst="rect">
            <a:avLst/>
          </a:prstGeom>
        </p:spPr>
      </p:pic>
      <p:pic>
        <p:nvPicPr>
          <p:cNvPr id="3" name="Picture 2">
            <a:extLst>
              <a:ext uri="{FF2B5EF4-FFF2-40B4-BE49-F238E27FC236}">
                <a16:creationId xmlns:a16="http://schemas.microsoft.com/office/drawing/2014/main" id="{2EEAF8F6-FD1A-4588-AB8F-E6B7B0910793}"/>
              </a:ext>
            </a:extLst>
          </p:cNvPr>
          <p:cNvPicPr>
            <a:picLocks noChangeAspect="1"/>
          </p:cNvPicPr>
          <p:nvPr/>
        </p:nvPicPr>
        <p:blipFill>
          <a:blip r:embed="rId5"/>
          <a:stretch>
            <a:fillRect/>
          </a:stretch>
        </p:blipFill>
        <p:spPr>
          <a:xfrm>
            <a:off x="4106947" y="676783"/>
            <a:ext cx="3941595" cy="2664717"/>
          </a:xfrm>
          <a:prstGeom prst="rect">
            <a:avLst/>
          </a:prstGeom>
        </p:spPr>
      </p:pic>
      <p:pic>
        <p:nvPicPr>
          <p:cNvPr id="4" name="Picture 3">
            <a:extLst>
              <a:ext uri="{FF2B5EF4-FFF2-40B4-BE49-F238E27FC236}">
                <a16:creationId xmlns:a16="http://schemas.microsoft.com/office/drawing/2014/main" id="{FA47BFEB-E180-4E87-8140-58CAC9297B6B}"/>
              </a:ext>
            </a:extLst>
          </p:cNvPr>
          <p:cNvPicPr>
            <a:picLocks noChangeAspect="1"/>
          </p:cNvPicPr>
          <p:nvPr/>
        </p:nvPicPr>
        <p:blipFill>
          <a:blip r:embed="rId6"/>
          <a:stretch>
            <a:fillRect/>
          </a:stretch>
        </p:blipFill>
        <p:spPr>
          <a:xfrm>
            <a:off x="8135939" y="676783"/>
            <a:ext cx="3941595" cy="2664717"/>
          </a:xfrm>
          <a:prstGeom prst="rect">
            <a:avLst/>
          </a:prstGeom>
        </p:spPr>
      </p:pic>
    </p:spTree>
    <p:extLst>
      <p:ext uri="{BB962C8B-B14F-4D97-AF65-F5344CB8AC3E}">
        <p14:creationId xmlns:p14="http://schemas.microsoft.com/office/powerpoint/2010/main" val="23800724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fa1fdaed32ccfb62a78fe7804e1feb11">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243aadca8e19f5d5123f99ada160efc8"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Props1.xml><?xml version="1.0" encoding="utf-8"?>
<ds:datastoreItem xmlns:ds="http://schemas.openxmlformats.org/officeDocument/2006/customXml" ds:itemID="{EA35AE61-8732-4696-BEDB-314E556C54B3}"/>
</file>

<file path=customXml/itemProps2.xml><?xml version="1.0" encoding="utf-8"?>
<ds:datastoreItem xmlns:ds="http://schemas.openxmlformats.org/officeDocument/2006/customXml" ds:itemID="{4C1A275B-AF09-4E04-BE75-71DAA2E43AB2}">
  <ds:schemaRefs>
    <ds:schemaRef ds:uri="http://schemas.microsoft.com/sharepoint/v3/contenttype/forms"/>
  </ds:schemaRefs>
</ds:datastoreItem>
</file>

<file path=customXml/itemProps3.xml><?xml version="1.0" encoding="utf-8"?>
<ds:datastoreItem xmlns:ds="http://schemas.openxmlformats.org/officeDocument/2006/customXml" ds:itemID="{D05A49B4-D647-44EA-BE41-380F6081D2DC}">
  <ds:schemaRefs>
    <ds:schemaRef ds:uri="http://purl.org/dc/terms/"/>
    <ds:schemaRef ds:uri="http://purl.org/dc/dcmitype/"/>
    <ds:schemaRef ds:uri="http://purl.org/dc/elements/1.1/"/>
    <ds:schemaRef ds:uri="http://schemas.microsoft.com/office/2006/documentManagement/types"/>
    <ds:schemaRef ds:uri="http://schemas.microsoft.com/office/infopath/2007/PartnerControls"/>
    <ds:schemaRef ds:uri="44db3db7-1523-4826-83fd-741d9b441697"/>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55245</TotalTime>
  <Words>2183</Words>
  <Application>Microsoft Office PowerPoint</Application>
  <PresentationFormat>Widescreen</PresentationFormat>
  <Paragraphs>136</Paragraphs>
  <Slides>19</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19</vt:i4>
      </vt:variant>
    </vt:vector>
  </HeadingPairs>
  <TitlesOfParts>
    <vt:vector size="26" baseType="lpstr">
      <vt:lpstr>Aptos</vt:lpstr>
      <vt:lpstr>Arial</vt:lpstr>
      <vt:lpstr>Arial Black</vt:lpstr>
      <vt:lpstr>Calibri</vt:lpstr>
      <vt:lpstr>Calibri Light</vt:lpstr>
      <vt:lpstr>Office Theme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Mountford (Swansea Bay UHB - Finance )</dc:creator>
  <cp:lastModifiedBy>Samantha Moss (Swansea Bay UHB - Finance)</cp:lastModifiedBy>
  <cp:revision>326</cp:revision>
  <dcterms:created xsi:type="dcterms:W3CDTF">2024-04-17T08:36:36Z</dcterms:created>
  <dcterms:modified xsi:type="dcterms:W3CDTF">2025-11-17T16:55:38Z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