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</p:sldMasterIdLst>
  <p:notesMasterIdLst>
    <p:notesMasterId r:id="rId48"/>
  </p:notesMasterIdLst>
  <p:sldIdLst>
    <p:sldId id="367" r:id="rId6"/>
    <p:sldId id="827" r:id="rId7"/>
    <p:sldId id="502" r:id="rId8"/>
    <p:sldId id="851" r:id="rId9"/>
    <p:sldId id="834" r:id="rId10"/>
    <p:sldId id="829" r:id="rId11"/>
    <p:sldId id="842" r:id="rId12"/>
    <p:sldId id="843" r:id="rId13"/>
    <p:sldId id="844" r:id="rId14"/>
    <p:sldId id="845" r:id="rId15"/>
    <p:sldId id="846" r:id="rId16"/>
    <p:sldId id="847" r:id="rId17"/>
    <p:sldId id="848" r:id="rId18"/>
    <p:sldId id="849" r:id="rId19"/>
    <p:sldId id="828" r:id="rId20"/>
    <p:sldId id="507" r:id="rId21"/>
    <p:sldId id="386" r:id="rId22"/>
    <p:sldId id="826" r:id="rId23"/>
    <p:sldId id="835" r:id="rId24"/>
    <p:sldId id="521" r:id="rId25"/>
    <p:sldId id="522" r:id="rId26"/>
    <p:sldId id="836" r:id="rId27"/>
    <p:sldId id="517" r:id="rId28"/>
    <p:sldId id="837" r:id="rId29"/>
    <p:sldId id="850" r:id="rId30"/>
    <p:sldId id="336" r:id="rId31"/>
    <p:sldId id="338" r:id="rId32"/>
    <p:sldId id="337" r:id="rId33"/>
    <p:sldId id="339" r:id="rId34"/>
    <p:sldId id="340" r:id="rId35"/>
    <p:sldId id="1017" r:id="rId36"/>
    <p:sldId id="257" r:id="rId37"/>
    <p:sldId id="355" r:id="rId38"/>
    <p:sldId id="662" r:id="rId39"/>
    <p:sldId id="1014" r:id="rId40"/>
    <p:sldId id="1015" r:id="rId41"/>
    <p:sldId id="281" r:id="rId42"/>
    <p:sldId id="294" r:id="rId43"/>
    <p:sldId id="838" r:id="rId44"/>
    <p:sldId id="839" r:id="rId45"/>
    <p:sldId id="840" r:id="rId46"/>
    <p:sldId id="84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88249" autoAdjust="0"/>
  </p:normalViewPr>
  <p:slideViewPr>
    <p:cSldViewPr snapToGrid="0">
      <p:cViewPr varScale="1">
        <p:scale>
          <a:sx n="56" d="100"/>
          <a:sy n="56" d="100"/>
        </p:scale>
        <p:origin x="396" y="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ymru.nhs.uk\abm_ulhb\group\ststorage\Cancer%20Waiting%20Times%20Management\April%2015%20-%20to%20present%20summary%20-%20restored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Cancer%20Waiting%20Times%20Management\OPA%20waits%20and%20POS%20to%20DT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Cancer%20Waiting%20Times%20Management\OPA%20waits%20and%20POS%20to%20DT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r>
              <a:rPr lang="en-GB"/>
              <a:t>Performance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7793827456314375E-2"/>
          <c:y val="0.10381732026795611"/>
          <c:w val="0.87581618737865108"/>
          <c:h val="0.72366411145962828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'Data for Graphs'!$AM$1</c:f>
              <c:strCache>
                <c:ptCount val="1"/>
                <c:pt idx="0">
                  <c:v>Performance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'Data for Graphs'!$AI$31:$AI$57</c:f>
              <c:numCache>
                <c:formatCode>mmm\ yyyy</c:formatCode>
                <c:ptCount val="24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  <c:pt idx="12">
                  <c:v>45383</c:v>
                </c:pt>
                <c:pt idx="13">
                  <c:v>45413</c:v>
                </c:pt>
                <c:pt idx="14">
                  <c:v>45444</c:v>
                </c:pt>
                <c:pt idx="15">
                  <c:v>45474</c:v>
                </c:pt>
                <c:pt idx="16">
                  <c:v>45505</c:v>
                </c:pt>
                <c:pt idx="17">
                  <c:v>45536</c:v>
                </c:pt>
                <c:pt idx="18">
                  <c:v>45566</c:v>
                </c:pt>
                <c:pt idx="19">
                  <c:v>45597</c:v>
                </c:pt>
                <c:pt idx="20">
                  <c:v>45627</c:v>
                </c:pt>
                <c:pt idx="21">
                  <c:v>45658</c:v>
                </c:pt>
                <c:pt idx="22">
                  <c:v>45689</c:v>
                </c:pt>
                <c:pt idx="23">
                  <c:v>45717</c:v>
                </c:pt>
              </c:numCache>
            </c:numRef>
          </c:cat>
          <c:val>
            <c:numRef>
              <c:f>'Data for Graphs'!$AM$31:$AM$57</c:f>
              <c:numCache>
                <c:formatCode>0%</c:formatCode>
                <c:ptCount val="24"/>
                <c:pt idx="0">
                  <c:v>0.61016949152542377</c:v>
                </c:pt>
                <c:pt idx="1">
                  <c:v>0.5056179775280899</c:v>
                </c:pt>
                <c:pt idx="2">
                  <c:v>0.4962686567164179</c:v>
                </c:pt>
                <c:pt idx="3">
                  <c:v>0.5625</c:v>
                </c:pt>
                <c:pt idx="4">
                  <c:v>0.53584905660377358</c:v>
                </c:pt>
                <c:pt idx="5">
                  <c:v>0.5168539325842697</c:v>
                </c:pt>
                <c:pt idx="6">
                  <c:v>0.55821917808219179</c:v>
                </c:pt>
                <c:pt idx="7">
                  <c:v>0.56794425087108014</c:v>
                </c:pt>
                <c:pt idx="8">
                  <c:v>0.52490421455938696</c:v>
                </c:pt>
                <c:pt idx="9">
                  <c:v>0.50347222222222221</c:v>
                </c:pt>
                <c:pt idx="10">
                  <c:v>0.51943462897526504</c:v>
                </c:pt>
                <c:pt idx="11">
                  <c:v>0.57936507936507942</c:v>
                </c:pt>
                <c:pt idx="12">
                  <c:v>0.6015325670498084</c:v>
                </c:pt>
                <c:pt idx="13">
                  <c:v>0.59706959706959706</c:v>
                </c:pt>
                <c:pt idx="14">
                  <c:v>0.60215053763440862</c:v>
                </c:pt>
                <c:pt idx="15">
                  <c:v>0.58545454545454545</c:v>
                </c:pt>
                <c:pt idx="16">
                  <c:v>0.5572519083969466</c:v>
                </c:pt>
                <c:pt idx="17">
                  <c:v>0.57021276595744685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62-4A6C-A42D-3D16E7BDE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5887663"/>
        <c:axId val="1"/>
      </c:barChart>
      <c:lineChart>
        <c:grouping val="standard"/>
        <c:varyColors val="0"/>
        <c:ser>
          <c:idx val="0"/>
          <c:order val="1"/>
          <c:tx>
            <c:strRef>
              <c:f>'Data for Graphs'!$AN$1</c:f>
              <c:strCache>
                <c:ptCount val="1"/>
                <c:pt idx="0">
                  <c:v>MDS 24/25 Profile</c:v>
                </c:pt>
              </c:strCache>
            </c:strRef>
          </c:tx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'Data for Graphs'!$AI$31:$AI$57</c:f>
              <c:numCache>
                <c:formatCode>mmm\ yyyy</c:formatCode>
                <c:ptCount val="24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  <c:pt idx="12">
                  <c:v>45383</c:v>
                </c:pt>
                <c:pt idx="13">
                  <c:v>45413</c:v>
                </c:pt>
                <c:pt idx="14">
                  <c:v>45444</c:v>
                </c:pt>
                <c:pt idx="15">
                  <c:v>45474</c:v>
                </c:pt>
                <c:pt idx="16">
                  <c:v>45505</c:v>
                </c:pt>
                <c:pt idx="17">
                  <c:v>45536</c:v>
                </c:pt>
                <c:pt idx="18">
                  <c:v>45566</c:v>
                </c:pt>
                <c:pt idx="19">
                  <c:v>45597</c:v>
                </c:pt>
                <c:pt idx="20">
                  <c:v>45627</c:v>
                </c:pt>
                <c:pt idx="21">
                  <c:v>45658</c:v>
                </c:pt>
                <c:pt idx="22">
                  <c:v>45689</c:v>
                </c:pt>
                <c:pt idx="23">
                  <c:v>45717</c:v>
                </c:pt>
              </c:numCache>
            </c:numRef>
          </c:cat>
          <c:val>
            <c:numRef>
              <c:f>'Data for Graphs'!$AN$31:$AN$57</c:f>
              <c:numCache>
                <c:formatCode>General</c:formatCode>
                <c:ptCount val="24"/>
                <c:pt idx="12" formatCode="0%">
                  <c:v>0.51</c:v>
                </c:pt>
                <c:pt idx="13" formatCode="0%">
                  <c:v>0.54</c:v>
                </c:pt>
                <c:pt idx="14" formatCode="0%">
                  <c:v>0.56999999999999995</c:v>
                </c:pt>
                <c:pt idx="15" formatCode="0%">
                  <c:v>0.57999999999999996</c:v>
                </c:pt>
                <c:pt idx="16" formatCode="0%">
                  <c:v>0.59</c:v>
                </c:pt>
                <c:pt idx="17" formatCode="0%">
                  <c:v>0.6</c:v>
                </c:pt>
                <c:pt idx="18" formatCode="0%">
                  <c:v>0.62</c:v>
                </c:pt>
                <c:pt idx="19" formatCode="0%">
                  <c:v>0.64</c:v>
                </c:pt>
                <c:pt idx="20" formatCode="0%">
                  <c:v>0.65</c:v>
                </c:pt>
                <c:pt idx="21" formatCode="0%">
                  <c:v>0.66</c:v>
                </c:pt>
                <c:pt idx="22" formatCode="0%">
                  <c:v>0.68</c:v>
                </c:pt>
                <c:pt idx="23" formatCode="0%">
                  <c:v>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562-4A6C-A42D-3D16E7BDEB1D}"/>
            </c:ext>
          </c:extLst>
        </c:ser>
        <c:ser>
          <c:idx val="1"/>
          <c:order val="2"/>
          <c:tx>
            <c:strRef>
              <c:f>'Data for Graphs'!$AP$1</c:f>
              <c:strCache>
                <c:ptCount val="1"/>
                <c:pt idx="0">
                  <c:v>Target - 75%</c:v>
                </c:pt>
              </c:strCache>
            </c:strRef>
          </c:tx>
          <c:marker>
            <c:symbol val="none"/>
          </c:marker>
          <c:cat>
            <c:numRef>
              <c:f>'Data for Graphs'!$AI$31:$AI$57</c:f>
              <c:numCache>
                <c:formatCode>mmm\ yyyy</c:formatCode>
                <c:ptCount val="24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  <c:pt idx="12">
                  <c:v>45383</c:v>
                </c:pt>
                <c:pt idx="13">
                  <c:v>45413</c:v>
                </c:pt>
                <c:pt idx="14">
                  <c:v>45444</c:v>
                </c:pt>
                <c:pt idx="15">
                  <c:v>45474</c:v>
                </c:pt>
                <c:pt idx="16">
                  <c:v>45505</c:v>
                </c:pt>
                <c:pt idx="17">
                  <c:v>45536</c:v>
                </c:pt>
                <c:pt idx="18">
                  <c:v>45566</c:v>
                </c:pt>
                <c:pt idx="19">
                  <c:v>45597</c:v>
                </c:pt>
                <c:pt idx="20">
                  <c:v>45627</c:v>
                </c:pt>
                <c:pt idx="21">
                  <c:v>45658</c:v>
                </c:pt>
                <c:pt idx="22">
                  <c:v>45689</c:v>
                </c:pt>
                <c:pt idx="23">
                  <c:v>45717</c:v>
                </c:pt>
              </c:numCache>
            </c:numRef>
          </c:cat>
          <c:val>
            <c:numRef>
              <c:f>'Data for Graphs'!$AP$31:$AP$57</c:f>
              <c:numCache>
                <c:formatCode>0%</c:formatCode>
                <c:ptCount val="24"/>
                <c:pt idx="0">
                  <c:v>0.75</c:v>
                </c:pt>
                <c:pt idx="1">
                  <c:v>0.75</c:v>
                </c:pt>
                <c:pt idx="2">
                  <c:v>0.75</c:v>
                </c:pt>
                <c:pt idx="3">
                  <c:v>0.75</c:v>
                </c:pt>
                <c:pt idx="4">
                  <c:v>0.75</c:v>
                </c:pt>
                <c:pt idx="5">
                  <c:v>0.75</c:v>
                </c:pt>
                <c:pt idx="6">
                  <c:v>0.75</c:v>
                </c:pt>
                <c:pt idx="7">
                  <c:v>0.75</c:v>
                </c:pt>
                <c:pt idx="8">
                  <c:v>0.75</c:v>
                </c:pt>
                <c:pt idx="9">
                  <c:v>0.75</c:v>
                </c:pt>
                <c:pt idx="10">
                  <c:v>0.75</c:v>
                </c:pt>
                <c:pt idx="11">
                  <c:v>0.75</c:v>
                </c:pt>
                <c:pt idx="12">
                  <c:v>0.75</c:v>
                </c:pt>
                <c:pt idx="13">
                  <c:v>0.75</c:v>
                </c:pt>
                <c:pt idx="14">
                  <c:v>0.75</c:v>
                </c:pt>
                <c:pt idx="15">
                  <c:v>0.75</c:v>
                </c:pt>
                <c:pt idx="16">
                  <c:v>0.75</c:v>
                </c:pt>
                <c:pt idx="17">
                  <c:v>0.75</c:v>
                </c:pt>
                <c:pt idx="18">
                  <c:v>0.75</c:v>
                </c:pt>
                <c:pt idx="19">
                  <c:v>0.75</c:v>
                </c:pt>
                <c:pt idx="20">
                  <c:v>0.75</c:v>
                </c:pt>
                <c:pt idx="21">
                  <c:v>0.75</c:v>
                </c:pt>
                <c:pt idx="22">
                  <c:v>0.75</c:v>
                </c:pt>
                <c:pt idx="23">
                  <c:v>0.75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562-4A6C-A42D-3D16E7BDE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5887663"/>
        <c:axId val="1"/>
      </c:lineChart>
      <c:dateAx>
        <c:axId val="1775887663"/>
        <c:scaling>
          <c:orientation val="minMax"/>
        </c:scaling>
        <c:delete val="0"/>
        <c:axPos val="b"/>
        <c:numFmt formatCode="mmm\ 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>
              <a:defRPr sz="8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auto val="1"/>
        <c:lblOffset val="100"/>
        <c:baseTimeUnit val="months"/>
        <c:majorUnit val="1"/>
        <c:majorTimeUnit val="months"/>
      </c:dateAx>
      <c:valAx>
        <c:axId val="1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775887663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9.8396736552509245E-2"/>
          <c:y val="0.9433024313278936"/>
          <c:w val="0.88155435389853376"/>
          <c:h val="4.6348604565801747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8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1"/>
              <a:t>POS to DTT - 31 days</a:t>
            </a:r>
          </a:p>
          <a:p>
            <a:pPr>
              <a:defRPr sz="1000" b="1"/>
            </a:pPr>
            <a:r>
              <a:rPr lang="en-GB" sz="1000" b="1"/>
              <a:t>All Tumour</a:t>
            </a:r>
            <a:r>
              <a:rPr lang="en-GB" sz="1000" b="1" baseline="0"/>
              <a:t> Sites</a:t>
            </a:r>
            <a:endParaRPr lang="en-GB" sz="10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362222339657207E-2"/>
          <c:y val="0.15575757575757573"/>
          <c:w val="0.86815814969437544"/>
          <c:h val="0.70943974727997061"/>
        </c:manualLayout>
      </c:layout>
      <c:barChart>
        <c:barDir val="col"/>
        <c:grouping val="clustered"/>
        <c:varyColors val="0"/>
        <c:ser>
          <c:idx val="9"/>
          <c:order val="9"/>
          <c:tx>
            <c:strRef>
              <c:f>'POS to DTT (2)'!$A$16</c:f>
              <c:strCache>
                <c:ptCount val="1"/>
                <c:pt idx="0">
                  <c:v>All Sites - Median Days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'POS to DTT (2)'!$B$1:$T$1</c:f>
              <c:numCache>
                <c:formatCode>mmm\-yy</c:formatCode>
                <c:ptCount val="19"/>
                <c:pt idx="0">
                  <c:v>45170</c:v>
                </c:pt>
                <c:pt idx="1">
                  <c:v>45200</c:v>
                </c:pt>
                <c:pt idx="2">
                  <c:v>45231</c:v>
                </c:pt>
                <c:pt idx="3">
                  <c:v>45261</c:v>
                </c:pt>
                <c:pt idx="4">
                  <c:v>45292</c:v>
                </c:pt>
                <c:pt idx="5">
                  <c:v>45323</c:v>
                </c:pt>
                <c:pt idx="6">
                  <c:v>45352</c:v>
                </c:pt>
                <c:pt idx="7">
                  <c:v>45383</c:v>
                </c:pt>
                <c:pt idx="8">
                  <c:v>45413</c:v>
                </c:pt>
                <c:pt idx="9">
                  <c:v>45444</c:v>
                </c:pt>
                <c:pt idx="10">
                  <c:v>45474</c:v>
                </c:pt>
                <c:pt idx="11">
                  <c:v>45505</c:v>
                </c:pt>
                <c:pt idx="12">
                  <c:v>45536</c:v>
                </c:pt>
                <c:pt idx="13">
                  <c:v>45566</c:v>
                </c:pt>
                <c:pt idx="14">
                  <c:v>45597</c:v>
                </c:pt>
                <c:pt idx="15">
                  <c:v>45627</c:v>
                </c:pt>
                <c:pt idx="16">
                  <c:v>45658</c:v>
                </c:pt>
                <c:pt idx="17">
                  <c:v>45689</c:v>
                </c:pt>
                <c:pt idx="18">
                  <c:v>45717</c:v>
                </c:pt>
              </c:numCache>
            </c:numRef>
          </c:cat>
          <c:val>
            <c:numRef>
              <c:f>'POS to DTT (2)'!$B$16:$T$16</c:f>
              <c:numCache>
                <c:formatCode>General</c:formatCode>
                <c:ptCount val="19"/>
                <c:pt idx="0">
                  <c:v>48</c:v>
                </c:pt>
                <c:pt idx="1">
                  <c:v>45</c:v>
                </c:pt>
                <c:pt idx="2">
                  <c:v>45</c:v>
                </c:pt>
                <c:pt idx="3">
                  <c:v>36</c:v>
                </c:pt>
                <c:pt idx="4">
                  <c:v>42</c:v>
                </c:pt>
                <c:pt idx="5">
                  <c:v>36</c:v>
                </c:pt>
                <c:pt idx="6">
                  <c:v>36</c:v>
                </c:pt>
                <c:pt idx="7">
                  <c:v>34</c:v>
                </c:pt>
                <c:pt idx="8">
                  <c:v>34</c:v>
                </c:pt>
                <c:pt idx="9">
                  <c:v>37</c:v>
                </c:pt>
                <c:pt idx="10">
                  <c:v>39</c:v>
                </c:pt>
                <c:pt idx="11">
                  <c:v>37</c:v>
                </c:pt>
                <c:pt idx="1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7C-46F5-8F98-E21141255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5663232"/>
        <c:axId val="18356603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'POS to DTT (2)'!$A$3</c15:sqref>
                        </c15:formulaRef>
                      </c:ext>
                    </c:extLst>
                    <c:strCache>
                      <c:ptCount val="1"/>
                      <c:pt idx="0">
                        <c:v>Breast - Median Days</c:v>
                      </c:pt>
                    </c:strCache>
                  </c:strRef>
                </c:tx>
                <c:spPr>
                  <a:solidFill>
                    <a:schemeClr val="accent1">
                      <a:tint val="3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'POS to DTT (2)'!$B$3:$T$3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39</c:v>
                      </c:pt>
                      <c:pt idx="1">
                        <c:v>36</c:v>
                      </c:pt>
                      <c:pt idx="2">
                        <c:v>45</c:v>
                      </c:pt>
                      <c:pt idx="3">
                        <c:v>33</c:v>
                      </c:pt>
                      <c:pt idx="4">
                        <c:v>36</c:v>
                      </c:pt>
                      <c:pt idx="5">
                        <c:v>35</c:v>
                      </c:pt>
                      <c:pt idx="6">
                        <c:v>34</c:v>
                      </c:pt>
                      <c:pt idx="7">
                        <c:v>35</c:v>
                      </c:pt>
                      <c:pt idx="8">
                        <c:v>36</c:v>
                      </c:pt>
                      <c:pt idx="9">
                        <c:v>35</c:v>
                      </c:pt>
                      <c:pt idx="10">
                        <c:v>42</c:v>
                      </c:pt>
                      <c:pt idx="11">
                        <c:v>25</c:v>
                      </c:pt>
                      <c:pt idx="12">
                        <c:v>30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17C-46F5-8F98-E211412552BF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(2)'!$A$5</c15:sqref>
                        </c15:formulaRef>
                      </c:ext>
                    </c:extLst>
                    <c:strCache>
                      <c:ptCount val="1"/>
                      <c:pt idx="0">
                        <c:v>Gynaecological - Median Days</c:v>
                      </c:pt>
                    </c:strCache>
                  </c:strRef>
                </c:tx>
                <c:spPr>
                  <a:solidFill>
                    <a:schemeClr val="accent1">
                      <a:tint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(2)'!$B$5:$T$5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54</c:v>
                      </c:pt>
                      <c:pt idx="1">
                        <c:v>48</c:v>
                      </c:pt>
                      <c:pt idx="2">
                        <c:v>97</c:v>
                      </c:pt>
                      <c:pt idx="3">
                        <c:v>89</c:v>
                      </c:pt>
                      <c:pt idx="4">
                        <c:v>83</c:v>
                      </c:pt>
                      <c:pt idx="5">
                        <c:v>48</c:v>
                      </c:pt>
                      <c:pt idx="6">
                        <c:v>74</c:v>
                      </c:pt>
                      <c:pt idx="7">
                        <c:v>79</c:v>
                      </c:pt>
                      <c:pt idx="8">
                        <c:v>43</c:v>
                      </c:pt>
                      <c:pt idx="9">
                        <c:v>57</c:v>
                      </c:pt>
                      <c:pt idx="10">
                        <c:v>56</c:v>
                      </c:pt>
                      <c:pt idx="11">
                        <c:v>89</c:v>
                      </c:pt>
                      <c:pt idx="12">
                        <c:v>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17C-46F5-8F98-E211412552BF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(2)'!$A$6</c15:sqref>
                        </c15:formulaRef>
                      </c:ext>
                    </c:extLst>
                    <c:strCache>
                      <c:ptCount val="1"/>
                      <c:pt idx="0">
                        <c:v>Haematological &amp; Acute Leukaemia - Median Days</c:v>
                      </c:pt>
                    </c:strCache>
                  </c:strRef>
                </c:tx>
                <c:spPr>
                  <a:solidFill>
                    <a:schemeClr val="accent1">
                      <a:tint val="4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(2)'!$B$6:$T$6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58</c:v>
                      </c:pt>
                      <c:pt idx="1">
                        <c:v>54</c:v>
                      </c:pt>
                      <c:pt idx="2">
                        <c:v>84</c:v>
                      </c:pt>
                      <c:pt idx="3">
                        <c:v>58</c:v>
                      </c:pt>
                      <c:pt idx="4">
                        <c:v>85</c:v>
                      </c:pt>
                      <c:pt idx="5">
                        <c:v>54</c:v>
                      </c:pt>
                      <c:pt idx="6">
                        <c:v>35</c:v>
                      </c:pt>
                      <c:pt idx="7">
                        <c:v>64</c:v>
                      </c:pt>
                      <c:pt idx="8">
                        <c:v>59</c:v>
                      </c:pt>
                      <c:pt idx="9">
                        <c:v>56</c:v>
                      </c:pt>
                      <c:pt idx="10">
                        <c:v>35</c:v>
                      </c:pt>
                      <c:pt idx="11">
                        <c:v>59</c:v>
                      </c:pt>
                      <c:pt idx="12">
                        <c:v>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D17C-46F5-8F98-E211412552BF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(2)'!$A$7</c15:sqref>
                        </c15:formulaRef>
                      </c:ext>
                    </c:extLst>
                    <c:strCache>
                      <c:ptCount val="1"/>
                      <c:pt idx="0">
                        <c:v>Head &amp; Neck - Median Days</c:v>
                      </c:pt>
                    </c:strCache>
                  </c:strRef>
                </c:tx>
                <c:spPr>
                  <a:solidFill>
                    <a:schemeClr val="accent1">
                      <a:tint val="4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(2)'!$B$7:$T$7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46</c:v>
                      </c:pt>
                      <c:pt idx="1">
                        <c:v>51</c:v>
                      </c:pt>
                      <c:pt idx="2">
                        <c:v>36</c:v>
                      </c:pt>
                      <c:pt idx="3">
                        <c:v>41</c:v>
                      </c:pt>
                      <c:pt idx="4">
                        <c:v>24</c:v>
                      </c:pt>
                      <c:pt idx="5">
                        <c:v>35</c:v>
                      </c:pt>
                      <c:pt idx="6">
                        <c:v>35</c:v>
                      </c:pt>
                      <c:pt idx="7">
                        <c:v>43</c:v>
                      </c:pt>
                      <c:pt idx="8">
                        <c:v>47</c:v>
                      </c:pt>
                      <c:pt idx="9">
                        <c:v>37</c:v>
                      </c:pt>
                      <c:pt idx="10">
                        <c:v>45</c:v>
                      </c:pt>
                      <c:pt idx="11">
                        <c:v>42</c:v>
                      </c:pt>
                      <c:pt idx="12">
                        <c:v>58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17C-46F5-8F98-E211412552BF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(2)'!$A$9</c15:sqref>
                        </c15:formulaRef>
                      </c:ext>
                    </c:extLst>
                    <c:strCache>
                      <c:ptCount val="1"/>
                      <c:pt idx="0">
                        <c:v>Lung - Median Days</c:v>
                      </c:pt>
                    </c:strCache>
                  </c:strRef>
                </c:tx>
                <c:spPr>
                  <a:solidFill>
                    <a:schemeClr val="accent1">
                      <a:tint val="5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(2)'!$B$9:$T$9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38</c:v>
                      </c:pt>
                      <c:pt idx="1">
                        <c:v>47</c:v>
                      </c:pt>
                      <c:pt idx="2">
                        <c:v>40</c:v>
                      </c:pt>
                      <c:pt idx="3">
                        <c:v>59</c:v>
                      </c:pt>
                      <c:pt idx="4">
                        <c:v>61</c:v>
                      </c:pt>
                      <c:pt idx="5">
                        <c:v>64</c:v>
                      </c:pt>
                      <c:pt idx="6">
                        <c:v>68</c:v>
                      </c:pt>
                      <c:pt idx="7">
                        <c:v>59</c:v>
                      </c:pt>
                      <c:pt idx="8">
                        <c:v>41</c:v>
                      </c:pt>
                      <c:pt idx="9">
                        <c:v>43</c:v>
                      </c:pt>
                      <c:pt idx="10">
                        <c:v>39</c:v>
                      </c:pt>
                      <c:pt idx="11">
                        <c:v>44</c:v>
                      </c:pt>
                      <c:pt idx="12">
                        <c:v>39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17C-46F5-8F98-E211412552BF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(2)'!$A$8</c15:sqref>
                        </c15:formulaRef>
                      </c:ext>
                    </c:extLst>
                    <c:strCache>
                      <c:ptCount val="1"/>
                      <c:pt idx="0">
                        <c:v>Lower GI - Median Days</c:v>
                      </c:pt>
                    </c:strCache>
                  </c:strRef>
                </c:tx>
                <c:spPr>
                  <a:solidFill>
                    <a:schemeClr val="accent1">
                      <a:tint val="5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(2)'!$B$8:$T$8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50</c:v>
                      </c:pt>
                      <c:pt idx="1">
                        <c:v>63</c:v>
                      </c:pt>
                      <c:pt idx="2">
                        <c:v>51</c:v>
                      </c:pt>
                      <c:pt idx="3">
                        <c:v>57</c:v>
                      </c:pt>
                      <c:pt idx="4">
                        <c:v>82</c:v>
                      </c:pt>
                      <c:pt idx="5">
                        <c:v>54</c:v>
                      </c:pt>
                      <c:pt idx="6">
                        <c:v>42</c:v>
                      </c:pt>
                      <c:pt idx="7">
                        <c:v>47</c:v>
                      </c:pt>
                      <c:pt idx="8">
                        <c:v>33</c:v>
                      </c:pt>
                      <c:pt idx="9">
                        <c:v>36</c:v>
                      </c:pt>
                      <c:pt idx="10">
                        <c:v>40</c:v>
                      </c:pt>
                      <c:pt idx="11">
                        <c:v>38</c:v>
                      </c:pt>
                      <c:pt idx="12">
                        <c:v>51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17C-46F5-8F98-E211412552BF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(2)'!$A$12</c15:sqref>
                        </c15:formulaRef>
                      </c:ext>
                    </c:extLst>
                    <c:strCache>
                      <c:ptCount val="1"/>
                      <c:pt idx="0">
                        <c:v>Skin - Median Days</c:v>
                      </c:pt>
                    </c:strCache>
                  </c:strRef>
                </c:tx>
                <c:spPr>
                  <a:solidFill>
                    <a:schemeClr val="accent1">
                      <a:tint val="62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(2)'!$B$12:$T$12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32</c:v>
                      </c:pt>
                      <c:pt idx="1">
                        <c:v>22</c:v>
                      </c:pt>
                      <c:pt idx="2">
                        <c:v>29</c:v>
                      </c:pt>
                      <c:pt idx="3">
                        <c:v>14</c:v>
                      </c:pt>
                      <c:pt idx="4">
                        <c:v>10</c:v>
                      </c:pt>
                      <c:pt idx="5">
                        <c:v>7</c:v>
                      </c:pt>
                      <c:pt idx="6">
                        <c:v>13</c:v>
                      </c:pt>
                      <c:pt idx="7">
                        <c:v>18</c:v>
                      </c:pt>
                      <c:pt idx="8">
                        <c:v>14</c:v>
                      </c:pt>
                      <c:pt idx="9">
                        <c:v>20</c:v>
                      </c:pt>
                      <c:pt idx="10">
                        <c:v>23</c:v>
                      </c:pt>
                      <c:pt idx="11">
                        <c:v>22</c:v>
                      </c:pt>
                      <c:pt idx="12">
                        <c:v>14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17C-46F5-8F98-E211412552BF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(2)'!$A$14</c15:sqref>
                        </c15:formulaRef>
                      </c:ext>
                    </c:extLst>
                    <c:strCache>
                      <c:ptCount val="1"/>
                      <c:pt idx="0">
                        <c:v>Upper GI - Median Days</c:v>
                      </c:pt>
                    </c:strCache>
                  </c:strRef>
                </c:tx>
                <c:spPr>
                  <a:solidFill>
                    <a:schemeClr val="accent1">
                      <a:tint val="67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(2)'!$B$14:$T$14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60</c:v>
                      </c:pt>
                      <c:pt idx="1">
                        <c:v>42</c:v>
                      </c:pt>
                      <c:pt idx="2">
                        <c:v>43</c:v>
                      </c:pt>
                      <c:pt idx="3">
                        <c:v>32</c:v>
                      </c:pt>
                      <c:pt idx="4">
                        <c:v>46</c:v>
                      </c:pt>
                      <c:pt idx="5">
                        <c:v>58</c:v>
                      </c:pt>
                      <c:pt idx="6">
                        <c:v>65</c:v>
                      </c:pt>
                      <c:pt idx="7">
                        <c:v>33</c:v>
                      </c:pt>
                      <c:pt idx="8">
                        <c:v>42</c:v>
                      </c:pt>
                      <c:pt idx="9">
                        <c:v>52</c:v>
                      </c:pt>
                      <c:pt idx="10">
                        <c:v>41</c:v>
                      </c:pt>
                      <c:pt idx="11">
                        <c:v>37</c:v>
                      </c:pt>
                      <c:pt idx="12">
                        <c:v>55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17C-46F5-8F98-E211412552BF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(2)'!$A$15</c15:sqref>
                        </c15:formulaRef>
                      </c:ext>
                    </c:extLst>
                    <c:strCache>
                      <c:ptCount val="1"/>
                      <c:pt idx="0">
                        <c:v>Urological - Median Days</c:v>
                      </c:pt>
                    </c:strCache>
                  </c:strRef>
                </c:tx>
                <c:spPr>
                  <a:solidFill>
                    <a:schemeClr val="accent1">
                      <a:tint val="71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(2)'!$B$15:$T$15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57</c:v>
                      </c:pt>
                      <c:pt idx="1">
                        <c:v>86</c:v>
                      </c:pt>
                      <c:pt idx="2">
                        <c:v>64</c:v>
                      </c:pt>
                      <c:pt idx="3">
                        <c:v>64</c:v>
                      </c:pt>
                      <c:pt idx="4">
                        <c:v>69</c:v>
                      </c:pt>
                      <c:pt idx="5">
                        <c:v>83</c:v>
                      </c:pt>
                      <c:pt idx="6">
                        <c:v>70</c:v>
                      </c:pt>
                      <c:pt idx="7">
                        <c:v>56</c:v>
                      </c:pt>
                      <c:pt idx="8">
                        <c:v>66</c:v>
                      </c:pt>
                      <c:pt idx="9">
                        <c:v>58</c:v>
                      </c:pt>
                      <c:pt idx="10">
                        <c:v>53</c:v>
                      </c:pt>
                      <c:pt idx="11">
                        <c:v>61</c:v>
                      </c:pt>
                      <c:pt idx="12">
                        <c:v>52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D17C-46F5-8F98-E211412552BF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(2)'!$A$18</c15:sqref>
                        </c15:formulaRef>
                      </c:ext>
                    </c:extLst>
                    <c:strCache>
                      <c:ptCount val="1"/>
                      <c:pt idx="0">
                        <c:v>Breast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(2)'!$B$18:$T$18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60</c:v>
                      </c:pt>
                      <c:pt idx="1">
                        <c:v>50</c:v>
                      </c:pt>
                      <c:pt idx="2">
                        <c:v>52</c:v>
                      </c:pt>
                      <c:pt idx="3">
                        <c:v>41</c:v>
                      </c:pt>
                      <c:pt idx="4">
                        <c:v>48</c:v>
                      </c:pt>
                      <c:pt idx="5">
                        <c:v>45</c:v>
                      </c:pt>
                      <c:pt idx="6">
                        <c:v>36</c:v>
                      </c:pt>
                      <c:pt idx="7">
                        <c:v>38</c:v>
                      </c:pt>
                      <c:pt idx="8">
                        <c:v>45</c:v>
                      </c:pt>
                      <c:pt idx="9">
                        <c:v>42</c:v>
                      </c:pt>
                      <c:pt idx="10">
                        <c:v>51</c:v>
                      </c:pt>
                      <c:pt idx="11">
                        <c:v>34</c:v>
                      </c:pt>
                      <c:pt idx="12">
                        <c:v>38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D17C-46F5-8F98-E211412552BF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(2)'!$A$20</c15:sqref>
                        </c15:formulaRef>
                      </c:ext>
                    </c:extLst>
                    <c:strCache>
                      <c:ptCount val="1"/>
                      <c:pt idx="0">
                        <c:v>Gynaecological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8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(2)'!$B$20:$T$20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84</c:v>
                      </c:pt>
                      <c:pt idx="1">
                        <c:v>100</c:v>
                      </c:pt>
                      <c:pt idx="2">
                        <c:v>118</c:v>
                      </c:pt>
                      <c:pt idx="3">
                        <c:v>129</c:v>
                      </c:pt>
                      <c:pt idx="4">
                        <c:v>129</c:v>
                      </c:pt>
                      <c:pt idx="5">
                        <c:v>68</c:v>
                      </c:pt>
                      <c:pt idx="6">
                        <c:v>142</c:v>
                      </c:pt>
                      <c:pt idx="7">
                        <c:v>123</c:v>
                      </c:pt>
                      <c:pt idx="8">
                        <c:v>59</c:v>
                      </c:pt>
                      <c:pt idx="9">
                        <c:v>89</c:v>
                      </c:pt>
                      <c:pt idx="10">
                        <c:v>92</c:v>
                      </c:pt>
                      <c:pt idx="11">
                        <c:v>103</c:v>
                      </c:pt>
                      <c:pt idx="12">
                        <c:v>51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D17C-46F5-8F98-E211412552BF}"/>
                  </c:ext>
                </c:extLst>
              </c15:ser>
            </c15:filteredBarSeries>
            <c15:filteredBa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(2)'!$A$21</c15:sqref>
                        </c15:formulaRef>
                      </c:ext>
                    </c:extLst>
                    <c:strCache>
                      <c:ptCount val="1"/>
                      <c:pt idx="0">
                        <c:v>Haematological &amp; Acute Leukaemia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8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(2)'!$B$21:$T$21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141</c:v>
                      </c:pt>
                      <c:pt idx="1">
                        <c:v>86</c:v>
                      </c:pt>
                      <c:pt idx="2">
                        <c:v>125</c:v>
                      </c:pt>
                      <c:pt idx="3">
                        <c:v>77</c:v>
                      </c:pt>
                      <c:pt idx="4">
                        <c:v>152</c:v>
                      </c:pt>
                      <c:pt idx="5">
                        <c:v>82</c:v>
                      </c:pt>
                      <c:pt idx="6">
                        <c:v>55</c:v>
                      </c:pt>
                      <c:pt idx="7">
                        <c:v>89</c:v>
                      </c:pt>
                      <c:pt idx="8">
                        <c:v>90</c:v>
                      </c:pt>
                      <c:pt idx="9">
                        <c:v>77</c:v>
                      </c:pt>
                      <c:pt idx="10">
                        <c:v>57</c:v>
                      </c:pt>
                      <c:pt idx="11">
                        <c:v>107</c:v>
                      </c:pt>
                      <c:pt idx="12">
                        <c:v>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D17C-46F5-8F98-E211412552BF}"/>
                  </c:ext>
                </c:extLst>
              </c15:ser>
            </c15:filteredBarSeries>
            <c15:filteredBa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(2)'!$A$22</c15:sqref>
                        </c15:formulaRef>
                      </c:ext>
                    </c:extLst>
                    <c:strCache>
                      <c:ptCount val="1"/>
                      <c:pt idx="0">
                        <c:v>Head &amp; Neck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9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(2)'!$B$22:$T$22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61</c:v>
                      </c:pt>
                      <c:pt idx="1">
                        <c:v>65</c:v>
                      </c:pt>
                      <c:pt idx="2">
                        <c:v>41</c:v>
                      </c:pt>
                      <c:pt idx="3">
                        <c:v>51</c:v>
                      </c:pt>
                      <c:pt idx="4">
                        <c:v>31</c:v>
                      </c:pt>
                      <c:pt idx="5">
                        <c:v>42</c:v>
                      </c:pt>
                      <c:pt idx="6">
                        <c:v>45</c:v>
                      </c:pt>
                      <c:pt idx="7">
                        <c:v>50</c:v>
                      </c:pt>
                      <c:pt idx="8">
                        <c:v>61</c:v>
                      </c:pt>
                      <c:pt idx="9">
                        <c:v>40</c:v>
                      </c:pt>
                      <c:pt idx="10">
                        <c:v>62</c:v>
                      </c:pt>
                      <c:pt idx="11">
                        <c:v>51</c:v>
                      </c:pt>
                      <c:pt idx="12">
                        <c:v>107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D17C-46F5-8F98-E211412552BF}"/>
                  </c:ext>
                </c:extLst>
              </c15:ser>
            </c15:filteredBarSeries>
            <c15:filteredBa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(2)'!$A$24</c15:sqref>
                        </c15:formulaRef>
                      </c:ext>
                    </c:extLst>
                    <c:strCache>
                      <c:ptCount val="1"/>
                      <c:pt idx="0">
                        <c:v>Lung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9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(2)'!$B$24:$T$24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83</c:v>
                      </c:pt>
                      <c:pt idx="1">
                        <c:v>74</c:v>
                      </c:pt>
                      <c:pt idx="2">
                        <c:v>57</c:v>
                      </c:pt>
                      <c:pt idx="3">
                        <c:v>81</c:v>
                      </c:pt>
                      <c:pt idx="4">
                        <c:v>86</c:v>
                      </c:pt>
                      <c:pt idx="5">
                        <c:v>103</c:v>
                      </c:pt>
                      <c:pt idx="6">
                        <c:v>117</c:v>
                      </c:pt>
                      <c:pt idx="7">
                        <c:v>95</c:v>
                      </c:pt>
                      <c:pt idx="8">
                        <c:v>73</c:v>
                      </c:pt>
                      <c:pt idx="9">
                        <c:v>54</c:v>
                      </c:pt>
                      <c:pt idx="10">
                        <c:v>58</c:v>
                      </c:pt>
                      <c:pt idx="11">
                        <c:v>67</c:v>
                      </c:pt>
                      <c:pt idx="12">
                        <c:v>70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D17C-46F5-8F98-E211412552BF}"/>
                  </c:ext>
                </c:extLst>
              </c15:ser>
            </c15:filteredBarSeries>
            <c15:filteredBa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(2)'!$A$23</c15:sqref>
                        </c15:formulaRef>
                      </c:ext>
                    </c:extLst>
                    <c:strCache>
                      <c:ptCount val="1"/>
                      <c:pt idx="0">
                        <c:v>Lower GI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97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(2)'!$B$23:$T$23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99</c:v>
                      </c:pt>
                      <c:pt idx="1">
                        <c:v>94</c:v>
                      </c:pt>
                      <c:pt idx="2">
                        <c:v>67</c:v>
                      </c:pt>
                      <c:pt idx="3">
                        <c:v>70</c:v>
                      </c:pt>
                      <c:pt idx="4">
                        <c:v>109</c:v>
                      </c:pt>
                      <c:pt idx="5">
                        <c:v>76</c:v>
                      </c:pt>
                      <c:pt idx="6">
                        <c:v>74</c:v>
                      </c:pt>
                      <c:pt idx="7">
                        <c:v>77</c:v>
                      </c:pt>
                      <c:pt idx="8">
                        <c:v>42</c:v>
                      </c:pt>
                      <c:pt idx="9">
                        <c:v>64</c:v>
                      </c:pt>
                      <c:pt idx="10">
                        <c:v>58</c:v>
                      </c:pt>
                      <c:pt idx="11">
                        <c:v>50</c:v>
                      </c:pt>
                      <c:pt idx="12">
                        <c:v>90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D17C-46F5-8F98-E211412552BF}"/>
                  </c:ext>
                </c:extLst>
              </c15:ser>
            </c15:filteredBarSeries>
            <c15:filteredBa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(2)'!$A$27</c15:sqref>
                        </c15:formulaRef>
                      </c:ext>
                    </c:extLst>
                    <c:strCache>
                      <c:ptCount val="1"/>
                      <c:pt idx="0">
                        <c:v>Skin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9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(2)'!$B$27:$T$27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57</c:v>
                      </c:pt>
                      <c:pt idx="1">
                        <c:v>50</c:v>
                      </c:pt>
                      <c:pt idx="2">
                        <c:v>53</c:v>
                      </c:pt>
                      <c:pt idx="3">
                        <c:v>26</c:v>
                      </c:pt>
                      <c:pt idx="4">
                        <c:v>21</c:v>
                      </c:pt>
                      <c:pt idx="5">
                        <c:v>21</c:v>
                      </c:pt>
                      <c:pt idx="6">
                        <c:v>19</c:v>
                      </c:pt>
                      <c:pt idx="7">
                        <c:v>27</c:v>
                      </c:pt>
                      <c:pt idx="8">
                        <c:v>23</c:v>
                      </c:pt>
                      <c:pt idx="9">
                        <c:v>37</c:v>
                      </c:pt>
                      <c:pt idx="10">
                        <c:v>46</c:v>
                      </c:pt>
                      <c:pt idx="11">
                        <c:v>57</c:v>
                      </c:pt>
                      <c:pt idx="12">
                        <c:v>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D17C-46F5-8F98-E211412552BF}"/>
                  </c:ext>
                </c:extLst>
              </c15:ser>
            </c15:filteredBarSeries>
            <c15:filteredBa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(2)'!$A$29</c15:sqref>
                        </c15:formulaRef>
                      </c:ext>
                    </c:extLst>
                    <c:strCache>
                      <c:ptCount val="1"/>
                      <c:pt idx="0">
                        <c:v>Upper GI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8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(2)'!$B$29:$T$29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77</c:v>
                      </c:pt>
                      <c:pt idx="1">
                        <c:v>92</c:v>
                      </c:pt>
                      <c:pt idx="2">
                        <c:v>51</c:v>
                      </c:pt>
                      <c:pt idx="3">
                        <c:v>66</c:v>
                      </c:pt>
                      <c:pt idx="4">
                        <c:v>127</c:v>
                      </c:pt>
                      <c:pt idx="5">
                        <c:v>85</c:v>
                      </c:pt>
                      <c:pt idx="6">
                        <c:v>87</c:v>
                      </c:pt>
                      <c:pt idx="7">
                        <c:v>48</c:v>
                      </c:pt>
                      <c:pt idx="8">
                        <c:v>65</c:v>
                      </c:pt>
                      <c:pt idx="9">
                        <c:v>97</c:v>
                      </c:pt>
                      <c:pt idx="10">
                        <c:v>49</c:v>
                      </c:pt>
                      <c:pt idx="11">
                        <c:v>59</c:v>
                      </c:pt>
                      <c:pt idx="12">
                        <c:v>78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D17C-46F5-8F98-E211412552BF}"/>
                  </c:ext>
                </c:extLst>
              </c15:ser>
            </c15:filteredBarSeries>
            <c15:filteredBa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(2)'!$A$30</c15:sqref>
                        </c15:formulaRef>
                      </c:ext>
                    </c:extLst>
                    <c:strCache>
                      <c:ptCount val="1"/>
                      <c:pt idx="0">
                        <c:v>Urological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8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(2)'!$B$30:$T$30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87</c:v>
                      </c:pt>
                      <c:pt idx="1">
                        <c:v>109</c:v>
                      </c:pt>
                      <c:pt idx="2">
                        <c:v>94</c:v>
                      </c:pt>
                      <c:pt idx="3">
                        <c:v>85</c:v>
                      </c:pt>
                      <c:pt idx="4">
                        <c:v>80</c:v>
                      </c:pt>
                      <c:pt idx="5">
                        <c:v>103</c:v>
                      </c:pt>
                      <c:pt idx="6">
                        <c:v>94</c:v>
                      </c:pt>
                      <c:pt idx="7">
                        <c:v>85</c:v>
                      </c:pt>
                      <c:pt idx="8">
                        <c:v>110</c:v>
                      </c:pt>
                      <c:pt idx="9">
                        <c:v>78</c:v>
                      </c:pt>
                      <c:pt idx="10">
                        <c:v>83</c:v>
                      </c:pt>
                      <c:pt idx="11">
                        <c:v>82</c:v>
                      </c:pt>
                      <c:pt idx="12">
                        <c:v>76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D17C-46F5-8F98-E211412552BF}"/>
                  </c:ext>
                </c:extLst>
              </c15:ser>
            </c15:filteredBarSeries>
            <c15:filteredBa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(2)'!$A$31</c15:sqref>
                        </c15:formulaRef>
                      </c:ext>
                    </c:extLst>
                    <c:strCache>
                      <c:ptCount val="1"/>
                      <c:pt idx="0">
                        <c:v>All Sites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7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(2)'!$B$31:$T$31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77</c:v>
                      </c:pt>
                      <c:pt idx="1">
                        <c:v>73</c:v>
                      </c:pt>
                      <c:pt idx="2">
                        <c:v>70</c:v>
                      </c:pt>
                      <c:pt idx="3">
                        <c:v>67</c:v>
                      </c:pt>
                      <c:pt idx="4">
                        <c:v>78</c:v>
                      </c:pt>
                      <c:pt idx="5">
                        <c:v>68</c:v>
                      </c:pt>
                      <c:pt idx="6">
                        <c:v>70</c:v>
                      </c:pt>
                      <c:pt idx="7">
                        <c:v>63</c:v>
                      </c:pt>
                      <c:pt idx="8">
                        <c:v>61</c:v>
                      </c:pt>
                      <c:pt idx="9">
                        <c:v>59</c:v>
                      </c:pt>
                      <c:pt idx="10">
                        <c:v>58</c:v>
                      </c:pt>
                      <c:pt idx="11">
                        <c:v>62</c:v>
                      </c:pt>
                      <c:pt idx="12">
                        <c:v>66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D17C-46F5-8F98-E211412552BF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9"/>
          <c:order val="29"/>
          <c:tx>
            <c:strRef>
              <c:f>'POS to DTT (2)'!$A$46</c:f>
              <c:strCache>
                <c:ptCount val="1"/>
                <c:pt idx="0">
                  <c:v>All Sites - % in 31 days</c:v>
                </c:pt>
              </c:strCache>
            </c:strRef>
          </c:tx>
          <c:spPr>
            <a:ln w="28575" cap="rnd">
              <a:solidFill>
                <a:schemeClr val="accent1">
                  <a:shade val="34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'POS to DTT (2)'!$B$1:$T$1</c:f>
              <c:numCache>
                <c:formatCode>mmm\-yy</c:formatCode>
                <c:ptCount val="19"/>
                <c:pt idx="0">
                  <c:v>45170</c:v>
                </c:pt>
                <c:pt idx="1">
                  <c:v>45200</c:v>
                </c:pt>
                <c:pt idx="2">
                  <c:v>45231</c:v>
                </c:pt>
                <c:pt idx="3">
                  <c:v>45261</c:v>
                </c:pt>
                <c:pt idx="4">
                  <c:v>45292</c:v>
                </c:pt>
                <c:pt idx="5">
                  <c:v>45323</c:v>
                </c:pt>
                <c:pt idx="6">
                  <c:v>45352</c:v>
                </c:pt>
                <c:pt idx="7">
                  <c:v>45383</c:v>
                </c:pt>
                <c:pt idx="8">
                  <c:v>45413</c:v>
                </c:pt>
                <c:pt idx="9">
                  <c:v>45444</c:v>
                </c:pt>
                <c:pt idx="10">
                  <c:v>45474</c:v>
                </c:pt>
                <c:pt idx="11">
                  <c:v>45505</c:v>
                </c:pt>
                <c:pt idx="12">
                  <c:v>45536</c:v>
                </c:pt>
                <c:pt idx="13">
                  <c:v>45566</c:v>
                </c:pt>
                <c:pt idx="14">
                  <c:v>45597</c:v>
                </c:pt>
                <c:pt idx="15">
                  <c:v>45627</c:v>
                </c:pt>
                <c:pt idx="16">
                  <c:v>45658</c:v>
                </c:pt>
                <c:pt idx="17">
                  <c:v>45689</c:v>
                </c:pt>
                <c:pt idx="18">
                  <c:v>45717</c:v>
                </c:pt>
              </c:numCache>
            </c:numRef>
          </c:cat>
          <c:val>
            <c:numRef>
              <c:f>'POS to DTT (2)'!$B$46:$T$46</c:f>
              <c:numCache>
                <c:formatCode>0%</c:formatCode>
                <c:ptCount val="19"/>
                <c:pt idx="0">
                  <c:v>0.31</c:v>
                </c:pt>
                <c:pt idx="1">
                  <c:v>0.33</c:v>
                </c:pt>
                <c:pt idx="2">
                  <c:v>0.32</c:v>
                </c:pt>
                <c:pt idx="3">
                  <c:v>0.41</c:v>
                </c:pt>
                <c:pt idx="4">
                  <c:v>0.39</c:v>
                </c:pt>
                <c:pt idx="5">
                  <c:v>0.45</c:v>
                </c:pt>
                <c:pt idx="6">
                  <c:v>0.44</c:v>
                </c:pt>
                <c:pt idx="7">
                  <c:v>0.48</c:v>
                </c:pt>
                <c:pt idx="8">
                  <c:v>0.45</c:v>
                </c:pt>
                <c:pt idx="9">
                  <c:v>0.36</c:v>
                </c:pt>
                <c:pt idx="10">
                  <c:v>0.4</c:v>
                </c:pt>
                <c:pt idx="11">
                  <c:v>0.44</c:v>
                </c:pt>
                <c:pt idx="12">
                  <c:v>0.39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17C-46F5-8F98-E21141255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7015824"/>
        <c:axId val="1856997104"/>
        <c:extLst>
          <c:ext xmlns:c15="http://schemas.microsoft.com/office/drawing/2012/chart" uri="{02D57815-91ED-43cb-92C2-25804820EDAC}">
            <c15:filteredLineSeries>
              <c15:ser>
                <c:idx val="20"/>
                <c:order val="20"/>
                <c:tx>
                  <c:strRef>
                    <c:extLst>
                      <c:ext uri="{02D57815-91ED-43cb-92C2-25804820EDAC}">
                        <c15:formulaRef>
                          <c15:sqref>'POS to DTT (2)'!$A$33</c15:sqref>
                        </c15:formulaRef>
                      </c:ext>
                    </c:extLst>
                    <c:strCache>
                      <c:ptCount val="1"/>
                      <c:pt idx="0">
                        <c:v>Breast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75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'POS to DTT (2)'!$B$33:$T$33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0.35</c:v>
                      </c:pt>
                      <c:pt idx="1">
                        <c:v>0.31</c:v>
                      </c:pt>
                      <c:pt idx="2">
                        <c:v>0.1</c:v>
                      </c:pt>
                      <c:pt idx="3">
                        <c:v>0.37</c:v>
                      </c:pt>
                      <c:pt idx="4">
                        <c:v>0.27</c:v>
                      </c:pt>
                      <c:pt idx="5">
                        <c:v>0.41</c:v>
                      </c:pt>
                      <c:pt idx="6">
                        <c:v>0.48</c:v>
                      </c:pt>
                      <c:pt idx="7">
                        <c:v>0.47</c:v>
                      </c:pt>
                      <c:pt idx="8">
                        <c:v>0.28999999999999998</c:v>
                      </c:pt>
                      <c:pt idx="9">
                        <c:v>0.36</c:v>
                      </c:pt>
                      <c:pt idx="10">
                        <c:v>0.33</c:v>
                      </c:pt>
                      <c:pt idx="11">
                        <c:v>0.71</c:v>
                      </c:pt>
                      <c:pt idx="12">
                        <c:v>0.43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15-D17C-46F5-8F98-E211412552BF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(2)'!$A$35</c15:sqref>
                        </c15:formulaRef>
                      </c:ext>
                    </c:extLst>
                    <c:strCache>
                      <c:ptCount val="1"/>
                      <c:pt idx="0">
                        <c:v>Gynaecological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(2)'!$B$35:$T$35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</c:v>
                      </c:pt>
                      <c:pt idx="1">
                        <c:v>0.2</c:v>
                      </c:pt>
                      <c:pt idx="2">
                        <c:v>0</c:v>
                      </c:pt>
                      <c:pt idx="3">
                        <c:v>0.14000000000000001</c:v>
                      </c:pt>
                      <c:pt idx="4">
                        <c:v>0.08</c:v>
                      </c:pt>
                      <c:pt idx="5">
                        <c:v>0.21</c:v>
                      </c:pt>
                      <c:pt idx="6">
                        <c:v>0.11</c:v>
                      </c:pt>
                      <c:pt idx="7">
                        <c:v>0.25</c:v>
                      </c:pt>
                      <c:pt idx="8">
                        <c:v>0.18</c:v>
                      </c:pt>
                      <c:pt idx="9">
                        <c:v>0.22</c:v>
                      </c:pt>
                      <c:pt idx="10">
                        <c:v>0.17</c:v>
                      </c:pt>
                      <c:pt idx="11">
                        <c:v>0.17</c:v>
                      </c:pt>
                      <c:pt idx="12">
                        <c:v>0.27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D17C-46F5-8F98-E211412552BF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(2)'!$A$36</c15:sqref>
                        </c15:formulaRef>
                      </c:ext>
                    </c:extLst>
                    <c:strCache>
                      <c:ptCount val="1"/>
                      <c:pt idx="0">
                        <c:v>Haematological &amp; Acute Leukaemia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6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(2)'!$B$36:$T$36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0.23</c:v>
                      </c:pt>
                      <c:pt idx="1">
                        <c:v>0.23</c:v>
                      </c:pt>
                      <c:pt idx="2">
                        <c:v>0.21</c:v>
                      </c:pt>
                      <c:pt idx="3">
                        <c:v>0.43</c:v>
                      </c:pt>
                      <c:pt idx="4">
                        <c:v>7.0000000000000007E-2</c:v>
                      </c:pt>
                      <c:pt idx="5">
                        <c:v>0.33</c:v>
                      </c:pt>
                      <c:pt idx="6">
                        <c:v>0.44</c:v>
                      </c:pt>
                      <c:pt idx="7">
                        <c:v>0.25</c:v>
                      </c:pt>
                      <c:pt idx="8">
                        <c:v>0.24</c:v>
                      </c:pt>
                      <c:pt idx="9">
                        <c:v>0.28999999999999998</c:v>
                      </c:pt>
                      <c:pt idx="10">
                        <c:v>0.4</c:v>
                      </c:pt>
                      <c:pt idx="11">
                        <c:v>0.21</c:v>
                      </c:pt>
                      <c:pt idx="12">
                        <c:v>0.63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D17C-46F5-8F98-E211412552BF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(2)'!$A$37</c15:sqref>
                        </c15:formulaRef>
                      </c:ext>
                    </c:extLst>
                    <c:strCache>
                      <c:ptCount val="1"/>
                      <c:pt idx="0">
                        <c:v>Head &amp; Neck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61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(2)'!$B$37:$T$37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0.15</c:v>
                      </c:pt>
                      <c:pt idx="1">
                        <c:v>0.23</c:v>
                      </c:pt>
                      <c:pt idx="2">
                        <c:v>0.21</c:v>
                      </c:pt>
                      <c:pt idx="3">
                        <c:v>0.31</c:v>
                      </c:pt>
                      <c:pt idx="4">
                        <c:v>0.77</c:v>
                      </c:pt>
                      <c:pt idx="5">
                        <c:v>0.47</c:v>
                      </c:pt>
                      <c:pt idx="6">
                        <c:v>0.33</c:v>
                      </c:pt>
                      <c:pt idx="7">
                        <c:v>0.21</c:v>
                      </c:pt>
                      <c:pt idx="8">
                        <c:v>0.27</c:v>
                      </c:pt>
                      <c:pt idx="9">
                        <c:v>0.17</c:v>
                      </c:pt>
                      <c:pt idx="10">
                        <c:v>0.18</c:v>
                      </c:pt>
                      <c:pt idx="11">
                        <c:v>0.33</c:v>
                      </c:pt>
                      <c:pt idx="12">
                        <c:v>0.42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D17C-46F5-8F98-E211412552BF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(2)'!$A$39</c15:sqref>
                        </c15:formulaRef>
                      </c:ext>
                    </c:extLst>
                    <c:strCache>
                      <c:ptCount val="1"/>
                      <c:pt idx="0">
                        <c:v>Lung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57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(2)'!$B$39:$T$39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0.28999999999999998</c:v>
                      </c:pt>
                      <c:pt idx="1">
                        <c:v>0.25</c:v>
                      </c:pt>
                      <c:pt idx="2">
                        <c:v>0.39</c:v>
                      </c:pt>
                      <c:pt idx="3">
                        <c:v>7.0000000000000007E-2</c:v>
                      </c:pt>
                      <c:pt idx="4">
                        <c:v>0.23</c:v>
                      </c:pt>
                      <c:pt idx="5">
                        <c:v>0.28999999999999998</c:v>
                      </c:pt>
                      <c:pt idx="6">
                        <c:v>0.19</c:v>
                      </c:pt>
                      <c:pt idx="7">
                        <c:v>0.33</c:v>
                      </c:pt>
                      <c:pt idx="8">
                        <c:v>0.28000000000000003</c:v>
                      </c:pt>
                      <c:pt idx="9">
                        <c:v>0.32</c:v>
                      </c:pt>
                      <c:pt idx="10">
                        <c:v>0.41</c:v>
                      </c:pt>
                      <c:pt idx="11">
                        <c:v>0.35</c:v>
                      </c:pt>
                      <c:pt idx="12">
                        <c:v>0.3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D17C-46F5-8F98-E211412552BF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(2)'!$A$38</c15:sqref>
                        </c15:formulaRef>
                      </c:ext>
                    </c:extLst>
                    <c:strCache>
                      <c:ptCount val="1"/>
                      <c:pt idx="0">
                        <c:v>Lower GI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52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(2)'!$B$38:$T$38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0.28999999999999998</c:v>
                      </c:pt>
                      <c:pt idx="1">
                        <c:v>0.21</c:v>
                      </c:pt>
                      <c:pt idx="2">
                        <c:v>0.26</c:v>
                      </c:pt>
                      <c:pt idx="3">
                        <c:v>0.21</c:v>
                      </c:pt>
                      <c:pt idx="4">
                        <c:v>0.05</c:v>
                      </c:pt>
                      <c:pt idx="5">
                        <c:v>0.21</c:v>
                      </c:pt>
                      <c:pt idx="6">
                        <c:v>0.43</c:v>
                      </c:pt>
                      <c:pt idx="7">
                        <c:v>0.15</c:v>
                      </c:pt>
                      <c:pt idx="8">
                        <c:v>0.44</c:v>
                      </c:pt>
                      <c:pt idx="9">
                        <c:v>0.39</c:v>
                      </c:pt>
                      <c:pt idx="10">
                        <c:v>0.34</c:v>
                      </c:pt>
                      <c:pt idx="11">
                        <c:v>0.33</c:v>
                      </c:pt>
                      <c:pt idx="12">
                        <c:v>0.13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D17C-46F5-8F98-E211412552BF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(2)'!$A$42</c15:sqref>
                        </c15:formulaRef>
                      </c:ext>
                    </c:extLst>
                    <c:strCache>
                      <c:ptCount val="1"/>
                      <c:pt idx="0">
                        <c:v>Skin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48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(2)'!$B$42:$T$42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0.47</c:v>
                      </c:pt>
                      <c:pt idx="1">
                        <c:v>0.56999999999999995</c:v>
                      </c:pt>
                      <c:pt idx="2">
                        <c:v>0.56000000000000005</c:v>
                      </c:pt>
                      <c:pt idx="3">
                        <c:v>0.76</c:v>
                      </c:pt>
                      <c:pt idx="4">
                        <c:v>0.82</c:v>
                      </c:pt>
                      <c:pt idx="5">
                        <c:v>0.86</c:v>
                      </c:pt>
                      <c:pt idx="6">
                        <c:v>0.93</c:v>
                      </c:pt>
                      <c:pt idx="7">
                        <c:v>0.87</c:v>
                      </c:pt>
                      <c:pt idx="8">
                        <c:v>0.87</c:v>
                      </c:pt>
                      <c:pt idx="9">
                        <c:v>0.63</c:v>
                      </c:pt>
                      <c:pt idx="10">
                        <c:v>0.63</c:v>
                      </c:pt>
                      <c:pt idx="11">
                        <c:v>0.6</c:v>
                      </c:pt>
                      <c:pt idx="12">
                        <c:v>0.7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D17C-46F5-8F98-E211412552BF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(2)'!$A$44</c15:sqref>
                        </c15:formulaRef>
                      </c:ext>
                    </c:extLst>
                    <c:strCache>
                      <c:ptCount val="1"/>
                      <c:pt idx="0">
                        <c:v>Upper GI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43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(2)'!$B$44:$T$44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</c:v>
                      </c:pt>
                      <c:pt idx="1">
                        <c:v>0.24</c:v>
                      </c:pt>
                      <c:pt idx="2">
                        <c:v>0.23</c:v>
                      </c:pt>
                      <c:pt idx="3">
                        <c:v>0.56000000000000005</c:v>
                      </c:pt>
                      <c:pt idx="4">
                        <c:v>0.33</c:v>
                      </c:pt>
                      <c:pt idx="5">
                        <c:v>0.25</c:v>
                      </c:pt>
                      <c:pt idx="6">
                        <c:v>0.28999999999999998</c:v>
                      </c:pt>
                      <c:pt idx="7">
                        <c:v>0.5</c:v>
                      </c:pt>
                      <c:pt idx="8">
                        <c:v>0.28000000000000003</c:v>
                      </c:pt>
                      <c:pt idx="9">
                        <c:v>0.25</c:v>
                      </c:pt>
                      <c:pt idx="10">
                        <c:v>0.33</c:v>
                      </c:pt>
                      <c:pt idx="11">
                        <c:v>0.35</c:v>
                      </c:pt>
                      <c:pt idx="12">
                        <c:v>0.28999999999999998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D17C-46F5-8F98-E211412552BF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(2)'!$A$45</c15:sqref>
                        </c15:formulaRef>
                      </c:ext>
                    </c:extLst>
                    <c:strCache>
                      <c:ptCount val="1"/>
                      <c:pt idx="0">
                        <c:v>Urological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39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(2)'!$B$45:$T$45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0.14000000000000001</c:v>
                      </c:pt>
                      <c:pt idx="1">
                        <c:v>0.27</c:v>
                      </c:pt>
                      <c:pt idx="2">
                        <c:v>0.26</c:v>
                      </c:pt>
                      <c:pt idx="3">
                        <c:v>0.16</c:v>
                      </c:pt>
                      <c:pt idx="4">
                        <c:v>0.17</c:v>
                      </c:pt>
                      <c:pt idx="5">
                        <c:v>0.12</c:v>
                      </c:pt>
                      <c:pt idx="6">
                        <c:v>0.05</c:v>
                      </c:pt>
                      <c:pt idx="7">
                        <c:v>0.28999999999999998</c:v>
                      </c:pt>
                      <c:pt idx="8">
                        <c:v>0.22</c:v>
                      </c:pt>
                      <c:pt idx="9">
                        <c:v>0.16</c:v>
                      </c:pt>
                      <c:pt idx="10">
                        <c:v>0.31</c:v>
                      </c:pt>
                      <c:pt idx="11">
                        <c:v>0.25</c:v>
                      </c:pt>
                      <c:pt idx="12">
                        <c:v>0.28000000000000003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D17C-46F5-8F98-E211412552BF}"/>
                  </c:ext>
                </c:extLst>
              </c15:ser>
            </c15:filteredLineSeries>
          </c:ext>
        </c:extLst>
      </c:lineChart>
      <c:dateAx>
        <c:axId val="183566323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60320"/>
        <c:crosses val="autoZero"/>
        <c:auto val="1"/>
        <c:lblOffset val="100"/>
        <c:baseTimeUnit val="months"/>
      </c:dateAx>
      <c:valAx>
        <c:axId val="1835660320"/>
        <c:scaling>
          <c:orientation val="minMax"/>
          <c:max val="5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63232"/>
        <c:crosses val="autoZero"/>
        <c:crossBetween val="between"/>
      </c:valAx>
      <c:valAx>
        <c:axId val="1856997104"/>
        <c:scaling>
          <c:orientation val="minMax"/>
          <c:max val="1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15824"/>
        <c:crosses val="max"/>
        <c:crossBetween val="between"/>
      </c:valAx>
      <c:dateAx>
        <c:axId val="185701582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856997104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/>
              <a:t>Gynaecological Excl. PMB</a:t>
            </a:r>
          </a:p>
        </c:rich>
      </c:tx>
      <c:layout>
        <c:manualLayout>
          <c:xMode val="edge"/>
          <c:yMode val="edge"/>
          <c:x val="0.36897967962533318"/>
          <c:y val="2.0340034541740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870370370370373E-2"/>
          <c:y val="0.10086910301627118"/>
          <c:w val="0.82674699074074076"/>
          <c:h val="0.67039474641333285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'First OPA Waits (2)'!$A$3</c:f>
              <c:strCache>
                <c:ptCount val="1"/>
                <c:pt idx="0">
                  <c:v>Gynaecology *excl. PMB - Median Days</c:v>
                </c:pt>
              </c:strCache>
              <c:extLst xmlns:c15="http://schemas.microsoft.com/office/drawing/2012/chart"/>
            </c:strRef>
          </c:tx>
          <c:spPr>
            <a:solidFill>
              <a:schemeClr val="accent5">
                <a:tint val="3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'First OPA Waits (2)'!$B$1:$Q$1</c:f>
              <c:numCache>
                <c:formatCode>mmm\-yy</c:formatCode>
                <c:ptCount val="16"/>
                <c:pt idx="0">
                  <c:v>45261</c:v>
                </c:pt>
                <c:pt idx="1">
                  <c:v>45292</c:v>
                </c:pt>
                <c:pt idx="2">
                  <c:v>45323</c:v>
                </c:pt>
                <c:pt idx="3">
                  <c:v>45352</c:v>
                </c:pt>
                <c:pt idx="4">
                  <c:v>45383</c:v>
                </c:pt>
                <c:pt idx="5">
                  <c:v>45413</c:v>
                </c:pt>
                <c:pt idx="6">
                  <c:v>45444</c:v>
                </c:pt>
                <c:pt idx="7">
                  <c:v>45474</c:v>
                </c:pt>
                <c:pt idx="8">
                  <c:v>45505</c:v>
                </c:pt>
                <c:pt idx="9">
                  <c:v>45536</c:v>
                </c:pt>
                <c:pt idx="10">
                  <c:v>45566</c:v>
                </c:pt>
                <c:pt idx="11">
                  <c:v>45597</c:v>
                </c:pt>
                <c:pt idx="12">
                  <c:v>45627</c:v>
                </c:pt>
                <c:pt idx="13">
                  <c:v>45658</c:v>
                </c:pt>
                <c:pt idx="14">
                  <c:v>45689</c:v>
                </c:pt>
                <c:pt idx="15">
                  <c:v>45717</c:v>
                </c:pt>
              </c:numCache>
              <c:extLst xmlns:c15="http://schemas.microsoft.com/office/drawing/2012/chart"/>
            </c:numRef>
          </c:cat>
          <c:val>
            <c:numRef>
              <c:f>'First OPA Waits (2)'!$B$3:$Q$3</c:f>
              <c:numCache>
                <c:formatCode>General</c:formatCode>
                <c:ptCount val="16"/>
                <c:pt idx="0">
                  <c:v>7</c:v>
                </c:pt>
                <c:pt idx="1">
                  <c:v>14</c:v>
                </c:pt>
                <c:pt idx="2">
                  <c:v>12</c:v>
                </c:pt>
                <c:pt idx="3">
                  <c:v>12</c:v>
                </c:pt>
                <c:pt idx="4">
                  <c:v>20</c:v>
                </c:pt>
                <c:pt idx="5">
                  <c:v>18</c:v>
                </c:pt>
                <c:pt idx="6">
                  <c:v>10</c:v>
                </c:pt>
                <c:pt idx="7">
                  <c:v>12</c:v>
                </c:pt>
                <c:pt idx="8">
                  <c:v>10</c:v>
                </c:pt>
                <c:pt idx="9">
                  <c:v>8</c:v>
                </c:pt>
                <c:pt idx="10">
                  <c:v>7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0-F921-4CB8-BE9F-E0D9BF2F1947}"/>
            </c:ext>
          </c:extLst>
        </c:ser>
        <c:ser>
          <c:idx val="15"/>
          <c:order val="15"/>
          <c:tx>
            <c:strRef>
              <c:f>'First OPA Waits (2)'!$A$17</c:f>
              <c:strCache>
                <c:ptCount val="1"/>
                <c:pt idx="0">
                  <c:v>Gynaecology *excl. PMB - Total Activity</c:v>
                </c:pt>
              </c:strCache>
              <c:extLst xmlns:c15="http://schemas.microsoft.com/office/drawing/2012/chart"/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'First OPA Waits (2)'!$B$1:$Q$1</c:f>
              <c:numCache>
                <c:formatCode>mmm\-yy</c:formatCode>
                <c:ptCount val="16"/>
                <c:pt idx="0">
                  <c:v>45261</c:v>
                </c:pt>
                <c:pt idx="1">
                  <c:v>45292</c:v>
                </c:pt>
                <c:pt idx="2">
                  <c:v>45323</c:v>
                </c:pt>
                <c:pt idx="3">
                  <c:v>45352</c:v>
                </c:pt>
                <c:pt idx="4">
                  <c:v>45383</c:v>
                </c:pt>
                <c:pt idx="5">
                  <c:v>45413</c:v>
                </c:pt>
                <c:pt idx="6">
                  <c:v>45444</c:v>
                </c:pt>
                <c:pt idx="7">
                  <c:v>45474</c:v>
                </c:pt>
                <c:pt idx="8">
                  <c:v>45505</c:v>
                </c:pt>
                <c:pt idx="9">
                  <c:v>45536</c:v>
                </c:pt>
                <c:pt idx="10">
                  <c:v>45566</c:v>
                </c:pt>
                <c:pt idx="11">
                  <c:v>45597</c:v>
                </c:pt>
                <c:pt idx="12">
                  <c:v>45627</c:v>
                </c:pt>
                <c:pt idx="13">
                  <c:v>45658</c:v>
                </c:pt>
                <c:pt idx="14">
                  <c:v>45689</c:v>
                </c:pt>
                <c:pt idx="15">
                  <c:v>45717</c:v>
                </c:pt>
              </c:numCache>
              <c:extLst xmlns:c15="http://schemas.microsoft.com/office/drawing/2012/chart"/>
            </c:numRef>
          </c:cat>
          <c:val>
            <c:numRef>
              <c:f>'First OPA Waits (2)'!$B$17:$Q$17</c:f>
              <c:numCache>
                <c:formatCode>General</c:formatCode>
                <c:ptCount val="16"/>
                <c:pt idx="0">
                  <c:v>49</c:v>
                </c:pt>
                <c:pt idx="1">
                  <c:v>65</c:v>
                </c:pt>
                <c:pt idx="2">
                  <c:v>63</c:v>
                </c:pt>
                <c:pt idx="3">
                  <c:v>46</c:v>
                </c:pt>
                <c:pt idx="4">
                  <c:v>46</c:v>
                </c:pt>
                <c:pt idx="5">
                  <c:v>40</c:v>
                </c:pt>
                <c:pt idx="6">
                  <c:v>37</c:v>
                </c:pt>
                <c:pt idx="7">
                  <c:v>103</c:v>
                </c:pt>
                <c:pt idx="8">
                  <c:v>43</c:v>
                </c:pt>
                <c:pt idx="9">
                  <c:v>66</c:v>
                </c:pt>
                <c:pt idx="10">
                  <c:v>54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1-F921-4CB8-BE9F-E0D9BF2F19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5668640"/>
        <c:axId val="183565449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'First OPA Waits (2)'!$A$2</c15:sqref>
                        </c15:formulaRef>
                      </c:ext>
                    </c:extLst>
                    <c:strCache>
                      <c:ptCount val="1"/>
                      <c:pt idx="0">
                        <c:v>Breast *One Stop - Median Days</c:v>
                      </c:pt>
                    </c:strCache>
                  </c:strRef>
                </c:tx>
                <c:spPr>
                  <a:solidFill>
                    <a:schemeClr val="accent5">
                      <a:tint val="3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'First OPA Waits (2)'!$B$2:$Q$2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14</c:v>
                      </c:pt>
                      <c:pt idx="1">
                        <c:v>13</c:v>
                      </c:pt>
                      <c:pt idx="2">
                        <c:v>11</c:v>
                      </c:pt>
                      <c:pt idx="3">
                        <c:v>20</c:v>
                      </c:pt>
                      <c:pt idx="4">
                        <c:v>13</c:v>
                      </c:pt>
                      <c:pt idx="5">
                        <c:v>14</c:v>
                      </c:pt>
                      <c:pt idx="6">
                        <c:v>9</c:v>
                      </c:pt>
                      <c:pt idx="7">
                        <c:v>6</c:v>
                      </c:pt>
                      <c:pt idx="8">
                        <c:v>7</c:v>
                      </c:pt>
                      <c:pt idx="9">
                        <c:v>5</c:v>
                      </c:pt>
                      <c:pt idx="10">
                        <c:v>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F921-4CB8-BE9F-E0D9BF2F1947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(2)'!$A$4</c15:sqref>
                        </c15:formulaRef>
                      </c:ext>
                    </c:extLst>
                    <c:strCache>
                      <c:ptCount val="1"/>
                      <c:pt idx="0">
                        <c:v>Dermatology - Median Days</c:v>
                      </c:pt>
                    </c:strCache>
                  </c:strRef>
                </c:tx>
                <c:spPr>
                  <a:solidFill>
                    <a:schemeClr val="accent5">
                      <a:tint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(2)'!$B$4:$Q$4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24</c:v>
                      </c:pt>
                      <c:pt idx="1">
                        <c:v>11</c:v>
                      </c:pt>
                      <c:pt idx="2">
                        <c:v>12</c:v>
                      </c:pt>
                      <c:pt idx="3">
                        <c:v>18</c:v>
                      </c:pt>
                      <c:pt idx="4">
                        <c:v>23</c:v>
                      </c:pt>
                      <c:pt idx="5">
                        <c:v>25</c:v>
                      </c:pt>
                      <c:pt idx="6">
                        <c:v>41</c:v>
                      </c:pt>
                      <c:pt idx="7">
                        <c:v>51</c:v>
                      </c:pt>
                      <c:pt idx="8">
                        <c:v>61</c:v>
                      </c:pt>
                      <c:pt idx="9">
                        <c:v>70</c:v>
                      </c:pt>
                      <c:pt idx="10">
                        <c:v>76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F921-4CB8-BE9F-E0D9BF2F1947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(2)'!$A$5</c15:sqref>
                        </c15:formulaRef>
                      </c:ext>
                    </c:extLst>
                    <c:strCache>
                      <c:ptCount val="1"/>
                      <c:pt idx="0">
                        <c:v>ENT - Median Days</c:v>
                      </c:pt>
                    </c:strCache>
                  </c:strRef>
                </c:tx>
                <c:spPr>
                  <a:solidFill>
                    <a:schemeClr val="accent5">
                      <a:tint val="4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(2)'!$B$5:$Q$5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6</c:v>
                      </c:pt>
                      <c:pt idx="1">
                        <c:v>9</c:v>
                      </c:pt>
                      <c:pt idx="2">
                        <c:v>7</c:v>
                      </c:pt>
                      <c:pt idx="3">
                        <c:v>7</c:v>
                      </c:pt>
                      <c:pt idx="4">
                        <c:v>8</c:v>
                      </c:pt>
                      <c:pt idx="5">
                        <c:v>7</c:v>
                      </c:pt>
                      <c:pt idx="6">
                        <c:v>7</c:v>
                      </c:pt>
                      <c:pt idx="7">
                        <c:v>7</c:v>
                      </c:pt>
                      <c:pt idx="8">
                        <c:v>6</c:v>
                      </c:pt>
                      <c:pt idx="9">
                        <c:v>8</c:v>
                      </c:pt>
                      <c:pt idx="10">
                        <c:v>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921-4CB8-BE9F-E0D9BF2F1947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(2)'!$A$6</c15:sqref>
                        </c15:formulaRef>
                      </c:ext>
                    </c:extLst>
                    <c:strCache>
                      <c:ptCount val="1"/>
                      <c:pt idx="0">
                        <c:v>Gastroenterology - Median Days</c:v>
                      </c:pt>
                    </c:strCache>
                  </c:strRef>
                </c:tx>
                <c:spPr>
                  <a:solidFill>
                    <a:schemeClr val="accent5">
                      <a:tint val="47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(2)'!$B$6:$Q$6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9</c:v>
                      </c:pt>
                      <c:pt idx="1">
                        <c:v>10</c:v>
                      </c:pt>
                      <c:pt idx="2">
                        <c:v>11</c:v>
                      </c:pt>
                      <c:pt idx="3">
                        <c:v>7</c:v>
                      </c:pt>
                      <c:pt idx="4">
                        <c:v>6</c:v>
                      </c:pt>
                      <c:pt idx="5">
                        <c:v>8</c:v>
                      </c:pt>
                      <c:pt idx="6">
                        <c:v>7</c:v>
                      </c:pt>
                      <c:pt idx="7">
                        <c:v>11</c:v>
                      </c:pt>
                      <c:pt idx="8">
                        <c:v>11</c:v>
                      </c:pt>
                      <c:pt idx="9">
                        <c:v>7</c:v>
                      </c:pt>
                      <c:pt idx="10">
                        <c:v>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921-4CB8-BE9F-E0D9BF2F1947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(2)'!$A$7</c15:sqref>
                        </c15:formulaRef>
                      </c:ext>
                    </c:extLst>
                    <c:strCache>
                      <c:ptCount val="1"/>
                      <c:pt idx="0">
                        <c:v>General Surgery - Endocrine - Median Days</c:v>
                      </c:pt>
                    </c:strCache>
                  </c:strRef>
                </c:tx>
                <c:spPr>
                  <a:solidFill>
                    <a:schemeClr val="accent5">
                      <a:tint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(2)'!$B$7:$Q$7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20</c:v>
                      </c:pt>
                      <c:pt idx="1">
                        <c:v>10</c:v>
                      </c:pt>
                      <c:pt idx="2">
                        <c:v>10</c:v>
                      </c:pt>
                      <c:pt idx="3">
                        <c:v>22</c:v>
                      </c:pt>
                      <c:pt idx="4">
                        <c:v>5</c:v>
                      </c:pt>
                      <c:pt idx="5">
                        <c:v>26</c:v>
                      </c:pt>
                      <c:pt idx="6">
                        <c:v>9</c:v>
                      </c:pt>
                      <c:pt idx="7">
                        <c:v>16</c:v>
                      </c:pt>
                      <c:pt idx="8">
                        <c:v>0</c:v>
                      </c:pt>
                      <c:pt idx="9">
                        <c:v>25</c:v>
                      </c:pt>
                      <c:pt idx="10">
                        <c:v>11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921-4CB8-BE9F-E0D9BF2F1947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(2)'!$A$8</c15:sqref>
                        </c15:formulaRef>
                      </c:ext>
                    </c:extLst>
                    <c:strCache>
                      <c:ptCount val="1"/>
                      <c:pt idx="0">
                        <c:v>General Surgery - LGI - Median Days</c:v>
                      </c:pt>
                    </c:strCache>
                  </c:strRef>
                </c:tx>
                <c:spPr>
                  <a:solidFill>
                    <a:schemeClr val="accent5">
                      <a:tint val="5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(2)'!$B$8:$Q$8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13</c:v>
                      </c:pt>
                      <c:pt idx="1">
                        <c:v>14</c:v>
                      </c:pt>
                      <c:pt idx="2">
                        <c:v>14</c:v>
                      </c:pt>
                      <c:pt idx="3">
                        <c:v>10</c:v>
                      </c:pt>
                      <c:pt idx="4">
                        <c:v>7</c:v>
                      </c:pt>
                      <c:pt idx="5">
                        <c:v>11</c:v>
                      </c:pt>
                      <c:pt idx="6">
                        <c:v>10</c:v>
                      </c:pt>
                      <c:pt idx="7">
                        <c:v>11</c:v>
                      </c:pt>
                      <c:pt idx="8">
                        <c:v>10</c:v>
                      </c:pt>
                      <c:pt idx="9">
                        <c:v>7</c:v>
                      </c:pt>
                      <c:pt idx="10">
                        <c:v>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921-4CB8-BE9F-E0D9BF2F1947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(2)'!$A$9</c15:sqref>
                        </c15:formulaRef>
                      </c:ext>
                    </c:extLst>
                    <c:strCache>
                      <c:ptCount val="1"/>
                      <c:pt idx="0">
                        <c:v>General Surgery - UGI - Median Days</c:v>
                      </c:pt>
                    </c:strCache>
                  </c:strRef>
                </c:tx>
                <c:spPr>
                  <a:solidFill>
                    <a:schemeClr val="accent5">
                      <a:tint val="57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(2)'!$B$9:$Q$9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9</c:v>
                      </c:pt>
                      <c:pt idx="1">
                        <c:v>9</c:v>
                      </c:pt>
                      <c:pt idx="2">
                        <c:v>15</c:v>
                      </c:pt>
                      <c:pt idx="3">
                        <c:v>11</c:v>
                      </c:pt>
                      <c:pt idx="4">
                        <c:v>7</c:v>
                      </c:pt>
                      <c:pt idx="5">
                        <c:v>12</c:v>
                      </c:pt>
                      <c:pt idx="6">
                        <c:v>10</c:v>
                      </c:pt>
                      <c:pt idx="7">
                        <c:v>14</c:v>
                      </c:pt>
                      <c:pt idx="8">
                        <c:v>11</c:v>
                      </c:pt>
                      <c:pt idx="9">
                        <c:v>14</c:v>
                      </c:pt>
                      <c:pt idx="10">
                        <c:v>13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F921-4CB8-BE9F-E0D9BF2F1947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(2)'!$A$10</c15:sqref>
                        </c15:formulaRef>
                      </c:ext>
                    </c:extLst>
                    <c:strCache>
                      <c:ptCount val="1"/>
                      <c:pt idx="0">
                        <c:v>OMFS - Median Days</c:v>
                      </c:pt>
                    </c:strCache>
                  </c:strRef>
                </c:tx>
                <c:spPr>
                  <a:solidFill>
                    <a:schemeClr val="accent5">
                      <a:tint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(2)'!$B$10:$Q$10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12</c:v>
                      </c:pt>
                      <c:pt idx="1">
                        <c:v>12</c:v>
                      </c:pt>
                      <c:pt idx="2">
                        <c:v>11</c:v>
                      </c:pt>
                      <c:pt idx="3">
                        <c:v>8</c:v>
                      </c:pt>
                      <c:pt idx="4">
                        <c:v>14</c:v>
                      </c:pt>
                      <c:pt idx="5">
                        <c:v>12</c:v>
                      </c:pt>
                      <c:pt idx="6">
                        <c:v>15</c:v>
                      </c:pt>
                      <c:pt idx="7">
                        <c:v>21</c:v>
                      </c:pt>
                      <c:pt idx="8">
                        <c:v>11</c:v>
                      </c:pt>
                      <c:pt idx="9">
                        <c:v>8</c:v>
                      </c:pt>
                      <c:pt idx="10">
                        <c:v>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921-4CB8-BE9F-E0D9BF2F1947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(2)'!$A$11</c15:sqref>
                        </c15:formulaRef>
                      </c:ext>
                    </c:extLst>
                    <c:strCache>
                      <c:ptCount val="1"/>
                      <c:pt idx="0">
                        <c:v>Ophthalmology - Median Days</c:v>
                      </c:pt>
                    </c:strCache>
                  </c:strRef>
                </c:tx>
                <c:spPr>
                  <a:solidFill>
                    <a:schemeClr val="accent5">
                      <a:tint val="6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(2)'!$B$11:$Q$11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19</c:v>
                      </c:pt>
                      <c:pt idx="1">
                        <c:v>20</c:v>
                      </c:pt>
                      <c:pt idx="2">
                        <c:v>13</c:v>
                      </c:pt>
                      <c:pt idx="3">
                        <c:v>13</c:v>
                      </c:pt>
                      <c:pt idx="4">
                        <c:v>29</c:v>
                      </c:pt>
                      <c:pt idx="5">
                        <c:v>24</c:v>
                      </c:pt>
                      <c:pt idx="6">
                        <c:v>14</c:v>
                      </c:pt>
                      <c:pt idx="7">
                        <c:v>14</c:v>
                      </c:pt>
                      <c:pt idx="8">
                        <c:v>20</c:v>
                      </c:pt>
                      <c:pt idx="9">
                        <c:v>13</c:v>
                      </c:pt>
                      <c:pt idx="10">
                        <c:v>13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F921-4CB8-BE9F-E0D9BF2F1947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(2)'!$A$12</c15:sqref>
                        </c15:formulaRef>
                      </c:ext>
                    </c:extLst>
                    <c:strCache>
                      <c:ptCount val="1"/>
                      <c:pt idx="0">
                        <c:v>Plastic Surgery - Median Days</c:v>
                      </c:pt>
                    </c:strCache>
                  </c:strRef>
                </c:tx>
                <c:spPr>
                  <a:solidFill>
                    <a:schemeClr val="accent5">
                      <a:tint val="6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(2)'!$B$12:$Q$12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14</c:v>
                      </c:pt>
                      <c:pt idx="1">
                        <c:v>20</c:v>
                      </c:pt>
                      <c:pt idx="2">
                        <c:v>15</c:v>
                      </c:pt>
                      <c:pt idx="3">
                        <c:v>15</c:v>
                      </c:pt>
                      <c:pt idx="4">
                        <c:v>17</c:v>
                      </c:pt>
                      <c:pt idx="5">
                        <c:v>17</c:v>
                      </c:pt>
                      <c:pt idx="6">
                        <c:v>19</c:v>
                      </c:pt>
                      <c:pt idx="7">
                        <c:v>21</c:v>
                      </c:pt>
                      <c:pt idx="8">
                        <c:v>19</c:v>
                      </c:pt>
                      <c:pt idx="9">
                        <c:v>22</c:v>
                      </c:pt>
                      <c:pt idx="10">
                        <c:v>20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F921-4CB8-BE9F-E0D9BF2F1947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(2)'!$A$13</c15:sqref>
                        </c15:formulaRef>
                      </c:ext>
                    </c:extLst>
                    <c:strCache>
                      <c:ptCount val="1"/>
                      <c:pt idx="0">
                        <c:v>Thoracic Surgery - Median Days</c:v>
                      </c:pt>
                    </c:strCache>
                  </c:strRef>
                </c:tx>
                <c:spPr>
                  <a:solidFill>
                    <a:schemeClr val="accent5">
                      <a:tint val="7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(2)'!$B$13:$Q$13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35</c:v>
                      </c:pt>
                      <c:pt idx="1">
                        <c:v>46</c:v>
                      </c:pt>
                      <c:pt idx="2">
                        <c:v>29</c:v>
                      </c:pt>
                      <c:pt idx="3">
                        <c:v>22</c:v>
                      </c:pt>
                      <c:pt idx="4">
                        <c:v>22</c:v>
                      </c:pt>
                      <c:pt idx="5">
                        <c:v>15</c:v>
                      </c:pt>
                      <c:pt idx="6">
                        <c:v>16</c:v>
                      </c:pt>
                      <c:pt idx="7">
                        <c:v>16</c:v>
                      </c:pt>
                      <c:pt idx="8">
                        <c:v>16</c:v>
                      </c:pt>
                      <c:pt idx="9">
                        <c:v>22</c:v>
                      </c:pt>
                      <c:pt idx="10">
                        <c:v>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F921-4CB8-BE9F-E0D9BF2F1947}"/>
                  </c:ext>
                </c:extLst>
              </c15:ser>
            </c15:filteredBarSeries>
            <c15:filteredBa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(2)'!$A$14</c15:sqref>
                        </c15:formulaRef>
                      </c:ext>
                    </c:extLst>
                    <c:strCache>
                      <c:ptCount val="1"/>
                      <c:pt idx="0">
                        <c:v>Urology - PSA/OPA - Median Days</c:v>
                      </c:pt>
                    </c:strCache>
                  </c:strRef>
                </c:tx>
                <c:spPr>
                  <a:solidFill>
                    <a:schemeClr val="accent5">
                      <a:tint val="7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(2)'!$B$14:$Q$14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8</c:v>
                      </c:pt>
                      <c:pt idx="1">
                        <c:v>12</c:v>
                      </c:pt>
                      <c:pt idx="2">
                        <c:v>7</c:v>
                      </c:pt>
                      <c:pt idx="3">
                        <c:v>7</c:v>
                      </c:pt>
                      <c:pt idx="4">
                        <c:v>8</c:v>
                      </c:pt>
                      <c:pt idx="5">
                        <c:v>7</c:v>
                      </c:pt>
                      <c:pt idx="6">
                        <c:v>9</c:v>
                      </c:pt>
                      <c:pt idx="7">
                        <c:v>8</c:v>
                      </c:pt>
                      <c:pt idx="8">
                        <c:v>8</c:v>
                      </c:pt>
                      <c:pt idx="9">
                        <c:v>11</c:v>
                      </c:pt>
                      <c:pt idx="10">
                        <c:v>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F921-4CB8-BE9F-E0D9BF2F1947}"/>
                  </c:ext>
                </c:extLst>
              </c15:ser>
            </c15:filteredBarSeries>
            <c15:filteredBa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(2)'!$A$15</c15:sqref>
                        </c15:formulaRef>
                      </c:ext>
                    </c:extLst>
                    <c:strCache>
                      <c:ptCount val="1"/>
                      <c:pt idx="0">
                        <c:v>Urology - Haematuria - Median Days</c:v>
                      </c:pt>
                    </c:strCache>
                  </c:strRef>
                </c:tx>
                <c:spPr>
                  <a:solidFill>
                    <a:schemeClr val="accent5">
                      <a:tint val="7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(2)'!$B$15:$Q$15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15</c:v>
                      </c:pt>
                      <c:pt idx="3">
                        <c:v>21</c:v>
                      </c:pt>
                      <c:pt idx="4">
                        <c:v>20</c:v>
                      </c:pt>
                      <c:pt idx="5">
                        <c:v>20</c:v>
                      </c:pt>
                      <c:pt idx="6">
                        <c:v>14</c:v>
                      </c:pt>
                      <c:pt idx="7">
                        <c:v>10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F921-4CB8-BE9F-E0D9BF2F1947}"/>
                  </c:ext>
                </c:extLst>
              </c15:ser>
            </c15:filteredBarSeries>
            <c15:filteredBa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(2)'!$A$16</c15:sqref>
                        </c15:formulaRef>
                      </c:ext>
                    </c:extLst>
                    <c:strCache>
                      <c:ptCount val="1"/>
                      <c:pt idx="0">
                        <c:v>Breast *One Stop - Total Activity</c:v>
                      </c:pt>
                    </c:strCache>
                  </c:strRef>
                </c:tx>
                <c:spPr>
                  <a:solidFill>
                    <a:schemeClr val="accent5">
                      <a:tint val="7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(2)'!$B$16:$Q$16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117</c:v>
                      </c:pt>
                      <c:pt idx="1">
                        <c:v>177</c:v>
                      </c:pt>
                      <c:pt idx="2">
                        <c:v>139</c:v>
                      </c:pt>
                      <c:pt idx="3">
                        <c:v>165</c:v>
                      </c:pt>
                      <c:pt idx="4">
                        <c:v>221</c:v>
                      </c:pt>
                      <c:pt idx="5">
                        <c:v>207</c:v>
                      </c:pt>
                      <c:pt idx="6">
                        <c:v>275</c:v>
                      </c:pt>
                      <c:pt idx="7">
                        <c:v>201</c:v>
                      </c:pt>
                      <c:pt idx="8">
                        <c:v>203</c:v>
                      </c:pt>
                      <c:pt idx="9">
                        <c:v>233</c:v>
                      </c:pt>
                      <c:pt idx="10">
                        <c:v>282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F921-4CB8-BE9F-E0D9BF2F1947}"/>
                  </c:ext>
                </c:extLst>
              </c15:ser>
            </c15:filteredBarSeries>
            <c15:filteredBa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(2)'!$A$18</c15:sqref>
                        </c15:formulaRef>
                      </c:ext>
                    </c:extLst>
                    <c:strCache>
                      <c:ptCount val="1"/>
                      <c:pt idx="0">
                        <c:v>Dermatology - Total Activity</c:v>
                      </c:pt>
                    </c:strCache>
                  </c:strRef>
                </c:tx>
                <c:spPr>
                  <a:solidFill>
                    <a:schemeClr val="accent5">
                      <a:tint val="8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(2)'!$B$18:$Q$18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194</c:v>
                      </c:pt>
                      <c:pt idx="1">
                        <c:v>217</c:v>
                      </c:pt>
                      <c:pt idx="2">
                        <c:v>202</c:v>
                      </c:pt>
                      <c:pt idx="3">
                        <c:v>154</c:v>
                      </c:pt>
                      <c:pt idx="4">
                        <c:v>212</c:v>
                      </c:pt>
                      <c:pt idx="5">
                        <c:v>148</c:v>
                      </c:pt>
                      <c:pt idx="6">
                        <c:v>134</c:v>
                      </c:pt>
                      <c:pt idx="7">
                        <c:v>192</c:v>
                      </c:pt>
                      <c:pt idx="8">
                        <c:v>108</c:v>
                      </c:pt>
                      <c:pt idx="9">
                        <c:v>132</c:v>
                      </c:pt>
                      <c:pt idx="10">
                        <c:v>186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921-4CB8-BE9F-E0D9BF2F1947}"/>
                  </c:ext>
                </c:extLst>
              </c15:ser>
            </c15:filteredBarSeries>
            <c15:filteredBa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(2)'!$A$19</c15:sqref>
                        </c15:formulaRef>
                      </c:ext>
                    </c:extLst>
                    <c:strCache>
                      <c:ptCount val="1"/>
                      <c:pt idx="0">
                        <c:v>ENT - Total Activity</c:v>
                      </c:pt>
                    </c:strCache>
                  </c:strRef>
                </c:tx>
                <c:spPr>
                  <a:solidFill>
                    <a:schemeClr val="accent5">
                      <a:tint val="8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(2)'!$B$19:$Q$19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61</c:v>
                      </c:pt>
                      <c:pt idx="1">
                        <c:v>88</c:v>
                      </c:pt>
                      <c:pt idx="2">
                        <c:v>67</c:v>
                      </c:pt>
                      <c:pt idx="3">
                        <c:v>61</c:v>
                      </c:pt>
                      <c:pt idx="4">
                        <c:v>106</c:v>
                      </c:pt>
                      <c:pt idx="5">
                        <c:v>105</c:v>
                      </c:pt>
                      <c:pt idx="6">
                        <c:v>95</c:v>
                      </c:pt>
                      <c:pt idx="7">
                        <c:v>89</c:v>
                      </c:pt>
                      <c:pt idx="8">
                        <c:v>71</c:v>
                      </c:pt>
                      <c:pt idx="9">
                        <c:v>82</c:v>
                      </c:pt>
                      <c:pt idx="10">
                        <c:v>102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F921-4CB8-BE9F-E0D9BF2F1947}"/>
                  </c:ext>
                </c:extLst>
              </c15:ser>
            </c15:filteredBarSeries>
            <c15:filteredBa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(2)'!$A$20</c15:sqref>
                        </c15:formulaRef>
                      </c:ext>
                    </c:extLst>
                    <c:strCache>
                      <c:ptCount val="1"/>
                      <c:pt idx="0">
                        <c:v>Gastroenterology - Total Activity</c:v>
                      </c:pt>
                    </c:strCache>
                  </c:strRef>
                </c:tx>
                <c:spPr>
                  <a:solidFill>
                    <a:schemeClr val="accent5">
                      <a:tint val="92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(2)'!$B$20:$Q$20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95</c:v>
                      </c:pt>
                      <c:pt idx="1">
                        <c:v>123</c:v>
                      </c:pt>
                      <c:pt idx="2">
                        <c:v>104</c:v>
                      </c:pt>
                      <c:pt idx="3">
                        <c:v>85</c:v>
                      </c:pt>
                      <c:pt idx="4">
                        <c:v>89</c:v>
                      </c:pt>
                      <c:pt idx="5">
                        <c:v>121</c:v>
                      </c:pt>
                      <c:pt idx="6">
                        <c:v>106</c:v>
                      </c:pt>
                      <c:pt idx="7">
                        <c:v>131</c:v>
                      </c:pt>
                      <c:pt idx="8">
                        <c:v>142</c:v>
                      </c:pt>
                      <c:pt idx="9">
                        <c:v>97</c:v>
                      </c:pt>
                      <c:pt idx="10">
                        <c:v>89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F921-4CB8-BE9F-E0D9BF2F1947}"/>
                  </c:ext>
                </c:extLst>
              </c15:ser>
            </c15:filteredBarSeries>
            <c15:filteredBa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(2)'!$A$21</c15:sqref>
                        </c15:formulaRef>
                      </c:ext>
                    </c:extLst>
                    <c:strCache>
                      <c:ptCount val="1"/>
                      <c:pt idx="0">
                        <c:v>General Surgery - Endocrine - Total Activity</c:v>
                      </c:pt>
                    </c:strCache>
                  </c:strRef>
                </c:tx>
                <c:spPr>
                  <a:solidFill>
                    <a:schemeClr val="accent5">
                      <a:tint val="9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(2)'!$B$21:$Q$21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</c:v>
                      </c:pt>
                      <c:pt idx="1">
                        <c:v>3</c:v>
                      </c:pt>
                      <c:pt idx="2">
                        <c:v>2</c:v>
                      </c:pt>
                      <c:pt idx="3">
                        <c:v>7</c:v>
                      </c:pt>
                      <c:pt idx="4">
                        <c:v>5</c:v>
                      </c:pt>
                      <c:pt idx="5">
                        <c:v>3</c:v>
                      </c:pt>
                      <c:pt idx="6">
                        <c:v>6</c:v>
                      </c:pt>
                      <c:pt idx="7">
                        <c:v>8</c:v>
                      </c:pt>
                      <c:pt idx="8">
                        <c:v>0</c:v>
                      </c:pt>
                      <c:pt idx="9">
                        <c:v>5</c:v>
                      </c:pt>
                      <c:pt idx="10">
                        <c:v>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F921-4CB8-BE9F-E0D9BF2F1947}"/>
                  </c:ext>
                </c:extLst>
              </c15:ser>
            </c15:filteredBarSeries>
            <c15:filteredBa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(2)'!$A$22</c15:sqref>
                        </c15:formulaRef>
                      </c:ext>
                    </c:extLst>
                    <c:strCache>
                      <c:ptCount val="1"/>
                      <c:pt idx="0">
                        <c:v>General Surgery - LGI - Total Activity</c:v>
                      </c:pt>
                    </c:strCache>
                  </c:strRef>
                </c:tx>
                <c:spPr>
                  <a:solidFill>
                    <a:schemeClr val="accent5">
                      <a:tint val="9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(2)'!$B$22:$Q$22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57</c:v>
                      </c:pt>
                      <c:pt idx="1">
                        <c:v>83</c:v>
                      </c:pt>
                      <c:pt idx="2">
                        <c:v>59</c:v>
                      </c:pt>
                      <c:pt idx="3">
                        <c:v>77</c:v>
                      </c:pt>
                      <c:pt idx="4">
                        <c:v>72</c:v>
                      </c:pt>
                      <c:pt idx="5">
                        <c:v>59</c:v>
                      </c:pt>
                      <c:pt idx="6">
                        <c:v>72</c:v>
                      </c:pt>
                      <c:pt idx="7">
                        <c:v>77</c:v>
                      </c:pt>
                      <c:pt idx="8">
                        <c:v>73</c:v>
                      </c:pt>
                      <c:pt idx="9">
                        <c:v>64</c:v>
                      </c:pt>
                      <c:pt idx="10">
                        <c:v>62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F921-4CB8-BE9F-E0D9BF2F1947}"/>
                  </c:ext>
                </c:extLst>
              </c15:ser>
            </c15:filteredBarSeries>
            <c15:filteredBa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(2)'!$A$23</c15:sqref>
                        </c15:formulaRef>
                      </c:ext>
                    </c:extLst>
                    <c:strCache>
                      <c:ptCount val="1"/>
                      <c:pt idx="0">
                        <c:v>General Surgery - UGI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9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(2)'!$B$23:$Q$23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28</c:v>
                      </c:pt>
                      <c:pt idx="1">
                        <c:v>32</c:v>
                      </c:pt>
                      <c:pt idx="2">
                        <c:v>29</c:v>
                      </c:pt>
                      <c:pt idx="3">
                        <c:v>23</c:v>
                      </c:pt>
                      <c:pt idx="4">
                        <c:v>26</c:v>
                      </c:pt>
                      <c:pt idx="5">
                        <c:v>33</c:v>
                      </c:pt>
                      <c:pt idx="6">
                        <c:v>31</c:v>
                      </c:pt>
                      <c:pt idx="7">
                        <c:v>30</c:v>
                      </c:pt>
                      <c:pt idx="8">
                        <c:v>29</c:v>
                      </c:pt>
                      <c:pt idx="9">
                        <c:v>26</c:v>
                      </c:pt>
                      <c:pt idx="10">
                        <c:v>39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F921-4CB8-BE9F-E0D9BF2F1947}"/>
                  </c:ext>
                </c:extLst>
              </c15:ser>
            </c15:filteredBarSeries>
            <c15:filteredBa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(2)'!$A$24</c15:sqref>
                        </c15:formulaRef>
                      </c:ext>
                    </c:extLst>
                    <c:strCache>
                      <c:ptCount val="1"/>
                      <c:pt idx="0">
                        <c:v>OMFS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9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(2)'!$B$24:$Q$24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97</c:v>
                      </c:pt>
                      <c:pt idx="1">
                        <c:v>102</c:v>
                      </c:pt>
                      <c:pt idx="2">
                        <c:v>138</c:v>
                      </c:pt>
                      <c:pt idx="3">
                        <c:v>100</c:v>
                      </c:pt>
                      <c:pt idx="4">
                        <c:v>91</c:v>
                      </c:pt>
                      <c:pt idx="5">
                        <c:v>97</c:v>
                      </c:pt>
                      <c:pt idx="6">
                        <c:v>72</c:v>
                      </c:pt>
                      <c:pt idx="7">
                        <c:v>133</c:v>
                      </c:pt>
                      <c:pt idx="8">
                        <c:v>105</c:v>
                      </c:pt>
                      <c:pt idx="9">
                        <c:v>106</c:v>
                      </c:pt>
                      <c:pt idx="10">
                        <c:v>110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F921-4CB8-BE9F-E0D9BF2F1947}"/>
                  </c:ext>
                </c:extLst>
              </c15:ser>
            </c15:filteredBarSeries>
            <c15:filteredBa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(2)'!$A$25</c15:sqref>
                        </c15:formulaRef>
                      </c:ext>
                    </c:extLst>
                    <c:strCache>
                      <c:ptCount val="1"/>
                      <c:pt idx="0">
                        <c:v>Ophthalmology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91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(2)'!$B$25:$Q$25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5</c:v>
                      </c:pt>
                      <c:pt idx="1">
                        <c:v>11</c:v>
                      </c:pt>
                      <c:pt idx="2">
                        <c:v>9</c:v>
                      </c:pt>
                      <c:pt idx="3">
                        <c:v>5</c:v>
                      </c:pt>
                      <c:pt idx="4">
                        <c:v>15</c:v>
                      </c:pt>
                      <c:pt idx="5">
                        <c:v>10</c:v>
                      </c:pt>
                      <c:pt idx="6">
                        <c:v>13</c:v>
                      </c:pt>
                      <c:pt idx="7">
                        <c:v>14</c:v>
                      </c:pt>
                      <c:pt idx="8">
                        <c:v>7</c:v>
                      </c:pt>
                      <c:pt idx="9">
                        <c:v>5</c:v>
                      </c:pt>
                      <c:pt idx="10">
                        <c:v>13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F921-4CB8-BE9F-E0D9BF2F1947}"/>
                  </c:ext>
                </c:extLst>
              </c15:ser>
            </c15:filteredBarSeries>
            <c15:filteredBa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(2)'!$A$26</c15:sqref>
                        </c15:formulaRef>
                      </c:ext>
                    </c:extLst>
                    <c:strCache>
                      <c:ptCount val="1"/>
                      <c:pt idx="0">
                        <c:v>Plastic Surgery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8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(2)'!$B$26:$Q$26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127</c:v>
                      </c:pt>
                      <c:pt idx="1">
                        <c:v>164</c:v>
                      </c:pt>
                      <c:pt idx="2">
                        <c:v>130</c:v>
                      </c:pt>
                      <c:pt idx="3">
                        <c:v>111</c:v>
                      </c:pt>
                      <c:pt idx="4">
                        <c:v>104</c:v>
                      </c:pt>
                      <c:pt idx="5">
                        <c:v>124</c:v>
                      </c:pt>
                      <c:pt idx="6">
                        <c:v>112</c:v>
                      </c:pt>
                      <c:pt idx="7">
                        <c:v>142</c:v>
                      </c:pt>
                      <c:pt idx="8">
                        <c:v>142</c:v>
                      </c:pt>
                      <c:pt idx="9">
                        <c:v>139</c:v>
                      </c:pt>
                      <c:pt idx="10">
                        <c:v>133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F921-4CB8-BE9F-E0D9BF2F1947}"/>
                  </c:ext>
                </c:extLst>
              </c15:ser>
            </c15:filteredBarSeries>
            <c15:filteredBa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(2)'!$A$27</c15:sqref>
                        </c15:formulaRef>
                      </c:ext>
                    </c:extLst>
                    <c:strCache>
                      <c:ptCount val="1"/>
                      <c:pt idx="0">
                        <c:v>Thoracic Surgery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8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(2)'!$B$27:$Q$27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11</c:v>
                      </c:pt>
                      <c:pt idx="1">
                        <c:v>12</c:v>
                      </c:pt>
                      <c:pt idx="2">
                        <c:v>12</c:v>
                      </c:pt>
                      <c:pt idx="3">
                        <c:v>16</c:v>
                      </c:pt>
                      <c:pt idx="4">
                        <c:v>16</c:v>
                      </c:pt>
                      <c:pt idx="5">
                        <c:v>18</c:v>
                      </c:pt>
                      <c:pt idx="6">
                        <c:v>17</c:v>
                      </c:pt>
                      <c:pt idx="7">
                        <c:v>16</c:v>
                      </c:pt>
                      <c:pt idx="8">
                        <c:v>15</c:v>
                      </c:pt>
                      <c:pt idx="9">
                        <c:v>14</c:v>
                      </c:pt>
                      <c:pt idx="10">
                        <c:v>14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F921-4CB8-BE9F-E0D9BF2F1947}"/>
                  </c:ext>
                </c:extLst>
              </c15:ser>
            </c15:filteredBarSeries>
            <c15:filteredBa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(2)'!$A$28</c15:sqref>
                        </c15:formulaRef>
                      </c:ext>
                    </c:extLst>
                    <c:strCache>
                      <c:ptCount val="1"/>
                      <c:pt idx="0">
                        <c:v>Urology - PSA/OPA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82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(2)'!$B$28:$Q$28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51</c:v>
                      </c:pt>
                      <c:pt idx="1">
                        <c:v>72</c:v>
                      </c:pt>
                      <c:pt idx="2">
                        <c:v>70</c:v>
                      </c:pt>
                      <c:pt idx="3">
                        <c:v>55</c:v>
                      </c:pt>
                      <c:pt idx="4">
                        <c:v>64</c:v>
                      </c:pt>
                      <c:pt idx="5">
                        <c:v>54</c:v>
                      </c:pt>
                      <c:pt idx="6">
                        <c:v>50</c:v>
                      </c:pt>
                      <c:pt idx="7">
                        <c:v>51</c:v>
                      </c:pt>
                      <c:pt idx="8">
                        <c:v>46</c:v>
                      </c:pt>
                      <c:pt idx="9">
                        <c:v>67</c:v>
                      </c:pt>
                      <c:pt idx="10">
                        <c:v>58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F921-4CB8-BE9F-E0D9BF2F1947}"/>
                  </c:ext>
                </c:extLst>
              </c15:ser>
            </c15:filteredBarSeries>
            <c15:filteredBar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(2)'!$A$29</c15:sqref>
                        </c15:formulaRef>
                      </c:ext>
                    </c:extLst>
                    <c:strCache>
                      <c:ptCount val="1"/>
                      <c:pt idx="0">
                        <c:v>Urology - Haematuria - Total Activity</c:v>
                      </c:pt>
                    </c:strCache>
                  </c:strRef>
                </c:tx>
                <c:spPr>
                  <a:solidFill>
                    <a:schemeClr val="accent5">
                      <a:shade val="7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(2)'!$B$29:$Q$29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36</c:v>
                      </c:pt>
                      <c:pt idx="1">
                        <c:v>33</c:v>
                      </c:pt>
                      <c:pt idx="2">
                        <c:v>58</c:v>
                      </c:pt>
                      <c:pt idx="3">
                        <c:v>28</c:v>
                      </c:pt>
                      <c:pt idx="4">
                        <c:v>46</c:v>
                      </c:pt>
                      <c:pt idx="5">
                        <c:v>33</c:v>
                      </c:pt>
                      <c:pt idx="6">
                        <c:v>33</c:v>
                      </c:pt>
                      <c:pt idx="7">
                        <c:v>32</c:v>
                      </c:pt>
                      <c:pt idx="8">
                        <c:v>28</c:v>
                      </c:pt>
                      <c:pt idx="9">
                        <c:v>25</c:v>
                      </c:pt>
                      <c:pt idx="10">
                        <c:v>58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F921-4CB8-BE9F-E0D9BF2F1947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9"/>
          <c:order val="29"/>
          <c:tx>
            <c:strRef>
              <c:f>'First OPA Waits (2)'!$A$31</c:f>
              <c:strCache>
                <c:ptCount val="1"/>
                <c:pt idx="0">
                  <c:v>Gynaecology *excl. PMB - % within 2 weeks</c:v>
                </c:pt>
              </c:strCache>
              <c:extLst xmlns:c15="http://schemas.microsoft.com/office/drawing/2012/chart"/>
            </c:strRef>
          </c:tx>
          <c:spPr>
            <a:ln w="28575" cap="rnd">
              <a:solidFill>
                <a:schemeClr val="accent5">
                  <a:shade val="72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'First OPA Waits (2)'!$B$1:$Q$1</c:f>
              <c:numCache>
                <c:formatCode>mmm\-yy</c:formatCode>
                <c:ptCount val="16"/>
                <c:pt idx="0">
                  <c:v>45261</c:v>
                </c:pt>
                <c:pt idx="1">
                  <c:v>45292</c:v>
                </c:pt>
                <c:pt idx="2">
                  <c:v>45323</c:v>
                </c:pt>
                <c:pt idx="3">
                  <c:v>45352</c:v>
                </c:pt>
                <c:pt idx="4">
                  <c:v>45383</c:v>
                </c:pt>
                <c:pt idx="5">
                  <c:v>45413</c:v>
                </c:pt>
                <c:pt idx="6">
                  <c:v>45444</c:v>
                </c:pt>
                <c:pt idx="7">
                  <c:v>45474</c:v>
                </c:pt>
                <c:pt idx="8">
                  <c:v>45505</c:v>
                </c:pt>
                <c:pt idx="9">
                  <c:v>45536</c:v>
                </c:pt>
                <c:pt idx="10">
                  <c:v>45566</c:v>
                </c:pt>
                <c:pt idx="11">
                  <c:v>45597</c:v>
                </c:pt>
                <c:pt idx="12">
                  <c:v>45627</c:v>
                </c:pt>
                <c:pt idx="13">
                  <c:v>45658</c:v>
                </c:pt>
                <c:pt idx="14">
                  <c:v>45689</c:v>
                </c:pt>
                <c:pt idx="15">
                  <c:v>45717</c:v>
                </c:pt>
              </c:numCache>
              <c:extLst xmlns:c15="http://schemas.microsoft.com/office/drawing/2012/chart"/>
            </c:numRef>
          </c:cat>
          <c:val>
            <c:numRef>
              <c:f>'First OPA Waits (2)'!$B$31:$Q$31</c:f>
              <c:numCache>
                <c:formatCode>0%</c:formatCode>
                <c:ptCount val="16"/>
                <c:pt idx="0">
                  <c:v>0.56999999999999995</c:v>
                </c:pt>
                <c:pt idx="1">
                  <c:v>0.51</c:v>
                </c:pt>
                <c:pt idx="2">
                  <c:v>0.65</c:v>
                </c:pt>
                <c:pt idx="3">
                  <c:v>0.7</c:v>
                </c:pt>
                <c:pt idx="4">
                  <c:v>0.33</c:v>
                </c:pt>
                <c:pt idx="5">
                  <c:v>0.38</c:v>
                </c:pt>
                <c:pt idx="6">
                  <c:v>0.65</c:v>
                </c:pt>
                <c:pt idx="7">
                  <c:v>0.68</c:v>
                </c:pt>
                <c:pt idx="8">
                  <c:v>0.77</c:v>
                </c:pt>
                <c:pt idx="9">
                  <c:v>0.82</c:v>
                </c:pt>
                <c:pt idx="10">
                  <c:v>0.81</c:v>
                </c:pt>
              </c:numCache>
              <c:extLst xmlns:c15="http://schemas.microsoft.com/office/drawing/2012/chart"/>
            </c:numRef>
          </c:val>
          <c:smooth val="0"/>
          <c:extLst>
            <c:ext xmlns:c16="http://schemas.microsoft.com/office/drawing/2014/chart" uri="{C3380CC4-5D6E-409C-BE32-E72D297353CC}">
              <c16:uniqueId val="{00000002-F921-4CB8-BE9F-E0D9BF2F19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7263584"/>
        <c:axId val="1617268992"/>
        <c:extLst>
          <c:ext xmlns:c15="http://schemas.microsoft.com/office/drawing/2012/chart" uri="{02D57815-91ED-43cb-92C2-25804820EDAC}">
            <c15:filteredLineSeries>
              <c15:ser>
                <c:idx val="28"/>
                <c:order val="28"/>
                <c:tx>
                  <c:strRef>
                    <c:extLst>
                      <c:ext uri="{02D57815-91ED-43cb-92C2-25804820EDAC}">
                        <c15:formulaRef>
                          <c15:sqref>'First OPA Waits (2)'!$A$30</c15:sqref>
                        </c15:formulaRef>
                      </c:ext>
                    </c:extLst>
                    <c:strCache>
                      <c:ptCount val="1"/>
                      <c:pt idx="0">
                        <c:v>Breast *One Stop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75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'First OPA Waits (2)'!$B$30:$Q$30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0.56000000000000005</c:v>
                      </c:pt>
                      <c:pt idx="1">
                        <c:v>0.66</c:v>
                      </c:pt>
                      <c:pt idx="2">
                        <c:v>0.64</c:v>
                      </c:pt>
                      <c:pt idx="3">
                        <c:v>0.21</c:v>
                      </c:pt>
                      <c:pt idx="4">
                        <c:v>0.59</c:v>
                      </c:pt>
                      <c:pt idx="5">
                        <c:v>0.53</c:v>
                      </c:pt>
                      <c:pt idx="6">
                        <c:v>0.81</c:v>
                      </c:pt>
                      <c:pt idx="7">
                        <c:v>0.98</c:v>
                      </c:pt>
                      <c:pt idx="8">
                        <c:v>0.94</c:v>
                      </c:pt>
                      <c:pt idx="9">
                        <c:v>0.99</c:v>
                      </c:pt>
                      <c:pt idx="10">
                        <c:v>0.98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1D-F921-4CB8-BE9F-E0D9BF2F1947}"/>
                  </c:ext>
                </c:extLst>
              </c15:ser>
            </c15:filteredLineSeries>
            <c15:filteredLineSeries>
              <c15:ser>
                <c:idx val="30"/>
                <c:order val="3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(2)'!$A$32</c15:sqref>
                        </c15:formulaRef>
                      </c:ext>
                    </c:extLst>
                    <c:strCache>
                      <c:ptCount val="1"/>
                      <c:pt idx="0">
                        <c:v>Dermatology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69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(2)'!$B$32:$Q$32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0.15</c:v>
                      </c:pt>
                      <c:pt idx="1">
                        <c:v>0.63</c:v>
                      </c:pt>
                      <c:pt idx="2">
                        <c:v>0.71</c:v>
                      </c:pt>
                      <c:pt idx="3">
                        <c:v>0.26</c:v>
                      </c:pt>
                      <c:pt idx="4">
                        <c:v>0.09</c:v>
                      </c:pt>
                      <c:pt idx="5">
                        <c:v>0.09</c:v>
                      </c:pt>
                      <c:pt idx="6">
                        <c:v>0</c:v>
                      </c:pt>
                      <c:pt idx="7">
                        <c:v>0.01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E-F921-4CB8-BE9F-E0D9BF2F1947}"/>
                  </c:ext>
                </c:extLst>
              </c15:ser>
            </c15:filteredLineSeries>
            <c15:filteredLine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(2)'!$A$33</c15:sqref>
                        </c15:formulaRef>
                      </c:ext>
                    </c:extLst>
                    <c:strCache>
                      <c:ptCount val="1"/>
                      <c:pt idx="0">
                        <c:v>ENT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65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(2)'!$B$33:$Q$33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0.92</c:v>
                      </c:pt>
                      <c:pt idx="1">
                        <c:v>0.78</c:v>
                      </c:pt>
                      <c:pt idx="2">
                        <c:v>0.81</c:v>
                      </c:pt>
                      <c:pt idx="3">
                        <c:v>0.87</c:v>
                      </c:pt>
                      <c:pt idx="4">
                        <c:v>0.73</c:v>
                      </c:pt>
                      <c:pt idx="5">
                        <c:v>0.88</c:v>
                      </c:pt>
                      <c:pt idx="6">
                        <c:v>0.91</c:v>
                      </c:pt>
                      <c:pt idx="7">
                        <c:v>0.83</c:v>
                      </c:pt>
                      <c:pt idx="8">
                        <c:v>0.94</c:v>
                      </c:pt>
                      <c:pt idx="9">
                        <c:v>0.83</c:v>
                      </c:pt>
                      <c:pt idx="10">
                        <c:v>0.89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F921-4CB8-BE9F-E0D9BF2F1947}"/>
                  </c:ext>
                </c:extLst>
              </c15:ser>
            </c15:filteredLineSeries>
            <c15:filteredLine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(2)'!$A$34</c15:sqref>
                        </c15:formulaRef>
                      </c:ext>
                    </c:extLst>
                    <c:strCache>
                      <c:ptCount val="1"/>
                      <c:pt idx="0">
                        <c:v>Gastroenterology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62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(2)'!$B$34:$Q$34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0.82</c:v>
                      </c:pt>
                      <c:pt idx="1">
                        <c:v>0.77</c:v>
                      </c:pt>
                      <c:pt idx="2">
                        <c:v>0.84</c:v>
                      </c:pt>
                      <c:pt idx="3">
                        <c:v>0.88</c:v>
                      </c:pt>
                      <c:pt idx="4">
                        <c:v>0.83</c:v>
                      </c:pt>
                      <c:pt idx="5">
                        <c:v>0.83</c:v>
                      </c:pt>
                      <c:pt idx="6">
                        <c:v>0.91</c:v>
                      </c:pt>
                      <c:pt idx="7">
                        <c:v>0.85</c:v>
                      </c:pt>
                      <c:pt idx="8">
                        <c:v>0.89</c:v>
                      </c:pt>
                      <c:pt idx="9">
                        <c:v>0.86</c:v>
                      </c:pt>
                      <c:pt idx="10">
                        <c:v>0.89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F921-4CB8-BE9F-E0D9BF2F1947}"/>
                  </c:ext>
                </c:extLst>
              </c15:ser>
            </c15:filteredLineSeries>
            <c15:filteredLineSeries>
              <c15:ser>
                <c:idx val="33"/>
                <c:order val="3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(2)'!$A$35</c15:sqref>
                        </c15:formulaRef>
                      </c:ext>
                    </c:extLst>
                    <c:strCache>
                      <c:ptCount val="1"/>
                      <c:pt idx="0">
                        <c:v>General Surgery - Endocrine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59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(2)'!$B$35:$Q$35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0.5</c:v>
                      </c:pt>
                      <c:pt idx="1">
                        <c:v>0.67</c:v>
                      </c:pt>
                      <c:pt idx="2">
                        <c:v>1</c:v>
                      </c:pt>
                      <c:pt idx="3">
                        <c:v>0.43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0.68</c:v>
                      </c:pt>
                      <c:pt idx="7">
                        <c:v>0.5</c:v>
                      </c:pt>
                      <c:pt idx="8" formatCode="General">
                        <c:v>0</c:v>
                      </c:pt>
                      <c:pt idx="9">
                        <c:v>0</c:v>
                      </c:pt>
                      <c:pt idx="10">
                        <c:v>0.75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1-F921-4CB8-BE9F-E0D9BF2F1947}"/>
                  </c:ext>
                </c:extLst>
              </c15:ser>
            </c15:filteredLineSeries>
            <c15:filteredLineSeries>
              <c15:ser>
                <c:idx val="34"/>
                <c:order val="3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(2)'!$A$36</c15:sqref>
                        </c15:formulaRef>
                      </c:ext>
                    </c:extLst>
                    <c:strCache>
                      <c:ptCount val="1"/>
                      <c:pt idx="0">
                        <c:v>General Surgery - LGI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5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(2)'!$B$36:$Q$36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0.57999999999999996</c:v>
                      </c:pt>
                      <c:pt idx="1">
                        <c:v>0.53</c:v>
                      </c:pt>
                      <c:pt idx="2">
                        <c:v>0.86</c:v>
                      </c:pt>
                      <c:pt idx="3">
                        <c:v>0.79</c:v>
                      </c:pt>
                      <c:pt idx="4">
                        <c:v>0.81</c:v>
                      </c:pt>
                      <c:pt idx="5">
                        <c:v>0.76</c:v>
                      </c:pt>
                      <c:pt idx="6">
                        <c:v>0.71</c:v>
                      </c:pt>
                      <c:pt idx="7">
                        <c:v>0.69</c:v>
                      </c:pt>
                      <c:pt idx="8">
                        <c:v>0.81</c:v>
                      </c:pt>
                      <c:pt idx="9">
                        <c:v>0.83</c:v>
                      </c:pt>
                      <c:pt idx="10">
                        <c:v>0.74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2-F921-4CB8-BE9F-E0D9BF2F1947}"/>
                  </c:ext>
                </c:extLst>
              </c15:ser>
            </c15:filteredLineSeries>
            <c15:filteredLineSeries>
              <c15:ser>
                <c:idx val="35"/>
                <c:order val="3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(2)'!$A$37</c15:sqref>
                        </c15:formulaRef>
                      </c:ext>
                    </c:extLst>
                    <c:strCache>
                      <c:ptCount val="1"/>
                      <c:pt idx="0">
                        <c:v>General Surgery - UGI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52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(2)'!$B$37:$Q$37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0.68</c:v>
                      </c:pt>
                      <c:pt idx="1">
                        <c:v>0.88</c:v>
                      </c:pt>
                      <c:pt idx="2">
                        <c:v>0.48</c:v>
                      </c:pt>
                      <c:pt idx="3">
                        <c:v>0.65</c:v>
                      </c:pt>
                      <c:pt idx="4">
                        <c:v>0.85</c:v>
                      </c:pt>
                      <c:pt idx="5">
                        <c:v>0.85</c:v>
                      </c:pt>
                      <c:pt idx="6">
                        <c:v>0.74</c:v>
                      </c:pt>
                      <c:pt idx="7">
                        <c:v>0.7</c:v>
                      </c:pt>
                      <c:pt idx="8">
                        <c:v>0.69</c:v>
                      </c:pt>
                      <c:pt idx="9">
                        <c:v>0.65</c:v>
                      </c:pt>
                      <c:pt idx="10">
                        <c:v>0.95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3-F921-4CB8-BE9F-E0D9BF2F1947}"/>
                  </c:ext>
                </c:extLst>
              </c15:ser>
            </c15:filteredLineSeries>
            <c15:filteredLineSeries>
              <c15:ser>
                <c:idx val="36"/>
                <c:order val="3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(2)'!$A$38</c15:sqref>
                        </c15:formulaRef>
                      </c:ext>
                    </c:extLst>
                    <c:strCache>
                      <c:ptCount val="1"/>
                      <c:pt idx="0">
                        <c:v>OMFS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49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(2)'!$B$38:$Q$38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0.77</c:v>
                      </c:pt>
                      <c:pt idx="1">
                        <c:v>0.65</c:v>
                      </c:pt>
                      <c:pt idx="2">
                        <c:v>0.72</c:v>
                      </c:pt>
                      <c:pt idx="3">
                        <c:v>0.82</c:v>
                      </c:pt>
                      <c:pt idx="4">
                        <c:v>0.54</c:v>
                      </c:pt>
                      <c:pt idx="5">
                        <c:v>0.67</c:v>
                      </c:pt>
                      <c:pt idx="6">
                        <c:v>0.38</c:v>
                      </c:pt>
                      <c:pt idx="7">
                        <c:v>0.36</c:v>
                      </c:pt>
                      <c:pt idx="8">
                        <c:v>0.71</c:v>
                      </c:pt>
                      <c:pt idx="9">
                        <c:v>0.8</c:v>
                      </c:pt>
                      <c:pt idx="10">
                        <c:v>0.85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4-F921-4CB8-BE9F-E0D9BF2F1947}"/>
                  </c:ext>
                </c:extLst>
              </c15:ser>
            </c15:filteredLineSeries>
            <c15:filteredLineSeries>
              <c15:ser>
                <c:idx val="37"/>
                <c:order val="3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(2)'!$A$39</c15:sqref>
                        </c15:formulaRef>
                      </c:ext>
                    </c:extLst>
                    <c:strCache>
                      <c:ptCount val="1"/>
                      <c:pt idx="0">
                        <c:v>Ophthalmology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4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(2)'!$B$39:$Q$39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0.2</c:v>
                      </c:pt>
                      <c:pt idx="1">
                        <c:v>0.36</c:v>
                      </c:pt>
                      <c:pt idx="2">
                        <c:v>0.56000000000000005</c:v>
                      </c:pt>
                      <c:pt idx="3">
                        <c:v>0</c:v>
                      </c:pt>
                      <c:pt idx="4">
                        <c:v>0.36</c:v>
                      </c:pt>
                      <c:pt idx="5">
                        <c:v>0.3</c:v>
                      </c:pt>
                      <c:pt idx="6">
                        <c:v>0.54</c:v>
                      </c:pt>
                      <c:pt idx="7">
                        <c:v>0.86</c:v>
                      </c:pt>
                      <c:pt idx="8">
                        <c:v>0.43</c:v>
                      </c:pt>
                      <c:pt idx="9">
                        <c:v>0.8</c:v>
                      </c:pt>
                      <c:pt idx="10">
                        <c:v>0.85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5-F921-4CB8-BE9F-E0D9BF2F1947}"/>
                  </c:ext>
                </c:extLst>
              </c15:ser>
            </c15:filteredLineSeries>
            <c15:filteredLineSeries>
              <c15:ser>
                <c:idx val="38"/>
                <c:order val="3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(2)'!$A$40</c15:sqref>
                        </c15:formulaRef>
                      </c:ext>
                    </c:extLst>
                    <c:strCache>
                      <c:ptCount val="1"/>
                      <c:pt idx="0">
                        <c:v>Plastic Surgery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43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(2)'!$B$40:$Q$40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0.56999999999999995</c:v>
                      </c:pt>
                      <c:pt idx="1">
                        <c:v>0.4</c:v>
                      </c:pt>
                      <c:pt idx="2">
                        <c:v>0.45</c:v>
                      </c:pt>
                      <c:pt idx="3">
                        <c:v>0.49</c:v>
                      </c:pt>
                      <c:pt idx="4">
                        <c:v>0.33</c:v>
                      </c:pt>
                      <c:pt idx="5">
                        <c:v>0.37</c:v>
                      </c:pt>
                      <c:pt idx="6">
                        <c:v>0.33</c:v>
                      </c:pt>
                      <c:pt idx="7">
                        <c:v>0.31</c:v>
                      </c:pt>
                      <c:pt idx="8">
                        <c:v>0.31</c:v>
                      </c:pt>
                      <c:pt idx="9">
                        <c:v>0.15</c:v>
                      </c:pt>
                      <c:pt idx="10">
                        <c:v>0.24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6-F921-4CB8-BE9F-E0D9BF2F1947}"/>
                  </c:ext>
                </c:extLst>
              </c15:ser>
            </c15:filteredLineSeries>
            <c15:filteredLineSeries>
              <c15:ser>
                <c:idx val="39"/>
                <c:order val="3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(2)'!$A$41</c15:sqref>
                        </c15:formulaRef>
                      </c:ext>
                    </c:extLst>
                    <c:strCache>
                      <c:ptCount val="1"/>
                      <c:pt idx="0">
                        <c:v>Thoracic Surgery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39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(2)'!$B$41:$Q$41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0.09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0.13</c:v>
                      </c:pt>
                      <c:pt idx="4">
                        <c:v>0.06</c:v>
                      </c:pt>
                      <c:pt idx="5">
                        <c:v>0.28000000000000003</c:v>
                      </c:pt>
                      <c:pt idx="6">
                        <c:v>0.35</c:v>
                      </c:pt>
                      <c:pt idx="7">
                        <c:v>0.44</c:v>
                      </c:pt>
                      <c:pt idx="8">
                        <c:v>0.33</c:v>
                      </c:pt>
                      <c:pt idx="9">
                        <c:v>0.28999999999999998</c:v>
                      </c:pt>
                      <c:pt idx="10">
                        <c:v>0.43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7-F921-4CB8-BE9F-E0D9BF2F1947}"/>
                  </c:ext>
                </c:extLst>
              </c15:ser>
            </c15:filteredLineSeries>
            <c15:filteredLineSeries>
              <c15:ser>
                <c:idx val="40"/>
                <c:order val="4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(2)'!$A$42</c15:sqref>
                        </c15:formulaRef>
                      </c:ext>
                    </c:extLst>
                    <c:strCache>
                      <c:ptCount val="1"/>
                      <c:pt idx="0">
                        <c:v>Urology - PSA/OPA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3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(2)'!$B$42:$Q$42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0.84</c:v>
                      </c:pt>
                      <c:pt idx="1">
                        <c:v>0.56000000000000005</c:v>
                      </c:pt>
                      <c:pt idx="2">
                        <c:v>0.76</c:v>
                      </c:pt>
                      <c:pt idx="3">
                        <c:v>0.73</c:v>
                      </c:pt>
                      <c:pt idx="4">
                        <c:v>0.66</c:v>
                      </c:pt>
                      <c:pt idx="5">
                        <c:v>0.8</c:v>
                      </c:pt>
                      <c:pt idx="6">
                        <c:v>0.72</c:v>
                      </c:pt>
                      <c:pt idx="7">
                        <c:v>0.76</c:v>
                      </c:pt>
                      <c:pt idx="8">
                        <c:v>0.65</c:v>
                      </c:pt>
                      <c:pt idx="9">
                        <c:v>0.6</c:v>
                      </c:pt>
                      <c:pt idx="10">
                        <c:v>0.76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8-F921-4CB8-BE9F-E0D9BF2F1947}"/>
                  </c:ext>
                </c:extLst>
              </c15:ser>
            </c15:filteredLineSeries>
            <c15:filteredLineSeries>
              <c15:ser>
                <c:idx val="41"/>
                <c:order val="4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(2)'!$A$43</c15:sqref>
                        </c15:formulaRef>
                      </c:ext>
                    </c:extLst>
                    <c:strCache>
                      <c:ptCount val="1"/>
                      <c:pt idx="0">
                        <c:v>Urology - Haematuria - % within 2 weeks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shade val="33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(2)'!$B$1:$Q$1</c15:sqref>
                        </c15:formulaRef>
                      </c:ext>
                    </c:extLst>
                    <c:numCache>
                      <c:formatCode>mmm\-yy</c:formatCode>
                      <c:ptCount val="16"/>
                      <c:pt idx="0">
                        <c:v>45261</c:v>
                      </c:pt>
                      <c:pt idx="1">
                        <c:v>45292</c:v>
                      </c:pt>
                      <c:pt idx="2">
                        <c:v>45323</c:v>
                      </c:pt>
                      <c:pt idx="3">
                        <c:v>45352</c:v>
                      </c:pt>
                      <c:pt idx="4">
                        <c:v>45383</c:v>
                      </c:pt>
                      <c:pt idx="5">
                        <c:v>45413</c:v>
                      </c:pt>
                      <c:pt idx="6">
                        <c:v>45444</c:v>
                      </c:pt>
                      <c:pt idx="7">
                        <c:v>45474</c:v>
                      </c:pt>
                      <c:pt idx="8">
                        <c:v>45505</c:v>
                      </c:pt>
                      <c:pt idx="9">
                        <c:v>45536</c:v>
                      </c:pt>
                      <c:pt idx="10">
                        <c:v>45566</c:v>
                      </c:pt>
                      <c:pt idx="11">
                        <c:v>45597</c:v>
                      </c:pt>
                      <c:pt idx="12">
                        <c:v>45627</c:v>
                      </c:pt>
                      <c:pt idx="13">
                        <c:v>45658</c:v>
                      </c:pt>
                      <c:pt idx="14">
                        <c:v>45689</c:v>
                      </c:pt>
                      <c:pt idx="15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'First OPA Waits (2)'!$B$43:$Q$43</c15:sqref>
                        </c15:formulaRef>
                      </c:ext>
                    </c:extLst>
                    <c:numCache>
                      <c:formatCode>0%</c:formatCode>
                      <c:ptCount val="16"/>
                      <c:pt idx="0">
                        <c:v>0.42</c:v>
                      </c:pt>
                      <c:pt idx="1">
                        <c:v>0</c:v>
                      </c:pt>
                      <c:pt idx="2">
                        <c:v>0.48</c:v>
                      </c:pt>
                      <c:pt idx="3">
                        <c:v>0.14000000000000001</c:v>
                      </c:pt>
                      <c:pt idx="4">
                        <c:v>0.04</c:v>
                      </c:pt>
                      <c:pt idx="5">
                        <c:v>0.24</c:v>
                      </c:pt>
                      <c:pt idx="6">
                        <c:v>0.52</c:v>
                      </c:pt>
                      <c:pt idx="7">
                        <c:v>0.88</c:v>
                      </c:pt>
                      <c:pt idx="8">
                        <c:v>0.96</c:v>
                      </c:pt>
                      <c:pt idx="9">
                        <c:v>0.88</c:v>
                      </c:pt>
                      <c:pt idx="10">
                        <c:v>0.95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9-F921-4CB8-BE9F-E0D9BF2F1947}"/>
                  </c:ext>
                </c:extLst>
              </c15:ser>
            </c15:filteredLineSeries>
          </c:ext>
        </c:extLst>
      </c:lineChart>
      <c:dateAx>
        <c:axId val="183566864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54496"/>
        <c:crosses val="autoZero"/>
        <c:auto val="1"/>
        <c:lblOffset val="100"/>
        <c:baseTimeUnit val="months"/>
      </c:dateAx>
      <c:valAx>
        <c:axId val="1835654496"/>
        <c:scaling>
          <c:orientation val="minMax"/>
          <c:max val="1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68640"/>
        <c:crosses val="autoZero"/>
        <c:crossBetween val="between"/>
      </c:valAx>
      <c:valAx>
        <c:axId val="1617268992"/>
        <c:scaling>
          <c:orientation val="minMax"/>
          <c:max val="1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7263584"/>
        <c:crosses val="max"/>
        <c:crossBetween val="between"/>
      </c:valAx>
      <c:dateAx>
        <c:axId val="161726358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617268992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497685185185194E-2"/>
          <c:y val="0.89856111111111114"/>
          <c:w val="0.95888425925925913"/>
          <c:h val="7.4980555555555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ED &amp; MIU Complaints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'A&amp;E MIU'!$B$1</c:f>
              <c:strCache>
                <c:ptCount val="1"/>
                <c:pt idx="0">
                  <c:v>ED 23/24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'A&amp;E MIU'!$A$5:$A$16</c:f>
              <c:strCache>
                <c:ptCount val="12"/>
                <c:pt idx="0">
                  <c:v>Nov</c:v>
                </c:pt>
                <c:pt idx="1">
                  <c:v>Dec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</c:strCache>
            </c:strRef>
          </c:cat>
          <c:val>
            <c:numRef>
              <c:f>'A&amp;E MIU'!$B$5:$B$16</c:f>
              <c:numCache>
                <c:formatCode>General</c:formatCode>
                <c:ptCount val="12"/>
                <c:pt idx="0">
                  <c:v>13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13</c:v>
                </c:pt>
                <c:pt idx="5">
                  <c:v>9</c:v>
                </c:pt>
                <c:pt idx="6">
                  <c:v>8</c:v>
                </c:pt>
                <c:pt idx="7">
                  <c:v>8</c:v>
                </c:pt>
                <c:pt idx="8">
                  <c:v>15</c:v>
                </c:pt>
                <c:pt idx="9">
                  <c:v>14</c:v>
                </c:pt>
                <c:pt idx="10">
                  <c:v>10</c:v>
                </c:pt>
                <c:pt idx="11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FB-4FB8-9A95-4DC15C93EC6D}"/>
            </c:ext>
          </c:extLst>
        </c:ser>
        <c:ser>
          <c:idx val="1"/>
          <c:order val="1"/>
          <c:tx>
            <c:strRef>
              <c:f>'A&amp;E MIU'!$C$1</c:f>
              <c:strCache>
                <c:ptCount val="1"/>
                <c:pt idx="0">
                  <c:v>ED 22/23</c:v>
                </c:pt>
              </c:strCache>
            </c:strRef>
          </c:tx>
          <c:spPr>
            <a:ln w="28575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25000"/>
                  <a:lumOff val="75000"/>
                </a:schemeClr>
              </a:solidFill>
              <a:ln w="9525">
                <a:solidFill>
                  <a:schemeClr val="tx2">
                    <a:lumMod val="25000"/>
                    <a:lumOff val="75000"/>
                  </a:schemeClr>
                </a:solidFill>
              </a:ln>
              <a:effectLst/>
            </c:spPr>
          </c:marker>
          <c:cat>
            <c:strRef>
              <c:f>'A&amp;E MIU'!$A$5:$A$16</c:f>
              <c:strCache>
                <c:ptCount val="12"/>
                <c:pt idx="0">
                  <c:v>Nov</c:v>
                </c:pt>
                <c:pt idx="1">
                  <c:v>Dec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</c:strCache>
            </c:strRef>
          </c:cat>
          <c:val>
            <c:numRef>
              <c:f>'A&amp;E MIU'!$C$5:$C$16</c:f>
              <c:numCache>
                <c:formatCode>General</c:formatCode>
                <c:ptCount val="12"/>
                <c:pt idx="0">
                  <c:v>5</c:v>
                </c:pt>
                <c:pt idx="1">
                  <c:v>7</c:v>
                </c:pt>
                <c:pt idx="2">
                  <c:v>7</c:v>
                </c:pt>
                <c:pt idx="3">
                  <c:v>11</c:v>
                </c:pt>
                <c:pt idx="4">
                  <c:v>11</c:v>
                </c:pt>
                <c:pt idx="5">
                  <c:v>8</c:v>
                </c:pt>
                <c:pt idx="6">
                  <c:v>7</c:v>
                </c:pt>
                <c:pt idx="7">
                  <c:v>11</c:v>
                </c:pt>
                <c:pt idx="8">
                  <c:v>10</c:v>
                </c:pt>
                <c:pt idx="9">
                  <c:v>10</c:v>
                </c:pt>
                <c:pt idx="10">
                  <c:v>12</c:v>
                </c:pt>
                <c:pt idx="11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FB-4FB8-9A95-4DC15C93EC6D}"/>
            </c:ext>
          </c:extLst>
        </c:ser>
        <c:ser>
          <c:idx val="2"/>
          <c:order val="2"/>
          <c:tx>
            <c:strRef>
              <c:f>'A&amp;E MIU'!$D$1</c:f>
              <c:strCache>
                <c:ptCount val="1"/>
                <c:pt idx="0">
                  <c:v>MIU 23/24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'A&amp;E MIU'!$A$5:$A$16</c:f>
              <c:strCache>
                <c:ptCount val="12"/>
                <c:pt idx="0">
                  <c:v>Nov</c:v>
                </c:pt>
                <c:pt idx="1">
                  <c:v>Dec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</c:strCache>
            </c:strRef>
          </c:cat>
          <c:val>
            <c:numRef>
              <c:f>'A&amp;E MIU'!$D$5:$D$16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3</c:v>
                </c:pt>
                <c:pt idx="9">
                  <c:v>1</c:v>
                </c:pt>
                <c:pt idx="10">
                  <c:v>2</c:v>
                </c:pt>
                <c:pt idx="11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FB-4FB8-9A95-4DC15C93EC6D}"/>
            </c:ext>
          </c:extLst>
        </c:ser>
        <c:ser>
          <c:idx val="3"/>
          <c:order val="3"/>
          <c:tx>
            <c:strRef>
              <c:f>'A&amp;E MIU'!$E$1</c:f>
              <c:strCache>
                <c:ptCount val="1"/>
                <c:pt idx="0">
                  <c:v>MIU 22/23</c:v>
                </c:pt>
              </c:strCache>
            </c:strRef>
          </c:tx>
          <c:spPr>
            <a:ln w="28575" cap="rnd">
              <a:solidFill>
                <a:schemeClr val="accent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strRef>
              <c:f>'A&amp;E MIU'!$A$5:$A$16</c:f>
              <c:strCache>
                <c:ptCount val="12"/>
                <c:pt idx="0">
                  <c:v>Nov</c:v>
                </c:pt>
                <c:pt idx="1">
                  <c:v>Dec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</c:strCache>
            </c:strRef>
          </c:cat>
          <c:val>
            <c:numRef>
              <c:f>'A&amp;E MIU'!$E$5:$E$16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9FB-4FB8-9A95-4DC15C93EC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4941215"/>
        <c:axId val="1824940255"/>
      </c:lineChart>
      <c:catAx>
        <c:axId val="18249412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4940255"/>
        <c:crosses val="autoZero"/>
        <c:auto val="1"/>
        <c:lblAlgn val="ctr"/>
        <c:lblOffset val="100"/>
        <c:noMultiLvlLbl val="0"/>
      </c:catAx>
      <c:valAx>
        <c:axId val="1824940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4941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Cancer Service complaints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Cancer!$B$1</c:f>
              <c:strCache>
                <c:ptCount val="1"/>
                <c:pt idx="0">
                  <c:v>Cancer 23/24</c:v>
                </c:pt>
              </c:strCache>
            </c:strRef>
          </c:tx>
          <c:spPr>
            <a:ln w="28575" cap="rnd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cat>
            <c:strRef>
              <c:f>Cancer!$A$5:$A$16</c:f>
              <c:strCache>
                <c:ptCount val="12"/>
                <c:pt idx="0">
                  <c:v>Nov</c:v>
                </c:pt>
                <c:pt idx="1">
                  <c:v>Dec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</c:strCache>
            </c:strRef>
          </c:cat>
          <c:val>
            <c:numRef>
              <c:f>Cancer!$B$5:$B$16</c:f>
              <c:numCache>
                <c:formatCode>General</c:formatCode>
                <c:ptCount val="12"/>
                <c:pt idx="0">
                  <c:v>4</c:v>
                </c:pt>
                <c:pt idx="1">
                  <c:v>5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5</c:v>
                </c:pt>
                <c:pt idx="6">
                  <c:v>4</c:v>
                </c:pt>
                <c:pt idx="7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84-49A2-8F3F-D2EDCE4C73D2}"/>
            </c:ext>
          </c:extLst>
        </c:ser>
        <c:ser>
          <c:idx val="1"/>
          <c:order val="1"/>
          <c:tx>
            <c:strRef>
              <c:f>Cancer!$C$1</c:f>
              <c:strCache>
                <c:ptCount val="1"/>
                <c:pt idx="0">
                  <c:v>Cancer 22/23</c:v>
                </c:pt>
              </c:strCache>
            </c:strRef>
          </c:tx>
          <c:spPr>
            <a:ln w="28575" cap="rnd">
              <a:solidFill>
                <a:schemeClr val="accent5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40000"/>
                  <a:lumOff val="60000"/>
                </a:schemeClr>
              </a:solidFill>
              <a:ln w="9525">
                <a:solidFill>
                  <a:schemeClr val="accent5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strRef>
              <c:f>Cancer!$A$5:$A$16</c:f>
              <c:strCache>
                <c:ptCount val="12"/>
                <c:pt idx="0">
                  <c:v>Nov</c:v>
                </c:pt>
                <c:pt idx="1">
                  <c:v>Dec</c:v>
                </c:pt>
                <c:pt idx="2">
                  <c:v>Jan</c:v>
                </c:pt>
                <c:pt idx="3">
                  <c:v>Feb</c:v>
                </c:pt>
                <c:pt idx="4">
                  <c:v>Mar</c:v>
                </c:pt>
                <c:pt idx="5">
                  <c:v>Apr</c:v>
                </c:pt>
                <c:pt idx="6">
                  <c:v>May</c:v>
                </c:pt>
                <c:pt idx="7">
                  <c:v>Jun</c:v>
                </c:pt>
                <c:pt idx="8">
                  <c:v>Jul</c:v>
                </c:pt>
                <c:pt idx="9">
                  <c:v>Aug</c:v>
                </c:pt>
                <c:pt idx="10">
                  <c:v>Sep</c:v>
                </c:pt>
                <c:pt idx="11">
                  <c:v>Oct</c:v>
                </c:pt>
              </c:strCache>
            </c:strRef>
          </c:cat>
          <c:val>
            <c:numRef>
              <c:f>Cancer!$C$5:$C$16</c:f>
              <c:numCache>
                <c:formatCode>General</c:formatCode>
                <c:ptCount val="12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7</c:v>
                </c:pt>
                <c:pt idx="5">
                  <c:v>3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84-49A2-8F3F-D2EDCE4C73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3880095"/>
        <c:axId val="1803881055"/>
      </c:lineChart>
      <c:catAx>
        <c:axId val="1803880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881055"/>
        <c:crosses val="autoZero"/>
        <c:auto val="1"/>
        <c:lblAlgn val="ctr"/>
        <c:lblOffset val="100"/>
        <c:noMultiLvlLbl val="0"/>
      </c:catAx>
      <c:valAx>
        <c:axId val="1803881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880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CAMHS complaints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'[TI Graphs.xlsx]CAMHS'!$B$1</c:f>
              <c:strCache>
                <c:ptCount val="1"/>
                <c:pt idx="0">
                  <c:v>CAMHS 23/24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cat>
            <c:strRef>
              <c:f>'[TI Graphs.xlsx]CAMHS'!$A$2:$A$14</c:f>
              <c:strCache>
                <c:ptCount val="13"/>
                <c:pt idx="0">
                  <c:v>Aug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</c:v>
                </c:pt>
                <c:pt idx="11">
                  <c:v>Jul</c:v>
                </c:pt>
                <c:pt idx="12">
                  <c:v>Aug</c:v>
                </c:pt>
              </c:strCache>
            </c:strRef>
          </c:cat>
          <c:val>
            <c:numRef>
              <c:f>'[TI Graphs.xlsx]CAMHS'!$B$2:$B$14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2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BD-4D67-BCC4-46684ADC6229}"/>
            </c:ext>
          </c:extLst>
        </c:ser>
        <c:ser>
          <c:idx val="1"/>
          <c:order val="1"/>
          <c:tx>
            <c:strRef>
              <c:f>'[TI Graphs.xlsx]CAMHS'!$C$1</c:f>
              <c:strCache>
                <c:ptCount val="1"/>
                <c:pt idx="0">
                  <c:v>CAMHS 22/23</c:v>
                </c:pt>
              </c:strCache>
            </c:strRef>
          </c:tx>
          <c:spPr>
            <a:ln w="28575" cap="rnd">
              <a:solidFill>
                <a:schemeClr val="accent6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40000"/>
                  <a:lumOff val="60000"/>
                </a:schemeClr>
              </a:solidFill>
              <a:ln w="9525">
                <a:solidFill>
                  <a:schemeClr val="accent6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strRef>
              <c:f>'[TI Graphs.xlsx]CAMHS'!$A$2:$A$14</c:f>
              <c:strCache>
                <c:ptCount val="13"/>
                <c:pt idx="0">
                  <c:v>Aug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</c:v>
                </c:pt>
                <c:pt idx="11">
                  <c:v>Jul</c:v>
                </c:pt>
                <c:pt idx="12">
                  <c:v>Aug</c:v>
                </c:pt>
              </c:strCache>
            </c:strRef>
          </c:cat>
          <c:val>
            <c:numRef>
              <c:f>'[TI Graphs.xlsx]CAMHS'!$C$2:$C$14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2</c:v>
                </c:pt>
                <c:pt idx="11">
                  <c:v>6</c:v>
                </c:pt>
                <c:pt idx="12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BD-4D67-BCC4-46684ADC6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1238399"/>
        <c:axId val="1331237919"/>
      </c:lineChart>
      <c:catAx>
        <c:axId val="1331238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1237919"/>
        <c:crosses val="autoZero"/>
        <c:auto val="1"/>
        <c:lblAlgn val="ctr"/>
        <c:lblOffset val="100"/>
        <c:noMultiLvlLbl val="0"/>
      </c:catAx>
      <c:valAx>
        <c:axId val="1331237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1238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/>
              <a:t>Complaint Performance - 30 days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'Complaint Perf'!$B$1</c:f>
              <c:strCache>
                <c:ptCount val="1"/>
                <c:pt idx="0">
                  <c:v>HB%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'Complaint Perf'!$A$2:$A$13</c:f>
              <c:strCache>
                <c:ptCount val="12"/>
                <c:pt idx="0">
                  <c:v>Sep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</c:v>
                </c:pt>
                <c:pt idx="11">
                  <c:v>Aug</c:v>
                </c:pt>
              </c:strCache>
            </c:strRef>
          </c:cat>
          <c:val>
            <c:numRef>
              <c:f>'Complaint Perf'!$B$2:$B$13</c:f>
              <c:numCache>
                <c:formatCode>General</c:formatCode>
                <c:ptCount val="12"/>
                <c:pt idx="0">
                  <c:v>62</c:v>
                </c:pt>
                <c:pt idx="1">
                  <c:v>46</c:v>
                </c:pt>
                <c:pt idx="2">
                  <c:v>55</c:v>
                </c:pt>
                <c:pt idx="3">
                  <c:v>69</c:v>
                </c:pt>
                <c:pt idx="4">
                  <c:v>72</c:v>
                </c:pt>
                <c:pt idx="5">
                  <c:v>69</c:v>
                </c:pt>
                <c:pt idx="6">
                  <c:v>71</c:v>
                </c:pt>
                <c:pt idx="7">
                  <c:v>76</c:v>
                </c:pt>
                <c:pt idx="8">
                  <c:v>73</c:v>
                </c:pt>
                <c:pt idx="9">
                  <c:v>71</c:v>
                </c:pt>
                <c:pt idx="10">
                  <c:v>66</c:v>
                </c:pt>
                <c:pt idx="11">
                  <c:v>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686-4B2F-A343-02AC55313AFD}"/>
            </c:ext>
          </c:extLst>
        </c:ser>
        <c:ser>
          <c:idx val="1"/>
          <c:order val="1"/>
          <c:tx>
            <c:strRef>
              <c:f>'Complaint Perf'!$C$1</c:f>
              <c:strCache>
                <c:ptCount val="1"/>
                <c:pt idx="0">
                  <c:v>Morriston %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'Complaint Perf'!$A$2:$A$13</c:f>
              <c:strCache>
                <c:ptCount val="12"/>
                <c:pt idx="0">
                  <c:v>Sep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</c:v>
                </c:pt>
                <c:pt idx="11">
                  <c:v>Aug</c:v>
                </c:pt>
              </c:strCache>
            </c:strRef>
          </c:cat>
          <c:val>
            <c:numRef>
              <c:f>'Complaint Perf'!$C$2:$C$13</c:f>
              <c:numCache>
                <c:formatCode>General</c:formatCode>
                <c:ptCount val="12"/>
                <c:pt idx="0">
                  <c:v>58</c:v>
                </c:pt>
                <c:pt idx="1">
                  <c:v>77</c:v>
                </c:pt>
                <c:pt idx="2">
                  <c:v>47</c:v>
                </c:pt>
                <c:pt idx="3">
                  <c:v>66</c:v>
                </c:pt>
                <c:pt idx="4">
                  <c:v>72</c:v>
                </c:pt>
                <c:pt idx="5">
                  <c:v>67</c:v>
                </c:pt>
                <c:pt idx="6">
                  <c:v>87</c:v>
                </c:pt>
                <c:pt idx="7">
                  <c:v>76</c:v>
                </c:pt>
                <c:pt idx="8">
                  <c:v>83</c:v>
                </c:pt>
                <c:pt idx="9">
                  <c:v>66</c:v>
                </c:pt>
                <c:pt idx="10">
                  <c:v>72</c:v>
                </c:pt>
                <c:pt idx="11">
                  <c:v>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686-4B2F-A343-02AC55313AFD}"/>
            </c:ext>
          </c:extLst>
        </c:ser>
        <c:ser>
          <c:idx val="2"/>
          <c:order val="2"/>
          <c:tx>
            <c:strRef>
              <c:f>'Complaint Perf'!$D$1</c:f>
              <c:strCache>
                <c:ptCount val="1"/>
                <c:pt idx="0">
                  <c:v>NPTSSG %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'Complaint Perf'!$A$2:$A$13</c:f>
              <c:strCache>
                <c:ptCount val="12"/>
                <c:pt idx="0">
                  <c:v>Sep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</c:v>
                </c:pt>
                <c:pt idx="11">
                  <c:v>Aug</c:v>
                </c:pt>
              </c:strCache>
            </c:strRef>
          </c:cat>
          <c:val>
            <c:numRef>
              <c:f>'Complaint Perf'!$D$2:$D$13</c:f>
              <c:numCache>
                <c:formatCode>General</c:formatCode>
                <c:ptCount val="12"/>
                <c:pt idx="0">
                  <c:v>58</c:v>
                </c:pt>
                <c:pt idx="1">
                  <c:v>52</c:v>
                </c:pt>
                <c:pt idx="2">
                  <c:v>47</c:v>
                </c:pt>
                <c:pt idx="3">
                  <c:v>54</c:v>
                </c:pt>
                <c:pt idx="4">
                  <c:v>67</c:v>
                </c:pt>
                <c:pt idx="5">
                  <c:v>59</c:v>
                </c:pt>
                <c:pt idx="6">
                  <c:v>54</c:v>
                </c:pt>
                <c:pt idx="7">
                  <c:v>62</c:v>
                </c:pt>
                <c:pt idx="8">
                  <c:v>50</c:v>
                </c:pt>
                <c:pt idx="9">
                  <c:v>72</c:v>
                </c:pt>
                <c:pt idx="10">
                  <c:v>49</c:v>
                </c:pt>
                <c:pt idx="11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686-4B2F-A343-02AC55313AFD}"/>
            </c:ext>
          </c:extLst>
        </c:ser>
        <c:ser>
          <c:idx val="3"/>
          <c:order val="3"/>
          <c:tx>
            <c:strRef>
              <c:f>'Complaint Perf'!$E$1</c:f>
              <c:strCache>
                <c:ptCount val="1"/>
                <c:pt idx="0">
                  <c:v>MHLD%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'Complaint Perf'!$A$2:$A$13</c:f>
              <c:strCache>
                <c:ptCount val="12"/>
                <c:pt idx="0">
                  <c:v>Sep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</c:v>
                </c:pt>
                <c:pt idx="11">
                  <c:v>Aug</c:v>
                </c:pt>
              </c:strCache>
            </c:strRef>
          </c:cat>
          <c:val>
            <c:numRef>
              <c:f>'Complaint Perf'!$E$2:$E$13</c:f>
              <c:numCache>
                <c:formatCode>General</c:formatCode>
                <c:ptCount val="12"/>
                <c:pt idx="0">
                  <c:v>52</c:v>
                </c:pt>
                <c:pt idx="1">
                  <c:v>53</c:v>
                </c:pt>
                <c:pt idx="2">
                  <c:v>76</c:v>
                </c:pt>
                <c:pt idx="3">
                  <c:v>69</c:v>
                </c:pt>
                <c:pt idx="4">
                  <c:v>57</c:v>
                </c:pt>
                <c:pt idx="5">
                  <c:v>56</c:v>
                </c:pt>
                <c:pt idx="6">
                  <c:v>68</c:v>
                </c:pt>
                <c:pt idx="7">
                  <c:v>82</c:v>
                </c:pt>
                <c:pt idx="8">
                  <c:v>79</c:v>
                </c:pt>
                <c:pt idx="9">
                  <c:v>64</c:v>
                </c:pt>
                <c:pt idx="10">
                  <c:v>78</c:v>
                </c:pt>
                <c:pt idx="11">
                  <c:v>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686-4B2F-A343-02AC55313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679792"/>
        <c:axId val="214679312"/>
      </c:lineChart>
      <c:catAx>
        <c:axId val="21467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79312"/>
        <c:crosses val="autoZero"/>
        <c:auto val="1"/>
        <c:lblAlgn val="ctr"/>
        <c:lblOffset val="100"/>
        <c:noMultiLvlLbl val="0"/>
      </c:catAx>
      <c:valAx>
        <c:axId val="21467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79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595A2-A939-41A2-8624-BB855D2BFFB9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41F3A-D9F9-4360-BDDD-DD3B1EF3D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70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P1 – 2 days</a:t>
            </a:r>
          </a:p>
          <a:p>
            <a:r>
              <a:rPr lang="en-GB" dirty="0"/>
              <a:t>P2 – 14 days</a:t>
            </a:r>
          </a:p>
          <a:p>
            <a:r>
              <a:rPr lang="en-GB" dirty="0"/>
              <a:t>P3 – 21 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53718-ABF1-4B2C-A1FE-463E3C5A7CB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151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21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8490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938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F18614-75DF-447F-915E-B2D08A6AC47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1449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F18614-75DF-447F-915E-B2D08A6AC47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4694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/>
              <a:t>Update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53718-ABF1-4B2C-A1FE-463E3C5A7CB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974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Update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41F3A-D9F9-4360-BDDD-DD3B1EF3DB7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01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Update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41F3A-D9F9-4360-BDDD-DD3B1EF3DB7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029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Update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41F3A-D9F9-4360-BDDD-DD3B1EF3DB7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31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Update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41F3A-D9F9-4360-BDDD-DD3B1EF3DB7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055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60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4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095" y="502509"/>
            <a:ext cx="7454784" cy="37330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26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8704" y="1565287"/>
            <a:ext cx="10556853" cy="16805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092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8260" y="5659882"/>
            <a:ext cx="2238184" cy="69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204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4894319" y="1191976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3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2583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095" y="502509"/>
            <a:ext cx="7454784" cy="3388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26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8704" y="1565287"/>
            <a:ext cx="10556853" cy="38044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092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08" y="5878960"/>
            <a:ext cx="11166645" cy="69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59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5278515" y="2879736"/>
            <a:ext cx="10347851" cy="8448125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3291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7613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4111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4544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885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673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4894318" y="1191975"/>
            <a:ext cx="8906392" cy="10151670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918" y="2613769"/>
            <a:ext cx="10556853" cy="1704268"/>
          </a:xfrm>
          <a:prstGeom prst="rect">
            <a:avLst/>
          </a:prstGeom>
        </p:spPr>
        <p:txBody>
          <a:bodyPr/>
          <a:lstStyle>
            <a:lvl1pPr>
              <a:defRPr sz="4124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9803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35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58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93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824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9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46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5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35AFC-2618-4C5A-AC18-4331823BB48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42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270"/>
            <a:ext cx="12192000" cy="6858156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1092"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171140" y="455556"/>
            <a:ext cx="2562601" cy="653217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0836" y="5659882"/>
            <a:ext cx="2238185" cy="69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1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7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5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7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5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chart" Target="../charts/chart4.xml"/><Relationship Id="rId7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chart" Target="../charts/chart5.xml"/><Relationship Id="rId7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02CF5-50AC-7003-E643-9750CC242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E54831B-240C-C688-26A2-58A92C52B1BA}"/>
              </a:ext>
            </a:extLst>
          </p:cNvPr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1092" dirty="0">
              <a:solidFill>
                <a:srgbClr val="1F355E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E66A63E-D34F-60FD-7F16-7E2E85DB8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8C97814-0F50-4E1D-B559-5DB02E81B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E6643E64-CBF5-FF28-4FF5-FEF6B6F67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CF18D70D-C24E-95B2-2E1B-7D85EEC5A9C9}"/>
              </a:ext>
            </a:extLst>
          </p:cNvPr>
          <p:cNvSpPr txBox="1"/>
          <p:nvPr/>
        </p:nvSpPr>
        <p:spPr>
          <a:xfrm>
            <a:off x="1718405" y="2185829"/>
            <a:ext cx="8716174" cy="124297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12700" marR="5080" algn="ctr">
              <a:lnSpc>
                <a:spcPct val="100600"/>
              </a:lnSpc>
              <a:spcBef>
                <a:spcPts val="90"/>
              </a:spcBef>
            </a:pPr>
            <a:r>
              <a:rPr lang="en-GB" sz="4000" b="1" spc="15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Targeted Intervention Update</a:t>
            </a:r>
          </a:p>
          <a:p>
            <a:pPr marL="12700" marR="5080" algn="ctr">
              <a:lnSpc>
                <a:spcPct val="100600"/>
              </a:lnSpc>
              <a:spcBef>
                <a:spcPts val="90"/>
              </a:spcBef>
            </a:pPr>
            <a:r>
              <a:rPr lang="en-GB" sz="4000" b="1" spc="15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November 2024</a:t>
            </a:r>
            <a:endParaRPr lang="en-GB" sz="4000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43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37D-BBDD-6492-6E3B-92A67949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34314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Radiotherapy Performance Detail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35DDD3-B250-4193-8D46-0F0C1B594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624" y="634314"/>
            <a:ext cx="10402752" cy="573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47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DB715-825C-402F-BED8-69531C526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0195"/>
            <a:ext cx="10515600" cy="55976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Outpatient Consultation within 10 days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D09B952-CDD9-4E31-AABF-4D285B871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298876-160D-4FA8-B9F5-F0306663384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69819" y="1099127"/>
            <a:ext cx="7703128" cy="42054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15247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DB715-825C-402F-BED8-69531C526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0195"/>
            <a:ext cx="10515600" cy="55976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median wait for a decision to treat within 31 days reduced to 36 days for closed (treated) pathways in September, however % achieving the measure fell to 39%.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D09B952-CDD9-4E31-AABF-4D285B871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/>
        </p:nvGraphicFramePr>
        <p:xfrm>
          <a:off x="1730188" y="1640540"/>
          <a:ext cx="8964706" cy="3894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81596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D8C56-BE75-BAD4-396A-F3F8CEF83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2" y="241300"/>
            <a:ext cx="10515600" cy="1325563"/>
          </a:xfrm>
        </p:spPr>
        <p:txBody>
          <a:bodyPr/>
          <a:lstStyle/>
          <a:p>
            <a:r>
              <a:rPr lang="en-GB" b="1" dirty="0"/>
              <a:t>Gynaecology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784D5-F61C-307D-83CC-144D7B0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50" y="1397000"/>
            <a:ext cx="5057775" cy="4351338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Significant improvement with patients being seen within 2 weeks for USC appointment (median 7 days in Sept)</a:t>
            </a:r>
            <a:endParaRPr lang="en-GB" dirty="0">
              <a:latin typeface="Aptos" panose="020B00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Locum consultant commenced in September – increased surgical capacity</a:t>
            </a:r>
            <a:endParaRPr lang="en-GB" sz="4000" dirty="0"/>
          </a:p>
        </p:txBody>
      </p:sp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802BE69A-9034-47BA-8273-CB16671F5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91FABA2-D61D-420F-B7F9-CB6417AD6DD4}"/>
              </a:ext>
            </a:extLst>
          </p:cNvPr>
          <p:cNvGraphicFramePr/>
          <p:nvPr/>
        </p:nvGraphicFramePr>
        <p:xfrm>
          <a:off x="5395914" y="1504371"/>
          <a:ext cx="6334268" cy="3935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75310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6CA340-12BD-4EF5-BFA9-E4A10B840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683" y="1490521"/>
            <a:ext cx="10515600" cy="4351338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Continued focus on front end of pathway for all specialties</a:t>
            </a:r>
            <a:endParaRPr lang="en-GB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Review impact of daily meetings for USC OP capacity for dermatology, OMFS and plastic surgery (introduced Sept 9</a:t>
            </a:r>
            <a:r>
              <a:rPr lang="en-GB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</a:t>
            </a: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)</a:t>
            </a:r>
            <a:endParaRPr lang="en-GB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Assess impact on capacity of agreed actions from skin workshop (inc. super clinics, locum consultant, job plan reviews) – follow up meeting arranged 27/11/2024</a:t>
            </a:r>
            <a:endParaRPr lang="en-GB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Continued focus on cellular pathology – job plan reviews in progress</a:t>
            </a:r>
            <a:endParaRPr lang="en-GB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Identify additional surgical (upper GI in particular) and chemotherapy capacity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32E206-6026-4808-9A96-D0A0008F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Priorities/Focus Next Month</a:t>
            </a:r>
          </a:p>
        </p:txBody>
      </p:sp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6902A9E-4FEE-6911-9F0C-AB2CDD01A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841859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EAD81A-615E-69FF-E561-2F44D8BFA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3296" y="5854068"/>
            <a:ext cx="2620384" cy="66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859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pPr marL="0" marR="0" lvl="0" indent="0" algn="l" defTabSz="55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92" b="0" i="0" u="none" strike="noStrike" kern="1200" cap="none" spc="0" normalizeH="0" baseline="0" noProof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2A08CAC5-A46B-3C9C-D2C1-146EF8176F06}"/>
              </a:ext>
            </a:extLst>
          </p:cNvPr>
          <p:cNvSpPr txBox="1"/>
          <p:nvPr/>
        </p:nvSpPr>
        <p:spPr>
          <a:xfrm>
            <a:off x="437195" y="2643468"/>
            <a:ext cx="7941492" cy="62710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Urgent &amp; Emergency Care</a:t>
            </a:r>
            <a:endParaRPr lang="en-GB" sz="4124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084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403E5996-1A25-52EE-AAEE-49E1E0FAC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97" y="5975065"/>
            <a:ext cx="2238027" cy="6923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094A5A-D189-E9A6-85AF-AC598DC08738}"/>
              </a:ext>
            </a:extLst>
          </p:cNvPr>
          <p:cNvSpPr/>
          <p:nvPr/>
        </p:nvSpPr>
        <p:spPr>
          <a:xfrm>
            <a:off x="560401" y="190574"/>
            <a:ext cx="4476225" cy="596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75" b="1" dirty="0">
                <a:solidFill>
                  <a:srgbClr val="002060"/>
                </a:solidFill>
              </a:rPr>
              <a:t>UEC – De-escalation KPIs</a:t>
            </a:r>
            <a:endParaRPr lang="en-GB" sz="3275" dirty="0">
              <a:solidFill>
                <a:srgbClr val="9E4ECA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AC6D7B-8F0F-DB7E-5ACB-044FE1ADE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786891"/>
            <a:ext cx="11877675" cy="509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34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7B6FA-DF4D-4F7F-A3F3-124ACBE03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BFE213D-B4A9-57F3-1A27-476B21C9D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A05FED6-0F31-189F-950E-AD51AE702B63}"/>
              </a:ext>
            </a:extLst>
          </p:cNvPr>
          <p:cNvSpPr/>
          <p:nvPr/>
        </p:nvSpPr>
        <p:spPr>
          <a:xfrm>
            <a:off x="320031" y="240666"/>
            <a:ext cx="4811510" cy="596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75" b="1" dirty="0">
                <a:solidFill>
                  <a:srgbClr val="002060"/>
                </a:solidFill>
              </a:rPr>
              <a:t>UEC – Plan for TI Response</a:t>
            </a:r>
            <a:endParaRPr lang="en-GB" sz="3275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12C7F-55F7-E162-C8FD-D5B7FC465D29}"/>
              </a:ext>
            </a:extLst>
          </p:cNvPr>
          <p:cNvSpPr txBox="1"/>
          <p:nvPr/>
        </p:nvSpPr>
        <p:spPr>
          <a:xfrm>
            <a:off x="320031" y="836983"/>
            <a:ext cx="11446399" cy="5707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940" b="1" dirty="0"/>
              <a:t>Six main areas of work:</a:t>
            </a:r>
          </a:p>
          <a:p>
            <a:endParaRPr lang="en-GB" sz="1940" dirty="0"/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Frailty strategy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Came online in September 2024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Grip &amp; control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management – Full Capacity protocol and zero tolerance on chair and trolley waits planned for launch in October 2024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 of community capacity and operating models: ACT &amp; Virtual Wards 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Senior decision makers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front door services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Rota proposals shared with Acute Physicians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Recruitment drive commenced for x5 Acute Geriatricians and x5 Acute Physicians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to implement new interim rota in October 2024 whilst recruitment takes place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Pathway of Care Delays (</a:t>
            </a:r>
            <a:r>
              <a:rPr lang="en-GB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PoCD</a:t>
            </a: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Multi Agency Discharge Event (MADE) undertaken in August and 6A’s audit follow up took place to improve discharge and transfer processes.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Singleton &amp; Morriston COP capacity under redesign for October 2024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Reconfiguration of Emergency Dept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funding received to develop reconfiguration plans – lead by Capital Planning.</a:t>
            </a:r>
          </a:p>
          <a:p>
            <a:pPr lvl="0" algn="just">
              <a:lnSpc>
                <a:spcPct val="107000"/>
              </a:lnSpc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Revised flow operating model</a:t>
            </a:r>
            <a:r>
              <a:rPr lang="en-GB" sz="1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consistent tactical command at Level 4 and introduction of revised internal escalation processes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GB" sz="1940" dirty="0"/>
          </a:p>
          <a:p>
            <a:pPr marL="623804" lvl="1" indent="-346558">
              <a:buFont typeface="Arial" panose="020B0604020202020204" pitchFamily="34" charset="0"/>
              <a:buChar char="•"/>
            </a:pPr>
            <a:endParaRPr lang="en-GB" sz="1940" dirty="0"/>
          </a:p>
          <a:p>
            <a:endParaRPr lang="en-GB" sz="1092" dirty="0"/>
          </a:p>
        </p:txBody>
      </p:sp>
    </p:spTree>
    <p:extLst>
      <p:ext uri="{BB962C8B-B14F-4D97-AF65-F5344CB8AC3E}">
        <p14:creationId xmlns:p14="http://schemas.microsoft.com/office/powerpoint/2010/main" val="4254147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pPr marL="0" marR="0" lvl="0" indent="0" algn="l" defTabSz="55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92" b="0" i="0" u="none" strike="noStrike" kern="1200" cap="none" spc="0" normalizeH="0" baseline="0" noProof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2A08CAC5-A46B-3C9C-D2C1-146EF8176F06}"/>
              </a:ext>
            </a:extLst>
          </p:cNvPr>
          <p:cNvSpPr txBox="1"/>
          <p:nvPr/>
        </p:nvSpPr>
        <p:spPr>
          <a:xfrm>
            <a:off x="437195" y="2643468"/>
            <a:ext cx="5851441" cy="1268113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HCAI TI Position to 31.10.24</a:t>
            </a:r>
            <a:endParaRPr lang="en-GB" sz="4124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30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2D47E4-C303-4E7E-8263-85E65D78DB55}"/>
              </a:ext>
            </a:extLst>
          </p:cNvPr>
          <p:cNvSpPr/>
          <p:nvPr/>
        </p:nvSpPr>
        <p:spPr>
          <a:xfrm>
            <a:off x="320031" y="240665"/>
            <a:ext cx="11066556" cy="540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911" b="1" dirty="0">
                <a:solidFill>
                  <a:srgbClr val="9E4ECA"/>
                </a:solidFill>
                <a:latin typeface="Arial Black" panose="020B0A04020102020204" pitchFamily="34" charset="0"/>
              </a:rPr>
              <a:t>Progress against TI goals: 01 Apr – 31</a:t>
            </a:r>
            <a:r>
              <a:rPr lang="en-GB" sz="2911" b="1" baseline="30000" dirty="0">
                <a:solidFill>
                  <a:srgbClr val="9E4ECA"/>
                </a:solidFill>
                <a:latin typeface="Arial Black" panose="020B0A04020102020204" pitchFamily="34" charset="0"/>
              </a:rPr>
              <a:t>st</a:t>
            </a:r>
            <a:r>
              <a:rPr lang="en-GB" sz="2911" b="1" dirty="0">
                <a:solidFill>
                  <a:srgbClr val="9E4ECA"/>
                </a:solidFill>
                <a:latin typeface="Arial Black" panose="020B0A04020102020204" pitchFamily="34" charset="0"/>
              </a:rPr>
              <a:t> October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F751C4-45B2-464A-8327-0EFE15526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317" y="1118613"/>
            <a:ext cx="10363832" cy="489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62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02CF5-50AC-7003-E643-9750CC242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E54831B-240C-C688-26A2-58A92C52B1BA}"/>
              </a:ext>
            </a:extLst>
          </p:cNvPr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1092" dirty="0">
              <a:solidFill>
                <a:srgbClr val="1F355E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E66A63E-D34F-60FD-7F16-7E2E85DB8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8C97814-0F50-4E1D-B559-5DB02E81B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E6643E64-CBF5-FF28-4FF5-FEF6B6F67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CF18D70D-C24E-95B2-2E1B-7D85EEC5A9C9}"/>
              </a:ext>
            </a:extLst>
          </p:cNvPr>
          <p:cNvSpPr txBox="1"/>
          <p:nvPr/>
        </p:nvSpPr>
        <p:spPr>
          <a:xfrm>
            <a:off x="595283" y="2543637"/>
            <a:ext cx="8716174" cy="60844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000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Planned Care</a:t>
            </a:r>
            <a:endParaRPr lang="en-GB" sz="40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042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D81B48C-7283-4363-9FAC-09881B5FCEC4}"/>
              </a:ext>
            </a:extLst>
          </p:cNvPr>
          <p:cNvSpPr/>
          <p:nvPr/>
        </p:nvSpPr>
        <p:spPr>
          <a:xfrm>
            <a:off x="320032" y="240665"/>
            <a:ext cx="11505729" cy="783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44" b="1" dirty="0">
                <a:solidFill>
                  <a:srgbClr val="7030A0"/>
                </a:solidFill>
                <a:latin typeface="Arial Black" panose="020B0A04020102020204" pitchFamily="34" charset="0"/>
              </a:rPr>
              <a:t>Hospital Onset HCAI TI Criteria, </a:t>
            </a:r>
            <a:r>
              <a:rPr lang="en-GB" sz="2244" b="1" i="1" dirty="0">
                <a:solidFill>
                  <a:srgbClr val="7030A0"/>
                </a:solidFill>
                <a:latin typeface="Arial Black" panose="020B0A04020102020204" pitchFamily="34" charset="0"/>
              </a:rPr>
              <a:t>C. difficile </a:t>
            </a:r>
            <a:r>
              <a:rPr lang="en-GB" sz="2244" b="1" dirty="0">
                <a:solidFill>
                  <a:srgbClr val="7030A0"/>
                </a:solidFill>
                <a:latin typeface="Arial Black" panose="020B0A04020102020204" pitchFamily="34" charset="0"/>
              </a:rPr>
              <a:t>and </a:t>
            </a:r>
            <a:r>
              <a:rPr lang="en-GB" sz="2244" b="1" i="1" dirty="0">
                <a:solidFill>
                  <a:srgbClr val="7030A0"/>
                </a:solidFill>
                <a:latin typeface="Arial Black" panose="020B0A04020102020204" pitchFamily="34" charset="0"/>
              </a:rPr>
              <a:t>Staph. aureus </a:t>
            </a:r>
            <a:r>
              <a:rPr lang="en-GB" sz="2244" b="1" dirty="0">
                <a:solidFill>
                  <a:srgbClr val="7030A0"/>
                </a:solidFill>
                <a:latin typeface="Arial Black" panose="020B0A04020102020204" pitchFamily="34" charset="0"/>
              </a:rPr>
              <a:t>to 31/10/24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C9B071-C4CE-4074-B0CC-5F397BE5B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44" y="927406"/>
            <a:ext cx="6648311" cy="28085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39A356-9BD4-44DE-BC10-67CEBAE97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44" y="3808381"/>
            <a:ext cx="6648311" cy="280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79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7EC711C-FA94-4BCE-96D0-17CE85B97C55}"/>
              </a:ext>
            </a:extLst>
          </p:cNvPr>
          <p:cNvSpPr/>
          <p:nvPr/>
        </p:nvSpPr>
        <p:spPr>
          <a:xfrm>
            <a:off x="273824" y="102042"/>
            <a:ext cx="11551937" cy="783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44" b="1" dirty="0">
                <a:solidFill>
                  <a:srgbClr val="7030A0"/>
                </a:solidFill>
                <a:latin typeface="Arial Black" panose="020B0A04020102020204" pitchFamily="34" charset="0"/>
              </a:rPr>
              <a:t>Hospital Onset HCAI TI Criteria, E. coli and Klebsiella spp. bacteraemia to 31/10/24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D31D44-A3EA-49E8-8E98-C5BA45D40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392" y="765391"/>
            <a:ext cx="6648017" cy="28157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8FD3DA-21E1-476D-B2CD-E54884614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392" y="3654074"/>
            <a:ext cx="6648017" cy="281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57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6A4809-A75A-4113-BA1C-F6212AF5EE8E}"/>
              </a:ext>
            </a:extLst>
          </p:cNvPr>
          <p:cNvSpPr/>
          <p:nvPr/>
        </p:nvSpPr>
        <p:spPr>
          <a:xfrm>
            <a:off x="320032" y="240665"/>
            <a:ext cx="11563935" cy="540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911" b="1" dirty="0">
                <a:solidFill>
                  <a:srgbClr val="9E4ECA"/>
                </a:solidFill>
                <a:latin typeface="Arial Black" panose="020B0A04020102020204" pitchFamily="34" charset="0"/>
              </a:rPr>
              <a:t>Antimicrobial</a:t>
            </a:r>
            <a:r>
              <a:rPr lang="en-GB" sz="2911" b="1" dirty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GB" sz="2911" b="1" dirty="0">
                <a:solidFill>
                  <a:srgbClr val="9E4ECA"/>
                </a:solidFill>
                <a:latin typeface="Arial Black" panose="020B0A04020102020204" pitchFamily="34" charset="0"/>
              </a:rPr>
              <a:t>Stewardship:  72-hour review, FY 2025 Q1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49E4514-C0D4-42A9-A455-D6FDF92B98F2}"/>
              </a:ext>
            </a:extLst>
          </p:cNvPr>
          <p:cNvSpPr txBox="1">
            <a:spLocks/>
          </p:cNvSpPr>
          <p:nvPr/>
        </p:nvSpPr>
        <p:spPr>
          <a:xfrm>
            <a:off x="273824" y="1395859"/>
            <a:ext cx="5360099" cy="4620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Aft>
                <a:spcPts val="364"/>
              </a:spcAft>
              <a:tabLst>
                <a:tab pos="274358" algn="l"/>
              </a:tabLst>
            </a:pPr>
            <a:endParaRPr lang="en-GB" sz="194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364"/>
              </a:spcAft>
              <a:tabLst>
                <a:tab pos="274358" algn="l"/>
              </a:tabLst>
            </a:pPr>
            <a:r>
              <a:rPr lang="en-GB" sz="194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72-hour review</a:t>
            </a:r>
          </a:p>
          <a:p>
            <a:pPr marL="820186" lvl="1" indent="-542940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274358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0186" lvl="1" indent="-542940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274358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909" lvl="1">
              <a:lnSpc>
                <a:spcPct val="114000"/>
              </a:lnSpc>
              <a:spcAft>
                <a:spcPts val="364"/>
              </a:spcAft>
              <a:tabLst>
                <a:tab pos="0" algn="l"/>
              </a:tabLst>
            </a:pPr>
            <a:r>
              <a:rPr lang="en-GB" sz="1698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of 72-hour review</a:t>
            </a: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(escalate/de-escalate)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 to Oral Switch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  <a:endParaRPr lang="en-GB" sz="1698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15D7D1-7A1F-4795-A13E-80214E0EB3ED}"/>
              </a:ext>
            </a:extLst>
          </p:cNvPr>
          <p:cNvSpPr/>
          <p:nvPr/>
        </p:nvSpPr>
        <p:spPr>
          <a:xfrm>
            <a:off x="4108905" y="1701758"/>
            <a:ext cx="557623" cy="552359"/>
          </a:xfrm>
          <a:prstGeom prst="ellipse">
            <a:avLst/>
          </a:prstGeom>
          <a:solidFill>
            <a:srgbClr val="B9BF51"/>
          </a:solidFill>
          <a:ln>
            <a:solidFill>
              <a:srgbClr val="B9BF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tx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92%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8ECFEEC-BB15-4A2C-BB2B-E0F4801EAFCC}"/>
              </a:ext>
            </a:extLst>
          </p:cNvPr>
          <p:cNvSpPr txBox="1">
            <a:spLocks/>
          </p:cNvSpPr>
          <p:nvPr/>
        </p:nvSpPr>
        <p:spPr>
          <a:xfrm>
            <a:off x="6234623" y="1395859"/>
            <a:ext cx="5360099" cy="4620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Aft>
                <a:spcPts val="364"/>
              </a:spcAft>
              <a:tabLst>
                <a:tab pos="274358" algn="l"/>
              </a:tabLst>
            </a:pPr>
            <a:endParaRPr lang="en-GB" sz="194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364"/>
              </a:spcAft>
              <a:tabLst>
                <a:tab pos="274358" algn="l"/>
              </a:tabLst>
            </a:pPr>
            <a:r>
              <a:rPr lang="en-GB" sz="194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72-hour review</a:t>
            </a:r>
          </a:p>
          <a:p>
            <a:pPr>
              <a:lnSpc>
                <a:spcPct val="114000"/>
              </a:lnSpc>
              <a:spcAft>
                <a:spcPts val="364"/>
              </a:spcAft>
              <a:tabLst>
                <a:tab pos="274358" algn="l"/>
              </a:tabLst>
            </a:pPr>
            <a:endParaRPr lang="en-GB" sz="194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364"/>
              </a:spcAft>
              <a:tabLst>
                <a:tab pos="274358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lnSpc>
                <a:spcPct val="114000"/>
              </a:lnSpc>
              <a:spcAft>
                <a:spcPts val="364"/>
              </a:spcAft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98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of 72-hour review</a:t>
            </a: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(escalate/de-escalate)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 to Oral Switch</a:t>
            </a: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155" lvl="1" indent="-277246">
              <a:lnSpc>
                <a:spcPct val="114000"/>
              </a:lnSpc>
              <a:spcAft>
                <a:spcPts val="364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98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  <a:endParaRPr lang="en-GB" sz="1698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lnSpc>
                <a:spcPct val="114000"/>
              </a:lnSpc>
              <a:spcAft>
                <a:spcPts val="364"/>
              </a:spcAft>
              <a:tabLst>
                <a:tab pos="0" algn="l"/>
              </a:tabLst>
            </a:pPr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0E0DE8-28E3-4BAC-AD57-CC0BC1B062DD}"/>
              </a:ext>
            </a:extLst>
          </p:cNvPr>
          <p:cNvSpPr/>
          <p:nvPr/>
        </p:nvSpPr>
        <p:spPr>
          <a:xfrm>
            <a:off x="10115913" y="1701757"/>
            <a:ext cx="557623" cy="552359"/>
          </a:xfrm>
          <a:prstGeom prst="ellipse">
            <a:avLst/>
          </a:prstGeom>
          <a:solidFill>
            <a:srgbClr val="E9C44B"/>
          </a:solidFill>
          <a:ln>
            <a:solidFill>
              <a:srgbClr val="E9C4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tx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78%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6FCAAA-E20F-490A-88EE-4E719D31EB76}"/>
              </a:ext>
            </a:extLst>
          </p:cNvPr>
          <p:cNvSpPr txBox="1"/>
          <p:nvPr/>
        </p:nvSpPr>
        <p:spPr>
          <a:xfrm>
            <a:off x="273824" y="1041251"/>
            <a:ext cx="5360099" cy="390876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940" dirty="0">
                <a:solidFill>
                  <a:schemeClr val="bg1"/>
                </a:solidFill>
              </a:rPr>
              <a:t>Swansea Bay University Health Board Compliance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E07CED-6D1E-4F85-949C-6BC5345CC609}"/>
              </a:ext>
            </a:extLst>
          </p:cNvPr>
          <p:cNvSpPr txBox="1"/>
          <p:nvPr/>
        </p:nvSpPr>
        <p:spPr>
          <a:xfrm>
            <a:off x="6234623" y="1041250"/>
            <a:ext cx="5360099" cy="390876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940" dirty="0">
                <a:solidFill>
                  <a:schemeClr val="bg1"/>
                </a:solidFill>
              </a:rPr>
              <a:t>All Wales Compliance (12 month rolling average)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C81AE07-8492-4D85-8F36-B29414CD04C8}"/>
              </a:ext>
            </a:extLst>
          </p:cNvPr>
          <p:cNvSpPr/>
          <p:nvPr/>
        </p:nvSpPr>
        <p:spPr>
          <a:xfrm>
            <a:off x="4109067" y="3059338"/>
            <a:ext cx="557623" cy="552359"/>
          </a:xfrm>
          <a:prstGeom prst="ellipse">
            <a:avLst/>
          </a:prstGeom>
          <a:solidFill>
            <a:srgbClr val="4E79A7"/>
          </a:solidFill>
          <a:ln>
            <a:solidFill>
              <a:srgbClr val="4E7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5%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8D32432-9D1A-44B3-A9B2-9FC0CE81D3C8}"/>
              </a:ext>
            </a:extLst>
          </p:cNvPr>
          <p:cNvSpPr/>
          <p:nvPr/>
        </p:nvSpPr>
        <p:spPr>
          <a:xfrm>
            <a:off x="4108906" y="3762087"/>
            <a:ext cx="557623" cy="552359"/>
          </a:xfrm>
          <a:prstGeom prst="ellipse">
            <a:avLst/>
          </a:prstGeom>
          <a:solidFill>
            <a:srgbClr val="F28E2B"/>
          </a:solidFill>
          <a:ln>
            <a:solidFill>
              <a:srgbClr val="F28E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76%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27DE3E8-8B4B-4812-A9C4-C749F4E4A7C7}"/>
              </a:ext>
            </a:extLst>
          </p:cNvPr>
          <p:cNvSpPr/>
          <p:nvPr/>
        </p:nvSpPr>
        <p:spPr>
          <a:xfrm>
            <a:off x="4108906" y="4464836"/>
            <a:ext cx="557623" cy="552359"/>
          </a:xfrm>
          <a:prstGeom prst="ellipse">
            <a:avLst/>
          </a:prstGeom>
          <a:solidFill>
            <a:srgbClr val="E15759"/>
          </a:solidFill>
          <a:ln>
            <a:solidFill>
              <a:srgbClr val="E157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8%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06C829B-8CE7-4D0B-AA8C-0BE81D355BAB}"/>
              </a:ext>
            </a:extLst>
          </p:cNvPr>
          <p:cNvSpPr/>
          <p:nvPr/>
        </p:nvSpPr>
        <p:spPr>
          <a:xfrm>
            <a:off x="4108906" y="5167585"/>
            <a:ext cx="557623" cy="552359"/>
          </a:xfrm>
          <a:prstGeom prst="ellipse">
            <a:avLst/>
          </a:prstGeom>
          <a:solidFill>
            <a:srgbClr val="76B7B2"/>
          </a:solidFill>
          <a:ln>
            <a:solidFill>
              <a:srgbClr val="76B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11%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920619E-17E5-4FB0-8BD5-E5DDA7A48989}"/>
              </a:ext>
            </a:extLst>
          </p:cNvPr>
          <p:cNvSpPr/>
          <p:nvPr/>
        </p:nvSpPr>
        <p:spPr>
          <a:xfrm>
            <a:off x="10116074" y="3061136"/>
            <a:ext cx="557623" cy="552359"/>
          </a:xfrm>
          <a:prstGeom prst="ellipse">
            <a:avLst/>
          </a:prstGeom>
          <a:solidFill>
            <a:srgbClr val="4E79A7"/>
          </a:solidFill>
          <a:ln>
            <a:solidFill>
              <a:srgbClr val="4E7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9%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AF94DE9-B2ED-48E5-8B0B-7C7F363B5240}"/>
              </a:ext>
            </a:extLst>
          </p:cNvPr>
          <p:cNvSpPr/>
          <p:nvPr/>
        </p:nvSpPr>
        <p:spPr>
          <a:xfrm>
            <a:off x="10115914" y="3763885"/>
            <a:ext cx="557623" cy="552359"/>
          </a:xfrm>
          <a:prstGeom prst="ellipse">
            <a:avLst/>
          </a:prstGeom>
          <a:solidFill>
            <a:srgbClr val="F28E2B"/>
          </a:solidFill>
          <a:ln>
            <a:solidFill>
              <a:srgbClr val="F28E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63%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144D797-AB3E-4E6B-A511-AD63E7C99ECD}"/>
              </a:ext>
            </a:extLst>
          </p:cNvPr>
          <p:cNvSpPr/>
          <p:nvPr/>
        </p:nvSpPr>
        <p:spPr>
          <a:xfrm>
            <a:off x="10115913" y="4466634"/>
            <a:ext cx="557623" cy="552359"/>
          </a:xfrm>
          <a:prstGeom prst="ellipse">
            <a:avLst/>
          </a:prstGeom>
          <a:solidFill>
            <a:srgbClr val="E15759"/>
          </a:solidFill>
          <a:ln>
            <a:solidFill>
              <a:srgbClr val="E157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8%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EAF607E-FA23-465B-9173-4EE1251C376D}"/>
              </a:ext>
            </a:extLst>
          </p:cNvPr>
          <p:cNvSpPr/>
          <p:nvPr/>
        </p:nvSpPr>
        <p:spPr>
          <a:xfrm>
            <a:off x="10115913" y="5169382"/>
            <a:ext cx="557623" cy="552359"/>
          </a:xfrm>
          <a:prstGeom prst="ellipse">
            <a:avLst/>
          </a:prstGeom>
          <a:solidFill>
            <a:srgbClr val="76B7B2"/>
          </a:solidFill>
          <a:ln>
            <a:solidFill>
              <a:srgbClr val="76B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13" b="1" dirty="0">
                <a:solidFill>
                  <a:schemeClr val="bg1"/>
                </a:solidFill>
                <a:latin typeface="Lucida Console" panose="020B0609040504020204" pitchFamily="49" charset="0"/>
                <a:cs typeface="Arial" panose="020B0604020202020204" pitchFamily="34" charset="0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3338430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748FFA-7860-4FE7-BCB1-5D22B4ABEAB3}"/>
              </a:ext>
            </a:extLst>
          </p:cNvPr>
          <p:cNvSpPr/>
          <p:nvPr/>
        </p:nvSpPr>
        <p:spPr>
          <a:xfrm>
            <a:off x="320032" y="240665"/>
            <a:ext cx="11266033" cy="540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911" b="1" dirty="0">
                <a:solidFill>
                  <a:srgbClr val="9E4ECA"/>
                </a:solidFill>
                <a:latin typeface="Arial Black" panose="020B0A04020102020204" pitchFamily="34" charset="0"/>
              </a:rPr>
              <a:t>Outbreaks of infection and associated beds out of use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92D3BEF-4AC0-4BDF-8017-E5028CEB6EE8}"/>
              </a:ext>
            </a:extLst>
          </p:cNvPr>
          <p:cNvSpPr txBox="1">
            <a:spLocks/>
          </p:cNvSpPr>
          <p:nvPr/>
        </p:nvSpPr>
        <p:spPr>
          <a:xfrm>
            <a:off x="320032" y="1004312"/>
            <a:ext cx="11330053" cy="4620775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 dirty="0">
                <a:solidFill>
                  <a:srgbClr val="002060"/>
                </a:solidFill>
              </a:rPr>
              <a:t>During October, there were 16  infection related incidents/outbreaks associated with respiratory viruses (some of these were a continuation from those first reported in September). The majority of these were COVID-related.  Three were caused by Influenza. 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2060"/>
                </a:solidFill>
              </a:rPr>
              <a:t>   12 in Morriston  (48 bed days lost, on average 4 bed days per ward).</a:t>
            </a:r>
          </a:p>
          <a:p>
            <a:pPr marL="433197" indent="-433197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2060"/>
                </a:solidFill>
              </a:rPr>
              <a:t>1 in Singleton (17 bed days lost).</a:t>
            </a:r>
          </a:p>
          <a:p>
            <a:pPr marL="433197" indent="-433197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2060"/>
                </a:solidFill>
              </a:rPr>
              <a:t>2 in Neath (4 bed days lost).</a:t>
            </a:r>
          </a:p>
          <a:p>
            <a:pPr marL="433197" indent="-433197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2060"/>
                </a:solidFill>
              </a:rPr>
              <a:t>1 in Gorseinon Hospital (0 bed days lost).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364"/>
              </a:spcAft>
              <a:buNone/>
            </a:pP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05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6D38C3-1FF6-4F00-9605-AC885F54B584}"/>
              </a:ext>
            </a:extLst>
          </p:cNvPr>
          <p:cNvSpPr/>
          <p:nvPr/>
        </p:nvSpPr>
        <p:spPr>
          <a:xfrm>
            <a:off x="320032" y="240665"/>
            <a:ext cx="5293500" cy="540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911" b="1" dirty="0">
                <a:solidFill>
                  <a:srgbClr val="7030A0"/>
                </a:solidFill>
                <a:latin typeface="Arial Black" panose="020B0A04020102020204" pitchFamily="34" charset="0"/>
              </a:rPr>
              <a:t>Focus for the next month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CD13126A-BD24-42DD-88EF-AEBC4F728E5D}"/>
              </a:ext>
            </a:extLst>
          </p:cNvPr>
          <p:cNvSpPr txBox="1">
            <a:spLocks/>
          </p:cNvSpPr>
          <p:nvPr/>
        </p:nvSpPr>
        <p:spPr>
          <a:xfrm>
            <a:off x="620020" y="780941"/>
            <a:ext cx="10777421" cy="5836394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Gold </a:t>
            </a:r>
            <a:r>
              <a:rPr lang="en-GB" sz="2183" i="1" dirty="0">
                <a:solidFill>
                  <a:srgbClr val="002060"/>
                </a:solidFill>
              </a:rPr>
              <a:t>C. difficile </a:t>
            </a:r>
            <a:r>
              <a:rPr lang="en-GB" sz="2183" dirty="0">
                <a:solidFill>
                  <a:srgbClr val="002060"/>
                </a:solidFill>
              </a:rPr>
              <a:t>High Incidence Management Group continues, with Silver Groups reporting into Gold.</a:t>
            </a:r>
          </a:p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The Digital Intelligence development team and the IPCT will recommence work developing an  application that will facilitate the monitoring and analysis of hospital acquired infection case reviews.</a:t>
            </a:r>
          </a:p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Continuing work relating to </a:t>
            </a:r>
            <a:r>
              <a:rPr lang="en-GB" sz="2183" i="1" dirty="0">
                <a:solidFill>
                  <a:srgbClr val="002060"/>
                </a:solidFill>
              </a:rPr>
              <a:t>C. difficile </a:t>
            </a:r>
            <a:r>
              <a:rPr lang="en-GB" sz="2183" dirty="0">
                <a:solidFill>
                  <a:srgbClr val="002060"/>
                </a:solidFill>
              </a:rPr>
              <a:t>risk stratification.</a:t>
            </a:r>
          </a:p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Scoping exercise with Digital team aiming to improve GP discharge summaries by highlighting risk factors for </a:t>
            </a:r>
            <a:r>
              <a:rPr lang="en-GB" sz="2183" i="1" dirty="0">
                <a:solidFill>
                  <a:srgbClr val="002060"/>
                </a:solidFill>
              </a:rPr>
              <a:t>C. difficile</a:t>
            </a:r>
            <a:r>
              <a:rPr lang="en-GB" sz="2183" dirty="0">
                <a:solidFill>
                  <a:srgbClr val="002060"/>
                </a:solidFill>
              </a:rPr>
              <a:t>.</a:t>
            </a:r>
          </a:p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Clinical teams in Morriston continue to roll out the newly developed prescribing audit tool for hospital acquired pneumonia.  Awaiting initial data.</a:t>
            </a:r>
          </a:p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Cross-health board IPC discussions to identify key issues and learning.</a:t>
            </a:r>
          </a:p>
          <a:p>
            <a:pPr marL="433197" indent="-433197">
              <a:lnSpc>
                <a:spcPct val="114000"/>
              </a:lnSpc>
              <a:spcBef>
                <a:spcPts val="200"/>
              </a:spcBef>
              <a:spcAft>
                <a:spcPts val="600"/>
              </a:spcAft>
            </a:pPr>
            <a:r>
              <a:rPr lang="en-GB" sz="2183" dirty="0">
                <a:solidFill>
                  <a:srgbClr val="002060"/>
                </a:solidFill>
              </a:rPr>
              <a:t>Reviewing evidence for, and scoping with other organisation, the risk-benefit associated with the creation of a </a:t>
            </a:r>
            <a:r>
              <a:rPr lang="en-GB" sz="2183" i="1" dirty="0">
                <a:solidFill>
                  <a:srgbClr val="002060"/>
                </a:solidFill>
              </a:rPr>
              <a:t>C. difficile </a:t>
            </a:r>
            <a:r>
              <a:rPr lang="en-GB" sz="2183" dirty="0">
                <a:solidFill>
                  <a:srgbClr val="002060"/>
                </a:solidFill>
              </a:rPr>
              <a:t>cohort ward.</a:t>
            </a:r>
          </a:p>
        </p:txBody>
      </p:sp>
    </p:spTree>
    <p:extLst>
      <p:ext uri="{BB962C8B-B14F-4D97-AF65-F5344CB8AC3E}">
        <p14:creationId xmlns:p14="http://schemas.microsoft.com/office/powerpoint/2010/main" val="665889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227668" y="2135194"/>
            <a:ext cx="10556853" cy="1771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38" dirty="0"/>
              <a:t>Summary Financial Position</a:t>
            </a:r>
          </a:p>
          <a:p>
            <a:r>
              <a:rPr lang="en-GB" sz="3638" dirty="0"/>
              <a:t>Month 7 FY 2024/25</a:t>
            </a:r>
          </a:p>
          <a:p>
            <a:r>
              <a:rPr lang="en-GB" sz="3638" dirty="0"/>
              <a:t> 7</a:t>
            </a:r>
            <a:r>
              <a:rPr lang="en-GB" sz="3638" baseline="30000" dirty="0"/>
              <a:t>th</a:t>
            </a:r>
            <a:r>
              <a:rPr lang="en-GB" sz="3638" dirty="0"/>
              <a:t> November 2024</a:t>
            </a:r>
          </a:p>
        </p:txBody>
      </p:sp>
    </p:spTree>
    <p:extLst>
      <p:ext uri="{BB962C8B-B14F-4D97-AF65-F5344CB8AC3E}">
        <p14:creationId xmlns:p14="http://schemas.microsoft.com/office/powerpoint/2010/main" val="598627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75961" y="286901"/>
            <a:ext cx="7454785" cy="33885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pt-BR" dirty="0"/>
              <a:t>Financial Performance Month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845" y="6062819"/>
            <a:ext cx="414054" cy="3807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3534" y="2704358"/>
            <a:ext cx="4851773" cy="2742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279" indent="-173279" algn="just">
              <a:buFont typeface="Arial" panose="020B0604020202020204" pitchFamily="34" charset="0"/>
              <a:buChar char="•"/>
            </a:pPr>
            <a:r>
              <a:rPr lang="en-GB" sz="1334" dirty="0"/>
              <a:t>During September, the Health Board submitted a revised Recovery &amp; Sustainability Assessment for 2024/25. Formal feedback has been received and the Health Board is required to deliver as a minimum a £50.1m deficit in 2024/25, noting that the control total set by Welsh Government remains</a:t>
            </a:r>
            <a:r>
              <a:rPr lang="en-GB" sz="1334" b="1" i="1" dirty="0"/>
              <a:t> £17.1m</a:t>
            </a:r>
            <a:r>
              <a:rPr lang="en-GB" sz="1334" b="1" dirty="0"/>
              <a:t>. </a:t>
            </a:r>
          </a:p>
          <a:p>
            <a:pPr marL="173279" indent="-173279" algn="just">
              <a:buFont typeface="Arial" panose="020B0604020202020204" pitchFamily="34" charset="0"/>
              <a:buChar char="•"/>
            </a:pPr>
            <a:endParaRPr lang="en-GB" sz="1334" b="1" dirty="0">
              <a:solidFill>
                <a:schemeClr val="accent2">
                  <a:lumMod val="75000"/>
                </a:schemeClr>
              </a:solidFill>
            </a:endParaRPr>
          </a:p>
          <a:p>
            <a:pPr marL="173279" indent="-173279" algn="just">
              <a:buFont typeface="Arial" panose="020B0604020202020204" pitchFamily="34" charset="0"/>
              <a:buChar char="•"/>
            </a:pPr>
            <a:r>
              <a:rPr lang="en-GB" sz="1334" dirty="0"/>
              <a:t>In Month 7 there is an in-month overspend of </a:t>
            </a:r>
            <a:r>
              <a:rPr lang="en-GB" sz="1334" b="1" dirty="0">
                <a:solidFill>
                  <a:schemeClr val="accent2">
                    <a:lumMod val="75000"/>
                  </a:schemeClr>
                </a:solidFill>
              </a:rPr>
              <a:t>£3.1m</a:t>
            </a:r>
            <a:r>
              <a:rPr lang="en-GB" sz="1334" dirty="0"/>
              <a:t>.</a:t>
            </a:r>
          </a:p>
          <a:p>
            <a:pPr marL="173279" indent="-173279" algn="just">
              <a:buFont typeface="Arial" panose="020B0604020202020204" pitchFamily="34" charset="0"/>
              <a:buChar char="•"/>
            </a:pPr>
            <a:endParaRPr lang="en-GB" sz="1334" dirty="0"/>
          </a:p>
          <a:p>
            <a:pPr marL="173279" indent="-173279" algn="just">
              <a:buFont typeface="Arial" panose="020B0604020202020204" pitchFamily="34" charset="0"/>
              <a:buChar char="•"/>
            </a:pPr>
            <a:r>
              <a:rPr lang="en-GB" sz="1334" dirty="0"/>
              <a:t>YTD at Month 7 is an overspend of </a:t>
            </a:r>
            <a:r>
              <a:rPr lang="en-GB" sz="1334" b="1" dirty="0">
                <a:solidFill>
                  <a:schemeClr val="accent2">
                    <a:lumMod val="75000"/>
                  </a:schemeClr>
                </a:solidFill>
              </a:rPr>
              <a:t>£48.0m</a:t>
            </a:r>
          </a:p>
          <a:p>
            <a:pPr marL="173279" indent="-173279" algn="just">
              <a:buFont typeface="Arial" panose="020B0604020202020204" pitchFamily="34" charset="0"/>
              <a:buChar char="•"/>
            </a:pPr>
            <a:endParaRPr lang="en-GB" sz="1334" b="1" dirty="0">
              <a:solidFill>
                <a:schemeClr val="accent2">
                  <a:lumMod val="75000"/>
                </a:schemeClr>
              </a:solidFill>
            </a:endParaRPr>
          </a:p>
          <a:p>
            <a:pPr marL="173279" indent="-173279" algn="just">
              <a:buFont typeface="Arial" panose="020B0604020202020204" pitchFamily="34" charset="0"/>
              <a:buChar char="•"/>
            </a:pPr>
            <a:r>
              <a:rPr lang="en-GB" sz="1334" dirty="0"/>
              <a:t>Overall, the Health Board YTD position is </a:t>
            </a:r>
            <a:r>
              <a:rPr lang="en-GB" sz="1334" b="1" dirty="0">
                <a:solidFill>
                  <a:schemeClr val="accent2">
                    <a:lumMod val="75000"/>
                  </a:schemeClr>
                </a:solidFill>
              </a:rPr>
              <a:t>£18.8m </a:t>
            </a:r>
            <a:r>
              <a:rPr lang="en-GB" sz="1334" dirty="0"/>
              <a:t>off the delivery of the original March submitted £50.1m deficit plan.</a:t>
            </a:r>
          </a:p>
          <a:p>
            <a:pPr marL="173279" indent="-173279">
              <a:buFont typeface="Arial" panose="020B0604020202020204" pitchFamily="34" charset="0"/>
              <a:buChar char="•"/>
            </a:pPr>
            <a:endParaRPr lang="en-GB" sz="1213" dirty="0"/>
          </a:p>
        </p:txBody>
      </p:sp>
      <p:sp>
        <p:nvSpPr>
          <p:cNvPr id="7" name="Rectangle 6"/>
          <p:cNvSpPr/>
          <p:nvPr/>
        </p:nvSpPr>
        <p:spPr>
          <a:xfrm>
            <a:off x="6231369" y="4537976"/>
            <a:ext cx="5319031" cy="111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279" indent="-173279" algn="just">
              <a:buFont typeface="Arial" panose="020B0604020202020204" pitchFamily="34" charset="0"/>
              <a:buChar char="•"/>
            </a:pPr>
            <a:r>
              <a:rPr lang="en-GB" sz="1334" dirty="0"/>
              <a:t>In the graph above the orange bars illustrate the potential financial change required to be able to deliver the original £50.1m deficit.</a:t>
            </a:r>
          </a:p>
          <a:p>
            <a:pPr algn="just"/>
            <a:endParaRPr lang="en-GB" sz="1334" dirty="0"/>
          </a:p>
          <a:p>
            <a:pPr marL="173279" indent="-173279" algn="just">
              <a:buFont typeface="Arial" panose="020B0604020202020204" pitchFamily="34" charset="0"/>
              <a:buChar char="•"/>
            </a:pPr>
            <a:r>
              <a:rPr lang="en-GB" sz="1334" dirty="0"/>
              <a:t>The yellow line depicts the level required if the HB were to achieve the £17.1m control total.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607C81-1128-6E3B-49D8-A6F4E41E1AA9}"/>
              </a:ext>
            </a:extLst>
          </p:cNvPr>
          <p:cNvGraphicFramePr>
            <a:graphicFrameLocks noGrp="1"/>
          </p:cNvGraphicFramePr>
          <p:nvPr/>
        </p:nvGraphicFramePr>
        <p:xfrm>
          <a:off x="782156" y="940510"/>
          <a:ext cx="4713152" cy="1675118"/>
        </p:xfrm>
        <a:graphic>
          <a:graphicData uri="http://schemas.openxmlformats.org/drawingml/2006/table">
            <a:tbl>
              <a:tblPr/>
              <a:tblGrid>
                <a:gridCol w="2213026">
                  <a:extLst>
                    <a:ext uri="{9D8B030D-6E8A-4147-A177-3AD203B41FA5}">
                      <a16:colId xmlns:a16="http://schemas.microsoft.com/office/drawing/2014/main" val="3490402695"/>
                    </a:ext>
                  </a:extLst>
                </a:gridCol>
                <a:gridCol w="805597">
                  <a:extLst>
                    <a:ext uri="{9D8B030D-6E8A-4147-A177-3AD203B41FA5}">
                      <a16:colId xmlns:a16="http://schemas.microsoft.com/office/drawing/2014/main" val="3395325243"/>
                    </a:ext>
                  </a:extLst>
                </a:gridCol>
                <a:gridCol w="530083">
                  <a:extLst>
                    <a:ext uri="{9D8B030D-6E8A-4147-A177-3AD203B41FA5}">
                      <a16:colId xmlns:a16="http://schemas.microsoft.com/office/drawing/2014/main" val="1630180794"/>
                    </a:ext>
                  </a:extLst>
                </a:gridCol>
                <a:gridCol w="634363">
                  <a:extLst>
                    <a:ext uri="{9D8B030D-6E8A-4147-A177-3AD203B41FA5}">
                      <a16:colId xmlns:a16="http://schemas.microsoft.com/office/drawing/2014/main" val="1813117169"/>
                    </a:ext>
                  </a:extLst>
                </a:gridCol>
                <a:gridCol w="530083">
                  <a:extLst>
                    <a:ext uri="{9D8B030D-6E8A-4147-A177-3AD203B41FA5}">
                      <a16:colId xmlns:a16="http://schemas.microsoft.com/office/drawing/2014/main" val="2497229409"/>
                    </a:ext>
                  </a:extLst>
                </a:gridCol>
              </a:tblGrid>
              <a:tr h="26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In Mth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YTD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360153"/>
                  </a:ext>
                </a:extLst>
              </a:tr>
              <a:tr h="26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553178"/>
                  </a:ext>
                </a:extLst>
              </a:tr>
              <a:tr h="5596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Performance Against RRL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  3.1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48.0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695850"/>
                  </a:ext>
                </a:extLst>
              </a:tr>
              <a:tr h="5782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Performance Against £50.1m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 -1.1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18.8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39352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5F84D9E-F9FF-D0B4-18F1-CF6B2C68D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034" y="860670"/>
            <a:ext cx="5221432" cy="319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75961" y="286901"/>
            <a:ext cx="7454785" cy="33885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pt-BR" dirty="0"/>
              <a:t>Summary Month 7 &amp; Movement In Month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845" y="6062819"/>
            <a:ext cx="413699" cy="3807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AD2A83-0D8D-AEB8-3847-9E85BB4FE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255" y="841389"/>
            <a:ext cx="5779491" cy="48055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E45354-00D2-7F7A-4E55-8F8FA08E0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3598" y="841389"/>
            <a:ext cx="3797960" cy="207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8704" y="275778"/>
            <a:ext cx="11364840" cy="38078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t-BR" dirty="0"/>
              <a:t>Summary of the Mth 7 &amp; YTD Position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845" y="6062819"/>
            <a:ext cx="413699" cy="3807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C70075-1EE8-F69D-699C-39D5C31A4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9412" y="794014"/>
            <a:ext cx="7254553" cy="529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75961" y="102071"/>
            <a:ext cx="7454785" cy="33885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pt-BR" dirty="0"/>
              <a:t>Summary Variable Pay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845" y="6062819"/>
            <a:ext cx="413699" cy="3807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62B33-0ADB-2793-3D30-499DFEA5D816}"/>
              </a:ext>
            </a:extLst>
          </p:cNvPr>
          <p:cNvSpPr txBox="1"/>
          <p:nvPr/>
        </p:nvSpPr>
        <p:spPr>
          <a:xfrm>
            <a:off x="1151815" y="4765938"/>
            <a:ext cx="10165615" cy="7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55" b="1" i="1" dirty="0"/>
              <a:t>Variable Pay Target </a:t>
            </a:r>
            <a:r>
              <a:rPr lang="en-GB" sz="1455" dirty="0"/>
              <a:t>- the HB set a target for variable pay to be reduced by 25% versus the average spend in Q1 by the end of Q2, with a further 25% reduction at the end of Q3. The reduction at the end of Q2 would require variable pay spend to reduce to </a:t>
            </a:r>
            <a:r>
              <a:rPr lang="en-GB" sz="1455" b="1" dirty="0"/>
              <a:t>£4.0m </a:t>
            </a:r>
            <a:r>
              <a:rPr lang="en-GB" sz="1455" dirty="0"/>
              <a:t>a month from Month 6. The actual variable pay spend at Month 7 was </a:t>
            </a:r>
            <a:r>
              <a:rPr lang="en-GB" sz="1455" b="1" dirty="0"/>
              <a:t>£5.8m</a:t>
            </a:r>
            <a:r>
              <a:rPr lang="en-GB" sz="1455" dirty="0"/>
              <a:t>, </a:t>
            </a:r>
            <a:r>
              <a:rPr lang="en-GB" sz="1455" b="1" dirty="0"/>
              <a:t>£1.8m </a:t>
            </a:r>
            <a:r>
              <a:rPr lang="en-GB" sz="1455" dirty="0"/>
              <a:t>short of the target set</a:t>
            </a:r>
            <a:r>
              <a:rPr lang="en-GB" sz="1092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0A085B-A55A-7495-44E3-54469008E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586" y="546637"/>
            <a:ext cx="2972844" cy="4160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64F927-C8FD-4038-94C4-6AEE0437C3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4229" y="524275"/>
            <a:ext cx="6607650" cy="418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47D4D2-BFC4-07C8-CD32-65316E1C9C58}"/>
              </a:ext>
            </a:extLst>
          </p:cNvPr>
          <p:cNvSpPr txBox="1"/>
          <p:nvPr/>
        </p:nvSpPr>
        <p:spPr>
          <a:xfrm>
            <a:off x="362552" y="159240"/>
            <a:ext cx="981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15" normalizeH="0" baseline="0" noProof="0" dirty="0">
                <a:ln>
                  <a:noFill/>
                </a:ln>
                <a:solidFill>
                  <a:srgbClr val="1F355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Planned Care Performance – </a:t>
            </a:r>
            <a:r>
              <a:rPr lang="en-GB" sz="2400" b="1" spc="15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October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Arial Black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C4BBEA-D2AF-4620-ADEB-12EADF4A91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33CD41-692E-8055-0D69-1CBC7EA689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4" y="5878766"/>
            <a:ext cx="11165861" cy="692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6C2532-75C3-13D7-2D7F-F0BF897B2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2" y="1098489"/>
            <a:ext cx="12007516" cy="422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92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8704" y="275778"/>
            <a:ext cx="11364840" cy="38078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t-BR" dirty="0"/>
              <a:t>Summary of Savings Position @ Mth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845" y="6062819"/>
            <a:ext cx="413699" cy="3807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B7A89-4007-A0C0-95DE-776C62FA4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19" y="886809"/>
            <a:ext cx="5452466" cy="4945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2CC3C5-2241-863E-10C2-C732B98A3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886809"/>
            <a:ext cx="5914540" cy="254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62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227668" y="2135194"/>
            <a:ext cx="10556853" cy="652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38" dirty="0"/>
              <a:t>Planning &amp; Strategy</a:t>
            </a:r>
          </a:p>
        </p:txBody>
      </p:sp>
    </p:spTree>
    <p:extLst>
      <p:ext uri="{BB962C8B-B14F-4D97-AF65-F5344CB8AC3E}">
        <p14:creationId xmlns:p14="http://schemas.microsoft.com/office/powerpoint/2010/main" val="22301461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3AD402B-07B6-0547-E285-2477721D36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68" y="6010834"/>
            <a:ext cx="11250593" cy="5960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8856" y="157247"/>
            <a:ext cx="988422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Nirmala UI Semilight" panose="020B0402040204020203" pitchFamily="34" charset="0"/>
                <a:cs typeface="Nirmala UI Semilight" panose="020B0402040204020203" pitchFamily="34" charset="0"/>
              </a:rPr>
              <a:t>TI: Strategy &amp; Planning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3884" y="1715146"/>
          <a:ext cx="11117776" cy="424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8888">
                  <a:extLst>
                    <a:ext uri="{9D8B030D-6E8A-4147-A177-3AD203B41FA5}">
                      <a16:colId xmlns:a16="http://schemas.microsoft.com/office/drawing/2014/main" val="2950434303"/>
                    </a:ext>
                  </a:extLst>
                </a:gridCol>
                <a:gridCol w="5558888">
                  <a:extLst>
                    <a:ext uri="{9D8B030D-6E8A-4147-A177-3AD203B41FA5}">
                      <a16:colId xmlns:a16="http://schemas.microsoft.com/office/drawing/2014/main" val="2473341552"/>
                    </a:ext>
                  </a:extLst>
                </a:gridCol>
              </a:tblGrid>
              <a:tr h="42297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De-escalation Criteria</a:t>
                      </a:r>
                    </a:p>
                  </a:txBody>
                  <a:tcPr anchor="ctr">
                    <a:solidFill>
                      <a:srgbClr val="1F36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Action</a:t>
                      </a:r>
                    </a:p>
                  </a:txBody>
                  <a:tcPr anchor="ctr">
                    <a:solidFill>
                      <a:srgbClr val="1F36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534908"/>
                  </a:ext>
                </a:extLst>
              </a:tr>
              <a:tr h="1049689"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Submission of a balanced and credible three-year medium-term plan or acceptable annual plan in line with the current planning framework.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Development of Annual Plan process underway building on the plan for 2024/25 for submission of an Annual Plan set in a three year context.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583226"/>
                  </a:ext>
                </a:extLst>
              </a:tr>
              <a:tr h="860936"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Evidence of a clear roadmap and implementation of the health board’s Clinical Services Plan.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Development of Refreshed Clinical Service Plan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355796"/>
                  </a:ext>
                </a:extLst>
              </a:tr>
              <a:tr h="1049689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Welsh Government’s confidence in delivery based on an assessment against an agreed planning maturity matrix.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Undertake a baseline assessment against the Planning Maturity Matrix with update assessment to take place 12 months later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776137"/>
                  </a:ext>
                </a:extLst>
              </a:tr>
              <a:tr h="8609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 made with regional planning.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Establishment of the Joint Committee with Hywel Dda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044975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3884" y="740349"/>
            <a:ext cx="11312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de-escalation criteria (</a:t>
            </a: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assumed as carry over from EM conditions, as per Final Escalation Framework June 2024)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Strategy and Planning and the proposed corresponding actions are:</a:t>
            </a:r>
          </a:p>
        </p:txBody>
      </p:sp>
    </p:spTree>
    <p:extLst>
      <p:ext uri="{BB962C8B-B14F-4D97-AF65-F5344CB8AC3E}">
        <p14:creationId xmlns:p14="http://schemas.microsoft.com/office/powerpoint/2010/main" val="41575764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A546D8-6430-047F-61C2-958F4EDDA7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4" y="5878766"/>
            <a:ext cx="11165861" cy="6923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F1CDF4-7245-D936-E770-D6129217E87E}"/>
              </a:ext>
            </a:extLst>
          </p:cNvPr>
          <p:cNvSpPr txBox="1"/>
          <p:nvPr/>
        </p:nvSpPr>
        <p:spPr>
          <a:xfrm>
            <a:off x="1802516" y="4309394"/>
            <a:ext cx="8405173" cy="1785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CF3D3D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/>
              <a:t>Health Board Priorities: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Financial Control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 Performance in Targeted Intervention areas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Maintain safe services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E84AD9-154A-D4EC-9347-2DAED78A5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048" y="1128029"/>
            <a:ext cx="11681903" cy="3181365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71FC9FA2-DCAA-77FB-3E58-66C7C2307A28}"/>
              </a:ext>
            </a:extLst>
          </p:cNvPr>
          <p:cNvSpPr/>
          <p:nvPr/>
        </p:nvSpPr>
        <p:spPr>
          <a:xfrm rot="5400000">
            <a:off x="1712245" y="3267553"/>
            <a:ext cx="1132113" cy="951569"/>
          </a:xfrm>
          <a:prstGeom prst="rightBrace">
            <a:avLst>
              <a:gd name="adj1" fmla="val 10256"/>
              <a:gd name="adj2" fmla="val 56854"/>
            </a:avLst>
          </a:prstGeom>
          <a:ln w="57150">
            <a:solidFill>
              <a:srgbClr val="CF3D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5BA5F3-83D1-A634-3597-E0EAC47DA1D1}"/>
              </a:ext>
            </a:extLst>
          </p:cNvPr>
          <p:cNvSpPr txBox="1"/>
          <p:nvPr/>
        </p:nvSpPr>
        <p:spPr>
          <a:xfrm>
            <a:off x="0" y="593385"/>
            <a:ext cx="11936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plan will lay the foundations for delivering our long-term strategy and achieving sustainability through a recovery and sustainability programme approach. Our priorities for this first phase of that journey are therefore very clear.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51B0DC-3B4A-1020-F1E2-A5020EC315A6}"/>
              </a:ext>
            </a:extLst>
          </p:cNvPr>
          <p:cNvSpPr/>
          <p:nvPr/>
        </p:nvSpPr>
        <p:spPr>
          <a:xfrm>
            <a:off x="0" y="-1"/>
            <a:ext cx="12192000" cy="5400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>
                <a:solidFill>
                  <a:schemeClr val="bg1"/>
                </a:solidFill>
              </a:rPr>
              <a:t>THE NEXT 10 YEARS &amp; HEALTH BOARD PRIORITIES 2025/26</a:t>
            </a:r>
          </a:p>
        </p:txBody>
      </p:sp>
    </p:spTree>
    <p:extLst>
      <p:ext uri="{BB962C8B-B14F-4D97-AF65-F5344CB8AC3E}">
        <p14:creationId xmlns:p14="http://schemas.microsoft.com/office/powerpoint/2010/main" val="223091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AD402B-07B6-0547-E285-2477721D36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4" y="5878766"/>
            <a:ext cx="11165861" cy="692361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CC5264AC-A12C-AFB0-E2DA-65C9C39C774E}"/>
              </a:ext>
            </a:extLst>
          </p:cNvPr>
          <p:cNvSpPr txBox="1"/>
          <p:nvPr/>
        </p:nvSpPr>
        <p:spPr>
          <a:xfrm>
            <a:off x="225490" y="629671"/>
            <a:ext cx="11465053" cy="5473047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Our plan this </a:t>
            </a:r>
            <a:r>
              <a:rPr lang="en-GB" sz="24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year will take a different approach, with  an emphasis on understanding our services and challenges through a Baseline Assessment.</a:t>
            </a: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We must be successful this year to start this 3 year plan from the strongest position possible</a:t>
            </a: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Plan must be for recovery, sustainability and delivery</a:t>
            </a: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This plan will not be asking for GMOs or Business Cases seeking funding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We must start savings planning now as part of the planning process</a:t>
            </a: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All new cost for the Health Board must be consumed within the allocation when known (this includes growth, demand increase, inflation and any local specific pressures)</a:t>
            </a: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Support Service Areas to align budgets to outputs, but within the existing funding envelope, supported by comprehensive demand and capacity, bed and theatre plans</a:t>
            </a:r>
          </a:p>
          <a:p>
            <a:pPr marL="457200" marR="3081" lvl="0" indent="-457200" algn="l" defTabSz="914400" rtl="0" eaLnBrk="1" fontAlgn="auto" latinLnBrk="0" hangingPunct="1">
              <a:lnSpc>
                <a:spcPct val="100600"/>
              </a:lnSpc>
              <a:spcBef>
                <a:spcPts val="5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We will look for further opportunities to support budget holders and other accountable individuals with the skills required to be the best they can be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4F9987-0E9F-FBE4-99A6-99137FA87F60}"/>
              </a:ext>
            </a:extLst>
          </p:cNvPr>
          <p:cNvSpPr/>
          <p:nvPr/>
        </p:nvSpPr>
        <p:spPr>
          <a:xfrm>
            <a:off x="0" y="-1"/>
            <a:ext cx="12192000" cy="5400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>
                <a:solidFill>
                  <a:schemeClr val="bg1"/>
                </a:solidFill>
              </a:rPr>
              <a:t>Annual Plan Development: KEY MESSAGES</a:t>
            </a:r>
          </a:p>
        </p:txBody>
      </p:sp>
    </p:spTree>
    <p:extLst>
      <p:ext uri="{BB962C8B-B14F-4D97-AF65-F5344CB8AC3E}">
        <p14:creationId xmlns:p14="http://schemas.microsoft.com/office/powerpoint/2010/main" val="131201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FFC3859-B7C6-2B99-A96B-9CCA5BD85725}"/>
              </a:ext>
            </a:extLst>
          </p:cNvPr>
          <p:cNvSpPr txBox="1"/>
          <p:nvPr/>
        </p:nvSpPr>
        <p:spPr>
          <a:xfrm>
            <a:off x="299136" y="717426"/>
            <a:ext cx="11593727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e have delivered on or progressed a number of the main commitments in the CSP 2019/20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particularly in relation to the purpose and function of our hospital sites as centres of excellence and also including: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 Integrated Clusters; Virtual Wards; Outpatient Modernisation; Stroke Early Supported Discharge and Acute Stroke Unit; Community Mental health and Emotional Wellbeing Strategy; Frailty; Surgical Services Remodelling.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The Exec Team agreed on 24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July to extend the CSP 2019 for a further 12 months, continuing to deliver against remaining key areas of the CSP.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The focus for 2025/26 will be exploiting regional opportunities across the South West Wales as well  as continuing to transform out of hospital services, children and young people services, and population health management.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In 2025/26 foundational work will be undertaken before a refreshed CSP is published in 2026.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166754-065F-C474-58C8-87B0A186ABE8}"/>
              </a:ext>
            </a:extLst>
          </p:cNvPr>
          <p:cNvSpPr/>
          <p:nvPr/>
        </p:nvSpPr>
        <p:spPr>
          <a:xfrm>
            <a:off x="252694" y="101825"/>
            <a:ext cx="98842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Clinical Services Plan: Key Points</a:t>
            </a:r>
          </a:p>
        </p:txBody>
      </p:sp>
    </p:spTree>
    <p:extLst>
      <p:ext uri="{BB962C8B-B14F-4D97-AF65-F5344CB8AC3E}">
        <p14:creationId xmlns:p14="http://schemas.microsoft.com/office/powerpoint/2010/main" val="5358381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5166754-065F-C474-58C8-87B0A186ABE8}"/>
              </a:ext>
            </a:extLst>
          </p:cNvPr>
          <p:cNvSpPr/>
          <p:nvPr/>
        </p:nvSpPr>
        <p:spPr>
          <a:xfrm>
            <a:off x="252694" y="101825"/>
            <a:ext cx="98842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Clinical Services Plan Timeline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44F094-5DEB-08F3-07FB-5175917AD842}"/>
              </a:ext>
            </a:extLst>
          </p:cNvPr>
          <p:cNvSpPr/>
          <p:nvPr/>
        </p:nvSpPr>
        <p:spPr>
          <a:xfrm>
            <a:off x="345579" y="803556"/>
            <a:ext cx="11593727" cy="41399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BEB17-8315-4848-6DC7-CD8D94C4C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95" y="907509"/>
            <a:ext cx="10453337" cy="39320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3C30943-A292-F5FB-4184-458046F2E586}"/>
              </a:ext>
            </a:extLst>
          </p:cNvPr>
          <p:cNvSpPr txBox="1"/>
          <p:nvPr/>
        </p:nvSpPr>
        <p:spPr>
          <a:xfrm>
            <a:off x="277099" y="5047484"/>
            <a:ext cx="11914901" cy="21080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to review the HB vision and strategies is underway to ensure cohesion across strategies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Service Baseline Assessment is being initially developed as part of the Annual plan 2025/26 process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589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3AD402B-07B6-0547-E285-2477721D36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68" y="6010834"/>
            <a:ext cx="11250593" cy="5960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7383" y="157247"/>
            <a:ext cx="988422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0070C0"/>
                </a:solidFill>
                <a:latin typeface="Calibri" panose="020F0502020204030204"/>
                <a:ea typeface="Nirmala UI Semilight" panose="020B0402040204020203" pitchFamily="34" charset="0"/>
                <a:cs typeface="Nirmala UI Semilight" panose="020B0402040204020203" pitchFamily="34" charset="0"/>
              </a:rPr>
              <a:t>Planning Maturity Matrix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Nirmala UI Semilight" panose="020B0402040204020203" pitchFamily="34" charset="0"/>
              <a:cs typeface="Nirmala UI Semilight" panose="020B04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7382" y="1012562"/>
            <a:ext cx="11456127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As noted there is an expectation to undertake an exercise to establish the maturity of our planning processes, which includes: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Conducted initial baseline assessment against the maturity Matrix through the Integrated planning Group to include proposed Action Plan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(11</a:t>
            </a:r>
            <a:r>
              <a:rPr lang="en-GB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June)</a:t>
            </a: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ESG to reviewed initial IPG assessment and agree final scoring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(17</a:t>
            </a:r>
            <a:r>
              <a:rPr lang="en-GB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July) </a:t>
            </a: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Update at Board Briefing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(October)</a:t>
            </a:r>
          </a:p>
          <a:p>
            <a:pPr marL="800100" lvl="1" indent="-342900">
              <a:spcAft>
                <a:spcPts val="1800"/>
              </a:spcAft>
              <a:buFont typeface="+mj-lt"/>
              <a:buAutoNum type="arabicPeriod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Board Development Session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(December)</a:t>
            </a:r>
          </a:p>
        </p:txBody>
      </p:sp>
    </p:spTree>
    <p:extLst>
      <p:ext uri="{BB962C8B-B14F-4D97-AF65-F5344CB8AC3E}">
        <p14:creationId xmlns:p14="http://schemas.microsoft.com/office/powerpoint/2010/main" val="4900478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1092" dirty="0">
              <a:solidFill>
                <a:srgbClr val="1F355E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2A08CAC5-A46B-3C9C-D2C1-146EF8176F06}"/>
              </a:ext>
            </a:extLst>
          </p:cNvPr>
          <p:cNvSpPr txBox="1"/>
          <p:nvPr/>
        </p:nvSpPr>
        <p:spPr>
          <a:xfrm>
            <a:off x="441233" y="1626898"/>
            <a:ext cx="10690754" cy="149022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851" b="1" spc="9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Targeted Intervention – </a:t>
            </a:r>
          </a:p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851" b="1" spc="9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Patient Feedback</a:t>
            </a:r>
            <a:endParaRPr sz="4851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487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7635712-E715-2BDF-052D-CF3FD270B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91" y="5580118"/>
            <a:ext cx="2238027" cy="6923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526F23-AF7E-948A-C82D-90EB383145A7}"/>
              </a:ext>
            </a:extLst>
          </p:cNvPr>
          <p:cNvSpPr txBox="1">
            <a:spLocks/>
          </p:cNvSpPr>
          <p:nvPr/>
        </p:nvSpPr>
        <p:spPr>
          <a:xfrm>
            <a:off x="385493" y="887574"/>
            <a:ext cx="11255437" cy="5036645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3E7A9-AC9D-161A-487F-3F71F9025B73}"/>
              </a:ext>
            </a:extLst>
          </p:cNvPr>
          <p:cNvSpPr txBox="1"/>
          <p:nvPr/>
        </p:nvSpPr>
        <p:spPr>
          <a:xfrm>
            <a:off x="141767" y="124295"/>
            <a:ext cx="8860971" cy="362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1800" b="1" spc="9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Urgent and Emergency Care – Complaints/Feedback (ED &amp; MIU)</a:t>
            </a:r>
            <a:endParaRPr lang="en-GB" sz="1800" b="1" dirty="0">
              <a:solidFill>
                <a:schemeClr val="tx2">
                  <a:lumMod val="90000"/>
                  <a:lumOff val="10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BB1578-C885-8611-08D4-95F0FFFFF922}"/>
              </a:ext>
            </a:extLst>
          </p:cNvPr>
          <p:cNvSpPr txBox="1"/>
          <p:nvPr/>
        </p:nvSpPr>
        <p:spPr>
          <a:xfrm>
            <a:off x="229528" y="482102"/>
            <a:ext cx="6032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graph below shows the number of complaints ED and MIU have received per month compared with the same period the previous year;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9EA62B-90BA-010B-5E05-EC2A3A7BAC85}"/>
              </a:ext>
            </a:extLst>
          </p:cNvPr>
          <p:cNvSpPr txBox="1"/>
          <p:nvPr/>
        </p:nvSpPr>
        <p:spPr>
          <a:xfrm>
            <a:off x="159355" y="4462486"/>
            <a:ext cx="5817073" cy="132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Positive feedback from CRAG reviews on complaint responses;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Complainants contacted personally by staff – much more personal approach and makes them feel listened to.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Offer of meeting which has now been taken up by complainant and arrangements made.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3BCF881-2272-06E2-B2F1-26DE31943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0952" y="2011424"/>
            <a:ext cx="84612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E2C6F7-EFBC-CA13-1883-2EDB62F5505C}"/>
              </a:ext>
            </a:extLst>
          </p:cNvPr>
          <p:cNvSpPr txBox="1"/>
          <p:nvPr/>
        </p:nvSpPr>
        <p:spPr>
          <a:xfrm>
            <a:off x="229528" y="3624047"/>
            <a:ext cx="5536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Top 3 complaint themes;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Delay/Lack of treatment/assessment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Delay/Lack of diagnosis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Attitude/Behaviour of clinical staff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F7DB8E-FC3C-36EC-4C0C-FB1810B6C90B}"/>
              </a:ext>
            </a:extLst>
          </p:cNvPr>
          <p:cNvSpPr txBox="1"/>
          <p:nvPr/>
        </p:nvSpPr>
        <p:spPr>
          <a:xfrm>
            <a:off x="6693525" y="2812727"/>
            <a:ext cx="5175250" cy="291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Emergency Department &amp; MIU Themes</a:t>
            </a:r>
            <a:endParaRPr lang="en-GB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BF0050F-1A35-D283-F74D-E6A7D8D48DDB}"/>
              </a:ext>
            </a:extLst>
          </p:cNvPr>
          <p:cNvGraphicFramePr>
            <a:graphicFrameLocks/>
          </p:cNvGraphicFramePr>
          <p:nvPr/>
        </p:nvGraphicFramePr>
        <p:xfrm>
          <a:off x="229528" y="975799"/>
          <a:ext cx="5915025" cy="2803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76792AA5-3BC9-FEA3-8635-A24A66F1F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931" y="5276196"/>
            <a:ext cx="2048161" cy="14575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899AB5-C981-4657-C519-383CB0AF91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7272" y="5357586"/>
            <a:ext cx="1901664" cy="12682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BB9DDC-348E-3FC6-A7E4-71F268FBA9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9323" y="5282322"/>
            <a:ext cx="2097572" cy="14452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EC0816D-1D15-EFF7-66F9-9D6EDEF896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7379" y="1242863"/>
            <a:ext cx="5013551" cy="1517701"/>
          </a:xfrm>
          <a:prstGeom prst="rect">
            <a:avLst/>
          </a:prstGeom>
        </p:spPr>
      </p:pic>
      <p:sp>
        <p:nvSpPr>
          <p:cNvPr id="29" name="Rectangle 2">
            <a:extLst>
              <a:ext uri="{FF2B5EF4-FFF2-40B4-BE49-F238E27FC236}">
                <a16:creationId xmlns:a16="http://schemas.microsoft.com/office/drawing/2014/main" id="{2D0CAEE6-19D8-2767-AB52-6ADDB35B9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7379" y="549990"/>
            <a:ext cx="47640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Heat map below showing F&amp;F scores; when asked the question</a:t>
            </a:r>
            <a:r>
              <a:rPr lang="en-GB" altLang="en-US" sz="14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‘Overall, how was your experience of our service’.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61AE9A4-5A00-BAE6-06F7-DC1A08D450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082" y="3128905"/>
            <a:ext cx="5612563" cy="214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6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1FC770-2F6C-7A25-709F-6F863A040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94" y="822023"/>
            <a:ext cx="4762901" cy="26069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E480B1-01C4-5126-05BE-9CF2B5AA1BC7}"/>
              </a:ext>
            </a:extLst>
          </p:cNvPr>
          <p:cNvSpPr txBox="1"/>
          <p:nvPr/>
        </p:nvSpPr>
        <p:spPr>
          <a:xfrm>
            <a:off x="362552" y="159240"/>
            <a:ext cx="981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15" normalizeH="0" baseline="0" noProof="0" dirty="0">
                <a:ln>
                  <a:noFill/>
                </a:ln>
                <a:solidFill>
                  <a:srgbClr val="1F355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Planned Care Performance – </a:t>
            </a:r>
            <a:r>
              <a:rPr lang="en-GB" sz="2400" b="1" spc="15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October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Arial Black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4369EB-85C7-36BD-4C59-D616FF810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0907" y="695325"/>
            <a:ext cx="5000625" cy="2733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DC553D-3C89-F6DD-9461-54D32B2DC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405" y="3779670"/>
            <a:ext cx="4682690" cy="26193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6F2A9C-CB25-D80A-3B02-7B04D1755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047" y="3679657"/>
            <a:ext cx="506176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902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7635712-E715-2BDF-052D-CF3FD270B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526F23-AF7E-948A-C82D-90EB383145A7}"/>
              </a:ext>
            </a:extLst>
          </p:cNvPr>
          <p:cNvSpPr txBox="1">
            <a:spLocks/>
          </p:cNvSpPr>
          <p:nvPr/>
        </p:nvSpPr>
        <p:spPr>
          <a:xfrm>
            <a:off x="385493" y="887574"/>
            <a:ext cx="11255437" cy="5036645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3E7A9-AC9D-161A-487F-3F71F9025B73}"/>
              </a:ext>
            </a:extLst>
          </p:cNvPr>
          <p:cNvSpPr txBox="1"/>
          <p:nvPr/>
        </p:nvSpPr>
        <p:spPr>
          <a:xfrm>
            <a:off x="177284" y="98907"/>
            <a:ext cx="8860971" cy="362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1800" b="1" spc="9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Cancer Services – Complaints/Feedback</a:t>
            </a:r>
            <a:endParaRPr lang="en-GB" sz="1800" b="1" dirty="0">
              <a:solidFill>
                <a:schemeClr val="tx2">
                  <a:lumMod val="90000"/>
                  <a:lumOff val="10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BB1578-C885-8611-08D4-95F0FFFFF922}"/>
              </a:ext>
            </a:extLst>
          </p:cNvPr>
          <p:cNvSpPr txBox="1"/>
          <p:nvPr/>
        </p:nvSpPr>
        <p:spPr>
          <a:xfrm>
            <a:off x="200958" y="459610"/>
            <a:ext cx="672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graph below shows the number of complaints cancer services have received per month compared with the same period the previous year;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57E547-05B7-BFE7-CED9-830BEFFC859B}"/>
              </a:ext>
            </a:extLst>
          </p:cNvPr>
          <p:cNvSpPr txBox="1"/>
          <p:nvPr/>
        </p:nvSpPr>
        <p:spPr>
          <a:xfrm>
            <a:off x="125600" y="4595907"/>
            <a:ext cx="6697813" cy="68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Positive feedback from CRAG reviews on complaint responses;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Details of lessons learnt and new service directives included – this is good and evidences the steps being taken as a result of these complaints.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8BD22500-EB49-EB56-2DB8-1820E1180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1874" y="338903"/>
            <a:ext cx="47640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Heat map below showing F&amp;F scores; when asked the question</a:t>
            </a:r>
            <a:r>
              <a:rPr lang="en-GB" altLang="en-US" sz="14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‘Overall, how was your experience of our service’.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5AB173-AD9A-3A0D-5425-5DF7A1C4A65A}"/>
              </a:ext>
            </a:extLst>
          </p:cNvPr>
          <p:cNvSpPr txBox="1"/>
          <p:nvPr/>
        </p:nvSpPr>
        <p:spPr>
          <a:xfrm>
            <a:off x="128829" y="3764910"/>
            <a:ext cx="60977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Top 3 complaint themes;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Delay/Lack of treatment/assessment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Communication – insufficient/incorrect information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Delay/Lack of diagnosis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1DCD013-BE3D-9ACD-1F9C-3871E406D6D8}"/>
              </a:ext>
            </a:extLst>
          </p:cNvPr>
          <p:cNvGraphicFramePr>
            <a:graphicFrameLocks/>
          </p:cNvGraphicFramePr>
          <p:nvPr/>
        </p:nvGraphicFramePr>
        <p:xfrm>
          <a:off x="385493" y="933781"/>
          <a:ext cx="5305425" cy="293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95B7D34-2795-F8A0-5EFE-091515929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832" y="982830"/>
            <a:ext cx="5182613" cy="14570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F4C934-73D0-1368-836B-3AFEAEF3C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9580" y="2499917"/>
            <a:ext cx="5451618" cy="23848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C7816D8-F66E-9466-2AAC-49A233ACE9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128" y="5184220"/>
            <a:ext cx="1817649" cy="146894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1421453-9B13-D0FC-64E1-91727F1676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9777" y="4940552"/>
            <a:ext cx="1884749" cy="173379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20E858F-77CB-A638-0D8B-13229F9003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90708" y="5029115"/>
            <a:ext cx="1716977" cy="159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837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7635712-E715-2BDF-052D-CF3FD270B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526F23-AF7E-948A-C82D-90EB383145A7}"/>
              </a:ext>
            </a:extLst>
          </p:cNvPr>
          <p:cNvSpPr txBox="1">
            <a:spLocks/>
          </p:cNvSpPr>
          <p:nvPr/>
        </p:nvSpPr>
        <p:spPr>
          <a:xfrm>
            <a:off x="385493" y="887574"/>
            <a:ext cx="11255437" cy="5036645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3E7A9-AC9D-161A-487F-3F71F9025B73}"/>
              </a:ext>
            </a:extLst>
          </p:cNvPr>
          <p:cNvSpPr txBox="1"/>
          <p:nvPr/>
        </p:nvSpPr>
        <p:spPr>
          <a:xfrm>
            <a:off x="322583" y="81488"/>
            <a:ext cx="8860971" cy="362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1800" b="1" spc="9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CAMHS – Complaints/Feedback</a:t>
            </a:r>
            <a:endParaRPr lang="en-GB" sz="1800" b="1" dirty="0">
              <a:solidFill>
                <a:schemeClr val="tx2">
                  <a:lumMod val="90000"/>
                  <a:lumOff val="10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BB1578-C885-8611-08D4-95F0FFFFF922}"/>
              </a:ext>
            </a:extLst>
          </p:cNvPr>
          <p:cNvSpPr txBox="1"/>
          <p:nvPr/>
        </p:nvSpPr>
        <p:spPr>
          <a:xfrm>
            <a:off x="322583" y="446419"/>
            <a:ext cx="672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graph below shows the number of complaints CAMHS have received per month compared with the same period the previous year;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C748F9-6158-13F4-5569-12B9136EC647}"/>
              </a:ext>
            </a:extLst>
          </p:cNvPr>
          <p:cNvSpPr txBox="1"/>
          <p:nvPr/>
        </p:nvSpPr>
        <p:spPr>
          <a:xfrm>
            <a:off x="7158690" y="1288476"/>
            <a:ext cx="4792678" cy="206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Positive feedback from CRAG reviews on Mental Health complaint responses;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Timely responses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Apologetic response with remedial action such as staff reflected, communication reviewed, process for checking patients belongings reviewed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HB values added to response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Contact made with complainant offering meeting and reiterated in response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004EDB-169C-2FEC-156F-266AD1CF778E}"/>
              </a:ext>
            </a:extLst>
          </p:cNvPr>
          <p:cNvSpPr txBox="1"/>
          <p:nvPr/>
        </p:nvSpPr>
        <p:spPr>
          <a:xfrm>
            <a:off x="366240" y="4129432"/>
            <a:ext cx="6097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Top 3 complaint themes;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Communication – insufficient/incorrect information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Inappropriate/unsafe discharge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DA4507D-AC4A-38F4-3347-3F88B5CFF4A1}"/>
              </a:ext>
            </a:extLst>
          </p:cNvPr>
          <p:cNvGraphicFramePr>
            <a:graphicFrameLocks/>
          </p:cNvGraphicFramePr>
          <p:nvPr/>
        </p:nvGraphicFramePr>
        <p:xfrm>
          <a:off x="482991" y="1012829"/>
          <a:ext cx="6266725" cy="3024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66164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7635712-E715-2BDF-052D-CF3FD270B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526F23-AF7E-948A-C82D-90EB383145A7}"/>
              </a:ext>
            </a:extLst>
          </p:cNvPr>
          <p:cNvSpPr txBox="1">
            <a:spLocks/>
          </p:cNvSpPr>
          <p:nvPr/>
        </p:nvSpPr>
        <p:spPr>
          <a:xfrm>
            <a:off x="385493" y="887574"/>
            <a:ext cx="11255437" cy="5036645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en-GB" sz="1698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3E7A9-AC9D-161A-487F-3F71F9025B73}"/>
              </a:ext>
            </a:extLst>
          </p:cNvPr>
          <p:cNvSpPr txBox="1"/>
          <p:nvPr/>
        </p:nvSpPr>
        <p:spPr>
          <a:xfrm>
            <a:off x="278927" y="307749"/>
            <a:ext cx="8860971" cy="362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1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Complaints Performance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A5EE31-4D5D-4510-CB9E-7E6D93DF16B9}"/>
              </a:ext>
            </a:extLst>
          </p:cNvPr>
          <p:cNvSpPr txBox="1"/>
          <p:nvPr/>
        </p:nvSpPr>
        <p:spPr>
          <a:xfrm>
            <a:off x="7060946" y="655666"/>
            <a:ext cx="485212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Overdue complaints;</a:t>
            </a:r>
          </a:p>
          <a:p>
            <a:endParaRPr lang="en-GB" sz="1400" b="1" dirty="0"/>
          </a:p>
          <a:p>
            <a:r>
              <a:rPr lang="en-GB" sz="1400" b="1" dirty="0"/>
              <a:t>ED</a:t>
            </a:r>
          </a:p>
          <a:p>
            <a:r>
              <a:rPr lang="en-GB" sz="1400" dirty="0"/>
              <a:t>10 over 30 working days</a:t>
            </a:r>
          </a:p>
          <a:p>
            <a:endParaRPr lang="en-GB" sz="1400" dirty="0"/>
          </a:p>
          <a:p>
            <a:r>
              <a:rPr lang="en-GB" sz="1400" b="1" dirty="0"/>
              <a:t>MIU</a:t>
            </a:r>
          </a:p>
          <a:p>
            <a:r>
              <a:rPr lang="en-GB" sz="1400" dirty="0"/>
              <a:t>0 over 30 working days</a:t>
            </a:r>
          </a:p>
          <a:p>
            <a:endParaRPr lang="en-GB" sz="1400" dirty="0"/>
          </a:p>
          <a:p>
            <a:r>
              <a:rPr lang="en-GB" sz="1400" b="1" dirty="0"/>
              <a:t>Cancer</a:t>
            </a:r>
          </a:p>
          <a:p>
            <a:r>
              <a:rPr lang="en-GB" sz="1400" dirty="0"/>
              <a:t>9 over 30 working days, this includes 1 over a year</a:t>
            </a:r>
          </a:p>
          <a:p>
            <a:endParaRPr lang="en-GB" sz="1400" dirty="0"/>
          </a:p>
          <a:p>
            <a:r>
              <a:rPr lang="en-GB" sz="1400" b="1" dirty="0"/>
              <a:t>CAMHS</a:t>
            </a:r>
          </a:p>
          <a:p>
            <a:r>
              <a:rPr lang="en-GB" sz="1400"/>
              <a:t>2 over </a:t>
            </a:r>
            <a:r>
              <a:rPr lang="en-GB" sz="1400" dirty="0"/>
              <a:t>30 working days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C57426-8B8C-AA3C-A1CB-303EC48B3741}"/>
              </a:ext>
            </a:extLst>
          </p:cNvPr>
          <p:cNvSpPr txBox="1"/>
          <p:nvPr/>
        </p:nvSpPr>
        <p:spPr>
          <a:xfrm>
            <a:off x="306334" y="4320465"/>
            <a:ext cx="940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Action being taken;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Bi-weekly reports sent to each Service Group with all overdue complaints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Bi-weekly meetings with each Service Group to discuss and review overdue complaints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Monthly CRAG meetings where a % of closed complaint responses are reviewed and feedback provided to complaint handlers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5BD26E2-D248-B739-5F7C-255AE9C21684}"/>
              </a:ext>
            </a:extLst>
          </p:cNvPr>
          <p:cNvGraphicFramePr>
            <a:graphicFrameLocks/>
          </p:cNvGraphicFramePr>
          <p:nvPr/>
        </p:nvGraphicFramePr>
        <p:xfrm>
          <a:off x="306334" y="763148"/>
          <a:ext cx="6675453" cy="3432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3471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BC1B2D-A65D-5D7B-DC95-F669A8F5E5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Percentage of Endoscopy waits over 8 weeks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1DE224-AB38-6BA5-0042-7B3BB18F24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62500" lnSpcReduction="2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C4B437-233A-CCDF-B187-609111C3D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95" y="1058255"/>
            <a:ext cx="11040926" cy="54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pPr marL="0" marR="0" lvl="0" indent="0" algn="l" defTabSz="55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92" b="0" i="0" u="none" strike="noStrike" kern="1200" cap="none" spc="0" normalizeH="0" baseline="0" noProof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2A08CAC5-A46B-3C9C-D2C1-146EF8176F06}"/>
              </a:ext>
            </a:extLst>
          </p:cNvPr>
          <p:cNvSpPr txBox="1"/>
          <p:nvPr/>
        </p:nvSpPr>
        <p:spPr>
          <a:xfrm>
            <a:off x="437195" y="2643468"/>
            <a:ext cx="5851441" cy="62710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Cancer TI Update</a:t>
            </a:r>
            <a:endParaRPr lang="en-GB" sz="4124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071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D1879-A408-4EE8-A123-31DCEE656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2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latin typeface="Arial Black" panose="020B0A04020102020204" pitchFamily="34" charset="0"/>
              </a:rPr>
              <a:t>Suspected Cancer Pathway Performance</a:t>
            </a:r>
          </a:p>
        </p:txBody>
      </p:sp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BE9D100D-A88F-4641-8560-61A000D72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BB13C6E-BF98-4A65-8AEA-1952449C50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922461"/>
              </p:ext>
            </p:extLst>
          </p:nvPr>
        </p:nvGraphicFramePr>
        <p:xfrm>
          <a:off x="1162356" y="1475799"/>
          <a:ext cx="10056250" cy="425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14714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8F67736-67B1-B854-586E-B15835B47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87" y="3011055"/>
            <a:ext cx="11109385" cy="3780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CADF16-6048-4D2B-A317-2B91C0B2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86" y="-91869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Backlog Trajectory (including BSW</a:t>
            </a:r>
            <a:r>
              <a:rPr lang="en-GB" sz="36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0BD78E-4851-4931-94DA-03AD1492A45E}"/>
              </a:ext>
            </a:extLst>
          </p:cNvPr>
          <p:cNvSpPr txBox="1"/>
          <p:nvPr/>
        </p:nvSpPr>
        <p:spPr>
          <a:xfrm>
            <a:off x="1249951" y="1666372"/>
            <a:ext cx="5774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152 over trajectory.  43% are skin cancer pathways (128 patients).  17% are LGI pathways (51 patients).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D75FD4-5F29-FDA0-C87C-B2DB565AB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364" y="66629"/>
            <a:ext cx="4710545" cy="348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29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37D-BBDD-6492-6E3B-92A67949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34314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SACT (CDU Performance October)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E996D5-27EA-43B3-BDF3-DFBE141CB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813" y="754139"/>
            <a:ext cx="5915851" cy="23625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CB8BD8-9AAE-4E95-8B6F-CDD7CD84D6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13" y="3285274"/>
            <a:ext cx="5649113" cy="18290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C41A74-BADD-4B39-8D58-52A89AE9E4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365" y="754139"/>
            <a:ext cx="5658640" cy="18290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1919EFD-633B-4742-8DA5-7CAC9440AD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076" y="2770852"/>
            <a:ext cx="5687219" cy="23434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88E1623-BDE3-4895-B885-D3725AA0AF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813" y="5282297"/>
            <a:ext cx="5125165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3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7" ma:contentTypeDescription="Create a new document." ma:contentTypeScope="" ma:versionID="f1de4ef4e12f458871cdadfff01e05ec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903be532e1313ca49f8b7a1c63ef52e3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Props1.xml><?xml version="1.0" encoding="utf-8"?>
<ds:datastoreItem xmlns:ds="http://schemas.openxmlformats.org/officeDocument/2006/customXml" ds:itemID="{B047E414-4C14-4698-A6BE-47CB3E0FEE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5bbee-07b4-4e79-98d8-0419d9871cad"/>
    <ds:schemaRef ds:uri="258d5018-feb4-45ec-8043-ac7152467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B77489-8EEA-4D0F-AF3C-3AE92A6D25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01A879-51F3-46BE-B248-9D4A8100A272}">
  <ds:schemaRefs>
    <ds:schemaRef ds:uri="http://schemas.microsoft.com/office/2006/metadata/properties"/>
    <ds:schemaRef ds:uri="http://purl.org/dc/terms/"/>
    <ds:schemaRef ds:uri="258d5018-feb4-45ec-8043-ac7152467c64"/>
    <ds:schemaRef ds:uri="http://schemas.microsoft.com/office/2006/documentManagement/types"/>
    <ds:schemaRef ds:uri="2795bbee-07b4-4e79-98d8-0419d9871cad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19803</TotalTime>
  <Words>2223</Words>
  <Application>Microsoft Office PowerPoint</Application>
  <PresentationFormat>Widescreen</PresentationFormat>
  <Paragraphs>265</Paragraphs>
  <Slides>42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53" baseType="lpstr">
      <vt:lpstr>Aptos</vt:lpstr>
      <vt:lpstr>Arial</vt:lpstr>
      <vt:lpstr>Arial Black</vt:lpstr>
      <vt:lpstr>Calibri</vt:lpstr>
      <vt:lpstr>Calibri Light</vt:lpstr>
      <vt:lpstr>Courier New</vt:lpstr>
      <vt:lpstr>Lucida Console</vt:lpstr>
      <vt:lpstr>Symbol</vt:lpstr>
      <vt:lpstr>Wingdings</vt:lpstr>
      <vt:lpstr>Office Theme</vt:lpstr>
      <vt:lpstr>DARK TITLE BG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Suspected Cancer Pathway Performance</vt:lpstr>
      <vt:lpstr>Backlog Trajectory (including BSW)</vt:lpstr>
      <vt:lpstr>SACT (CDU Performance October)</vt:lpstr>
      <vt:lpstr>Radiotherapy Performance Detail</vt:lpstr>
      <vt:lpstr>PowerPoint Presentation</vt:lpstr>
      <vt:lpstr>PowerPoint Presentation</vt:lpstr>
      <vt:lpstr>Gynaecology Update</vt:lpstr>
      <vt:lpstr>Priorities/Focus Next Month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Delyth Davies (Swansea Bay UHB - Infection Control)</dc:creator>
  <cp:lastModifiedBy>Sophie Herbert (Swansea Bay UHB - Corporate Governance )</cp:lastModifiedBy>
  <cp:revision>60</cp:revision>
  <dcterms:created xsi:type="dcterms:W3CDTF">2024-06-03T09:24:46Z</dcterms:created>
  <dcterms:modified xsi:type="dcterms:W3CDTF">2024-11-19T15:15:50Z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0x0101006652E948FA37F943B0514D0A14AFC95A</vt:lpwstr>
  </property>
</Properties>
</file>