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27"/>
  </p:notesMasterIdLst>
  <p:sldIdLst>
    <p:sldId id="257" r:id="rId6"/>
    <p:sldId id="310" r:id="rId7"/>
    <p:sldId id="265" r:id="rId8"/>
    <p:sldId id="306" r:id="rId9"/>
    <p:sldId id="309" r:id="rId10"/>
    <p:sldId id="314" r:id="rId11"/>
    <p:sldId id="307" r:id="rId12"/>
    <p:sldId id="305" r:id="rId13"/>
    <p:sldId id="284" r:id="rId14"/>
    <p:sldId id="285" r:id="rId15"/>
    <p:sldId id="286" r:id="rId16"/>
    <p:sldId id="291" r:id="rId17"/>
    <p:sldId id="288" r:id="rId18"/>
    <p:sldId id="293" r:id="rId19"/>
    <p:sldId id="295" r:id="rId20"/>
    <p:sldId id="312" r:id="rId21"/>
    <p:sldId id="313" r:id="rId22"/>
    <p:sldId id="283" r:id="rId23"/>
    <p:sldId id="297" r:id="rId24"/>
    <p:sldId id="308" r:id="rId25"/>
    <p:sldId id="300"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antha Moss (Swansea Bay UHB - Finance)" initials="SM(BU-F" lastIdx="1" clrIdx="0">
    <p:extLst>
      <p:ext uri="{19B8F6BF-5375-455C-9EA6-DF929625EA0E}">
        <p15:presenceInfo xmlns:p15="http://schemas.microsoft.com/office/powerpoint/2012/main" userId="S-1-5-21-978635462-3828570294-627434887-104852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CF3"/>
    <a:srgbClr val="FFF9E7"/>
    <a:srgbClr val="FFFFFF"/>
    <a:srgbClr val="FFF6D9"/>
    <a:srgbClr val="FFF3CD"/>
    <a:srgbClr val="FFEBAB"/>
    <a:srgbClr val="FFE38B"/>
    <a:srgbClr val="FFF2C9"/>
    <a:srgbClr val="FFECAF"/>
    <a:srgbClr val="FFE2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9" d="100"/>
          <a:sy n="59" d="100"/>
        </p:scale>
        <p:origin x="376" y="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5" Type="http://schemas.openxmlformats.org/officeDocument/2006/relationships/image" Target="../media/image13.png"/><Relationship Id="rId4" Type="http://schemas.openxmlformats.org/officeDocument/2006/relationships/image" Target="../media/image12.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5" Type="http://schemas.openxmlformats.org/officeDocument/2006/relationships/image" Target="../media/image13.png"/><Relationship Id="rId4" Type="http://schemas.openxmlformats.org/officeDocument/2006/relationships/image" Target="../media/image1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C75D1B-4FEF-4A0A-B6F8-E9A273301283}" type="doc">
      <dgm:prSet loTypeId="urn:microsoft.com/office/officeart/2005/8/layout/vList3" loCatId="picture" qsTypeId="urn:microsoft.com/office/officeart/2005/8/quickstyle/simple1" qsCatId="simple" csTypeId="urn:microsoft.com/office/officeart/2005/8/colors/accent1_2" csCatId="accent1" phldr="1"/>
      <dgm:spPr/>
    </dgm:pt>
    <dgm:pt modelId="{E6072016-F8EC-48DA-9A87-BDC395DCF771}">
      <dgm:prSet phldrT="[Text]" custT="1"/>
      <dgm:spPr>
        <a:solidFill>
          <a:schemeClr val="bg1"/>
        </a:solidFill>
      </dgm:spPr>
      <dgm:t>
        <a:bodyPr/>
        <a:lstStyle/>
        <a:p>
          <a:pPr algn="l"/>
          <a:r>
            <a:rPr lang="en-GB" sz="1800">
              <a:solidFill>
                <a:srgbClr val="002060"/>
              </a:solidFill>
              <a:latin typeface="Arial" panose="020B0604020202020204" pitchFamily="34" charset="0"/>
              <a:cs typeface="Arial" panose="020B0604020202020204" pitchFamily="34" charset="0"/>
            </a:rPr>
            <a:t>Health Board &amp; Service Group Financial Summary</a:t>
          </a:r>
        </a:p>
      </dgm:t>
    </dgm:pt>
    <dgm:pt modelId="{74B550D5-0447-4522-8091-51FAFB5B65A1}" type="parTrans" cxnId="{C0FE373F-F7E4-474C-98CD-81D66B66E95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672189B0-E0A3-4FBC-9176-09D5B0FAA563}" type="sibTrans" cxnId="{C0FE373F-F7E4-474C-98CD-81D66B66E95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385EAC9-2A23-4A2E-ACC8-AD3175A362B9}">
      <dgm:prSet phldrT="[Text]" custT="1"/>
      <dgm:spPr>
        <a:solidFill>
          <a:schemeClr val="bg1"/>
        </a:solidFill>
      </dgm:spPr>
      <dgm:t>
        <a:bodyPr/>
        <a:lstStyle/>
        <a:p>
          <a:pPr algn="l"/>
          <a:r>
            <a:rPr lang="en-GB" sz="1800">
              <a:solidFill>
                <a:srgbClr val="002060"/>
              </a:solidFill>
              <a:latin typeface="Arial" panose="020B0604020202020204" pitchFamily="34" charset="0"/>
              <a:cs typeface="Arial" panose="020B0604020202020204" pitchFamily="34" charset="0"/>
            </a:rPr>
            <a:t>In-Month Revenue Position</a:t>
          </a:r>
        </a:p>
      </dgm:t>
    </dgm:pt>
    <dgm:pt modelId="{A604ACB6-DC0C-4DD3-9451-39481E7317E9}" type="parTrans" cxnId="{80C562EB-92DC-4343-8DEB-FFFE58E10F30}">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64E08EF-B776-4C12-9645-456E9D9F529E}" type="sibTrans" cxnId="{80C562EB-92DC-4343-8DEB-FFFE58E10F30}">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903C1069-8473-4E07-9643-91C54482031A}">
      <dgm:prSet phldrT="[Text]" custT="1"/>
      <dgm:spPr>
        <a:solidFill>
          <a:schemeClr val="bg1"/>
        </a:solidFill>
      </dgm:spPr>
      <dgm:t>
        <a:bodyPr/>
        <a:lstStyle/>
        <a:p>
          <a:pPr algn="l"/>
          <a:r>
            <a:rPr lang="en-GB" sz="1800">
              <a:solidFill>
                <a:srgbClr val="002060"/>
              </a:solidFill>
              <a:latin typeface="Arial" panose="020B0604020202020204" pitchFamily="34" charset="0"/>
              <a:cs typeface="Arial" panose="020B0604020202020204" pitchFamily="34" charset="0"/>
            </a:rPr>
            <a:t>Savings Performance</a:t>
          </a:r>
        </a:p>
      </dgm:t>
    </dgm:pt>
    <dgm:pt modelId="{13B3809E-E1D7-4328-882E-11CD996ABABD}" type="parTrans" cxnId="{7D0D8499-B2D2-4824-8B71-599443F9C12A}">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B0713450-6727-4149-80DC-6CDD4ED12127}" type="sibTrans" cxnId="{7D0D8499-B2D2-4824-8B71-599443F9C12A}">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A4B55129-BAB0-4FE2-AE88-6D7B6936F046}">
      <dgm:prSet phldrT="[Text]" custT="1"/>
      <dgm:spPr>
        <a:solidFill>
          <a:schemeClr val="bg1"/>
        </a:solidFill>
      </dgm:spPr>
      <dgm:t>
        <a:bodyPr/>
        <a:lstStyle/>
        <a:p>
          <a:pPr algn="l"/>
          <a:r>
            <a:rPr lang="en-GB" sz="1800">
              <a:solidFill>
                <a:srgbClr val="002060"/>
              </a:solidFill>
              <a:latin typeface="Arial" panose="020B0604020202020204" pitchFamily="34" charset="0"/>
              <a:cs typeface="Arial" panose="020B0604020202020204" pitchFamily="34" charset="0"/>
            </a:rPr>
            <a:t>Key Drivers</a:t>
          </a:r>
        </a:p>
      </dgm:t>
    </dgm:pt>
    <dgm:pt modelId="{3A2BA36D-F356-4E47-A27F-DA7A2F097B9A}" type="parTrans" cxnId="{CD62E3FD-B2EC-46F3-8ECB-E337B98C29A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233471BF-9B0F-4995-89D6-D8AA4F8813EB}" type="sibTrans" cxnId="{CD62E3FD-B2EC-46F3-8ECB-E337B98C29A5}">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D9E37929-C2F4-4124-ADEB-7EE261DCAE06}">
      <dgm:prSet phldrT="[Text]" custT="1"/>
      <dgm:spPr>
        <a:solidFill>
          <a:schemeClr val="bg1"/>
        </a:solidFill>
      </dgm:spPr>
      <dgm:t>
        <a:bodyPr/>
        <a:lstStyle/>
        <a:p>
          <a:pPr algn="l"/>
          <a:r>
            <a:rPr lang="en-GB" sz="1800">
              <a:solidFill>
                <a:srgbClr val="002060"/>
              </a:solidFill>
              <a:latin typeface="Arial" panose="020B0604020202020204" pitchFamily="34" charset="0"/>
              <a:cs typeface="Arial" panose="020B0604020202020204" pitchFamily="34" charset="0"/>
            </a:rPr>
            <a:t>Risks, Next Steps &amp; Mitigating Actions</a:t>
          </a:r>
        </a:p>
      </dgm:t>
    </dgm:pt>
    <dgm:pt modelId="{403F18C4-5569-4463-A63F-CE747443884D}" type="parTrans" cxnId="{11F164DD-E799-4B87-9095-FCF6B750D764}">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F7FD590C-EADF-4F78-B00F-1EE3AF9E8EF2}" type="sibTrans" cxnId="{11F164DD-E799-4B87-9095-FCF6B750D764}">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4793B44C-59EF-4FEF-BB6D-48727CEBBEF4}">
      <dgm:prSet phldrT="[Text]" custT="1"/>
      <dgm:spPr>
        <a:solidFill>
          <a:schemeClr val="bg1"/>
        </a:solidFill>
      </dgm:spPr>
      <dgm:t>
        <a:bodyPr/>
        <a:lstStyle/>
        <a:p>
          <a:pPr algn="l"/>
          <a:r>
            <a:rPr lang="en-GB" sz="1800">
              <a:solidFill>
                <a:srgbClr val="002060"/>
              </a:solidFill>
              <a:latin typeface="Arial" panose="020B0604020202020204" pitchFamily="34" charset="0"/>
              <a:cs typeface="Arial" panose="020B0604020202020204" pitchFamily="34" charset="0"/>
            </a:rPr>
            <a:t>Appendices</a:t>
          </a:r>
        </a:p>
      </dgm:t>
    </dgm:pt>
    <dgm:pt modelId="{E29C929D-4853-40A3-A84F-A1766FC1EB17}" type="parTrans" cxnId="{716C286F-5947-41E2-9ACE-8E288EEBBA8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AF5AF850-F60D-469F-9A9D-E2A78AF7F00F}" type="sibTrans" cxnId="{716C286F-5947-41E2-9ACE-8E288EEBBA8C}">
      <dgm:prSet/>
      <dgm:spPr/>
      <dgm:t>
        <a:bodyPr/>
        <a:lstStyle/>
        <a:p>
          <a:pPr algn="l"/>
          <a:endParaRPr lang="en-GB" sz="1800">
            <a:solidFill>
              <a:srgbClr val="002060"/>
            </a:solidFill>
            <a:latin typeface="Arial" panose="020B0604020202020204" pitchFamily="34" charset="0"/>
            <a:cs typeface="Arial" panose="020B0604020202020204" pitchFamily="34" charset="0"/>
          </a:endParaRPr>
        </a:p>
      </dgm:t>
    </dgm:pt>
    <dgm:pt modelId="{6F4A94BE-A305-4A9C-9FD3-F131B7A8D30D}" type="pres">
      <dgm:prSet presAssocID="{6BC75D1B-4FEF-4A0A-B6F8-E9A273301283}" presName="linearFlow" presStyleCnt="0">
        <dgm:presLayoutVars>
          <dgm:dir/>
          <dgm:resizeHandles val="exact"/>
        </dgm:presLayoutVars>
      </dgm:prSet>
      <dgm:spPr/>
    </dgm:pt>
    <dgm:pt modelId="{16E70D37-B894-4DA5-AC6A-36D43D0920C4}" type="pres">
      <dgm:prSet presAssocID="{E6072016-F8EC-48DA-9A87-BDC395DCF771}" presName="composite" presStyleCnt="0"/>
      <dgm:spPr/>
    </dgm:pt>
    <dgm:pt modelId="{FA5B2799-2F07-40B1-ABE0-12D533988A5C}" type="pres">
      <dgm:prSet presAssocID="{E6072016-F8EC-48DA-9A87-BDC395DCF771}" presName="imgShp" presStyleLbl="fgImgPlace1" presStyleIdx="0" presStyleCnt="6"/>
      <dgm:spPr>
        <a:blipFill>
          <a:blip xmlns:r="http://schemas.openxmlformats.org/officeDocument/2006/relationships" r:embed="rId1"/>
          <a:srcRect/>
          <a:stretch>
            <a:fillRect/>
          </a:stretch>
        </a:blipFill>
      </dgm:spPr>
    </dgm:pt>
    <dgm:pt modelId="{34BE5FFF-3464-4B14-9255-3C6ACC53E1C8}" type="pres">
      <dgm:prSet presAssocID="{E6072016-F8EC-48DA-9A87-BDC395DCF771}" presName="txShp" presStyleLbl="node1" presStyleIdx="0" presStyleCnt="6">
        <dgm:presLayoutVars>
          <dgm:bulletEnabled val="1"/>
        </dgm:presLayoutVars>
      </dgm:prSet>
      <dgm:spPr/>
    </dgm:pt>
    <dgm:pt modelId="{972B309E-F8D1-4A97-B57C-D5B25C16953B}" type="pres">
      <dgm:prSet presAssocID="{672189B0-E0A3-4FBC-9176-09D5B0FAA563}" presName="spacing" presStyleCnt="0"/>
      <dgm:spPr/>
    </dgm:pt>
    <dgm:pt modelId="{D0E1701C-9A2F-44AF-8EC8-C9B6B31C069E}" type="pres">
      <dgm:prSet presAssocID="{4385EAC9-2A23-4A2E-ACC8-AD3175A362B9}" presName="composite" presStyleCnt="0"/>
      <dgm:spPr/>
    </dgm:pt>
    <dgm:pt modelId="{88660B5F-D0F1-4208-A594-92E69BAD2CAB}" type="pres">
      <dgm:prSet presAssocID="{4385EAC9-2A23-4A2E-ACC8-AD3175A362B9}" presName="imgShp" presStyleLbl="fgImgPlace1" presStyleIdx="1" presStyleCnt="6"/>
      <dgm:spPr>
        <a:blipFill>
          <a:blip xmlns:r="http://schemas.openxmlformats.org/officeDocument/2006/relationships" r:embed="rId2"/>
          <a:srcRect/>
          <a:stretch>
            <a:fillRect/>
          </a:stretch>
        </a:blipFill>
      </dgm:spPr>
    </dgm:pt>
    <dgm:pt modelId="{1278944D-9E1A-43E2-96BA-A04008228034}" type="pres">
      <dgm:prSet presAssocID="{4385EAC9-2A23-4A2E-ACC8-AD3175A362B9}" presName="txShp" presStyleLbl="node1" presStyleIdx="1" presStyleCnt="6">
        <dgm:presLayoutVars>
          <dgm:bulletEnabled val="1"/>
        </dgm:presLayoutVars>
      </dgm:prSet>
      <dgm:spPr/>
    </dgm:pt>
    <dgm:pt modelId="{F2D31797-9D62-4E75-BD4E-D093E61B18DC}" type="pres">
      <dgm:prSet presAssocID="{464E08EF-B776-4C12-9645-456E9D9F529E}" presName="spacing" presStyleCnt="0"/>
      <dgm:spPr/>
    </dgm:pt>
    <dgm:pt modelId="{288868EC-5954-491B-9A71-8EC544EA0D11}" type="pres">
      <dgm:prSet presAssocID="{A4B55129-BAB0-4FE2-AE88-6D7B6936F046}" presName="composite" presStyleCnt="0"/>
      <dgm:spPr/>
    </dgm:pt>
    <dgm:pt modelId="{A6A5991D-3DC7-4401-9939-D705D1DFBF99}" type="pres">
      <dgm:prSet presAssocID="{A4B55129-BAB0-4FE2-AE88-6D7B6936F046}" presName="imgShp" presStyleLbl="fgImgPlace1" presStyleIdx="2" presStyleCnt="6"/>
      <dgm:spPr>
        <a:blipFill>
          <a:blip xmlns:r="http://schemas.openxmlformats.org/officeDocument/2006/relationships" r:embed="rId3"/>
          <a:srcRect/>
          <a:stretch>
            <a:fillRect l="-10000" r="-10000"/>
          </a:stretch>
        </a:blipFill>
      </dgm:spPr>
    </dgm:pt>
    <dgm:pt modelId="{4261511D-5EF9-45FB-95B9-E288082FA118}" type="pres">
      <dgm:prSet presAssocID="{A4B55129-BAB0-4FE2-AE88-6D7B6936F046}" presName="txShp" presStyleLbl="node1" presStyleIdx="2" presStyleCnt="6">
        <dgm:presLayoutVars>
          <dgm:bulletEnabled val="1"/>
        </dgm:presLayoutVars>
      </dgm:prSet>
      <dgm:spPr/>
    </dgm:pt>
    <dgm:pt modelId="{3DC68D47-9DFC-47D6-88B4-9F42D56E34D4}" type="pres">
      <dgm:prSet presAssocID="{233471BF-9B0F-4995-89D6-D8AA4F8813EB}" presName="spacing" presStyleCnt="0"/>
      <dgm:spPr/>
    </dgm:pt>
    <dgm:pt modelId="{B6F1F51E-A3D6-4A4A-9E8B-D7A5E699E173}" type="pres">
      <dgm:prSet presAssocID="{903C1069-8473-4E07-9643-91C54482031A}" presName="composite" presStyleCnt="0"/>
      <dgm:spPr/>
    </dgm:pt>
    <dgm:pt modelId="{EAD78601-33BE-4692-B3C6-3DAE1F81AD59}" type="pres">
      <dgm:prSet presAssocID="{903C1069-8473-4E07-9643-91C54482031A}" presName="imgShp" presStyleLbl="fgImgPlace1" presStyleIdx="3" presStyleCnt="6"/>
      <dgm:spPr>
        <a:blipFill>
          <a:blip xmlns:r="http://schemas.openxmlformats.org/officeDocument/2006/relationships" r:embed="rId4"/>
          <a:srcRect/>
          <a:stretch>
            <a:fillRect/>
          </a:stretch>
        </a:blipFill>
      </dgm:spPr>
    </dgm:pt>
    <dgm:pt modelId="{AA6C2BF4-1FA6-4741-9814-AF442F370F68}" type="pres">
      <dgm:prSet presAssocID="{903C1069-8473-4E07-9643-91C54482031A}" presName="txShp" presStyleLbl="node1" presStyleIdx="3" presStyleCnt="6">
        <dgm:presLayoutVars>
          <dgm:bulletEnabled val="1"/>
        </dgm:presLayoutVars>
      </dgm:prSet>
      <dgm:spPr/>
    </dgm:pt>
    <dgm:pt modelId="{965812FC-643C-41CB-B55E-C9B385B9051F}" type="pres">
      <dgm:prSet presAssocID="{B0713450-6727-4149-80DC-6CDD4ED12127}" presName="spacing" presStyleCnt="0"/>
      <dgm:spPr/>
    </dgm:pt>
    <dgm:pt modelId="{D6302CBA-F0EF-4D35-A9ED-FD4D5AE8BB21}" type="pres">
      <dgm:prSet presAssocID="{D9E37929-C2F4-4124-ADEB-7EE261DCAE06}" presName="composite" presStyleCnt="0"/>
      <dgm:spPr/>
    </dgm:pt>
    <dgm:pt modelId="{F8A28239-026A-4FA5-9AB0-8952BE14F9E6}" type="pres">
      <dgm:prSet presAssocID="{D9E37929-C2F4-4124-ADEB-7EE261DCAE06}" presName="imgShp" presStyleLbl="fgImgPlace1" presStyleIdx="4" presStyleCnt="6"/>
      <dgm:spPr>
        <a:blipFill>
          <a:blip xmlns:r="http://schemas.openxmlformats.org/officeDocument/2006/relationships" r:embed="rId5"/>
          <a:srcRect/>
          <a:stretch>
            <a:fillRect/>
          </a:stretch>
        </a:blipFill>
      </dgm:spPr>
    </dgm:pt>
    <dgm:pt modelId="{8E121899-C512-4CFA-BDF9-D823C1049629}" type="pres">
      <dgm:prSet presAssocID="{D9E37929-C2F4-4124-ADEB-7EE261DCAE06}" presName="txShp" presStyleLbl="node1" presStyleIdx="4" presStyleCnt="6">
        <dgm:presLayoutVars>
          <dgm:bulletEnabled val="1"/>
        </dgm:presLayoutVars>
      </dgm:prSet>
      <dgm:spPr/>
    </dgm:pt>
    <dgm:pt modelId="{12593CBA-CEDA-4DDA-A595-3D322A66AE09}" type="pres">
      <dgm:prSet presAssocID="{F7FD590C-EADF-4F78-B00F-1EE3AF9E8EF2}" presName="spacing" presStyleCnt="0"/>
      <dgm:spPr/>
    </dgm:pt>
    <dgm:pt modelId="{F1A5986D-FE32-4A39-8125-3D3C2F9A954C}" type="pres">
      <dgm:prSet presAssocID="{4793B44C-59EF-4FEF-BB6D-48727CEBBEF4}" presName="composite" presStyleCnt="0"/>
      <dgm:spPr/>
    </dgm:pt>
    <dgm:pt modelId="{C179960E-3EE0-42E4-915B-0FED6F52638F}" type="pres">
      <dgm:prSet presAssocID="{4793B44C-59EF-4FEF-BB6D-48727CEBBEF4}" presName="imgShp" presStyleLbl="fgImgPlace1" presStyleIdx="5" presStyleCnt="6" custLinFactY="43342" custLinFactNeighborX="-5058" custLinFactNeighborY="100000"/>
      <dgm:spPr/>
    </dgm:pt>
    <dgm:pt modelId="{9E2E1561-15EC-4A2E-A9C3-C4BFC0F3A1BD}" type="pres">
      <dgm:prSet presAssocID="{4793B44C-59EF-4FEF-BB6D-48727CEBBEF4}" presName="txShp" presStyleLbl="node1" presStyleIdx="5" presStyleCnt="6">
        <dgm:presLayoutVars>
          <dgm:bulletEnabled val="1"/>
        </dgm:presLayoutVars>
      </dgm:prSet>
      <dgm:spPr/>
    </dgm:pt>
  </dgm:ptLst>
  <dgm:cxnLst>
    <dgm:cxn modelId="{4C1CDD13-E3BA-405C-AC98-8A0B00521A4F}" type="presOf" srcId="{A4B55129-BAB0-4FE2-AE88-6D7B6936F046}" destId="{4261511D-5EF9-45FB-95B9-E288082FA118}" srcOrd="0" destOrd="0" presId="urn:microsoft.com/office/officeart/2005/8/layout/vList3"/>
    <dgm:cxn modelId="{C0FE373F-F7E4-474C-98CD-81D66B66E95C}" srcId="{6BC75D1B-4FEF-4A0A-B6F8-E9A273301283}" destId="{E6072016-F8EC-48DA-9A87-BDC395DCF771}" srcOrd="0" destOrd="0" parTransId="{74B550D5-0447-4522-8091-51FAFB5B65A1}" sibTransId="{672189B0-E0A3-4FBC-9176-09D5B0FAA563}"/>
    <dgm:cxn modelId="{256E4A6E-547E-47B1-B256-12BD2FCB029C}" type="presOf" srcId="{6BC75D1B-4FEF-4A0A-B6F8-E9A273301283}" destId="{6F4A94BE-A305-4A9C-9FD3-F131B7A8D30D}" srcOrd="0" destOrd="0" presId="urn:microsoft.com/office/officeart/2005/8/layout/vList3"/>
    <dgm:cxn modelId="{716C286F-5947-41E2-9ACE-8E288EEBBA8C}" srcId="{6BC75D1B-4FEF-4A0A-B6F8-E9A273301283}" destId="{4793B44C-59EF-4FEF-BB6D-48727CEBBEF4}" srcOrd="5" destOrd="0" parTransId="{E29C929D-4853-40A3-A84F-A1766FC1EB17}" sibTransId="{AF5AF850-F60D-469F-9A9D-E2A78AF7F00F}"/>
    <dgm:cxn modelId="{DAF1B197-9FE0-45CA-A9EE-924F45FF289C}" type="presOf" srcId="{4793B44C-59EF-4FEF-BB6D-48727CEBBEF4}" destId="{9E2E1561-15EC-4A2E-A9C3-C4BFC0F3A1BD}" srcOrd="0" destOrd="0" presId="urn:microsoft.com/office/officeart/2005/8/layout/vList3"/>
    <dgm:cxn modelId="{7D0D8499-B2D2-4824-8B71-599443F9C12A}" srcId="{6BC75D1B-4FEF-4A0A-B6F8-E9A273301283}" destId="{903C1069-8473-4E07-9643-91C54482031A}" srcOrd="3" destOrd="0" parTransId="{13B3809E-E1D7-4328-882E-11CD996ABABD}" sibTransId="{B0713450-6727-4149-80DC-6CDD4ED12127}"/>
    <dgm:cxn modelId="{11F164DD-E799-4B87-9095-FCF6B750D764}" srcId="{6BC75D1B-4FEF-4A0A-B6F8-E9A273301283}" destId="{D9E37929-C2F4-4124-ADEB-7EE261DCAE06}" srcOrd="4" destOrd="0" parTransId="{403F18C4-5569-4463-A63F-CE747443884D}" sibTransId="{F7FD590C-EADF-4F78-B00F-1EE3AF9E8EF2}"/>
    <dgm:cxn modelId="{E601E9E0-A44D-466E-863F-EF1EA959B978}" type="presOf" srcId="{D9E37929-C2F4-4124-ADEB-7EE261DCAE06}" destId="{8E121899-C512-4CFA-BDF9-D823C1049629}" srcOrd="0" destOrd="0" presId="urn:microsoft.com/office/officeart/2005/8/layout/vList3"/>
    <dgm:cxn modelId="{80C562EB-92DC-4343-8DEB-FFFE58E10F30}" srcId="{6BC75D1B-4FEF-4A0A-B6F8-E9A273301283}" destId="{4385EAC9-2A23-4A2E-ACC8-AD3175A362B9}" srcOrd="1" destOrd="0" parTransId="{A604ACB6-DC0C-4DD3-9451-39481E7317E9}" sibTransId="{464E08EF-B776-4C12-9645-456E9D9F529E}"/>
    <dgm:cxn modelId="{8F2F09EC-B754-41B3-A60F-E06BED730475}" type="presOf" srcId="{E6072016-F8EC-48DA-9A87-BDC395DCF771}" destId="{34BE5FFF-3464-4B14-9255-3C6ACC53E1C8}" srcOrd="0" destOrd="0" presId="urn:microsoft.com/office/officeart/2005/8/layout/vList3"/>
    <dgm:cxn modelId="{7AA158EF-08DF-43A4-9144-1B07B0C884B7}" type="presOf" srcId="{903C1069-8473-4E07-9643-91C54482031A}" destId="{AA6C2BF4-1FA6-4741-9814-AF442F370F68}" srcOrd="0" destOrd="0" presId="urn:microsoft.com/office/officeart/2005/8/layout/vList3"/>
    <dgm:cxn modelId="{CD62E3FD-B2EC-46F3-8ECB-E337B98C29A5}" srcId="{6BC75D1B-4FEF-4A0A-B6F8-E9A273301283}" destId="{A4B55129-BAB0-4FE2-AE88-6D7B6936F046}" srcOrd="2" destOrd="0" parTransId="{3A2BA36D-F356-4E47-A27F-DA7A2F097B9A}" sibTransId="{233471BF-9B0F-4995-89D6-D8AA4F8813EB}"/>
    <dgm:cxn modelId="{D567C8FE-E3C9-413D-BEC9-B834D03CB025}" type="presOf" srcId="{4385EAC9-2A23-4A2E-ACC8-AD3175A362B9}" destId="{1278944D-9E1A-43E2-96BA-A04008228034}" srcOrd="0" destOrd="0" presId="urn:microsoft.com/office/officeart/2005/8/layout/vList3"/>
    <dgm:cxn modelId="{A699A1BC-FFF2-4BCC-AF7E-7CA04106BB10}" type="presParOf" srcId="{6F4A94BE-A305-4A9C-9FD3-F131B7A8D30D}" destId="{16E70D37-B894-4DA5-AC6A-36D43D0920C4}" srcOrd="0" destOrd="0" presId="urn:microsoft.com/office/officeart/2005/8/layout/vList3"/>
    <dgm:cxn modelId="{CF9935B1-B2B2-460D-A810-1BF7742B506C}" type="presParOf" srcId="{16E70D37-B894-4DA5-AC6A-36D43D0920C4}" destId="{FA5B2799-2F07-40B1-ABE0-12D533988A5C}" srcOrd="0" destOrd="0" presId="urn:microsoft.com/office/officeart/2005/8/layout/vList3"/>
    <dgm:cxn modelId="{E3FDAE70-31A4-461F-89D4-E5CA9F5F4AA1}" type="presParOf" srcId="{16E70D37-B894-4DA5-AC6A-36D43D0920C4}" destId="{34BE5FFF-3464-4B14-9255-3C6ACC53E1C8}" srcOrd="1" destOrd="0" presId="urn:microsoft.com/office/officeart/2005/8/layout/vList3"/>
    <dgm:cxn modelId="{F00932E1-7333-4317-B0DE-7C754E958B36}" type="presParOf" srcId="{6F4A94BE-A305-4A9C-9FD3-F131B7A8D30D}" destId="{972B309E-F8D1-4A97-B57C-D5B25C16953B}" srcOrd="1" destOrd="0" presId="urn:microsoft.com/office/officeart/2005/8/layout/vList3"/>
    <dgm:cxn modelId="{83A41A05-D8BC-47ED-B38F-FBCA210A7EC4}" type="presParOf" srcId="{6F4A94BE-A305-4A9C-9FD3-F131B7A8D30D}" destId="{D0E1701C-9A2F-44AF-8EC8-C9B6B31C069E}" srcOrd="2" destOrd="0" presId="urn:microsoft.com/office/officeart/2005/8/layout/vList3"/>
    <dgm:cxn modelId="{4608F3D3-BE7D-4B38-8196-B6925285CF40}" type="presParOf" srcId="{D0E1701C-9A2F-44AF-8EC8-C9B6B31C069E}" destId="{88660B5F-D0F1-4208-A594-92E69BAD2CAB}" srcOrd="0" destOrd="0" presId="urn:microsoft.com/office/officeart/2005/8/layout/vList3"/>
    <dgm:cxn modelId="{DFB48FEE-CF44-4466-A26E-487300B8B615}" type="presParOf" srcId="{D0E1701C-9A2F-44AF-8EC8-C9B6B31C069E}" destId="{1278944D-9E1A-43E2-96BA-A04008228034}" srcOrd="1" destOrd="0" presId="urn:microsoft.com/office/officeart/2005/8/layout/vList3"/>
    <dgm:cxn modelId="{E71819E6-5721-401E-B65A-0E3528B52F9C}" type="presParOf" srcId="{6F4A94BE-A305-4A9C-9FD3-F131B7A8D30D}" destId="{F2D31797-9D62-4E75-BD4E-D093E61B18DC}" srcOrd="3" destOrd="0" presId="urn:microsoft.com/office/officeart/2005/8/layout/vList3"/>
    <dgm:cxn modelId="{0454CCA6-E59F-4427-8333-E8F729577815}" type="presParOf" srcId="{6F4A94BE-A305-4A9C-9FD3-F131B7A8D30D}" destId="{288868EC-5954-491B-9A71-8EC544EA0D11}" srcOrd="4" destOrd="0" presId="urn:microsoft.com/office/officeart/2005/8/layout/vList3"/>
    <dgm:cxn modelId="{53AC579E-D936-4398-BB75-7F63385552EF}" type="presParOf" srcId="{288868EC-5954-491B-9A71-8EC544EA0D11}" destId="{A6A5991D-3DC7-4401-9939-D705D1DFBF99}" srcOrd="0" destOrd="0" presId="urn:microsoft.com/office/officeart/2005/8/layout/vList3"/>
    <dgm:cxn modelId="{6807E1B6-E973-4648-B845-527003A46D93}" type="presParOf" srcId="{288868EC-5954-491B-9A71-8EC544EA0D11}" destId="{4261511D-5EF9-45FB-95B9-E288082FA118}" srcOrd="1" destOrd="0" presId="urn:microsoft.com/office/officeart/2005/8/layout/vList3"/>
    <dgm:cxn modelId="{A23835C0-85CA-4BB3-91B4-83058F95D651}" type="presParOf" srcId="{6F4A94BE-A305-4A9C-9FD3-F131B7A8D30D}" destId="{3DC68D47-9DFC-47D6-88B4-9F42D56E34D4}" srcOrd="5" destOrd="0" presId="urn:microsoft.com/office/officeart/2005/8/layout/vList3"/>
    <dgm:cxn modelId="{8074BC5A-235D-4C73-BC9B-D7EB74C09CBB}" type="presParOf" srcId="{6F4A94BE-A305-4A9C-9FD3-F131B7A8D30D}" destId="{B6F1F51E-A3D6-4A4A-9E8B-D7A5E699E173}" srcOrd="6" destOrd="0" presId="urn:microsoft.com/office/officeart/2005/8/layout/vList3"/>
    <dgm:cxn modelId="{821AD33A-D6BA-422F-91D6-DFFDA3D84EB4}" type="presParOf" srcId="{B6F1F51E-A3D6-4A4A-9E8B-D7A5E699E173}" destId="{EAD78601-33BE-4692-B3C6-3DAE1F81AD59}" srcOrd="0" destOrd="0" presId="urn:microsoft.com/office/officeart/2005/8/layout/vList3"/>
    <dgm:cxn modelId="{394906A4-376E-43E8-A725-3D6147AC573C}" type="presParOf" srcId="{B6F1F51E-A3D6-4A4A-9E8B-D7A5E699E173}" destId="{AA6C2BF4-1FA6-4741-9814-AF442F370F68}" srcOrd="1" destOrd="0" presId="urn:microsoft.com/office/officeart/2005/8/layout/vList3"/>
    <dgm:cxn modelId="{7BF58131-F789-47A0-B06B-C1ED87CFDAF9}" type="presParOf" srcId="{6F4A94BE-A305-4A9C-9FD3-F131B7A8D30D}" destId="{965812FC-643C-41CB-B55E-C9B385B9051F}" srcOrd="7" destOrd="0" presId="urn:microsoft.com/office/officeart/2005/8/layout/vList3"/>
    <dgm:cxn modelId="{53BFC314-933C-4F01-9159-69B10335FCFA}" type="presParOf" srcId="{6F4A94BE-A305-4A9C-9FD3-F131B7A8D30D}" destId="{D6302CBA-F0EF-4D35-A9ED-FD4D5AE8BB21}" srcOrd="8" destOrd="0" presId="urn:microsoft.com/office/officeart/2005/8/layout/vList3"/>
    <dgm:cxn modelId="{3196575E-C194-4C50-8464-59645F93921B}" type="presParOf" srcId="{D6302CBA-F0EF-4D35-A9ED-FD4D5AE8BB21}" destId="{F8A28239-026A-4FA5-9AB0-8952BE14F9E6}" srcOrd="0" destOrd="0" presId="urn:microsoft.com/office/officeart/2005/8/layout/vList3"/>
    <dgm:cxn modelId="{E7F97A4D-196F-4552-8BC9-038A6A8E11D9}" type="presParOf" srcId="{D6302CBA-F0EF-4D35-A9ED-FD4D5AE8BB21}" destId="{8E121899-C512-4CFA-BDF9-D823C1049629}" srcOrd="1" destOrd="0" presId="urn:microsoft.com/office/officeart/2005/8/layout/vList3"/>
    <dgm:cxn modelId="{9592E36B-187C-4228-A51B-AF7CE3FCBA00}" type="presParOf" srcId="{6F4A94BE-A305-4A9C-9FD3-F131B7A8D30D}" destId="{12593CBA-CEDA-4DDA-A595-3D322A66AE09}" srcOrd="9" destOrd="0" presId="urn:microsoft.com/office/officeart/2005/8/layout/vList3"/>
    <dgm:cxn modelId="{FA5EABD9-EA6D-491E-A3A2-F45BB0587E02}" type="presParOf" srcId="{6F4A94BE-A305-4A9C-9FD3-F131B7A8D30D}" destId="{F1A5986D-FE32-4A39-8125-3D3C2F9A954C}" srcOrd="10" destOrd="0" presId="urn:microsoft.com/office/officeart/2005/8/layout/vList3"/>
    <dgm:cxn modelId="{1DB3E70D-DF33-4523-8568-00D22FC36D70}" type="presParOf" srcId="{F1A5986D-FE32-4A39-8125-3D3C2F9A954C}" destId="{C179960E-3EE0-42E4-915B-0FED6F52638F}" srcOrd="0" destOrd="0" presId="urn:microsoft.com/office/officeart/2005/8/layout/vList3"/>
    <dgm:cxn modelId="{73D05C42-C71D-4DA2-B64D-C02F0247FC56}" type="presParOf" srcId="{F1A5986D-FE32-4A39-8125-3D3C2F9A954C}" destId="{9E2E1561-15EC-4A2E-A9C3-C4BFC0F3A1BD}" srcOrd="1" destOrd="0" presId="urn:microsoft.com/office/officeart/2005/8/layout/v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BE5FFF-3464-4B14-9255-3C6ACC53E1C8}">
      <dsp:nvSpPr>
        <dsp:cNvPr id="0" name=""/>
        <dsp:cNvSpPr/>
      </dsp:nvSpPr>
      <dsp:spPr>
        <a:xfrm rot="10800000">
          <a:off x="1688798" y="455"/>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a:solidFill>
                <a:srgbClr val="002060"/>
              </a:solidFill>
              <a:latin typeface="Arial" panose="020B0604020202020204" pitchFamily="34" charset="0"/>
              <a:cs typeface="Arial" panose="020B0604020202020204" pitchFamily="34" charset="0"/>
            </a:rPr>
            <a:t>Health Board &amp; Service Group Financial Summary</a:t>
          </a:r>
        </a:p>
      </dsp:txBody>
      <dsp:txXfrm rot="10800000">
        <a:off x="1869570" y="455"/>
        <a:ext cx="5806319" cy="723087"/>
      </dsp:txXfrm>
    </dsp:sp>
    <dsp:sp modelId="{FA5B2799-2F07-40B1-ABE0-12D533988A5C}">
      <dsp:nvSpPr>
        <dsp:cNvPr id="0" name=""/>
        <dsp:cNvSpPr/>
      </dsp:nvSpPr>
      <dsp:spPr>
        <a:xfrm>
          <a:off x="1327255" y="455"/>
          <a:ext cx="723087" cy="723087"/>
        </a:xfrm>
        <a:prstGeom prst="ellipse">
          <a:avLst/>
        </a:prstGeom>
        <a:blipFill>
          <a:blip xmlns:r="http://schemas.openxmlformats.org/officeDocument/2006/relationships" r:embed="rId1"/>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278944D-9E1A-43E2-96BA-A04008228034}">
      <dsp:nvSpPr>
        <dsp:cNvPr id="0" name=""/>
        <dsp:cNvSpPr/>
      </dsp:nvSpPr>
      <dsp:spPr>
        <a:xfrm rot="10800000">
          <a:off x="1688798" y="939389"/>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a:solidFill>
                <a:srgbClr val="002060"/>
              </a:solidFill>
              <a:latin typeface="Arial" panose="020B0604020202020204" pitchFamily="34" charset="0"/>
              <a:cs typeface="Arial" panose="020B0604020202020204" pitchFamily="34" charset="0"/>
            </a:rPr>
            <a:t>In-Month Revenue Position</a:t>
          </a:r>
        </a:p>
      </dsp:txBody>
      <dsp:txXfrm rot="10800000">
        <a:off x="1869570" y="939389"/>
        <a:ext cx="5806319" cy="723087"/>
      </dsp:txXfrm>
    </dsp:sp>
    <dsp:sp modelId="{88660B5F-D0F1-4208-A594-92E69BAD2CAB}">
      <dsp:nvSpPr>
        <dsp:cNvPr id="0" name=""/>
        <dsp:cNvSpPr/>
      </dsp:nvSpPr>
      <dsp:spPr>
        <a:xfrm>
          <a:off x="1327255" y="939389"/>
          <a:ext cx="723087" cy="723087"/>
        </a:xfrm>
        <a:prstGeom prst="ellipse">
          <a:avLst/>
        </a:prstGeom>
        <a:blipFill>
          <a:blip xmlns:r="http://schemas.openxmlformats.org/officeDocument/2006/relationships" r:embed="rId2"/>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261511D-5EF9-45FB-95B9-E288082FA118}">
      <dsp:nvSpPr>
        <dsp:cNvPr id="0" name=""/>
        <dsp:cNvSpPr/>
      </dsp:nvSpPr>
      <dsp:spPr>
        <a:xfrm rot="10800000">
          <a:off x="1688798" y="1878322"/>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a:solidFill>
                <a:srgbClr val="002060"/>
              </a:solidFill>
              <a:latin typeface="Arial" panose="020B0604020202020204" pitchFamily="34" charset="0"/>
              <a:cs typeface="Arial" panose="020B0604020202020204" pitchFamily="34" charset="0"/>
            </a:rPr>
            <a:t>Key Drivers</a:t>
          </a:r>
        </a:p>
      </dsp:txBody>
      <dsp:txXfrm rot="10800000">
        <a:off x="1869570" y="1878322"/>
        <a:ext cx="5806319" cy="723087"/>
      </dsp:txXfrm>
    </dsp:sp>
    <dsp:sp modelId="{A6A5991D-3DC7-4401-9939-D705D1DFBF99}">
      <dsp:nvSpPr>
        <dsp:cNvPr id="0" name=""/>
        <dsp:cNvSpPr/>
      </dsp:nvSpPr>
      <dsp:spPr>
        <a:xfrm>
          <a:off x="1327255" y="1878322"/>
          <a:ext cx="723087" cy="723087"/>
        </a:xfrm>
        <a:prstGeom prst="ellipse">
          <a:avLst/>
        </a:prstGeom>
        <a:blipFill>
          <a:blip xmlns:r="http://schemas.openxmlformats.org/officeDocument/2006/relationships" r:embed="rId3"/>
          <a:srcRect/>
          <a:stretch>
            <a:fillRect l="-10000" r="-1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A6C2BF4-1FA6-4741-9814-AF442F370F68}">
      <dsp:nvSpPr>
        <dsp:cNvPr id="0" name=""/>
        <dsp:cNvSpPr/>
      </dsp:nvSpPr>
      <dsp:spPr>
        <a:xfrm rot="10800000">
          <a:off x="1688798" y="2817256"/>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a:solidFill>
                <a:srgbClr val="002060"/>
              </a:solidFill>
              <a:latin typeface="Arial" panose="020B0604020202020204" pitchFamily="34" charset="0"/>
              <a:cs typeface="Arial" panose="020B0604020202020204" pitchFamily="34" charset="0"/>
            </a:rPr>
            <a:t>Savings Performance</a:t>
          </a:r>
        </a:p>
      </dsp:txBody>
      <dsp:txXfrm rot="10800000">
        <a:off x="1869570" y="2817256"/>
        <a:ext cx="5806319" cy="723087"/>
      </dsp:txXfrm>
    </dsp:sp>
    <dsp:sp modelId="{EAD78601-33BE-4692-B3C6-3DAE1F81AD59}">
      <dsp:nvSpPr>
        <dsp:cNvPr id="0" name=""/>
        <dsp:cNvSpPr/>
      </dsp:nvSpPr>
      <dsp:spPr>
        <a:xfrm>
          <a:off x="1327255" y="2817256"/>
          <a:ext cx="723087" cy="723087"/>
        </a:xfrm>
        <a:prstGeom prst="ellipse">
          <a:avLst/>
        </a:prstGeom>
        <a:blipFill>
          <a:blip xmlns:r="http://schemas.openxmlformats.org/officeDocument/2006/relationships" r:embed="rId4"/>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E121899-C512-4CFA-BDF9-D823C1049629}">
      <dsp:nvSpPr>
        <dsp:cNvPr id="0" name=""/>
        <dsp:cNvSpPr/>
      </dsp:nvSpPr>
      <dsp:spPr>
        <a:xfrm rot="10800000">
          <a:off x="1688798" y="3756190"/>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a:solidFill>
                <a:srgbClr val="002060"/>
              </a:solidFill>
              <a:latin typeface="Arial" panose="020B0604020202020204" pitchFamily="34" charset="0"/>
              <a:cs typeface="Arial" panose="020B0604020202020204" pitchFamily="34" charset="0"/>
            </a:rPr>
            <a:t>Risks, Next Steps &amp; Mitigating Actions</a:t>
          </a:r>
        </a:p>
      </dsp:txBody>
      <dsp:txXfrm rot="10800000">
        <a:off x="1869570" y="3756190"/>
        <a:ext cx="5806319" cy="723087"/>
      </dsp:txXfrm>
    </dsp:sp>
    <dsp:sp modelId="{F8A28239-026A-4FA5-9AB0-8952BE14F9E6}">
      <dsp:nvSpPr>
        <dsp:cNvPr id="0" name=""/>
        <dsp:cNvSpPr/>
      </dsp:nvSpPr>
      <dsp:spPr>
        <a:xfrm>
          <a:off x="1327255" y="3756190"/>
          <a:ext cx="723087" cy="723087"/>
        </a:xfrm>
        <a:prstGeom prst="ellipse">
          <a:avLst/>
        </a:prstGeom>
        <a:blipFill>
          <a:blip xmlns:r="http://schemas.openxmlformats.org/officeDocument/2006/relationships" r:embed="rId5"/>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E2E1561-15EC-4A2E-A9C3-C4BFC0F3A1BD}">
      <dsp:nvSpPr>
        <dsp:cNvPr id="0" name=""/>
        <dsp:cNvSpPr/>
      </dsp:nvSpPr>
      <dsp:spPr>
        <a:xfrm rot="10800000">
          <a:off x="1688798" y="4695124"/>
          <a:ext cx="5987091" cy="723087"/>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861" tIns="68580" rIns="128016" bIns="68580" numCol="1" spcCol="1270" anchor="ctr" anchorCtr="0">
          <a:noAutofit/>
        </a:bodyPr>
        <a:lstStyle/>
        <a:p>
          <a:pPr marL="0" lvl="0" indent="0" algn="l" defTabSz="800100">
            <a:lnSpc>
              <a:spcPct val="90000"/>
            </a:lnSpc>
            <a:spcBef>
              <a:spcPct val="0"/>
            </a:spcBef>
            <a:spcAft>
              <a:spcPct val="35000"/>
            </a:spcAft>
            <a:buNone/>
          </a:pPr>
          <a:r>
            <a:rPr lang="en-GB" sz="1800" kern="1200">
              <a:solidFill>
                <a:srgbClr val="002060"/>
              </a:solidFill>
              <a:latin typeface="Arial" panose="020B0604020202020204" pitchFamily="34" charset="0"/>
              <a:cs typeface="Arial" panose="020B0604020202020204" pitchFamily="34" charset="0"/>
            </a:rPr>
            <a:t>Appendices</a:t>
          </a:r>
        </a:p>
      </dsp:txBody>
      <dsp:txXfrm rot="10800000">
        <a:off x="1869570" y="4695124"/>
        <a:ext cx="5806319" cy="723087"/>
      </dsp:txXfrm>
    </dsp:sp>
    <dsp:sp modelId="{C179960E-3EE0-42E4-915B-0FED6F52638F}">
      <dsp:nvSpPr>
        <dsp:cNvPr id="0" name=""/>
        <dsp:cNvSpPr/>
      </dsp:nvSpPr>
      <dsp:spPr>
        <a:xfrm>
          <a:off x="1290681" y="4695579"/>
          <a:ext cx="723087" cy="723087"/>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B822C4-4A66-4EC6-AE02-C65254CAF206}" type="datetimeFigureOut">
              <a:rPr lang="en-GB" smtClean="0"/>
              <a:t>18/11/2024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5F47BD-4C1F-4C15-AD61-3AB144D69E2A}" type="slidenum">
              <a:rPr lang="en-GB" smtClean="0"/>
              <a:t>‹#›</a:t>
            </a:fld>
            <a:endParaRPr lang="en-GB"/>
          </a:p>
        </p:txBody>
      </p:sp>
    </p:spTree>
    <p:extLst>
      <p:ext uri="{BB962C8B-B14F-4D97-AF65-F5344CB8AC3E}">
        <p14:creationId xmlns:p14="http://schemas.microsoft.com/office/powerpoint/2010/main" val="2211303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75F47BD-4C1F-4C15-AD61-3AB144D69E2A}" type="slidenum">
              <a:rPr lang="en-GB" smtClean="0"/>
              <a:t>2</a:t>
            </a:fld>
            <a:endParaRPr lang="en-GB"/>
          </a:p>
        </p:txBody>
      </p:sp>
    </p:spTree>
    <p:extLst>
      <p:ext uri="{BB962C8B-B14F-4D97-AF65-F5344CB8AC3E}">
        <p14:creationId xmlns:p14="http://schemas.microsoft.com/office/powerpoint/2010/main" val="35004662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CIP</a:t>
            </a:r>
          </a:p>
        </p:txBody>
      </p:sp>
      <p:sp>
        <p:nvSpPr>
          <p:cNvPr id="4" name="Slide Number Placeholder 3"/>
          <p:cNvSpPr>
            <a:spLocks noGrp="1"/>
          </p:cNvSpPr>
          <p:nvPr>
            <p:ph type="sldNum" sz="quarter" idx="10"/>
          </p:nvPr>
        </p:nvSpPr>
        <p:spPr/>
        <p:txBody>
          <a:bodyPr/>
          <a:lstStyle/>
          <a:p>
            <a:fld id="{575F47BD-4C1F-4C15-AD61-3AB144D69E2A}" type="slidenum">
              <a:rPr lang="en-GB" smtClean="0"/>
              <a:t>17</a:t>
            </a:fld>
            <a:endParaRPr lang="en-GB"/>
          </a:p>
        </p:txBody>
      </p:sp>
    </p:spTree>
    <p:extLst>
      <p:ext uri="{BB962C8B-B14F-4D97-AF65-F5344CB8AC3E}">
        <p14:creationId xmlns:p14="http://schemas.microsoft.com/office/powerpoint/2010/main" val="9623974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Where does this come from?</a:t>
            </a:r>
          </a:p>
        </p:txBody>
      </p:sp>
      <p:sp>
        <p:nvSpPr>
          <p:cNvPr id="4" name="Slide Number Placeholder 3"/>
          <p:cNvSpPr>
            <a:spLocks noGrp="1"/>
          </p:cNvSpPr>
          <p:nvPr>
            <p:ph type="sldNum" sz="quarter" idx="10"/>
          </p:nvPr>
        </p:nvSpPr>
        <p:spPr/>
        <p:txBody>
          <a:bodyPr/>
          <a:lstStyle/>
          <a:p>
            <a:fld id="{575F47BD-4C1F-4C15-AD61-3AB144D69E2A}" type="slidenum">
              <a:rPr lang="en-GB" smtClean="0"/>
              <a:t>6</a:t>
            </a:fld>
            <a:endParaRPr lang="en-GB"/>
          </a:p>
        </p:txBody>
      </p:sp>
    </p:spTree>
    <p:extLst>
      <p:ext uri="{BB962C8B-B14F-4D97-AF65-F5344CB8AC3E}">
        <p14:creationId xmlns:p14="http://schemas.microsoft.com/office/powerpoint/2010/main" val="39204271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Corporate Reports</a:t>
            </a:r>
          </a:p>
        </p:txBody>
      </p:sp>
      <p:sp>
        <p:nvSpPr>
          <p:cNvPr id="4" name="Slide Number Placeholder 3"/>
          <p:cNvSpPr>
            <a:spLocks noGrp="1"/>
          </p:cNvSpPr>
          <p:nvPr>
            <p:ph type="sldNum" sz="quarter" idx="10"/>
          </p:nvPr>
        </p:nvSpPr>
        <p:spPr/>
        <p:txBody>
          <a:bodyPr/>
          <a:lstStyle/>
          <a:p>
            <a:fld id="{575F47BD-4C1F-4C15-AD61-3AB144D69E2A}" type="slidenum">
              <a:rPr lang="en-GB" smtClean="0"/>
              <a:t>7</a:t>
            </a:fld>
            <a:endParaRPr lang="en-GB"/>
          </a:p>
        </p:txBody>
      </p:sp>
    </p:spTree>
    <p:extLst>
      <p:ext uri="{BB962C8B-B14F-4D97-AF65-F5344CB8AC3E}">
        <p14:creationId xmlns:p14="http://schemas.microsoft.com/office/powerpoint/2010/main" val="25076055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Local Reports</a:t>
            </a:r>
          </a:p>
        </p:txBody>
      </p:sp>
      <p:sp>
        <p:nvSpPr>
          <p:cNvPr id="4" name="Slide Number Placeholder 3"/>
          <p:cNvSpPr>
            <a:spLocks noGrp="1"/>
          </p:cNvSpPr>
          <p:nvPr>
            <p:ph type="sldNum" sz="quarter" idx="10"/>
          </p:nvPr>
        </p:nvSpPr>
        <p:spPr/>
        <p:txBody>
          <a:bodyPr/>
          <a:lstStyle/>
          <a:p>
            <a:fld id="{575F47BD-4C1F-4C15-AD61-3AB144D69E2A}" type="slidenum">
              <a:rPr lang="en-GB" smtClean="0"/>
              <a:t>8</a:t>
            </a:fld>
            <a:endParaRPr lang="en-GB"/>
          </a:p>
        </p:txBody>
      </p:sp>
    </p:spTree>
    <p:extLst>
      <p:ext uri="{BB962C8B-B14F-4D97-AF65-F5344CB8AC3E}">
        <p14:creationId xmlns:p14="http://schemas.microsoft.com/office/powerpoint/2010/main" val="12222028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err="1"/>
              <a:t>DoF</a:t>
            </a:r>
            <a:r>
              <a:rPr lang="en-GB"/>
              <a:t> Matrix – local reports</a:t>
            </a:r>
          </a:p>
        </p:txBody>
      </p:sp>
      <p:sp>
        <p:nvSpPr>
          <p:cNvPr id="4" name="Slide Number Placeholder 3"/>
          <p:cNvSpPr>
            <a:spLocks noGrp="1"/>
          </p:cNvSpPr>
          <p:nvPr>
            <p:ph type="sldNum" sz="quarter" idx="10"/>
          </p:nvPr>
        </p:nvSpPr>
        <p:spPr/>
        <p:txBody>
          <a:bodyPr/>
          <a:lstStyle/>
          <a:p>
            <a:fld id="{575F47BD-4C1F-4C15-AD61-3AB144D69E2A}" type="slidenum">
              <a:rPr lang="en-GB" smtClean="0"/>
              <a:t>9</a:t>
            </a:fld>
            <a:endParaRPr lang="en-GB"/>
          </a:p>
        </p:txBody>
      </p:sp>
    </p:spTree>
    <p:extLst>
      <p:ext uri="{BB962C8B-B14F-4D97-AF65-F5344CB8AC3E}">
        <p14:creationId xmlns:p14="http://schemas.microsoft.com/office/powerpoint/2010/main" val="19756103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Variable pay report needs updating because </a:t>
            </a:r>
            <a:r>
              <a:rPr lang="en-GB" err="1"/>
              <a:t>qlkiview</a:t>
            </a:r>
            <a:r>
              <a:rPr lang="en-GB"/>
              <a:t> no longer exists</a:t>
            </a:r>
          </a:p>
        </p:txBody>
      </p:sp>
      <p:sp>
        <p:nvSpPr>
          <p:cNvPr id="4" name="Slide Number Placeholder 3"/>
          <p:cNvSpPr>
            <a:spLocks noGrp="1"/>
          </p:cNvSpPr>
          <p:nvPr>
            <p:ph type="sldNum" sz="quarter" idx="10"/>
          </p:nvPr>
        </p:nvSpPr>
        <p:spPr/>
        <p:txBody>
          <a:bodyPr/>
          <a:lstStyle/>
          <a:p>
            <a:fld id="{575F47BD-4C1F-4C15-AD61-3AB144D69E2A}" type="slidenum">
              <a:rPr lang="en-GB" smtClean="0"/>
              <a:t>12</a:t>
            </a:fld>
            <a:endParaRPr lang="en-GB"/>
          </a:p>
        </p:txBody>
      </p:sp>
    </p:spTree>
    <p:extLst>
      <p:ext uri="{BB962C8B-B14F-4D97-AF65-F5344CB8AC3E}">
        <p14:creationId xmlns:p14="http://schemas.microsoft.com/office/powerpoint/2010/main" val="41444892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CIP</a:t>
            </a:r>
          </a:p>
        </p:txBody>
      </p:sp>
      <p:sp>
        <p:nvSpPr>
          <p:cNvPr id="4" name="Slide Number Placeholder 3"/>
          <p:cNvSpPr>
            <a:spLocks noGrp="1"/>
          </p:cNvSpPr>
          <p:nvPr>
            <p:ph type="sldNum" sz="quarter" idx="10"/>
          </p:nvPr>
        </p:nvSpPr>
        <p:spPr/>
        <p:txBody>
          <a:bodyPr/>
          <a:lstStyle/>
          <a:p>
            <a:fld id="{575F47BD-4C1F-4C15-AD61-3AB144D69E2A}" type="slidenum">
              <a:rPr lang="en-GB" smtClean="0"/>
              <a:t>14</a:t>
            </a:fld>
            <a:endParaRPr lang="en-GB"/>
          </a:p>
        </p:txBody>
      </p:sp>
    </p:spTree>
    <p:extLst>
      <p:ext uri="{BB962C8B-B14F-4D97-AF65-F5344CB8AC3E}">
        <p14:creationId xmlns:p14="http://schemas.microsoft.com/office/powerpoint/2010/main" val="33214526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CIP</a:t>
            </a:r>
          </a:p>
        </p:txBody>
      </p:sp>
      <p:sp>
        <p:nvSpPr>
          <p:cNvPr id="4" name="Slide Number Placeholder 3"/>
          <p:cNvSpPr>
            <a:spLocks noGrp="1"/>
          </p:cNvSpPr>
          <p:nvPr>
            <p:ph type="sldNum" sz="quarter" idx="10"/>
          </p:nvPr>
        </p:nvSpPr>
        <p:spPr/>
        <p:txBody>
          <a:bodyPr/>
          <a:lstStyle/>
          <a:p>
            <a:fld id="{575F47BD-4C1F-4C15-AD61-3AB144D69E2A}" type="slidenum">
              <a:rPr lang="en-GB" smtClean="0"/>
              <a:t>15</a:t>
            </a:fld>
            <a:endParaRPr lang="en-GB"/>
          </a:p>
        </p:txBody>
      </p:sp>
    </p:spTree>
    <p:extLst>
      <p:ext uri="{BB962C8B-B14F-4D97-AF65-F5344CB8AC3E}">
        <p14:creationId xmlns:p14="http://schemas.microsoft.com/office/powerpoint/2010/main" val="66860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CIP</a:t>
            </a:r>
          </a:p>
        </p:txBody>
      </p:sp>
      <p:sp>
        <p:nvSpPr>
          <p:cNvPr id="4" name="Slide Number Placeholder 3"/>
          <p:cNvSpPr>
            <a:spLocks noGrp="1"/>
          </p:cNvSpPr>
          <p:nvPr>
            <p:ph type="sldNum" sz="quarter" idx="10"/>
          </p:nvPr>
        </p:nvSpPr>
        <p:spPr/>
        <p:txBody>
          <a:bodyPr/>
          <a:lstStyle/>
          <a:p>
            <a:fld id="{575F47BD-4C1F-4C15-AD61-3AB144D69E2A}" type="slidenum">
              <a:rPr lang="en-GB" smtClean="0"/>
              <a:t>16</a:t>
            </a:fld>
            <a:endParaRPr lang="en-GB"/>
          </a:p>
        </p:txBody>
      </p:sp>
    </p:spTree>
    <p:extLst>
      <p:ext uri="{BB962C8B-B14F-4D97-AF65-F5344CB8AC3E}">
        <p14:creationId xmlns:p14="http://schemas.microsoft.com/office/powerpoint/2010/main" val="4112214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18/11/2024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a:p>
        </p:txBody>
      </p:sp>
    </p:spTree>
    <p:extLst>
      <p:ext uri="{BB962C8B-B14F-4D97-AF65-F5344CB8AC3E}">
        <p14:creationId xmlns:p14="http://schemas.microsoft.com/office/powerpoint/2010/main" val="3358532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18/11/2024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a:p>
        </p:txBody>
      </p:sp>
    </p:spTree>
    <p:extLst>
      <p:ext uri="{BB962C8B-B14F-4D97-AF65-F5344CB8AC3E}">
        <p14:creationId xmlns:p14="http://schemas.microsoft.com/office/powerpoint/2010/main" val="3672118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18/11/2024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a:p>
        </p:txBody>
      </p:sp>
    </p:spTree>
    <p:extLst>
      <p:ext uri="{BB962C8B-B14F-4D97-AF65-F5344CB8AC3E}">
        <p14:creationId xmlns:p14="http://schemas.microsoft.com/office/powerpoint/2010/main" val="30042242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9BE24-B2B4-C543-B213-8D21F7D691B6}"/>
              </a:ext>
            </a:extLst>
          </p:cNvPr>
          <p:cNvSpPr>
            <a:spLocks noGrp="1"/>
          </p:cNvSpPr>
          <p:nvPr>
            <p:ph type="ctrTitle"/>
          </p:nvPr>
        </p:nvSpPr>
        <p:spPr>
          <a:xfrm>
            <a:off x="1524000" y="1122363"/>
            <a:ext cx="6505575"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419ADEF-578A-C7CE-1FA1-16D28C4F9BEF}"/>
              </a:ext>
            </a:extLst>
          </p:cNvPr>
          <p:cNvSpPr>
            <a:spLocks noGrp="1"/>
          </p:cNvSpPr>
          <p:nvPr>
            <p:ph type="subTitle" idx="1"/>
          </p:nvPr>
        </p:nvSpPr>
        <p:spPr>
          <a:xfrm>
            <a:off x="1524000" y="3602038"/>
            <a:ext cx="6505575"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360C83C-5555-23CF-0411-569524EFE195}"/>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18/11/2024</a:t>
            </a:fld>
            <a:endParaRPr lang="en-GB"/>
          </a:p>
        </p:txBody>
      </p:sp>
      <p:sp>
        <p:nvSpPr>
          <p:cNvPr id="5" name="Footer Placeholder 4">
            <a:extLst>
              <a:ext uri="{FF2B5EF4-FFF2-40B4-BE49-F238E27FC236}">
                <a16:creationId xmlns:a16="http://schemas.microsoft.com/office/drawing/2014/main" id="{6A8F8AEE-B074-D45E-5FDD-A88951FF35A0}"/>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B3C141B6-949B-BA75-4930-FC6581037C76}"/>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29028439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679DE-9DA7-5FA8-5CCF-F6D0978BFB4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E8B5599-2139-450D-6805-8F08467650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9D561B-81AC-5200-5264-D6BC87C5C052}"/>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18/11/2024</a:t>
            </a:fld>
            <a:endParaRPr lang="en-GB"/>
          </a:p>
        </p:txBody>
      </p:sp>
      <p:sp>
        <p:nvSpPr>
          <p:cNvPr id="5" name="Footer Placeholder 4">
            <a:extLst>
              <a:ext uri="{FF2B5EF4-FFF2-40B4-BE49-F238E27FC236}">
                <a16:creationId xmlns:a16="http://schemas.microsoft.com/office/drawing/2014/main" id="{1AD56B86-02F4-D320-437D-9F21211602FE}"/>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E59EE714-12E3-C69C-A555-89734D1C928D}"/>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37513495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FD2DE-EC28-B34A-83E3-3D497DF74DF1}"/>
              </a:ext>
            </a:extLst>
          </p:cNvPr>
          <p:cNvSpPr>
            <a:spLocks noGrp="1"/>
          </p:cNvSpPr>
          <p:nvPr>
            <p:ph type="title"/>
          </p:nvPr>
        </p:nvSpPr>
        <p:spPr>
          <a:xfrm>
            <a:off x="831850" y="1709738"/>
            <a:ext cx="7040563"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AFFAA81-78B2-53E1-A48F-4096F8B0222B}"/>
              </a:ext>
            </a:extLst>
          </p:cNvPr>
          <p:cNvSpPr>
            <a:spLocks noGrp="1"/>
          </p:cNvSpPr>
          <p:nvPr>
            <p:ph type="body" idx="1"/>
          </p:nvPr>
        </p:nvSpPr>
        <p:spPr>
          <a:xfrm>
            <a:off x="831850" y="4589463"/>
            <a:ext cx="7040563"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8D28AE-7A64-AAA9-F1D5-A72E1A8A1688}"/>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18/11/2024</a:t>
            </a:fld>
            <a:endParaRPr lang="en-GB"/>
          </a:p>
        </p:txBody>
      </p:sp>
      <p:sp>
        <p:nvSpPr>
          <p:cNvPr id="5" name="Footer Placeholder 4">
            <a:extLst>
              <a:ext uri="{FF2B5EF4-FFF2-40B4-BE49-F238E27FC236}">
                <a16:creationId xmlns:a16="http://schemas.microsoft.com/office/drawing/2014/main" id="{EACF4D4E-478D-8C05-44E0-C770FB9DAF5A}"/>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A2C018A4-FDC8-0AB7-58E6-333A8E6453F2}"/>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4397521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2D401-AA60-4856-368F-CBF2D276A91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AAE9F23-B82C-8DEF-1F6B-A0C464D8D45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31DD9C9-4987-E3EB-B77C-8BAEFBC3FAD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8311561-9F60-D69B-A925-7D2995570BD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18/11/2024</a:t>
            </a:fld>
            <a:endParaRPr lang="en-GB"/>
          </a:p>
        </p:txBody>
      </p:sp>
      <p:sp>
        <p:nvSpPr>
          <p:cNvPr id="6" name="Footer Placeholder 5">
            <a:extLst>
              <a:ext uri="{FF2B5EF4-FFF2-40B4-BE49-F238E27FC236}">
                <a16:creationId xmlns:a16="http://schemas.microsoft.com/office/drawing/2014/main" id="{62BA2591-E8DF-CFD8-E627-933F0FC6EAA2}"/>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940BF4B6-C0ED-AC58-B324-7FE337B1C7EA}"/>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4686864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E0C08-B945-5A7B-0E3F-17025154320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9AB34F7-BEB3-BC87-6AEF-521C2ABB412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A3C188A-6651-32A0-6D2A-1D49EF9B19E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9B99535-801F-C9E2-B0CF-1E26CAF0B1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48352E1-FF09-79F0-1E79-31348CA6ED2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465EBD5-6AAF-D287-389B-C69C3EC4A71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18/11/2024</a:t>
            </a:fld>
            <a:endParaRPr lang="en-GB"/>
          </a:p>
        </p:txBody>
      </p:sp>
      <p:sp>
        <p:nvSpPr>
          <p:cNvPr id="8" name="Footer Placeholder 7">
            <a:extLst>
              <a:ext uri="{FF2B5EF4-FFF2-40B4-BE49-F238E27FC236}">
                <a16:creationId xmlns:a16="http://schemas.microsoft.com/office/drawing/2014/main" id="{B880BCF2-46DA-D70F-F038-521DAA63544E}"/>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5C5F022F-70CD-3BC9-D667-F159FD91B19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7026736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B906A-9B29-677D-1CA1-95DFFF55566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AAE907B-5980-D27A-62E9-B76083292FDD}"/>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18/11/2024</a:t>
            </a:fld>
            <a:endParaRPr lang="en-GB"/>
          </a:p>
        </p:txBody>
      </p:sp>
      <p:sp>
        <p:nvSpPr>
          <p:cNvPr id="4" name="Footer Placeholder 3">
            <a:extLst>
              <a:ext uri="{FF2B5EF4-FFF2-40B4-BE49-F238E27FC236}">
                <a16:creationId xmlns:a16="http://schemas.microsoft.com/office/drawing/2014/main" id="{879641E3-569C-9B8F-D222-6F15449544D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54064C71-4751-DCA6-FDAD-5F35BC97F769}"/>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9449163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34FF5EA-0CA4-8C0B-300B-9C737F64E14B}"/>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18/11/2024</a:t>
            </a:fld>
            <a:endParaRPr lang="en-GB"/>
          </a:p>
        </p:txBody>
      </p:sp>
      <p:sp>
        <p:nvSpPr>
          <p:cNvPr id="3" name="Footer Placeholder 2">
            <a:extLst>
              <a:ext uri="{FF2B5EF4-FFF2-40B4-BE49-F238E27FC236}">
                <a16:creationId xmlns:a16="http://schemas.microsoft.com/office/drawing/2014/main" id="{4CB75DC5-7652-9D0D-9F7E-FC41D6FFAFBE}"/>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034CBC1C-E290-F214-B837-57B79FB41C2E}"/>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24681608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2B4DA-39EA-C576-21F8-9FBA55074A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E38E73D-FAEA-CE3D-1C69-BA86BF3D1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34FD5C9-F79E-1565-59E4-8629B6A470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AA6D20-9F85-5802-DFF7-40AB14AEC972}"/>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18/11/2024</a:t>
            </a:fld>
            <a:endParaRPr lang="en-GB"/>
          </a:p>
        </p:txBody>
      </p:sp>
      <p:sp>
        <p:nvSpPr>
          <p:cNvPr id="6" name="Footer Placeholder 5">
            <a:extLst>
              <a:ext uri="{FF2B5EF4-FFF2-40B4-BE49-F238E27FC236}">
                <a16:creationId xmlns:a16="http://schemas.microsoft.com/office/drawing/2014/main" id="{42D0556F-3B9C-A66D-C0D2-5F0E1978A6E8}"/>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8B3248C0-422D-9003-FB18-E69A776147C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894844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9B7F23A-03EA-4B31-B44C-62643CAF2B3E}" type="datetimeFigureOut">
              <a:rPr lang="en-GB" smtClean="0"/>
              <a:t>18/11/2024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a:p>
        </p:txBody>
      </p:sp>
    </p:spTree>
    <p:extLst>
      <p:ext uri="{BB962C8B-B14F-4D97-AF65-F5344CB8AC3E}">
        <p14:creationId xmlns:p14="http://schemas.microsoft.com/office/powerpoint/2010/main" val="5758911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8B9AA-946B-7EE3-5371-E37F4F9276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ED74389-B698-90D3-EBF2-E296CFE1748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B2ECF22-5F38-98B5-01E7-7FC48E69E3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DE8051-063E-5C6C-3524-FF6AA906DC9D}"/>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18/11/2024</a:t>
            </a:fld>
            <a:endParaRPr lang="en-GB"/>
          </a:p>
        </p:txBody>
      </p:sp>
      <p:sp>
        <p:nvSpPr>
          <p:cNvPr id="6" name="Footer Placeholder 5">
            <a:extLst>
              <a:ext uri="{FF2B5EF4-FFF2-40B4-BE49-F238E27FC236}">
                <a16:creationId xmlns:a16="http://schemas.microsoft.com/office/drawing/2014/main" id="{12B92D9B-00B6-E1A1-6CF7-A6AD720B0087}"/>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68726AAC-2052-7532-284B-C60F0719766B}"/>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4574766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EE2D2-F140-C10E-6708-57F38EFBCCC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0DA3AB9-088F-B055-9326-F569B5607D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39CB1D9-2D20-2F4B-006F-25160C6EC3A4}"/>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18/11/2024</a:t>
            </a:fld>
            <a:endParaRPr lang="en-GB"/>
          </a:p>
        </p:txBody>
      </p:sp>
      <p:sp>
        <p:nvSpPr>
          <p:cNvPr id="5" name="Footer Placeholder 4">
            <a:extLst>
              <a:ext uri="{FF2B5EF4-FFF2-40B4-BE49-F238E27FC236}">
                <a16:creationId xmlns:a16="http://schemas.microsoft.com/office/drawing/2014/main" id="{FC6EA219-618D-6617-B576-12CAAE68923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646465AD-5526-6E22-B706-A9A179E1FD08}"/>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15167707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8ABB26-56E1-9196-604E-351AEF51948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B14C218-631B-B7EB-DE03-83D327A1BEE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774F324-B271-5DC9-72F0-9D5EF969C153}"/>
              </a:ext>
            </a:extLst>
          </p:cNvPr>
          <p:cNvSpPr>
            <a:spLocks noGrp="1"/>
          </p:cNvSpPr>
          <p:nvPr>
            <p:ph type="dt" sz="half" idx="10"/>
          </p:nvPr>
        </p:nvSpPr>
        <p:spPr>
          <a:xfrm>
            <a:off x="838200" y="6356350"/>
            <a:ext cx="2743200" cy="365125"/>
          </a:xfrm>
          <a:prstGeom prst="rect">
            <a:avLst/>
          </a:prstGeom>
        </p:spPr>
        <p:txBody>
          <a:bodyPr/>
          <a:lstStyle/>
          <a:p>
            <a:fld id="{C1CACFFF-2680-4165-9E8D-F94A8A0ED810}" type="datetimeFigureOut">
              <a:rPr lang="en-GB" smtClean="0"/>
              <a:t>18/11/2024</a:t>
            </a:fld>
            <a:endParaRPr lang="en-GB"/>
          </a:p>
        </p:txBody>
      </p:sp>
      <p:sp>
        <p:nvSpPr>
          <p:cNvPr id="5" name="Footer Placeholder 4">
            <a:extLst>
              <a:ext uri="{FF2B5EF4-FFF2-40B4-BE49-F238E27FC236}">
                <a16:creationId xmlns:a16="http://schemas.microsoft.com/office/drawing/2014/main" id="{62708C6E-F87D-B066-1E2F-D422DF20F179}"/>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04F36A6E-A7F2-B024-3E17-FCE9EEE838C7}"/>
              </a:ext>
            </a:extLst>
          </p:cNvPr>
          <p:cNvSpPr>
            <a:spLocks noGrp="1"/>
          </p:cNvSpPr>
          <p:nvPr>
            <p:ph type="sldNum" sz="quarter" idx="12"/>
          </p:nvPr>
        </p:nvSpPr>
        <p:spPr>
          <a:xfrm>
            <a:off x="8610600" y="6356350"/>
            <a:ext cx="2743200" cy="365125"/>
          </a:xfrm>
          <a:prstGeom prst="rect">
            <a:avLst/>
          </a:prstGeom>
        </p:spPr>
        <p:txBody>
          <a:bodyPr/>
          <a:lstStyle/>
          <a:p>
            <a:fld id="{80FA8A87-8D6D-4B8F-843B-A566366470E3}" type="slidenum">
              <a:rPr lang="en-GB" smtClean="0"/>
              <a:t>‹#›</a:t>
            </a:fld>
            <a:endParaRPr lang="en-GB"/>
          </a:p>
        </p:txBody>
      </p:sp>
    </p:spTree>
    <p:extLst>
      <p:ext uri="{BB962C8B-B14F-4D97-AF65-F5344CB8AC3E}">
        <p14:creationId xmlns:p14="http://schemas.microsoft.com/office/powerpoint/2010/main" val="2482858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9B7F23A-03EA-4B31-B44C-62643CAF2B3E}" type="datetimeFigureOut">
              <a:rPr lang="en-GB" smtClean="0"/>
              <a:t>18/11/2024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BD55D11-4E84-453C-BF27-7B61301F371F}" type="slidenum">
              <a:rPr lang="en-GB" smtClean="0"/>
              <a:t>‹#›</a:t>
            </a:fld>
            <a:endParaRPr lang="en-GB"/>
          </a:p>
        </p:txBody>
      </p:sp>
    </p:spTree>
    <p:extLst>
      <p:ext uri="{BB962C8B-B14F-4D97-AF65-F5344CB8AC3E}">
        <p14:creationId xmlns:p14="http://schemas.microsoft.com/office/powerpoint/2010/main" val="1303573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9B7F23A-03EA-4B31-B44C-62643CAF2B3E}" type="datetimeFigureOut">
              <a:rPr lang="en-GB" smtClean="0"/>
              <a:t>18/11/2024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a:p>
        </p:txBody>
      </p:sp>
    </p:spTree>
    <p:extLst>
      <p:ext uri="{BB962C8B-B14F-4D97-AF65-F5344CB8AC3E}">
        <p14:creationId xmlns:p14="http://schemas.microsoft.com/office/powerpoint/2010/main" val="1440946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9B7F23A-03EA-4B31-B44C-62643CAF2B3E}" type="datetimeFigureOut">
              <a:rPr lang="en-GB" smtClean="0"/>
              <a:t>18/11/2024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BD55D11-4E84-453C-BF27-7B61301F371F}" type="slidenum">
              <a:rPr lang="en-GB" smtClean="0"/>
              <a:t>‹#›</a:t>
            </a:fld>
            <a:endParaRPr lang="en-GB"/>
          </a:p>
        </p:txBody>
      </p:sp>
    </p:spTree>
    <p:extLst>
      <p:ext uri="{BB962C8B-B14F-4D97-AF65-F5344CB8AC3E}">
        <p14:creationId xmlns:p14="http://schemas.microsoft.com/office/powerpoint/2010/main" val="4261252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9B7F23A-03EA-4B31-B44C-62643CAF2B3E}" type="datetimeFigureOut">
              <a:rPr lang="en-GB" smtClean="0"/>
              <a:t>18/11/2024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BD55D11-4E84-453C-BF27-7B61301F371F}" type="slidenum">
              <a:rPr lang="en-GB" smtClean="0"/>
              <a:t>‹#›</a:t>
            </a:fld>
            <a:endParaRPr lang="en-GB"/>
          </a:p>
        </p:txBody>
      </p:sp>
    </p:spTree>
    <p:extLst>
      <p:ext uri="{BB962C8B-B14F-4D97-AF65-F5344CB8AC3E}">
        <p14:creationId xmlns:p14="http://schemas.microsoft.com/office/powerpoint/2010/main" val="437554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B7F23A-03EA-4B31-B44C-62643CAF2B3E}" type="datetimeFigureOut">
              <a:rPr lang="en-GB" smtClean="0"/>
              <a:t>18/11/2024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BD55D11-4E84-453C-BF27-7B61301F371F}" type="slidenum">
              <a:rPr lang="en-GB" smtClean="0"/>
              <a:t>‹#›</a:t>
            </a:fld>
            <a:endParaRPr lang="en-GB"/>
          </a:p>
        </p:txBody>
      </p:sp>
    </p:spTree>
    <p:extLst>
      <p:ext uri="{BB962C8B-B14F-4D97-AF65-F5344CB8AC3E}">
        <p14:creationId xmlns:p14="http://schemas.microsoft.com/office/powerpoint/2010/main" val="3727832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9B7F23A-03EA-4B31-B44C-62643CAF2B3E}" type="datetimeFigureOut">
              <a:rPr lang="en-GB" smtClean="0"/>
              <a:t>18/11/2024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a:p>
        </p:txBody>
      </p:sp>
    </p:spTree>
    <p:extLst>
      <p:ext uri="{BB962C8B-B14F-4D97-AF65-F5344CB8AC3E}">
        <p14:creationId xmlns:p14="http://schemas.microsoft.com/office/powerpoint/2010/main" val="986196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9B7F23A-03EA-4B31-B44C-62643CAF2B3E}" type="datetimeFigureOut">
              <a:rPr lang="en-GB" smtClean="0"/>
              <a:t>18/11/2024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BD55D11-4E84-453C-BF27-7B61301F371F}" type="slidenum">
              <a:rPr lang="en-GB" smtClean="0"/>
              <a:t>‹#›</a:t>
            </a:fld>
            <a:endParaRPr lang="en-GB"/>
          </a:p>
        </p:txBody>
      </p:sp>
    </p:spTree>
    <p:extLst>
      <p:ext uri="{BB962C8B-B14F-4D97-AF65-F5344CB8AC3E}">
        <p14:creationId xmlns:p14="http://schemas.microsoft.com/office/powerpoint/2010/main" val="3242012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B7F23A-03EA-4B31-B44C-62643CAF2B3E}" type="datetimeFigureOut">
              <a:rPr lang="en-GB" smtClean="0"/>
              <a:t>18/11/2024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D55D11-4E84-453C-BF27-7B61301F371F}" type="slidenum">
              <a:rPr lang="en-GB" smtClean="0"/>
              <a:t>‹#›</a:t>
            </a:fld>
            <a:endParaRPr lang="en-GB"/>
          </a:p>
        </p:txBody>
      </p:sp>
    </p:spTree>
    <p:extLst>
      <p:ext uri="{BB962C8B-B14F-4D97-AF65-F5344CB8AC3E}">
        <p14:creationId xmlns:p14="http://schemas.microsoft.com/office/powerpoint/2010/main" val="35606542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9C3302-B742-EEF4-5D92-A16C51810871}"/>
              </a:ext>
            </a:extLst>
          </p:cNvPr>
          <p:cNvSpPr>
            <a:spLocks noGrp="1"/>
          </p:cNvSpPr>
          <p:nvPr>
            <p:ph type="title"/>
          </p:nvPr>
        </p:nvSpPr>
        <p:spPr>
          <a:xfrm>
            <a:off x="838200" y="365125"/>
            <a:ext cx="6979176"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E3CD66D-56B7-D18C-49E7-011BC3B144CB}"/>
              </a:ext>
            </a:extLst>
          </p:cNvPr>
          <p:cNvSpPr>
            <a:spLocks noGrp="1"/>
          </p:cNvSpPr>
          <p:nvPr>
            <p:ph type="body" idx="1"/>
          </p:nvPr>
        </p:nvSpPr>
        <p:spPr>
          <a:xfrm>
            <a:off x="838200" y="1825625"/>
            <a:ext cx="6979176"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15" name="Picture 14" descr="A map of a road&#10;&#10;Description automatically generated">
            <a:extLst>
              <a:ext uri="{FF2B5EF4-FFF2-40B4-BE49-F238E27FC236}">
                <a16:creationId xmlns:a16="http://schemas.microsoft.com/office/drawing/2014/main" id="{C3E7E686-D522-9A3E-13E9-8998F89452A2}"/>
              </a:ext>
            </a:extLst>
          </p:cNvPr>
          <p:cNvPicPr>
            <a:picLocks noChangeAspect="1"/>
          </p:cNvPicPr>
          <p:nvPr userDrawn="1"/>
        </p:nvPicPr>
        <p:blipFill>
          <a:blip r:embed="rId13"/>
          <a:stretch>
            <a:fillRect/>
          </a:stretch>
        </p:blipFill>
        <p:spPr>
          <a:xfrm>
            <a:off x="7919909" y="5282128"/>
            <a:ext cx="4270804" cy="1576258"/>
          </a:xfrm>
          <a:prstGeom prst="rect">
            <a:avLst/>
          </a:prstGeom>
        </p:spPr>
      </p:pic>
      <p:sp>
        <p:nvSpPr>
          <p:cNvPr id="14" name="Freeform: Shape 32">
            <a:extLst>
              <a:ext uri="{FF2B5EF4-FFF2-40B4-BE49-F238E27FC236}">
                <a16:creationId xmlns:a16="http://schemas.microsoft.com/office/drawing/2014/main" id="{A5E3FCF5-40AB-A12F-DF75-8A1CC3C55B53}"/>
              </a:ext>
              <a:ext uri="{C183D7F6-B498-43B3-948B-1728B52AA6E4}">
                <adec:decorative xmlns:adec="http://schemas.microsoft.com/office/drawing/2017/decorative" val="1"/>
              </a:ext>
            </a:extLst>
          </p:cNvPr>
          <p:cNvSpPr/>
          <p:nvPr userDrawn="1"/>
        </p:nvSpPr>
        <p:spPr>
          <a:xfrm>
            <a:off x="3108194" y="0"/>
            <a:ext cx="6164729" cy="6858000"/>
          </a:xfrm>
          <a:custGeom>
            <a:avLst/>
            <a:gdLst>
              <a:gd name="connsiteX0" fmla="*/ 0 w 6164729"/>
              <a:gd name="connsiteY0" fmla="*/ 6857542 h 6858000"/>
              <a:gd name="connsiteX1" fmla="*/ 199783 w 6164729"/>
              <a:gd name="connsiteY1" fmla="*/ 6857542 h 6858000"/>
              <a:gd name="connsiteX2" fmla="*/ 199783 w 6164729"/>
              <a:gd name="connsiteY2" fmla="*/ 6858000 h 6858000"/>
              <a:gd name="connsiteX3" fmla="*/ 0 w 6164729"/>
              <a:gd name="connsiteY3" fmla="*/ 6858000 h 6858000"/>
              <a:gd name="connsiteX4" fmla="*/ 4818273 w 6164729"/>
              <a:gd name="connsiteY4" fmla="*/ 0 h 6858000"/>
              <a:gd name="connsiteX5" fmla="*/ 5018056 w 6164729"/>
              <a:gd name="connsiteY5" fmla="*/ 0 h 6858000"/>
              <a:gd name="connsiteX6" fmla="*/ 5030703 w 6164729"/>
              <a:gd name="connsiteY6" fmla="*/ 31774 h 6858000"/>
              <a:gd name="connsiteX7" fmla="*/ 6085711 w 6164729"/>
              <a:gd name="connsiteY7" fmla="*/ 2682457 h 6858000"/>
              <a:gd name="connsiteX8" fmla="*/ 6085711 w 6164729"/>
              <a:gd name="connsiteY8" fmla="*/ 3752208 h 6858000"/>
              <a:gd name="connsiteX9" fmla="*/ 4928207 w 6164729"/>
              <a:gd name="connsiteY9" fmla="*/ 6660411 h 6858000"/>
              <a:gd name="connsiteX10" fmla="*/ 4849745 w 6164729"/>
              <a:gd name="connsiteY10" fmla="*/ 6857542 h 6858000"/>
              <a:gd name="connsiteX11" fmla="*/ 4649962 w 6164729"/>
              <a:gd name="connsiteY11" fmla="*/ 6857542 h 6858000"/>
              <a:gd name="connsiteX12" fmla="*/ 4728424 w 6164729"/>
              <a:gd name="connsiteY12" fmla="*/ 6660411 h 6858000"/>
              <a:gd name="connsiteX13" fmla="*/ 5885928 w 6164729"/>
              <a:gd name="connsiteY13" fmla="*/ 3752208 h 6858000"/>
              <a:gd name="connsiteX14" fmla="*/ 5885928 w 6164729"/>
              <a:gd name="connsiteY14" fmla="*/ 2682457 h 6858000"/>
              <a:gd name="connsiteX15" fmla="*/ 4830920 w 6164729"/>
              <a:gd name="connsiteY15" fmla="*/ 317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64729" h="6858000">
                <a:moveTo>
                  <a:pt x="0" y="6857542"/>
                </a:moveTo>
                <a:lnTo>
                  <a:pt x="199783" y="6857542"/>
                </a:lnTo>
                <a:lnTo>
                  <a:pt x="199783" y="6858000"/>
                </a:lnTo>
                <a:lnTo>
                  <a:pt x="0" y="6858000"/>
                </a:lnTo>
                <a:close/>
                <a:moveTo>
                  <a:pt x="4818273" y="0"/>
                </a:moveTo>
                <a:lnTo>
                  <a:pt x="5018056" y="0"/>
                </a:lnTo>
                <a:lnTo>
                  <a:pt x="5030703" y="31774"/>
                </a:lnTo>
                <a:cubicBezTo>
                  <a:pt x="6085711" y="2682457"/>
                  <a:pt x="6085711" y="2682457"/>
                  <a:pt x="6085711" y="2682457"/>
                </a:cubicBezTo>
                <a:cubicBezTo>
                  <a:pt x="6191069" y="2988100"/>
                  <a:pt x="6191069" y="3446565"/>
                  <a:pt x="6085711" y="3752208"/>
                </a:cubicBezTo>
                <a:cubicBezTo>
                  <a:pt x="5601723" y="4968215"/>
                  <a:pt x="5223609" y="5918220"/>
                  <a:pt x="4928207" y="6660411"/>
                </a:cubicBezTo>
                <a:lnTo>
                  <a:pt x="4849745" y="6857542"/>
                </a:lnTo>
                <a:lnTo>
                  <a:pt x="4649962" y="6857542"/>
                </a:lnTo>
                <a:lnTo>
                  <a:pt x="4728424" y="6660411"/>
                </a:lnTo>
                <a:cubicBezTo>
                  <a:pt x="5023826" y="5918220"/>
                  <a:pt x="5401940" y="4968215"/>
                  <a:pt x="5885928" y="3752208"/>
                </a:cubicBezTo>
                <a:cubicBezTo>
                  <a:pt x="5991286" y="3446565"/>
                  <a:pt x="5991286" y="2988100"/>
                  <a:pt x="5885928" y="2682457"/>
                </a:cubicBezTo>
                <a:cubicBezTo>
                  <a:pt x="5885928" y="2682457"/>
                  <a:pt x="5885928" y="2682457"/>
                  <a:pt x="4830920" y="31774"/>
                </a:cubicBezTo>
                <a:close/>
              </a:path>
            </a:pathLst>
          </a:custGeom>
          <a:solidFill>
            <a:srgbClr val="1F355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GB"/>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0" name="Picture 19" descr="A black and blue logo&#10;&#10;Description automatically generated">
            <a:extLst>
              <a:ext uri="{FF2B5EF4-FFF2-40B4-BE49-F238E27FC236}">
                <a16:creationId xmlns:a16="http://schemas.microsoft.com/office/drawing/2014/main" id="{330980B2-8B98-03DF-F857-D6FE6C70C85E}"/>
              </a:ext>
            </a:extLst>
          </p:cNvPr>
          <p:cNvPicPr>
            <a:picLocks/>
          </p:cNvPicPr>
          <p:nvPr userDrawn="1"/>
        </p:nvPicPr>
        <p:blipFill>
          <a:blip r:embed="rId14"/>
          <a:stretch>
            <a:fillRect/>
          </a:stretch>
        </p:blipFill>
        <p:spPr>
          <a:xfrm>
            <a:off x="9275379" y="178924"/>
            <a:ext cx="2553595" cy="646421"/>
          </a:xfrm>
          <a:prstGeom prst="rect">
            <a:avLst/>
          </a:prstGeom>
        </p:spPr>
      </p:pic>
      <p:grpSp>
        <p:nvGrpSpPr>
          <p:cNvPr id="21" name="Group 20">
            <a:extLst>
              <a:ext uri="{FF2B5EF4-FFF2-40B4-BE49-F238E27FC236}">
                <a16:creationId xmlns:a16="http://schemas.microsoft.com/office/drawing/2014/main" id="{F5896C0E-7F7F-E808-E857-484D5BF64C5C}"/>
              </a:ext>
            </a:extLst>
          </p:cNvPr>
          <p:cNvGrpSpPr/>
          <p:nvPr userDrawn="1"/>
        </p:nvGrpSpPr>
        <p:grpSpPr>
          <a:xfrm>
            <a:off x="9160561" y="1423846"/>
            <a:ext cx="2217714" cy="2777599"/>
            <a:chOff x="9160561" y="1423846"/>
            <a:chExt cx="2217714" cy="2777599"/>
          </a:xfrm>
        </p:grpSpPr>
        <p:sp>
          <p:nvSpPr>
            <p:cNvPr id="22" name="Freeform 5">
              <a:extLst>
                <a:ext uri="{FF2B5EF4-FFF2-40B4-BE49-F238E27FC236}">
                  <a16:creationId xmlns:a16="http://schemas.microsoft.com/office/drawing/2014/main" id="{EB168C84-B58D-D330-0F65-59FBD20881DD}"/>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160561" y="1423846"/>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7CB0DD"/>
              </a:solidFill>
            </a:ln>
          </p:spPr>
          <p:txBody>
            <a:bodyPr vert="horz" wrap="square" lIns="91440" tIns="45720" rIns="91440" bIns="45720" numCol="1" anchor="t" anchorCtr="0" compatLnSpc="1">
              <a:prstTxWarp prst="textNoShape">
                <a:avLst/>
              </a:prstTxWarp>
            </a:bodyPr>
            <a:lstStyle/>
            <a:p>
              <a:endParaRPr lang="en-US"/>
            </a:p>
          </p:txBody>
        </p:sp>
        <p:sp>
          <p:nvSpPr>
            <p:cNvPr id="23" name="Freeform 5">
              <a:extLst>
                <a:ext uri="{FF2B5EF4-FFF2-40B4-BE49-F238E27FC236}">
                  <a16:creationId xmlns:a16="http://schemas.microsoft.com/office/drawing/2014/main" id="{4663ACA6-12F2-FC6F-7543-13126732CDEC}"/>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10616108" y="2255015"/>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00BD61"/>
              </a:solidFill>
            </a:ln>
          </p:spPr>
          <p:txBody>
            <a:bodyPr vert="horz" wrap="square" lIns="91440" tIns="45720" rIns="91440" bIns="45720" numCol="1" anchor="t" anchorCtr="0" compatLnSpc="1">
              <a:prstTxWarp prst="textNoShape">
                <a:avLst/>
              </a:prstTxWarp>
            </a:bodyPr>
            <a:lstStyle/>
            <a:p>
              <a:endParaRPr lang="en-US"/>
            </a:p>
          </p:txBody>
        </p:sp>
        <p:sp>
          <p:nvSpPr>
            <p:cNvPr id="24" name="Freeform 5">
              <a:extLst>
                <a:ext uri="{FF2B5EF4-FFF2-40B4-BE49-F238E27FC236}">
                  <a16:creationId xmlns:a16="http://schemas.microsoft.com/office/drawing/2014/main" id="{46B3BFDD-A929-FC55-41B8-6CDA3EA68189}"/>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a:off x="9970293" y="1895168"/>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9D4ECD"/>
              </a:solidFill>
            </a:ln>
          </p:spPr>
          <p:txBody>
            <a:bodyPr vert="horz" wrap="square" lIns="91440" tIns="45720" rIns="91440" bIns="45720" numCol="1" anchor="t" anchorCtr="0" compatLnSpc="1">
              <a:prstTxWarp prst="textNoShape">
                <a:avLst/>
              </a:prstTxWarp>
            </a:bodyPr>
            <a:lstStyle/>
            <a:p>
              <a:endParaRPr lang="en-US"/>
            </a:p>
          </p:txBody>
        </p:sp>
        <p:sp>
          <p:nvSpPr>
            <p:cNvPr id="25" name="Freeform 5">
              <a:extLst>
                <a:ext uri="{FF2B5EF4-FFF2-40B4-BE49-F238E27FC236}">
                  <a16:creationId xmlns:a16="http://schemas.microsoft.com/office/drawing/2014/main" id="{22A2881D-B710-7D47-113B-41CE4758C0E2}"/>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10530" y="3377130"/>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CC3735"/>
              </a:solidFill>
            </a:ln>
          </p:spPr>
          <p:txBody>
            <a:bodyPr vert="horz" wrap="square" lIns="91440" tIns="45720" rIns="91440" bIns="45720" numCol="1" anchor="t" anchorCtr="0" compatLnSpc="1">
              <a:prstTxWarp prst="textNoShape">
                <a:avLst/>
              </a:prstTxWarp>
            </a:bodyPr>
            <a:lstStyle/>
            <a:p>
              <a:endParaRPr lang="en-US"/>
            </a:p>
          </p:txBody>
        </p:sp>
        <p:sp>
          <p:nvSpPr>
            <p:cNvPr id="26" name="Freeform 5">
              <a:extLst>
                <a:ext uri="{FF2B5EF4-FFF2-40B4-BE49-F238E27FC236}">
                  <a16:creationId xmlns:a16="http://schemas.microsoft.com/office/drawing/2014/main" id="{5F823667-7DD0-95EE-B7A6-672799260209}"/>
                </a:ext>
                <a:ext uri="{C183D7F6-B498-43B3-948B-1728B52AA6E4}">
                  <adec:decorative xmlns:adec="http://schemas.microsoft.com/office/drawing/2017/decorative" val="1"/>
                </a:ext>
              </a:extLst>
            </p:cNvPr>
            <p:cNvSpPr>
              <a:spLocks/>
            </p:cNvSpPr>
            <p:nvPr userDrawn="1">
              <p:extLst>
                <p:ext uri="{386F3935-93C4-4BCD-93E2-E3B085C9AB24}">
                  <p16:designElem xmlns:p16="http://schemas.microsoft.com/office/powerpoint/2015/main" val="1"/>
                </p:ext>
              </p:extLst>
            </p:nvPr>
          </p:nvSpPr>
          <p:spPr bwMode="auto">
            <a:xfrm rot="10800000">
              <a:off x="9976336" y="262337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rgbClr val="FFD54D"/>
              </a:solidFill>
            </a:ln>
          </p:spPr>
          <p:txBody>
            <a:bodyPr vert="horz" wrap="square" lIns="91440" tIns="45720" rIns="91440" bIns="45720" numCol="1" anchor="t" anchorCtr="0" compatLnSpc="1">
              <a:prstTxWarp prst="textNoShape">
                <a:avLst/>
              </a:prstTxWarp>
            </a:bodyPr>
            <a:lstStyle/>
            <a:p>
              <a:endParaRPr lang="en-US"/>
            </a:p>
          </p:txBody>
        </p:sp>
      </p:grpSp>
      <p:pic>
        <p:nvPicPr>
          <p:cNvPr id="16" name="Picture 15"/>
          <p:cNvPicPr/>
          <p:nvPr userDrawn="1"/>
        </p:nvPicPr>
        <p:blipFill rotWithShape="1">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l="21923" t="24965" r="37813" b="13132"/>
          <a:stretch/>
        </p:blipFill>
        <p:spPr bwMode="auto">
          <a:xfrm>
            <a:off x="69490" y="5903707"/>
            <a:ext cx="974409" cy="80499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414996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rgbClr val="1F355E"/>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F355E"/>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F355E"/>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F355E"/>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F355E"/>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25.pn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28.pn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11.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32.pn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3.png"/><Relationship Id="rId7" Type="http://schemas.openxmlformats.org/officeDocument/2006/relationships/image" Target="../media/image3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8.png"/><Relationship Id="rId4" Type="http://schemas.openxmlformats.org/officeDocument/2006/relationships/image" Target="../media/image7.emf"/><Relationship Id="rId9" Type="http://schemas.openxmlformats.org/officeDocument/2006/relationships/image" Target="../media/image36.png"/></Relationships>
</file>

<file path=ppt/slides/_rels/slide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8.png"/><Relationship Id="rId7" Type="http://schemas.openxmlformats.org/officeDocument/2006/relationships/diagramColors" Target="../diagrams/colors1.xml"/><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8.png"/><Relationship Id="rId7" Type="http://schemas.openxmlformats.org/officeDocument/2006/relationships/image" Target="../media/image18.emf"/><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0.emf"/><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8.png"/><Relationship Id="rId4" Type="http://schemas.openxmlformats.org/officeDocument/2006/relationships/image" Target="../media/image7.emf"/></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2.emf"/><Relationship Id="rId5" Type="http://schemas.openxmlformats.org/officeDocument/2006/relationships/image" Target="../media/image10.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702DFC3A-ECE1-8AFC-FF83-DD05E0DE7453}"/>
              </a:ext>
            </a:extLst>
          </p:cNvPr>
          <p:cNvSpPr/>
          <p:nvPr/>
        </p:nvSpPr>
        <p:spPr>
          <a:xfrm>
            <a:off x="0" y="0"/>
            <a:ext cx="12192000" cy="68580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sp>
        <p:nvSpPr>
          <p:cNvPr id="2" name="object 3">
            <a:extLst>
              <a:ext uri="{FF2B5EF4-FFF2-40B4-BE49-F238E27FC236}">
                <a16:creationId xmlns:a16="http://schemas.microsoft.com/office/drawing/2014/main" id="{F99FF89D-C401-B174-FDBF-40234EF16827}"/>
              </a:ext>
            </a:extLst>
          </p:cNvPr>
          <p:cNvSpPr txBox="1"/>
          <p:nvPr/>
        </p:nvSpPr>
        <p:spPr>
          <a:xfrm>
            <a:off x="437195" y="2643468"/>
            <a:ext cx="9358738" cy="548301"/>
          </a:xfrm>
          <a:prstGeom prst="rect">
            <a:avLst/>
          </a:prstGeom>
        </p:spPr>
        <p:txBody>
          <a:bodyPr vert="horz" wrap="square" lIns="0" tIns="6931" rIns="0" bIns="0" rtlCol="0">
            <a:spAutoFit/>
          </a:bodyPr>
          <a:lstStyle/>
          <a:p>
            <a:pPr marL="7701" marR="3081">
              <a:lnSpc>
                <a:spcPct val="100600"/>
              </a:lnSpc>
              <a:spcBef>
                <a:spcPts val="55"/>
              </a:spcBef>
            </a:pPr>
            <a:r>
              <a:rPr lang="en-GB" sz="3600" b="1" spc="9">
                <a:solidFill>
                  <a:schemeClr val="bg1"/>
                </a:solidFill>
                <a:latin typeface="Arial Black" panose="020B0604020202020204" pitchFamily="34" charset="0"/>
                <a:cs typeface="Arial Black" panose="020B0604020202020204" pitchFamily="34" charset="0"/>
              </a:rPr>
              <a:t>Performance &amp; Finance Committee</a:t>
            </a:r>
            <a:endParaRPr sz="3600" b="1">
              <a:solidFill>
                <a:schemeClr val="bg1"/>
              </a:solidFill>
              <a:latin typeface="Arial Black" panose="020B0604020202020204" pitchFamily="34" charset="0"/>
              <a:cs typeface="Arial Black" panose="020B0604020202020204" pitchFamily="34" charset="0"/>
            </a:endParaRPr>
          </a:p>
        </p:txBody>
      </p:sp>
      <p:sp>
        <p:nvSpPr>
          <p:cNvPr id="6" name="object 3">
            <a:extLst>
              <a:ext uri="{FF2B5EF4-FFF2-40B4-BE49-F238E27FC236}">
                <a16:creationId xmlns:a16="http://schemas.microsoft.com/office/drawing/2014/main" id="{F99FF89D-C401-B174-FDBF-40234EF16827}"/>
              </a:ext>
            </a:extLst>
          </p:cNvPr>
          <p:cNvSpPr txBox="1"/>
          <p:nvPr/>
        </p:nvSpPr>
        <p:spPr>
          <a:xfrm>
            <a:off x="437194" y="3176868"/>
            <a:ext cx="8656005" cy="566511"/>
          </a:xfrm>
          <a:prstGeom prst="rect">
            <a:avLst/>
          </a:prstGeom>
        </p:spPr>
        <p:txBody>
          <a:bodyPr vert="horz" wrap="square" lIns="0" tIns="6931" rIns="0" bIns="0" rtlCol="0">
            <a:spAutoFit/>
          </a:bodyPr>
          <a:lstStyle/>
          <a:p>
            <a:pPr marL="7701" marR="3081">
              <a:lnSpc>
                <a:spcPct val="100600"/>
              </a:lnSpc>
              <a:spcBef>
                <a:spcPts val="55"/>
              </a:spcBef>
            </a:pPr>
            <a:r>
              <a:rPr lang="en-GB" sz="3600" b="1" spc="9">
                <a:solidFill>
                  <a:schemeClr val="bg1"/>
                </a:solidFill>
                <a:latin typeface="Arial Black" panose="020B0604020202020204" pitchFamily="34" charset="0"/>
                <a:cs typeface="Arial Black" panose="020B0604020202020204" pitchFamily="34" charset="0"/>
              </a:rPr>
              <a:t>Neath Port Talbot Service Group</a:t>
            </a:r>
            <a:endParaRPr sz="3600" b="1">
              <a:solidFill>
                <a:schemeClr val="bg1"/>
              </a:solidFill>
              <a:latin typeface="Arial Black" panose="020B0604020202020204" pitchFamily="34" charset="0"/>
              <a:cs typeface="Arial Black" panose="020B0604020202020204" pitchFamily="34" charset="0"/>
            </a:endParaRPr>
          </a:p>
        </p:txBody>
      </p:sp>
      <p:sp>
        <p:nvSpPr>
          <p:cNvPr id="7" name="object 3">
            <a:extLst>
              <a:ext uri="{FF2B5EF4-FFF2-40B4-BE49-F238E27FC236}">
                <a16:creationId xmlns:a16="http://schemas.microsoft.com/office/drawing/2014/main" id="{F99FF89D-C401-B174-FDBF-40234EF16827}"/>
              </a:ext>
            </a:extLst>
          </p:cNvPr>
          <p:cNvSpPr txBox="1"/>
          <p:nvPr/>
        </p:nvSpPr>
        <p:spPr>
          <a:xfrm>
            <a:off x="437194" y="3720425"/>
            <a:ext cx="8656005" cy="397940"/>
          </a:xfrm>
          <a:prstGeom prst="rect">
            <a:avLst/>
          </a:prstGeom>
        </p:spPr>
        <p:txBody>
          <a:bodyPr vert="horz" wrap="square" lIns="0" tIns="6931" rIns="0" bIns="0" rtlCol="0">
            <a:spAutoFit/>
          </a:bodyPr>
          <a:lstStyle/>
          <a:p>
            <a:pPr marL="7701" marR="3081">
              <a:lnSpc>
                <a:spcPct val="100600"/>
              </a:lnSpc>
              <a:spcBef>
                <a:spcPts val="55"/>
              </a:spcBef>
            </a:pPr>
            <a:r>
              <a:rPr lang="en-GB" sz="2600" b="1">
                <a:solidFill>
                  <a:schemeClr val="bg1"/>
                </a:solidFill>
                <a:latin typeface="Arial Black" panose="020B0604020202020204" pitchFamily="34" charset="0"/>
                <a:cs typeface="Arial Black" panose="020B0604020202020204" pitchFamily="34" charset="0"/>
              </a:rPr>
              <a:t>26/11/2024</a:t>
            </a:r>
            <a:endParaRPr sz="2600" b="1">
              <a:solidFill>
                <a:schemeClr val="bg1"/>
              </a:solidFill>
              <a:latin typeface="Arial Black" panose="020B0604020202020204" pitchFamily="34" charset="0"/>
              <a:cs typeface="Arial Black" panose="020B0604020202020204" pitchFamily="34" charset="0"/>
            </a:endParaRPr>
          </a:p>
        </p:txBody>
      </p:sp>
      <p:pic>
        <p:nvPicPr>
          <p:cNvPr id="9" name="Picture 8">
            <a:extLst>
              <a:ext uri="{FF2B5EF4-FFF2-40B4-BE49-F238E27FC236}">
                <a16:creationId xmlns:a16="http://schemas.microsoft.com/office/drawing/2014/main" id="{A9D03CCB-ACEE-D2B7-2909-3C2188E6C3BA}"/>
              </a:ext>
            </a:extLst>
          </p:cNvPr>
          <p:cNvPicPr>
            <a:picLocks noChangeAspect="1"/>
          </p:cNvPicPr>
          <p:nvPr/>
        </p:nvPicPr>
        <p:blipFill>
          <a:blip r:embed="rId2"/>
          <a:stretch>
            <a:fillRect/>
          </a:stretch>
        </p:blipFill>
        <p:spPr>
          <a:xfrm>
            <a:off x="460122" y="552165"/>
            <a:ext cx="2082113" cy="530735"/>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58FC589A-5CC0-C5AC-C9BB-51B0080446A3}"/>
              </a:ext>
            </a:extLst>
          </p:cNvPr>
          <p:cNvPicPr>
            <a:picLocks noChangeAspect="1"/>
          </p:cNvPicPr>
          <p:nvPr/>
        </p:nvPicPr>
        <p:blipFill>
          <a:blip r:embed="rId3"/>
          <a:stretch>
            <a:fillRect/>
          </a:stretch>
        </p:blipFill>
        <p:spPr>
          <a:xfrm>
            <a:off x="193587" y="6079583"/>
            <a:ext cx="1818526" cy="562583"/>
          </a:xfrm>
          <a:prstGeom prst="rect">
            <a:avLst/>
          </a:prstGeom>
        </p:spPr>
      </p:pic>
      <p:pic>
        <p:nvPicPr>
          <p:cNvPr id="11" name="Picture 10" descr="A rainbow colored lines on a black background&#10;&#10;Description automatically generated">
            <a:extLst>
              <a:ext uri="{FF2B5EF4-FFF2-40B4-BE49-F238E27FC236}">
                <a16:creationId xmlns:a16="http://schemas.microsoft.com/office/drawing/2014/main" id="{AE89B88A-D179-B7DF-7C36-9B92E4062AC4}"/>
              </a:ext>
            </a:extLst>
          </p:cNvPr>
          <p:cNvPicPr>
            <a:picLocks noChangeAspect="1"/>
          </p:cNvPicPr>
          <p:nvPr/>
        </p:nvPicPr>
        <p:blipFill>
          <a:blip r:embed="rId4"/>
          <a:stretch>
            <a:fillRect/>
          </a:stretch>
        </p:blipFill>
        <p:spPr>
          <a:xfrm rot="8886303">
            <a:off x="6605314" y="2785870"/>
            <a:ext cx="8407629" cy="6864041"/>
          </a:xfrm>
          <a:prstGeom prst="rect">
            <a:avLst/>
          </a:prstGeom>
        </p:spPr>
      </p:pic>
    </p:spTree>
    <p:extLst>
      <p:ext uri="{BB962C8B-B14F-4D97-AF65-F5344CB8AC3E}">
        <p14:creationId xmlns:p14="http://schemas.microsoft.com/office/powerpoint/2010/main" val="29047174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a:solidFill>
                  <a:schemeClr val="bg1"/>
                </a:solidFill>
                <a:latin typeface="Arial" panose="020B0604020202020204" pitchFamily="34" charset="0"/>
                <a:ea typeface="Verdana" panose="020B0604030504040204" pitchFamily="34" charset="0"/>
                <a:cs typeface="Arial" panose="020B0604020202020204" pitchFamily="34" charset="0"/>
              </a:rPr>
              <a:t>financial performance: Overall trends</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16" name="TextBox 15"/>
          <p:cNvSpPr txBox="1"/>
          <p:nvPr/>
        </p:nvSpPr>
        <p:spPr>
          <a:xfrm>
            <a:off x="620307" y="2914459"/>
            <a:ext cx="10951385" cy="3575447"/>
          </a:xfrm>
          <a:prstGeom prst="roundRect">
            <a:avLst/>
          </a:prstGeom>
          <a:noFill/>
          <a:ln>
            <a:solidFill>
              <a:srgbClr val="002060"/>
            </a:solidFill>
          </a:ln>
        </p:spPr>
        <p:txBody>
          <a:bodyPr wrap="square" rtlCol="0">
            <a:spAutoFit/>
          </a:bodyPr>
          <a:lstStyle/>
          <a:p>
            <a:r>
              <a:rPr lang="en-GB" sz="1200" b="1" dirty="0">
                <a:solidFill>
                  <a:srgbClr val="002060"/>
                </a:solidFill>
                <a:latin typeface="Arial" panose="020B0604020202020204" pitchFamily="34" charset="0"/>
                <a:cs typeface="Arial" panose="020B0604020202020204" pitchFamily="34" charset="0"/>
              </a:rPr>
              <a:t>Pay </a:t>
            </a:r>
          </a:p>
          <a:p>
            <a:r>
              <a:rPr lang="en-GB" sz="1200" dirty="0">
                <a:solidFill>
                  <a:srgbClr val="002060"/>
                </a:solidFill>
                <a:latin typeface="Arial" panose="020B0604020202020204" pitchFamily="34" charset="0"/>
                <a:cs typeface="Arial" panose="020B0604020202020204" pitchFamily="34" charset="0"/>
              </a:rPr>
              <a:t>A medical and dental pay award (2023/24) with back pay was applied in month 06 (and funded) which skews the month on month trend data (NB: the 24/25 pay award and associated back pay will be paid in Month 8). If the impact of this was excluded the overall trend of expenditure is largely stable, elements of variable pay is reducing but there has been some increase in substantive costs following planned recruitment to deliver services.  The impact of Student Streamlining is expected to see substantive cost increase without initially seeing a corresponding decrease in variable pay. </a:t>
            </a:r>
          </a:p>
          <a:p>
            <a:endParaRPr lang="en-GB" sz="1200" dirty="0">
              <a:solidFill>
                <a:srgbClr val="002060"/>
              </a:solidFill>
              <a:latin typeface="Arial" panose="020B0604020202020204" pitchFamily="34" charset="0"/>
              <a:cs typeface="Arial" panose="020B0604020202020204" pitchFamily="34" charset="0"/>
            </a:endParaRPr>
          </a:p>
          <a:p>
            <a:r>
              <a:rPr lang="en-GB" sz="1200" b="1" dirty="0">
                <a:solidFill>
                  <a:srgbClr val="002060"/>
                </a:solidFill>
                <a:latin typeface="Arial" panose="020B0604020202020204" pitchFamily="34" charset="0"/>
                <a:cs typeface="Arial" panose="020B0604020202020204" pitchFamily="34" charset="0"/>
              </a:rPr>
              <a:t>Non Pay</a:t>
            </a:r>
          </a:p>
          <a:p>
            <a:r>
              <a:rPr lang="en-GB" sz="1200" dirty="0">
                <a:solidFill>
                  <a:srgbClr val="002060"/>
                </a:solidFill>
                <a:latin typeface="Arial" panose="020B0604020202020204" pitchFamily="34" charset="0"/>
                <a:cs typeface="Arial" panose="020B0604020202020204" pitchFamily="34" charset="0"/>
              </a:rPr>
              <a:t>Month on month variations are largely attributable to the variation in NICE approved high cost drugs, where funding is issued centrally to Service Groups on a usage basis per month.  Other large variations in Clinical Service and Supplies Costs are largely seen in activity driven areas such as Theatres, where stock levels and activity levels play a part in monthly variation.</a:t>
            </a:r>
          </a:p>
          <a:p>
            <a:endParaRPr lang="en-GB" sz="1200" dirty="0">
              <a:solidFill>
                <a:srgbClr val="002060"/>
              </a:solidFill>
              <a:latin typeface="Arial" panose="020B0604020202020204" pitchFamily="34" charset="0"/>
              <a:cs typeface="Arial" panose="020B0604020202020204" pitchFamily="34" charset="0"/>
            </a:endParaRPr>
          </a:p>
          <a:p>
            <a:r>
              <a:rPr lang="en-GB" sz="1200" b="1" dirty="0">
                <a:solidFill>
                  <a:srgbClr val="002060"/>
                </a:solidFill>
                <a:latin typeface="Arial" panose="020B0604020202020204" pitchFamily="34" charset="0"/>
                <a:cs typeface="Arial" panose="020B0604020202020204" pitchFamily="34" charset="0"/>
              </a:rPr>
              <a:t>Income</a:t>
            </a:r>
          </a:p>
          <a:p>
            <a:r>
              <a:rPr lang="en-GB" sz="1200" dirty="0">
                <a:solidFill>
                  <a:srgbClr val="002060"/>
                </a:solidFill>
                <a:latin typeface="Arial" panose="020B0604020202020204" pitchFamily="34" charset="0"/>
                <a:cs typeface="Arial" panose="020B0604020202020204" pitchFamily="34" charset="0"/>
              </a:rPr>
              <a:t>Month 7 saw improvement in income levels relating to Private Patient Income and Pancreatic Income, although the scale of the improvement in the former </a:t>
            </a:r>
            <a:r>
              <a:rPr lang="en-GB" sz="1200">
                <a:solidFill>
                  <a:srgbClr val="002060"/>
                </a:solidFill>
                <a:latin typeface="Arial" panose="020B0604020202020204" pitchFamily="34" charset="0"/>
                <a:cs typeface="Arial" panose="020B0604020202020204" pitchFamily="34" charset="0"/>
              </a:rPr>
              <a:t>is currently </a:t>
            </a:r>
            <a:r>
              <a:rPr lang="en-GB" sz="1200" dirty="0">
                <a:solidFill>
                  <a:srgbClr val="002060"/>
                </a:solidFill>
                <a:latin typeface="Arial" panose="020B0604020202020204" pitchFamily="34" charset="0"/>
                <a:cs typeface="Arial" panose="020B0604020202020204" pitchFamily="34" charset="0"/>
              </a:rPr>
              <a:t>understood to non-recurrent in the short term.</a:t>
            </a:r>
          </a:p>
          <a:p>
            <a:endParaRPr lang="en-GB"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dirty="0">
              <a:solidFill>
                <a:srgbClr val="002060"/>
              </a:solidFill>
              <a:latin typeface="Arial" panose="020B0604020202020204" pitchFamily="34" charset="0"/>
              <a:cs typeface="Arial" panose="020B0604020202020204" pitchFamily="34" charset="0"/>
            </a:endParaRPr>
          </a:p>
        </p:txBody>
      </p:sp>
      <p:sp>
        <p:nvSpPr>
          <p:cNvPr id="10" name="Oval 9"/>
          <p:cNvSpPr/>
          <p:nvPr/>
        </p:nvSpPr>
        <p:spPr>
          <a:xfrm>
            <a:off x="11492006" y="69788"/>
            <a:ext cx="616317" cy="616317"/>
          </a:xfrm>
          <a:prstGeom prst="ellipse">
            <a:avLst/>
          </a:prstGeom>
          <a:blipFill>
            <a:blip r:embed="rId4"/>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pic>
        <p:nvPicPr>
          <p:cNvPr id="2" name="Picture 1"/>
          <p:cNvPicPr>
            <a:picLocks noChangeAspect="1"/>
          </p:cNvPicPr>
          <p:nvPr/>
        </p:nvPicPr>
        <p:blipFill>
          <a:blip r:embed="rId5"/>
          <a:stretch>
            <a:fillRect/>
          </a:stretch>
        </p:blipFill>
        <p:spPr>
          <a:xfrm>
            <a:off x="545848" y="662700"/>
            <a:ext cx="3490624" cy="2098088"/>
          </a:xfrm>
          <a:prstGeom prst="rect">
            <a:avLst/>
          </a:prstGeom>
        </p:spPr>
      </p:pic>
      <p:pic>
        <p:nvPicPr>
          <p:cNvPr id="3" name="Picture 2"/>
          <p:cNvPicPr>
            <a:picLocks noChangeAspect="1"/>
          </p:cNvPicPr>
          <p:nvPr/>
        </p:nvPicPr>
        <p:blipFill>
          <a:blip r:embed="rId6"/>
          <a:stretch>
            <a:fillRect/>
          </a:stretch>
        </p:blipFill>
        <p:spPr>
          <a:xfrm>
            <a:off x="4269772" y="662667"/>
            <a:ext cx="3490624" cy="2098088"/>
          </a:xfrm>
          <a:prstGeom prst="rect">
            <a:avLst/>
          </a:prstGeom>
        </p:spPr>
      </p:pic>
      <p:pic>
        <p:nvPicPr>
          <p:cNvPr id="4" name="Picture 3"/>
          <p:cNvPicPr>
            <a:picLocks noChangeAspect="1"/>
          </p:cNvPicPr>
          <p:nvPr/>
        </p:nvPicPr>
        <p:blipFill>
          <a:blip r:embed="rId7"/>
          <a:stretch>
            <a:fillRect/>
          </a:stretch>
        </p:blipFill>
        <p:spPr>
          <a:xfrm>
            <a:off x="7921422" y="662667"/>
            <a:ext cx="3490624" cy="2098088"/>
          </a:xfrm>
          <a:prstGeom prst="rect">
            <a:avLst/>
          </a:prstGeom>
        </p:spPr>
      </p:pic>
    </p:spTree>
    <p:extLst>
      <p:ext uri="{BB962C8B-B14F-4D97-AF65-F5344CB8AC3E}">
        <p14:creationId xmlns:p14="http://schemas.microsoft.com/office/powerpoint/2010/main" val="26478381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a:solidFill>
                  <a:schemeClr val="bg1"/>
                </a:solidFill>
                <a:latin typeface="Arial" panose="020B0604020202020204" pitchFamily="34" charset="0"/>
                <a:ea typeface="Verdana" panose="020B0604030504040204" pitchFamily="34" charset="0"/>
                <a:cs typeface="Arial" panose="020B0604020202020204" pitchFamily="34" charset="0"/>
              </a:rPr>
              <a:t>Pay Summary</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12" name="TextBox 11">
            <a:extLst>
              <a:ext uri="{FF2B5EF4-FFF2-40B4-BE49-F238E27FC236}">
                <a16:creationId xmlns:a16="http://schemas.microsoft.com/office/drawing/2014/main" id="{64C2AECE-9B37-25D3-EABF-4A21289D0CBE}"/>
              </a:ext>
            </a:extLst>
          </p:cNvPr>
          <p:cNvSpPr txBox="1"/>
          <p:nvPr/>
        </p:nvSpPr>
        <p:spPr>
          <a:xfrm>
            <a:off x="64719" y="3227265"/>
            <a:ext cx="12063551" cy="1293971"/>
          </a:xfrm>
          <a:prstGeom prst="roundRect">
            <a:avLst/>
          </a:prstGeom>
          <a:noFill/>
          <a:ln>
            <a:solidFill>
              <a:srgbClr val="002060"/>
            </a:solidFill>
          </a:ln>
        </p:spPr>
        <p:txBody>
          <a:bodyPr wrap="square" rtlCol="0">
            <a:spAutoFit/>
          </a:bodyPr>
          <a:lstStyle/>
          <a:p>
            <a:pPr>
              <a:spcAft>
                <a:spcPts val="600"/>
              </a:spcAft>
            </a:pPr>
            <a:r>
              <a:rPr lang="en-GB" sz="1200">
                <a:solidFill>
                  <a:srgbClr val="002060"/>
                </a:solidFill>
                <a:latin typeface="Arial" panose="020B0604020202020204" pitchFamily="34" charset="0"/>
                <a:cs typeface="Arial" panose="020B0604020202020204" pitchFamily="34" charset="0"/>
              </a:rPr>
              <a:t>Total nurse expenditure shows an increasing trend and can largely be attributable to the increasing levels of additional (outlier) capacity open on the Singleton site.</a:t>
            </a:r>
          </a:p>
          <a:p>
            <a:pPr>
              <a:spcAft>
                <a:spcPts val="600"/>
              </a:spcAft>
            </a:pPr>
            <a:r>
              <a:rPr lang="en-GB" sz="1200">
                <a:solidFill>
                  <a:srgbClr val="002060"/>
                </a:solidFill>
                <a:latin typeface="Arial" panose="020B0604020202020204" pitchFamily="34" charset="0"/>
                <a:cs typeface="Arial" panose="020B0604020202020204" pitchFamily="34" charset="0"/>
              </a:rPr>
              <a:t>A medical and dental pay award (2023/24) with back pay was applied in month 06 (and funded) which skews the month on month trend data (NB: the 24/25 pay award and associated back pay will be paid in Month 8).  The spike in WTE reported in M5 was as a result of the rotation of training grades between organisations and being incorrectly charged through Single Lead Employer (SLE) – the financial value was adjusted to reflect this whilst corrected by Shared Services. </a:t>
            </a:r>
          </a:p>
          <a:p>
            <a:pPr>
              <a:spcAft>
                <a:spcPts val="600"/>
              </a:spcAft>
            </a:pPr>
            <a:endParaRPr lang="en-GB" sz="1200">
              <a:solidFill>
                <a:srgbClr val="002060"/>
              </a:solidFill>
              <a:latin typeface="Arial" panose="020B0604020202020204" pitchFamily="34" charset="0"/>
              <a:cs typeface="Arial" panose="020B0604020202020204" pitchFamily="34" charset="0"/>
            </a:endParaRPr>
          </a:p>
        </p:txBody>
      </p:sp>
      <p:sp>
        <p:nvSpPr>
          <p:cNvPr id="8" name="Oval 7"/>
          <p:cNvSpPr/>
          <p:nvPr/>
        </p:nvSpPr>
        <p:spPr>
          <a:xfrm>
            <a:off x="11511953" y="85861"/>
            <a:ext cx="616317" cy="616317"/>
          </a:xfrm>
          <a:prstGeom prst="ellipse">
            <a:avLst/>
          </a:prstGeom>
          <a:blipFill>
            <a:blip r:embed="rId4"/>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pic>
        <p:nvPicPr>
          <p:cNvPr id="4" name="Picture 3"/>
          <p:cNvPicPr>
            <a:picLocks noChangeAspect="1"/>
          </p:cNvPicPr>
          <p:nvPr/>
        </p:nvPicPr>
        <p:blipFill>
          <a:blip r:embed="rId5"/>
          <a:stretch>
            <a:fillRect/>
          </a:stretch>
        </p:blipFill>
        <p:spPr>
          <a:xfrm>
            <a:off x="4245101" y="644409"/>
            <a:ext cx="3496820" cy="2101812"/>
          </a:xfrm>
          <a:prstGeom prst="rect">
            <a:avLst/>
          </a:prstGeom>
        </p:spPr>
      </p:pic>
      <p:pic>
        <p:nvPicPr>
          <p:cNvPr id="13" name="Picture 12"/>
          <p:cNvPicPr>
            <a:picLocks noChangeAspect="1"/>
          </p:cNvPicPr>
          <p:nvPr/>
        </p:nvPicPr>
        <p:blipFill>
          <a:blip r:embed="rId6"/>
          <a:stretch>
            <a:fillRect/>
          </a:stretch>
        </p:blipFill>
        <p:spPr>
          <a:xfrm>
            <a:off x="7998608" y="644409"/>
            <a:ext cx="3513345" cy="2111745"/>
          </a:xfrm>
          <a:prstGeom prst="rect">
            <a:avLst/>
          </a:prstGeom>
        </p:spPr>
      </p:pic>
      <p:pic>
        <p:nvPicPr>
          <p:cNvPr id="16" name="Picture 15"/>
          <p:cNvPicPr>
            <a:picLocks noChangeAspect="1"/>
          </p:cNvPicPr>
          <p:nvPr/>
        </p:nvPicPr>
        <p:blipFill>
          <a:blip r:embed="rId7"/>
          <a:stretch>
            <a:fillRect/>
          </a:stretch>
        </p:blipFill>
        <p:spPr>
          <a:xfrm>
            <a:off x="491595" y="644409"/>
            <a:ext cx="3496819" cy="2101812"/>
          </a:xfrm>
          <a:prstGeom prst="rect">
            <a:avLst/>
          </a:prstGeom>
        </p:spPr>
      </p:pic>
    </p:spTree>
    <p:extLst>
      <p:ext uri="{BB962C8B-B14F-4D97-AF65-F5344CB8AC3E}">
        <p14:creationId xmlns:p14="http://schemas.microsoft.com/office/powerpoint/2010/main" val="23800724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a:solidFill>
                  <a:schemeClr val="bg1"/>
                </a:solidFill>
                <a:latin typeface="Arial" panose="020B0604020202020204" pitchFamily="34" charset="0"/>
                <a:ea typeface="Verdana" panose="020B0604030504040204" pitchFamily="34" charset="0"/>
                <a:cs typeface="Arial" panose="020B0604020202020204" pitchFamily="34" charset="0"/>
              </a:rPr>
              <a:t>Pay : Variable pay</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10" name="Rounded Rectangle 9">
            <a:extLst>
              <a:ext uri="{FF2B5EF4-FFF2-40B4-BE49-F238E27FC236}">
                <a16:creationId xmlns:a16="http://schemas.microsoft.com/office/drawing/2014/main" id="{CFE4FAA5-F3A2-E660-14D5-4C544892B5DA}"/>
              </a:ext>
            </a:extLst>
          </p:cNvPr>
          <p:cNvSpPr/>
          <p:nvPr/>
        </p:nvSpPr>
        <p:spPr>
          <a:xfrm>
            <a:off x="177872" y="4284354"/>
            <a:ext cx="11407698" cy="1568807"/>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lang="en-GB" sz="1200" kern="0">
                <a:solidFill>
                  <a:srgbClr val="002060"/>
                </a:solidFill>
                <a:latin typeface="Arial"/>
                <a:sym typeface="Arial"/>
              </a:rPr>
              <a:t>Cumulatively, variable pay expenditure for 24/25 is significantly improved</a:t>
            </a:r>
            <a:r>
              <a:rPr lang="en-GB" sz="1400" b="1" kern="0">
                <a:solidFill>
                  <a:srgbClr val="002060"/>
                </a:solidFill>
                <a:latin typeface="Arial"/>
                <a:sym typeface="Arial"/>
              </a:rPr>
              <a:t> </a:t>
            </a:r>
            <a:r>
              <a:rPr lang="en-GB" sz="1200" kern="0">
                <a:solidFill>
                  <a:srgbClr val="002060"/>
                </a:solidFill>
                <a:latin typeface="Arial"/>
                <a:sym typeface="Arial"/>
              </a:rPr>
              <a:t>vs 23/24.  Q2 variable pay spends marginally decreased vs Q1.  However, M7 saw a spike in spend levels to the highest YTD which only in part can be described by increased levels of spend linked to increasing levels of additional capacity in Singleton.  Of the £200k increase between months 6 and 7, £35k was linked to increased additional capacity; £40k increase in Neuro rehab; an offsetting increase and decrease of £60k in Anaesthetics and Theatres, respectively; £30k Opthalmology including Locum On Call cover; £23k Neath Surgical Wards; £47k Neonates as activity increases; £25k Obs &amp; Gynae; £33k Midwifery</a:t>
            </a:r>
          </a:p>
        </p:txBody>
      </p:sp>
      <p:sp>
        <p:nvSpPr>
          <p:cNvPr id="8" name="Oval 7"/>
          <p:cNvSpPr/>
          <p:nvPr/>
        </p:nvSpPr>
        <p:spPr>
          <a:xfrm>
            <a:off x="11467529" y="88910"/>
            <a:ext cx="616317" cy="616317"/>
          </a:xfrm>
          <a:prstGeom prst="ellipse">
            <a:avLst/>
          </a:prstGeom>
          <a:blipFill>
            <a:blip r:embed="rId5"/>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pic>
        <p:nvPicPr>
          <p:cNvPr id="2" name="Picture 1"/>
          <p:cNvPicPr>
            <a:picLocks noChangeAspect="1"/>
          </p:cNvPicPr>
          <p:nvPr/>
        </p:nvPicPr>
        <p:blipFill>
          <a:blip r:embed="rId6"/>
          <a:stretch>
            <a:fillRect/>
          </a:stretch>
        </p:blipFill>
        <p:spPr>
          <a:xfrm>
            <a:off x="144596" y="559503"/>
            <a:ext cx="6079031" cy="3534513"/>
          </a:xfrm>
          <a:prstGeom prst="rect">
            <a:avLst/>
          </a:prstGeom>
        </p:spPr>
      </p:pic>
      <p:graphicFrame>
        <p:nvGraphicFramePr>
          <p:cNvPr id="12" name="Table 11"/>
          <p:cNvGraphicFramePr>
            <a:graphicFrameLocks noGrp="1"/>
          </p:cNvGraphicFramePr>
          <p:nvPr>
            <p:extLst>
              <p:ext uri="{D42A27DB-BD31-4B8C-83A1-F6EECF244321}">
                <p14:modId xmlns:p14="http://schemas.microsoft.com/office/powerpoint/2010/main" val="3530122181"/>
              </p:ext>
            </p:extLst>
          </p:nvPr>
        </p:nvGraphicFramePr>
        <p:xfrm>
          <a:off x="6347976" y="559503"/>
          <a:ext cx="5605726" cy="1702109"/>
        </p:xfrm>
        <a:graphic>
          <a:graphicData uri="http://schemas.openxmlformats.org/drawingml/2006/table">
            <a:tbl>
              <a:tblPr/>
              <a:tblGrid>
                <a:gridCol w="1716952">
                  <a:extLst>
                    <a:ext uri="{9D8B030D-6E8A-4147-A177-3AD203B41FA5}">
                      <a16:colId xmlns:a16="http://schemas.microsoft.com/office/drawing/2014/main" val="787748955"/>
                    </a:ext>
                  </a:extLst>
                </a:gridCol>
                <a:gridCol w="410019">
                  <a:extLst>
                    <a:ext uri="{9D8B030D-6E8A-4147-A177-3AD203B41FA5}">
                      <a16:colId xmlns:a16="http://schemas.microsoft.com/office/drawing/2014/main" val="2564825994"/>
                    </a:ext>
                  </a:extLst>
                </a:gridCol>
                <a:gridCol w="410019">
                  <a:extLst>
                    <a:ext uri="{9D8B030D-6E8A-4147-A177-3AD203B41FA5}">
                      <a16:colId xmlns:a16="http://schemas.microsoft.com/office/drawing/2014/main" val="1382305255"/>
                    </a:ext>
                  </a:extLst>
                </a:gridCol>
                <a:gridCol w="410019">
                  <a:extLst>
                    <a:ext uri="{9D8B030D-6E8A-4147-A177-3AD203B41FA5}">
                      <a16:colId xmlns:a16="http://schemas.microsoft.com/office/drawing/2014/main" val="3268556013"/>
                    </a:ext>
                  </a:extLst>
                </a:gridCol>
                <a:gridCol w="410019">
                  <a:extLst>
                    <a:ext uri="{9D8B030D-6E8A-4147-A177-3AD203B41FA5}">
                      <a16:colId xmlns:a16="http://schemas.microsoft.com/office/drawing/2014/main" val="3345139864"/>
                    </a:ext>
                  </a:extLst>
                </a:gridCol>
                <a:gridCol w="410019">
                  <a:extLst>
                    <a:ext uri="{9D8B030D-6E8A-4147-A177-3AD203B41FA5}">
                      <a16:colId xmlns:a16="http://schemas.microsoft.com/office/drawing/2014/main" val="3679328155"/>
                    </a:ext>
                  </a:extLst>
                </a:gridCol>
                <a:gridCol w="410019">
                  <a:extLst>
                    <a:ext uri="{9D8B030D-6E8A-4147-A177-3AD203B41FA5}">
                      <a16:colId xmlns:a16="http://schemas.microsoft.com/office/drawing/2014/main" val="2343749428"/>
                    </a:ext>
                  </a:extLst>
                </a:gridCol>
                <a:gridCol w="410019">
                  <a:extLst>
                    <a:ext uri="{9D8B030D-6E8A-4147-A177-3AD203B41FA5}">
                      <a16:colId xmlns:a16="http://schemas.microsoft.com/office/drawing/2014/main" val="3583653462"/>
                    </a:ext>
                  </a:extLst>
                </a:gridCol>
                <a:gridCol w="198603">
                  <a:extLst>
                    <a:ext uri="{9D8B030D-6E8A-4147-A177-3AD203B41FA5}">
                      <a16:colId xmlns:a16="http://schemas.microsoft.com/office/drawing/2014/main" val="946371660"/>
                    </a:ext>
                  </a:extLst>
                </a:gridCol>
                <a:gridCol w="410019">
                  <a:extLst>
                    <a:ext uri="{9D8B030D-6E8A-4147-A177-3AD203B41FA5}">
                      <a16:colId xmlns:a16="http://schemas.microsoft.com/office/drawing/2014/main" val="4260584221"/>
                    </a:ext>
                  </a:extLst>
                </a:gridCol>
                <a:gridCol w="410019">
                  <a:extLst>
                    <a:ext uri="{9D8B030D-6E8A-4147-A177-3AD203B41FA5}">
                      <a16:colId xmlns:a16="http://schemas.microsoft.com/office/drawing/2014/main" val="2317652068"/>
                    </a:ext>
                  </a:extLst>
                </a:gridCol>
              </a:tblGrid>
              <a:tr h="185860">
                <a:tc rowSpan="2">
                  <a:txBody>
                    <a:bodyPr/>
                    <a:lstStyle/>
                    <a:p>
                      <a:pPr algn="ctr" fontAlgn="ctr"/>
                      <a:r>
                        <a:rPr lang="en-GB" sz="700" b="1" i="0" u="none" strike="noStrike">
                          <a:solidFill>
                            <a:srgbClr val="FFFFFF"/>
                          </a:solidFill>
                          <a:effectLst/>
                          <a:latin typeface="Arial" panose="020B0604020202020204" pitchFamily="34" charset="0"/>
                        </a:rPr>
                        <a:t>Staff Group</a:t>
                      </a:r>
                    </a:p>
                  </a:txBody>
                  <a:tcPr marL="0" marR="0" marT="0" marB="0" anchor="ctr">
                    <a:lnL>
                      <a:noFill/>
                    </a:lnL>
                    <a:lnR>
                      <a:noFill/>
                    </a:lnR>
                    <a:lnT>
                      <a:noFill/>
                    </a:lnT>
                    <a:lnB>
                      <a:noFill/>
                    </a:lnB>
                    <a:solidFill>
                      <a:srgbClr val="366092"/>
                    </a:solidFill>
                  </a:tcPr>
                </a:tc>
                <a:tc gridSpan="7">
                  <a:txBody>
                    <a:bodyPr/>
                    <a:lstStyle/>
                    <a:p>
                      <a:pPr algn="ctr" fontAlgn="b"/>
                      <a:r>
                        <a:rPr lang="en-GB" sz="700" b="1" i="0" u="none" strike="noStrike">
                          <a:solidFill>
                            <a:srgbClr val="FFFFFF"/>
                          </a:solidFill>
                          <a:effectLst/>
                          <a:latin typeface="Arial" panose="020B0604020202020204" pitchFamily="34" charset="0"/>
                        </a:rPr>
                        <a:t>£'000</a:t>
                      </a:r>
                    </a:p>
                  </a:txBody>
                  <a:tcPr marL="0" marR="0" marT="0" marB="0" anchor="b">
                    <a:lnL>
                      <a:noFill/>
                    </a:lnL>
                    <a:lnR>
                      <a:noFill/>
                    </a:lnR>
                    <a:lnT>
                      <a:noFill/>
                    </a:lnT>
                    <a:lnB>
                      <a:noFill/>
                    </a:lnB>
                    <a:solidFill>
                      <a:srgbClr val="366092"/>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b"/>
                      <a:r>
                        <a:rPr lang="en-GB" sz="700" b="0" i="0" u="none" strike="noStrike">
                          <a:solidFill>
                            <a:srgbClr val="000000"/>
                          </a:solidFill>
                          <a:effectLst/>
                          <a:latin typeface="Calibri" panose="020F0502020204030204" pitchFamily="34" charset="0"/>
                        </a:rPr>
                        <a:t> </a:t>
                      </a:r>
                    </a:p>
                  </a:txBody>
                  <a:tcPr marL="0" marR="0" marT="0" marB="0" anchor="b">
                    <a:lnL>
                      <a:noFill/>
                    </a:lnL>
                    <a:lnR>
                      <a:noFill/>
                    </a:lnR>
                    <a:lnT>
                      <a:noFill/>
                    </a:lnT>
                    <a:lnB>
                      <a:noFill/>
                    </a:lnB>
                    <a:solidFill>
                      <a:srgbClr val="FFFFFF"/>
                    </a:solidFill>
                  </a:tcPr>
                </a:tc>
                <a:tc rowSpan="2">
                  <a:txBody>
                    <a:bodyPr/>
                    <a:lstStyle/>
                    <a:p>
                      <a:pPr algn="ctr" fontAlgn="ctr"/>
                      <a:r>
                        <a:rPr lang="en-GB" sz="700" b="1" i="0" u="none" strike="noStrike">
                          <a:solidFill>
                            <a:srgbClr val="FFFFFF"/>
                          </a:solidFill>
                          <a:effectLst/>
                          <a:latin typeface="Arial" panose="020B0604020202020204" pitchFamily="34" charset="0"/>
                        </a:rPr>
                        <a:t>Q1 Average £'000</a:t>
                      </a:r>
                    </a:p>
                  </a:txBody>
                  <a:tcPr marL="0" marR="0" marT="0" marB="0" anchor="ctr">
                    <a:lnL>
                      <a:noFill/>
                    </a:lnL>
                    <a:lnR>
                      <a:noFill/>
                    </a:lnR>
                    <a:lnT>
                      <a:noFill/>
                    </a:lnT>
                    <a:lnB>
                      <a:noFill/>
                    </a:lnB>
                    <a:solidFill>
                      <a:srgbClr val="366092"/>
                    </a:solidFill>
                  </a:tcPr>
                </a:tc>
                <a:tc rowSpan="2">
                  <a:txBody>
                    <a:bodyPr/>
                    <a:lstStyle/>
                    <a:p>
                      <a:pPr algn="ctr" fontAlgn="ctr"/>
                      <a:r>
                        <a:rPr lang="en-GB" sz="700" b="1" i="0" u="none" strike="noStrike">
                          <a:solidFill>
                            <a:srgbClr val="FFFFFF"/>
                          </a:solidFill>
                          <a:effectLst/>
                          <a:latin typeface="Arial" panose="020B0604020202020204" pitchFamily="34" charset="0"/>
                        </a:rPr>
                        <a:t>Q2 Average £'000</a:t>
                      </a:r>
                    </a:p>
                  </a:txBody>
                  <a:tcPr marL="0" marR="0" marT="0" marB="0" anchor="ctr">
                    <a:lnL>
                      <a:noFill/>
                    </a:lnL>
                    <a:lnR>
                      <a:noFill/>
                    </a:lnR>
                    <a:lnT>
                      <a:noFill/>
                    </a:lnT>
                    <a:lnB>
                      <a:noFill/>
                    </a:lnB>
                    <a:solidFill>
                      <a:srgbClr val="366092"/>
                    </a:solidFill>
                  </a:tcPr>
                </a:tc>
                <a:extLst>
                  <a:ext uri="{0D108BD9-81ED-4DB2-BD59-A6C34878D82A}">
                    <a16:rowId xmlns:a16="http://schemas.microsoft.com/office/drawing/2014/main" val="1908733627"/>
                  </a:ext>
                </a:extLst>
              </a:tr>
              <a:tr h="185860">
                <a:tc vMerge="1">
                  <a:txBody>
                    <a:bodyPr/>
                    <a:lstStyle/>
                    <a:p>
                      <a:endParaRPr lang="en-GB"/>
                    </a:p>
                  </a:txBody>
                  <a:tcPr/>
                </a:tc>
                <a:tc>
                  <a:txBody>
                    <a:bodyPr/>
                    <a:lstStyle/>
                    <a:p>
                      <a:pPr algn="ctr" fontAlgn="ctr"/>
                      <a:r>
                        <a:rPr lang="en-GB" sz="700" b="1" i="0" u="none" strike="noStrike">
                          <a:solidFill>
                            <a:srgbClr val="FFFFFF"/>
                          </a:solidFill>
                          <a:effectLst/>
                          <a:latin typeface="Arial" panose="020B0604020202020204" pitchFamily="34" charset="0"/>
                        </a:rPr>
                        <a:t>P01-25</a:t>
                      </a:r>
                    </a:p>
                  </a:txBody>
                  <a:tcPr marL="0" marR="0" marT="0" marB="0" anchor="ctr">
                    <a:lnL>
                      <a:noFill/>
                    </a:lnL>
                    <a:lnR>
                      <a:noFill/>
                    </a:lnR>
                    <a:lnT>
                      <a:noFill/>
                    </a:lnT>
                    <a:lnB>
                      <a:noFill/>
                    </a:lnB>
                    <a:solidFill>
                      <a:srgbClr val="366092"/>
                    </a:solidFill>
                  </a:tcPr>
                </a:tc>
                <a:tc>
                  <a:txBody>
                    <a:bodyPr/>
                    <a:lstStyle/>
                    <a:p>
                      <a:pPr algn="ctr" fontAlgn="ctr"/>
                      <a:r>
                        <a:rPr lang="en-GB" sz="700" b="1" i="0" u="none" strike="noStrike">
                          <a:solidFill>
                            <a:srgbClr val="FFFFFF"/>
                          </a:solidFill>
                          <a:effectLst/>
                          <a:latin typeface="Arial" panose="020B0604020202020204" pitchFamily="34" charset="0"/>
                        </a:rPr>
                        <a:t>P02-25</a:t>
                      </a:r>
                    </a:p>
                  </a:txBody>
                  <a:tcPr marL="0" marR="0" marT="0" marB="0" anchor="ctr">
                    <a:lnL>
                      <a:noFill/>
                    </a:lnL>
                    <a:lnR>
                      <a:noFill/>
                    </a:lnR>
                    <a:lnT>
                      <a:noFill/>
                    </a:lnT>
                    <a:lnB>
                      <a:noFill/>
                    </a:lnB>
                    <a:solidFill>
                      <a:srgbClr val="366092"/>
                    </a:solidFill>
                  </a:tcPr>
                </a:tc>
                <a:tc>
                  <a:txBody>
                    <a:bodyPr/>
                    <a:lstStyle/>
                    <a:p>
                      <a:pPr algn="ctr" fontAlgn="ctr"/>
                      <a:r>
                        <a:rPr lang="en-GB" sz="700" b="1" i="0" u="none" strike="noStrike">
                          <a:solidFill>
                            <a:srgbClr val="FFFFFF"/>
                          </a:solidFill>
                          <a:effectLst/>
                          <a:latin typeface="Arial" panose="020B0604020202020204" pitchFamily="34" charset="0"/>
                        </a:rPr>
                        <a:t>P03-25</a:t>
                      </a:r>
                    </a:p>
                  </a:txBody>
                  <a:tcPr marL="0" marR="0" marT="0" marB="0" anchor="ctr">
                    <a:lnL>
                      <a:noFill/>
                    </a:lnL>
                    <a:lnR>
                      <a:noFill/>
                    </a:lnR>
                    <a:lnT>
                      <a:noFill/>
                    </a:lnT>
                    <a:lnB>
                      <a:noFill/>
                    </a:lnB>
                    <a:solidFill>
                      <a:srgbClr val="366092"/>
                    </a:solidFill>
                  </a:tcPr>
                </a:tc>
                <a:tc>
                  <a:txBody>
                    <a:bodyPr/>
                    <a:lstStyle/>
                    <a:p>
                      <a:pPr algn="ctr" fontAlgn="ctr"/>
                      <a:r>
                        <a:rPr lang="en-GB" sz="700" b="1" i="0" u="none" strike="noStrike">
                          <a:solidFill>
                            <a:srgbClr val="FFFFFF"/>
                          </a:solidFill>
                          <a:effectLst/>
                          <a:latin typeface="Arial" panose="020B0604020202020204" pitchFamily="34" charset="0"/>
                        </a:rPr>
                        <a:t>P04-25</a:t>
                      </a:r>
                    </a:p>
                  </a:txBody>
                  <a:tcPr marL="0" marR="0" marT="0" marB="0" anchor="ctr">
                    <a:lnL>
                      <a:noFill/>
                    </a:lnL>
                    <a:lnR>
                      <a:noFill/>
                    </a:lnR>
                    <a:lnT>
                      <a:noFill/>
                    </a:lnT>
                    <a:lnB>
                      <a:noFill/>
                    </a:lnB>
                    <a:solidFill>
                      <a:srgbClr val="366092"/>
                    </a:solidFill>
                  </a:tcPr>
                </a:tc>
                <a:tc>
                  <a:txBody>
                    <a:bodyPr/>
                    <a:lstStyle/>
                    <a:p>
                      <a:pPr algn="ctr" fontAlgn="ctr"/>
                      <a:r>
                        <a:rPr lang="en-GB" sz="700" b="1" i="0" u="none" strike="noStrike">
                          <a:solidFill>
                            <a:srgbClr val="FFFFFF"/>
                          </a:solidFill>
                          <a:effectLst/>
                          <a:latin typeface="Arial" panose="020B0604020202020204" pitchFamily="34" charset="0"/>
                        </a:rPr>
                        <a:t>P05-24</a:t>
                      </a:r>
                    </a:p>
                  </a:txBody>
                  <a:tcPr marL="0" marR="0" marT="0" marB="0" anchor="ctr">
                    <a:lnL>
                      <a:noFill/>
                    </a:lnL>
                    <a:lnR>
                      <a:noFill/>
                    </a:lnR>
                    <a:lnT>
                      <a:noFill/>
                    </a:lnT>
                    <a:lnB>
                      <a:noFill/>
                    </a:lnB>
                    <a:solidFill>
                      <a:srgbClr val="366092"/>
                    </a:solidFill>
                  </a:tcPr>
                </a:tc>
                <a:tc>
                  <a:txBody>
                    <a:bodyPr/>
                    <a:lstStyle/>
                    <a:p>
                      <a:pPr algn="ctr" fontAlgn="ctr"/>
                      <a:r>
                        <a:rPr lang="en-GB" sz="700" b="1" i="0" u="none" strike="noStrike">
                          <a:solidFill>
                            <a:srgbClr val="FFFFFF"/>
                          </a:solidFill>
                          <a:effectLst/>
                          <a:latin typeface="Arial" panose="020B0604020202020204" pitchFamily="34" charset="0"/>
                        </a:rPr>
                        <a:t>P06-24</a:t>
                      </a:r>
                    </a:p>
                  </a:txBody>
                  <a:tcPr marL="0" marR="0" marT="0" marB="0" anchor="ctr">
                    <a:lnL>
                      <a:noFill/>
                    </a:lnL>
                    <a:lnR>
                      <a:noFill/>
                    </a:lnR>
                    <a:lnT>
                      <a:noFill/>
                    </a:lnT>
                    <a:lnB>
                      <a:noFill/>
                    </a:lnB>
                    <a:solidFill>
                      <a:srgbClr val="366092"/>
                    </a:solidFill>
                  </a:tcPr>
                </a:tc>
                <a:tc>
                  <a:txBody>
                    <a:bodyPr/>
                    <a:lstStyle/>
                    <a:p>
                      <a:pPr algn="ctr" fontAlgn="ctr"/>
                      <a:r>
                        <a:rPr lang="en-GB" sz="700" b="1" i="0" u="none" strike="noStrike">
                          <a:solidFill>
                            <a:srgbClr val="FFFFFF"/>
                          </a:solidFill>
                          <a:effectLst/>
                          <a:latin typeface="Arial" panose="020B0604020202020204" pitchFamily="34" charset="0"/>
                        </a:rPr>
                        <a:t>P07-24</a:t>
                      </a:r>
                    </a:p>
                  </a:txBody>
                  <a:tcPr marL="0" marR="0" marT="0" marB="0" anchor="ctr">
                    <a:lnL>
                      <a:noFill/>
                    </a:lnL>
                    <a:lnR>
                      <a:noFill/>
                    </a:lnR>
                    <a:lnT>
                      <a:noFill/>
                    </a:lnT>
                    <a:lnB>
                      <a:noFill/>
                    </a:lnB>
                    <a:solidFill>
                      <a:srgbClr val="366092"/>
                    </a:solidFill>
                  </a:tcPr>
                </a:tc>
                <a:tc>
                  <a:txBody>
                    <a:bodyPr/>
                    <a:lstStyle/>
                    <a:p>
                      <a:pPr algn="l" fontAlgn="b"/>
                      <a:r>
                        <a:rPr lang="en-GB" sz="700" b="0" i="0" u="none" strike="noStrike">
                          <a:solidFill>
                            <a:srgbClr val="000000"/>
                          </a:solidFill>
                          <a:effectLst/>
                          <a:latin typeface="Calibri" panose="020F0502020204030204" pitchFamily="34" charset="0"/>
                        </a:rPr>
                        <a:t> </a:t>
                      </a:r>
                    </a:p>
                  </a:txBody>
                  <a:tcPr marL="0" marR="0" marT="0" marB="0" anchor="b">
                    <a:lnL>
                      <a:noFill/>
                    </a:lnL>
                    <a:lnR>
                      <a:noFill/>
                    </a:lnR>
                    <a:lnT>
                      <a:noFill/>
                    </a:lnT>
                    <a:lnB>
                      <a:noFill/>
                    </a:lnB>
                    <a:solidFill>
                      <a:srgbClr val="FFFFFF"/>
                    </a:solid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598747514"/>
                  </a:ext>
                </a:extLst>
              </a:tr>
              <a:tr h="128180">
                <a:tc>
                  <a:txBody>
                    <a:bodyPr/>
                    <a:lstStyle/>
                    <a:p>
                      <a:pPr algn="l" fontAlgn="b"/>
                      <a:r>
                        <a:rPr lang="en-GB" sz="700" b="1" i="0" u="none" strike="noStrike">
                          <a:solidFill>
                            <a:srgbClr val="000000"/>
                          </a:solidFill>
                          <a:effectLst/>
                          <a:latin typeface="Arial" panose="020B0604020202020204" pitchFamily="34" charset="0"/>
                        </a:rPr>
                        <a:t>ADD PROF SCIENTIFIC AND TECHNICAL</a:t>
                      </a:r>
                    </a:p>
                  </a:txBody>
                  <a:tcPr marL="0" marR="0" marT="0" marB="0" anchor="b">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9</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4</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6</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4</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4</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5</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9</a:t>
                      </a:r>
                    </a:p>
                  </a:txBody>
                  <a:tcPr marL="0" marR="0" marT="0" marB="0" anchor="ctr">
                    <a:lnL>
                      <a:noFill/>
                    </a:lnL>
                    <a:lnR>
                      <a:noFill/>
                    </a:lnR>
                    <a:lnT>
                      <a:noFill/>
                    </a:lnT>
                    <a:lnB>
                      <a:noFill/>
                    </a:lnB>
                    <a:solidFill>
                      <a:srgbClr val="D9E1F2"/>
                    </a:solidFill>
                  </a:tcPr>
                </a:tc>
                <a:tc>
                  <a:txBody>
                    <a:bodyPr/>
                    <a:lstStyle/>
                    <a:p>
                      <a:pPr algn="l" fontAlgn="b"/>
                      <a:r>
                        <a:rPr lang="en-GB" sz="700" b="0" i="0" u="none" strike="noStrike">
                          <a:solidFill>
                            <a:srgbClr val="000000"/>
                          </a:solidFill>
                          <a:effectLst/>
                          <a:latin typeface="Calibri" panose="020F0502020204030204" pitchFamily="34" charset="0"/>
                        </a:rPr>
                        <a:t> </a:t>
                      </a:r>
                    </a:p>
                  </a:txBody>
                  <a:tcPr marL="0" marR="0" marT="0" marB="0" anchor="b">
                    <a:lnL>
                      <a:noFill/>
                    </a:lnL>
                    <a:lnR>
                      <a:noFill/>
                    </a:lnR>
                    <a:lnT>
                      <a:noFill/>
                    </a:lnT>
                    <a:lnB>
                      <a:noFill/>
                    </a:lnB>
                    <a:solidFill>
                      <a:srgbClr val="FFFFFF"/>
                    </a:solidFill>
                  </a:tcPr>
                </a:tc>
                <a:tc>
                  <a:txBody>
                    <a:bodyPr/>
                    <a:lstStyle/>
                    <a:p>
                      <a:pPr algn="ctr" fontAlgn="ctr"/>
                      <a:r>
                        <a:rPr lang="en-GB" sz="700" b="1" i="0" u="none" strike="noStrike">
                          <a:solidFill>
                            <a:srgbClr val="000000"/>
                          </a:solidFill>
                          <a:effectLst/>
                          <a:latin typeface="Arial" panose="020B0604020202020204" pitchFamily="34" charset="0"/>
                        </a:rPr>
                        <a:t>6</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4</a:t>
                      </a:r>
                    </a:p>
                  </a:txBody>
                  <a:tcPr marL="0" marR="0" marT="0" marB="0" anchor="ctr">
                    <a:lnL>
                      <a:noFill/>
                    </a:lnL>
                    <a:lnR>
                      <a:noFill/>
                    </a:lnR>
                    <a:lnT>
                      <a:noFill/>
                    </a:lnT>
                    <a:lnB>
                      <a:noFill/>
                    </a:lnB>
                    <a:solidFill>
                      <a:srgbClr val="D9E1F2"/>
                    </a:solidFill>
                  </a:tcPr>
                </a:tc>
                <a:extLst>
                  <a:ext uri="{0D108BD9-81ED-4DB2-BD59-A6C34878D82A}">
                    <a16:rowId xmlns:a16="http://schemas.microsoft.com/office/drawing/2014/main" val="491118188"/>
                  </a:ext>
                </a:extLst>
              </a:tr>
              <a:tr h="128180">
                <a:tc>
                  <a:txBody>
                    <a:bodyPr/>
                    <a:lstStyle/>
                    <a:p>
                      <a:pPr algn="l" fontAlgn="b"/>
                      <a:r>
                        <a:rPr lang="en-GB" sz="700" b="1" i="0" u="none" strike="noStrike">
                          <a:solidFill>
                            <a:srgbClr val="000000"/>
                          </a:solidFill>
                          <a:effectLst/>
                          <a:latin typeface="Arial" panose="020B0604020202020204" pitchFamily="34" charset="0"/>
                        </a:rPr>
                        <a:t>ADDITIONAL CLINICAL SERVICES</a:t>
                      </a:r>
                    </a:p>
                  </a:txBody>
                  <a:tcPr marL="0" marR="0" marT="0" marB="0" anchor="b">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181</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302</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221</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186</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210</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215</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320</a:t>
                      </a:r>
                    </a:p>
                  </a:txBody>
                  <a:tcPr marL="0" marR="0" marT="0" marB="0" anchor="ctr">
                    <a:lnL>
                      <a:noFill/>
                    </a:lnL>
                    <a:lnR>
                      <a:noFill/>
                    </a:lnR>
                    <a:lnT>
                      <a:noFill/>
                    </a:lnT>
                    <a:lnB>
                      <a:noFill/>
                    </a:lnB>
                    <a:solidFill>
                      <a:srgbClr val="D9E1F2"/>
                    </a:solidFill>
                  </a:tcPr>
                </a:tc>
                <a:tc>
                  <a:txBody>
                    <a:bodyPr/>
                    <a:lstStyle/>
                    <a:p>
                      <a:pPr algn="l" fontAlgn="b"/>
                      <a:r>
                        <a:rPr lang="en-GB" sz="700" b="0" i="0" u="none" strike="noStrike">
                          <a:solidFill>
                            <a:srgbClr val="000000"/>
                          </a:solidFill>
                          <a:effectLst/>
                          <a:latin typeface="Calibri" panose="020F0502020204030204" pitchFamily="34" charset="0"/>
                        </a:rPr>
                        <a:t> </a:t>
                      </a:r>
                    </a:p>
                  </a:txBody>
                  <a:tcPr marL="0" marR="0" marT="0" marB="0" anchor="b">
                    <a:lnL>
                      <a:noFill/>
                    </a:lnL>
                    <a:lnR>
                      <a:noFill/>
                    </a:lnR>
                    <a:lnT>
                      <a:noFill/>
                    </a:lnT>
                    <a:lnB>
                      <a:noFill/>
                    </a:lnB>
                    <a:solidFill>
                      <a:srgbClr val="FFFFFF"/>
                    </a:solidFill>
                  </a:tcPr>
                </a:tc>
                <a:tc>
                  <a:txBody>
                    <a:bodyPr/>
                    <a:lstStyle/>
                    <a:p>
                      <a:pPr algn="ctr" fontAlgn="ctr"/>
                      <a:r>
                        <a:rPr lang="en-GB" sz="700" b="1" i="0" u="none" strike="noStrike">
                          <a:solidFill>
                            <a:srgbClr val="000000"/>
                          </a:solidFill>
                          <a:effectLst/>
                          <a:latin typeface="Arial" panose="020B0604020202020204" pitchFamily="34" charset="0"/>
                        </a:rPr>
                        <a:t>234</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204</a:t>
                      </a:r>
                    </a:p>
                  </a:txBody>
                  <a:tcPr marL="0" marR="0" marT="0" marB="0" anchor="ctr">
                    <a:lnL>
                      <a:noFill/>
                    </a:lnL>
                    <a:lnR>
                      <a:noFill/>
                    </a:lnR>
                    <a:lnT>
                      <a:noFill/>
                    </a:lnT>
                    <a:lnB>
                      <a:noFill/>
                    </a:lnB>
                    <a:solidFill>
                      <a:srgbClr val="D9E1F2"/>
                    </a:solidFill>
                  </a:tcPr>
                </a:tc>
                <a:extLst>
                  <a:ext uri="{0D108BD9-81ED-4DB2-BD59-A6C34878D82A}">
                    <a16:rowId xmlns:a16="http://schemas.microsoft.com/office/drawing/2014/main" val="4058664438"/>
                  </a:ext>
                </a:extLst>
              </a:tr>
              <a:tr h="128180">
                <a:tc>
                  <a:txBody>
                    <a:bodyPr/>
                    <a:lstStyle/>
                    <a:p>
                      <a:pPr algn="l" fontAlgn="b"/>
                      <a:r>
                        <a:rPr lang="en-GB" sz="700" b="1" i="0" u="none" strike="noStrike">
                          <a:solidFill>
                            <a:srgbClr val="000000"/>
                          </a:solidFill>
                          <a:effectLst/>
                          <a:latin typeface="Arial" panose="020B0604020202020204" pitchFamily="34" charset="0"/>
                        </a:rPr>
                        <a:t>ADMINISTRATIVE &amp; CLERICAL</a:t>
                      </a:r>
                    </a:p>
                  </a:txBody>
                  <a:tcPr marL="0" marR="0" marT="0" marB="0" anchor="b">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27</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8</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18</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29</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13</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13</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18</a:t>
                      </a:r>
                    </a:p>
                  </a:txBody>
                  <a:tcPr marL="0" marR="0" marT="0" marB="0" anchor="ctr">
                    <a:lnL>
                      <a:noFill/>
                    </a:lnL>
                    <a:lnR>
                      <a:noFill/>
                    </a:lnR>
                    <a:lnT>
                      <a:noFill/>
                    </a:lnT>
                    <a:lnB>
                      <a:noFill/>
                    </a:lnB>
                    <a:solidFill>
                      <a:srgbClr val="D9E1F2"/>
                    </a:solidFill>
                  </a:tcPr>
                </a:tc>
                <a:tc>
                  <a:txBody>
                    <a:bodyPr/>
                    <a:lstStyle/>
                    <a:p>
                      <a:pPr algn="l" fontAlgn="b"/>
                      <a:r>
                        <a:rPr lang="en-GB" sz="700" b="0" i="0" u="none" strike="noStrike">
                          <a:solidFill>
                            <a:srgbClr val="000000"/>
                          </a:solidFill>
                          <a:effectLst/>
                          <a:latin typeface="Calibri" panose="020F0502020204030204" pitchFamily="34" charset="0"/>
                        </a:rPr>
                        <a:t> </a:t>
                      </a:r>
                    </a:p>
                  </a:txBody>
                  <a:tcPr marL="0" marR="0" marT="0" marB="0" anchor="b">
                    <a:lnL>
                      <a:noFill/>
                    </a:lnL>
                    <a:lnR>
                      <a:noFill/>
                    </a:lnR>
                    <a:lnT>
                      <a:noFill/>
                    </a:lnT>
                    <a:lnB>
                      <a:noFill/>
                    </a:lnB>
                    <a:solidFill>
                      <a:srgbClr val="FFFFFF"/>
                    </a:solidFill>
                  </a:tcPr>
                </a:tc>
                <a:tc>
                  <a:txBody>
                    <a:bodyPr/>
                    <a:lstStyle/>
                    <a:p>
                      <a:pPr algn="ctr" fontAlgn="ctr"/>
                      <a:r>
                        <a:rPr lang="en-GB" sz="700" b="1" i="0" u="none" strike="noStrike">
                          <a:solidFill>
                            <a:srgbClr val="000000"/>
                          </a:solidFill>
                          <a:effectLst/>
                          <a:latin typeface="Arial" panose="020B0604020202020204" pitchFamily="34" charset="0"/>
                        </a:rPr>
                        <a:t>17</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19</a:t>
                      </a:r>
                    </a:p>
                  </a:txBody>
                  <a:tcPr marL="0" marR="0" marT="0" marB="0" anchor="ctr">
                    <a:lnL>
                      <a:noFill/>
                    </a:lnL>
                    <a:lnR>
                      <a:noFill/>
                    </a:lnR>
                    <a:lnT>
                      <a:noFill/>
                    </a:lnT>
                    <a:lnB>
                      <a:noFill/>
                    </a:lnB>
                    <a:solidFill>
                      <a:srgbClr val="D9E1F2"/>
                    </a:solidFill>
                  </a:tcPr>
                </a:tc>
                <a:extLst>
                  <a:ext uri="{0D108BD9-81ED-4DB2-BD59-A6C34878D82A}">
                    <a16:rowId xmlns:a16="http://schemas.microsoft.com/office/drawing/2014/main" val="328562017"/>
                  </a:ext>
                </a:extLst>
              </a:tr>
              <a:tr h="128180">
                <a:tc>
                  <a:txBody>
                    <a:bodyPr/>
                    <a:lstStyle/>
                    <a:p>
                      <a:pPr algn="l" fontAlgn="b"/>
                      <a:r>
                        <a:rPr lang="en-GB" sz="700" b="1" i="0" u="none" strike="noStrike">
                          <a:solidFill>
                            <a:srgbClr val="000000"/>
                          </a:solidFill>
                          <a:effectLst/>
                          <a:latin typeface="Arial" panose="020B0604020202020204" pitchFamily="34" charset="0"/>
                        </a:rPr>
                        <a:t>ALLIED HEALTH PROFESSIONALS</a:t>
                      </a:r>
                    </a:p>
                  </a:txBody>
                  <a:tcPr marL="0" marR="0" marT="0" marB="0" anchor="b">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10</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10</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46</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48</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113</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121</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57</a:t>
                      </a:r>
                    </a:p>
                  </a:txBody>
                  <a:tcPr marL="0" marR="0" marT="0" marB="0" anchor="ctr">
                    <a:lnL>
                      <a:noFill/>
                    </a:lnL>
                    <a:lnR>
                      <a:noFill/>
                    </a:lnR>
                    <a:lnT>
                      <a:noFill/>
                    </a:lnT>
                    <a:lnB>
                      <a:noFill/>
                    </a:lnB>
                    <a:solidFill>
                      <a:srgbClr val="D9E1F2"/>
                    </a:solidFill>
                  </a:tcPr>
                </a:tc>
                <a:tc>
                  <a:txBody>
                    <a:bodyPr/>
                    <a:lstStyle/>
                    <a:p>
                      <a:pPr algn="l" fontAlgn="b"/>
                      <a:r>
                        <a:rPr lang="en-GB" sz="700" b="0" i="0" u="none" strike="noStrike">
                          <a:solidFill>
                            <a:srgbClr val="000000"/>
                          </a:solidFill>
                          <a:effectLst/>
                          <a:latin typeface="Calibri" panose="020F0502020204030204" pitchFamily="34" charset="0"/>
                        </a:rPr>
                        <a:t> </a:t>
                      </a:r>
                    </a:p>
                  </a:txBody>
                  <a:tcPr marL="0" marR="0" marT="0" marB="0" anchor="b">
                    <a:lnL>
                      <a:noFill/>
                    </a:lnL>
                    <a:lnR>
                      <a:noFill/>
                    </a:lnR>
                    <a:lnT>
                      <a:noFill/>
                    </a:lnT>
                    <a:lnB>
                      <a:noFill/>
                    </a:lnB>
                    <a:solidFill>
                      <a:srgbClr val="FFFFFF"/>
                    </a:solidFill>
                  </a:tcPr>
                </a:tc>
                <a:tc>
                  <a:txBody>
                    <a:bodyPr/>
                    <a:lstStyle/>
                    <a:p>
                      <a:pPr algn="ctr" fontAlgn="ctr"/>
                      <a:r>
                        <a:rPr lang="en-GB" sz="700" b="1" i="0" u="none" strike="noStrike">
                          <a:solidFill>
                            <a:srgbClr val="000000"/>
                          </a:solidFill>
                          <a:effectLst/>
                          <a:latin typeface="Arial" panose="020B0604020202020204" pitchFamily="34" charset="0"/>
                        </a:rPr>
                        <a:t>22</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94</a:t>
                      </a:r>
                    </a:p>
                  </a:txBody>
                  <a:tcPr marL="0" marR="0" marT="0" marB="0" anchor="ctr">
                    <a:lnL>
                      <a:noFill/>
                    </a:lnL>
                    <a:lnR>
                      <a:noFill/>
                    </a:lnR>
                    <a:lnT>
                      <a:noFill/>
                    </a:lnT>
                    <a:lnB>
                      <a:noFill/>
                    </a:lnB>
                    <a:solidFill>
                      <a:srgbClr val="D9E1F2"/>
                    </a:solidFill>
                  </a:tcPr>
                </a:tc>
                <a:extLst>
                  <a:ext uri="{0D108BD9-81ED-4DB2-BD59-A6C34878D82A}">
                    <a16:rowId xmlns:a16="http://schemas.microsoft.com/office/drawing/2014/main" val="852230267"/>
                  </a:ext>
                </a:extLst>
              </a:tr>
              <a:tr h="128180">
                <a:tc>
                  <a:txBody>
                    <a:bodyPr/>
                    <a:lstStyle/>
                    <a:p>
                      <a:pPr algn="l" fontAlgn="b"/>
                      <a:r>
                        <a:rPr lang="en-GB" sz="700" b="1" i="0" u="none" strike="noStrike">
                          <a:solidFill>
                            <a:srgbClr val="000000"/>
                          </a:solidFill>
                          <a:effectLst/>
                          <a:latin typeface="Arial" panose="020B0604020202020204" pitchFamily="34" charset="0"/>
                        </a:rPr>
                        <a:t>ESTATES AND ANCILLIARY</a:t>
                      </a:r>
                    </a:p>
                  </a:txBody>
                  <a:tcPr marL="0" marR="0" marT="0" marB="0" anchor="b">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1</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0</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(10)</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(9)</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0</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0</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0</a:t>
                      </a:r>
                    </a:p>
                  </a:txBody>
                  <a:tcPr marL="0" marR="0" marT="0" marB="0" anchor="ctr">
                    <a:lnL>
                      <a:noFill/>
                    </a:lnL>
                    <a:lnR>
                      <a:noFill/>
                    </a:lnR>
                    <a:lnT>
                      <a:noFill/>
                    </a:lnT>
                    <a:lnB>
                      <a:noFill/>
                    </a:lnB>
                    <a:solidFill>
                      <a:srgbClr val="D9E1F2"/>
                    </a:solidFill>
                  </a:tcPr>
                </a:tc>
                <a:tc>
                  <a:txBody>
                    <a:bodyPr/>
                    <a:lstStyle/>
                    <a:p>
                      <a:pPr algn="l" fontAlgn="b"/>
                      <a:r>
                        <a:rPr lang="en-GB" sz="700" b="0" i="0" u="none" strike="noStrike">
                          <a:solidFill>
                            <a:srgbClr val="000000"/>
                          </a:solidFill>
                          <a:effectLst/>
                          <a:latin typeface="Calibri" panose="020F0502020204030204" pitchFamily="34" charset="0"/>
                        </a:rPr>
                        <a:t> </a:t>
                      </a:r>
                    </a:p>
                  </a:txBody>
                  <a:tcPr marL="0" marR="0" marT="0" marB="0" anchor="b">
                    <a:lnL>
                      <a:noFill/>
                    </a:lnL>
                    <a:lnR>
                      <a:noFill/>
                    </a:lnR>
                    <a:lnT>
                      <a:noFill/>
                    </a:lnT>
                    <a:lnB>
                      <a:noFill/>
                    </a:lnB>
                    <a:solidFill>
                      <a:srgbClr val="FFFFFF"/>
                    </a:solidFill>
                  </a:tcPr>
                </a:tc>
                <a:tc>
                  <a:txBody>
                    <a:bodyPr/>
                    <a:lstStyle/>
                    <a:p>
                      <a:pPr algn="ctr" fontAlgn="ctr"/>
                      <a:r>
                        <a:rPr lang="en-GB" sz="700" b="1" i="0" u="none" strike="noStrike">
                          <a:solidFill>
                            <a:srgbClr val="000000"/>
                          </a:solidFill>
                          <a:effectLst/>
                          <a:latin typeface="Arial" panose="020B0604020202020204" pitchFamily="34" charset="0"/>
                        </a:rPr>
                        <a:t>(3)</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(3)</a:t>
                      </a:r>
                    </a:p>
                  </a:txBody>
                  <a:tcPr marL="0" marR="0" marT="0" marB="0" anchor="ctr">
                    <a:lnL>
                      <a:noFill/>
                    </a:lnL>
                    <a:lnR>
                      <a:noFill/>
                    </a:lnR>
                    <a:lnT>
                      <a:noFill/>
                    </a:lnT>
                    <a:lnB>
                      <a:noFill/>
                    </a:lnB>
                    <a:solidFill>
                      <a:srgbClr val="D9E1F2"/>
                    </a:solidFill>
                  </a:tcPr>
                </a:tc>
                <a:extLst>
                  <a:ext uri="{0D108BD9-81ED-4DB2-BD59-A6C34878D82A}">
                    <a16:rowId xmlns:a16="http://schemas.microsoft.com/office/drawing/2014/main" val="651509676"/>
                  </a:ext>
                </a:extLst>
              </a:tr>
              <a:tr h="128180">
                <a:tc>
                  <a:txBody>
                    <a:bodyPr/>
                    <a:lstStyle/>
                    <a:p>
                      <a:pPr algn="l" fontAlgn="b"/>
                      <a:r>
                        <a:rPr lang="en-GB" sz="700" b="1" i="0" u="none" strike="noStrike">
                          <a:solidFill>
                            <a:srgbClr val="000000"/>
                          </a:solidFill>
                          <a:effectLst/>
                          <a:latin typeface="Arial" panose="020B0604020202020204" pitchFamily="34" charset="0"/>
                        </a:rPr>
                        <a:t>HEALTHCARE SCIENTISTS</a:t>
                      </a:r>
                    </a:p>
                  </a:txBody>
                  <a:tcPr marL="0" marR="0" marT="0" marB="0" anchor="b">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8</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8</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3</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4</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4</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6</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5</a:t>
                      </a:r>
                    </a:p>
                  </a:txBody>
                  <a:tcPr marL="0" marR="0" marT="0" marB="0" anchor="ctr">
                    <a:lnL>
                      <a:noFill/>
                    </a:lnL>
                    <a:lnR>
                      <a:noFill/>
                    </a:lnR>
                    <a:lnT>
                      <a:noFill/>
                    </a:lnT>
                    <a:lnB>
                      <a:noFill/>
                    </a:lnB>
                    <a:solidFill>
                      <a:srgbClr val="D9E1F2"/>
                    </a:solidFill>
                  </a:tcPr>
                </a:tc>
                <a:tc>
                  <a:txBody>
                    <a:bodyPr/>
                    <a:lstStyle/>
                    <a:p>
                      <a:pPr algn="l" fontAlgn="b"/>
                      <a:r>
                        <a:rPr lang="en-GB" sz="700" b="0" i="0" u="none" strike="noStrike">
                          <a:solidFill>
                            <a:srgbClr val="000000"/>
                          </a:solidFill>
                          <a:effectLst/>
                          <a:latin typeface="Calibri" panose="020F0502020204030204" pitchFamily="34" charset="0"/>
                        </a:rPr>
                        <a:t> </a:t>
                      </a:r>
                    </a:p>
                  </a:txBody>
                  <a:tcPr marL="0" marR="0" marT="0" marB="0" anchor="b">
                    <a:lnL>
                      <a:noFill/>
                    </a:lnL>
                    <a:lnR>
                      <a:noFill/>
                    </a:lnR>
                    <a:lnT>
                      <a:noFill/>
                    </a:lnT>
                    <a:lnB>
                      <a:noFill/>
                    </a:lnB>
                    <a:solidFill>
                      <a:srgbClr val="FFFFFF"/>
                    </a:solidFill>
                  </a:tcPr>
                </a:tc>
                <a:tc>
                  <a:txBody>
                    <a:bodyPr/>
                    <a:lstStyle/>
                    <a:p>
                      <a:pPr algn="ctr" fontAlgn="ctr"/>
                      <a:r>
                        <a:rPr lang="en-GB" sz="700" b="1" i="0" u="none" strike="noStrike">
                          <a:solidFill>
                            <a:srgbClr val="000000"/>
                          </a:solidFill>
                          <a:effectLst/>
                          <a:latin typeface="Arial" panose="020B0604020202020204" pitchFamily="34" charset="0"/>
                        </a:rPr>
                        <a:t>7</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5</a:t>
                      </a:r>
                    </a:p>
                  </a:txBody>
                  <a:tcPr marL="0" marR="0" marT="0" marB="0" anchor="ctr">
                    <a:lnL>
                      <a:noFill/>
                    </a:lnL>
                    <a:lnR>
                      <a:noFill/>
                    </a:lnR>
                    <a:lnT>
                      <a:noFill/>
                    </a:lnT>
                    <a:lnB>
                      <a:noFill/>
                    </a:lnB>
                    <a:solidFill>
                      <a:srgbClr val="D9E1F2"/>
                    </a:solidFill>
                  </a:tcPr>
                </a:tc>
                <a:extLst>
                  <a:ext uri="{0D108BD9-81ED-4DB2-BD59-A6C34878D82A}">
                    <a16:rowId xmlns:a16="http://schemas.microsoft.com/office/drawing/2014/main" val="2146537835"/>
                  </a:ext>
                </a:extLst>
              </a:tr>
              <a:tr h="128180">
                <a:tc>
                  <a:txBody>
                    <a:bodyPr/>
                    <a:lstStyle/>
                    <a:p>
                      <a:pPr algn="l" fontAlgn="b"/>
                      <a:r>
                        <a:rPr lang="en-GB" sz="700" b="1" i="0" u="none" strike="noStrike">
                          <a:solidFill>
                            <a:srgbClr val="000000"/>
                          </a:solidFill>
                          <a:effectLst/>
                          <a:latin typeface="Arial" panose="020B0604020202020204" pitchFamily="34" charset="0"/>
                        </a:rPr>
                        <a:t>MEDICAL AND DENTAL</a:t>
                      </a:r>
                    </a:p>
                  </a:txBody>
                  <a:tcPr marL="0" marR="0" marT="0" marB="0" anchor="b">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508</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617</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709</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695</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648</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515</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588</a:t>
                      </a:r>
                    </a:p>
                  </a:txBody>
                  <a:tcPr marL="0" marR="0" marT="0" marB="0" anchor="ctr">
                    <a:lnL>
                      <a:noFill/>
                    </a:lnL>
                    <a:lnR>
                      <a:noFill/>
                    </a:lnR>
                    <a:lnT>
                      <a:noFill/>
                    </a:lnT>
                    <a:lnB>
                      <a:noFill/>
                    </a:lnB>
                    <a:solidFill>
                      <a:srgbClr val="D9E1F2"/>
                    </a:solidFill>
                  </a:tcPr>
                </a:tc>
                <a:tc>
                  <a:txBody>
                    <a:bodyPr/>
                    <a:lstStyle/>
                    <a:p>
                      <a:pPr algn="l" fontAlgn="b"/>
                      <a:r>
                        <a:rPr lang="en-GB" sz="700" b="0" i="0" u="none" strike="noStrike">
                          <a:solidFill>
                            <a:srgbClr val="000000"/>
                          </a:solidFill>
                          <a:effectLst/>
                          <a:latin typeface="Calibri" panose="020F0502020204030204" pitchFamily="34" charset="0"/>
                        </a:rPr>
                        <a:t> </a:t>
                      </a:r>
                    </a:p>
                  </a:txBody>
                  <a:tcPr marL="0" marR="0" marT="0" marB="0" anchor="b">
                    <a:lnL>
                      <a:noFill/>
                    </a:lnL>
                    <a:lnR>
                      <a:noFill/>
                    </a:lnR>
                    <a:lnT>
                      <a:noFill/>
                    </a:lnT>
                    <a:lnB>
                      <a:noFill/>
                    </a:lnB>
                    <a:solidFill>
                      <a:srgbClr val="FFFFFF"/>
                    </a:solidFill>
                  </a:tcPr>
                </a:tc>
                <a:tc>
                  <a:txBody>
                    <a:bodyPr/>
                    <a:lstStyle/>
                    <a:p>
                      <a:pPr algn="ctr" fontAlgn="ctr"/>
                      <a:r>
                        <a:rPr lang="en-GB" sz="700" b="1" i="0" u="none" strike="noStrike">
                          <a:solidFill>
                            <a:srgbClr val="000000"/>
                          </a:solidFill>
                          <a:effectLst/>
                          <a:latin typeface="Arial" panose="020B0604020202020204" pitchFamily="34" charset="0"/>
                        </a:rPr>
                        <a:t>611</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619</a:t>
                      </a:r>
                    </a:p>
                  </a:txBody>
                  <a:tcPr marL="0" marR="0" marT="0" marB="0" anchor="ctr">
                    <a:lnL>
                      <a:noFill/>
                    </a:lnL>
                    <a:lnR>
                      <a:noFill/>
                    </a:lnR>
                    <a:lnT>
                      <a:noFill/>
                    </a:lnT>
                    <a:lnB>
                      <a:noFill/>
                    </a:lnB>
                    <a:solidFill>
                      <a:srgbClr val="D9E1F2"/>
                    </a:solidFill>
                  </a:tcPr>
                </a:tc>
                <a:extLst>
                  <a:ext uri="{0D108BD9-81ED-4DB2-BD59-A6C34878D82A}">
                    <a16:rowId xmlns:a16="http://schemas.microsoft.com/office/drawing/2014/main" val="948917956"/>
                  </a:ext>
                </a:extLst>
              </a:tr>
              <a:tr h="128180">
                <a:tc>
                  <a:txBody>
                    <a:bodyPr/>
                    <a:lstStyle/>
                    <a:p>
                      <a:pPr algn="l" fontAlgn="b"/>
                      <a:r>
                        <a:rPr lang="en-GB" sz="700" b="1" i="0" u="none" strike="noStrike">
                          <a:solidFill>
                            <a:srgbClr val="000000"/>
                          </a:solidFill>
                          <a:effectLst/>
                          <a:latin typeface="Arial" panose="020B0604020202020204" pitchFamily="34" charset="0"/>
                        </a:rPr>
                        <a:t>NURSING AND MIDWIFERY REGISTERED</a:t>
                      </a:r>
                    </a:p>
                  </a:txBody>
                  <a:tcPr marL="0" marR="0" marT="0" marB="0" anchor="b">
                    <a:lnL>
                      <a:noFill/>
                    </a:lnL>
                    <a:lnR>
                      <a:noFill/>
                    </a:lnR>
                    <a:lnT>
                      <a:noFill/>
                    </a:lnT>
                    <a:lnB w="6350" cap="flat" cmpd="sng" algn="ctr">
                      <a:solidFill>
                        <a:srgbClr val="2F75B5"/>
                      </a:solidFill>
                      <a:prstDash val="solid"/>
                      <a:round/>
                      <a:headEnd type="none" w="med" len="med"/>
                      <a:tailEnd type="none" w="med" len="med"/>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450</a:t>
                      </a:r>
                    </a:p>
                  </a:txBody>
                  <a:tcPr marL="0" marR="0" marT="0" marB="0" anchor="ctr">
                    <a:lnL>
                      <a:noFill/>
                    </a:lnL>
                    <a:lnR>
                      <a:noFill/>
                    </a:lnR>
                    <a:lnT>
                      <a:noFill/>
                    </a:lnT>
                    <a:lnB w="6350" cap="flat" cmpd="sng" algn="ctr">
                      <a:solidFill>
                        <a:srgbClr val="2F75B5"/>
                      </a:solidFill>
                      <a:prstDash val="solid"/>
                      <a:round/>
                      <a:headEnd type="none" w="med" len="med"/>
                      <a:tailEnd type="none" w="med" len="med"/>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401</a:t>
                      </a:r>
                    </a:p>
                  </a:txBody>
                  <a:tcPr marL="0" marR="0" marT="0" marB="0" anchor="ctr">
                    <a:lnL>
                      <a:noFill/>
                    </a:lnL>
                    <a:lnR>
                      <a:noFill/>
                    </a:lnR>
                    <a:lnT>
                      <a:noFill/>
                    </a:lnT>
                    <a:lnB w="6350" cap="flat" cmpd="sng" algn="ctr">
                      <a:solidFill>
                        <a:srgbClr val="2F75B5"/>
                      </a:solidFill>
                      <a:prstDash val="solid"/>
                      <a:round/>
                      <a:headEnd type="none" w="med" len="med"/>
                      <a:tailEnd type="none" w="med" len="med"/>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308</a:t>
                      </a:r>
                    </a:p>
                  </a:txBody>
                  <a:tcPr marL="0" marR="0" marT="0" marB="0" anchor="ctr">
                    <a:lnL>
                      <a:noFill/>
                    </a:lnL>
                    <a:lnR>
                      <a:noFill/>
                    </a:lnR>
                    <a:lnT>
                      <a:noFill/>
                    </a:lnT>
                    <a:lnB w="6350" cap="flat" cmpd="sng" algn="ctr">
                      <a:solidFill>
                        <a:srgbClr val="2F75B5"/>
                      </a:solidFill>
                      <a:prstDash val="solid"/>
                      <a:round/>
                      <a:headEnd type="none" w="med" len="med"/>
                      <a:tailEnd type="none" w="med" len="med"/>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330</a:t>
                      </a:r>
                    </a:p>
                  </a:txBody>
                  <a:tcPr marL="0" marR="0" marT="0" marB="0" anchor="ctr">
                    <a:lnL>
                      <a:noFill/>
                    </a:lnL>
                    <a:lnR>
                      <a:noFill/>
                    </a:lnR>
                    <a:lnT>
                      <a:noFill/>
                    </a:lnT>
                    <a:lnB w="6350" cap="flat" cmpd="sng" algn="ctr">
                      <a:solidFill>
                        <a:srgbClr val="2F75B5"/>
                      </a:solidFill>
                      <a:prstDash val="solid"/>
                      <a:round/>
                      <a:headEnd type="none" w="med" len="med"/>
                      <a:tailEnd type="none" w="med" len="med"/>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320</a:t>
                      </a:r>
                    </a:p>
                  </a:txBody>
                  <a:tcPr marL="0" marR="0" marT="0" marB="0" anchor="ctr">
                    <a:lnL>
                      <a:noFill/>
                    </a:lnL>
                    <a:lnR>
                      <a:noFill/>
                    </a:lnR>
                    <a:lnT>
                      <a:noFill/>
                    </a:lnT>
                    <a:lnB w="6350" cap="flat" cmpd="sng" algn="ctr">
                      <a:solidFill>
                        <a:srgbClr val="2F75B5"/>
                      </a:solidFill>
                      <a:prstDash val="solid"/>
                      <a:round/>
                      <a:headEnd type="none" w="med" len="med"/>
                      <a:tailEnd type="none" w="med" len="med"/>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346</a:t>
                      </a:r>
                    </a:p>
                  </a:txBody>
                  <a:tcPr marL="0" marR="0" marT="0" marB="0" anchor="ctr">
                    <a:lnL>
                      <a:noFill/>
                    </a:lnL>
                    <a:lnR>
                      <a:noFill/>
                    </a:lnR>
                    <a:lnT>
                      <a:noFill/>
                    </a:lnT>
                    <a:lnB w="6350" cap="flat" cmpd="sng" algn="ctr">
                      <a:solidFill>
                        <a:srgbClr val="2F75B5"/>
                      </a:solidFill>
                      <a:prstDash val="solid"/>
                      <a:round/>
                      <a:headEnd type="none" w="med" len="med"/>
                      <a:tailEnd type="none" w="med" len="med"/>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435</a:t>
                      </a:r>
                    </a:p>
                  </a:txBody>
                  <a:tcPr marL="0" marR="0" marT="0" marB="0" anchor="ctr">
                    <a:lnL>
                      <a:noFill/>
                    </a:lnL>
                    <a:lnR>
                      <a:noFill/>
                    </a:lnR>
                    <a:lnT>
                      <a:noFill/>
                    </a:lnT>
                    <a:lnB w="6350" cap="flat" cmpd="sng" algn="ctr">
                      <a:solidFill>
                        <a:srgbClr val="2F75B5"/>
                      </a:solidFill>
                      <a:prstDash val="solid"/>
                      <a:round/>
                      <a:headEnd type="none" w="med" len="med"/>
                      <a:tailEnd type="none" w="med" len="med"/>
                    </a:lnB>
                    <a:solidFill>
                      <a:srgbClr val="D9E1F2"/>
                    </a:solidFill>
                  </a:tcPr>
                </a:tc>
                <a:tc>
                  <a:txBody>
                    <a:bodyPr/>
                    <a:lstStyle/>
                    <a:p>
                      <a:pPr algn="l" fontAlgn="b"/>
                      <a:r>
                        <a:rPr lang="en-GB" sz="700" b="0" i="0" u="none" strike="noStrike">
                          <a:solidFill>
                            <a:srgbClr val="000000"/>
                          </a:solidFill>
                          <a:effectLst/>
                          <a:latin typeface="Calibri" panose="020F0502020204030204" pitchFamily="34" charset="0"/>
                        </a:rPr>
                        <a:t> </a:t>
                      </a:r>
                    </a:p>
                  </a:txBody>
                  <a:tcPr marL="0" marR="0" marT="0" marB="0" anchor="b">
                    <a:lnL>
                      <a:noFill/>
                    </a:lnL>
                    <a:lnR>
                      <a:noFill/>
                    </a:lnR>
                    <a:lnT>
                      <a:noFill/>
                    </a:lnT>
                    <a:lnB>
                      <a:noFill/>
                    </a:lnB>
                    <a:solidFill>
                      <a:srgbClr val="FFFFFF"/>
                    </a:solidFill>
                  </a:tcPr>
                </a:tc>
                <a:tc>
                  <a:txBody>
                    <a:bodyPr/>
                    <a:lstStyle/>
                    <a:p>
                      <a:pPr algn="ctr" fontAlgn="ctr"/>
                      <a:r>
                        <a:rPr lang="en-GB" sz="700" b="1" i="0" u="none" strike="noStrike">
                          <a:solidFill>
                            <a:srgbClr val="000000"/>
                          </a:solidFill>
                          <a:effectLst/>
                          <a:latin typeface="Arial" panose="020B0604020202020204" pitchFamily="34" charset="0"/>
                        </a:rPr>
                        <a:t>386</a:t>
                      </a:r>
                    </a:p>
                  </a:txBody>
                  <a:tcPr marL="0" marR="0" marT="0" marB="0" anchor="ctr">
                    <a:lnL>
                      <a:noFill/>
                    </a:lnL>
                    <a:lnR>
                      <a:noFill/>
                    </a:lnR>
                    <a:lnT>
                      <a:noFill/>
                    </a:lnT>
                    <a:lnB w="6350" cap="flat" cmpd="sng" algn="ctr">
                      <a:solidFill>
                        <a:srgbClr val="2F75B5"/>
                      </a:solidFill>
                      <a:prstDash val="solid"/>
                      <a:round/>
                      <a:headEnd type="none" w="med" len="med"/>
                      <a:tailEnd type="none" w="med" len="med"/>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332</a:t>
                      </a:r>
                    </a:p>
                  </a:txBody>
                  <a:tcPr marL="0" marR="0" marT="0" marB="0" anchor="ctr">
                    <a:lnL>
                      <a:noFill/>
                    </a:lnL>
                    <a:lnR>
                      <a:noFill/>
                    </a:lnR>
                    <a:lnT>
                      <a:noFill/>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1880764536"/>
                  </a:ext>
                </a:extLst>
              </a:tr>
              <a:tr h="134589">
                <a:tc>
                  <a:txBody>
                    <a:bodyPr/>
                    <a:lstStyle/>
                    <a:p>
                      <a:pPr algn="l" fontAlgn="b"/>
                      <a:r>
                        <a:rPr lang="en-GB" sz="700" b="1" i="0" u="none" strike="noStrike">
                          <a:solidFill>
                            <a:srgbClr val="000000"/>
                          </a:solidFill>
                          <a:effectLst/>
                          <a:latin typeface="Arial" panose="020B0604020202020204" pitchFamily="34" charset="0"/>
                        </a:rPr>
                        <a:t>Grand Total</a:t>
                      </a:r>
                    </a:p>
                  </a:txBody>
                  <a:tcPr marL="0" marR="0" marT="0" marB="0" anchor="b">
                    <a:lnL>
                      <a:noFill/>
                    </a:lnL>
                    <a:lnR>
                      <a:noFill/>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tcPr>
                </a:tc>
                <a:tc>
                  <a:txBody>
                    <a:bodyPr/>
                    <a:lstStyle/>
                    <a:p>
                      <a:pPr algn="ctr" fontAlgn="ctr"/>
                      <a:r>
                        <a:rPr lang="en-GB" sz="700" b="1" i="0" u="none" strike="noStrike">
                          <a:solidFill>
                            <a:srgbClr val="000000"/>
                          </a:solidFill>
                          <a:effectLst/>
                          <a:latin typeface="Arial" panose="020B0604020202020204" pitchFamily="34" charset="0"/>
                        </a:rPr>
                        <a:t>1,193</a:t>
                      </a:r>
                    </a:p>
                  </a:txBody>
                  <a:tcPr marL="0" marR="0" marT="0" marB="0" anchor="ctr">
                    <a:lnL>
                      <a:noFill/>
                    </a:lnL>
                    <a:lnR>
                      <a:noFill/>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tcPr>
                </a:tc>
                <a:tc>
                  <a:txBody>
                    <a:bodyPr/>
                    <a:lstStyle/>
                    <a:p>
                      <a:pPr algn="ctr" fontAlgn="ctr"/>
                      <a:r>
                        <a:rPr lang="en-GB" sz="700" b="1" i="0" u="none" strike="noStrike">
                          <a:solidFill>
                            <a:srgbClr val="000000"/>
                          </a:solidFill>
                          <a:effectLst/>
                          <a:latin typeface="Arial" panose="020B0604020202020204" pitchFamily="34" charset="0"/>
                        </a:rPr>
                        <a:t>1,349</a:t>
                      </a:r>
                    </a:p>
                  </a:txBody>
                  <a:tcPr marL="0" marR="0" marT="0" marB="0" anchor="ctr">
                    <a:lnL>
                      <a:noFill/>
                    </a:lnL>
                    <a:lnR>
                      <a:noFill/>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tcPr>
                </a:tc>
                <a:tc>
                  <a:txBody>
                    <a:bodyPr/>
                    <a:lstStyle/>
                    <a:p>
                      <a:pPr algn="ctr" fontAlgn="ctr"/>
                      <a:r>
                        <a:rPr lang="en-GB" sz="700" b="1" i="0" u="none" strike="noStrike">
                          <a:solidFill>
                            <a:srgbClr val="000000"/>
                          </a:solidFill>
                          <a:effectLst/>
                          <a:latin typeface="Arial" panose="020B0604020202020204" pitchFamily="34" charset="0"/>
                        </a:rPr>
                        <a:t>1,300</a:t>
                      </a:r>
                    </a:p>
                  </a:txBody>
                  <a:tcPr marL="0" marR="0" marT="0" marB="0" anchor="ctr">
                    <a:lnL>
                      <a:noFill/>
                    </a:lnL>
                    <a:lnR>
                      <a:noFill/>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tcPr>
                </a:tc>
                <a:tc>
                  <a:txBody>
                    <a:bodyPr/>
                    <a:lstStyle/>
                    <a:p>
                      <a:pPr algn="ctr" fontAlgn="ctr"/>
                      <a:r>
                        <a:rPr lang="en-GB" sz="700" b="1" i="0" u="none" strike="noStrike">
                          <a:solidFill>
                            <a:srgbClr val="000000"/>
                          </a:solidFill>
                          <a:effectLst/>
                          <a:latin typeface="Arial" panose="020B0604020202020204" pitchFamily="34" charset="0"/>
                        </a:rPr>
                        <a:t>1,287</a:t>
                      </a:r>
                    </a:p>
                  </a:txBody>
                  <a:tcPr marL="0" marR="0" marT="0" marB="0" anchor="ctr">
                    <a:lnL>
                      <a:noFill/>
                    </a:lnL>
                    <a:lnR>
                      <a:noFill/>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tcPr>
                </a:tc>
                <a:tc>
                  <a:txBody>
                    <a:bodyPr/>
                    <a:lstStyle/>
                    <a:p>
                      <a:pPr algn="ctr" fontAlgn="ctr"/>
                      <a:r>
                        <a:rPr lang="en-GB" sz="700" b="1" i="0" u="none" strike="noStrike">
                          <a:solidFill>
                            <a:srgbClr val="000000"/>
                          </a:solidFill>
                          <a:effectLst/>
                          <a:latin typeface="Arial" panose="020B0604020202020204" pitchFamily="34" charset="0"/>
                        </a:rPr>
                        <a:t>1,312</a:t>
                      </a:r>
                    </a:p>
                  </a:txBody>
                  <a:tcPr marL="0" marR="0" marT="0" marB="0" anchor="ctr">
                    <a:lnL>
                      <a:noFill/>
                    </a:lnL>
                    <a:lnR>
                      <a:noFill/>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tcPr>
                </a:tc>
                <a:tc>
                  <a:txBody>
                    <a:bodyPr/>
                    <a:lstStyle/>
                    <a:p>
                      <a:pPr algn="ctr" fontAlgn="ctr"/>
                      <a:r>
                        <a:rPr lang="en-GB" sz="700" b="1" i="0" u="none" strike="noStrike">
                          <a:solidFill>
                            <a:srgbClr val="000000"/>
                          </a:solidFill>
                          <a:effectLst/>
                          <a:latin typeface="Arial" panose="020B0604020202020204" pitchFamily="34" charset="0"/>
                        </a:rPr>
                        <a:t>1,222</a:t>
                      </a:r>
                    </a:p>
                  </a:txBody>
                  <a:tcPr marL="0" marR="0" marT="0" marB="0" anchor="ctr">
                    <a:lnL>
                      <a:noFill/>
                    </a:lnL>
                    <a:lnR>
                      <a:noFill/>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tcPr>
                </a:tc>
                <a:tc>
                  <a:txBody>
                    <a:bodyPr/>
                    <a:lstStyle/>
                    <a:p>
                      <a:pPr algn="ctr" fontAlgn="ctr"/>
                      <a:r>
                        <a:rPr lang="en-GB" sz="700" b="1" i="0" u="none" strike="noStrike">
                          <a:solidFill>
                            <a:srgbClr val="000000"/>
                          </a:solidFill>
                          <a:effectLst/>
                          <a:latin typeface="Arial" panose="020B0604020202020204" pitchFamily="34" charset="0"/>
                        </a:rPr>
                        <a:t>1,432</a:t>
                      </a:r>
                    </a:p>
                  </a:txBody>
                  <a:tcPr marL="0" marR="0" marT="0" marB="0" anchor="ctr">
                    <a:lnL>
                      <a:noFill/>
                    </a:lnL>
                    <a:lnR>
                      <a:noFill/>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tcPr>
                </a:tc>
                <a:tc>
                  <a:txBody>
                    <a:bodyPr/>
                    <a:lstStyle/>
                    <a:p>
                      <a:pPr algn="l" fontAlgn="b"/>
                      <a:r>
                        <a:rPr lang="en-GB" sz="700" b="0" i="0" u="none" strike="noStrike">
                          <a:solidFill>
                            <a:srgbClr val="000000"/>
                          </a:solidFill>
                          <a:effectLst/>
                          <a:latin typeface="Calibri" panose="020F0502020204030204" pitchFamily="34" charset="0"/>
                        </a:rPr>
                        <a:t> </a:t>
                      </a:r>
                    </a:p>
                  </a:txBody>
                  <a:tcPr marL="0" marR="0" marT="0" marB="0" anchor="b">
                    <a:lnL>
                      <a:noFill/>
                    </a:lnL>
                    <a:lnR>
                      <a:noFill/>
                    </a:lnR>
                    <a:lnT>
                      <a:noFill/>
                    </a:lnT>
                    <a:lnB>
                      <a:noFill/>
                    </a:lnB>
                    <a:solidFill>
                      <a:srgbClr val="FFFFFF"/>
                    </a:solidFill>
                  </a:tcPr>
                </a:tc>
                <a:tc>
                  <a:txBody>
                    <a:bodyPr/>
                    <a:lstStyle/>
                    <a:p>
                      <a:pPr algn="ctr" fontAlgn="ctr"/>
                      <a:r>
                        <a:rPr lang="en-GB" sz="700" b="1" i="0" u="none" strike="noStrike">
                          <a:solidFill>
                            <a:srgbClr val="000000"/>
                          </a:solidFill>
                          <a:effectLst/>
                          <a:latin typeface="Arial" panose="020B0604020202020204" pitchFamily="34" charset="0"/>
                        </a:rPr>
                        <a:t>1,281</a:t>
                      </a:r>
                    </a:p>
                  </a:txBody>
                  <a:tcPr marL="0" marR="0" marT="0" marB="0" anchor="ctr">
                    <a:lnL>
                      <a:noFill/>
                    </a:lnL>
                    <a:lnR>
                      <a:noFill/>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tcPr>
                </a:tc>
                <a:tc>
                  <a:txBody>
                    <a:bodyPr/>
                    <a:lstStyle/>
                    <a:p>
                      <a:pPr algn="ctr" fontAlgn="ctr"/>
                      <a:r>
                        <a:rPr lang="en-GB" sz="700" b="1" i="0" u="none" strike="noStrike">
                          <a:solidFill>
                            <a:srgbClr val="000000"/>
                          </a:solidFill>
                          <a:effectLst/>
                          <a:latin typeface="Arial" panose="020B0604020202020204" pitchFamily="34" charset="0"/>
                        </a:rPr>
                        <a:t>1,274</a:t>
                      </a:r>
                    </a:p>
                  </a:txBody>
                  <a:tcPr marL="0" marR="0" marT="0" marB="0" anchor="ctr">
                    <a:lnL>
                      <a:noFill/>
                    </a:lnL>
                    <a:lnR>
                      <a:noFill/>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3249767148"/>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2087813744"/>
              </p:ext>
            </p:extLst>
          </p:nvPr>
        </p:nvGraphicFramePr>
        <p:xfrm>
          <a:off x="6347977" y="2369991"/>
          <a:ext cx="5605728" cy="1724025"/>
        </p:xfrm>
        <a:graphic>
          <a:graphicData uri="http://schemas.openxmlformats.org/drawingml/2006/table">
            <a:tbl>
              <a:tblPr/>
              <a:tblGrid>
                <a:gridCol w="1716954">
                  <a:extLst>
                    <a:ext uri="{9D8B030D-6E8A-4147-A177-3AD203B41FA5}">
                      <a16:colId xmlns:a16="http://schemas.microsoft.com/office/drawing/2014/main" val="653041714"/>
                    </a:ext>
                  </a:extLst>
                </a:gridCol>
                <a:gridCol w="410019">
                  <a:extLst>
                    <a:ext uri="{9D8B030D-6E8A-4147-A177-3AD203B41FA5}">
                      <a16:colId xmlns:a16="http://schemas.microsoft.com/office/drawing/2014/main" val="48559832"/>
                    </a:ext>
                  </a:extLst>
                </a:gridCol>
                <a:gridCol w="410019">
                  <a:extLst>
                    <a:ext uri="{9D8B030D-6E8A-4147-A177-3AD203B41FA5}">
                      <a16:colId xmlns:a16="http://schemas.microsoft.com/office/drawing/2014/main" val="3007442349"/>
                    </a:ext>
                  </a:extLst>
                </a:gridCol>
                <a:gridCol w="410019">
                  <a:extLst>
                    <a:ext uri="{9D8B030D-6E8A-4147-A177-3AD203B41FA5}">
                      <a16:colId xmlns:a16="http://schemas.microsoft.com/office/drawing/2014/main" val="3828488950"/>
                    </a:ext>
                  </a:extLst>
                </a:gridCol>
                <a:gridCol w="410019">
                  <a:extLst>
                    <a:ext uri="{9D8B030D-6E8A-4147-A177-3AD203B41FA5}">
                      <a16:colId xmlns:a16="http://schemas.microsoft.com/office/drawing/2014/main" val="3401863197"/>
                    </a:ext>
                  </a:extLst>
                </a:gridCol>
                <a:gridCol w="410019">
                  <a:extLst>
                    <a:ext uri="{9D8B030D-6E8A-4147-A177-3AD203B41FA5}">
                      <a16:colId xmlns:a16="http://schemas.microsoft.com/office/drawing/2014/main" val="3153689678"/>
                    </a:ext>
                  </a:extLst>
                </a:gridCol>
                <a:gridCol w="410019">
                  <a:extLst>
                    <a:ext uri="{9D8B030D-6E8A-4147-A177-3AD203B41FA5}">
                      <a16:colId xmlns:a16="http://schemas.microsoft.com/office/drawing/2014/main" val="2069768251"/>
                    </a:ext>
                  </a:extLst>
                </a:gridCol>
                <a:gridCol w="410019">
                  <a:extLst>
                    <a:ext uri="{9D8B030D-6E8A-4147-A177-3AD203B41FA5}">
                      <a16:colId xmlns:a16="http://schemas.microsoft.com/office/drawing/2014/main" val="4025721576"/>
                    </a:ext>
                  </a:extLst>
                </a:gridCol>
                <a:gridCol w="198603">
                  <a:extLst>
                    <a:ext uri="{9D8B030D-6E8A-4147-A177-3AD203B41FA5}">
                      <a16:colId xmlns:a16="http://schemas.microsoft.com/office/drawing/2014/main" val="1303207620"/>
                    </a:ext>
                  </a:extLst>
                </a:gridCol>
                <a:gridCol w="410019">
                  <a:extLst>
                    <a:ext uri="{9D8B030D-6E8A-4147-A177-3AD203B41FA5}">
                      <a16:colId xmlns:a16="http://schemas.microsoft.com/office/drawing/2014/main" val="4178618272"/>
                    </a:ext>
                  </a:extLst>
                </a:gridCol>
                <a:gridCol w="410019">
                  <a:extLst>
                    <a:ext uri="{9D8B030D-6E8A-4147-A177-3AD203B41FA5}">
                      <a16:colId xmlns:a16="http://schemas.microsoft.com/office/drawing/2014/main" val="704788791"/>
                    </a:ext>
                  </a:extLst>
                </a:gridCol>
              </a:tblGrid>
              <a:tr h="266528">
                <a:tc rowSpan="2">
                  <a:txBody>
                    <a:bodyPr/>
                    <a:lstStyle/>
                    <a:p>
                      <a:pPr algn="ctr" fontAlgn="ctr"/>
                      <a:r>
                        <a:rPr lang="en-GB" sz="700" b="1" i="0" u="none" strike="noStrike">
                          <a:solidFill>
                            <a:srgbClr val="FFFFFF"/>
                          </a:solidFill>
                          <a:effectLst/>
                          <a:latin typeface="Arial" panose="020B0604020202020204" pitchFamily="34" charset="0"/>
                        </a:rPr>
                        <a:t>Type</a:t>
                      </a:r>
                    </a:p>
                  </a:txBody>
                  <a:tcPr marL="0" marR="0" marT="0" marB="0" anchor="ctr">
                    <a:lnL>
                      <a:noFill/>
                    </a:lnL>
                    <a:lnR>
                      <a:noFill/>
                    </a:lnR>
                    <a:lnT>
                      <a:noFill/>
                    </a:lnT>
                    <a:lnB>
                      <a:noFill/>
                    </a:lnB>
                    <a:solidFill>
                      <a:srgbClr val="366092"/>
                    </a:solidFill>
                  </a:tcPr>
                </a:tc>
                <a:tc gridSpan="7">
                  <a:txBody>
                    <a:bodyPr/>
                    <a:lstStyle/>
                    <a:p>
                      <a:pPr algn="ctr" fontAlgn="ctr"/>
                      <a:r>
                        <a:rPr lang="en-GB" sz="700" b="1" i="0" u="none" strike="noStrike">
                          <a:solidFill>
                            <a:srgbClr val="FFFFFF"/>
                          </a:solidFill>
                          <a:effectLst/>
                          <a:latin typeface="Arial" panose="020B0604020202020204" pitchFamily="34" charset="0"/>
                        </a:rPr>
                        <a:t>£'000</a:t>
                      </a:r>
                    </a:p>
                  </a:txBody>
                  <a:tcPr marL="0" marR="0" marT="0" marB="0" anchor="ctr">
                    <a:lnL>
                      <a:noFill/>
                    </a:lnL>
                    <a:lnR>
                      <a:noFill/>
                    </a:lnR>
                    <a:lnT>
                      <a:noFill/>
                    </a:lnT>
                    <a:lnB>
                      <a:noFill/>
                    </a:lnB>
                    <a:solidFill>
                      <a:srgbClr val="366092"/>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b"/>
                      <a:r>
                        <a:rPr lang="en-GB" sz="700" b="0" i="0" u="none" strike="noStrike">
                          <a:solidFill>
                            <a:srgbClr val="000000"/>
                          </a:solidFill>
                          <a:effectLst/>
                          <a:latin typeface="Calibri" panose="020F0502020204030204" pitchFamily="34" charset="0"/>
                        </a:rPr>
                        <a:t> </a:t>
                      </a:r>
                    </a:p>
                  </a:txBody>
                  <a:tcPr marL="0" marR="0" marT="0" marB="0" anchor="b">
                    <a:lnL>
                      <a:noFill/>
                    </a:lnL>
                    <a:lnR>
                      <a:noFill/>
                    </a:lnR>
                    <a:lnT>
                      <a:noFill/>
                    </a:lnT>
                    <a:lnB>
                      <a:noFill/>
                    </a:lnB>
                    <a:solidFill>
                      <a:srgbClr val="FFFFFF"/>
                    </a:solidFill>
                  </a:tcPr>
                </a:tc>
                <a:tc rowSpan="2">
                  <a:txBody>
                    <a:bodyPr/>
                    <a:lstStyle/>
                    <a:p>
                      <a:pPr algn="ctr" fontAlgn="ctr"/>
                      <a:r>
                        <a:rPr lang="en-GB" sz="700" b="1" i="0" u="none" strike="noStrike">
                          <a:solidFill>
                            <a:srgbClr val="FFFFFF"/>
                          </a:solidFill>
                          <a:effectLst/>
                          <a:latin typeface="Arial" panose="020B0604020202020204" pitchFamily="34" charset="0"/>
                        </a:rPr>
                        <a:t>Q1 Average £'000</a:t>
                      </a:r>
                    </a:p>
                  </a:txBody>
                  <a:tcPr marL="0" marR="0" marT="0" marB="0" anchor="ctr">
                    <a:lnL>
                      <a:noFill/>
                    </a:lnL>
                    <a:lnR>
                      <a:noFill/>
                    </a:lnR>
                    <a:lnT>
                      <a:noFill/>
                    </a:lnT>
                    <a:lnB>
                      <a:noFill/>
                    </a:lnB>
                    <a:solidFill>
                      <a:srgbClr val="366092"/>
                    </a:solidFill>
                  </a:tcPr>
                </a:tc>
                <a:tc rowSpan="2">
                  <a:txBody>
                    <a:bodyPr/>
                    <a:lstStyle/>
                    <a:p>
                      <a:pPr algn="ctr" fontAlgn="ctr"/>
                      <a:r>
                        <a:rPr lang="en-GB" sz="700" b="1" i="0" u="none" strike="noStrike">
                          <a:solidFill>
                            <a:srgbClr val="FFFFFF"/>
                          </a:solidFill>
                          <a:effectLst/>
                          <a:latin typeface="Arial" panose="020B0604020202020204" pitchFamily="34" charset="0"/>
                        </a:rPr>
                        <a:t>Q2 Average £'000</a:t>
                      </a:r>
                    </a:p>
                  </a:txBody>
                  <a:tcPr marL="0" marR="0" marT="0" marB="0" anchor="ctr">
                    <a:lnL>
                      <a:noFill/>
                    </a:lnL>
                    <a:lnR>
                      <a:noFill/>
                    </a:lnR>
                    <a:lnT>
                      <a:noFill/>
                    </a:lnT>
                    <a:lnB>
                      <a:noFill/>
                    </a:lnB>
                    <a:solidFill>
                      <a:srgbClr val="366092"/>
                    </a:solidFill>
                  </a:tcPr>
                </a:tc>
                <a:extLst>
                  <a:ext uri="{0D108BD9-81ED-4DB2-BD59-A6C34878D82A}">
                    <a16:rowId xmlns:a16="http://schemas.microsoft.com/office/drawing/2014/main" val="3585329616"/>
                  </a:ext>
                </a:extLst>
              </a:tr>
              <a:tr h="266528">
                <a:tc vMerge="1">
                  <a:txBody>
                    <a:bodyPr/>
                    <a:lstStyle/>
                    <a:p>
                      <a:endParaRPr lang="en-GB"/>
                    </a:p>
                  </a:txBody>
                  <a:tcPr/>
                </a:tc>
                <a:tc>
                  <a:txBody>
                    <a:bodyPr/>
                    <a:lstStyle/>
                    <a:p>
                      <a:pPr algn="ctr" fontAlgn="ctr"/>
                      <a:r>
                        <a:rPr lang="en-GB" sz="700" b="1" i="0" u="none" strike="noStrike">
                          <a:solidFill>
                            <a:srgbClr val="FFFFFF"/>
                          </a:solidFill>
                          <a:effectLst/>
                          <a:latin typeface="Arial" panose="020B0604020202020204" pitchFamily="34" charset="0"/>
                        </a:rPr>
                        <a:t>P01-25</a:t>
                      </a:r>
                    </a:p>
                  </a:txBody>
                  <a:tcPr marL="0" marR="0" marT="0" marB="0" anchor="ctr">
                    <a:lnL>
                      <a:noFill/>
                    </a:lnL>
                    <a:lnR>
                      <a:noFill/>
                    </a:lnR>
                    <a:lnT>
                      <a:noFill/>
                    </a:lnT>
                    <a:lnB>
                      <a:noFill/>
                    </a:lnB>
                    <a:solidFill>
                      <a:srgbClr val="366092"/>
                    </a:solidFill>
                  </a:tcPr>
                </a:tc>
                <a:tc>
                  <a:txBody>
                    <a:bodyPr/>
                    <a:lstStyle/>
                    <a:p>
                      <a:pPr algn="ctr" fontAlgn="ctr"/>
                      <a:r>
                        <a:rPr lang="en-GB" sz="700" b="1" i="0" u="none" strike="noStrike">
                          <a:solidFill>
                            <a:srgbClr val="FFFFFF"/>
                          </a:solidFill>
                          <a:effectLst/>
                          <a:latin typeface="Arial" panose="020B0604020202020204" pitchFamily="34" charset="0"/>
                        </a:rPr>
                        <a:t>P02-25</a:t>
                      </a:r>
                    </a:p>
                  </a:txBody>
                  <a:tcPr marL="0" marR="0" marT="0" marB="0" anchor="ctr">
                    <a:lnL>
                      <a:noFill/>
                    </a:lnL>
                    <a:lnR>
                      <a:noFill/>
                    </a:lnR>
                    <a:lnT>
                      <a:noFill/>
                    </a:lnT>
                    <a:lnB>
                      <a:noFill/>
                    </a:lnB>
                    <a:solidFill>
                      <a:srgbClr val="366092"/>
                    </a:solidFill>
                  </a:tcPr>
                </a:tc>
                <a:tc>
                  <a:txBody>
                    <a:bodyPr/>
                    <a:lstStyle/>
                    <a:p>
                      <a:pPr algn="ctr" fontAlgn="ctr"/>
                      <a:r>
                        <a:rPr lang="en-GB" sz="700" b="1" i="0" u="none" strike="noStrike">
                          <a:solidFill>
                            <a:srgbClr val="FFFFFF"/>
                          </a:solidFill>
                          <a:effectLst/>
                          <a:latin typeface="Arial" panose="020B0604020202020204" pitchFamily="34" charset="0"/>
                        </a:rPr>
                        <a:t>P03-25</a:t>
                      </a:r>
                    </a:p>
                  </a:txBody>
                  <a:tcPr marL="0" marR="0" marT="0" marB="0" anchor="ctr">
                    <a:lnL>
                      <a:noFill/>
                    </a:lnL>
                    <a:lnR>
                      <a:noFill/>
                    </a:lnR>
                    <a:lnT>
                      <a:noFill/>
                    </a:lnT>
                    <a:lnB>
                      <a:noFill/>
                    </a:lnB>
                    <a:solidFill>
                      <a:srgbClr val="366092"/>
                    </a:solidFill>
                  </a:tcPr>
                </a:tc>
                <a:tc>
                  <a:txBody>
                    <a:bodyPr/>
                    <a:lstStyle/>
                    <a:p>
                      <a:pPr algn="ctr" fontAlgn="ctr"/>
                      <a:r>
                        <a:rPr lang="en-GB" sz="700" b="1" i="0" u="none" strike="noStrike">
                          <a:solidFill>
                            <a:srgbClr val="FFFFFF"/>
                          </a:solidFill>
                          <a:effectLst/>
                          <a:latin typeface="Arial" panose="020B0604020202020204" pitchFamily="34" charset="0"/>
                        </a:rPr>
                        <a:t>P04-25</a:t>
                      </a:r>
                    </a:p>
                  </a:txBody>
                  <a:tcPr marL="0" marR="0" marT="0" marB="0" anchor="ctr">
                    <a:lnL>
                      <a:noFill/>
                    </a:lnL>
                    <a:lnR>
                      <a:noFill/>
                    </a:lnR>
                    <a:lnT>
                      <a:noFill/>
                    </a:lnT>
                    <a:lnB>
                      <a:noFill/>
                    </a:lnB>
                    <a:solidFill>
                      <a:srgbClr val="366092"/>
                    </a:solidFill>
                  </a:tcPr>
                </a:tc>
                <a:tc>
                  <a:txBody>
                    <a:bodyPr/>
                    <a:lstStyle/>
                    <a:p>
                      <a:pPr algn="ctr" fontAlgn="ctr"/>
                      <a:r>
                        <a:rPr lang="en-GB" sz="700" b="1" i="0" u="none" strike="noStrike">
                          <a:solidFill>
                            <a:srgbClr val="FFFFFF"/>
                          </a:solidFill>
                          <a:effectLst/>
                          <a:latin typeface="Arial" panose="020B0604020202020204" pitchFamily="34" charset="0"/>
                        </a:rPr>
                        <a:t>P05-24</a:t>
                      </a:r>
                    </a:p>
                  </a:txBody>
                  <a:tcPr marL="0" marR="0" marT="0" marB="0" anchor="ctr">
                    <a:lnL>
                      <a:noFill/>
                    </a:lnL>
                    <a:lnR>
                      <a:noFill/>
                    </a:lnR>
                    <a:lnT>
                      <a:noFill/>
                    </a:lnT>
                    <a:lnB>
                      <a:noFill/>
                    </a:lnB>
                    <a:solidFill>
                      <a:srgbClr val="366092"/>
                    </a:solidFill>
                  </a:tcPr>
                </a:tc>
                <a:tc>
                  <a:txBody>
                    <a:bodyPr/>
                    <a:lstStyle/>
                    <a:p>
                      <a:pPr algn="ctr" fontAlgn="ctr"/>
                      <a:r>
                        <a:rPr lang="en-GB" sz="700" b="1" i="0" u="none" strike="noStrike">
                          <a:solidFill>
                            <a:srgbClr val="FFFFFF"/>
                          </a:solidFill>
                          <a:effectLst/>
                          <a:latin typeface="Arial" panose="020B0604020202020204" pitchFamily="34" charset="0"/>
                        </a:rPr>
                        <a:t>P06-24</a:t>
                      </a:r>
                    </a:p>
                  </a:txBody>
                  <a:tcPr marL="0" marR="0" marT="0" marB="0" anchor="ctr">
                    <a:lnL>
                      <a:noFill/>
                    </a:lnL>
                    <a:lnR>
                      <a:noFill/>
                    </a:lnR>
                    <a:lnT>
                      <a:noFill/>
                    </a:lnT>
                    <a:lnB>
                      <a:noFill/>
                    </a:lnB>
                    <a:solidFill>
                      <a:srgbClr val="366092"/>
                    </a:solidFill>
                  </a:tcPr>
                </a:tc>
                <a:tc>
                  <a:txBody>
                    <a:bodyPr/>
                    <a:lstStyle/>
                    <a:p>
                      <a:pPr algn="ctr" fontAlgn="ctr"/>
                      <a:r>
                        <a:rPr lang="en-GB" sz="700" b="1" i="0" u="none" strike="noStrike">
                          <a:solidFill>
                            <a:srgbClr val="FFFFFF"/>
                          </a:solidFill>
                          <a:effectLst/>
                          <a:latin typeface="Arial" panose="020B0604020202020204" pitchFamily="34" charset="0"/>
                        </a:rPr>
                        <a:t>P07-24</a:t>
                      </a:r>
                    </a:p>
                  </a:txBody>
                  <a:tcPr marL="0" marR="0" marT="0" marB="0" anchor="ctr">
                    <a:lnL>
                      <a:noFill/>
                    </a:lnL>
                    <a:lnR>
                      <a:noFill/>
                    </a:lnR>
                    <a:lnT>
                      <a:noFill/>
                    </a:lnT>
                    <a:lnB>
                      <a:noFill/>
                    </a:lnB>
                    <a:solidFill>
                      <a:srgbClr val="366092"/>
                    </a:solidFill>
                  </a:tcPr>
                </a:tc>
                <a:tc>
                  <a:txBody>
                    <a:bodyPr/>
                    <a:lstStyle/>
                    <a:p>
                      <a:pPr algn="l" fontAlgn="b"/>
                      <a:r>
                        <a:rPr lang="en-GB" sz="700" b="0" i="0" u="none" strike="noStrike">
                          <a:solidFill>
                            <a:srgbClr val="000000"/>
                          </a:solidFill>
                          <a:effectLst/>
                          <a:latin typeface="Calibri" panose="020F0502020204030204" pitchFamily="34" charset="0"/>
                        </a:rPr>
                        <a:t> </a:t>
                      </a:r>
                    </a:p>
                  </a:txBody>
                  <a:tcPr marL="0" marR="0" marT="0" marB="0" anchor="b">
                    <a:lnL>
                      <a:noFill/>
                    </a:lnL>
                    <a:lnR>
                      <a:noFill/>
                    </a:lnR>
                    <a:lnT>
                      <a:noFill/>
                    </a:lnT>
                    <a:lnB>
                      <a:noFill/>
                    </a:lnB>
                    <a:solidFill>
                      <a:srgbClr val="FFFFFF"/>
                    </a:solid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678991793"/>
                  </a:ext>
                </a:extLst>
              </a:tr>
              <a:tr h="293660">
                <a:tc>
                  <a:txBody>
                    <a:bodyPr/>
                    <a:lstStyle/>
                    <a:p>
                      <a:pPr algn="l" fontAlgn="b"/>
                      <a:r>
                        <a:rPr lang="en-GB" sz="700" b="1" i="0" u="none" strike="noStrike">
                          <a:solidFill>
                            <a:srgbClr val="000000"/>
                          </a:solidFill>
                          <a:effectLst/>
                          <a:latin typeface="Arial" panose="020B0604020202020204" pitchFamily="34" charset="0"/>
                        </a:rPr>
                        <a:t>Additional Hours - Medical Staffing (ADH)</a:t>
                      </a:r>
                    </a:p>
                  </a:txBody>
                  <a:tcPr marL="0" marR="0" marT="0" marB="0" anchor="b">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192</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26</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177</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186</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204</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163</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210</a:t>
                      </a:r>
                    </a:p>
                  </a:txBody>
                  <a:tcPr marL="0" marR="0" marT="0" marB="0" anchor="ctr">
                    <a:lnL>
                      <a:noFill/>
                    </a:lnL>
                    <a:lnR>
                      <a:noFill/>
                    </a:lnR>
                    <a:lnT>
                      <a:noFill/>
                    </a:lnT>
                    <a:lnB>
                      <a:noFill/>
                    </a:lnB>
                    <a:solidFill>
                      <a:srgbClr val="D9E1F2"/>
                    </a:solidFill>
                  </a:tcPr>
                </a:tc>
                <a:tc>
                  <a:txBody>
                    <a:bodyPr/>
                    <a:lstStyle/>
                    <a:p>
                      <a:pPr algn="l" fontAlgn="b"/>
                      <a:r>
                        <a:rPr lang="en-GB" sz="700" b="0" i="0" u="none" strike="noStrike">
                          <a:solidFill>
                            <a:srgbClr val="000000"/>
                          </a:solidFill>
                          <a:effectLst/>
                          <a:latin typeface="Calibri" panose="020F0502020204030204" pitchFamily="34" charset="0"/>
                        </a:rPr>
                        <a:t> </a:t>
                      </a:r>
                    </a:p>
                  </a:txBody>
                  <a:tcPr marL="0" marR="0" marT="0" marB="0" anchor="b">
                    <a:lnL>
                      <a:noFill/>
                    </a:lnL>
                    <a:lnR>
                      <a:noFill/>
                    </a:lnR>
                    <a:lnT>
                      <a:noFill/>
                    </a:lnT>
                    <a:lnB>
                      <a:noFill/>
                    </a:lnB>
                    <a:solidFill>
                      <a:srgbClr val="FFFFFF"/>
                    </a:solidFill>
                  </a:tcPr>
                </a:tc>
                <a:tc>
                  <a:txBody>
                    <a:bodyPr/>
                    <a:lstStyle/>
                    <a:p>
                      <a:pPr algn="ctr" fontAlgn="ctr"/>
                      <a:r>
                        <a:rPr lang="en-GB" sz="700" b="1" i="0" u="none" strike="noStrike">
                          <a:solidFill>
                            <a:srgbClr val="000000"/>
                          </a:solidFill>
                          <a:effectLst/>
                          <a:latin typeface="Arial" panose="020B0604020202020204" pitchFamily="34" charset="0"/>
                        </a:rPr>
                        <a:t>132</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185</a:t>
                      </a:r>
                    </a:p>
                  </a:txBody>
                  <a:tcPr marL="0" marR="0" marT="0" marB="0" anchor="ctr">
                    <a:lnL>
                      <a:noFill/>
                    </a:lnL>
                    <a:lnR>
                      <a:noFill/>
                    </a:lnR>
                    <a:lnT>
                      <a:noFill/>
                    </a:lnT>
                    <a:lnB>
                      <a:noFill/>
                    </a:lnB>
                    <a:solidFill>
                      <a:srgbClr val="D9E1F2"/>
                    </a:solidFill>
                  </a:tcPr>
                </a:tc>
                <a:extLst>
                  <a:ext uri="{0D108BD9-81ED-4DB2-BD59-A6C34878D82A}">
                    <a16:rowId xmlns:a16="http://schemas.microsoft.com/office/drawing/2014/main" val="4048347061"/>
                  </a:ext>
                </a:extLst>
              </a:tr>
              <a:tr h="177685">
                <a:tc>
                  <a:txBody>
                    <a:bodyPr/>
                    <a:lstStyle/>
                    <a:p>
                      <a:pPr algn="l" fontAlgn="b"/>
                      <a:r>
                        <a:rPr lang="en-GB" sz="700" b="1" i="0" u="none" strike="noStrike">
                          <a:solidFill>
                            <a:srgbClr val="000000"/>
                          </a:solidFill>
                          <a:effectLst/>
                          <a:latin typeface="Arial" panose="020B0604020202020204" pitchFamily="34" charset="0"/>
                        </a:rPr>
                        <a:t>Agency</a:t>
                      </a:r>
                    </a:p>
                  </a:txBody>
                  <a:tcPr marL="0" marR="0" marT="0" marB="0" anchor="b">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335</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442</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424</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389</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398</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409</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315</a:t>
                      </a:r>
                    </a:p>
                  </a:txBody>
                  <a:tcPr marL="0" marR="0" marT="0" marB="0" anchor="ctr">
                    <a:lnL>
                      <a:noFill/>
                    </a:lnL>
                    <a:lnR>
                      <a:noFill/>
                    </a:lnR>
                    <a:lnT>
                      <a:noFill/>
                    </a:lnT>
                    <a:lnB>
                      <a:noFill/>
                    </a:lnB>
                    <a:solidFill>
                      <a:srgbClr val="D9E1F2"/>
                    </a:solidFill>
                  </a:tcPr>
                </a:tc>
                <a:tc>
                  <a:txBody>
                    <a:bodyPr/>
                    <a:lstStyle/>
                    <a:p>
                      <a:pPr algn="l" fontAlgn="b"/>
                      <a:r>
                        <a:rPr lang="en-GB" sz="700" b="0" i="0" u="none" strike="noStrike">
                          <a:solidFill>
                            <a:srgbClr val="000000"/>
                          </a:solidFill>
                          <a:effectLst/>
                          <a:latin typeface="Calibri" panose="020F0502020204030204" pitchFamily="34" charset="0"/>
                        </a:rPr>
                        <a:t> </a:t>
                      </a:r>
                    </a:p>
                  </a:txBody>
                  <a:tcPr marL="0" marR="0" marT="0" marB="0" anchor="b">
                    <a:lnL>
                      <a:noFill/>
                    </a:lnL>
                    <a:lnR>
                      <a:noFill/>
                    </a:lnR>
                    <a:lnT>
                      <a:noFill/>
                    </a:lnT>
                    <a:lnB>
                      <a:noFill/>
                    </a:lnB>
                    <a:solidFill>
                      <a:srgbClr val="FFFFFF"/>
                    </a:solidFill>
                  </a:tcPr>
                </a:tc>
                <a:tc>
                  <a:txBody>
                    <a:bodyPr/>
                    <a:lstStyle/>
                    <a:p>
                      <a:pPr algn="ctr" fontAlgn="ctr"/>
                      <a:r>
                        <a:rPr lang="en-GB" sz="700" b="1" i="0" u="none" strike="noStrike">
                          <a:solidFill>
                            <a:srgbClr val="000000"/>
                          </a:solidFill>
                          <a:effectLst/>
                          <a:latin typeface="Arial" panose="020B0604020202020204" pitchFamily="34" charset="0"/>
                        </a:rPr>
                        <a:t>400</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399</a:t>
                      </a:r>
                    </a:p>
                  </a:txBody>
                  <a:tcPr marL="0" marR="0" marT="0" marB="0" anchor="ctr">
                    <a:lnL>
                      <a:noFill/>
                    </a:lnL>
                    <a:lnR>
                      <a:noFill/>
                    </a:lnR>
                    <a:lnT>
                      <a:noFill/>
                    </a:lnT>
                    <a:lnB>
                      <a:noFill/>
                    </a:lnB>
                    <a:solidFill>
                      <a:srgbClr val="D9E1F2"/>
                    </a:solidFill>
                  </a:tcPr>
                </a:tc>
                <a:extLst>
                  <a:ext uri="{0D108BD9-81ED-4DB2-BD59-A6C34878D82A}">
                    <a16:rowId xmlns:a16="http://schemas.microsoft.com/office/drawing/2014/main" val="1288303934"/>
                  </a:ext>
                </a:extLst>
              </a:tr>
              <a:tr h="177685">
                <a:tc>
                  <a:txBody>
                    <a:bodyPr/>
                    <a:lstStyle/>
                    <a:p>
                      <a:pPr algn="l" fontAlgn="b"/>
                      <a:r>
                        <a:rPr lang="en-GB" sz="700" b="1" i="0" u="none" strike="noStrike">
                          <a:solidFill>
                            <a:srgbClr val="000000"/>
                          </a:solidFill>
                          <a:effectLst/>
                          <a:latin typeface="Arial" panose="020B0604020202020204" pitchFamily="34" charset="0"/>
                        </a:rPr>
                        <a:t>Overtime</a:t>
                      </a:r>
                    </a:p>
                  </a:txBody>
                  <a:tcPr marL="0" marR="0" marT="0" marB="0" anchor="b">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175</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130</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161</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158</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183</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180</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171</a:t>
                      </a:r>
                    </a:p>
                  </a:txBody>
                  <a:tcPr marL="0" marR="0" marT="0" marB="0" anchor="ctr">
                    <a:lnL>
                      <a:noFill/>
                    </a:lnL>
                    <a:lnR>
                      <a:noFill/>
                    </a:lnR>
                    <a:lnT>
                      <a:noFill/>
                    </a:lnT>
                    <a:lnB>
                      <a:noFill/>
                    </a:lnB>
                    <a:solidFill>
                      <a:srgbClr val="D9E1F2"/>
                    </a:solidFill>
                  </a:tcPr>
                </a:tc>
                <a:tc>
                  <a:txBody>
                    <a:bodyPr/>
                    <a:lstStyle/>
                    <a:p>
                      <a:pPr algn="l" fontAlgn="b"/>
                      <a:r>
                        <a:rPr lang="en-GB" sz="700" b="0" i="0" u="none" strike="noStrike">
                          <a:solidFill>
                            <a:srgbClr val="000000"/>
                          </a:solidFill>
                          <a:effectLst/>
                          <a:latin typeface="Calibri" panose="020F0502020204030204" pitchFamily="34" charset="0"/>
                        </a:rPr>
                        <a:t> </a:t>
                      </a:r>
                    </a:p>
                  </a:txBody>
                  <a:tcPr marL="0" marR="0" marT="0" marB="0" anchor="b">
                    <a:lnL>
                      <a:noFill/>
                    </a:lnL>
                    <a:lnR>
                      <a:noFill/>
                    </a:lnR>
                    <a:lnT>
                      <a:noFill/>
                    </a:lnT>
                    <a:lnB>
                      <a:noFill/>
                    </a:lnB>
                    <a:solidFill>
                      <a:srgbClr val="FFFFFF"/>
                    </a:solidFill>
                  </a:tcPr>
                </a:tc>
                <a:tc>
                  <a:txBody>
                    <a:bodyPr/>
                    <a:lstStyle/>
                    <a:p>
                      <a:pPr algn="ctr" fontAlgn="ctr"/>
                      <a:r>
                        <a:rPr lang="en-GB" sz="700" b="1" i="0" u="none" strike="noStrike">
                          <a:solidFill>
                            <a:srgbClr val="000000"/>
                          </a:solidFill>
                          <a:effectLst/>
                          <a:latin typeface="Arial" panose="020B0604020202020204" pitchFamily="34" charset="0"/>
                        </a:rPr>
                        <a:t>155</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173</a:t>
                      </a:r>
                    </a:p>
                  </a:txBody>
                  <a:tcPr marL="0" marR="0" marT="0" marB="0" anchor="ctr">
                    <a:lnL>
                      <a:noFill/>
                    </a:lnL>
                    <a:lnR>
                      <a:noFill/>
                    </a:lnR>
                    <a:lnT>
                      <a:noFill/>
                    </a:lnT>
                    <a:lnB>
                      <a:noFill/>
                    </a:lnB>
                    <a:solidFill>
                      <a:srgbClr val="D9E1F2"/>
                    </a:solidFill>
                  </a:tcPr>
                </a:tc>
                <a:extLst>
                  <a:ext uri="{0D108BD9-81ED-4DB2-BD59-A6C34878D82A}">
                    <a16:rowId xmlns:a16="http://schemas.microsoft.com/office/drawing/2014/main" val="259507143"/>
                  </a:ext>
                </a:extLst>
              </a:tr>
              <a:tr h="177685">
                <a:tc>
                  <a:txBody>
                    <a:bodyPr/>
                    <a:lstStyle/>
                    <a:p>
                      <a:pPr algn="l" fontAlgn="b"/>
                      <a:r>
                        <a:rPr lang="en-GB" sz="700" b="1" i="0" u="none" strike="noStrike">
                          <a:solidFill>
                            <a:srgbClr val="000000"/>
                          </a:solidFill>
                          <a:effectLst/>
                          <a:latin typeface="Arial" panose="020B0604020202020204" pitchFamily="34" charset="0"/>
                        </a:rPr>
                        <a:t>Waiting List Initiative (WLI)</a:t>
                      </a:r>
                    </a:p>
                  </a:txBody>
                  <a:tcPr marL="0" marR="0" marT="0" marB="0" anchor="b">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163</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302</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221</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241</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191</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145</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227</a:t>
                      </a:r>
                    </a:p>
                  </a:txBody>
                  <a:tcPr marL="0" marR="0" marT="0" marB="0" anchor="ctr">
                    <a:lnL>
                      <a:noFill/>
                    </a:lnL>
                    <a:lnR>
                      <a:noFill/>
                    </a:lnR>
                    <a:lnT>
                      <a:noFill/>
                    </a:lnT>
                    <a:lnB>
                      <a:noFill/>
                    </a:lnB>
                    <a:solidFill>
                      <a:srgbClr val="D9E1F2"/>
                    </a:solidFill>
                  </a:tcPr>
                </a:tc>
                <a:tc>
                  <a:txBody>
                    <a:bodyPr/>
                    <a:lstStyle/>
                    <a:p>
                      <a:pPr algn="l" fontAlgn="b"/>
                      <a:r>
                        <a:rPr lang="en-GB" sz="700" b="0" i="0" u="none" strike="noStrike">
                          <a:solidFill>
                            <a:srgbClr val="000000"/>
                          </a:solidFill>
                          <a:effectLst/>
                          <a:latin typeface="Calibri" panose="020F0502020204030204" pitchFamily="34" charset="0"/>
                        </a:rPr>
                        <a:t> </a:t>
                      </a:r>
                    </a:p>
                  </a:txBody>
                  <a:tcPr marL="0" marR="0" marT="0" marB="0" anchor="b">
                    <a:lnL>
                      <a:noFill/>
                    </a:lnL>
                    <a:lnR>
                      <a:noFill/>
                    </a:lnR>
                    <a:lnT>
                      <a:noFill/>
                    </a:lnT>
                    <a:lnB>
                      <a:noFill/>
                    </a:lnB>
                    <a:solidFill>
                      <a:srgbClr val="FFFFFF"/>
                    </a:solidFill>
                  </a:tcPr>
                </a:tc>
                <a:tc>
                  <a:txBody>
                    <a:bodyPr/>
                    <a:lstStyle/>
                    <a:p>
                      <a:pPr algn="ctr" fontAlgn="ctr"/>
                      <a:r>
                        <a:rPr lang="en-GB" sz="700" b="1" i="0" u="none" strike="noStrike">
                          <a:solidFill>
                            <a:srgbClr val="000000"/>
                          </a:solidFill>
                          <a:effectLst/>
                          <a:latin typeface="Arial" panose="020B0604020202020204" pitchFamily="34" charset="0"/>
                        </a:rPr>
                        <a:t>229</a:t>
                      </a:r>
                    </a:p>
                  </a:txBody>
                  <a:tcPr marL="0" marR="0" marT="0" marB="0" anchor="ctr">
                    <a:lnL>
                      <a:noFill/>
                    </a:lnL>
                    <a:lnR>
                      <a:noFill/>
                    </a:lnR>
                    <a:lnT>
                      <a:noFill/>
                    </a:lnT>
                    <a:lnB>
                      <a:noFill/>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192</a:t>
                      </a:r>
                    </a:p>
                  </a:txBody>
                  <a:tcPr marL="0" marR="0" marT="0" marB="0" anchor="ctr">
                    <a:lnL>
                      <a:noFill/>
                    </a:lnL>
                    <a:lnR>
                      <a:noFill/>
                    </a:lnR>
                    <a:lnT>
                      <a:noFill/>
                    </a:lnT>
                    <a:lnB>
                      <a:noFill/>
                    </a:lnB>
                    <a:solidFill>
                      <a:srgbClr val="D9E1F2"/>
                    </a:solidFill>
                  </a:tcPr>
                </a:tc>
                <a:extLst>
                  <a:ext uri="{0D108BD9-81ED-4DB2-BD59-A6C34878D82A}">
                    <a16:rowId xmlns:a16="http://schemas.microsoft.com/office/drawing/2014/main" val="1566181437"/>
                  </a:ext>
                </a:extLst>
              </a:tr>
              <a:tr h="177685">
                <a:tc>
                  <a:txBody>
                    <a:bodyPr/>
                    <a:lstStyle/>
                    <a:p>
                      <a:pPr algn="l" fontAlgn="b"/>
                      <a:r>
                        <a:rPr lang="en-GB" sz="700" b="1" i="0" u="none" strike="noStrike">
                          <a:solidFill>
                            <a:srgbClr val="000000"/>
                          </a:solidFill>
                          <a:effectLst/>
                          <a:latin typeface="Arial" panose="020B0604020202020204" pitchFamily="34" charset="0"/>
                        </a:rPr>
                        <a:t>Bank</a:t>
                      </a:r>
                    </a:p>
                  </a:txBody>
                  <a:tcPr marL="0" marR="0" marT="0" marB="0" anchor="b">
                    <a:lnL>
                      <a:noFill/>
                    </a:lnL>
                    <a:lnR>
                      <a:noFill/>
                    </a:lnR>
                    <a:lnT>
                      <a:noFill/>
                    </a:lnT>
                    <a:lnB w="6350" cap="flat" cmpd="sng" algn="ctr">
                      <a:solidFill>
                        <a:srgbClr val="2F75B5"/>
                      </a:solidFill>
                      <a:prstDash val="solid"/>
                      <a:round/>
                      <a:headEnd type="none" w="med" len="med"/>
                      <a:tailEnd type="none" w="med" len="med"/>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328</a:t>
                      </a:r>
                    </a:p>
                  </a:txBody>
                  <a:tcPr marL="0" marR="0" marT="0" marB="0" anchor="ctr">
                    <a:lnL>
                      <a:noFill/>
                    </a:lnL>
                    <a:lnR>
                      <a:noFill/>
                    </a:lnR>
                    <a:lnT>
                      <a:noFill/>
                    </a:lnT>
                    <a:lnB w="6350" cap="flat" cmpd="sng" algn="ctr">
                      <a:solidFill>
                        <a:srgbClr val="2F75B5"/>
                      </a:solidFill>
                      <a:prstDash val="solid"/>
                      <a:round/>
                      <a:headEnd type="none" w="med" len="med"/>
                      <a:tailEnd type="none" w="med" len="med"/>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449</a:t>
                      </a:r>
                    </a:p>
                  </a:txBody>
                  <a:tcPr marL="0" marR="0" marT="0" marB="0" anchor="ctr">
                    <a:lnL>
                      <a:noFill/>
                    </a:lnL>
                    <a:lnR>
                      <a:noFill/>
                    </a:lnR>
                    <a:lnT>
                      <a:noFill/>
                    </a:lnT>
                    <a:lnB w="6350" cap="flat" cmpd="sng" algn="ctr">
                      <a:solidFill>
                        <a:srgbClr val="2F75B5"/>
                      </a:solidFill>
                      <a:prstDash val="solid"/>
                      <a:round/>
                      <a:headEnd type="none" w="med" len="med"/>
                      <a:tailEnd type="none" w="med" len="med"/>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317</a:t>
                      </a:r>
                    </a:p>
                  </a:txBody>
                  <a:tcPr marL="0" marR="0" marT="0" marB="0" anchor="ctr">
                    <a:lnL>
                      <a:noFill/>
                    </a:lnL>
                    <a:lnR>
                      <a:noFill/>
                    </a:lnR>
                    <a:lnT>
                      <a:noFill/>
                    </a:lnT>
                    <a:lnB w="6350" cap="flat" cmpd="sng" algn="ctr">
                      <a:solidFill>
                        <a:srgbClr val="2F75B5"/>
                      </a:solidFill>
                      <a:prstDash val="solid"/>
                      <a:round/>
                      <a:headEnd type="none" w="med" len="med"/>
                      <a:tailEnd type="none" w="med" len="med"/>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312</a:t>
                      </a:r>
                    </a:p>
                  </a:txBody>
                  <a:tcPr marL="0" marR="0" marT="0" marB="0" anchor="ctr">
                    <a:lnL>
                      <a:noFill/>
                    </a:lnL>
                    <a:lnR>
                      <a:noFill/>
                    </a:lnR>
                    <a:lnT>
                      <a:noFill/>
                    </a:lnT>
                    <a:lnB w="6350" cap="flat" cmpd="sng" algn="ctr">
                      <a:solidFill>
                        <a:srgbClr val="2F75B5"/>
                      </a:solidFill>
                      <a:prstDash val="solid"/>
                      <a:round/>
                      <a:headEnd type="none" w="med" len="med"/>
                      <a:tailEnd type="none" w="med" len="med"/>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336</a:t>
                      </a:r>
                    </a:p>
                  </a:txBody>
                  <a:tcPr marL="0" marR="0" marT="0" marB="0" anchor="ctr">
                    <a:lnL>
                      <a:noFill/>
                    </a:lnL>
                    <a:lnR>
                      <a:noFill/>
                    </a:lnR>
                    <a:lnT>
                      <a:noFill/>
                    </a:lnT>
                    <a:lnB w="6350" cap="flat" cmpd="sng" algn="ctr">
                      <a:solidFill>
                        <a:srgbClr val="2F75B5"/>
                      </a:solidFill>
                      <a:prstDash val="solid"/>
                      <a:round/>
                      <a:headEnd type="none" w="med" len="med"/>
                      <a:tailEnd type="none" w="med" len="med"/>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326</a:t>
                      </a:r>
                    </a:p>
                  </a:txBody>
                  <a:tcPr marL="0" marR="0" marT="0" marB="0" anchor="ctr">
                    <a:lnL>
                      <a:noFill/>
                    </a:lnL>
                    <a:lnR>
                      <a:noFill/>
                    </a:lnR>
                    <a:lnT>
                      <a:noFill/>
                    </a:lnT>
                    <a:lnB w="6350" cap="flat" cmpd="sng" algn="ctr">
                      <a:solidFill>
                        <a:srgbClr val="2F75B5"/>
                      </a:solidFill>
                      <a:prstDash val="solid"/>
                      <a:round/>
                      <a:headEnd type="none" w="med" len="med"/>
                      <a:tailEnd type="none" w="med" len="med"/>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508</a:t>
                      </a:r>
                    </a:p>
                  </a:txBody>
                  <a:tcPr marL="0" marR="0" marT="0" marB="0" anchor="ctr">
                    <a:lnL>
                      <a:noFill/>
                    </a:lnL>
                    <a:lnR>
                      <a:noFill/>
                    </a:lnR>
                    <a:lnT>
                      <a:noFill/>
                    </a:lnT>
                    <a:lnB w="6350" cap="flat" cmpd="sng" algn="ctr">
                      <a:solidFill>
                        <a:srgbClr val="2F75B5"/>
                      </a:solidFill>
                      <a:prstDash val="solid"/>
                      <a:round/>
                      <a:headEnd type="none" w="med" len="med"/>
                      <a:tailEnd type="none" w="med" len="med"/>
                    </a:lnB>
                    <a:solidFill>
                      <a:srgbClr val="D9E1F2"/>
                    </a:solidFill>
                  </a:tcPr>
                </a:tc>
                <a:tc>
                  <a:txBody>
                    <a:bodyPr/>
                    <a:lstStyle/>
                    <a:p>
                      <a:pPr algn="l" fontAlgn="b"/>
                      <a:r>
                        <a:rPr lang="en-GB" sz="700" b="0" i="0" u="none" strike="noStrike">
                          <a:solidFill>
                            <a:srgbClr val="000000"/>
                          </a:solidFill>
                          <a:effectLst/>
                          <a:latin typeface="Calibri" panose="020F0502020204030204" pitchFamily="34" charset="0"/>
                        </a:rPr>
                        <a:t> </a:t>
                      </a:r>
                    </a:p>
                  </a:txBody>
                  <a:tcPr marL="0" marR="0" marT="0" marB="0" anchor="b">
                    <a:lnL>
                      <a:noFill/>
                    </a:lnL>
                    <a:lnR>
                      <a:noFill/>
                    </a:lnR>
                    <a:lnT>
                      <a:noFill/>
                    </a:lnT>
                    <a:lnB>
                      <a:noFill/>
                    </a:lnB>
                    <a:solidFill>
                      <a:srgbClr val="FFFFFF"/>
                    </a:solidFill>
                  </a:tcPr>
                </a:tc>
                <a:tc>
                  <a:txBody>
                    <a:bodyPr/>
                    <a:lstStyle/>
                    <a:p>
                      <a:pPr algn="ctr" fontAlgn="ctr"/>
                      <a:r>
                        <a:rPr lang="en-GB" sz="700" b="1" i="0" u="none" strike="noStrike">
                          <a:solidFill>
                            <a:srgbClr val="000000"/>
                          </a:solidFill>
                          <a:effectLst/>
                          <a:latin typeface="Arial" panose="020B0604020202020204" pitchFamily="34" charset="0"/>
                        </a:rPr>
                        <a:t>364</a:t>
                      </a:r>
                    </a:p>
                  </a:txBody>
                  <a:tcPr marL="0" marR="0" marT="0" marB="0" anchor="ctr">
                    <a:lnL>
                      <a:noFill/>
                    </a:lnL>
                    <a:lnR>
                      <a:noFill/>
                    </a:lnR>
                    <a:lnT>
                      <a:noFill/>
                    </a:lnT>
                    <a:lnB w="6350" cap="flat" cmpd="sng" algn="ctr">
                      <a:solidFill>
                        <a:srgbClr val="2F75B5"/>
                      </a:solidFill>
                      <a:prstDash val="solid"/>
                      <a:round/>
                      <a:headEnd type="none" w="med" len="med"/>
                      <a:tailEnd type="none" w="med" len="med"/>
                    </a:lnB>
                    <a:solidFill>
                      <a:srgbClr val="D9E1F2"/>
                    </a:solidFill>
                  </a:tcPr>
                </a:tc>
                <a:tc>
                  <a:txBody>
                    <a:bodyPr/>
                    <a:lstStyle/>
                    <a:p>
                      <a:pPr algn="ctr" fontAlgn="ctr"/>
                      <a:r>
                        <a:rPr lang="en-GB" sz="700" b="1" i="0" u="none" strike="noStrike">
                          <a:solidFill>
                            <a:srgbClr val="000000"/>
                          </a:solidFill>
                          <a:effectLst/>
                          <a:latin typeface="Arial" panose="020B0604020202020204" pitchFamily="34" charset="0"/>
                        </a:rPr>
                        <a:t>325</a:t>
                      </a:r>
                    </a:p>
                  </a:txBody>
                  <a:tcPr marL="0" marR="0" marT="0" marB="0" anchor="ctr">
                    <a:lnL>
                      <a:noFill/>
                    </a:lnL>
                    <a:lnR>
                      <a:noFill/>
                    </a:lnR>
                    <a:lnT>
                      <a:noFill/>
                    </a:lnT>
                    <a:lnB w="6350" cap="flat" cmpd="sng" algn="ctr">
                      <a:solidFill>
                        <a:srgbClr val="2F75B5"/>
                      </a:solidFill>
                      <a:prstDash val="solid"/>
                      <a:round/>
                      <a:headEnd type="none" w="med" len="med"/>
                      <a:tailEnd type="none" w="med" len="med"/>
                    </a:lnB>
                    <a:solidFill>
                      <a:srgbClr val="D9E1F2"/>
                    </a:solidFill>
                  </a:tcPr>
                </a:tc>
                <a:extLst>
                  <a:ext uri="{0D108BD9-81ED-4DB2-BD59-A6C34878D82A}">
                    <a16:rowId xmlns:a16="http://schemas.microsoft.com/office/drawing/2014/main" val="504847666"/>
                  </a:ext>
                </a:extLst>
              </a:tr>
              <a:tr h="186569">
                <a:tc>
                  <a:txBody>
                    <a:bodyPr/>
                    <a:lstStyle/>
                    <a:p>
                      <a:pPr algn="l" fontAlgn="b"/>
                      <a:r>
                        <a:rPr lang="en-GB" sz="700" b="1" i="0" u="none" strike="noStrike">
                          <a:solidFill>
                            <a:srgbClr val="000000"/>
                          </a:solidFill>
                          <a:effectLst/>
                          <a:latin typeface="Arial" panose="020B0604020202020204" pitchFamily="34" charset="0"/>
                        </a:rPr>
                        <a:t>Grand Total</a:t>
                      </a:r>
                    </a:p>
                  </a:txBody>
                  <a:tcPr marL="0" marR="0" marT="0" marB="0" anchor="b">
                    <a:lnL>
                      <a:noFill/>
                    </a:lnL>
                    <a:lnR>
                      <a:noFill/>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tcPr>
                </a:tc>
                <a:tc>
                  <a:txBody>
                    <a:bodyPr/>
                    <a:lstStyle/>
                    <a:p>
                      <a:pPr algn="ctr" fontAlgn="b"/>
                      <a:r>
                        <a:rPr lang="en-GB" sz="700" b="1" i="0" u="none" strike="noStrike">
                          <a:solidFill>
                            <a:srgbClr val="000000"/>
                          </a:solidFill>
                          <a:effectLst/>
                          <a:latin typeface="Arial" panose="020B0604020202020204" pitchFamily="34" charset="0"/>
                        </a:rPr>
                        <a:t>1,193</a:t>
                      </a:r>
                    </a:p>
                  </a:txBody>
                  <a:tcPr marL="0" marR="0" marT="0" marB="0" anchor="b">
                    <a:lnL>
                      <a:noFill/>
                    </a:lnL>
                    <a:lnR>
                      <a:noFill/>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tcPr>
                </a:tc>
                <a:tc>
                  <a:txBody>
                    <a:bodyPr/>
                    <a:lstStyle/>
                    <a:p>
                      <a:pPr algn="ctr" fontAlgn="b"/>
                      <a:r>
                        <a:rPr lang="en-GB" sz="700" b="1" i="0" u="none" strike="noStrike">
                          <a:solidFill>
                            <a:srgbClr val="000000"/>
                          </a:solidFill>
                          <a:effectLst/>
                          <a:latin typeface="Arial" panose="020B0604020202020204" pitchFamily="34" charset="0"/>
                        </a:rPr>
                        <a:t>1,349</a:t>
                      </a:r>
                    </a:p>
                  </a:txBody>
                  <a:tcPr marL="0" marR="0" marT="0" marB="0" anchor="b">
                    <a:lnL>
                      <a:noFill/>
                    </a:lnL>
                    <a:lnR>
                      <a:noFill/>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tcPr>
                </a:tc>
                <a:tc>
                  <a:txBody>
                    <a:bodyPr/>
                    <a:lstStyle/>
                    <a:p>
                      <a:pPr algn="ctr" fontAlgn="b"/>
                      <a:r>
                        <a:rPr lang="en-GB" sz="700" b="1" i="0" u="none" strike="noStrike">
                          <a:solidFill>
                            <a:srgbClr val="000000"/>
                          </a:solidFill>
                          <a:effectLst/>
                          <a:latin typeface="Arial" panose="020B0604020202020204" pitchFamily="34" charset="0"/>
                        </a:rPr>
                        <a:t>1,300</a:t>
                      </a:r>
                    </a:p>
                  </a:txBody>
                  <a:tcPr marL="0" marR="0" marT="0" marB="0" anchor="b">
                    <a:lnL>
                      <a:noFill/>
                    </a:lnL>
                    <a:lnR>
                      <a:noFill/>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tcPr>
                </a:tc>
                <a:tc>
                  <a:txBody>
                    <a:bodyPr/>
                    <a:lstStyle/>
                    <a:p>
                      <a:pPr algn="ctr" fontAlgn="b"/>
                      <a:r>
                        <a:rPr lang="en-GB" sz="700" b="1" i="0" u="none" strike="noStrike">
                          <a:solidFill>
                            <a:srgbClr val="000000"/>
                          </a:solidFill>
                          <a:effectLst/>
                          <a:latin typeface="Arial" panose="020B0604020202020204" pitchFamily="34" charset="0"/>
                        </a:rPr>
                        <a:t>1,287</a:t>
                      </a:r>
                    </a:p>
                  </a:txBody>
                  <a:tcPr marL="0" marR="0" marT="0" marB="0" anchor="b">
                    <a:lnL>
                      <a:noFill/>
                    </a:lnL>
                    <a:lnR>
                      <a:noFill/>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tcPr>
                </a:tc>
                <a:tc>
                  <a:txBody>
                    <a:bodyPr/>
                    <a:lstStyle/>
                    <a:p>
                      <a:pPr algn="ctr" fontAlgn="b"/>
                      <a:r>
                        <a:rPr lang="en-GB" sz="700" b="1" i="0" u="none" strike="noStrike">
                          <a:solidFill>
                            <a:srgbClr val="000000"/>
                          </a:solidFill>
                          <a:effectLst/>
                          <a:latin typeface="Arial" panose="020B0604020202020204" pitchFamily="34" charset="0"/>
                        </a:rPr>
                        <a:t>1,312</a:t>
                      </a:r>
                    </a:p>
                  </a:txBody>
                  <a:tcPr marL="0" marR="0" marT="0" marB="0" anchor="b">
                    <a:lnL>
                      <a:noFill/>
                    </a:lnL>
                    <a:lnR>
                      <a:noFill/>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tcPr>
                </a:tc>
                <a:tc>
                  <a:txBody>
                    <a:bodyPr/>
                    <a:lstStyle/>
                    <a:p>
                      <a:pPr algn="ctr" fontAlgn="b"/>
                      <a:r>
                        <a:rPr lang="en-GB" sz="700" b="1" i="0" u="none" strike="noStrike">
                          <a:solidFill>
                            <a:srgbClr val="000000"/>
                          </a:solidFill>
                          <a:effectLst/>
                          <a:latin typeface="Arial" panose="020B0604020202020204" pitchFamily="34" charset="0"/>
                        </a:rPr>
                        <a:t>1,222</a:t>
                      </a:r>
                    </a:p>
                  </a:txBody>
                  <a:tcPr marL="0" marR="0" marT="0" marB="0" anchor="b">
                    <a:lnL>
                      <a:noFill/>
                    </a:lnL>
                    <a:lnR>
                      <a:noFill/>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tcPr>
                </a:tc>
                <a:tc>
                  <a:txBody>
                    <a:bodyPr/>
                    <a:lstStyle/>
                    <a:p>
                      <a:pPr algn="ctr" fontAlgn="b"/>
                      <a:r>
                        <a:rPr lang="en-GB" sz="700" b="1" i="0" u="none" strike="noStrike">
                          <a:solidFill>
                            <a:srgbClr val="000000"/>
                          </a:solidFill>
                          <a:effectLst/>
                          <a:latin typeface="Arial" panose="020B0604020202020204" pitchFamily="34" charset="0"/>
                        </a:rPr>
                        <a:t>1,432</a:t>
                      </a:r>
                    </a:p>
                  </a:txBody>
                  <a:tcPr marL="0" marR="0" marT="0" marB="0" anchor="b">
                    <a:lnL>
                      <a:noFill/>
                    </a:lnL>
                    <a:lnR>
                      <a:noFill/>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tcPr>
                </a:tc>
                <a:tc>
                  <a:txBody>
                    <a:bodyPr/>
                    <a:lstStyle/>
                    <a:p>
                      <a:pPr algn="l" fontAlgn="b"/>
                      <a:r>
                        <a:rPr lang="en-GB" sz="700" b="0" i="0" u="none" strike="noStrike">
                          <a:solidFill>
                            <a:srgbClr val="000000"/>
                          </a:solidFill>
                          <a:effectLst/>
                          <a:latin typeface="Calibri" panose="020F0502020204030204" pitchFamily="34" charset="0"/>
                        </a:rPr>
                        <a:t> </a:t>
                      </a:r>
                    </a:p>
                  </a:txBody>
                  <a:tcPr marL="0" marR="0" marT="0" marB="0" anchor="b">
                    <a:lnL>
                      <a:noFill/>
                    </a:lnL>
                    <a:lnR>
                      <a:noFill/>
                    </a:lnR>
                    <a:lnT>
                      <a:noFill/>
                    </a:lnT>
                    <a:lnB>
                      <a:noFill/>
                    </a:lnB>
                    <a:solidFill>
                      <a:srgbClr val="FFFFFF"/>
                    </a:solidFill>
                  </a:tcPr>
                </a:tc>
                <a:tc>
                  <a:txBody>
                    <a:bodyPr/>
                    <a:lstStyle/>
                    <a:p>
                      <a:pPr algn="ctr" fontAlgn="ctr"/>
                      <a:r>
                        <a:rPr lang="en-GB" sz="700" b="1" i="0" u="none" strike="noStrike">
                          <a:solidFill>
                            <a:srgbClr val="000000"/>
                          </a:solidFill>
                          <a:effectLst/>
                          <a:latin typeface="Arial" panose="020B0604020202020204" pitchFamily="34" charset="0"/>
                        </a:rPr>
                        <a:t>1,281</a:t>
                      </a:r>
                    </a:p>
                  </a:txBody>
                  <a:tcPr marL="0" marR="0" marT="0" marB="0" anchor="ctr">
                    <a:lnL>
                      <a:noFill/>
                    </a:lnL>
                    <a:lnR>
                      <a:noFill/>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tcPr>
                </a:tc>
                <a:tc>
                  <a:txBody>
                    <a:bodyPr/>
                    <a:lstStyle/>
                    <a:p>
                      <a:pPr algn="ctr" fontAlgn="ctr"/>
                      <a:r>
                        <a:rPr lang="en-GB" sz="700" b="1" i="0" u="none" strike="noStrike">
                          <a:solidFill>
                            <a:srgbClr val="000000"/>
                          </a:solidFill>
                          <a:effectLst/>
                          <a:latin typeface="Arial" panose="020B0604020202020204" pitchFamily="34" charset="0"/>
                        </a:rPr>
                        <a:t>1,274</a:t>
                      </a:r>
                    </a:p>
                  </a:txBody>
                  <a:tcPr marL="0" marR="0" marT="0" marB="0" anchor="ctr">
                    <a:lnL>
                      <a:noFill/>
                    </a:lnL>
                    <a:lnR>
                      <a:noFill/>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4291238689"/>
                  </a:ext>
                </a:extLst>
              </a:tr>
            </a:tbl>
          </a:graphicData>
        </a:graphic>
      </p:graphicFrame>
    </p:spTree>
    <p:extLst>
      <p:ext uri="{BB962C8B-B14F-4D97-AF65-F5344CB8AC3E}">
        <p14:creationId xmlns:p14="http://schemas.microsoft.com/office/powerpoint/2010/main" val="28996383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a:solidFill>
                  <a:schemeClr val="bg1"/>
                </a:solidFill>
                <a:latin typeface="Arial" panose="020B0604020202020204" pitchFamily="34" charset="0"/>
                <a:ea typeface="Verdana" panose="020B0604030504040204" pitchFamily="34" charset="0"/>
                <a:cs typeface="Arial" panose="020B0604020202020204" pitchFamily="34" charset="0"/>
              </a:rPr>
              <a:t>Non Pay: key drivers</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12" name="TextBox 11"/>
          <p:cNvSpPr txBox="1"/>
          <p:nvPr/>
        </p:nvSpPr>
        <p:spPr>
          <a:xfrm>
            <a:off x="404238" y="3074142"/>
            <a:ext cx="10492740" cy="2894409"/>
          </a:xfrm>
          <a:prstGeom prst="roundRect">
            <a:avLst/>
          </a:prstGeom>
          <a:noFill/>
          <a:ln>
            <a:solidFill>
              <a:srgbClr val="002060"/>
            </a:solidFill>
          </a:ln>
        </p:spPr>
        <p:txBody>
          <a:bodyPr wrap="square" rtlCol="0">
            <a:spAutoFit/>
          </a:bodyPr>
          <a:lstStyle/>
          <a:p>
            <a:r>
              <a:rPr lang="en-GB" sz="1200" kern="0">
                <a:solidFill>
                  <a:srgbClr val="002060"/>
                </a:solidFill>
                <a:latin typeface="Arial"/>
              </a:rPr>
              <a:t>61% of Clinical Services &amp; Supplies (excl. Drugs and Products) expenditure is seen in the Surgical Division with Theatres and T&amp;O accounting for 37% and 18%, respectively.  These expenditure areas are also contributing to the increased spend levels in 24/25 vs 23/24 due to the following reasons: Increased activity; Inflationary Pressures; Non-recurrent benefits taken in 2023/24.</a:t>
            </a:r>
          </a:p>
          <a:p>
            <a:endParaRPr lang="en-GB" sz="1200" kern="0">
              <a:solidFill>
                <a:srgbClr val="002060"/>
              </a:solidFill>
              <a:latin typeface="Arial"/>
            </a:endParaRPr>
          </a:p>
          <a:p>
            <a:r>
              <a:rPr lang="en-GB" sz="1200" kern="0">
                <a:solidFill>
                  <a:srgbClr val="002060"/>
                </a:solidFill>
                <a:latin typeface="Arial"/>
              </a:rPr>
              <a:t>Haematology Blood Products - which along with Rheumatology to a lesser extent is the biggest consumer of blood products - is a current cause for concern.  Expenditure levels have clearly increased vs 2023/24 with further investigation underway to understand the drivers of this spend.  There is often natural monthly variation in spend but the last 3 months have seen a continued increase vs historic levels, albeit on a reducing basis.</a:t>
            </a:r>
          </a:p>
          <a:p>
            <a:endParaRPr lang="en-GB" sz="1600">
              <a:solidFill>
                <a:srgbClr val="002060"/>
              </a:solidFill>
              <a:latin typeface="Arial" panose="020B0604020202020204" pitchFamily="34" charset="0"/>
              <a:cs typeface="Arial" panose="020B0604020202020204" pitchFamily="34" charset="0"/>
            </a:endParaRPr>
          </a:p>
          <a:p>
            <a:endParaRPr lang="en-GB" sz="1600">
              <a:solidFill>
                <a:srgbClr val="002060"/>
              </a:solidFill>
              <a:latin typeface="Arial" panose="020B0604020202020204" pitchFamily="34" charset="0"/>
              <a:cs typeface="Arial" panose="020B0604020202020204" pitchFamily="34" charset="0"/>
            </a:endParaRPr>
          </a:p>
          <a:p>
            <a:endParaRPr lang="en-GB" sz="1600">
              <a:solidFill>
                <a:srgbClr val="002060"/>
              </a:solidFill>
              <a:latin typeface="Arial" panose="020B0604020202020204" pitchFamily="34" charset="0"/>
              <a:cs typeface="Arial" panose="020B0604020202020204" pitchFamily="34" charset="0"/>
            </a:endParaRPr>
          </a:p>
          <a:p>
            <a:endParaRPr lang="en-GB" sz="1600">
              <a:solidFill>
                <a:srgbClr val="002060"/>
              </a:solidFill>
              <a:latin typeface="Arial" panose="020B0604020202020204" pitchFamily="34" charset="0"/>
              <a:cs typeface="Arial" panose="020B0604020202020204" pitchFamily="34" charset="0"/>
            </a:endParaRPr>
          </a:p>
          <a:p>
            <a:endParaRPr lang="en-GB" sz="1600">
              <a:solidFill>
                <a:srgbClr val="002060"/>
              </a:solidFill>
              <a:latin typeface="Arial" panose="020B0604020202020204" pitchFamily="34" charset="0"/>
              <a:cs typeface="Arial" panose="020B0604020202020204" pitchFamily="34" charset="0"/>
            </a:endParaRPr>
          </a:p>
        </p:txBody>
      </p:sp>
      <p:sp>
        <p:nvSpPr>
          <p:cNvPr id="8" name="Oval 7"/>
          <p:cNvSpPr/>
          <p:nvPr/>
        </p:nvSpPr>
        <p:spPr>
          <a:xfrm>
            <a:off x="11492450" y="85861"/>
            <a:ext cx="616317" cy="616317"/>
          </a:xfrm>
          <a:prstGeom prst="ellipse">
            <a:avLst/>
          </a:prstGeom>
          <a:blipFill>
            <a:blip r:embed="rId4"/>
            <a:srcRect/>
            <a:stretch>
              <a:fillRect l="-10000" r="-10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pic>
        <p:nvPicPr>
          <p:cNvPr id="2" name="Picture 1"/>
          <p:cNvPicPr>
            <a:picLocks noChangeAspect="1"/>
          </p:cNvPicPr>
          <p:nvPr/>
        </p:nvPicPr>
        <p:blipFill>
          <a:blip r:embed="rId5"/>
          <a:stretch>
            <a:fillRect/>
          </a:stretch>
        </p:blipFill>
        <p:spPr>
          <a:xfrm>
            <a:off x="260955" y="710522"/>
            <a:ext cx="3648387" cy="2099997"/>
          </a:xfrm>
          <a:prstGeom prst="rect">
            <a:avLst/>
          </a:prstGeom>
        </p:spPr>
      </p:pic>
      <p:pic>
        <p:nvPicPr>
          <p:cNvPr id="3" name="Picture 2"/>
          <p:cNvPicPr>
            <a:picLocks noChangeAspect="1"/>
          </p:cNvPicPr>
          <p:nvPr/>
        </p:nvPicPr>
        <p:blipFill>
          <a:blip r:embed="rId6"/>
          <a:stretch>
            <a:fillRect/>
          </a:stretch>
        </p:blipFill>
        <p:spPr>
          <a:xfrm>
            <a:off x="4087790" y="716062"/>
            <a:ext cx="3648387" cy="2092515"/>
          </a:xfrm>
          <a:prstGeom prst="rect">
            <a:avLst/>
          </a:prstGeom>
        </p:spPr>
      </p:pic>
      <p:pic>
        <p:nvPicPr>
          <p:cNvPr id="4" name="Picture 3"/>
          <p:cNvPicPr>
            <a:picLocks noChangeAspect="1"/>
          </p:cNvPicPr>
          <p:nvPr/>
        </p:nvPicPr>
        <p:blipFill>
          <a:blip r:embed="rId7"/>
          <a:stretch>
            <a:fillRect/>
          </a:stretch>
        </p:blipFill>
        <p:spPr>
          <a:xfrm>
            <a:off x="7914625" y="710522"/>
            <a:ext cx="3648387" cy="2103254"/>
          </a:xfrm>
          <a:prstGeom prst="rect">
            <a:avLst/>
          </a:prstGeom>
        </p:spPr>
      </p:pic>
    </p:spTree>
    <p:extLst>
      <p:ext uri="{BB962C8B-B14F-4D97-AF65-F5344CB8AC3E}">
        <p14:creationId xmlns:p14="http://schemas.microsoft.com/office/powerpoint/2010/main" val="37754748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8096241" y="566173"/>
            <a:ext cx="3681629" cy="2550247"/>
          </a:xfrm>
          <a:prstGeom prst="rect">
            <a:avLst/>
          </a:prstGeom>
        </p:spPr>
      </p:pic>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a:solidFill>
                  <a:schemeClr val="bg1"/>
                </a:solidFill>
                <a:latin typeface="Arial" panose="020B0604020202020204" pitchFamily="34" charset="0"/>
                <a:ea typeface="Verdana" panose="020B0604030504040204" pitchFamily="34" charset="0"/>
                <a:cs typeface="Arial" panose="020B0604020202020204" pitchFamily="34" charset="0"/>
              </a:rPr>
              <a:t>Savings Summary From Financial Assessment (25</a:t>
            </a:r>
            <a:r>
              <a:rPr lang="en-GB" sz="1800" b="1" cap="small" baseline="30000">
                <a:solidFill>
                  <a:schemeClr val="bg1"/>
                </a:solidFill>
                <a:latin typeface="Arial" panose="020B0604020202020204" pitchFamily="34" charset="0"/>
                <a:ea typeface="Verdana" panose="020B0604030504040204" pitchFamily="34" charset="0"/>
                <a:cs typeface="Arial" panose="020B0604020202020204" pitchFamily="34" charset="0"/>
              </a:rPr>
              <a:t>th</a:t>
            </a:r>
            <a:r>
              <a:rPr lang="en-GB" sz="1800" b="1" cap="small">
                <a:solidFill>
                  <a:schemeClr val="bg1"/>
                </a:solidFill>
                <a:latin typeface="Arial" panose="020B0604020202020204" pitchFamily="34" charset="0"/>
                <a:ea typeface="Verdana" panose="020B0604030504040204" pitchFamily="34" charset="0"/>
                <a:cs typeface="Arial" panose="020B0604020202020204" pitchFamily="34" charset="0"/>
              </a:rPr>
              <a:t> September)</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4"/>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5"/>
          <a:stretch>
            <a:fillRect/>
          </a:stretch>
        </p:blipFill>
        <p:spPr>
          <a:xfrm>
            <a:off x="177872" y="6043498"/>
            <a:ext cx="2238027" cy="692361"/>
          </a:xfrm>
          <a:prstGeom prst="rect">
            <a:avLst/>
          </a:prstGeom>
        </p:spPr>
      </p:pic>
      <p:sp>
        <p:nvSpPr>
          <p:cNvPr id="15" name="Oval 14"/>
          <p:cNvSpPr/>
          <p:nvPr/>
        </p:nvSpPr>
        <p:spPr>
          <a:xfrm>
            <a:off x="11571966" y="85119"/>
            <a:ext cx="616317" cy="616317"/>
          </a:xfrm>
          <a:prstGeom prst="ellipse">
            <a:avLst/>
          </a:prstGeom>
          <a:blipFill>
            <a:blip r:embed="rId6"/>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pic>
        <p:nvPicPr>
          <p:cNvPr id="8" name="Picture 7"/>
          <p:cNvPicPr>
            <a:picLocks noChangeAspect="1"/>
          </p:cNvPicPr>
          <p:nvPr/>
        </p:nvPicPr>
        <p:blipFill>
          <a:blip r:embed="rId7"/>
          <a:stretch>
            <a:fillRect/>
          </a:stretch>
        </p:blipFill>
        <p:spPr>
          <a:xfrm>
            <a:off x="450443" y="553427"/>
            <a:ext cx="3715913" cy="2559644"/>
          </a:xfrm>
          <a:prstGeom prst="rect">
            <a:avLst/>
          </a:prstGeom>
        </p:spPr>
      </p:pic>
      <p:pic>
        <p:nvPicPr>
          <p:cNvPr id="12" name="Picture 11"/>
          <p:cNvPicPr>
            <a:picLocks noChangeAspect="1"/>
          </p:cNvPicPr>
          <p:nvPr/>
        </p:nvPicPr>
        <p:blipFill>
          <a:blip r:embed="rId8"/>
          <a:stretch>
            <a:fillRect/>
          </a:stretch>
        </p:blipFill>
        <p:spPr>
          <a:xfrm>
            <a:off x="4273342" y="553427"/>
            <a:ext cx="3715913" cy="2567528"/>
          </a:xfrm>
          <a:prstGeom prst="rect">
            <a:avLst/>
          </a:prstGeom>
        </p:spPr>
      </p:pic>
      <p:pic>
        <p:nvPicPr>
          <p:cNvPr id="14" name="Picture 13"/>
          <p:cNvPicPr>
            <a:picLocks noChangeAspect="1"/>
          </p:cNvPicPr>
          <p:nvPr/>
        </p:nvPicPr>
        <p:blipFill>
          <a:blip r:embed="rId9"/>
          <a:stretch>
            <a:fillRect/>
          </a:stretch>
        </p:blipFill>
        <p:spPr>
          <a:xfrm>
            <a:off x="3025117" y="3272478"/>
            <a:ext cx="6212362" cy="3450635"/>
          </a:xfrm>
          <a:prstGeom prst="rect">
            <a:avLst/>
          </a:prstGeom>
        </p:spPr>
      </p:pic>
    </p:spTree>
    <p:extLst>
      <p:ext uri="{BB962C8B-B14F-4D97-AF65-F5344CB8AC3E}">
        <p14:creationId xmlns:p14="http://schemas.microsoft.com/office/powerpoint/2010/main" val="11145394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a:solidFill>
                  <a:schemeClr val="bg1"/>
                </a:solidFill>
                <a:latin typeface="Arial" panose="020B0604020202020204" pitchFamily="34" charset="0"/>
                <a:ea typeface="Verdana" panose="020B0604030504040204" pitchFamily="34" charset="0"/>
                <a:cs typeface="Arial" panose="020B0604020202020204" pitchFamily="34" charset="0"/>
              </a:rPr>
              <a:t>Savings Detail (Green)</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8" name="Oval 7"/>
          <p:cNvSpPr/>
          <p:nvPr/>
        </p:nvSpPr>
        <p:spPr>
          <a:xfrm>
            <a:off x="11397810" y="140523"/>
            <a:ext cx="616317" cy="616317"/>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graphicFrame>
        <p:nvGraphicFramePr>
          <p:cNvPr id="2" name="Table 1"/>
          <p:cNvGraphicFramePr>
            <a:graphicFrameLocks noGrp="1"/>
          </p:cNvGraphicFramePr>
          <p:nvPr>
            <p:extLst>
              <p:ext uri="{D42A27DB-BD31-4B8C-83A1-F6EECF244321}">
                <p14:modId xmlns:p14="http://schemas.microsoft.com/office/powerpoint/2010/main" val="206540187"/>
              </p:ext>
            </p:extLst>
          </p:nvPr>
        </p:nvGraphicFramePr>
        <p:xfrm>
          <a:off x="709976" y="532693"/>
          <a:ext cx="10687832" cy="5488411"/>
        </p:xfrm>
        <a:graphic>
          <a:graphicData uri="http://schemas.openxmlformats.org/drawingml/2006/table">
            <a:tbl>
              <a:tblPr/>
              <a:tblGrid>
                <a:gridCol w="3644347">
                  <a:extLst>
                    <a:ext uri="{9D8B030D-6E8A-4147-A177-3AD203B41FA5}">
                      <a16:colId xmlns:a16="http://schemas.microsoft.com/office/drawing/2014/main" val="3690834800"/>
                    </a:ext>
                  </a:extLst>
                </a:gridCol>
                <a:gridCol w="1256961">
                  <a:extLst>
                    <a:ext uri="{9D8B030D-6E8A-4147-A177-3AD203B41FA5}">
                      <a16:colId xmlns:a16="http://schemas.microsoft.com/office/drawing/2014/main" val="105020855"/>
                    </a:ext>
                  </a:extLst>
                </a:gridCol>
                <a:gridCol w="1220668">
                  <a:extLst>
                    <a:ext uri="{9D8B030D-6E8A-4147-A177-3AD203B41FA5}">
                      <a16:colId xmlns:a16="http://schemas.microsoft.com/office/drawing/2014/main" val="451696114"/>
                    </a:ext>
                  </a:extLst>
                </a:gridCol>
                <a:gridCol w="4565856">
                  <a:extLst>
                    <a:ext uri="{9D8B030D-6E8A-4147-A177-3AD203B41FA5}">
                      <a16:colId xmlns:a16="http://schemas.microsoft.com/office/drawing/2014/main" val="245008781"/>
                    </a:ext>
                  </a:extLst>
                </a:gridCol>
              </a:tblGrid>
              <a:tr h="134068">
                <a:tc>
                  <a:txBody>
                    <a:bodyPr/>
                    <a:lstStyle/>
                    <a:p>
                      <a:pPr algn="ctr" fontAlgn="ctr"/>
                      <a:r>
                        <a:rPr lang="en-GB" sz="800" b="1" i="0" u="none" strike="noStrike">
                          <a:solidFill>
                            <a:srgbClr val="FFFFFF"/>
                          </a:solidFill>
                          <a:effectLst/>
                          <a:latin typeface="Arial"/>
                        </a:rPr>
                        <a:t>Detail of Green Schemes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a:noFill/>
                    </a:lnB>
                    <a:solidFill>
                      <a:srgbClr val="002060"/>
                    </a:solidFill>
                  </a:tcPr>
                </a:tc>
                <a:tc>
                  <a:txBody>
                    <a:bodyPr/>
                    <a:lstStyle/>
                    <a:p>
                      <a:pPr algn="ctr" fontAlgn="ctr"/>
                      <a:r>
                        <a:rPr lang="en-GB" sz="800" b="1" i="0" u="none" strike="noStrike" dirty="0">
                          <a:solidFill>
                            <a:srgbClr val="FFFFFF"/>
                          </a:solidFill>
                          <a:effectLst/>
                          <a:latin typeface="Arial"/>
                        </a:rPr>
                        <a:t> Planned Achievement</a:t>
                      </a:r>
                    </a:p>
                    <a:p>
                      <a:pPr algn="ctr" fontAlgn="ctr"/>
                      <a:r>
                        <a:rPr lang="en-GB" sz="800" b="1" i="0" u="none" strike="noStrike" dirty="0">
                          <a:solidFill>
                            <a:srgbClr val="FFFFFF"/>
                          </a:solidFill>
                          <a:effectLst/>
                          <a:latin typeface="Arial"/>
                        </a:rPr>
                        <a:t>£'000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a:noFill/>
                    </a:lnB>
                    <a:solidFill>
                      <a:srgbClr val="002060"/>
                    </a:solidFill>
                  </a:tcPr>
                </a:tc>
                <a:tc>
                  <a:txBody>
                    <a:bodyPr/>
                    <a:lstStyle/>
                    <a:p>
                      <a:pPr algn="ctr" fontAlgn="ctr"/>
                      <a:r>
                        <a:rPr lang="en-GB" sz="800" b="1" i="0" u="none" strike="noStrike">
                          <a:solidFill>
                            <a:srgbClr val="FFFFFF"/>
                          </a:solidFill>
                          <a:effectLst/>
                          <a:latin typeface="Arial"/>
                        </a:rPr>
                        <a:t>Status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a:noFill/>
                    </a:lnB>
                    <a:solidFill>
                      <a:srgbClr val="002060"/>
                    </a:solidFill>
                  </a:tcPr>
                </a:tc>
                <a:tc>
                  <a:txBody>
                    <a:bodyPr/>
                    <a:lstStyle/>
                    <a:p>
                      <a:pPr algn="ctr" fontAlgn="ctr"/>
                      <a:r>
                        <a:rPr lang="en-GB" sz="800" b="1" i="0" u="none" strike="noStrike">
                          <a:solidFill>
                            <a:srgbClr val="FFFFFF"/>
                          </a:solidFill>
                          <a:effectLst/>
                          <a:latin typeface="Arial"/>
                        </a:rPr>
                        <a:t>Next Steps - Work in Progress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a:noFill/>
                    </a:lnB>
                    <a:solidFill>
                      <a:srgbClr val="002060"/>
                    </a:solidFill>
                  </a:tcPr>
                </a:tc>
                <a:extLst>
                  <a:ext uri="{0D108BD9-81ED-4DB2-BD59-A6C34878D82A}">
                    <a16:rowId xmlns:a16="http://schemas.microsoft.com/office/drawing/2014/main" val="4278286505"/>
                  </a:ext>
                </a:extLst>
              </a:tr>
              <a:tr h="134068">
                <a:tc>
                  <a:txBody>
                    <a:bodyPr/>
                    <a:lstStyle/>
                    <a:p>
                      <a:pPr algn="ctr" fontAlgn="ctr"/>
                      <a:r>
                        <a:rPr lang="en-GB" sz="800" b="0" i="0" u="none" strike="noStrike">
                          <a:solidFill>
                            <a:srgbClr val="000000"/>
                          </a:solidFill>
                          <a:effectLst/>
                          <a:latin typeface="Arial"/>
                        </a:rPr>
                        <a:t>Rivaroxaban</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350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On Target to be 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endParaRPr lang="en-GB" sz="800" b="0" i="0" u="none" strike="noStrike">
                        <a:solidFill>
                          <a:srgbClr val="000000"/>
                        </a:solidFill>
                        <a:effectLst/>
                        <a:latin typeface="Arial"/>
                      </a:endParaRP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27593416"/>
                  </a:ext>
                </a:extLst>
              </a:tr>
              <a:tr h="134068">
                <a:tc>
                  <a:txBody>
                    <a:bodyPr/>
                    <a:lstStyle/>
                    <a:p>
                      <a:pPr algn="ctr" fontAlgn="ctr"/>
                      <a:r>
                        <a:rPr lang="en-GB" sz="800" b="0" i="0" u="none" strike="noStrike" dirty="0">
                          <a:solidFill>
                            <a:srgbClr val="000000"/>
                          </a:solidFill>
                          <a:effectLst/>
                          <a:latin typeface="Arial"/>
                        </a:rPr>
                        <a:t>Primary Care Work Plan</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1,390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On Target to be 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Anticipated to Over Achieve but needs further review</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2755590935"/>
                  </a:ext>
                </a:extLst>
              </a:tr>
              <a:tr h="134068">
                <a:tc>
                  <a:txBody>
                    <a:bodyPr/>
                    <a:lstStyle/>
                    <a:p>
                      <a:pPr algn="ctr" fontAlgn="ctr"/>
                      <a:r>
                        <a:rPr lang="en-GB" sz="800" b="0" i="0" u="none" strike="noStrike" dirty="0">
                          <a:solidFill>
                            <a:srgbClr val="000000"/>
                          </a:solidFill>
                          <a:effectLst/>
                          <a:latin typeface="Arial"/>
                        </a:rPr>
                        <a:t>Contract for </a:t>
                      </a:r>
                      <a:r>
                        <a:rPr lang="en-GB" sz="800" b="0" i="0" u="none" strike="noStrike" dirty="0" err="1">
                          <a:solidFill>
                            <a:srgbClr val="000000"/>
                          </a:solidFill>
                          <a:effectLst/>
                          <a:latin typeface="Arial"/>
                        </a:rPr>
                        <a:t>Sugammadex</a:t>
                      </a:r>
                      <a:r>
                        <a:rPr lang="en-GB" sz="800" b="0" i="0" u="none" strike="noStrike" dirty="0">
                          <a:solidFill>
                            <a:srgbClr val="000000"/>
                          </a:solidFill>
                          <a:effectLst/>
                          <a:latin typeface="Arial"/>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200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endParaRPr lang="en-GB" sz="800" b="0" i="0" u="none" strike="noStrike">
                        <a:solidFill>
                          <a:srgbClr val="000000"/>
                        </a:solidFill>
                        <a:effectLst/>
                        <a:latin typeface="Arial"/>
                      </a:endParaRP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3959852089"/>
                  </a:ext>
                </a:extLst>
              </a:tr>
              <a:tr h="891550">
                <a:tc>
                  <a:txBody>
                    <a:bodyPr/>
                    <a:lstStyle/>
                    <a:p>
                      <a:pPr algn="ctr" fontAlgn="ctr"/>
                      <a:r>
                        <a:rPr lang="en-GB" sz="800" b="0" i="0" u="none" strike="noStrike" dirty="0">
                          <a:solidFill>
                            <a:srgbClr val="000000"/>
                          </a:solidFill>
                          <a:effectLst/>
                          <a:latin typeface="Arial"/>
                        </a:rPr>
                        <a:t>Liquid Meds in Childrens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33</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Delayed / Slipped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dirty="0">
                          <a:solidFill>
                            <a:srgbClr val="000000"/>
                          </a:solidFill>
                          <a:effectLst/>
                          <a:latin typeface="Arial"/>
                        </a:rPr>
                        <a:t>• SBAR for switch to </a:t>
                      </a:r>
                      <a:r>
                        <a:rPr lang="en-GB" sz="800" b="0" i="0" u="none" strike="noStrike" dirty="0" err="1">
                          <a:solidFill>
                            <a:srgbClr val="000000"/>
                          </a:solidFill>
                          <a:effectLst/>
                          <a:latin typeface="Arial"/>
                        </a:rPr>
                        <a:t>Ceyesto</a:t>
                      </a:r>
                      <a:r>
                        <a:rPr lang="en-GB" sz="800" b="0" i="0" u="none" strike="noStrike" dirty="0">
                          <a:solidFill>
                            <a:srgbClr val="000000"/>
                          </a:solidFill>
                          <a:effectLst/>
                          <a:latin typeface="Arial"/>
                        </a:rPr>
                        <a:t> brand of Melatonin liquid written by MM and approved by Community Paediatrics in September 2024</a:t>
                      </a:r>
                      <a:br>
                        <a:rPr lang="en-GB" sz="800" b="0" i="0" u="none" strike="noStrike" dirty="0">
                          <a:solidFill>
                            <a:srgbClr val="000000"/>
                          </a:solidFill>
                          <a:effectLst/>
                          <a:latin typeface="Arial"/>
                        </a:rPr>
                      </a:br>
                      <a:r>
                        <a:rPr lang="en-GB" sz="800" b="0" i="0" u="none" strike="noStrike" dirty="0">
                          <a:solidFill>
                            <a:srgbClr val="000000"/>
                          </a:solidFill>
                          <a:effectLst/>
                          <a:latin typeface="Arial"/>
                        </a:rPr>
                        <a:t>• Singleton, Neath and Morriston hospital sites all using </a:t>
                      </a:r>
                      <a:r>
                        <a:rPr lang="en-GB" sz="800" b="0" i="0" u="none" strike="noStrike" dirty="0" err="1">
                          <a:solidFill>
                            <a:srgbClr val="000000"/>
                          </a:solidFill>
                          <a:effectLst/>
                          <a:latin typeface="Arial"/>
                        </a:rPr>
                        <a:t>Ceyesto</a:t>
                      </a:r>
                      <a:r>
                        <a:rPr lang="en-GB" sz="800" b="0" i="0" u="none" strike="noStrike" dirty="0">
                          <a:solidFill>
                            <a:srgbClr val="000000"/>
                          </a:solidFill>
                          <a:effectLst/>
                          <a:latin typeface="Arial"/>
                        </a:rPr>
                        <a:t> since September/October 2024.</a:t>
                      </a:r>
                      <a:br>
                        <a:rPr lang="en-GB" sz="800" b="0" i="0" u="none" strike="noStrike" dirty="0">
                          <a:solidFill>
                            <a:srgbClr val="000000"/>
                          </a:solidFill>
                          <a:effectLst/>
                          <a:latin typeface="Arial"/>
                        </a:rPr>
                      </a:br>
                      <a:r>
                        <a:rPr lang="en-GB" sz="800" b="0" i="0" u="none" strike="noStrike" dirty="0">
                          <a:solidFill>
                            <a:srgbClr val="000000"/>
                          </a:solidFill>
                          <a:effectLst/>
                          <a:latin typeface="Arial"/>
                        </a:rPr>
                        <a:t>• First month savings (October 24) around £3.5k</a:t>
                      </a:r>
                      <a:br>
                        <a:rPr lang="en-GB" sz="800" b="0" i="0" u="none" strike="noStrike" dirty="0">
                          <a:solidFill>
                            <a:srgbClr val="000000"/>
                          </a:solidFill>
                          <a:effectLst/>
                          <a:latin typeface="Arial"/>
                        </a:rPr>
                      </a:br>
                      <a:r>
                        <a:rPr lang="en-GB" sz="800" b="0" i="0" u="none" strike="noStrike" dirty="0">
                          <a:solidFill>
                            <a:srgbClr val="000000"/>
                          </a:solidFill>
                          <a:effectLst/>
                          <a:latin typeface="Arial"/>
                        </a:rPr>
                        <a:t>• Forecasts need to be altered down (21k this year, 42k full year saving) – slight reduction due to bottle size/expiry date of new preparation.</a:t>
                      </a:r>
                      <a:br>
                        <a:rPr lang="en-GB" sz="800" b="0" i="0" u="none" strike="noStrike" dirty="0">
                          <a:solidFill>
                            <a:srgbClr val="000000"/>
                          </a:solidFill>
                          <a:effectLst/>
                          <a:latin typeface="Arial"/>
                        </a:rPr>
                      </a:br>
                      <a:endParaRPr lang="en-GB" sz="800" b="0" i="0" u="none" strike="noStrike" dirty="0">
                        <a:solidFill>
                          <a:srgbClr val="000000"/>
                        </a:solidFill>
                        <a:effectLst/>
                        <a:latin typeface="Arial"/>
                      </a:endParaRP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130055493"/>
                  </a:ext>
                </a:extLst>
              </a:tr>
              <a:tr h="134068">
                <a:tc>
                  <a:txBody>
                    <a:bodyPr/>
                    <a:lstStyle/>
                    <a:p>
                      <a:pPr algn="ctr" fontAlgn="ctr"/>
                      <a:r>
                        <a:rPr lang="en-GB" sz="800" b="0" i="0" u="none" strike="noStrike">
                          <a:solidFill>
                            <a:srgbClr val="000000"/>
                          </a:solidFill>
                          <a:effectLst/>
                          <a:latin typeface="Arial"/>
                        </a:rPr>
                        <a:t>Service Review</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294</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endParaRPr lang="en-GB" sz="800" b="0" i="0" u="none" strike="noStrike">
                        <a:solidFill>
                          <a:srgbClr val="000000"/>
                        </a:solidFill>
                        <a:effectLst/>
                        <a:latin typeface="Arial"/>
                      </a:endParaRP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3453367323"/>
                  </a:ext>
                </a:extLst>
              </a:tr>
              <a:tr h="134068">
                <a:tc>
                  <a:txBody>
                    <a:bodyPr/>
                    <a:lstStyle/>
                    <a:p>
                      <a:pPr algn="ctr" fontAlgn="ctr"/>
                      <a:r>
                        <a:rPr lang="en-GB" sz="800" b="0" i="0" u="none" strike="noStrike" dirty="0">
                          <a:solidFill>
                            <a:srgbClr val="000000"/>
                          </a:solidFill>
                          <a:effectLst/>
                          <a:latin typeface="Arial"/>
                        </a:rPr>
                        <a:t>Non Recurrent Opportunities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500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endParaRPr lang="en-GB" sz="800" b="0" i="0" u="none" strike="noStrike">
                        <a:solidFill>
                          <a:srgbClr val="000000"/>
                        </a:solidFill>
                        <a:effectLst/>
                        <a:latin typeface="Arial"/>
                      </a:endParaRP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285216245"/>
                  </a:ext>
                </a:extLst>
              </a:tr>
              <a:tr h="134068">
                <a:tc>
                  <a:txBody>
                    <a:bodyPr/>
                    <a:lstStyle/>
                    <a:p>
                      <a:pPr algn="ctr" fontAlgn="ctr"/>
                      <a:r>
                        <a:rPr lang="en-GB" sz="800" b="0" i="0" u="none" strike="noStrike">
                          <a:solidFill>
                            <a:srgbClr val="000000"/>
                          </a:solidFill>
                          <a:effectLst/>
                          <a:latin typeface="Arial"/>
                        </a:rPr>
                        <a:t>VAT Oxygen</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150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endParaRPr lang="en-GB" sz="800" b="0" i="0" u="none" strike="noStrike">
                        <a:solidFill>
                          <a:srgbClr val="000000"/>
                        </a:solidFill>
                        <a:effectLst/>
                        <a:latin typeface="Arial"/>
                      </a:endParaRP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456243612"/>
                  </a:ext>
                </a:extLst>
              </a:tr>
              <a:tr h="134068">
                <a:tc>
                  <a:txBody>
                    <a:bodyPr/>
                    <a:lstStyle/>
                    <a:p>
                      <a:pPr algn="ctr" fontAlgn="ctr"/>
                      <a:r>
                        <a:rPr lang="en-GB" sz="800" b="0" i="0" u="none" strike="noStrike">
                          <a:solidFill>
                            <a:srgbClr val="000000"/>
                          </a:solidFill>
                          <a:effectLst/>
                          <a:latin typeface="Arial"/>
                        </a:rPr>
                        <a:t>Storage</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3</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endParaRPr lang="en-GB" sz="800" b="0" i="0" u="none" strike="noStrike">
                        <a:solidFill>
                          <a:srgbClr val="000000"/>
                        </a:solidFill>
                        <a:effectLst/>
                        <a:latin typeface="Arial"/>
                      </a:endParaRP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25983365"/>
                  </a:ext>
                </a:extLst>
              </a:tr>
              <a:tr h="134068">
                <a:tc>
                  <a:txBody>
                    <a:bodyPr/>
                    <a:lstStyle/>
                    <a:p>
                      <a:pPr algn="ctr" fontAlgn="ctr"/>
                      <a:r>
                        <a:rPr lang="en-GB" sz="800" b="0" i="0" u="none" strike="noStrike" dirty="0">
                          <a:solidFill>
                            <a:srgbClr val="000000"/>
                          </a:solidFill>
                          <a:effectLst/>
                          <a:latin typeface="Arial"/>
                        </a:rPr>
                        <a:t>Tattoo less Treatment-Savings on medical grade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1</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On Target to be 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Implementation within Breast services in place, work has begun on all thorax patients – project progressing well.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074997661"/>
                  </a:ext>
                </a:extLst>
              </a:tr>
              <a:tr h="134068">
                <a:tc>
                  <a:txBody>
                    <a:bodyPr/>
                    <a:lstStyle/>
                    <a:p>
                      <a:pPr algn="ctr" fontAlgn="ctr"/>
                      <a:r>
                        <a:rPr lang="en-GB" sz="800" b="0" i="0" u="none" strike="noStrike">
                          <a:solidFill>
                            <a:srgbClr val="000000"/>
                          </a:solidFill>
                          <a:effectLst/>
                          <a:latin typeface="Arial"/>
                        </a:rPr>
                        <a:t>MEMS maintenance contract Review</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360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On Target to be 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Ongoing and based on current run rate savings could be higher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606758683"/>
                  </a:ext>
                </a:extLst>
              </a:tr>
              <a:tr h="254728">
                <a:tc>
                  <a:txBody>
                    <a:bodyPr/>
                    <a:lstStyle/>
                    <a:p>
                      <a:pPr algn="ctr" fontAlgn="ctr"/>
                      <a:r>
                        <a:rPr lang="en-GB" sz="800" b="0" i="0" u="none" strike="noStrike" dirty="0">
                          <a:solidFill>
                            <a:srgbClr val="000000"/>
                          </a:solidFill>
                          <a:effectLst/>
                          <a:latin typeface="Arial"/>
                        </a:rPr>
                        <a:t>Paediatrics- Move to </a:t>
                      </a:r>
                      <a:r>
                        <a:rPr lang="en-GB" sz="800" b="0" i="0" u="none" strike="noStrike" dirty="0" err="1">
                          <a:solidFill>
                            <a:srgbClr val="000000"/>
                          </a:solidFill>
                          <a:effectLst/>
                          <a:latin typeface="Arial"/>
                        </a:rPr>
                        <a:t>Paperlite</a:t>
                      </a:r>
                      <a:r>
                        <a:rPr lang="en-GB" sz="800" b="0" i="0" u="none" strike="noStrike" dirty="0">
                          <a:solidFill>
                            <a:srgbClr val="000000"/>
                          </a:solidFill>
                          <a:effectLst/>
                          <a:latin typeface="Arial"/>
                        </a:rPr>
                        <a:t>, cessation of off-site secure storage &amp; use of external venues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2</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On Target to be 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endParaRPr lang="en-GB" sz="800" b="0" i="0" u="none" strike="noStrike">
                        <a:solidFill>
                          <a:srgbClr val="000000"/>
                        </a:solidFill>
                        <a:effectLst/>
                        <a:latin typeface="Arial"/>
                      </a:endParaRP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2907312814"/>
                  </a:ext>
                </a:extLst>
              </a:tr>
              <a:tr h="382093">
                <a:tc>
                  <a:txBody>
                    <a:bodyPr/>
                    <a:lstStyle/>
                    <a:p>
                      <a:pPr algn="ctr" fontAlgn="ctr"/>
                      <a:r>
                        <a:rPr lang="en-GB" sz="800" b="0" i="0" u="none" strike="noStrike" dirty="0">
                          <a:solidFill>
                            <a:srgbClr val="000000"/>
                          </a:solidFill>
                          <a:effectLst/>
                          <a:latin typeface="Arial"/>
                        </a:rPr>
                        <a:t>WFI-Increase in fee-paying patient activity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94</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Delayed / Slipped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Progressing but delayed – Marketing campaign being reviewed but issues raised by Dice team around compliant website so further work taking place to market WFI. More fee-paying patients planned for treatment.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024004977"/>
                  </a:ext>
                </a:extLst>
              </a:tr>
              <a:tr h="254728">
                <a:tc>
                  <a:txBody>
                    <a:bodyPr/>
                    <a:lstStyle/>
                    <a:p>
                      <a:pPr algn="ctr" fontAlgn="ctr"/>
                      <a:r>
                        <a:rPr lang="en-GB" sz="800" b="0" i="0" u="none" strike="noStrike" dirty="0">
                          <a:solidFill>
                            <a:srgbClr val="000000"/>
                          </a:solidFill>
                          <a:effectLst/>
                          <a:latin typeface="Arial"/>
                        </a:rPr>
                        <a:t>WFI-Commissioning Arrangements - Part1</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35</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Delayed / Slipped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Awaiting meeting to be scheduled with JCC/SBUHB. Benchmarking work and proposal document completed.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3750143725"/>
                  </a:ext>
                </a:extLst>
              </a:tr>
              <a:tr h="134068">
                <a:tc>
                  <a:txBody>
                    <a:bodyPr/>
                    <a:lstStyle/>
                    <a:p>
                      <a:pPr algn="ctr" fontAlgn="ctr"/>
                      <a:r>
                        <a:rPr lang="en-GB" sz="800" b="0" i="0" u="none" strike="noStrike" dirty="0">
                          <a:solidFill>
                            <a:srgbClr val="000000"/>
                          </a:solidFill>
                          <a:effectLst/>
                          <a:latin typeface="Arial"/>
                        </a:rPr>
                        <a:t>WFI-Realignment of Required Facilities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25</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endParaRPr lang="en-GB" sz="800" b="0" i="0" u="none" strike="noStrike">
                        <a:solidFill>
                          <a:srgbClr val="000000"/>
                        </a:solidFill>
                        <a:effectLst/>
                        <a:latin typeface="Arial"/>
                      </a:endParaRP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736168101"/>
                  </a:ext>
                </a:extLst>
              </a:tr>
              <a:tr h="134068">
                <a:tc>
                  <a:txBody>
                    <a:bodyPr/>
                    <a:lstStyle/>
                    <a:p>
                      <a:pPr algn="ctr" fontAlgn="ctr"/>
                      <a:r>
                        <a:rPr lang="en-GB" sz="800" b="0" i="0" u="none" strike="noStrike">
                          <a:solidFill>
                            <a:srgbClr val="000000"/>
                          </a:solidFill>
                          <a:effectLst/>
                          <a:latin typeface="Arial"/>
                        </a:rPr>
                        <a:t>WFI-Travel Expenses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5</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endParaRPr lang="en-GB" sz="800" b="0" i="0" u="none" strike="noStrike">
                        <a:solidFill>
                          <a:srgbClr val="000000"/>
                        </a:solidFill>
                        <a:effectLst/>
                        <a:latin typeface="Arial"/>
                      </a:endParaRP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854125819"/>
                  </a:ext>
                </a:extLst>
              </a:tr>
              <a:tr h="134068">
                <a:tc>
                  <a:txBody>
                    <a:bodyPr/>
                    <a:lstStyle/>
                    <a:p>
                      <a:pPr algn="ctr" fontAlgn="ctr"/>
                      <a:r>
                        <a:rPr lang="en-GB" sz="800" b="0" i="0" u="none" strike="noStrike">
                          <a:solidFill>
                            <a:srgbClr val="000000"/>
                          </a:solidFill>
                          <a:effectLst/>
                          <a:latin typeface="Arial"/>
                        </a:rPr>
                        <a:t>WFI-Reduction in anaesthetic sessions from reduction in theatre sessions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48</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On Target to be 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endParaRPr lang="en-GB" sz="800" b="0" i="0" u="none" strike="noStrike">
                        <a:solidFill>
                          <a:srgbClr val="000000"/>
                        </a:solidFill>
                        <a:effectLst/>
                        <a:latin typeface="Arial"/>
                      </a:endParaRP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760893624"/>
                  </a:ext>
                </a:extLst>
              </a:tr>
              <a:tr h="134068">
                <a:tc>
                  <a:txBody>
                    <a:bodyPr/>
                    <a:lstStyle/>
                    <a:p>
                      <a:pPr algn="ctr" fontAlgn="ctr"/>
                      <a:r>
                        <a:rPr lang="en-GB" sz="800" b="0" i="0" u="none" strike="noStrike">
                          <a:solidFill>
                            <a:srgbClr val="000000"/>
                          </a:solidFill>
                          <a:effectLst/>
                          <a:latin typeface="Arial"/>
                        </a:rPr>
                        <a:t>WFI-Reduction in Consultant Intensity Bandings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2</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On Target to be 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endParaRPr lang="en-GB" sz="800" b="0" i="0" u="none" strike="noStrike">
                        <a:solidFill>
                          <a:srgbClr val="000000"/>
                        </a:solidFill>
                        <a:effectLst/>
                        <a:latin typeface="Arial"/>
                      </a:endParaRP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2509871197"/>
                  </a:ext>
                </a:extLst>
              </a:tr>
              <a:tr h="134068">
                <a:tc>
                  <a:txBody>
                    <a:bodyPr/>
                    <a:lstStyle/>
                    <a:p>
                      <a:pPr algn="ctr" fontAlgn="ctr"/>
                      <a:r>
                        <a:rPr lang="en-GB" sz="800" b="0" i="0" u="none" strike="noStrike">
                          <a:solidFill>
                            <a:srgbClr val="000000"/>
                          </a:solidFill>
                          <a:effectLst/>
                          <a:latin typeface="Arial"/>
                        </a:rPr>
                        <a:t>WFI-Self Funding medical Arrangements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9</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On Target to be 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endParaRPr lang="en-GB" sz="800" b="0" i="0" u="none" strike="noStrike">
                        <a:solidFill>
                          <a:srgbClr val="000000"/>
                        </a:solidFill>
                        <a:effectLst/>
                        <a:latin typeface="Arial"/>
                      </a:endParaRP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3764512491"/>
                  </a:ext>
                </a:extLst>
              </a:tr>
              <a:tr h="134068">
                <a:tc>
                  <a:txBody>
                    <a:bodyPr/>
                    <a:lstStyle/>
                    <a:p>
                      <a:pPr algn="ctr" fontAlgn="ctr"/>
                      <a:r>
                        <a:rPr lang="en-GB" sz="800" b="0" i="0" u="none" strike="noStrike" dirty="0">
                          <a:solidFill>
                            <a:srgbClr val="000000"/>
                          </a:solidFill>
                          <a:effectLst/>
                          <a:latin typeface="Arial"/>
                        </a:rPr>
                        <a:t>Reserves Alignment</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1,365</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endParaRPr lang="en-GB" sz="800" b="0" i="0" u="none" strike="noStrike">
                        <a:solidFill>
                          <a:srgbClr val="000000"/>
                        </a:solidFill>
                        <a:effectLst/>
                        <a:latin typeface="Arial"/>
                      </a:endParaRP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4169462192"/>
                  </a:ext>
                </a:extLst>
              </a:tr>
              <a:tr h="134068">
                <a:tc>
                  <a:txBody>
                    <a:bodyPr/>
                    <a:lstStyle/>
                    <a:p>
                      <a:pPr algn="ctr" fontAlgn="ctr"/>
                      <a:r>
                        <a:rPr lang="en-GB" sz="800" b="0" i="0" u="none" strike="noStrike">
                          <a:solidFill>
                            <a:srgbClr val="000000"/>
                          </a:solidFill>
                          <a:effectLst/>
                          <a:latin typeface="Arial"/>
                        </a:rPr>
                        <a:t>Purchase of Annual Leave</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41</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On Target to be 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On target to be delivered (need to confirm is already within run rate)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700824882"/>
                  </a:ext>
                </a:extLst>
              </a:tr>
              <a:tr h="134068">
                <a:tc>
                  <a:txBody>
                    <a:bodyPr/>
                    <a:lstStyle/>
                    <a:p>
                      <a:pPr algn="ctr" fontAlgn="ctr"/>
                      <a:r>
                        <a:rPr lang="en-GB" sz="800" b="0" i="0" u="none" strike="noStrike">
                          <a:solidFill>
                            <a:srgbClr val="000000"/>
                          </a:solidFill>
                          <a:effectLst/>
                          <a:latin typeface="Arial"/>
                        </a:rPr>
                        <a:t>Reserves Slippage</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1,349</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endParaRPr lang="en-GB" sz="800" b="0" i="0" u="none" strike="noStrike">
                        <a:solidFill>
                          <a:srgbClr val="000000"/>
                        </a:solidFill>
                        <a:effectLst/>
                        <a:latin typeface="Arial"/>
                      </a:endParaRP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2534476422"/>
                  </a:ext>
                </a:extLst>
              </a:tr>
              <a:tr h="134068">
                <a:tc>
                  <a:txBody>
                    <a:bodyPr/>
                    <a:lstStyle/>
                    <a:p>
                      <a:pPr algn="ctr" fontAlgn="ctr"/>
                      <a:r>
                        <a:rPr lang="en-GB" sz="800" b="0" i="0" u="none" strike="noStrike">
                          <a:solidFill>
                            <a:srgbClr val="000000"/>
                          </a:solidFill>
                          <a:effectLst/>
                          <a:latin typeface="Arial"/>
                        </a:rPr>
                        <a:t>Reassessment of Run Rates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430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endParaRPr lang="en-GB" sz="800" b="0" i="0" u="none" strike="noStrike">
                        <a:solidFill>
                          <a:srgbClr val="000000"/>
                        </a:solidFill>
                        <a:effectLst/>
                        <a:latin typeface="Arial"/>
                      </a:endParaRP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924773667"/>
                  </a:ext>
                </a:extLst>
              </a:tr>
              <a:tr h="134068">
                <a:tc>
                  <a:txBody>
                    <a:bodyPr/>
                    <a:lstStyle/>
                    <a:p>
                      <a:pPr algn="ctr" fontAlgn="ctr"/>
                      <a:r>
                        <a:rPr lang="en-GB" sz="800" b="0" i="0" u="none" strike="noStrike">
                          <a:solidFill>
                            <a:srgbClr val="000000"/>
                          </a:solidFill>
                          <a:effectLst/>
                          <a:latin typeface="Arial"/>
                        </a:rPr>
                        <a:t>Reassessment of Run Rates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1,789</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endParaRPr lang="en-GB" sz="800" b="0" i="0" u="none" strike="noStrike">
                        <a:solidFill>
                          <a:srgbClr val="000000"/>
                        </a:solidFill>
                        <a:effectLst/>
                        <a:latin typeface="Arial"/>
                      </a:endParaRP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782241514"/>
                  </a:ext>
                </a:extLst>
              </a:tr>
              <a:tr h="134068">
                <a:tc>
                  <a:txBody>
                    <a:bodyPr/>
                    <a:lstStyle/>
                    <a:p>
                      <a:pPr algn="ctr" fontAlgn="ctr"/>
                      <a:r>
                        <a:rPr lang="en-GB" sz="800" b="0" i="0" u="none" strike="noStrike">
                          <a:solidFill>
                            <a:srgbClr val="000000"/>
                          </a:solidFill>
                          <a:effectLst/>
                          <a:latin typeface="Arial"/>
                        </a:rPr>
                        <a:t>Reduction Of Surge Beds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846</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endParaRPr lang="en-GB" sz="800" b="0" i="0" u="none" strike="noStrike">
                        <a:solidFill>
                          <a:srgbClr val="000000"/>
                        </a:solidFill>
                        <a:effectLst/>
                        <a:latin typeface="Arial"/>
                      </a:endParaRP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3031340365"/>
                  </a:ext>
                </a:extLst>
              </a:tr>
              <a:tr h="134068">
                <a:tc>
                  <a:txBody>
                    <a:bodyPr/>
                    <a:lstStyle/>
                    <a:p>
                      <a:pPr algn="ctr" fontAlgn="ctr"/>
                      <a:r>
                        <a:rPr lang="en-GB" sz="800" b="0" i="0" u="none" strike="noStrike">
                          <a:solidFill>
                            <a:srgbClr val="000000"/>
                          </a:solidFill>
                          <a:effectLst/>
                          <a:latin typeface="Arial"/>
                        </a:rPr>
                        <a:t>Run Rate Vacancies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1,800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endParaRPr lang="en-GB" sz="800" b="0" i="0" u="none" strike="noStrike">
                        <a:solidFill>
                          <a:srgbClr val="000000"/>
                        </a:solidFill>
                        <a:effectLst/>
                        <a:latin typeface="Arial"/>
                      </a:endParaRP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3633552023"/>
                  </a:ext>
                </a:extLst>
              </a:tr>
              <a:tr h="134068">
                <a:tc>
                  <a:txBody>
                    <a:bodyPr/>
                    <a:lstStyle/>
                    <a:p>
                      <a:pPr algn="ctr" fontAlgn="ctr"/>
                      <a:r>
                        <a:rPr lang="en-GB" sz="800" b="0" i="0" u="none" strike="noStrike">
                          <a:solidFill>
                            <a:srgbClr val="000000"/>
                          </a:solidFill>
                          <a:effectLst/>
                          <a:latin typeface="Arial"/>
                        </a:rPr>
                        <a:t>Run Rate Vacancies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127</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endParaRPr lang="en-GB" sz="800" b="0" i="0" u="none" strike="noStrike">
                        <a:solidFill>
                          <a:srgbClr val="000000"/>
                        </a:solidFill>
                        <a:effectLst/>
                        <a:latin typeface="Arial"/>
                      </a:endParaRP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36538908"/>
                  </a:ext>
                </a:extLst>
              </a:tr>
              <a:tr h="134068">
                <a:tc>
                  <a:txBody>
                    <a:bodyPr/>
                    <a:lstStyle/>
                    <a:p>
                      <a:pPr algn="ctr" fontAlgn="ctr"/>
                      <a:r>
                        <a:rPr lang="en-GB" sz="800" b="0" i="0" u="none" strike="noStrike" dirty="0">
                          <a:solidFill>
                            <a:srgbClr val="000000"/>
                          </a:solidFill>
                          <a:effectLst/>
                          <a:latin typeface="Arial"/>
                        </a:rPr>
                        <a:t>Other Procurement</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180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endParaRPr lang="en-GB" sz="800" b="0" i="0" u="none" strike="noStrike">
                        <a:solidFill>
                          <a:srgbClr val="000000"/>
                        </a:solidFill>
                        <a:effectLst/>
                        <a:latin typeface="Arial"/>
                      </a:endParaRP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2911428290"/>
                  </a:ext>
                </a:extLst>
              </a:tr>
              <a:tr h="134068">
                <a:tc>
                  <a:txBody>
                    <a:bodyPr/>
                    <a:lstStyle/>
                    <a:p>
                      <a:pPr algn="ctr" fontAlgn="ctr"/>
                      <a:r>
                        <a:rPr lang="en-GB" sz="800" b="0" i="0" u="none" strike="noStrike" dirty="0">
                          <a:solidFill>
                            <a:srgbClr val="000000"/>
                          </a:solidFill>
                          <a:effectLst/>
                          <a:latin typeface="Arial"/>
                        </a:rPr>
                        <a:t>Recovery Scheme Adjustment to Balance to Plan</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302</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a:rPr>
                        <a:t>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endParaRPr lang="en-GB" sz="800" b="0" i="0" u="none" strike="noStrike">
                        <a:solidFill>
                          <a:srgbClr val="000000"/>
                        </a:solidFill>
                        <a:effectLst/>
                        <a:latin typeface="Arial"/>
                      </a:endParaRP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471078552"/>
                  </a:ext>
                </a:extLst>
              </a:tr>
              <a:tr h="134068">
                <a:tc>
                  <a:txBody>
                    <a:bodyPr/>
                    <a:lstStyle/>
                    <a:p>
                      <a:pPr algn="ctr" fontAlgn="ctr"/>
                      <a:endParaRPr lang="en-GB" sz="800" b="1" i="0" u="none" strike="noStrike">
                        <a:solidFill>
                          <a:srgbClr val="FFFFFF"/>
                        </a:solidFill>
                        <a:effectLst/>
                        <a:latin typeface="Arial"/>
                      </a:endParaRP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solid"/>
                      <a:round/>
                      <a:headEnd type="none" w="med" len="med"/>
                      <a:tailEnd type="none" w="med" len="med"/>
                    </a:lnB>
                    <a:solidFill>
                      <a:srgbClr val="002060"/>
                    </a:solidFill>
                  </a:tcPr>
                </a:tc>
                <a:tc>
                  <a:txBody>
                    <a:bodyPr/>
                    <a:lstStyle/>
                    <a:p>
                      <a:pPr algn="ctr" fontAlgn="ctr"/>
                      <a:r>
                        <a:rPr lang="en-GB" sz="800" b="1" i="0" u="none" strike="noStrike">
                          <a:solidFill>
                            <a:srgbClr val="FFFFFF"/>
                          </a:solidFill>
                          <a:effectLst/>
                          <a:latin typeface="Arial"/>
                        </a:rPr>
                        <a:t>11,730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solid"/>
                      <a:round/>
                      <a:headEnd type="none" w="med" len="med"/>
                      <a:tailEnd type="none" w="med" len="med"/>
                    </a:lnB>
                    <a:solidFill>
                      <a:srgbClr val="002060"/>
                    </a:solidFill>
                  </a:tcPr>
                </a:tc>
                <a:tc>
                  <a:txBody>
                    <a:bodyPr/>
                    <a:lstStyle/>
                    <a:p>
                      <a:pPr algn="ctr" fontAlgn="ctr"/>
                      <a:endParaRPr lang="en-GB" sz="800" b="1" i="0" u="none" strike="noStrike">
                        <a:solidFill>
                          <a:srgbClr val="FFFFFF"/>
                        </a:solidFill>
                        <a:effectLst/>
                        <a:latin typeface="Arial"/>
                      </a:endParaRP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solid"/>
                      <a:round/>
                      <a:headEnd type="none" w="med" len="med"/>
                      <a:tailEnd type="none" w="med" len="med"/>
                    </a:lnB>
                    <a:solidFill>
                      <a:srgbClr val="002060"/>
                    </a:solidFill>
                  </a:tcPr>
                </a:tc>
                <a:tc>
                  <a:txBody>
                    <a:bodyPr/>
                    <a:lstStyle/>
                    <a:p>
                      <a:pPr algn="ctr" fontAlgn="ctr"/>
                      <a:endParaRPr lang="en-GB" sz="800" b="1" i="0" u="none" strike="noStrike" dirty="0">
                        <a:solidFill>
                          <a:srgbClr val="FFFFFF"/>
                        </a:solidFill>
                        <a:effectLst/>
                        <a:latin typeface="Arial"/>
                      </a:endParaRP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solid"/>
                      <a:round/>
                      <a:headEnd type="none" w="med" len="med"/>
                      <a:tailEnd type="none" w="med" len="med"/>
                    </a:lnB>
                    <a:solidFill>
                      <a:srgbClr val="002060"/>
                    </a:solidFill>
                  </a:tcPr>
                </a:tc>
                <a:extLst>
                  <a:ext uri="{0D108BD9-81ED-4DB2-BD59-A6C34878D82A}">
                    <a16:rowId xmlns:a16="http://schemas.microsoft.com/office/drawing/2014/main" val="179481497"/>
                  </a:ext>
                </a:extLst>
              </a:tr>
            </a:tbl>
          </a:graphicData>
        </a:graphic>
      </p:graphicFrame>
    </p:spTree>
    <p:extLst>
      <p:ext uri="{BB962C8B-B14F-4D97-AF65-F5344CB8AC3E}">
        <p14:creationId xmlns:p14="http://schemas.microsoft.com/office/powerpoint/2010/main" val="11614322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a:solidFill>
                  <a:schemeClr val="bg1"/>
                </a:solidFill>
                <a:latin typeface="Arial" panose="020B0604020202020204" pitchFamily="34" charset="0"/>
                <a:ea typeface="Verdana" panose="020B0604030504040204" pitchFamily="34" charset="0"/>
                <a:cs typeface="Arial" panose="020B0604020202020204" pitchFamily="34" charset="0"/>
              </a:rPr>
              <a:t>Savings Detail (Amber)</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8" name="Oval 7"/>
          <p:cNvSpPr/>
          <p:nvPr/>
        </p:nvSpPr>
        <p:spPr>
          <a:xfrm>
            <a:off x="11397810" y="140523"/>
            <a:ext cx="616317" cy="616317"/>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graphicFrame>
        <p:nvGraphicFramePr>
          <p:cNvPr id="3" name="Table 2"/>
          <p:cNvGraphicFramePr>
            <a:graphicFrameLocks noGrp="1"/>
          </p:cNvGraphicFramePr>
          <p:nvPr>
            <p:extLst>
              <p:ext uri="{D42A27DB-BD31-4B8C-83A1-F6EECF244321}">
                <p14:modId xmlns:p14="http://schemas.microsoft.com/office/powerpoint/2010/main" val="2021771340"/>
              </p:ext>
            </p:extLst>
          </p:nvPr>
        </p:nvGraphicFramePr>
        <p:xfrm>
          <a:off x="268281" y="569245"/>
          <a:ext cx="11646472" cy="4585461"/>
        </p:xfrm>
        <a:graphic>
          <a:graphicData uri="http://schemas.openxmlformats.org/drawingml/2006/table">
            <a:tbl>
              <a:tblPr/>
              <a:tblGrid>
                <a:gridCol w="4731697">
                  <a:extLst>
                    <a:ext uri="{9D8B030D-6E8A-4147-A177-3AD203B41FA5}">
                      <a16:colId xmlns:a16="http://schemas.microsoft.com/office/drawing/2014/main" val="1403385329"/>
                    </a:ext>
                  </a:extLst>
                </a:gridCol>
                <a:gridCol w="808385">
                  <a:extLst>
                    <a:ext uri="{9D8B030D-6E8A-4147-A177-3AD203B41FA5}">
                      <a16:colId xmlns:a16="http://schemas.microsoft.com/office/drawing/2014/main" val="4037788539"/>
                    </a:ext>
                  </a:extLst>
                </a:gridCol>
                <a:gridCol w="1131001">
                  <a:extLst>
                    <a:ext uri="{9D8B030D-6E8A-4147-A177-3AD203B41FA5}">
                      <a16:colId xmlns:a16="http://schemas.microsoft.com/office/drawing/2014/main" val="3695483911"/>
                    </a:ext>
                  </a:extLst>
                </a:gridCol>
                <a:gridCol w="4975389">
                  <a:extLst>
                    <a:ext uri="{9D8B030D-6E8A-4147-A177-3AD203B41FA5}">
                      <a16:colId xmlns:a16="http://schemas.microsoft.com/office/drawing/2014/main" val="220492146"/>
                    </a:ext>
                  </a:extLst>
                </a:gridCol>
              </a:tblGrid>
              <a:tr h="152308">
                <a:tc>
                  <a:txBody>
                    <a:bodyPr/>
                    <a:lstStyle/>
                    <a:p>
                      <a:pPr algn="ctr" fontAlgn="ctr"/>
                      <a:r>
                        <a:rPr lang="en-GB" sz="900" b="1" i="0" u="none" strike="noStrike">
                          <a:solidFill>
                            <a:srgbClr val="FFFFFF"/>
                          </a:solidFill>
                          <a:effectLst/>
                          <a:latin typeface="Arial"/>
                        </a:rPr>
                        <a:t>Detail of Amber Schemes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a:noFill/>
                    </a:lnB>
                    <a:solidFill>
                      <a:srgbClr val="002060"/>
                    </a:solidFill>
                  </a:tcPr>
                </a:tc>
                <a:tc>
                  <a:txBody>
                    <a:bodyPr/>
                    <a:lstStyle/>
                    <a:p>
                      <a:pPr algn="ctr" fontAlgn="ctr"/>
                      <a:r>
                        <a:rPr lang="en-GB" sz="900" b="1" i="0" u="none" strike="noStrike" dirty="0">
                          <a:solidFill>
                            <a:srgbClr val="FFFFFF"/>
                          </a:solidFill>
                          <a:effectLst/>
                          <a:latin typeface="Arial"/>
                        </a:rPr>
                        <a:t>Planned Achievement</a:t>
                      </a:r>
                    </a:p>
                    <a:p>
                      <a:pPr algn="ctr" fontAlgn="ctr"/>
                      <a:r>
                        <a:rPr lang="en-GB" sz="900" b="1" i="0" u="none" strike="noStrike" dirty="0">
                          <a:solidFill>
                            <a:srgbClr val="FFFFFF"/>
                          </a:solidFill>
                          <a:effectLst/>
                          <a:latin typeface="Arial"/>
                        </a:rPr>
                        <a:t>£'000</a:t>
                      </a:r>
                    </a:p>
                    <a:p>
                      <a:pPr algn="ctr" fontAlgn="ctr"/>
                      <a:endParaRPr lang="en-GB" sz="900" b="1" i="0" u="none" strike="noStrike" dirty="0">
                        <a:solidFill>
                          <a:srgbClr val="FFFFFF"/>
                        </a:solidFill>
                        <a:effectLst/>
                        <a:latin typeface="Arial"/>
                      </a:endParaRP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a:noFill/>
                    </a:lnB>
                    <a:solidFill>
                      <a:srgbClr val="002060"/>
                    </a:solidFill>
                  </a:tcPr>
                </a:tc>
                <a:tc>
                  <a:txBody>
                    <a:bodyPr/>
                    <a:lstStyle/>
                    <a:p>
                      <a:pPr algn="ctr" fontAlgn="ctr"/>
                      <a:r>
                        <a:rPr lang="en-GB" sz="900" b="1" i="0" u="none" strike="noStrike">
                          <a:solidFill>
                            <a:srgbClr val="FFFFFF"/>
                          </a:solidFill>
                          <a:effectLst/>
                          <a:latin typeface="Arial"/>
                        </a:rPr>
                        <a:t>Status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a:noFill/>
                    </a:lnB>
                    <a:solidFill>
                      <a:srgbClr val="002060"/>
                    </a:solidFill>
                  </a:tcPr>
                </a:tc>
                <a:tc>
                  <a:txBody>
                    <a:bodyPr/>
                    <a:lstStyle/>
                    <a:p>
                      <a:pPr algn="ctr" fontAlgn="ctr"/>
                      <a:r>
                        <a:rPr lang="en-GB" sz="900" b="1" i="0" u="none" strike="noStrike">
                          <a:solidFill>
                            <a:srgbClr val="FFFFFF"/>
                          </a:solidFill>
                          <a:effectLst/>
                          <a:latin typeface="Arial"/>
                        </a:rPr>
                        <a:t>Next Steps - Work in Progress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a:noFill/>
                    </a:lnB>
                    <a:solidFill>
                      <a:srgbClr val="002060"/>
                    </a:solidFill>
                  </a:tcPr>
                </a:tc>
                <a:extLst>
                  <a:ext uri="{0D108BD9-81ED-4DB2-BD59-A6C34878D82A}">
                    <a16:rowId xmlns:a16="http://schemas.microsoft.com/office/drawing/2014/main" val="23092677"/>
                  </a:ext>
                </a:extLst>
              </a:tr>
              <a:tr h="578769">
                <a:tc>
                  <a:txBody>
                    <a:bodyPr/>
                    <a:lstStyle/>
                    <a:p>
                      <a:pPr algn="ctr" fontAlgn="ctr"/>
                      <a:r>
                        <a:rPr lang="en-GB" sz="900" b="0" i="0" u="none" strike="noStrike" err="1">
                          <a:solidFill>
                            <a:srgbClr val="000000"/>
                          </a:solidFill>
                          <a:effectLst/>
                          <a:latin typeface="Arial"/>
                        </a:rPr>
                        <a:t>Ticaglaor</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dirty="0">
                          <a:solidFill>
                            <a:srgbClr val="000000"/>
                          </a:solidFill>
                          <a:effectLst/>
                          <a:latin typeface="Arial"/>
                        </a:rPr>
                        <a:t>170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Delayed / Slipped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to be reviewed post month 7 for trajectory of both this and PC work plan   Savings have started to be realised in the last couple of months (Jul 24 - £885, Aug 24 - £3,896) – but you would expect the saving to increase month on month as new patients are started on prasugrel and existing patients prescribed ticagrelor stop their treatment.</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3358401365"/>
                  </a:ext>
                </a:extLst>
              </a:tr>
              <a:tr h="152308">
                <a:tc>
                  <a:txBody>
                    <a:bodyPr/>
                    <a:lstStyle/>
                    <a:p>
                      <a:pPr algn="ctr" fontAlgn="ctr"/>
                      <a:r>
                        <a:rPr lang="en-GB" sz="900" b="0" i="0" u="none" strike="noStrike">
                          <a:solidFill>
                            <a:srgbClr val="000000"/>
                          </a:solidFill>
                          <a:effectLst/>
                          <a:latin typeface="Arial"/>
                        </a:rPr>
                        <a:t>Primary Care Rebates Review</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On Target to be 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New Addition</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3696178816"/>
                  </a:ext>
                </a:extLst>
              </a:tr>
              <a:tr h="152308">
                <a:tc>
                  <a:txBody>
                    <a:bodyPr/>
                    <a:lstStyle/>
                    <a:p>
                      <a:pPr algn="ctr" fontAlgn="ctr"/>
                      <a:r>
                        <a:rPr lang="en-GB" sz="900" b="0" i="0" u="none" strike="noStrike">
                          <a:solidFill>
                            <a:srgbClr val="000000"/>
                          </a:solidFill>
                          <a:effectLst/>
                          <a:latin typeface="Arial"/>
                        </a:rPr>
                        <a:t>10% Reduction in Variable Pay</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1,419</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At Risk</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over delivery of other schemes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318643932"/>
                  </a:ext>
                </a:extLst>
              </a:tr>
              <a:tr h="152308">
                <a:tc>
                  <a:txBody>
                    <a:bodyPr/>
                    <a:lstStyle/>
                    <a:p>
                      <a:pPr algn="ctr" fontAlgn="ctr"/>
                      <a:r>
                        <a:rPr lang="en-GB" sz="900" b="0" i="0" u="none" strike="noStrike">
                          <a:solidFill>
                            <a:srgbClr val="000000"/>
                          </a:solidFill>
                          <a:effectLst/>
                          <a:latin typeface="Arial"/>
                        </a:rPr>
                        <a:t>Procurement</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1,000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Delayed / Slipped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over delivery of other schemes &amp; further actions to review additional option</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650053460"/>
                  </a:ext>
                </a:extLst>
              </a:tr>
              <a:tr h="152308">
                <a:tc>
                  <a:txBody>
                    <a:bodyPr/>
                    <a:lstStyle/>
                    <a:p>
                      <a:pPr algn="ctr" fontAlgn="ctr"/>
                      <a:r>
                        <a:rPr lang="en-GB" sz="900" b="0" i="0" u="none" strike="noStrike">
                          <a:solidFill>
                            <a:srgbClr val="000000"/>
                          </a:solidFill>
                          <a:effectLst/>
                          <a:latin typeface="Arial"/>
                        </a:rPr>
                        <a:t>IMM-Spend to Save ( Drugs Transformation HCD)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25</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On Target to be 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dirty="0">
                          <a:solidFill>
                            <a:srgbClr val="000000"/>
                          </a:solidFill>
                          <a:effectLst/>
                          <a:latin typeface="Arial"/>
                        </a:rPr>
                        <a:t>Benefits sit in corporate pot</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448849656"/>
                  </a:ext>
                </a:extLst>
              </a:tr>
              <a:tr h="152308">
                <a:tc>
                  <a:txBody>
                    <a:bodyPr/>
                    <a:lstStyle/>
                    <a:p>
                      <a:pPr algn="ctr" fontAlgn="ctr"/>
                      <a:r>
                        <a:rPr lang="en-GB" sz="900" b="0" i="0" u="none" strike="noStrike">
                          <a:solidFill>
                            <a:srgbClr val="000000"/>
                          </a:solidFill>
                          <a:effectLst/>
                          <a:latin typeface="Arial"/>
                        </a:rPr>
                        <a:t>Hywel Dda SLA Alignment of Commissioning Arrangements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200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On Target to be 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dirty="0">
                          <a:solidFill>
                            <a:srgbClr val="000000"/>
                          </a:solidFill>
                          <a:effectLst/>
                          <a:latin typeface="Arial"/>
                        </a:rPr>
                        <a:t>Formal written SLA sent to HDUHB 14/10/24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422208614"/>
                  </a:ext>
                </a:extLst>
              </a:tr>
              <a:tr h="289385">
                <a:tc>
                  <a:txBody>
                    <a:bodyPr/>
                    <a:lstStyle/>
                    <a:p>
                      <a:pPr algn="ctr" fontAlgn="ctr"/>
                      <a:r>
                        <a:rPr lang="en-GB" sz="900" b="0" i="0" u="none" strike="noStrike">
                          <a:solidFill>
                            <a:srgbClr val="000000"/>
                          </a:solidFill>
                          <a:effectLst/>
                          <a:latin typeface="Arial"/>
                        </a:rPr>
                        <a:t>RT Immobilisation Research-Work with Suppliers to provide research using free/discounted equipment</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4</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Delayed / Slipped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Confirm if already in run rate, if not aim to be delivered in month 7-12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2516378035"/>
                  </a:ext>
                </a:extLst>
              </a:tr>
              <a:tr h="289385">
                <a:tc>
                  <a:txBody>
                    <a:bodyPr/>
                    <a:lstStyle/>
                    <a:p>
                      <a:pPr algn="ctr" fontAlgn="ctr"/>
                      <a:r>
                        <a:rPr lang="en-GB" sz="900" b="0" i="0" u="none" strike="noStrike">
                          <a:solidFill>
                            <a:srgbClr val="000000"/>
                          </a:solidFill>
                          <a:effectLst/>
                          <a:latin typeface="Arial"/>
                        </a:rPr>
                        <a:t>Electronic Reception-Change the current model to patients self booking in with volunteer support</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10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Delayed / Slipped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E- reception roll out underway – delay will be staff re-deployment process ?OCP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231783359"/>
                  </a:ext>
                </a:extLst>
              </a:tr>
              <a:tr h="152308">
                <a:tc>
                  <a:txBody>
                    <a:bodyPr/>
                    <a:lstStyle/>
                    <a:p>
                      <a:pPr algn="ctr" fontAlgn="ctr"/>
                      <a:r>
                        <a:rPr lang="en-GB" sz="900" b="0" i="0" u="none" strike="noStrike">
                          <a:solidFill>
                            <a:srgbClr val="000000"/>
                          </a:solidFill>
                          <a:effectLst/>
                          <a:latin typeface="Arial"/>
                        </a:rPr>
                        <a:t>Radio pharmacy Pricing-price tariff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157</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On Target to be delivered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Savings built into base forecast, based on ongoing work savings could be higher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2496040032"/>
                  </a:ext>
                </a:extLst>
              </a:tr>
              <a:tr h="578769">
                <a:tc>
                  <a:txBody>
                    <a:bodyPr/>
                    <a:lstStyle/>
                    <a:p>
                      <a:pPr algn="ctr" fontAlgn="ctr"/>
                      <a:r>
                        <a:rPr lang="en-GB" sz="900" b="0" i="0" u="none" strike="noStrike">
                          <a:solidFill>
                            <a:srgbClr val="000000"/>
                          </a:solidFill>
                          <a:effectLst/>
                          <a:latin typeface="Arial"/>
                        </a:rPr>
                        <a:t>Gynaecology-Intensity Banding: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5</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Delayed / Slipped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Complete for WFI. </a:t>
                      </a:r>
                      <a:br>
                        <a:rPr lang="en-GB" sz="900" b="0" i="0" u="none" strike="noStrike">
                          <a:solidFill>
                            <a:srgbClr val="000000"/>
                          </a:solidFill>
                          <a:effectLst/>
                          <a:latin typeface="Arial"/>
                        </a:rPr>
                      </a:br>
                      <a:r>
                        <a:rPr lang="en-GB" sz="900" b="0" i="0" u="none" strike="noStrike">
                          <a:solidFill>
                            <a:srgbClr val="000000"/>
                          </a:solidFill>
                          <a:effectLst/>
                          <a:latin typeface="Arial"/>
                        </a:rPr>
                        <a:t>For gynae delayed at present due to colleague continues on Long Term Sickness.</a:t>
                      </a:r>
                      <a:br>
                        <a:rPr lang="en-GB" sz="900" b="0" i="0" u="none" strike="noStrike">
                          <a:solidFill>
                            <a:srgbClr val="000000"/>
                          </a:solidFill>
                          <a:effectLst/>
                          <a:latin typeface="Arial"/>
                        </a:rPr>
                      </a:br>
                      <a:r>
                        <a:rPr lang="en-GB" sz="900" b="0" i="0" u="none" strike="noStrike">
                          <a:solidFill>
                            <a:srgbClr val="000000"/>
                          </a:solidFill>
                          <a:effectLst/>
                          <a:latin typeface="Arial"/>
                        </a:rPr>
                        <a:t>• Sickness Meeting recently cancelled due to personal reasons.</a:t>
                      </a:r>
                      <a:br>
                        <a:rPr lang="en-GB" sz="900" b="0" i="0" u="none" strike="noStrike">
                          <a:solidFill>
                            <a:srgbClr val="000000"/>
                          </a:solidFill>
                          <a:effectLst/>
                          <a:latin typeface="Arial"/>
                        </a:rPr>
                      </a:br>
                      <a:r>
                        <a:rPr lang="en-GB" sz="900" b="0" i="0" u="none" strike="noStrike">
                          <a:solidFill>
                            <a:srgbClr val="000000"/>
                          </a:solidFill>
                          <a:effectLst/>
                          <a:latin typeface="Arial"/>
                        </a:rPr>
                        <a:t>• Meeting rearranged to End of November to discuss at this meeting</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586958258"/>
                  </a:ext>
                </a:extLst>
              </a:tr>
              <a:tr h="152308">
                <a:tc>
                  <a:txBody>
                    <a:bodyPr/>
                    <a:lstStyle/>
                    <a:p>
                      <a:pPr algn="ctr" fontAlgn="ctr"/>
                      <a:r>
                        <a:rPr lang="en-GB" sz="900" b="0" i="0" u="none" strike="noStrike">
                          <a:solidFill>
                            <a:srgbClr val="000000"/>
                          </a:solidFill>
                          <a:effectLst/>
                          <a:latin typeface="Arial"/>
                        </a:rPr>
                        <a:t>WFI-Generate income from medication sales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22</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Delayed / Slipped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Complete – income being received.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272378239"/>
                  </a:ext>
                </a:extLst>
              </a:tr>
              <a:tr h="152308">
                <a:tc>
                  <a:txBody>
                    <a:bodyPr/>
                    <a:lstStyle/>
                    <a:p>
                      <a:pPr algn="ctr" fontAlgn="ctr"/>
                      <a:r>
                        <a:rPr lang="en-GB" sz="900" b="0" i="0" u="none" strike="noStrike">
                          <a:solidFill>
                            <a:srgbClr val="000000"/>
                          </a:solidFill>
                          <a:effectLst/>
                          <a:latin typeface="Arial"/>
                        </a:rPr>
                        <a:t>WFI-Price increase in fee-paying fees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29</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Delayed / Slipped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This is complete - Variability is Activity</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4070251495"/>
                  </a:ext>
                </a:extLst>
              </a:tr>
              <a:tr h="152308">
                <a:tc>
                  <a:txBody>
                    <a:bodyPr/>
                    <a:lstStyle/>
                    <a:p>
                      <a:pPr algn="ctr" fontAlgn="ctr"/>
                      <a:r>
                        <a:rPr lang="en-GB" sz="900" b="0" i="0" u="none" strike="noStrike" dirty="0">
                          <a:solidFill>
                            <a:srgbClr val="000000"/>
                          </a:solidFill>
                          <a:effectLst/>
                          <a:latin typeface="Arial"/>
                        </a:rPr>
                        <a:t>WFI-Commissioning Arrangements - Part2</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107</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At Risk</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Unlikely to deliver in year, recurrently still on track</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968189474"/>
                  </a:ext>
                </a:extLst>
              </a:tr>
              <a:tr h="289385">
                <a:tc>
                  <a:txBody>
                    <a:bodyPr/>
                    <a:lstStyle/>
                    <a:p>
                      <a:pPr algn="ctr" fontAlgn="ctr"/>
                      <a:r>
                        <a:rPr lang="en-GB" sz="900" b="0" i="0" u="none" strike="noStrike">
                          <a:solidFill>
                            <a:srgbClr val="000000"/>
                          </a:solidFill>
                          <a:effectLst/>
                          <a:latin typeface="Arial"/>
                        </a:rPr>
                        <a:t>Do not replace current over establishment of junior and senior clinical fellow posts - 4 leaving and don’t replace</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76</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900" b="0" i="0" u="none" strike="noStrike">
                          <a:solidFill>
                            <a:srgbClr val="000000"/>
                          </a:solidFill>
                          <a:effectLst/>
                          <a:latin typeface="Arial"/>
                        </a:rPr>
                        <a:t>Assessed that will deliver non recurrently. Have reduced form 4 to 3 further reduction will impact clinically</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3967518159"/>
                  </a:ext>
                </a:extLst>
              </a:tr>
              <a:tr h="152308">
                <a:tc>
                  <a:txBody>
                    <a:bodyPr/>
                    <a:lstStyle/>
                    <a:p>
                      <a:pPr algn="ctr" fontAlgn="ctr"/>
                      <a:endParaRPr lang="en-GB" sz="900" b="1" i="0" u="none" strike="noStrike">
                        <a:solidFill>
                          <a:srgbClr val="FFFFFF"/>
                        </a:solidFill>
                        <a:effectLst/>
                        <a:latin typeface="Arial"/>
                      </a:endParaRP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solid"/>
                      <a:round/>
                      <a:headEnd type="none" w="med" len="med"/>
                      <a:tailEnd type="none" w="med" len="med"/>
                    </a:lnB>
                    <a:solidFill>
                      <a:srgbClr val="002060"/>
                    </a:solidFill>
                  </a:tcPr>
                </a:tc>
                <a:tc>
                  <a:txBody>
                    <a:bodyPr/>
                    <a:lstStyle/>
                    <a:p>
                      <a:pPr algn="ctr" fontAlgn="ctr"/>
                      <a:r>
                        <a:rPr lang="en-GB" sz="900" b="1" i="0" u="none" strike="noStrike">
                          <a:solidFill>
                            <a:srgbClr val="FFFFFF"/>
                          </a:solidFill>
                          <a:effectLst/>
                          <a:latin typeface="Arial"/>
                        </a:rPr>
                        <a:t>3,224</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solid"/>
                      <a:round/>
                      <a:headEnd type="none" w="med" len="med"/>
                      <a:tailEnd type="none" w="med" len="med"/>
                    </a:lnB>
                    <a:solidFill>
                      <a:srgbClr val="002060"/>
                    </a:solidFill>
                  </a:tcPr>
                </a:tc>
                <a:tc>
                  <a:txBody>
                    <a:bodyPr/>
                    <a:lstStyle/>
                    <a:p>
                      <a:pPr algn="ctr" fontAlgn="ctr"/>
                      <a:endParaRPr lang="en-GB" sz="900" b="1" i="0" u="none" strike="noStrike">
                        <a:solidFill>
                          <a:srgbClr val="FFFFFF"/>
                        </a:solidFill>
                        <a:effectLst/>
                        <a:latin typeface="Arial"/>
                      </a:endParaRP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solid"/>
                      <a:round/>
                      <a:headEnd type="none" w="med" len="med"/>
                      <a:tailEnd type="none" w="med" len="med"/>
                    </a:lnB>
                    <a:solidFill>
                      <a:srgbClr val="002060"/>
                    </a:solidFill>
                  </a:tcPr>
                </a:tc>
                <a:tc>
                  <a:txBody>
                    <a:bodyPr/>
                    <a:lstStyle/>
                    <a:p>
                      <a:pPr algn="ctr" fontAlgn="ctr"/>
                      <a:endParaRPr lang="en-GB" sz="900" b="1" i="0" u="none" strike="noStrike" dirty="0">
                        <a:solidFill>
                          <a:srgbClr val="FFFFFF"/>
                        </a:solidFill>
                        <a:effectLst/>
                        <a:latin typeface="Arial"/>
                      </a:endParaRP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solid"/>
                      <a:round/>
                      <a:headEnd type="none" w="med" len="med"/>
                      <a:tailEnd type="none" w="med" len="med"/>
                    </a:lnB>
                    <a:solidFill>
                      <a:srgbClr val="002060"/>
                    </a:solidFill>
                  </a:tcPr>
                </a:tc>
                <a:extLst>
                  <a:ext uri="{0D108BD9-81ED-4DB2-BD59-A6C34878D82A}">
                    <a16:rowId xmlns:a16="http://schemas.microsoft.com/office/drawing/2014/main" val="1632265360"/>
                  </a:ext>
                </a:extLst>
              </a:tr>
            </a:tbl>
          </a:graphicData>
        </a:graphic>
      </p:graphicFrame>
      <p:sp>
        <p:nvSpPr>
          <p:cNvPr id="2" name="TextBox 1">
            <a:extLst>
              <a:ext uri="{FF2B5EF4-FFF2-40B4-BE49-F238E27FC236}">
                <a16:creationId xmlns:a16="http://schemas.microsoft.com/office/drawing/2014/main" id="{64E8A94C-DFE6-4991-B163-E4E8EE2DD683}"/>
              </a:ext>
            </a:extLst>
          </p:cNvPr>
          <p:cNvSpPr txBox="1"/>
          <p:nvPr/>
        </p:nvSpPr>
        <p:spPr>
          <a:xfrm>
            <a:off x="412376" y="5154706"/>
            <a:ext cx="11358283" cy="646331"/>
          </a:xfrm>
          <a:prstGeom prst="rect">
            <a:avLst/>
          </a:prstGeom>
          <a:noFill/>
        </p:spPr>
        <p:txBody>
          <a:bodyPr wrap="square" rtlCol="0">
            <a:spAutoFit/>
          </a:bodyPr>
          <a:lstStyle/>
          <a:p>
            <a:r>
              <a:rPr lang="en-GB" dirty="0"/>
              <a:t>For Note Under Delivery of Green &amp; Amber Schemes has been broadly mitigated by over delivery on Green &amp; amber schemes </a:t>
            </a:r>
          </a:p>
        </p:txBody>
      </p:sp>
    </p:spTree>
    <p:extLst>
      <p:ext uri="{BB962C8B-B14F-4D97-AF65-F5344CB8AC3E}">
        <p14:creationId xmlns:p14="http://schemas.microsoft.com/office/powerpoint/2010/main" val="36311821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5651" y="36119"/>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a:solidFill>
                  <a:schemeClr val="bg1"/>
                </a:solidFill>
                <a:latin typeface="Arial" panose="020B0604020202020204" pitchFamily="34" charset="0"/>
                <a:ea typeface="Verdana" panose="020B0604030504040204" pitchFamily="34" charset="0"/>
                <a:cs typeface="Arial" panose="020B0604020202020204" pitchFamily="34" charset="0"/>
              </a:rPr>
              <a:t>Savings Detail (Red Pool 1)</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8" name="Oval 7"/>
          <p:cNvSpPr/>
          <p:nvPr/>
        </p:nvSpPr>
        <p:spPr>
          <a:xfrm>
            <a:off x="11397810" y="140523"/>
            <a:ext cx="616317" cy="616317"/>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graphicFrame>
        <p:nvGraphicFramePr>
          <p:cNvPr id="3" name="Table 2">
            <a:extLst>
              <a:ext uri="{FF2B5EF4-FFF2-40B4-BE49-F238E27FC236}">
                <a16:creationId xmlns:a16="http://schemas.microsoft.com/office/drawing/2014/main" id="{AAE1798B-643A-5E79-B078-7588071C94CC}"/>
              </a:ext>
            </a:extLst>
          </p:cNvPr>
          <p:cNvGraphicFramePr>
            <a:graphicFrameLocks noGrp="1"/>
          </p:cNvGraphicFramePr>
          <p:nvPr>
            <p:extLst>
              <p:ext uri="{D42A27DB-BD31-4B8C-83A1-F6EECF244321}">
                <p14:modId xmlns:p14="http://schemas.microsoft.com/office/powerpoint/2010/main" val="863181101"/>
              </p:ext>
            </p:extLst>
          </p:nvPr>
        </p:nvGraphicFramePr>
        <p:xfrm>
          <a:off x="483811" y="528652"/>
          <a:ext cx="11213075" cy="5761086"/>
        </p:xfrm>
        <a:graphic>
          <a:graphicData uri="http://schemas.openxmlformats.org/drawingml/2006/table">
            <a:tbl>
              <a:tblPr bandRow="1">
                <a:tableStyleId>{5C22544A-7EE6-4342-B048-85BDC9FD1C3A}</a:tableStyleId>
              </a:tblPr>
              <a:tblGrid>
                <a:gridCol w="4016449">
                  <a:extLst>
                    <a:ext uri="{9D8B030D-6E8A-4147-A177-3AD203B41FA5}">
                      <a16:colId xmlns:a16="http://schemas.microsoft.com/office/drawing/2014/main" val="3714262805"/>
                    </a:ext>
                  </a:extLst>
                </a:gridCol>
                <a:gridCol w="956444">
                  <a:extLst>
                    <a:ext uri="{9D8B030D-6E8A-4147-A177-3AD203B41FA5}">
                      <a16:colId xmlns:a16="http://schemas.microsoft.com/office/drawing/2014/main" val="3352039218"/>
                    </a:ext>
                  </a:extLst>
                </a:gridCol>
                <a:gridCol w="6240182">
                  <a:extLst>
                    <a:ext uri="{9D8B030D-6E8A-4147-A177-3AD203B41FA5}">
                      <a16:colId xmlns:a16="http://schemas.microsoft.com/office/drawing/2014/main" val="2843388339"/>
                    </a:ext>
                  </a:extLst>
                </a:gridCol>
              </a:tblGrid>
              <a:tr h="301531">
                <a:tc>
                  <a:txBody>
                    <a:bodyPr/>
                    <a:lstStyle/>
                    <a:p>
                      <a:pPr rtl="0" fontAlgn="ctr"/>
                      <a:r>
                        <a:rPr lang="en-US" sz="1000" b="1">
                          <a:solidFill>
                            <a:srgbClr val="FFFFFF"/>
                          </a:solidFill>
                          <a:effectLst/>
                          <a:latin typeface="Arial"/>
                        </a:rPr>
                        <a:t>Detail of Red Pool 1 Schemes</a:t>
                      </a:r>
                    </a:p>
                  </a:txBody>
                  <a:tcPr marL="9525" marR="9525" marT="9525"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w="6350" cap="flat" cmpd="sng" algn="ctr">
                      <a:solidFill>
                        <a:srgbClr val="002060"/>
                      </a:solidFill>
                      <a:prstDash val="dot"/>
                      <a:round/>
                      <a:headEnd type="none" w="med" len="med"/>
                      <a:tailEnd type="none" w="med" len="med"/>
                    </a:lnB>
                    <a:solidFill>
                      <a:srgbClr val="002060"/>
                    </a:solidFill>
                  </a:tcPr>
                </a:tc>
                <a:tc>
                  <a:txBody>
                    <a:bodyPr/>
                    <a:lstStyle/>
                    <a:p>
                      <a:pPr algn="ctr" fontAlgn="ctr"/>
                      <a:r>
                        <a:rPr lang="en-GB" sz="1000" b="1" i="0" u="none" strike="noStrike" dirty="0">
                          <a:solidFill>
                            <a:srgbClr val="FFFFFF"/>
                          </a:solidFill>
                          <a:effectLst/>
                          <a:latin typeface="Arial"/>
                        </a:rPr>
                        <a:t>Planned Achievement</a:t>
                      </a:r>
                    </a:p>
                    <a:p>
                      <a:pPr algn="ctr" fontAlgn="ctr"/>
                      <a:r>
                        <a:rPr lang="en-GB" sz="1000" b="1" i="0" u="none" strike="noStrike" dirty="0">
                          <a:solidFill>
                            <a:srgbClr val="FFFFFF"/>
                          </a:solidFill>
                          <a:effectLst/>
                          <a:latin typeface="Arial"/>
                        </a:rPr>
                        <a:t>£'000</a:t>
                      </a:r>
                    </a:p>
                  </a:txBody>
                  <a:tcPr marL="9525" marR="9525" marT="9525"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w="6350" cap="flat" cmpd="sng" algn="ctr">
                      <a:solidFill>
                        <a:srgbClr val="002060"/>
                      </a:solidFill>
                      <a:prstDash val="dot"/>
                      <a:round/>
                      <a:headEnd type="none" w="med" len="med"/>
                      <a:tailEnd type="none" w="med" len="med"/>
                    </a:lnB>
                    <a:solidFill>
                      <a:srgbClr val="002060"/>
                    </a:solidFill>
                  </a:tcPr>
                </a:tc>
                <a:tc>
                  <a:txBody>
                    <a:bodyPr/>
                    <a:lstStyle/>
                    <a:p>
                      <a:pPr fontAlgn="ctr"/>
                      <a:r>
                        <a:rPr lang="en-US" sz="1100" b="1">
                          <a:solidFill>
                            <a:srgbClr val="FFFFFF"/>
                          </a:solidFill>
                          <a:effectLst/>
                          <a:latin typeface="Arial"/>
                        </a:rPr>
                        <a:t>Next Steps - Work in Progress</a:t>
                      </a:r>
                    </a:p>
                  </a:txBody>
                  <a:tcPr marL="9525" marR="9525" marT="9525"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w="6350" cap="flat" cmpd="sng" algn="ctr">
                      <a:solidFill>
                        <a:srgbClr val="002060"/>
                      </a:solidFill>
                      <a:prstDash val="dot"/>
                      <a:round/>
                      <a:headEnd type="none" w="med" len="med"/>
                      <a:tailEnd type="none" w="med" len="med"/>
                    </a:lnB>
                    <a:solidFill>
                      <a:srgbClr val="002060"/>
                    </a:solidFill>
                  </a:tcPr>
                </a:tc>
                <a:extLst>
                  <a:ext uri="{0D108BD9-81ED-4DB2-BD59-A6C34878D82A}">
                    <a16:rowId xmlns:a16="http://schemas.microsoft.com/office/drawing/2014/main" val="342478517"/>
                  </a:ext>
                </a:extLst>
              </a:tr>
              <a:tr h="190442">
                <a:tc>
                  <a:txBody>
                    <a:bodyPr/>
                    <a:lstStyle/>
                    <a:p>
                      <a:pPr rtl="0" fontAlgn="b"/>
                      <a:r>
                        <a:rPr lang="en-US" sz="1000">
                          <a:effectLst/>
                          <a:latin typeface="Arial"/>
                        </a:rPr>
                        <a:t>tests reduce currently unfunded by JCC 90 k - annual cost pressure.</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tc>
                  <a:txBody>
                    <a:bodyPr/>
                    <a:lstStyle/>
                    <a:p>
                      <a:pPr algn="r" rtl="0" fontAlgn="b"/>
                      <a:r>
                        <a:rPr lang="en-US" sz="1000">
                          <a:effectLst/>
                          <a:latin typeface="Arial"/>
                        </a:rPr>
                        <a:t>45</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tc>
                  <a:txBody>
                    <a:bodyPr/>
                    <a:lstStyle/>
                    <a:p>
                      <a:pPr rtl="0" fontAlgn="b"/>
                      <a:r>
                        <a:rPr lang="en-US" sz="1000">
                          <a:effectLst/>
                          <a:latin typeface="Arial"/>
                        </a:rPr>
                        <a:t>Link in with JCC to acquire agreement to fund</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extLst>
                  <a:ext uri="{0D108BD9-81ED-4DB2-BD59-A6C34878D82A}">
                    <a16:rowId xmlns:a16="http://schemas.microsoft.com/office/drawing/2014/main" val="2504518934"/>
                  </a:ext>
                </a:extLst>
              </a:tr>
              <a:tr h="460233">
                <a:tc>
                  <a:txBody>
                    <a:bodyPr/>
                    <a:lstStyle/>
                    <a:p>
                      <a:pPr rtl="0" fontAlgn="b"/>
                      <a:r>
                        <a:rPr lang="en-US" sz="1000" dirty="0">
                          <a:effectLst/>
                          <a:latin typeface="Arial"/>
                        </a:rPr>
                        <a:t>Reduction of beds on Ward M Paediatric Surgical Ward - removing 1 Registered Nurse per shift - 4 beds last quarter.</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tc>
                  <a:txBody>
                    <a:bodyPr/>
                    <a:lstStyle/>
                    <a:p>
                      <a:pPr algn="r" rtl="0" fontAlgn="b"/>
                      <a:r>
                        <a:rPr lang="en-US" sz="1000">
                          <a:effectLst/>
                          <a:latin typeface="Arial"/>
                        </a:rPr>
                        <a:t>65</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tc>
                  <a:txBody>
                    <a:bodyPr/>
                    <a:lstStyle/>
                    <a:p>
                      <a:pPr rtl="0" fontAlgn="b"/>
                      <a:r>
                        <a:rPr lang="en-US" sz="1000">
                          <a:effectLst/>
                          <a:latin typeface="Arial"/>
                        </a:rPr>
                        <a:t>This scheme has been reviewed in detail - significant risk around this and also not going to release the savings first thoughts - service aware now has to find replacement scheme</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extLst>
                  <a:ext uri="{0D108BD9-81ED-4DB2-BD59-A6C34878D82A}">
                    <a16:rowId xmlns:a16="http://schemas.microsoft.com/office/drawing/2014/main" val="2033425624"/>
                  </a:ext>
                </a:extLst>
              </a:tr>
              <a:tr h="460233">
                <a:tc>
                  <a:txBody>
                    <a:bodyPr/>
                    <a:lstStyle/>
                    <a:p>
                      <a:pPr rtl="0" fontAlgn="b"/>
                      <a:r>
                        <a:rPr lang="en-US" sz="1000">
                          <a:effectLst/>
                          <a:latin typeface="Arial"/>
                        </a:rPr>
                        <a:t>Withdraw offer of employment of 2 MTI posts due to commence Feb 2025</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tc>
                  <a:txBody>
                    <a:bodyPr/>
                    <a:lstStyle/>
                    <a:p>
                      <a:pPr algn="r" rtl="0" fontAlgn="b"/>
                      <a:r>
                        <a:rPr lang="en-US" sz="1000">
                          <a:effectLst/>
                          <a:latin typeface="Arial"/>
                        </a:rPr>
                        <a:t>30</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tc>
                  <a:txBody>
                    <a:bodyPr/>
                    <a:lstStyle/>
                    <a:p>
                      <a:pPr rtl="0" fontAlgn="b"/>
                      <a:r>
                        <a:rPr lang="en-US" sz="1000">
                          <a:effectLst/>
                          <a:latin typeface="Arial"/>
                        </a:rPr>
                        <a:t>This scheme has now been reviewed in detail and Medical HR advice received, not able to withdraw offer but with predicted leavers from service, service is expecting to replace with alternative scheme from not backfilling</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extLst>
                  <a:ext uri="{0D108BD9-81ED-4DB2-BD59-A6C34878D82A}">
                    <a16:rowId xmlns:a16="http://schemas.microsoft.com/office/drawing/2014/main" val="2142017488"/>
                  </a:ext>
                </a:extLst>
              </a:tr>
              <a:tr h="476104">
                <a:tc>
                  <a:txBody>
                    <a:bodyPr/>
                    <a:lstStyle/>
                    <a:p>
                      <a:pPr rtl="0" fontAlgn="b"/>
                      <a:r>
                        <a:rPr lang="en-US" sz="1000">
                          <a:effectLst/>
                          <a:latin typeface="Arial"/>
                        </a:rPr>
                        <a:t>Implementation of capped rates for M&amp;D Locums (internal &amp; agency) across NPTSSG / UHB - this will contribute to reduce locum spend for General Pediatrics last quarter</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tc>
                  <a:txBody>
                    <a:bodyPr/>
                    <a:lstStyle/>
                    <a:p>
                      <a:pPr algn="r" rtl="0" fontAlgn="b"/>
                      <a:r>
                        <a:rPr lang="en-US" sz="1000">
                          <a:effectLst/>
                          <a:latin typeface="Arial"/>
                        </a:rPr>
                        <a:t>25</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tc>
                  <a:txBody>
                    <a:bodyPr/>
                    <a:lstStyle/>
                    <a:p>
                      <a:pPr rtl="0" fontAlgn="b"/>
                      <a:r>
                        <a:rPr lang="en-US" sz="1000">
                          <a:effectLst/>
                          <a:latin typeface="Arial"/>
                        </a:rPr>
                        <a:t>Process in place to scrutinize requests for locum cover costs above capped rates - kept to a minimal, risk assessed and escalated to Unit Medical Director as per agreed process.</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extLst>
                  <a:ext uri="{0D108BD9-81ED-4DB2-BD59-A6C34878D82A}">
                    <a16:rowId xmlns:a16="http://schemas.microsoft.com/office/drawing/2014/main" val="2264220297"/>
                  </a:ext>
                </a:extLst>
              </a:tr>
              <a:tr h="476104">
                <a:tc>
                  <a:txBody>
                    <a:bodyPr/>
                    <a:lstStyle/>
                    <a:p>
                      <a:pPr rtl="0" fontAlgn="b"/>
                      <a:r>
                        <a:rPr lang="en-US" sz="1000">
                          <a:effectLst/>
                          <a:latin typeface="Arial"/>
                        </a:rPr>
                        <a:t>Pay within Welsh Cap for Locums. Rates for locum shifts are negotiable and service has maximum amount based on SBUHB guidance however often service pays above rates to cover shifts at short notice</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tc>
                  <a:txBody>
                    <a:bodyPr/>
                    <a:lstStyle/>
                    <a:p>
                      <a:pPr algn="r" rtl="0" fontAlgn="b"/>
                      <a:r>
                        <a:rPr lang="en-US" sz="1000">
                          <a:effectLst/>
                          <a:latin typeface="Arial"/>
                        </a:rPr>
                        <a:t>26</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tc>
                  <a:txBody>
                    <a:bodyPr/>
                    <a:lstStyle/>
                    <a:p>
                      <a:pPr rtl="0" fontAlgn="b"/>
                      <a:r>
                        <a:rPr lang="en-US" sz="1000">
                          <a:effectLst/>
                          <a:latin typeface="Arial"/>
                        </a:rPr>
                        <a:t>Process in place to scrutinize requests for locum cover costs above capped rates - kept to a minimal, risk assessed and escalated to Unit Medical Director as per agreed process.</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extLst>
                  <a:ext uri="{0D108BD9-81ED-4DB2-BD59-A6C34878D82A}">
                    <a16:rowId xmlns:a16="http://schemas.microsoft.com/office/drawing/2014/main" val="2016303812"/>
                  </a:ext>
                </a:extLst>
              </a:tr>
              <a:tr h="222182">
                <a:tc>
                  <a:txBody>
                    <a:bodyPr/>
                    <a:lstStyle/>
                    <a:p>
                      <a:pPr rtl="0" fontAlgn="b"/>
                      <a:r>
                        <a:rPr lang="en-US" sz="1000">
                          <a:effectLst/>
                          <a:latin typeface="Arial"/>
                        </a:rPr>
                        <a:t>Review contractual agreement with HEIW</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tc>
                  <a:txBody>
                    <a:bodyPr/>
                    <a:lstStyle/>
                    <a:p>
                      <a:pPr algn="r" rtl="0" fontAlgn="b"/>
                      <a:r>
                        <a:rPr lang="en-US" sz="1000">
                          <a:effectLst/>
                          <a:latin typeface="Arial"/>
                        </a:rPr>
                        <a:t>37</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tc>
                  <a:txBody>
                    <a:bodyPr/>
                    <a:lstStyle/>
                    <a:p>
                      <a:pPr rtl="0" fontAlgn="b"/>
                      <a:r>
                        <a:rPr lang="en-US" sz="1000">
                          <a:effectLst/>
                          <a:latin typeface="Arial"/>
                        </a:rPr>
                        <a:t>Unlikely to be achieved, however, discussions be held in relation to this </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extLst>
                  <a:ext uri="{0D108BD9-81ED-4DB2-BD59-A6C34878D82A}">
                    <a16:rowId xmlns:a16="http://schemas.microsoft.com/office/drawing/2014/main" val="1483764784"/>
                  </a:ext>
                </a:extLst>
              </a:tr>
              <a:tr h="349143">
                <a:tc>
                  <a:txBody>
                    <a:bodyPr/>
                    <a:lstStyle/>
                    <a:p>
                      <a:pPr rtl="0" fontAlgn="b"/>
                      <a:r>
                        <a:rPr lang="en-US" sz="1000">
                          <a:effectLst/>
                          <a:latin typeface="Arial"/>
                        </a:rPr>
                        <a:t>WFI-commissioning Arrangements - Part3</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tc>
                  <a:txBody>
                    <a:bodyPr/>
                    <a:lstStyle/>
                    <a:p>
                      <a:pPr algn="r" rtl="0" fontAlgn="b"/>
                      <a:r>
                        <a:rPr lang="en-US" sz="1000">
                          <a:effectLst/>
                          <a:latin typeface="Arial"/>
                        </a:rPr>
                        <a:t>511</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tc>
                  <a:txBody>
                    <a:bodyPr/>
                    <a:lstStyle/>
                    <a:p>
                      <a:pPr rtl="0" fontAlgn="b"/>
                      <a:r>
                        <a:rPr lang="en-US" sz="1000">
                          <a:effectLst/>
                          <a:latin typeface="Arial"/>
                        </a:rPr>
                        <a:t>Meetings being held with commissioning and briefing paper in draft re next steps and support required to deliver this action.</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extLst>
                  <a:ext uri="{0D108BD9-81ED-4DB2-BD59-A6C34878D82A}">
                    <a16:rowId xmlns:a16="http://schemas.microsoft.com/office/drawing/2014/main" val="1429624063"/>
                  </a:ext>
                </a:extLst>
              </a:tr>
              <a:tr h="349143">
                <a:tc>
                  <a:txBody>
                    <a:bodyPr/>
                    <a:lstStyle/>
                    <a:p>
                      <a:pPr rtl="0" fontAlgn="b"/>
                      <a:r>
                        <a:rPr lang="en-US" sz="1000">
                          <a:effectLst/>
                          <a:latin typeface="Arial"/>
                        </a:rPr>
                        <a:t>Increase in number of LTA contract cases with JCC at current pricing model would potentially increase costs</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tc>
                  <a:txBody>
                    <a:bodyPr/>
                    <a:lstStyle/>
                    <a:p>
                      <a:pPr algn="r" rtl="0" fontAlgn="b"/>
                      <a:r>
                        <a:rPr lang="en-US" sz="1000">
                          <a:effectLst/>
                          <a:latin typeface="Arial"/>
                        </a:rPr>
                        <a:t>-30</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tc>
                  <a:txBody>
                    <a:bodyPr/>
                    <a:lstStyle/>
                    <a:p>
                      <a:pPr rtl="0" fontAlgn="b"/>
                      <a:r>
                        <a:rPr lang="en-US" sz="1000">
                          <a:effectLst/>
                          <a:latin typeface="Arial"/>
                        </a:rPr>
                        <a:t>Meetings being held with commissioning and briefing paper in draft re next steps and support required to deliver this action.</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extLst>
                  <a:ext uri="{0D108BD9-81ED-4DB2-BD59-A6C34878D82A}">
                    <a16:rowId xmlns:a16="http://schemas.microsoft.com/office/drawing/2014/main" val="3592958361"/>
                  </a:ext>
                </a:extLst>
              </a:tr>
              <a:tr h="222182">
                <a:tc>
                  <a:txBody>
                    <a:bodyPr/>
                    <a:lstStyle/>
                    <a:p>
                      <a:pPr rtl="0" fontAlgn="b"/>
                      <a:r>
                        <a:rPr lang="en-US" sz="1000">
                          <a:effectLst/>
                          <a:latin typeface="Arial"/>
                        </a:rPr>
                        <a:t>scope to increase fee-paying patients.</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tc>
                  <a:txBody>
                    <a:bodyPr/>
                    <a:lstStyle/>
                    <a:p>
                      <a:pPr algn="r" rtl="0" fontAlgn="b"/>
                      <a:r>
                        <a:rPr lang="en-US" sz="1000">
                          <a:effectLst/>
                          <a:latin typeface="Arial"/>
                        </a:rPr>
                        <a:t>56</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tc>
                  <a:txBody>
                    <a:bodyPr/>
                    <a:lstStyle/>
                    <a:p>
                      <a:pPr rtl="0" fontAlgn="b"/>
                      <a:r>
                        <a:rPr lang="en-US" sz="1000">
                          <a:effectLst/>
                          <a:latin typeface="Arial"/>
                        </a:rPr>
                        <a:t>Process in place to allow an increase in the numbers on previous years.</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extLst>
                  <a:ext uri="{0D108BD9-81ED-4DB2-BD59-A6C34878D82A}">
                    <a16:rowId xmlns:a16="http://schemas.microsoft.com/office/drawing/2014/main" val="1749390716"/>
                  </a:ext>
                </a:extLst>
              </a:tr>
              <a:tr h="777635">
                <a:tc>
                  <a:txBody>
                    <a:bodyPr/>
                    <a:lstStyle/>
                    <a:p>
                      <a:pPr rtl="0" fontAlgn="b"/>
                      <a:r>
                        <a:rPr lang="en-US" sz="1000" dirty="0">
                          <a:effectLst/>
                          <a:latin typeface="Arial"/>
                        </a:rPr>
                        <a:t>Backfill capacity.</a:t>
                      </a:r>
                      <a:br>
                        <a:rPr lang="en-US" sz="1000" dirty="0">
                          <a:effectLst/>
                          <a:latin typeface="Arial"/>
                        </a:rPr>
                      </a:br>
                      <a:r>
                        <a:rPr lang="en-US" sz="1000" dirty="0">
                          <a:effectLst/>
                          <a:latin typeface="Arial"/>
                        </a:rPr>
                        <a:t>The number of lists in TASS that are not utilized by the surgeon/specialty and do not offer them to backfill</a:t>
                      </a:r>
                      <a:br>
                        <a:rPr lang="en-US" sz="1000" dirty="0">
                          <a:effectLst/>
                          <a:latin typeface="Arial"/>
                        </a:rPr>
                      </a:br>
                      <a:endParaRPr lang="en-US" sz="1000" dirty="0">
                        <a:effectLst/>
                        <a:latin typeface="Arial"/>
                      </a:endParaRP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tc>
                  <a:txBody>
                    <a:bodyPr/>
                    <a:lstStyle/>
                    <a:p>
                      <a:pPr algn="r" rtl="0" fontAlgn="b"/>
                      <a:r>
                        <a:rPr lang="en-US" sz="1000">
                          <a:effectLst/>
                          <a:latin typeface="Arial"/>
                        </a:rPr>
                        <a:t>300</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tc>
                  <a:txBody>
                    <a:bodyPr/>
                    <a:lstStyle/>
                    <a:p>
                      <a:pPr rtl="0" fontAlgn="b"/>
                      <a:r>
                        <a:rPr lang="en-US" sz="1000">
                          <a:effectLst/>
                          <a:latin typeface="Arial"/>
                        </a:rPr>
                        <a:t>This is being actioned as part of the weekly TASS meetings.  Theatre lists in Morriston and Singleton are rarely not utilized</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extLst>
                  <a:ext uri="{0D108BD9-81ED-4DB2-BD59-A6C34878D82A}">
                    <a16:rowId xmlns:a16="http://schemas.microsoft.com/office/drawing/2014/main" val="958158307"/>
                  </a:ext>
                </a:extLst>
              </a:tr>
              <a:tr h="222182">
                <a:tc>
                  <a:txBody>
                    <a:bodyPr/>
                    <a:lstStyle/>
                    <a:p>
                      <a:pPr rtl="0" fontAlgn="b"/>
                      <a:r>
                        <a:rPr lang="en-US" sz="1000">
                          <a:effectLst/>
                          <a:latin typeface="Arial"/>
                        </a:rPr>
                        <a:t>Ophthalmology Loss of Funding</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tc>
                  <a:txBody>
                    <a:bodyPr/>
                    <a:lstStyle/>
                    <a:p>
                      <a:pPr algn="r" rtl="0" fontAlgn="b"/>
                      <a:r>
                        <a:rPr lang="en-US" sz="1000">
                          <a:effectLst/>
                          <a:latin typeface="Arial"/>
                        </a:rPr>
                        <a:t>55</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tc>
                  <a:txBody>
                    <a:bodyPr/>
                    <a:lstStyle/>
                    <a:p>
                      <a:pPr rtl="0" fontAlgn="b"/>
                      <a:r>
                        <a:rPr lang="en-US" sz="1000">
                          <a:effectLst/>
                          <a:latin typeface="Arial"/>
                        </a:rPr>
                        <a:t>Paper submitted to Star Chamber with options for addressing the funding gap - decision awaited</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extLst>
                  <a:ext uri="{0D108BD9-81ED-4DB2-BD59-A6C34878D82A}">
                    <a16:rowId xmlns:a16="http://schemas.microsoft.com/office/drawing/2014/main" val="449925200"/>
                  </a:ext>
                </a:extLst>
              </a:tr>
              <a:tr h="571324">
                <a:tc>
                  <a:txBody>
                    <a:bodyPr/>
                    <a:lstStyle/>
                    <a:p>
                      <a:pPr rtl="0" fontAlgn="ctr"/>
                      <a:r>
                        <a:rPr lang="en-US" sz="1000">
                          <a:effectLst/>
                          <a:latin typeface="Arial"/>
                        </a:rPr>
                        <a:t>Theatres unavailability and sickness reduction.</a:t>
                      </a:r>
                    </a:p>
                  </a:txBody>
                  <a:tcPr marL="9525" marR="9525" marT="9525"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tc>
                  <a:txBody>
                    <a:bodyPr/>
                    <a:lstStyle/>
                    <a:p>
                      <a:pPr algn="r" rtl="0" fontAlgn="b"/>
                      <a:r>
                        <a:rPr lang="en-US" sz="1000">
                          <a:effectLst/>
                          <a:latin typeface="Arial"/>
                        </a:rPr>
                        <a:t>10</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tc>
                  <a:txBody>
                    <a:bodyPr/>
                    <a:lstStyle/>
                    <a:p>
                      <a:pPr rtl="0" fontAlgn="b"/>
                      <a:r>
                        <a:rPr lang="en-US" sz="1000">
                          <a:effectLst/>
                          <a:latin typeface="Arial"/>
                        </a:rPr>
                        <a:t>Deep dive into hotspot sickness areas have taken place and process and policy compliance reviewed.  Absence summits are being established in further hotspot areas.  HR Business partners are finalizing a paper that can be discussed in divisional finance meeting on 18th Nov</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noFill/>
                  </a:tcPr>
                </a:tc>
                <a:extLst>
                  <a:ext uri="{0D108BD9-81ED-4DB2-BD59-A6C34878D82A}">
                    <a16:rowId xmlns:a16="http://schemas.microsoft.com/office/drawing/2014/main" val="1533946557"/>
                  </a:ext>
                </a:extLst>
              </a:tr>
              <a:tr h="190442">
                <a:tc>
                  <a:txBody>
                    <a:bodyPr/>
                    <a:lstStyle/>
                    <a:p>
                      <a:pPr rtl="0" fontAlgn="b"/>
                      <a:endParaRPr lang="en-US" sz="1000" b="1">
                        <a:solidFill>
                          <a:srgbClr val="FFFFFF"/>
                        </a:solidFill>
                        <a:effectLst/>
                        <a:latin typeface="Arial"/>
                      </a:endParaRP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solid"/>
                      <a:round/>
                      <a:headEnd type="none" w="med" len="med"/>
                      <a:tailEnd type="none" w="med" len="med"/>
                    </a:lnB>
                    <a:solidFill>
                      <a:srgbClr val="002060"/>
                    </a:solidFill>
                  </a:tcPr>
                </a:tc>
                <a:tc>
                  <a:txBody>
                    <a:bodyPr/>
                    <a:lstStyle/>
                    <a:p>
                      <a:pPr algn="r" rtl="0" fontAlgn="b"/>
                      <a:r>
                        <a:rPr lang="en-US" sz="1000" b="1">
                          <a:solidFill>
                            <a:srgbClr val="FFFFFF"/>
                          </a:solidFill>
                          <a:effectLst/>
                          <a:latin typeface="Arial"/>
                        </a:rPr>
                        <a:t>1,130</a:t>
                      </a: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solid"/>
                      <a:round/>
                      <a:headEnd type="none" w="med" len="med"/>
                      <a:tailEnd type="none" w="med" len="med"/>
                    </a:lnB>
                    <a:solidFill>
                      <a:srgbClr val="002060"/>
                    </a:solidFill>
                  </a:tcPr>
                </a:tc>
                <a:tc>
                  <a:txBody>
                    <a:bodyPr/>
                    <a:lstStyle/>
                    <a:p>
                      <a:pPr rtl="0" fontAlgn="b"/>
                      <a:endParaRPr lang="en-US" sz="1000" b="1" dirty="0">
                        <a:solidFill>
                          <a:srgbClr val="FFFFFF"/>
                        </a:solidFill>
                        <a:effectLst/>
                        <a:latin typeface="Arial" panose="020B0604020202020204" pitchFamily="34" charset="0"/>
                      </a:endParaRPr>
                    </a:p>
                  </a:txBody>
                  <a:tcPr marL="9525" marR="9525" marT="9525"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solid"/>
                      <a:round/>
                      <a:headEnd type="none" w="med" len="med"/>
                      <a:tailEnd type="none" w="med" len="med"/>
                    </a:lnB>
                    <a:solidFill>
                      <a:srgbClr val="002060"/>
                    </a:solidFill>
                  </a:tcPr>
                </a:tc>
                <a:extLst>
                  <a:ext uri="{0D108BD9-81ED-4DB2-BD59-A6C34878D82A}">
                    <a16:rowId xmlns:a16="http://schemas.microsoft.com/office/drawing/2014/main" val="443738797"/>
                  </a:ext>
                </a:extLst>
              </a:tr>
            </a:tbl>
          </a:graphicData>
        </a:graphic>
      </p:graphicFrame>
    </p:spTree>
    <p:extLst>
      <p:ext uri="{BB962C8B-B14F-4D97-AF65-F5344CB8AC3E}">
        <p14:creationId xmlns:p14="http://schemas.microsoft.com/office/powerpoint/2010/main" val="8078409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a:solidFill>
                  <a:schemeClr val="bg1"/>
                </a:solidFill>
                <a:latin typeface="Arial" panose="020B0604020202020204" pitchFamily="34" charset="0"/>
                <a:ea typeface="Verdana" panose="020B0604030504040204" pitchFamily="34" charset="0"/>
                <a:cs typeface="Arial" panose="020B0604020202020204" pitchFamily="34" charset="0"/>
              </a:rPr>
              <a:t>Identification Opportunities &amp; Risk</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p:cNvSpPr/>
          <p:nvPr/>
        </p:nvSpPr>
        <p:spPr>
          <a:xfrm>
            <a:off x="11482059" y="85861"/>
            <a:ext cx="616317" cy="616317"/>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3" name="TextBox 2"/>
          <p:cNvSpPr txBox="1"/>
          <p:nvPr/>
        </p:nvSpPr>
        <p:spPr>
          <a:xfrm>
            <a:off x="259772" y="702178"/>
            <a:ext cx="5299363" cy="4447371"/>
          </a:xfrm>
          <a:prstGeom prst="rect">
            <a:avLst/>
          </a:prstGeom>
          <a:noFill/>
          <a:ln>
            <a:solidFill>
              <a:schemeClr val="tx1"/>
            </a:solidFill>
          </a:ln>
        </p:spPr>
        <p:txBody>
          <a:bodyPr wrap="square" lIns="91440" tIns="45720" rIns="91440" bIns="45720" rtlCol="0" anchor="t">
            <a:spAutoFit/>
          </a:bodyPr>
          <a:lstStyle/>
          <a:p>
            <a:r>
              <a:rPr lang="en-GB" sz="1500" b="1" dirty="0"/>
              <a:t>Further Risks:</a:t>
            </a:r>
          </a:p>
          <a:p>
            <a:pPr marL="285750" indent="-285750">
              <a:buFont typeface="Arial" panose="020B0604020202020204" pitchFamily="34" charset="0"/>
              <a:buChar char="•"/>
            </a:pPr>
            <a:r>
              <a:rPr lang="en-GB" sz="1400" dirty="0"/>
              <a:t>Implementation timescales/ managerial capacity for any recovery schemes</a:t>
            </a:r>
            <a:endParaRPr lang="en-GB" sz="1400" dirty="0">
              <a:ea typeface="Calibri"/>
              <a:cs typeface="Calibri"/>
            </a:endParaRPr>
          </a:p>
          <a:p>
            <a:pPr marL="285750" indent="-285750">
              <a:buFont typeface="Arial" panose="020B0604020202020204" pitchFamily="34" charset="0"/>
              <a:buChar char="•"/>
            </a:pPr>
            <a:r>
              <a:rPr lang="en-GB" sz="1400" dirty="0"/>
              <a:t>Challenge of staff engagement against perceived deliverability</a:t>
            </a:r>
            <a:endParaRPr lang="en-GB" sz="1400" dirty="0">
              <a:ea typeface="Calibri"/>
              <a:cs typeface="Calibri"/>
            </a:endParaRPr>
          </a:p>
          <a:p>
            <a:pPr marL="285750" indent="-285750">
              <a:buFont typeface="Arial" panose="020B0604020202020204" pitchFamily="34" charset="0"/>
              <a:buChar char="•"/>
            </a:pPr>
            <a:r>
              <a:rPr lang="en-GB" sz="1400" dirty="0"/>
              <a:t>Winter</a:t>
            </a:r>
            <a:endParaRPr lang="en-GB" sz="1400" dirty="0">
              <a:ea typeface="Calibri"/>
              <a:cs typeface="Calibri"/>
            </a:endParaRPr>
          </a:p>
          <a:p>
            <a:pPr marL="285750" indent="-285750">
              <a:buFont typeface="Arial" panose="020B0604020202020204" pitchFamily="34" charset="0"/>
              <a:buChar char="•"/>
            </a:pPr>
            <a:r>
              <a:rPr lang="en-GB" sz="1400" dirty="0"/>
              <a:t>Inter group consequences of recovery plan options pursued such as Therapies vacancies impact on Length Of Stay/ Bed Plan</a:t>
            </a:r>
            <a:endParaRPr lang="en-GB" sz="1400" dirty="0">
              <a:ea typeface="Calibri"/>
              <a:cs typeface="Calibri"/>
            </a:endParaRPr>
          </a:p>
          <a:p>
            <a:pPr marL="285750" indent="-285750">
              <a:buFont typeface="Arial" panose="020B0604020202020204" pitchFamily="34" charset="0"/>
              <a:buChar char="•"/>
            </a:pPr>
            <a:r>
              <a:rPr lang="en-GB" sz="1400" dirty="0"/>
              <a:t>Additional inflationary and demand pressures (inter organisation agreements, maintenance, </a:t>
            </a:r>
            <a:r>
              <a:rPr lang="en-GB" sz="1400"/>
              <a:t>blood products)</a:t>
            </a:r>
            <a:endParaRPr lang="en-GB" sz="1400" dirty="0">
              <a:ea typeface="Calibri"/>
              <a:cs typeface="Calibri"/>
            </a:endParaRPr>
          </a:p>
          <a:p>
            <a:pPr marL="285750" indent="-285750">
              <a:buFont typeface="Arial" panose="020B0604020202020204" pitchFamily="34" charset="0"/>
              <a:buChar char="•"/>
            </a:pPr>
            <a:r>
              <a:rPr lang="en-GB" sz="1400" dirty="0"/>
              <a:t>Delivery of contract activity and prioritisation of limited theatre capacity</a:t>
            </a:r>
            <a:endParaRPr lang="en-GB" sz="1400" dirty="0">
              <a:ea typeface="Calibri"/>
              <a:cs typeface="Calibri"/>
            </a:endParaRPr>
          </a:p>
          <a:p>
            <a:pPr marL="285750" indent="-285750">
              <a:buFont typeface="Arial" panose="020B0604020202020204" pitchFamily="34" charset="0"/>
              <a:buChar char="•"/>
            </a:pPr>
            <a:r>
              <a:rPr lang="en-GB" sz="1400" dirty="0"/>
              <a:t>Funding for pay award reflecting true cost/ risk of reporting capability diluted due to pay award and service realignment</a:t>
            </a:r>
            <a:endParaRPr lang="en-GB" sz="1400" dirty="0">
              <a:ea typeface="Calibri"/>
              <a:cs typeface="Calibri"/>
            </a:endParaRPr>
          </a:p>
          <a:p>
            <a:pPr marL="285750" indent="-285750">
              <a:buFont typeface="Arial" panose="020B0604020202020204" pitchFamily="34" charset="0"/>
              <a:buChar char="•"/>
            </a:pPr>
            <a:r>
              <a:rPr lang="en-GB" sz="1400" dirty="0">
                <a:ea typeface="Calibri"/>
                <a:cs typeface="Calibri"/>
              </a:rPr>
              <a:t>Potential negative impact on staff experience, staff wellbeing  and ability to retain staff.</a:t>
            </a:r>
          </a:p>
          <a:p>
            <a:endParaRPr lang="en-GB" dirty="0"/>
          </a:p>
          <a:p>
            <a:pPr marL="285750" indent="-285750">
              <a:buFont typeface="Arial" panose="020B0604020202020204" pitchFamily="34" charset="0"/>
              <a:buChar char="•"/>
            </a:pPr>
            <a:endParaRPr lang="en-GB" dirty="0"/>
          </a:p>
          <a:p>
            <a:endParaRPr lang="en-GB" dirty="0"/>
          </a:p>
          <a:p>
            <a:endParaRPr lang="en-GB" dirty="0"/>
          </a:p>
        </p:txBody>
      </p:sp>
      <p:sp>
        <p:nvSpPr>
          <p:cNvPr id="9" name="TextBox 8"/>
          <p:cNvSpPr txBox="1"/>
          <p:nvPr/>
        </p:nvSpPr>
        <p:spPr>
          <a:xfrm>
            <a:off x="5953991" y="702178"/>
            <a:ext cx="5787736" cy="2385268"/>
          </a:xfrm>
          <a:prstGeom prst="rect">
            <a:avLst/>
          </a:prstGeom>
          <a:noFill/>
          <a:ln>
            <a:solidFill>
              <a:schemeClr val="tx1"/>
            </a:solidFill>
          </a:ln>
        </p:spPr>
        <p:txBody>
          <a:bodyPr wrap="square" lIns="91440" tIns="45720" rIns="91440" bIns="45720" rtlCol="0" anchor="t">
            <a:spAutoFit/>
          </a:bodyPr>
          <a:lstStyle/>
          <a:p>
            <a:r>
              <a:rPr lang="en-GB" sz="1500" b="1" dirty="0"/>
              <a:t>Further Opportunities:</a:t>
            </a:r>
          </a:p>
          <a:p>
            <a:endParaRPr lang="en-GB" dirty="0"/>
          </a:p>
          <a:p>
            <a:pPr marL="285750" indent="-285750">
              <a:buFont typeface="Arial"/>
              <a:buChar char="•"/>
            </a:pPr>
            <a:r>
              <a:rPr lang="en-GB" sz="1400" dirty="0">
                <a:ea typeface="+mn-lt"/>
                <a:cs typeface="+mn-lt"/>
              </a:rPr>
              <a:t>To review the recommendations from the </a:t>
            </a:r>
            <a:r>
              <a:rPr lang="en-GB" sz="1400" dirty="0" err="1">
                <a:ea typeface="+mn-lt"/>
                <a:cs typeface="+mn-lt"/>
              </a:rPr>
              <a:t>Akeso</a:t>
            </a:r>
            <a:r>
              <a:rPr lang="en-GB" sz="1400" dirty="0">
                <a:ea typeface="+mn-lt"/>
                <a:cs typeface="+mn-lt"/>
              </a:rPr>
              <a:t> review of Pharmacy stock management processes and develop an action plan to stratify further actions needed to develop.</a:t>
            </a:r>
            <a:endParaRPr lang="en-GB" sz="1400" dirty="0">
              <a:ea typeface="Calibri" panose="020F0502020204030204"/>
              <a:cs typeface="Calibri" panose="020F0502020204030204"/>
            </a:endParaRPr>
          </a:p>
          <a:p>
            <a:pPr marL="285750" indent="-285750">
              <a:buFont typeface="Arial"/>
              <a:buChar char="•"/>
            </a:pPr>
            <a:r>
              <a:rPr lang="en-GB" sz="1400" dirty="0">
                <a:ea typeface="Calibri" panose="020F0502020204030204"/>
                <a:cs typeface="Calibri" panose="020F0502020204030204"/>
              </a:rPr>
              <a:t>Review efficiencies/sessions reviewed as part of the O&amp;G review of job plans pending sign off by Consultant colleagues</a:t>
            </a:r>
          </a:p>
          <a:p>
            <a:pPr marL="285750" indent="-285750">
              <a:buFont typeface="Arial"/>
              <a:buChar char="•"/>
            </a:pPr>
            <a:r>
              <a:rPr lang="en-GB" sz="1400" dirty="0">
                <a:ea typeface="Calibri" panose="020F0502020204030204"/>
                <a:cs typeface="Calibri" panose="020F0502020204030204"/>
              </a:rPr>
              <a:t>Review of Potential Areas for consideration from The Repository of Opportunities</a:t>
            </a:r>
          </a:p>
          <a:p>
            <a:endParaRPr lang="en-GB" dirty="0">
              <a:ea typeface="Calibri"/>
              <a:cs typeface="Calibri"/>
            </a:endParaRPr>
          </a:p>
        </p:txBody>
      </p:sp>
    </p:spTree>
    <p:extLst>
      <p:ext uri="{BB962C8B-B14F-4D97-AF65-F5344CB8AC3E}">
        <p14:creationId xmlns:p14="http://schemas.microsoft.com/office/powerpoint/2010/main" val="1457563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a:solidFill>
                  <a:schemeClr val="bg1"/>
                </a:solidFill>
                <a:latin typeface="Arial" panose="020B0604020202020204" pitchFamily="34" charset="0"/>
                <a:ea typeface="Verdana" panose="020B0604030504040204" pitchFamily="34" charset="0"/>
                <a:cs typeface="Arial" panose="020B0604020202020204" pitchFamily="34" charset="0"/>
              </a:rPr>
              <a:t>Action &amp; Next Steps To Be Taken By Service Group </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p:cNvSpPr/>
          <p:nvPr/>
        </p:nvSpPr>
        <p:spPr>
          <a:xfrm>
            <a:off x="11440496" y="85861"/>
            <a:ext cx="616317" cy="616317"/>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3" name="TextBox 2"/>
          <p:cNvSpPr txBox="1"/>
          <p:nvPr/>
        </p:nvSpPr>
        <p:spPr>
          <a:xfrm>
            <a:off x="394855" y="581891"/>
            <a:ext cx="11201400" cy="2308324"/>
          </a:xfrm>
          <a:prstGeom prst="rect">
            <a:avLst/>
          </a:prstGeom>
          <a:noFill/>
          <a:ln>
            <a:solidFill>
              <a:schemeClr val="tx1"/>
            </a:solidFill>
          </a:ln>
        </p:spPr>
        <p:txBody>
          <a:bodyPr wrap="square" lIns="91440" tIns="45720" rIns="91440" bIns="45720" rtlCol="0" anchor="t">
            <a:spAutoFit/>
          </a:bodyPr>
          <a:lstStyle/>
          <a:p>
            <a:r>
              <a:rPr lang="en-GB">
                <a:cs typeface="Calibri"/>
              </a:rPr>
              <a:t>New Governance arrangements in place since qtr1 – with Divisional Business Assurance and Accountability meetings running over 9 week period and monthly Division financial recovery meetings</a:t>
            </a:r>
          </a:p>
          <a:p>
            <a:endParaRPr lang="en-GB">
              <a:cs typeface="Calibri"/>
            </a:endParaRPr>
          </a:p>
          <a:p>
            <a:r>
              <a:rPr lang="en-GB">
                <a:cs typeface="Calibri"/>
              </a:rPr>
              <a:t>Forecast undertaken at directorate and divisional level to support with monthly grip and control for Divisional financial recovery meetings</a:t>
            </a:r>
          </a:p>
          <a:p>
            <a:endParaRPr lang="en-GB">
              <a:cs typeface="Calibri"/>
            </a:endParaRPr>
          </a:p>
          <a:p>
            <a:endParaRPr lang="en-GB">
              <a:cs typeface="Calibri"/>
            </a:endParaRPr>
          </a:p>
          <a:p>
            <a:endParaRPr lang="en-GB">
              <a:cs typeface="Calibri"/>
            </a:endParaRPr>
          </a:p>
        </p:txBody>
      </p:sp>
    </p:spTree>
    <p:extLst>
      <p:ext uri="{BB962C8B-B14F-4D97-AF65-F5344CB8AC3E}">
        <p14:creationId xmlns:p14="http://schemas.microsoft.com/office/powerpoint/2010/main" val="912157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a:solidFill>
                  <a:schemeClr val="bg1"/>
                </a:solidFill>
                <a:latin typeface="Arial" panose="020B0604020202020204" pitchFamily="34" charset="0"/>
                <a:ea typeface="Verdana" panose="020B0604030504040204" pitchFamily="34" charset="0"/>
                <a:cs typeface="Arial" panose="020B0604020202020204" pitchFamily="34" charset="0"/>
              </a:rPr>
              <a:t>High Level Summary</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8" name="Rounded Rectangle 9">
            <a:extLst>
              <a:ext uri="{FF2B5EF4-FFF2-40B4-BE49-F238E27FC236}">
                <a16:creationId xmlns:a16="http://schemas.microsoft.com/office/drawing/2014/main" id="{5DE38DD0-17D2-268A-9193-184F3BD16204}"/>
              </a:ext>
            </a:extLst>
          </p:cNvPr>
          <p:cNvSpPr/>
          <p:nvPr/>
        </p:nvSpPr>
        <p:spPr>
          <a:xfrm>
            <a:off x="5465617" y="739484"/>
            <a:ext cx="5507183" cy="4919601"/>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1" i="0" u="none" strike="noStrike" kern="0" cap="none" spc="0" normalizeH="0" baseline="0" noProof="0">
                <a:ln>
                  <a:noFill/>
                </a:ln>
                <a:solidFill>
                  <a:srgbClr val="002060"/>
                </a:solidFill>
                <a:effectLst/>
                <a:uLnTx/>
                <a:uFillTx/>
                <a:latin typeface="Arial"/>
                <a:sym typeface="Arial"/>
              </a:rPr>
              <a:t>Top 3 Actions to address</a:t>
            </a:r>
            <a:r>
              <a:rPr kumimoji="0" lang="en-GB" sz="1600" b="1" i="0" u="none" strike="noStrike" kern="0" cap="none" spc="0" normalizeH="0" noProof="0">
                <a:ln>
                  <a:noFill/>
                </a:ln>
                <a:solidFill>
                  <a:srgbClr val="002060"/>
                </a:solidFill>
                <a:effectLst/>
                <a:uLnTx/>
                <a:uFillTx/>
                <a:latin typeface="Arial"/>
                <a:sym typeface="Arial"/>
              </a:rPr>
              <a:t> position:</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1" kern="0" baseline="0">
              <a:solidFill>
                <a:srgbClr val="002060"/>
              </a:solidFill>
              <a:latin typeface="Arial"/>
              <a:sym typeface="Arial"/>
            </a:endParaRPr>
          </a:p>
          <a:p>
            <a:pPr marL="342900" lvl="0" indent="-342900">
              <a:buClr>
                <a:srgbClr val="000000"/>
              </a:buClr>
              <a:buFont typeface="Arial"/>
              <a:buAutoNum type="arabicPeriod"/>
              <a:defRPr/>
            </a:pPr>
            <a:r>
              <a:rPr lang="en-GB" sz="1600" kern="0">
                <a:solidFill>
                  <a:srgbClr val="002060"/>
                </a:solidFill>
                <a:latin typeface="Arial"/>
                <a:sym typeface="Arial"/>
              </a:rPr>
              <a:t>To deliver expenditure reduction to the value of Green and Amber schemes</a:t>
            </a:r>
          </a:p>
          <a:p>
            <a:pPr marL="342900" marR="0" lvl="0" indent="-342900" defTabSz="914400" rtl="0" eaLnBrk="1" fontAlgn="auto" latinLnBrk="0" hangingPunct="1">
              <a:lnSpc>
                <a:spcPct val="100000"/>
              </a:lnSpc>
              <a:spcBef>
                <a:spcPts val="0"/>
              </a:spcBef>
              <a:spcAft>
                <a:spcPts val="0"/>
              </a:spcAft>
              <a:buClr>
                <a:srgbClr val="000000"/>
              </a:buClr>
              <a:buSzTx/>
              <a:buFont typeface="Arial"/>
              <a:buAutoNum type="arabicPeriod"/>
              <a:tabLst/>
              <a:defRPr/>
            </a:pPr>
            <a:endParaRPr kumimoji="0" lang="en-GB" sz="1600" b="1" i="0" u="none" strike="noStrike" kern="0" cap="none" spc="0" normalizeH="0" noProof="0">
              <a:ln>
                <a:noFill/>
              </a:ln>
              <a:solidFill>
                <a:srgbClr val="002060"/>
              </a:solidFill>
              <a:effectLst/>
              <a:uLnTx/>
              <a:uFillTx/>
              <a:latin typeface="Arial"/>
              <a:sym typeface="Arial"/>
            </a:endParaRPr>
          </a:p>
          <a:p>
            <a:pPr marL="342900" lvl="0" indent="-342900">
              <a:buClr>
                <a:srgbClr val="000000"/>
              </a:buClr>
              <a:buFont typeface="Arial"/>
              <a:buAutoNum type="arabicPeriod"/>
              <a:defRPr/>
            </a:pPr>
            <a:r>
              <a:rPr lang="en-GB" sz="1600" kern="0">
                <a:solidFill>
                  <a:srgbClr val="002060"/>
                </a:solidFill>
                <a:latin typeface="Arial"/>
                <a:sym typeface="Arial"/>
              </a:rPr>
              <a:t>Reduce variable/ premium cost pay</a:t>
            </a:r>
          </a:p>
          <a:p>
            <a:pPr marL="342900" lvl="0" indent="-342900">
              <a:buClr>
                <a:srgbClr val="000000"/>
              </a:buClr>
              <a:buFont typeface="Arial"/>
              <a:buAutoNum type="arabicPeriod"/>
              <a:defRPr/>
            </a:pPr>
            <a:endParaRPr lang="en-GB" sz="1600" kern="0">
              <a:solidFill>
                <a:srgbClr val="002060"/>
              </a:solidFill>
              <a:latin typeface="Arial"/>
              <a:sym typeface="Arial"/>
            </a:endParaRPr>
          </a:p>
          <a:p>
            <a:pPr marL="342900" lvl="0" indent="-342900">
              <a:buClr>
                <a:srgbClr val="000000"/>
              </a:buClr>
              <a:buFont typeface="Arial"/>
              <a:buAutoNum type="arabicPeriod"/>
              <a:defRPr/>
            </a:pPr>
            <a:r>
              <a:rPr lang="en-GB" sz="1600" kern="0">
                <a:solidFill>
                  <a:srgbClr val="002060"/>
                </a:solidFill>
                <a:latin typeface="Arial"/>
                <a:sym typeface="Arial"/>
              </a:rPr>
              <a:t>Progress recovery plan actions aligned with latest organisation approval.</a:t>
            </a:r>
          </a:p>
        </p:txBody>
      </p:sp>
      <p:graphicFrame>
        <p:nvGraphicFramePr>
          <p:cNvPr id="2" name="Table 1"/>
          <p:cNvGraphicFramePr>
            <a:graphicFrameLocks noGrp="1"/>
          </p:cNvGraphicFramePr>
          <p:nvPr>
            <p:extLst>
              <p:ext uri="{D42A27DB-BD31-4B8C-83A1-F6EECF244321}">
                <p14:modId xmlns:p14="http://schemas.microsoft.com/office/powerpoint/2010/main" val="2340631950"/>
              </p:ext>
            </p:extLst>
          </p:nvPr>
        </p:nvGraphicFramePr>
        <p:xfrm>
          <a:off x="177872" y="739483"/>
          <a:ext cx="4333325" cy="4919601"/>
        </p:xfrm>
        <a:graphic>
          <a:graphicData uri="http://schemas.openxmlformats.org/drawingml/2006/table">
            <a:tbl>
              <a:tblPr/>
              <a:tblGrid>
                <a:gridCol w="1918863">
                  <a:extLst>
                    <a:ext uri="{9D8B030D-6E8A-4147-A177-3AD203B41FA5}">
                      <a16:colId xmlns:a16="http://schemas.microsoft.com/office/drawing/2014/main" val="3152318954"/>
                    </a:ext>
                  </a:extLst>
                </a:gridCol>
                <a:gridCol w="1207231">
                  <a:extLst>
                    <a:ext uri="{9D8B030D-6E8A-4147-A177-3AD203B41FA5}">
                      <a16:colId xmlns:a16="http://schemas.microsoft.com/office/drawing/2014/main" val="2129901461"/>
                    </a:ext>
                  </a:extLst>
                </a:gridCol>
                <a:gridCol w="1207231">
                  <a:extLst>
                    <a:ext uri="{9D8B030D-6E8A-4147-A177-3AD203B41FA5}">
                      <a16:colId xmlns:a16="http://schemas.microsoft.com/office/drawing/2014/main" val="3452806582"/>
                    </a:ext>
                  </a:extLst>
                </a:gridCol>
              </a:tblGrid>
              <a:tr h="968626">
                <a:tc>
                  <a:txBody>
                    <a:bodyPr/>
                    <a:lstStyle/>
                    <a:p>
                      <a:pPr algn="ctr" fontAlgn="ctr"/>
                      <a:r>
                        <a:rPr lang="en-GB" sz="1500" b="1" i="0" u="none" strike="noStrike">
                          <a:solidFill>
                            <a:srgbClr val="FFFFFF"/>
                          </a:solidFill>
                          <a:effectLst/>
                          <a:latin typeface="Arial" panose="020B0604020202020204" pitchFamily="34" charset="0"/>
                        </a:rPr>
                        <a:t>NPTS SG @ Mth 7</a:t>
                      </a:r>
                    </a:p>
                  </a:txBody>
                  <a:tcPr marL="0" marR="0" marT="0" marB="0" anchor="ctr">
                    <a:lnL>
                      <a:noFill/>
                    </a:lnL>
                    <a:lnR w="190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002060"/>
                    </a:solidFill>
                  </a:tcPr>
                </a:tc>
                <a:tc>
                  <a:txBody>
                    <a:bodyPr/>
                    <a:lstStyle/>
                    <a:p>
                      <a:pPr algn="ctr" fontAlgn="ctr"/>
                      <a:r>
                        <a:rPr lang="en-GB" sz="1500" b="1" i="0" u="none" strike="noStrike">
                          <a:solidFill>
                            <a:srgbClr val="FFFFFF"/>
                          </a:solidFill>
                          <a:effectLst/>
                          <a:latin typeface="Arial" panose="020B0604020202020204" pitchFamily="34" charset="0"/>
                        </a:rPr>
                        <a:t>Service Group</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algn="ctr" fontAlgn="ctr"/>
                      <a:r>
                        <a:rPr lang="en-GB" sz="1500" b="1" i="0" u="none" strike="noStrike">
                          <a:solidFill>
                            <a:srgbClr val="FFFFFF"/>
                          </a:solidFill>
                          <a:effectLst/>
                          <a:latin typeface="Arial" panose="020B0604020202020204" pitchFamily="34" charset="0"/>
                        </a:rPr>
                        <a:t>Health Board</a:t>
                      </a:r>
                    </a:p>
                  </a:txBody>
                  <a:tcPr marL="0" marR="0" marT="0" marB="0" anchor="ctr">
                    <a:lnL w="19050" cap="flat" cmpd="sng" algn="ctr">
                      <a:solidFill>
                        <a:srgbClr val="FFFFFF"/>
                      </a:solidFill>
                      <a:prstDash val="solid"/>
                      <a:round/>
                      <a:headEnd type="none" w="med" len="med"/>
                      <a:tailEnd type="none" w="med" len="med"/>
                    </a:lnL>
                    <a:lnR>
                      <a:noFill/>
                    </a:lnR>
                    <a:lnT w="1905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val="148725242"/>
                  </a:ext>
                </a:extLst>
              </a:tr>
              <a:tr h="790195">
                <a:tc>
                  <a:txBody>
                    <a:bodyPr/>
                    <a:lstStyle/>
                    <a:p>
                      <a:pPr algn="ctr" fontAlgn="ctr"/>
                      <a:r>
                        <a:rPr lang="en-GB" sz="1500" b="1" i="0" u="none" strike="noStrike">
                          <a:solidFill>
                            <a:srgbClr val="FFFFFF"/>
                          </a:solidFill>
                          <a:effectLst/>
                          <a:latin typeface="Arial" panose="020B0604020202020204" pitchFamily="34" charset="0"/>
                        </a:rPr>
                        <a:t>Target  Variance Annual</a:t>
                      </a:r>
                    </a:p>
                  </a:txBody>
                  <a:tcPr marL="0" marR="0" marT="0" marB="0" anchor="ctr">
                    <a:lnL w="190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2060"/>
                    </a:solidFill>
                  </a:tcPr>
                </a:tc>
                <a:tc>
                  <a:txBody>
                    <a:bodyPr/>
                    <a:lstStyle/>
                    <a:p>
                      <a:pPr algn="ctr" fontAlgn="ctr"/>
                      <a:r>
                        <a:rPr lang="en-GB" sz="2400" b="0" i="0" u="none" strike="noStrike">
                          <a:solidFill>
                            <a:srgbClr val="FFFFFF"/>
                          </a:solidFill>
                          <a:effectLst/>
                          <a:latin typeface="Calibri" panose="020F0502020204030204" pitchFamily="34" charset="0"/>
                        </a:rPr>
                        <a:t>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2400" b="0" i="0" u="none" strike="noStrike">
                          <a:solidFill>
                            <a:srgbClr val="FFFFFF"/>
                          </a:solidFill>
                          <a:effectLst/>
                          <a:latin typeface="Calibri" panose="020F0502020204030204" pitchFamily="34" charset="0"/>
                        </a:rPr>
                        <a:t>50.1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640765125"/>
                  </a:ext>
                </a:extLst>
              </a:tr>
              <a:tr h="790195">
                <a:tc>
                  <a:txBody>
                    <a:bodyPr/>
                    <a:lstStyle/>
                    <a:p>
                      <a:pPr algn="ctr" fontAlgn="ctr"/>
                      <a:r>
                        <a:rPr lang="en-GB" sz="1500" b="1" i="0" u="none" strike="noStrike">
                          <a:solidFill>
                            <a:srgbClr val="FFFFFF"/>
                          </a:solidFill>
                          <a:effectLst/>
                          <a:latin typeface="Arial" panose="020B0604020202020204" pitchFamily="34" charset="0"/>
                        </a:rPr>
                        <a:t> Target Variance  YTD</a:t>
                      </a:r>
                    </a:p>
                  </a:txBody>
                  <a:tcPr marL="0" marR="0" marT="0" marB="0" anchor="ctr">
                    <a:lnL w="190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2060"/>
                    </a:solidFill>
                  </a:tcPr>
                </a:tc>
                <a:tc>
                  <a:txBody>
                    <a:bodyPr/>
                    <a:lstStyle/>
                    <a:p>
                      <a:pPr algn="ctr" fontAlgn="ctr"/>
                      <a:r>
                        <a:rPr lang="en-GB" sz="2400" b="0" i="0" u="none" strike="noStrike">
                          <a:solidFill>
                            <a:srgbClr val="FFFFFF"/>
                          </a:solidFill>
                          <a:effectLst/>
                          <a:latin typeface="Calibri" panose="020F0502020204030204" pitchFamily="34" charset="0"/>
                        </a:rPr>
                        <a:t>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2400" b="0" i="0" u="none" strike="noStrike">
                          <a:solidFill>
                            <a:srgbClr val="FFFFFF"/>
                          </a:solidFill>
                          <a:effectLst/>
                          <a:latin typeface="Calibri" panose="020F0502020204030204" pitchFamily="34" charset="0"/>
                        </a:rPr>
                        <a:t>29.2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550845127"/>
                  </a:ext>
                </a:extLst>
              </a:tr>
              <a:tr h="790195">
                <a:tc>
                  <a:txBody>
                    <a:bodyPr/>
                    <a:lstStyle/>
                    <a:p>
                      <a:pPr algn="ctr" fontAlgn="ctr"/>
                      <a:r>
                        <a:rPr lang="en-GB" sz="1500" b="1" i="0" u="none" strike="noStrike">
                          <a:solidFill>
                            <a:srgbClr val="FFFFFF"/>
                          </a:solidFill>
                          <a:effectLst/>
                          <a:latin typeface="Arial" panose="020B0604020202020204" pitchFamily="34" charset="0"/>
                        </a:rPr>
                        <a:t>YTD Variance</a:t>
                      </a:r>
                    </a:p>
                  </a:txBody>
                  <a:tcPr marL="0" marR="0" marT="0" marB="0" anchor="ctr">
                    <a:lnL w="190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2060"/>
                    </a:solidFill>
                  </a:tcPr>
                </a:tc>
                <a:tc>
                  <a:txBody>
                    <a:bodyPr/>
                    <a:lstStyle/>
                    <a:p>
                      <a:pPr algn="ctr" fontAlgn="ctr"/>
                      <a:r>
                        <a:rPr lang="en-GB" sz="2400" b="0" i="0" u="none" strike="noStrike">
                          <a:solidFill>
                            <a:srgbClr val="FFFFFF"/>
                          </a:solidFill>
                          <a:effectLst/>
                          <a:latin typeface="Calibri" panose="020F0502020204030204" pitchFamily="34" charset="0"/>
                        </a:rPr>
                        <a:t>7.8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GB" sz="2400" b="0" i="0" u="none" strike="noStrike">
                          <a:solidFill>
                            <a:srgbClr val="FFFFFF"/>
                          </a:solidFill>
                          <a:effectLst/>
                          <a:latin typeface="Calibri" panose="020F0502020204030204" pitchFamily="34" charset="0"/>
                        </a:rPr>
                        <a:t>48.0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221573163"/>
                  </a:ext>
                </a:extLst>
              </a:tr>
              <a:tr h="790195">
                <a:tc>
                  <a:txBody>
                    <a:bodyPr/>
                    <a:lstStyle/>
                    <a:p>
                      <a:pPr algn="ctr" fontAlgn="ctr"/>
                      <a:r>
                        <a:rPr lang="en-GB" sz="1500" b="1" i="0" u="none" strike="noStrike">
                          <a:solidFill>
                            <a:srgbClr val="FFFFFF"/>
                          </a:solidFill>
                          <a:effectLst/>
                          <a:latin typeface="Arial" panose="020B0604020202020204" pitchFamily="34" charset="0"/>
                        </a:rPr>
                        <a:t>YTD from Target Variance</a:t>
                      </a:r>
                    </a:p>
                  </a:txBody>
                  <a:tcPr marL="0" marR="0" marT="0" marB="0" anchor="ctr">
                    <a:lnL w="1905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2060"/>
                    </a:solidFill>
                  </a:tcPr>
                </a:tc>
                <a:tc>
                  <a:txBody>
                    <a:bodyPr/>
                    <a:lstStyle/>
                    <a:p>
                      <a:pPr algn="ctr" fontAlgn="ctr"/>
                      <a:r>
                        <a:rPr lang="en-GB" sz="2400" b="0" i="0" u="none" strike="noStrike">
                          <a:solidFill>
                            <a:srgbClr val="FFFFFF"/>
                          </a:solidFill>
                          <a:effectLst/>
                          <a:latin typeface="Calibri" panose="020F0502020204030204" pitchFamily="34" charset="0"/>
                        </a:rPr>
                        <a:t>7.8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GB" sz="2400" b="0" i="0" u="none" strike="noStrike">
                          <a:solidFill>
                            <a:srgbClr val="FFFFFF"/>
                          </a:solidFill>
                          <a:effectLst/>
                          <a:latin typeface="Calibri" panose="020F0502020204030204" pitchFamily="34" charset="0"/>
                        </a:rPr>
                        <a:t>18.8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288542692"/>
                  </a:ext>
                </a:extLst>
              </a:tr>
              <a:tr h="790195">
                <a:tc>
                  <a:txBody>
                    <a:bodyPr/>
                    <a:lstStyle/>
                    <a:p>
                      <a:pPr algn="ctr" fontAlgn="ctr"/>
                      <a:r>
                        <a:rPr lang="en-GB" sz="1500" b="1" i="0" u="none" strike="noStrike">
                          <a:solidFill>
                            <a:srgbClr val="FFFFFF"/>
                          </a:solidFill>
                          <a:effectLst/>
                          <a:latin typeface="Arial" panose="020B0604020202020204" pitchFamily="34" charset="0"/>
                        </a:rPr>
                        <a:t>Variance % HB YTD Value</a:t>
                      </a:r>
                    </a:p>
                  </a:txBody>
                  <a:tcPr marL="0" marR="0" marT="0" marB="0" anchor="ctr">
                    <a:lnL w="19050" cap="flat" cmpd="sng" algn="ctr">
                      <a:solidFill>
                        <a:srgbClr val="FFFFFF"/>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FFFFFF"/>
                      </a:solidFill>
                      <a:prstDash val="solid"/>
                      <a:round/>
                      <a:headEnd type="none" w="med" len="med"/>
                      <a:tailEnd type="none" w="med" len="med"/>
                    </a:lnT>
                    <a:lnB>
                      <a:noFill/>
                    </a:lnB>
                    <a:solidFill>
                      <a:srgbClr val="002060"/>
                    </a:solidFill>
                  </a:tcPr>
                </a:tc>
                <a:tc>
                  <a:txBody>
                    <a:bodyPr/>
                    <a:lstStyle/>
                    <a:p>
                      <a:pPr algn="ctr" fontAlgn="ctr"/>
                      <a:r>
                        <a:rPr lang="en-GB" sz="2400" b="0" i="0" u="none" strike="noStrike">
                          <a:solidFill>
                            <a:srgbClr val="FFFFFF"/>
                          </a:solidFill>
                          <a:effectLst/>
                          <a:latin typeface="Calibri" panose="020F0502020204030204" pitchFamily="34" charset="0"/>
                        </a:rPr>
                        <a:t>16%</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GB" sz="2400" b="1" i="0" u="none" strike="noStrike">
                          <a:solidFill>
                            <a:srgbClr val="FFFFFF"/>
                          </a:solidFill>
                          <a:effectLst/>
                          <a:latin typeface="Arial" panose="020B0604020202020204" pitchFamily="34" charset="0"/>
                        </a:rPr>
                        <a:t> </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val="1695979612"/>
                  </a:ext>
                </a:extLst>
              </a:tr>
            </a:tbl>
          </a:graphicData>
        </a:graphic>
      </p:graphicFrame>
    </p:spTree>
    <p:extLst>
      <p:ext uri="{BB962C8B-B14F-4D97-AF65-F5344CB8AC3E}">
        <p14:creationId xmlns:p14="http://schemas.microsoft.com/office/powerpoint/2010/main" val="34432908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702DFC3A-ECE1-8AFC-FF83-DD05E0DE7453}"/>
              </a:ext>
            </a:extLst>
          </p:cNvPr>
          <p:cNvSpPr/>
          <p:nvPr/>
        </p:nvSpPr>
        <p:spPr>
          <a:xfrm>
            <a:off x="0" y="0"/>
            <a:ext cx="12192000" cy="6858000"/>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sp>
        <p:nvSpPr>
          <p:cNvPr id="2" name="object 3">
            <a:extLst>
              <a:ext uri="{FF2B5EF4-FFF2-40B4-BE49-F238E27FC236}">
                <a16:creationId xmlns:a16="http://schemas.microsoft.com/office/drawing/2014/main" id="{F99FF89D-C401-B174-FDBF-40234EF16827}"/>
              </a:ext>
            </a:extLst>
          </p:cNvPr>
          <p:cNvSpPr txBox="1"/>
          <p:nvPr/>
        </p:nvSpPr>
        <p:spPr>
          <a:xfrm>
            <a:off x="437195" y="2643468"/>
            <a:ext cx="9358738" cy="548301"/>
          </a:xfrm>
          <a:prstGeom prst="rect">
            <a:avLst/>
          </a:prstGeom>
        </p:spPr>
        <p:txBody>
          <a:bodyPr vert="horz" wrap="square" lIns="0" tIns="6931" rIns="0" bIns="0" rtlCol="0">
            <a:spAutoFit/>
          </a:bodyPr>
          <a:lstStyle/>
          <a:p>
            <a:pPr marL="7701" marR="3081">
              <a:lnSpc>
                <a:spcPct val="100600"/>
              </a:lnSpc>
              <a:spcBef>
                <a:spcPts val="55"/>
              </a:spcBef>
            </a:pPr>
            <a:r>
              <a:rPr lang="en-GB" sz="3600" b="1" spc="9">
                <a:solidFill>
                  <a:schemeClr val="bg1"/>
                </a:solidFill>
                <a:latin typeface="Arial Black" panose="020B0604020202020204" pitchFamily="34" charset="0"/>
                <a:cs typeface="Arial Black" panose="020B0604020202020204" pitchFamily="34" charset="0"/>
              </a:rPr>
              <a:t>Appendices </a:t>
            </a:r>
            <a:endParaRPr sz="3600" b="1">
              <a:solidFill>
                <a:schemeClr val="bg1"/>
              </a:solidFill>
              <a:latin typeface="Arial Black" panose="020B0604020202020204" pitchFamily="34" charset="0"/>
              <a:cs typeface="Arial Black" panose="020B0604020202020204" pitchFamily="34" charset="0"/>
            </a:endParaRPr>
          </a:p>
        </p:txBody>
      </p:sp>
      <p:pic>
        <p:nvPicPr>
          <p:cNvPr id="9" name="Picture 8">
            <a:extLst>
              <a:ext uri="{FF2B5EF4-FFF2-40B4-BE49-F238E27FC236}">
                <a16:creationId xmlns:a16="http://schemas.microsoft.com/office/drawing/2014/main" id="{A9D03CCB-ACEE-D2B7-2909-3C2188E6C3BA}"/>
              </a:ext>
            </a:extLst>
          </p:cNvPr>
          <p:cNvPicPr>
            <a:picLocks noChangeAspect="1"/>
          </p:cNvPicPr>
          <p:nvPr/>
        </p:nvPicPr>
        <p:blipFill>
          <a:blip r:embed="rId2"/>
          <a:stretch>
            <a:fillRect/>
          </a:stretch>
        </p:blipFill>
        <p:spPr>
          <a:xfrm>
            <a:off x="460122" y="552165"/>
            <a:ext cx="2082113" cy="530735"/>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58FC589A-5CC0-C5AC-C9BB-51B0080446A3}"/>
              </a:ext>
            </a:extLst>
          </p:cNvPr>
          <p:cNvPicPr>
            <a:picLocks noChangeAspect="1"/>
          </p:cNvPicPr>
          <p:nvPr/>
        </p:nvPicPr>
        <p:blipFill>
          <a:blip r:embed="rId3"/>
          <a:stretch>
            <a:fillRect/>
          </a:stretch>
        </p:blipFill>
        <p:spPr>
          <a:xfrm>
            <a:off x="193587" y="6079583"/>
            <a:ext cx="1818526" cy="562583"/>
          </a:xfrm>
          <a:prstGeom prst="rect">
            <a:avLst/>
          </a:prstGeom>
        </p:spPr>
      </p:pic>
      <p:pic>
        <p:nvPicPr>
          <p:cNvPr id="11" name="Picture 10" descr="A rainbow colored lines on a black background&#10;&#10;Description automatically generated">
            <a:extLst>
              <a:ext uri="{FF2B5EF4-FFF2-40B4-BE49-F238E27FC236}">
                <a16:creationId xmlns:a16="http://schemas.microsoft.com/office/drawing/2014/main" id="{AE89B88A-D179-B7DF-7C36-9B92E4062AC4}"/>
              </a:ext>
            </a:extLst>
          </p:cNvPr>
          <p:cNvPicPr>
            <a:picLocks noChangeAspect="1"/>
          </p:cNvPicPr>
          <p:nvPr/>
        </p:nvPicPr>
        <p:blipFill>
          <a:blip r:embed="rId4"/>
          <a:stretch>
            <a:fillRect/>
          </a:stretch>
        </p:blipFill>
        <p:spPr>
          <a:xfrm rot="8886303">
            <a:off x="6605314" y="2785870"/>
            <a:ext cx="8407629" cy="6864041"/>
          </a:xfrm>
          <a:prstGeom prst="rect">
            <a:avLst/>
          </a:prstGeom>
        </p:spPr>
      </p:pic>
    </p:spTree>
    <p:extLst>
      <p:ext uri="{BB962C8B-B14F-4D97-AF65-F5344CB8AC3E}">
        <p14:creationId xmlns:p14="http://schemas.microsoft.com/office/powerpoint/2010/main" val="4565604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a:solidFill>
                  <a:schemeClr val="bg1"/>
                </a:solidFill>
                <a:latin typeface="Arial" panose="020B0604020202020204" pitchFamily="34" charset="0"/>
                <a:ea typeface="Verdana" panose="020B0604030504040204" pitchFamily="34" charset="0"/>
                <a:cs typeface="Arial" panose="020B0604020202020204" pitchFamily="34" charset="0"/>
              </a:rPr>
              <a:t>Appendix 1: Red Pool 2 and 3</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8" name="Oval 7"/>
          <p:cNvSpPr/>
          <p:nvPr/>
        </p:nvSpPr>
        <p:spPr>
          <a:xfrm>
            <a:off x="11461277" y="85861"/>
            <a:ext cx="616317" cy="616317"/>
          </a:xfrm>
          <a:prstGeom prst="ellipse">
            <a:avLst/>
          </a:prstGeom>
          <a:blipFill>
            <a:blip r:embed="rId4" cstate="print">
              <a:extLst>
                <a:ext uri="{28A0092B-C50C-407E-A947-70E740481C1C}">
                  <a14:useLocalDpi xmlns:a14="http://schemas.microsoft.com/office/drawing/2010/main" val="0"/>
                </a:ext>
              </a:extLst>
            </a:blip>
            <a:srcRect/>
            <a:stretch>
              <a:fillRect l="-9000" r="-9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graphicFrame>
        <p:nvGraphicFramePr>
          <p:cNvPr id="3" name="Table 2"/>
          <p:cNvGraphicFramePr>
            <a:graphicFrameLocks noGrp="1"/>
          </p:cNvGraphicFramePr>
          <p:nvPr>
            <p:extLst>
              <p:ext uri="{D42A27DB-BD31-4B8C-83A1-F6EECF244321}">
                <p14:modId xmlns:p14="http://schemas.microsoft.com/office/powerpoint/2010/main" val="1733401846"/>
              </p:ext>
            </p:extLst>
          </p:nvPr>
        </p:nvGraphicFramePr>
        <p:xfrm>
          <a:off x="288260" y="702178"/>
          <a:ext cx="4972778" cy="5166068"/>
        </p:xfrm>
        <a:graphic>
          <a:graphicData uri="http://schemas.openxmlformats.org/drawingml/2006/table">
            <a:tbl>
              <a:tblPr/>
              <a:tblGrid>
                <a:gridCol w="4405540">
                  <a:extLst>
                    <a:ext uri="{9D8B030D-6E8A-4147-A177-3AD203B41FA5}">
                      <a16:colId xmlns:a16="http://schemas.microsoft.com/office/drawing/2014/main" val="1278351931"/>
                    </a:ext>
                  </a:extLst>
                </a:gridCol>
                <a:gridCol w="567238">
                  <a:extLst>
                    <a:ext uri="{9D8B030D-6E8A-4147-A177-3AD203B41FA5}">
                      <a16:colId xmlns:a16="http://schemas.microsoft.com/office/drawing/2014/main" val="2385963672"/>
                    </a:ext>
                  </a:extLst>
                </a:gridCol>
              </a:tblGrid>
              <a:tr h="141809">
                <a:tc>
                  <a:txBody>
                    <a:bodyPr/>
                    <a:lstStyle/>
                    <a:p>
                      <a:pPr algn="ctr" fontAlgn="ctr"/>
                      <a:r>
                        <a:rPr lang="en-GB" sz="800" b="1" i="0" u="none" strike="noStrike">
                          <a:solidFill>
                            <a:srgbClr val="FFFFFF"/>
                          </a:solidFill>
                          <a:effectLst/>
                          <a:latin typeface="Arial" panose="020B0604020202020204" pitchFamily="34" charset="0"/>
                        </a:rPr>
                        <a:t>Detail of Red Pool 2 Schemes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a:noFill/>
                    </a:lnB>
                    <a:solidFill>
                      <a:srgbClr val="002060"/>
                    </a:solidFill>
                  </a:tcPr>
                </a:tc>
                <a:tc>
                  <a:txBody>
                    <a:bodyPr/>
                    <a:lstStyle/>
                    <a:p>
                      <a:pPr algn="ctr" fontAlgn="ctr"/>
                      <a:r>
                        <a:rPr lang="en-GB" sz="800" b="1" i="0" u="none" strike="noStrike">
                          <a:solidFill>
                            <a:srgbClr val="FFFFFF"/>
                          </a:solidFill>
                          <a:effectLst/>
                          <a:latin typeface="Arial" panose="020B0604020202020204" pitchFamily="34" charset="0"/>
                        </a:rPr>
                        <a:t>£'000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a:noFill/>
                    </a:lnB>
                    <a:solidFill>
                      <a:srgbClr val="002060"/>
                    </a:solidFill>
                  </a:tcPr>
                </a:tc>
                <a:extLst>
                  <a:ext uri="{0D108BD9-81ED-4DB2-BD59-A6C34878D82A}">
                    <a16:rowId xmlns:a16="http://schemas.microsoft.com/office/drawing/2014/main" val="1780841331"/>
                  </a:ext>
                </a:extLst>
              </a:tr>
              <a:tr h="141809">
                <a:tc>
                  <a:txBody>
                    <a:bodyPr/>
                    <a:lstStyle/>
                    <a:p>
                      <a:pPr algn="ctr" fontAlgn="ctr"/>
                      <a:r>
                        <a:rPr lang="en-GB" sz="800" b="0" i="0" u="none" strike="noStrike">
                          <a:solidFill>
                            <a:srgbClr val="000000"/>
                          </a:solidFill>
                          <a:effectLst/>
                          <a:latin typeface="Arial" panose="020B0604020202020204" pitchFamily="34" charset="0"/>
                        </a:rPr>
                        <a:t>Bed Optimisation (Reduce Footprint Ward D to avoid Variable Pay)</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panose="020B0604020202020204" pitchFamily="34" charset="0"/>
                        </a:rPr>
                        <a:t>144</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333354516"/>
                  </a:ext>
                </a:extLst>
              </a:tr>
              <a:tr h="141809">
                <a:tc>
                  <a:txBody>
                    <a:bodyPr/>
                    <a:lstStyle/>
                    <a:p>
                      <a:pPr algn="ctr" fontAlgn="ctr"/>
                      <a:r>
                        <a:rPr lang="en-GB" sz="800" b="0" i="0" u="none" strike="noStrike">
                          <a:solidFill>
                            <a:srgbClr val="000000"/>
                          </a:solidFill>
                          <a:effectLst/>
                          <a:latin typeface="Arial" panose="020B0604020202020204" pitchFamily="34" charset="0"/>
                        </a:rPr>
                        <a:t>Ward 8 Remaining Surge Capacity</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panose="020B0604020202020204" pitchFamily="34" charset="0"/>
                        </a:rPr>
                        <a:t>149</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3644417937"/>
                  </a:ext>
                </a:extLst>
              </a:tr>
              <a:tr h="141809">
                <a:tc>
                  <a:txBody>
                    <a:bodyPr/>
                    <a:lstStyle/>
                    <a:p>
                      <a:pPr algn="ctr" fontAlgn="ctr"/>
                      <a:r>
                        <a:rPr lang="en-GB" sz="800" b="0" i="0" u="none" strike="noStrike">
                          <a:solidFill>
                            <a:srgbClr val="000000"/>
                          </a:solidFill>
                          <a:effectLst/>
                          <a:latin typeface="Arial" panose="020B0604020202020204" pitchFamily="34" charset="0"/>
                        </a:rPr>
                        <a:t>Ward 4 - Surge Capacity (Med/Onc)</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panose="020B0604020202020204" pitchFamily="34" charset="0"/>
                        </a:rPr>
                        <a:t>266</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321403232"/>
                  </a:ext>
                </a:extLst>
              </a:tr>
              <a:tr h="866666">
                <a:tc>
                  <a:txBody>
                    <a:bodyPr/>
                    <a:lstStyle/>
                    <a:p>
                      <a:pPr algn="ctr" fontAlgn="ctr"/>
                      <a:r>
                        <a:rPr lang="en-GB" sz="800" b="0" i="0" u="none" strike="noStrike">
                          <a:solidFill>
                            <a:srgbClr val="000000"/>
                          </a:solidFill>
                          <a:effectLst/>
                          <a:latin typeface="Arial" panose="020B0604020202020204" pitchFamily="34" charset="0"/>
                        </a:rPr>
                        <a:t>The AOHAU is a service that was established on 23/01/2023, upon implementation of the Acute Medical Services Redesign (AMSR), to manage both: an admission area for both Oncology and Haematology, and; to provide an ambulatory area for Oncology.  The service operates from 8am to 8pm Monday to Friday with a skeleton staff provision over the Weekends.</a:t>
                      </a:r>
                      <a:br>
                        <a:rPr lang="en-GB" sz="800" b="0" i="0" u="none" strike="noStrike">
                          <a:solidFill>
                            <a:srgbClr val="000000"/>
                          </a:solidFill>
                          <a:effectLst/>
                          <a:latin typeface="Arial" panose="020B0604020202020204" pitchFamily="34" charset="0"/>
                        </a:rPr>
                      </a:br>
                      <a:r>
                        <a:rPr lang="en-GB" sz="800" b="0" i="0" u="none" strike="noStrike">
                          <a:solidFill>
                            <a:srgbClr val="000000"/>
                          </a:solidFill>
                          <a:effectLst/>
                          <a:latin typeface="Arial" panose="020B0604020202020204" pitchFamily="34" charset="0"/>
                        </a:rPr>
                        <a:t>The AOHAU currently costs in the region of £509k  annually to run, consisting of additional unfunded staffing through variable pay and redeployment of staff from the existing Acute Oncology Service (AOS).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panose="020B0604020202020204" pitchFamily="34" charset="0"/>
                        </a:rPr>
                        <a:t>382</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2138183439"/>
                  </a:ext>
                </a:extLst>
              </a:tr>
              <a:tr h="269438">
                <a:tc>
                  <a:txBody>
                    <a:bodyPr/>
                    <a:lstStyle/>
                    <a:p>
                      <a:pPr algn="ctr" fontAlgn="ctr"/>
                      <a:r>
                        <a:rPr lang="en-GB" sz="800" b="0" i="0" u="none" strike="noStrike">
                          <a:solidFill>
                            <a:srgbClr val="000000"/>
                          </a:solidFill>
                          <a:effectLst/>
                          <a:latin typeface="Arial" panose="020B0604020202020204" pitchFamily="34" charset="0"/>
                        </a:rPr>
                        <a:t>Stop paying adhoc junior doctor cover (mainly tier 2  level) for Post Operative Patients at Morriston Hospital for Gynae Oncology</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panose="020B0604020202020204" pitchFamily="34" charset="0"/>
                        </a:rPr>
                        <a:t>14</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684634570"/>
                  </a:ext>
                </a:extLst>
              </a:tr>
              <a:tr h="673594">
                <a:tc>
                  <a:txBody>
                    <a:bodyPr/>
                    <a:lstStyle/>
                    <a:p>
                      <a:pPr algn="ctr" fontAlgn="ctr"/>
                      <a:r>
                        <a:rPr lang="en-GB" sz="800" b="0" i="0" u="none" strike="noStrike">
                          <a:solidFill>
                            <a:srgbClr val="000000"/>
                          </a:solidFill>
                          <a:effectLst/>
                          <a:latin typeface="Arial" panose="020B0604020202020204" pitchFamily="34" charset="0"/>
                        </a:rPr>
                        <a:t>Gynae Oncology Juniors</a:t>
                      </a:r>
                      <a:br>
                        <a:rPr lang="en-GB" sz="800" b="0" i="0" u="none" strike="noStrike">
                          <a:solidFill>
                            <a:srgbClr val="000000"/>
                          </a:solidFill>
                          <a:effectLst/>
                          <a:latin typeface="Arial" panose="020B0604020202020204" pitchFamily="34" charset="0"/>
                        </a:rPr>
                      </a:br>
                      <a:r>
                        <a:rPr lang="en-GB" sz="800" b="0" i="0" u="none" strike="noStrike">
                          <a:solidFill>
                            <a:srgbClr val="000000"/>
                          </a:solidFill>
                          <a:effectLst/>
                          <a:latin typeface="Arial" panose="020B0604020202020204" pitchFamily="34" charset="0"/>
                        </a:rPr>
                        <a:t>1x Senior Clinical Fellow: 2 Year Contract</a:t>
                      </a:r>
                      <a:br>
                        <a:rPr lang="en-GB" sz="800" b="0" i="0" u="none" strike="noStrike">
                          <a:solidFill>
                            <a:srgbClr val="000000"/>
                          </a:solidFill>
                          <a:effectLst/>
                          <a:latin typeface="Arial" panose="020B0604020202020204" pitchFamily="34" charset="0"/>
                        </a:rPr>
                      </a:br>
                      <a:r>
                        <a:rPr lang="en-GB" sz="800" b="0" i="0" u="none" strike="noStrike">
                          <a:solidFill>
                            <a:srgbClr val="000000"/>
                          </a:solidFill>
                          <a:effectLst/>
                          <a:latin typeface="Arial" panose="020B0604020202020204" pitchFamily="34" charset="0"/>
                        </a:rPr>
                        <a:t>2x Junior Clinical Fellow: 6 Month Contract</a:t>
                      </a:r>
                      <a:br>
                        <a:rPr lang="en-GB" sz="800" b="0" i="0" u="none" strike="noStrike">
                          <a:solidFill>
                            <a:srgbClr val="000000"/>
                          </a:solidFill>
                          <a:effectLst/>
                          <a:latin typeface="Arial" panose="020B0604020202020204" pitchFamily="34" charset="0"/>
                        </a:rPr>
                      </a:br>
                      <a:r>
                        <a:rPr lang="en-GB" sz="800" b="0" i="0" u="none" strike="noStrike">
                          <a:solidFill>
                            <a:srgbClr val="000000"/>
                          </a:solidFill>
                          <a:effectLst/>
                          <a:latin typeface="Arial" panose="020B0604020202020204" pitchFamily="34" charset="0"/>
                        </a:rPr>
                        <a:t>Do Not Appoint to these posts/move staff to other areas in UHB to reduce overspend. All posts are unfunded in the establishment.</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panose="020B0604020202020204" pitchFamily="34" charset="0"/>
                        </a:rPr>
                        <a:t>60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327376278"/>
                  </a:ext>
                </a:extLst>
              </a:tr>
              <a:tr h="839340">
                <a:tc>
                  <a:txBody>
                    <a:bodyPr/>
                    <a:lstStyle/>
                    <a:p>
                      <a:pPr algn="ctr" fontAlgn="ctr"/>
                      <a:r>
                        <a:rPr lang="en-GB" sz="800" b="0" i="0" u="none" strike="noStrike">
                          <a:solidFill>
                            <a:srgbClr val="000000"/>
                          </a:solidFill>
                          <a:effectLst/>
                          <a:latin typeface="Arial" panose="020B0604020202020204" pitchFamily="34" charset="0"/>
                        </a:rPr>
                        <a:t>Allocate deep dive</a:t>
                      </a:r>
                      <a:br>
                        <a:rPr lang="en-GB" sz="800" b="0" i="0" u="none" strike="noStrike">
                          <a:solidFill>
                            <a:srgbClr val="000000"/>
                          </a:solidFill>
                          <a:effectLst/>
                          <a:latin typeface="Arial" panose="020B0604020202020204" pitchFamily="34" charset="0"/>
                        </a:rPr>
                      </a:br>
                      <a:r>
                        <a:rPr lang="en-GB" sz="800" b="0" i="0" u="none" strike="noStrike">
                          <a:solidFill>
                            <a:srgbClr val="000000"/>
                          </a:solidFill>
                          <a:effectLst/>
                          <a:latin typeface="Arial" panose="020B0604020202020204" pitchFamily="34" charset="0"/>
                        </a:rPr>
                        <a:t>Review of all consultant/SAS  job plans.</a:t>
                      </a:r>
                      <a:br>
                        <a:rPr lang="en-GB" sz="800" b="0" i="0" u="none" strike="noStrike">
                          <a:solidFill>
                            <a:srgbClr val="000000"/>
                          </a:solidFill>
                          <a:effectLst/>
                          <a:latin typeface="Arial" panose="020B0604020202020204" pitchFamily="34" charset="0"/>
                        </a:rPr>
                      </a:br>
                      <a:r>
                        <a:rPr lang="en-GB" sz="800" b="0" i="0" u="none" strike="noStrike">
                          <a:solidFill>
                            <a:srgbClr val="000000"/>
                          </a:solidFill>
                          <a:effectLst/>
                          <a:latin typeface="Arial" panose="020B0604020202020204" pitchFamily="34" charset="0"/>
                        </a:rPr>
                        <a:t>Exercise has been benchmarked with CTM Health Board to look at DCC and SPA split and we benchmark well. Around 33% of our workforce undertake more than 10 session jobs plan. As part of job planning review plan to encourage additional DCC sessions where able to</a:t>
                      </a:r>
                      <a:br>
                        <a:rPr lang="en-GB" sz="800" b="0" i="0" u="none" strike="noStrike">
                          <a:solidFill>
                            <a:srgbClr val="000000"/>
                          </a:solidFill>
                          <a:effectLst/>
                          <a:latin typeface="Arial" panose="020B0604020202020204" pitchFamily="34" charset="0"/>
                        </a:rPr>
                      </a:br>
                      <a:br>
                        <a:rPr lang="en-GB" sz="800" b="0" i="0" u="none" strike="noStrike">
                          <a:solidFill>
                            <a:srgbClr val="000000"/>
                          </a:solidFill>
                          <a:effectLst/>
                          <a:latin typeface="Arial" panose="020B0604020202020204" pitchFamily="34" charset="0"/>
                        </a:rPr>
                      </a:br>
                      <a:r>
                        <a:rPr lang="en-GB" sz="800" b="0" i="0" u="none" strike="noStrike">
                          <a:solidFill>
                            <a:srgbClr val="000000"/>
                          </a:solidFill>
                          <a:effectLst/>
                          <a:latin typeface="Arial" panose="020B0604020202020204" pitchFamily="34" charset="0"/>
                        </a:rPr>
                        <a:t>Stop all ADH spend immediately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panose="020B0604020202020204" pitchFamily="34" charset="0"/>
                        </a:rPr>
                        <a:t>1,075</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644709884"/>
                  </a:ext>
                </a:extLst>
              </a:tr>
              <a:tr h="141809">
                <a:tc>
                  <a:txBody>
                    <a:bodyPr/>
                    <a:lstStyle/>
                    <a:p>
                      <a:pPr algn="ctr" fontAlgn="ctr"/>
                      <a:r>
                        <a:rPr lang="en-GB" sz="800" b="0" i="0" u="none" strike="noStrike">
                          <a:solidFill>
                            <a:srgbClr val="000000"/>
                          </a:solidFill>
                          <a:effectLst/>
                          <a:latin typeface="Arial" panose="020B0604020202020204" pitchFamily="34" charset="0"/>
                        </a:rPr>
                        <a:t>Theatre activity reduced in line with Theatre nursing budget</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panose="020B0604020202020204" pitchFamily="34" charset="0"/>
                        </a:rPr>
                        <a:t>630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3827009179"/>
                  </a:ext>
                </a:extLst>
              </a:tr>
              <a:tr h="269438">
                <a:tc>
                  <a:txBody>
                    <a:bodyPr/>
                    <a:lstStyle/>
                    <a:p>
                      <a:pPr algn="ctr" fontAlgn="ctr"/>
                      <a:r>
                        <a:rPr lang="en-GB" sz="800" b="0" i="0" u="none" strike="noStrike">
                          <a:solidFill>
                            <a:srgbClr val="000000"/>
                          </a:solidFill>
                          <a:effectLst/>
                          <a:latin typeface="Arial" panose="020B0604020202020204" pitchFamily="34" charset="0"/>
                        </a:rPr>
                        <a:t>Elective/Emergency Activity to be constrained within Orthopaedics (Morr/SDSU) implant budget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panose="020B0604020202020204" pitchFamily="34" charset="0"/>
                        </a:rPr>
                        <a:t>2,100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419005889"/>
                  </a:ext>
                </a:extLst>
              </a:tr>
              <a:tr h="141809">
                <a:tc>
                  <a:txBody>
                    <a:bodyPr/>
                    <a:lstStyle/>
                    <a:p>
                      <a:pPr algn="ctr" fontAlgn="ctr"/>
                      <a:r>
                        <a:rPr lang="en-GB" sz="800" b="0" i="0" u="none" strike="noStrike">
                          <a:solidFill>
                            <a:srgbClr val="000000"/>
                          </a:solidFill>
                          <a:effectLst/>
                          <a:latin typeface="Arial" panose="020B0604020202020204" pitchFamily="34" charset="0"/>
                        </a:rPr>
                        <a:t>Reduction of Blood Product spend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panose="020B0604020202020204" pitchFamily="34" charset="0"/>
                        </a:rPr>
                        <a:t>100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2954303859"/>
                  </a:ext>
                </a:extLst>
              </a:tr>
              <a:tr h="141809">
                <a:tc>
                  <a:txBody>
                    <a:bodyPr/>
                    <a:lstStyle/>
                    <a:p>
                      <a:pPr algn="ctr" fontAlgn="ctr"/>
                      <a:r>
                        <a:rPr lang="en-GB" sz="800" b="0" i="0" u="none" strike="noStrike">
                          <a:solidFill>
                            <a:srgbClr val="000000"/>
                          </a:solidFill>
                          <a:effectLst/>
                          <a:latin typeface="Arial" panose="020B0604020202020204" pitchFamily="34" charset="0"/>
                        </a:rPr>
                        <a:t>Reduce Ward Capacity to surgical demand, not accepting COP patients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panose="020B0604020202020204" pitchFamily="34" charset="0"/>
                        </a:rPr>
                        <a:t>253</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213947328"/>
                  </a:ext>
                </a:extLst>
              </a:tr>
              <a:tr h="269438">
                <a:tc>
                  <a:txBody>
                    <a:bodyPr/>
                    <a:lstStyle/>
                    <a:p>
                      <a:pPr algn="ctr" fontAlgn="ctr"/>
                      <a:r>
                        <a:rPr lang="en-GB" sz="800" b="0" i="0" u="none" strike="noStrike">
                          <a:solidFill>
                            <a:srgbClr val="000000"/>
                          </a:solidFill>
                          <a:effectLst/>
                          <a:latin typeface="Arial" panose="020B0604020202020204" pitchFamily="34" charset="0"/>
                        </a:rPr>
                        <a:t>Usage of new theatre sessions used by other specialties other than orthopaedics and urology</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panose="020B0604020202020204" pitchFamily="34" charset="0"/>
                        </a:rPr>
                        <a:t>71</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3751328483"/>
                  </a:ext>
                </a:extLst>
              </a:tr>
              <a:tr h="404155">
                <a:tc>
                  <a:txBody>
                    <a:bodyPr/>
                    <a:lstStyle/>
                    <a:p>
                      <a:pPr algn="ctr" fontAlgn="ctr"/>
                      <a:r>
                        <a:rPr lang="en-GB" sz="800" b="0" i="0" u="none" strike="noStrike">
                          <a:solidFill>
                            <a:srgbClr val="000000"/>
                          </a:solidFill>
                          <a:effectLst/>
                          <a:latin typeface="Arial" panose="020B0604020202020204" pitchFamily="34" charset="0"/>
                        </a:rPr>
                        <a:t>Theatre Non-Pay - Expenditure reduction linked to decision to reduce theatre capacity to within funded levels.  Scale to be determined upon decision to reduce activity and further upon prioritisation of demand within any re-stated capacity.</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panose="020B0604020202020204" pitchFamily="34" charset="0"/>
                        </a:rPr>
                        <a:t>TBC</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519357744"/>
                  </a:ext>
                </a:extLst>
              </a:tr>
              <a:tr h="141809">
                <a:tc>
                  <a:txBody>
                    <a:bodyPr/>
                    <a:lstStyle/>
                    <a:p>
                      <a:pPr algn="ctr" fontAlgn="ctr"/>
                      <a:r>
                        <a:rPr lang="en-GB" sz="800" b="0" i="0" u="none" strike="noStrike">
                          <a:solidFill>
                            <a:srgbClr val="000000"/>
                          </a:solidFill>
                          <a:effectLst/>
                          <a:latin typeface="Arial" panose="020B0604020202020204" pitchFamily="34" charset="0"/>
                        </a:rPr>
                        <a:t>T&amp;O Speciality Doctor</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panose="020B0604020202020204" pitchFamily="34" charset="0"/>
                        </a:rPr>
                        <a:t>TBC</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175134088"/>
                  </a:ext>
                </a:extLst>
              </a:tr>
              <a:tr h="141809">
                <a:tc>
                  <a:txBody>
                    <a:bodyPr/>
                    <a:lstStyle/>
                    <a:p>
                      <a:pPr algn="ctr" fontAlgn="ctr"/>
                      <a:r>
                        <a:rPr lang="en-GB" sz="800" b="0" i="0" u="none" strike="noStrike">
                          <a:solidFill>
                            <a:srgbClr val="000000"/>
                          </a:solidFill>
                          <a:effectLst/>
                          <a:latin typeface="Arial" panose="020B0604020202020204" pitchFamily="34" charset="0"/>
                        </a:rPr>
                        <a:t>Impact Of Omnicell-  Non Recurrent Impact - Stockholding</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panose="020B0604020202020204" pitchFamily="34" charset="0"/>
                        </a:rPr>
                        <a:t>TBC</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706121708"/>
                  </a:ext>
                </a:extLst>
              </a:tr>
              <a:tr h="141809">
                <a:tc>
                  <a:txBody>
                    <a:bodyPr/>
                    <a:lstStyle/>
                    <a:p>
                      <a:pPr algn="ctr" fontAlgn="ctr"/>
                      <a:r>
                        <a:rPr lang="en-GB" sz="800" b="0" i="0" u="none" strike="noStrike">
                          <a:solidFill>
                            <a:srgbClr val="000000"/>
                          </a:solidFill>
                          <a:effectLst/>
                          <a:latin typeface="Arial" panose="020B0604020202020204" pitchFamily="34" charset="0"/>
                        </a:rPr>
                        <a:t>Impact Of Omnicell- Recurrent Impact</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800" b="0" i="0" u="none" strike="noStrike">
                          <a:solidFill>
                            <a:srgbClr val="000000"/>
                          </a:solidFill>
                          <a:effectLst/>
                          <a:latin typeface="Arial" panose="020B0604020202020204" pitchFamily="34" charset="0"/>
                        </a:rPr>
                        <a:t>TBC</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4232340"/>
                  </a:ext>
                </a:extLst>
              </a:tr>
              <a:tr h="141809">
                <a:tc>
                  <a:txBody>
                    <a:bodyPr/>
                    <a:lstStyle/>
                    <a:p>
                      <a:pPr algn="l" fontAlgn="ctr"/>
                      <a:r>
                        <a:rPr lang="en-GB" sz="800" b="1" i="0" u="none" strike="noStrike">
                          <a:solidFill>
                            <a:srgbClr val="FFFFFF"/>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solid"/>
                      <a:round/>
                      <a:headEnd type="none" w="med" len="med"/>
                      <a:tailEnd type="none" w="med" len="med"/>
                    </a:lnB>
                    <a:solidFill>
                      <a:srgbClr val="002060"/>
                    </a:solidFill>
                  </a:tcPr>
                </a:tc>
                <a:tc>
                  <a:txBody>
                    <a:bodyPr/>
                    <a:lstStyle/>
                    <a:p>
                      <a:pPr algn="ctr" fontAlgn="ctr"/>
                      <a:r>
                        <a:rPr lang="en-GB" sz="800" b="1" i="0" u="none" strike="noStrike">
                          <a:solidFill>
                            <a:srgbClr val="FFFFFF"/>
                          </a:solidFill>
                          <a:effectLst/>
                          <a:latin typeface="Arial" panose="020B0604020202020204" pitchFamily="34" charset="0"/>
                        </a:rPr>
                        <a:t>5,244</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solid"/>
                      <a:round/>
                      <a:headEnd type="none" w="med" len="med"/>
                      <a:tailEnd type="none" w="med" len="med"/>
                    </a:lnB>
                    <a:solidFill>
                      <a:srgbClr val="002060"/>
                    </a:solidFill>
                  </a:tcPr>
                </a:tc>
                <a:extLst>
                  <a:ext uri="{0D108BD9-81ED-4DB2-BD59-A6C34878D82A}">
                    <a16:rowId xmlns:a16="http://schemas.microsoft.com/office/drawing/2014/main" val="2382321150"/>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4222109140"/>
              </p:ext>
            </p:extLst>
          </p:nvPr>
        </p:nvGraphicFramePr>
        <p:xfrm>
          <a:off x="5446643" y="702178"/>
          <a:ext cx="6322792" cy="1739971"/>
        </p:xfrm>
        <a:graphic>
          <a:graphicData uri="http://schemas.openxmlformats.org/drawingml/2006/table">
            <a:tbl>
              <a:tblPr/>
              <a:tblGrid>
                <a:gridCol w="5601561">
                  <a:extLst>
                    <a:ext uri="{9D8B030D-6E8A-4147-A177-3AD203B41FA5}">
                      <a16:colId xmlns:a16="http://schemas.microsoft.com/office/drawing/2014/main" val="2715067102"/>
                    </a:ext>
                  </a:extLst>
                </a:gridCol>
                <a:gridCol w="721231">
                  <a:extLst>
                    <a:ext uri="{9D8B030D-6E8A-4147-A177-3AD203B41FA5}">
                      <a16:colId xmlns:a16="http://schemas.microsoft.com/office/drawing/2014/main" val="2858786367"/>
                    </a:ext>
                  </a:extLst>
                </a:gridCol>
              </a:tblGrid>
              <a:tr h="180308">
                <a:tc>
                  <a:txBody>
                    <a:bodyPr/>
                    <a:lstStyle/>
                    <a:p>
                      <a:pPr algn="ctr" fontAlgn="ctr"/>
                      <a:r>
                        <a:rPr lang="en-GB" sz="1000" b="1" i="0" u="none" strike="noStrike">
                          <a:solidFill>
                            <a:srgbClr val="FFFFFF"/>
                          </a:solidFill>
                          <a:effectLst/>
                          <a:latin typeface="Arial" panose="020B0604020202020204" pitchFamily="34" charset="0"/>
                        </a:rPr>
                        <a:t>Detail of Red Pool 3 Schemes</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w="6350" cap="flat" cmpd="sng" algn="ctr">
                      <a:solidFill>
                        <a:srgbClr val="002060"/>
                      </a:solidFill>
                      <a:prstDash val="dot"/>
                      <a:round/>
                      <a:headEnd type="none" w="med" len="med"/>
                      <a:tailEnd type="none" w="med" len="med"/>
                    </a:lnB>
                    <a:solidFill>
                      <a:srgbClr val="002060"/>
                    </a:solidFill>
                  </a:tcPr>
                </a:tc>
                <a:tc>
                  <a:txBody>
                    <a:bodyPr/>
                    <a:lstStyle/>
                    <a:p>
                      <a:pPr algn="ctr" fontAlgn="ctr"/>
                      <a:r>
                        <a:rPr lang="en-GB" sz="1000" b="1" i="0" u="none" strike="noStrike">
                          <a:solidFill>
                            <a:srgbClr val="FFFFFF"/>
                          </a:solidFill>
                          <a:effectLst/>
                          <a:latin typeface="Arial" panose="020B0604020202020204" pitchFamily="34" charset="0"/>
                        </a:rPr>
                        <a:t>£'000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w="6350" cap="flat" cmpd="sng" algn="ctr">
                      <a:solidFill>
                        <a:srgbClr val="002060"/>
                      </a:solidFill>
                      <a:prstDash val="dot"/>
                      <a:round/>
                      <a:headEnd type="none" w="med" len="med"/>
                      <a:tailEnd type="none" w="med" len="med"/>
                    </a:lnB>
                    <a:solidFill>
                      <a:srgbClr val="002060"/>
                    </a:solidFill>
                  </a:tcPr>
                </a:tc>
                <a:extLst>
                  <a:ext uri="{0D108BD9-81ED-4DB2-BD59-A6C34878D82A}">
                    <a16:rowId xmlns:a16="http://schemas.microsoft.com/office/drawing/2014/main" val="1551364195"/>
                  </a:ext>
                </a:extLst>
              </a:tr>
              <a:tr h="180308">
                <a:tc>
                  <a:txBody>
                    <a:bodyPr/>
                    <a:lstStyle/>
                    <a:p>
                      <a:pPr algn="ctr" fontAlgn="ctr"/>
                      <a:r>
                        <a:rPr lang="en-GB" sz="1000" b="0" i="0" u="none" strike="noStrike">
                          <a:solidFill>
                            <a:srgbClr val="000000"/>
                          </a:solidFill>
                          <a:effectLst/>
                          <a:latin typeface="Arial" panose="020B0604020202020204" pitchFamily="34" charset="0"/>
                        </a:rPr>
                        <a:t>Bed Optimisation Neath (32 Beds reduction)</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736</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104287957"/>
                  </a:ext>
                </a:extLst>
              </a:tr>
              <a:tr h="342585">
                <a:tc>
                  <a:txBody>
                    <a:bodyPr/>
                    <a:lstStyle/>
                    <a:p>
                      <a:pPr algn="ctr" fontAlgn="ctr"/>
                      <a:r>
                        <a:rPr lang="en-GB" sz="1000" b="0" i="0" u="none" strike="noStrike">
                          <a:solidFill>
                            <a:srgbClr val="000000"/>
                          </a:solidFill>
                          <a:effectLst/>
                          <a:latin typeface="Arial" panose="020B0604020202020204" pitchFamily="34" charset="0"/>
                        </a:rPr>
                        <a:t>Midwife Sonographers posts are not funded within the establishment. Appointed to at risk due to the needs of the service (1x B8A &amp; 4x B7)</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70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974971741"/>
                  </a:ext>
                </a:extLst>
              </a:tr>
              <a:tr h="342585">
                <a:tc>
                  <a:txBody>
                    <a:bodyPr/>
                    <a:lstStyle/>
                    <a:p>
                      <a:pPr algn="ctr" fontAlgn="ctr"/>
                      <a:r>
                        <a:rPr lang="en-GB" sz="1000" b="0" i="0" u="none" strike="noStrike">
                          <a:solidFill>
                            <a:srgbClr val="000000"/>
                          </a:solidFill>
                          <a:effectLst/>
                          <a:latin typeface="Arial" panose="020B0604020202020204" pitchFamily="34" charset="0"/>
                        </a:rPr>
                        <a:t>Do not continue with appointments of Streamline Midwifes at WTE and offer the commissioned hours of 22.5 hours. 17 WTE.</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132</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4208088501"/>
                  </a:ext>
                </a:extLst>
              </a:tr>
              <a:tr h="513877">
                <a:tc>
                  <a:txBody>
                    <a:bodyPr/>
                    <a:lstStyle/>
                    <a:p>
                      <a:pPr algn="ctr" fontAlgn="ctr"/>
                      <a:r>
                        <a:rPr lang="en-GB" sz="1000" b="0" i="0" u="none" strike="noStrike">
                          <a:solidFill>
                            <a:srgbClr val="000000"/>
                          </a:solidFill>
                          <a:effectLst/>
                          <a:latin typeface="Arial" panose="020B0604020202020204" pitchFamily="34" charset="0"/>
                        </a:rPr>
                        <a:t>Do not cover AAU Triage with two Midwifes as requested in the HIW Inspection. Costs associated with Bank/Agency currently being used to cover the gaps to ensure two midwifes are on shift.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188</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970667249"/>
                  </a:ext>
                </a:extLst>
              </a:tr>
              <a:tr h="180308">
                <a:tc>
                  <a:txBody>
                    <a:bodyPr/>
                    <a:lstStyle/>
                    <a:p>
                      <a:pPr algn="l" fontAlgn="ctr"/>
                      <a:r>
                        <a:rPr lang="en-GB" sz="1000" b="1" i="0" u="none" strike="noStrike">
                          <a:solidFill>
                            <a:srgbClr val="FFFFFF"/>
                          </a:solidFill>
                          <a:effectLst/>
                          <a:latin typeface="Arial" panose="020B0604020202020204" pitchFamily="34" charset="0"/>
                        </a:rPr>
                        <a:t> </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solid"/>
                      <a:round/>
                      <a:headEnd type="none" w="med" len="med"/>
                      <a:tailEnd type="none" w="med" len="med"/>
                    </a:lnB>
                    <a:solidFill>
                      <a:srgbClr val="002060"/>
                    </a:solidFill>
                  </a:tcPr>
                </a:tc>
                <a:tc>
                  <a:txBody>
                    <a:bodyPr/>
                    <a:lstStyle/>
                    <a:p>
                      <a:pPr algn="ctr" fontAlgn="ctr"/>
                      <a:r>
                        <a:rPr lang="en-GB" sz="1000" b="1" i="0" u="none" strike="noStrike">
                          <a:solidFill>
                            <a:srgbClr val="FFFFFF"/>
                          </a:solidFill>
                          <a:effectLst/>
                          <a:latin typeface="Arial" panose="020B0604020202020204" pitchFamily="34" charset="0"/>
                        </a:rPr>
                        <a:t>1,126</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solid"/>
                      <a:round/>
                      <a:headEnd type="none" w="med" len="med"/>
                      <a:tailEnd type="none" w="med" len="med"/>
                    </a:lnB>
                    <a:solidFill>
                      <a:srgbClr val="002060"/>
                    </a:solidFill>
                  </a:tcPr>
                </a:tc>
                <a:extLst>
                  <a:ext uri="{0D108BD9-81ED-4DB2-BD59-A6C34878D82A}">
                    <a16:rowId xmlns:a16="http://schemas.microsoft.com/office/drawing/2014/main" val="970575138"/>
                  </a:ext>
                </a:extLst>
              </a:tr>
            </a:tbl>
          </a:graphicData>
        </a:graphic>
      </p:graphicFrame>
    </p:spTree>
    <p:extLst>
      <p:ext uri="{BB962C8B-B14F-4D97-AF65-F5344CB8AC3E}">
        <p14:creationId xmlns:p14="http://schemas.microsoft.com/office/powerpoint/2010/main" val="17783829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a:solidFill>
                  <a:schemeClr val="bg1"/>
                </a:solidFill>
                <a:latin typeface="Arial" panose="020B0604020202020204" pitchFamily="34" charset="0"/>
                <a:ea typeface="Verdana" panose="020B0604030504040204" pitchFamily="34" charset="0"/>
                <a:cs typeface="Arial" panose="020B0604020202020204" pitchFamily="34" charset="0"/>
              </a:rPr>
              <a:t>Agenda Detail</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graphicFrame>
        <p:nvGraphicFramePr>
          <p:cNvPr id="35" name="Diagram 34">
            <a:extLst>
              <a:ext uri="{FF2B5EF4-FFF2-40B4-BE49-F238E27FC236}">
                <a16:creationId xmlns:a16="http://schemas.microsoft.com/office/drawing/2014/main" id="{D73110D7-1361-E06D-9AB5-3A30ADA4F535}"/>
              </a:ext>
            </a:extLst>
          </p:cNvPr>
          <p:cNvGraphicFramePr/>
          <p:nvPr>
            <p:extLst>
              <p:ext uri="{D42A27DB-BD31-4B8C-83A1-F6EECF244321}">
                <p14:modId xmlns:p14="http://schemas.microsoft.com/office/powerpoint/2010/main" val="2543548600"/>
              </p:ext>
            </p:extLst>
          </p:nvPr>
        </p:nvGraphicFramePr>
        <p:xfrm>
          <a:off x="2031999" y="971010"/>
          <a:ext cx="9003145"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768476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a:solidFill>
                  <a:schemeClr val="bg1"/>
                </a:solidFill>
                <a:latin typeface="Arial" panose="020B0604020202020204" pitchFamily="34" charset="0"/>
                <a:ea typeface="Verdana" panose="020B0604030504040204" pitchFamily="34" charset="0"/>
                <a:cs typeface="Arial" panose="020B0604020202020204" pitchFamily="34" charset="0"/>
              </a:rPr>
              <a:t>Health Board Summary Elements of Original £50.1m Deficit Financial Plan</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pic>
        <p:nvPicPr>
          <p:cNvPr id="4" name="Picture 3"/>
          <p:cNvPicPr>
            <a:picLocks noChangeAspect="1"/>
          </p:cNvPicPr>
          <p:nvPr/>
        </p:nvPicPr>
        <p:blipFill>
          <a:blip r:embed="rId4"/>
          <a:stretch>
            <a:fillRect/>
          </a:stretch>
        </p:blipFill>
        <p:spPr>
          <a:xfrm>
            <a:off x="498330" y="668049"/>
            <a:ext cx="11035579" cy="5036560"/>
          </a:xfrm>
          <a:prstGeom prst="rect">
            <a:avLst/>
          </a:prstGeom>
        </p:spPr>
      </p:pic>
      <p:sp>
        <p:nvSpPr>
          <p:cNvPr id="8" name="TextBox 7"/>
          <p:cNvSpPr txBox="1"/>
          <p:nvPr/>
        </p:nvSpPr>
        <p:spPr>
          <a:xfrm>
            <a:off x="2660073" y="5704609"/>
            <a:ext cx="7377545" cy="646331"/>
          </a:xfrm>
          <a:prstGeom prst="rect">
            <a:avLst/>
          </a:prstGeom>
          <a:solidFill>
            <a:srgbClr val="002060"/>
          </a:solidFill>
        </p:spPr>
        <p:txBody>
          <a:bodyPr wrap="square" rtlCol="0">
            <a:spAutoFit/>
          </a:bodyPr>
          <a:lstStyle/>
          <a:p>
            <a:r>
              <a:rPr lang="en-GB">
                <a:solidFill>
                  <a:schemeClr val="bg1"/>
                </a:solidFill>
              </a:rPr>
              <a:t>Note: Specific elements from Part 1, 2 and 4 of the plan that relate to this service area are summarised on the next slide.</a:t>
            </a:r>
          </a:p>
        </p:txBody>
      </p:sp>
      <p:pic>
        <p:nvPicPr>
          <p:cNvPr id="9" name="Picture 8"/>
          <p:cNvPicPr>
            <a:picLocks noChangeAspect="1"/>
          </p:cNvPicPr>
          <p:nvPr/>
        </p:nvPicPr>
        <p:blipFill>
          <a:blip r:embed="rId5"/>
          <a:stretch>
            <a:fillRect/>
          </a:stretch>
        </p:blipFill>
        <p:spPr>
          <a:xfrm>
            <a:off x="11533909" y="81309"/>
            <a:ext cx="542591" cy="542591"/>
          </a:xfrm>
          <a:prstGeom prst="rect">
            <a:avLst/>
          </a:prstGeom>
        </p:spPr>
      </p:pic>
    </p:spTree>
    <p:extLst>
      <p:ext uri="{BB962C8B-B14F-4D97-AF65-F5344CB8AC3E}">
        <p14:creationId xmlns:p14="http://schemas.microsoft.com/office/powerpoint/2010/main" val="22180895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a:solidFill>
                  <a:schemeClr val="bg1"/>
                </a:solidFill>
                <a:latin typeface="Arial" panose="020B0604020202020204" pitchFamily="34" charset="0"/>
                <a:ea typeface="Verdana" panose="020B0604030504040204" pitchFamily="34" charset="0"/>
                <a:cs typeface="Arial" panose="020B0604020202020204" pitchFamily="34" charset="0"/>
              </a:rPr>
              <a:t>Service Group Element of Original £50.1m Deficit Financial Plan</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2"/>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177872" y="6043498"/>
            <a:ext cx="2238027" cy="692361"/>
          </a:xfrm>
          <a:prstGeom prst="rect">
            <a:avLst/>
          </a:prstGeom>
        </p:spPr>
      </p:pic>
      <p:sp>
        <p:nvSpPr>
          <p:cNvPr id="9" name="Oval 8"/>
          <p:cNvSpPr/>
          <p:nvPr/>
        </p:nvSpPr>
        <p:spPr>
          <a:xfrm>
            <a:off x="11417237" y="125787"/>
            <a:ext cx="536465" cy="536465"/>
          </a:xfrm>
          <a:prstGeom prst="ellipse">
            <a:avLst/>
          </a:prstGeom>
          <a:blipFill>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17" name="TextBox 16">
            <a:extLst>
              <a:ext uri="{FF2B5EF4-FFF2-40B4-BE49-F238E27FC236}">
                <a16:creationId xmlns:a16="http://schemas.microsoft.com/office/drawing/2014/main" id="{C80CDC54-31F0-BB8E-8D77-BF8F688E51F9}"/>
              </a:ext>
            </a:extLst>
          </p:cNvPr>
          <p:cNvSpPr txBox="1"/>
          <p:nvPr/>
        </p:nvSpPr>
        <p:spPr>
          <a:xfrm>
            <a:off x="3871911" y="4985800"/>
            <a:ext cx="2638425" cy="938719"/>
          </a:xfrm>
          <a:prstGeom prst="rect">
            <a:avLst/>
          </a:prstGeom>
          <a:noFill/>
        </p:spPr>
        <p:txBody>
          <a:bodyPr wrap="square" rtlCol="0">
            <a:spAutoFit/>
          </a:bodyPr>
          <a:lstStyle/>
          <a:p>
            <a:r>
              <a:rPr lang="en-GB" sz="1100" i="1" u="sng" dirty="0"/>
              <a:t>Note:</a:t>
            </a:r>
          </a:p>
          <a:p>
            <a:r>
              <a:rPr lang="en-GB" sz="1100" i="1" dirty="0"/>
              <a:t>Table, left, demonstrates how the assessed value from table above reconciles to the opening value in the tables on the next slide</a:t>
            </a:r>
          </a:p>
        </p:txBody>
      </p:sp>
      <p:pic>
        <p:nvPicPr>
          <p:cNvPr id="19" name="Picture 18"/>
          <p:cNvPicPr>
            <a:picLocks noChangeAspect="1"/>
          </p:cNvPicPr>
          <p:nvPr/>
        </p:nvPicPr>
        <p:blipFill>
          <a:blip r:embed="rId5"/>
          <a:stretch>
            <a:fillRect/>
          </a:stretch>
        </p:blipFill>
        <p:spPr>
          <a:xfrm>
            <a:off x="519112" y="5038399"/>
            <a:ext cx="3352800" cy="952500"/>
          </a:xfrm>
          <a:prstGeom prst="rect">
            <a:avLst/>
          </a:prstGeom>
        </p:spPr>
      </p:pic>
      <p:pic>
        <p:nvPicPr>
          <p:cNvPr id="21" name="Picture 20"/>
          <p:cNvPicPr>
            <a:picLocks noChangeAspect="1"/>
          </p:cNvPicPr>
          <p:nvPr/>
        </p:nvPicPr>
        <p:blipFill>
          <a:blip r:embed="rId6"/>
          <a:stretch>
            <a:fillRect/>
          </a:stretch>
        </p:blipFill>
        <p:spPr>
          <a:xfrm>
            <a:off x="7886700" y="588340"/>
            <a:ext cx="2228850" cy="2345360"/>
          </a:xfrm>
          <a:prstGeom prst="rect">
            <a:avLst/>
          </a:prstGeom>
        </p:spPr>
      </p:pic>
      <p:pic>
        <p:nvPicPr>
          <p:cNvPr id="22" name="Picture 21"/>
          <p:cNvPicPr>
            <a:picLocks noChangeAspect="1"/>
          </p:cNvPicPr>
          <p:nvPr/>
        </p:nvPicPr>
        <p:blipFill>
          <a:blip r:embed="rId7"/>
          <a:stretch>
            <a:fillRect/>
          </a:stretch>
        </p:blipFill>
        <p:spPr>
          <a:xfrm>
            <a:off x="519112" y="588340"/>
            <a:ext cx="7162800" cy="3000375"/>
          </a:xfrm>
          <a:prstGeom prst="rect">
            <a:avLst/>
          </a:prstGeom>
        </p:spPr>
      </p:pic>
      <p:sp>
        <p:nvSpPr>
          <p:cNvPr id="23" name="TextBox 22">
            <a:extLst>
              <a:ext uri="{FF2B5EF4-FFF2-40B4-BE49-F238E27FC236}">
                <a16:creationId xmlns:a16="http://schemas.microsoft.com/office/drawing/2014/main" id="{C80CDC54-31F0-BB8E-8D77-BF8F688E51F9}"/>
              </a:ext>
            </a:extLst>
          </p:cNvPr>
          <p:cNvSpPr txBox="1"/>
          <p:nvPr/>
        </p:nvSpPr>
        <p:spPr>
          <a:xfrm>
            <a:off x="7886700" y="2933700"/>
            <a:ext cx="2228850" cy="600164"/>
          </a:xfrm>
          <a:prstGeom prst="rect">
            <a:avLst/>
          </a:prstGeom>
          <a:noFill/>
        </p:spPr>
        <p:txBody>
          <a:bodyPr wrap="square" rtlCol="0">
            <a:spAutoFit/>
          </a:bodyPr>
          <a:lstStyle/>
          <a:p>
            <a:r>
              <a:rPr lang="en-GB" sz="1100" i="1" u="sng"/>
              <a:t>Note:</a:t>
            </a:r>
          </a:p>
          <a:p>
            <a:r>
              <a:rPr lang="en-GB" sz="1100" i="1"/>
              <a:t>See detail of above on slides 15 and 16 </a:t>
            </a:r>
          </a:p>
        </p:txBody>
      </p:sp>
      <p:pic>
        <p:nvPicPr>
          <p:cNvPr id="2" name="Picture 1">
            <a:extLst>
              <a:ext uri="{FF2B5EF4-FFF2-40B4-BE49-F238E27FC236}">
                <a16:creationId xmlns:a16="http://schemas.microsoft.com/office/drawing/2014/main" id="{820EA4A7-28E7-487D-99C7-CF42FE126344}"/>
              </a:ext>
            </a:extLst>
          </p:cNvPr>
          <p:cNvPicPr>
            <a:picLocks noChangeAspect="1"/>
          </p:cNvPicPr>
          <p:nvPr/>
        </p:nvPicPr>
        <p:blipFill>
          <a:blip r:embed="rId8"/>
          <a:stretch>
            <a:fillRect/>
          </a:stretch>
        </p:blipFill>
        <p:spPr>
          <a:xfrm>
            <a:off x="519112" y="3675046"/>
            <a:ext cx="4359018" cy="1310754"/>
          </a:xfrm>
          <a:prstGeom prst="rect">
            <a:avLst/>
          </a:prstGeom>
        </p:spPr>
      </p:pic>
    </p:spTree>
    <p:extLst>
      <p:ext uri="{BB962C8B-B14F-4D97-AF65-F5344CB8AC3E}">
        <p14:creationId xmlns:p14="http://schemas.microsoft.com/office/powerpoint/2010/main" val="20658001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a:solidFill>
                  <a:schemeClr val="bg1"/>
                </a:solidFill>
                <a:latin typeface="Arial" panose="020B0604020202020204" pitchFamily="34" charset="0"/>
                <a:ea typeface="Verdana" panose="020B0604030504040204" pitchFamily="34" charset="0"/>
                <a:cs typeface="Arial" panose="020B0604020202020204" pitchFamily="34" charset="0"/>
              </a:rPr>
              <a:t>Service Group Element of Recovery &amp; Sustainability Financial Assessment </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9" name="Oval 8"/>
          <p:cNvSpPr/>
          <p:nvPr/>
        </p:nvSpPr>
        <p:spPr>
          <a:xfrm>
            <a:off x="11417237" y="125787"/>
            <a:ext cx="536465" cy="536465"/>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4" name="TextBox 3">
            <a:extLst>
              <a:ext uri="{FF2B5EF4-FFF2-40B4-BE49-F238E27FC236}">
                <a16:creationId xmlns:a16="http://schemas.microsoft.com/office/drawing/2014/main" id="{60E2CD3C-7CFE-0E31-3DD1-7402B2F78C7E}"/>
              </a:ext>
            </a:extLst>
          </p:cNvPr>
          <p:cNvSpPr txBox="1"/>
          <p:nvPr/>
        </p:nvSpPr>
        <p:spPr>
          <a:xfrm>
            <a:off x="6343651" y="541587"/>
            <a:ext cx="5762624" cy="5416868"/>
          </a:xfrm>
          <a:prstGeom prst="rect">
            <a:avLst/>
          </a:prstGeom>
          <a:noFill/>
        </p:spPr>
        <p:txBody>
          <a:bodyPr wrap="square" rtlCol="0">
            <a:spAutoFit/>
          </a:bodyPr>
          <a:lstStyle/>
          <a:p>
            <a:r>
              <a:rPr lang="en-GB" dirty="0"/>
              <a:t>Key Messages on Delivery:</a:t>
            </a:r>
          </a:p>
          <a:p>
            <a:endParaRPr lang="en-GB" sz="1450" dirty="0"/>
          </a:p>
          <a:p>
            <a:pPr marL="285750" indent="-285750">
              <a:buFont typeface="Arial" panose="020B0604020202020204" pitchFamily="34" charset="0"/>
              <a:buChar char="•"/>
            </a:pPr>
            <a:r>
              <a:rPr lang="en-GB" sz="1300" dirty="0"/>
              <a:t>A control total of £11.8m has been issued to the Service Group on the 10</a:t>
            </a:r>
            <a:r>
              <a:rPr lang="en-GB" sz="1300" baseline="30000" dirty="0"/>
              <a:t>th</a:t>
            </a:r>
            <a:r>
              <a:rPr lang="en-GB" sz="1300" dirty="0"/>
              <a:t> October 2024, based on the elements shown. This is a challenge given the year to date position of a £7.8m overspend in M07. </a:t>
            </a:r>
          </a:p>
          <a:p>
            <a:endParaRPr lang="en-GB" sz="1300" dirty="0"/>
          </a:p>
          <a:p>
            <a:pPr marL="285750" indent="-285750">
              <a:buFont typeface="Arial" panose="020B0604020202020204" pitchFamily="34" charset="0"/>
              <a:buChar char="•"/>
            </a:pPr>
            <a:r>
              <a:rPr lang="en-GB" sz="1300" dirty="0"/>
              <a:t>The table shows the plan, consisting of additional variable pay and travel cost reduction, recovery schemes (risk rated and categorised as per Executive Board agreement) and a stretch target. </a:t>
            </a:r>
          </a:p>
          <a:p>
            <a:endParaRPr lang="en-GB" sz="1300" dirty="0"/>
          </a:p>
          <a:p>
            <a:pPr marL="285750" indent="-285750">
              <a:buFont typeface="Arial" panose="020B0604020202020204" pitchFamily="34" charset="0"/>
              <a:buChar char="•"/>
            </a:pPr>
            <a:r>
              <a:rPr lang="en-GB" sz="1300" dirty="0"/>
              <a:t>Balancing the clinical risks and performance delivery agenda with the financial challenge is key and the Service Group is working with Executive colleagues and those in other Service Groups to find the right balance to deliver the best possible financial bottom line.  </a:t>
            </a:r>
          </a:p>
          <a:p>
            <a:endParaRPr lang="en-GB" sz="1300" dirty="0"/>
          </a:p>
          <a:p>
            <a:pPr marL="285750" indent="-285750">
              <a:buFont typeface="Arial" panose="020B0604020202020204" pitchFamily="34" charset="0"/>
              <a:buChar char="•"/>
            </a:pPr>
            <a:r>
              <a:rPr lang="en-GB" sz="1300" dirty="0"/>
              <a:t>There has been timeline slippage between the submission of savings scheme ideas and decision which will impact ability to deliver in full schemes in pool 1. </a:t>
            </a:r>
          </a:p>
          <a:p>
            <a:endParaRPr lang="en-GB" sz="1300" dirty="0"/>
          </a:p>
          <a:p>
            <a:pPr marL="285750" indent="-285750">
              <a:buFont typeface="Arial" panose="020B0604020202020204" pitchFamily="34" charset="0"/>
              <a:buChar char="•"/>
            </a:pPr>
            <a:r>
              <a:rPr lang="en-GB" sz="1300" dirty="0"/>
              <a:t>Review of pool 2 and 3 is underway as well as other mitigating actions that may be taken to deliver as high a recovery value as possible and look toward the stretch target.</a:t>
            </a:r>
          </a:p>
          <a:p>
            <a:endParaRPr lang="en-GB" sz="1300" dirty="0"/>
          </a:p>
          <a:p>
            <a:pPr marL="285750" indent="-285750">
              <a:buFont typeface="Arial" panose="020B0604020202020204" pitchFamily="34" charset="0"/>
              <a:buChar char="•"/>
            </a:pPr>
            <a:r>
              <a:rPr lang="en-GB" sz="1300" dirty="0"/>
              <a:t>A  revised assessment was prepared building in the updates following Month 7 closedown, and was included in the briefing provided to Independent Members on 19th November. The SG will continue to update the assessment as we progress through the next 2 months.</a:t>
            </a:r>
            <a:r>
              <a:rPr lang="en-GB" sz="1450" dirty="0"/>
              <a:t> </a:t>
            </a:r>
          </a:p>
        </p:txBody>
      </p:sp>
      <p:pic>
        <p:nvPicPr>
          <p:cNvPr id="2" name="Picture 1"/>
          <p:cNvPicPr>
            <a:picLocks noChangeAspect="1"/>
          </p:cNvPicPr>
          <p:nvPr/>
        </p:nvPicPr>
        <p:blipFill>
          <a:blip r:embed="rId6"/>
          <a:stretch>
            <a:fillRect/>
          </a:stretch>
        </p:blipFill>
        <p:spPr>
          <a:xfrm>
            <a:off x="318780" y="1601493"/>
            <a:ext cx="5652257" cy="3658691"/>
          </a:xfrm>
          <a:prstGeom prst="rect">
            <a:avLst/>
          </a:prstGeom>
        </p:spPr>
      </p:pic>
    </p:spTree>
    <p:extLst>
      <p:ext uri="{BB962C8B-B14F-4D97-AF65-F5344CB8AC3E}">
        <p14:creationId xmlns:p14="http://schemas.microsoft.com/office/powerpoint/2010/main" val="39705727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FC70075-1EE8-F69D-699C-39D5C31A43FD}"/>
              </a:ext>
            </a:extLst>
          </p:cNvPr>
          <p:cNvPicPr>
            <a:picLocks noChangeAspect="1"/>
          </p:cNvPicPr>
          <p:nvPr/>
        </p:nvPicPr>
        <p:blipFill>
          <a:blip r:embed="rId3"/>
          <a:stretch>
            <a:fillRect/>
          </a:stretch>
        </p:blipFill>
        <p:spPr>
          <a:xfrm>
            <a:off x="2180159" y="564025"/>
            <a:ext cx="7824248" cy="5706647"/>
          </a:xfrm>
          <a:prstGeom prst="rect">
            <a:avLst/>
          </a:prstGeom>
        </p:spPr>
      </p:pic>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a:solidFill>
                  <a:schemeClr val="bg1"/>
                </a:solidFill>
                <a:latin typeface="Arial" panose="020B0604020202020204" pitchFamily="34" charset="0"/>
                <a:ea typeface="Verdana" panose="020B0604030504040204" pitchFamily="34" charset="0"/>
                <a:cs typeface="Arial" panose="020B0604020202020204" pitchFamily="34" charset="0"/>
              </a:rPr>
              <a:t>2024/25 In Year Health Board Position</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4"/>
          <a:stretch>
            <a:fillRect/>
          </a:stretch>
        </p:blipFill>
        <p:spPr>
          <a:xfrm>
            <a:off x="10515600" y="6248411"/>
            <a:ext cx="1438102" cy="366575"/>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5"/>
          <a:stretch>
            <a:fillRect/>
          </a:stretch>
        </p:blipFill>
        <p:spPr>
          <a:xfrm>
            <a:off x="177873" y="6308703"/>
            <a:ext cx="1380764" cy="427156"/>
          </a:xfrm>
          <a:prstGeom prst="rect">
            <a:avLst/>
          </a:prstGeom>
        </p:spPr>
      </p:pic>
      <p:sp>
        <p:nvSpPr>
          <p:cNvPr id="9" name="Oval 8"/>
          <p:cNvSpPr/>
          <p:nvPr/>
        </p:nvSpPr>
        <p:spPr>
          <a:xfrm>
            <a:off x="11445964" y="27233"/>
            <a:ext cx="611296" cy="536792"/>
          </a:xfrm>
          <a:prstGeom prst="ellipse">
            <a:avLst/>
          </a:prstGeom>
          <a:blipFill>
            <a:blip r:embed="rId6"/>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sp>
        <p:nvSpPr>
          <p:cNvPr id="2" name="Oval 1"/>
          <p:cNvSpPr/>
          <p:nvPr/>
        </p:nvSpPr>
        <p:spPr>
          <a:xfrm>
            <a:off x="2180159" y="2423968"/>
            <a:ext cx="8190008" cy="25977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686940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a:solidFill>
                  <a:schemeClr val="bg1"/>
                </a:solidFill>
                <a:latin typeface="Arial" panose="020B0604020202020204" pitchFamily="34" charset="0"/>
                <a:ea typeface="Verdana" panose="020B0604030504040204" pitchFamily="34" charset="0"/>
                <a:cs typeface="Arial" panose="020B0604020202020204" pitchFamily="34" charset="0"/>
              </a:rPr>
              <a:t>Service Group Position By Month &amp; Divisions </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4" name="Rounded Rectangle 9">
            <a:extLst>
              <a:ext uri="{FF2B5EF4-FFF2-40B4-BE49-F238E27FC236}">
                <a16:creationId xmlns:a16="http://schemas.microsoft.com/office/drawing/2014/main" id="{5DE38DD0-17D2-268A-9193-184F3BD16204}"/>
              </a:ext>
            </a:extLst>
          </p:cNvPr>
          <p:cNvSpPr/>
          <p:nvPr/>
        </p:nvSpPr>
        <p:spPr>
          <a:xfrm>
            <a:off x="5514974" y="650293"/>
            <a:ext cx="6353176" cy="5520444"/>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1" i="0" u="none" strike="noStrike" kern="0" cap="none" spc="0" normalizeH="0" baseline="0" noProof="0">
                <a:ln>
                  <a:noFill/>
                </a:ln>
                <a:solidFill>
                  <a:srgbClr val="002060"/>
                </a:solidFill>
                <a:effectLst/>
                <a:uLnTx/>
                <a:uFillTx/>
                <a:latin typeface="Arial"/>
                <a:ea typeface="+mn-ea"/>
                <a:cs typeface="+mn-cs"/>
                <a:sym typeface="Arial"/>
              </a:rPr>
              <a:t>Key Messages:</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100" b="1" kern="0">
              <a:solidFill>
                <a:srgbClr val="002060"/>
              </a:solidFill>
              <a:latin typeface="Arial"/>
              <a:sym typeface="Arial"/>
            </a:endParaRPr>
          </a:p>
          <a:p>
            <a:pPr>
              <a:buClr>
                <a:srgbClr val="000000"/>
              </a:buClr>
              <a:defRPr/>
            </a:pPr>
            <a:r>
              <a:rPr lang="en-GB" sz="1100" kern="0">
                <a:solidFill>
                  <a:srgbClr val="002060"/>
                </a:solidFill>
                <a:latin typeface="Arial"/>
                <a:sym typeface="Arial"/>
              </a:rPr>
              <a:t>Months 6 and 7 saw improvements in the variance run rate but has materially been due to non-recurrent benefits already reflected in the recovery plan.</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100" kern="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lang="en-GB" sz="1100" kern="0">
                <a:solidFill>
                  <a:srgbClr val="002060"/>
                </a:solidFill>
                <a:latin typeface="Arial"/>
                <a:sym typeface="Arial"/>
              </a:rPr>
              <a:t>The majority of the Year-To-Date (YTD) variance is driven by overspends in the Surgical Division, particularly so in the support services and Trauma &amp; Orthopaedics (T&amp;O).</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100" kern="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lang="en-GB" sz="1100" kern="0">
                <a:solidFill>
                  <a:srgbClr val="002060"/>
                </a:solidFill>
                <a:latin typeface="Arial"/>
                <a:sym typeface="Arial"/>
              </a:rPr>
              <a:t>Theatres (£3.2m) is driven by a combination of both Pay (£0.4m) and Non-Pay (£2.7m) where the capacity volume is not financially sustainable within existing budgets, accompanied by premium agency costs arising due to vacancies as well as staff unavailability in specialist areas like Cardiac Anaesthetics.  </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100" kern="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lang="en-GB" sz="1100" kern="0">
                <a:solidFill>
                  <a:srgbClr val="002060"/>
                </a:solidFill>
                <a:latin typeface="Arial"/>
                <a:sym typeface="Arial"/>
              </a:rPr>
              <a:t>Anaesthetics (£1.7m) is driven entirely by Pay (£1.8m) and is due to: volume of additional work needed to maintain current Theatres timetable; number of vacancies required backfilling by Additional Duty Hours (ADH) – all of which come at a premium rate, which in Anaesthetics’ case is closer to Waiting List Initiative (WLI) rate.</a:t>
            </a: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100" kern="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r>
              <a:rPr lang="en-GB" sz="1100" kern="0">
                <a:solidFill>
                  <a:srgbClr val="002060"/>
                </a:solidFill>
                <a:latin typeface="Arial"/>
                <a:sym typeface="Arial"/>
              </a:rPr>
              <a:t>T&amp;O (£1.6m) is predominantly driven by non-pay overspends linked to the volume of Implants and Appliances which is not financially sustainable within current budget. </a:t>
            </a:r>
          </a:p>
          <a:p>
            <a:pPr marR="0" lvl="0" defTabSz="914400" rtl="0" eaLnBrk="1" fontAlgn="auto" latinLnBrk="0" hangingPunct="1">
              <a:lnSpc>
                <a:spcPct val="100000"/>
              </a:lnSpc>
              <a:spcBef>
                <a:spcPts val="0"/>
              </a:spcBef>
              <a:spcAft>
                <a:spcPts val="0"/>
              </a:spcAft>
              <a:buClr>
                <a:srgbClr val="000000"/>
              </a:buClr>
              <a:buSzTx/>
              <a:tabLst/>
              <a:defRPr/>
            </a:pPr>
            <a:endParaRPr lang="en-GB" sz="1100" kern="0">
              <a:solidFill>
                <a:srgbClr val="002060"/>
              </a:solidFill>
              <a:latin typeface="Arial"/>
              <a:sym typeface="Arial"/>
            </a:endParaRPr>
          </a:p>
          <a:p>
            <a:pPr marR="0" lvl="0" defTabSz="914400" rtl="0" eaLnBrk="1" fontAlgn="auto" latinLnBrk="0" hangingPunct="1">
              <a:lnSpc>
                <a:spcPct val="100000"/>
              </a:lnSpc>
              <a:spcBef>
                <a:spcPts val="0"/>
              </a:spcBef>
              <a:spcAft>
                <a:spcPts val="0"/>
              </a:spcAft>
              <a:buClr>
                <a:srgbClr val="000000"/>
              </a:buClr>
              <a:buSzTx/>
              <a:tabLst/>
              <a:defRPr/>
            </a:pPr>
            <a:r>
              <a:rPr lang="en-GB" sz="1100" kern="0">
                <a:solidFill>
                  <a:srgbClr val="002060"/>
                </a:solidFill>
                <a:latin typeface="Arial"/>
                <a:sym typeface="Arial"/>
              </a:rPr>
              <a:t>In addition to the Surgical services, £0.8m of the variance is due to the additional bed capacity, above funded levels, open on the Singleton site.  This is in addition to staffing costs incurred by Morriston Service Group for the temporary redeployment of Ward K staff to Ward 8</a:t>
            </a:r>
          </a:p>
          <a:p>
            <a:pPr marR="0" lvl="0" defTabSz="914400" rtl="0" eaLnBrk="1" fontAlgn="auto" latinLnBrk="0" hangingPunct="1">
              <a:lnSpc>
                <a:spcPct val="100000"/>
              </a:lnSpc>
              <a:spcBef>
                <a:spcPts val="0"/>
              </a:spcBef>
              <a:spcAft>
                <a:spcPts val="0"/>
              </a:spcAft>
              <a:buClr>
                <a:srgbClr val="000000"/>
              </a:buClr>
              <a:buSzTx/>
              <a:tabLst/>
              <a:defRPr/>
            </a:pPr>
            <a:endParaRPr lang="en-GB" sz="1100" kern="0">
              <a:solidFill>
                <a:srgbClr val="002060"/>
              </a:solidFill>
              <a:latin typeface="Arial"/>
              <a:sym typeface="Arial"/>
            </a:endParaRPr>
          </a:p>
          <a:p>
            <a:pPr>
              <a:buClr>
                <a:srgbClr val="000000"/>
              </a:buClr>
              <a:defRPr/>
            </a:pPr>
            <a:r>
              <a:rPr lang="en-GB" sz="1100" kern="0">
                <a:solidFill>
                  <a:srgbClr val="002060"/>
                </a:solidFill>
                <a:latin typeface="Arial"/>
                <a:sym typeface="Arial"/>
              </a:rPr>
              <a:t>Divisional leads continue to work on their individual savings and recovery plans, with a focus on delivering a sustainable plan for 25/26 as well as recovery in 24/25. </a:t>
            </a:r>
          </a:p>
          <a:p>
            <a:pPr marR="0" lvl="0" defTabSz="914400" rtl="0" eaLnBrk="1" fontAlgn="auto" latinLnBrk="0" hangingPunct="1">
              <a:lnSpc>
                <a:spcPct val="100000"/>
              </a:lnSpc>
              <a:spcBef>
                <a:spcPts val="0"/>
              </a:spcBef>
              <a:spcAft>
                <a:spcPts val="0"/>
              </a:spcAft>
              <a:buClr>
                <a:srgbClr val="000000"/>
              </a:buClr>
              <a:buSzTx/>
              <a:tabLst/>
              <a:defRPr/>
            </a:pPr>
            <a:endParaRPr lang="en-GB" sz="1150" kern="0">
              <a:solidFill>
                <a:srgbClr val="002060"/>
              </a:solidFill>
              <a:latin typeface="Arial"/>
              <a:sym typeface="Arial"/>
            </a:endParaRPr>
          </a:p>
          <a:p>
            <a:pPr marR="0" lvl="0" defTabSz="914400" rtl="0" eaLnBrk="1" fontAlgn="auto" latinLnBrk="0" hangingPunct="1">
              <a:lnSpc>
                <a:spcPct val="100000"/>
              </a:lnSpc>
              <a:spcBef>
                <a:spcPts val="0"/>
              </a:spcBef>
              <a:spcAft>
                <a:spcPts val="0"/>
              </a:spcAft>
              <a:buClr>
                <a:srgbClr val="000000"/>
              </a:buClr>
              <a:buSzTx/>
              <a:tabLst/>
              <a:defRPr/>
            </a:pPr>
            <a:endParaRPr lang="en-GB" sz="1300" kern="0">
              <a:solidFill>
                <a:srgbClr val="002060"/>
              </a:solidFill>
              <a:latin typeface="Arial"/>
              <a:sym typeface="Arial"/>
            </a:endParaRPr>
          </a:p>
        </p:txBody>
      </p:sp>
      <p:sp>
        <p:nvSpPr>
          <p:cNvPr id="8" name="Oval 7"/>
          <p:cNvSpPr/>
          <p:nvPr/>
        </p:nvSpPr>
        <p:spPr>
          <a:xfrm>
            <a:off x="11538959" y="9556"/>
            <a:ext cx="536792" cy="559341"/>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graphicFrame>
        <p:nvGraphicFramePr>
          <p:cNvPr id="17" name="Table 16"/>
          <p:cNvGraphicFramePr>
            <a:graphicFrameLocks noGrp="1"/>
          </p:cNvGraphicFramePr>
          <p:nvPr>
            <p:extLst>
              <p:ext uri="{D42A27DB-BD31-4B8C-83A1-F6EECF244321}">
                <p14:modId xmlns:p14="http://schemas.microsoft.com/office/powerpoint/2010/main" val="2026150829"/>
              </p:ext>
            </p:extLst>
          </p:nvPr>
        </p:nvGraphicFramePr>
        <p:xfrm>
          <a:off x="509252" y="561324"/>
          <a:ext cx="3307373" cy="2001805"/>
        </p:xfrm>
        <a:graphic>
          <a:graphicData uri="http://schemas.openxmlformats.org/drawingml/2006/table">
            <a:tbl>
              <a:tblPr/>
              <a:tblGrid>
                <a:gridCol w="816464">
                  <a:extLst>
                    <a:ext uri="{9D8B030D-6E8A-4147-A177-3AD203B41FA5}">
                      <a16:colId xmlns:a16="http://schemas.microsoft.com/office/drawing/2014/main" val="1714726112"/>
                    </a:ext>
                  </a:extLst>
                </a:gridCol>
                <a:gridCol w="830303">
                  <a:extLst>
                    <a:ext uri="{9D8B030D-6E8A-4147-A177-3AD203B41FA5}">
                      <a16:colId xmlns:a16="http://schemas.microsoft.com/office/drawing/2014/main" val="3387349883"/>
                    </a:ext>
                  </a:extLst>
                </a:gridCol>
                <a:gridCol w="830303">
                  <a:extLst>
                    <a:ext uri="{9D8B030D-6E8A-4147-A177-3AD203B41FA5}">
                      <a16:colId xmlns:a16="http://schemas.microsoft.com/office/drawing/2014/main" val="3150130304"/>
                    </a:ext>
                  </a:extLst>
                </a:gridCol>
                <a:gridCol w="830303">
                  <a:extLst>
                    <a:ext uri="{9D8B030D-6E8A-4147-A177-3AD203B41FA5}">
                      <a16:colId xmlns:a16="http://schemas.microsoft.com/office/drawing/2014/main" val="3401626396"/>
                    </a:ext>
                  </a:extLst>
                </a:gridCol>
              </a:tblGrid>
              <a:tr h="667269">
                <a:tc>
                  <a:txBody>
                    <a:bodyPr/>
                    <a:lstStyle/>
                    <a:p>
                      <a:pPr algn="ctr" fontAlgn="ctr"/>
                      <a:r>
                        <a:rPr lang="en-GB" sz="1000" b="1" i="0" u="none" strike="noStrike">
                          <a:solidFill>
                            <a:srgbClr val="FFFFFF"/>
                          </a:solidFill>
                          <a:effectLst/>
                          <a:latin typeface="Arial" panose="020B0604020202020204" pitchFamily="34" charset="0"/>
                        </a:rPr>
                        <a:t>Period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a:noFill/>
                    </a:lnB>
                    <a:solidFill>
                      <a:srgbClr val="002060"/>
                    </a:solidFill>
                  </a:tcPr>
                </a:tc>
                <a:tc>
                  <a:txBody>
                    <a:bodyPr/>
                    <a:lstStyle/>
                    <a:p>
                      <a:pPr algn="ctr" fontAlgn="ctr"/>
                      <a:r>
                        <a:rPr lang="en-GB" sz="1000" b="1" i="0" u="none" strike="noStrike">
                          <a:solidFill>
                            <a:srgbClr val="FFFFFF"/>
                          </a:solidFill>
                          <a:effectLst/>
                          <a:latin typeface="Arial" panose="020B0604020202020204" pitchFamily="34" charset="0"/>
                        </a:rPr>
                        <a:t>In Month Budget     £'000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a:noFill/>
                    </a:lnB>
                    <a:solidFill>
                      <a:srgbClr val="002060"/>
                    </a:solidFill>
                  </a:tcPr>
                </a:tc>
                <a:tc>
                  <a:txBody>
                    <a:bodyPr/>
                    <a:lstStyle/>
                    <a:p>
                      <a:pPr algn="ctr" fontAlgn="ctr"/>
                      <a:r>
                        <a:rPr lang="en-GB" sz="1000" b="1" i="0" u="none" strike="noStrike">
                          <a:solidFill>
                            <a:srgbClr val="FFFFFF"/>
                          </a:solidFill>
                          <a:effectLst/>
                          <a:latin typeface="Arial" panose="020B0604020202020204" pitchFamily="34" charset="0"/>
                        </a:rPr>
                        <a:t>In Month Actual    £'000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a:noFill/>
                    </a:lnB>
                    <a:solidFill>
                      <a:srgbClr val="002060"/>
                    </a:solidFill>
                  </a:tcPr>
                </a:tc>
                <a:tc>
                  <a:txBody>
                    <a:bodyPr/>
                    <a:lstStyle/>
                    <a:p>
                      <a:pPr algn="ctr" fontAlgn="ctr"/>
                      <a:r>
                        <a:rPr lang="en-GB" sz="1000" b="1" i="0" u="none" strike="noStrike">
                          <a:solidFill>
                            <a:srgbClr val="FFFFFF"/>
                          </a:solidFill>
                          <a:effectLst/>
                          <a:latin typeface="Arial" panose="020B0604020202020204" pitchFamily="34" charset="0"/>
                        </a:rPr>
                        <a:t>In Month Variance £'000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a:noFill/>
                    </a:lnB>
                    <a:solidFill>
                      <a:srgbClr val="002060"/>
                    </a:solidFill>
                  </a:tcPr>
                </a:tc>
                <a:extLst>
                  <a:ext uri="{0D108BD9-81ED-4DB2-BD59-A6C34878D82A}">
                    <a16:rowId xmlns:a16="http://schemas.microsoft.com/office/drawing/2014/main" val="3952431011"/>
                  </a:ext>
                </a:extLst>
              </a:tr>
              <a:tr h="166817">
                <a:tc>
                  <a:txBody>
                    <a:bodyPr/>
                    <a:lstStyle/>
                    <a:p>
                      <a:pPr algn="ctr" fontAlgn="b"/>
                      <a:r>
                        <a:rPr lang="en-GB" sz="1000" b="0" i="0" u="none" strike="noStrike">
                          <a:solidFill>
                            <a:srgbClr val="000000"/>
                          </a:solidFill>
                          <a:effectLst/>
                          <a:latin typeface="Arial" panose="020B0604020202020204" pitchFamily="34" charset="0"/>
                        </a:rPr>
                        <a:t>Mth 01</a:t>
                      </a:r>
                    </a:p>
                  </a:txBody>
                  <a:tcPr marL="0" marR="0" marT="0" marB="0"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28,791</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30,879</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2,088</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795461976"/>
                  </a:ext>
                </a:extLst>
              </a:tr>
              <a:tr h="166817">
                <a:tc>
                  <a:txBody>
                    <a:bodyPr/>
                    <a:lstStyle/>
                    <a:p>
                      <a:pPr algn="ctr" fontAlgn="b"/>
                      <a:r>
                        <a:rPr lang="en-GB" sz="1000" b="0" i="0" u="none" strike="noStrike">
                          <a:solidFill>
                            <a:srgbClr val="000000"/>
                          </a:solidFill>
                          <a:effectLst/>
                          <a:latin typeface="Arial" panose="020B0604020202020204" pitchFamily="34" charset="0"/>
                        </a:rPr>
                        <a:t>Mth 02</a:t>
                      </a:r>
                    </a:p>
                  </a:txBody>
                  <a:tcPr marL="0" marR="0" marT="0" marB="0"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28,662</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29,601</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939</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850671612"/>
                  </a:ext>
                </a:extLst>
              </a:tr>
              <a:tr h="166817">
                <a:tc>
                  <a:txBody>
                    <a:bodyPr/>
                    <a:lstStyle/>
                    <a:p>
                      <a:pPr algn="ctr" fontAlgn="b"/>
                      <a:r>
                        <a:rPr lang="en-GB" sz="1000" b="0" i="0" u="none" strike="noStrike">
                          <a:solidFill>
                            <a:srgbClr val="000000"/>
                          </a:solidFill>
                          <a:effectLst/>
                          <a:latin typeface="Arial" panose="020B0604020202020204" pitchFamily="34" charset="0"/>
                        </a:rPr>
                        <a:t>Mth 03</a:t>
                      </a:r>
                    </a:p>
                  </a:txBody>
                  <a:tcPr marL="0" marR="0" marT="0" marB="0"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27,435</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28,737</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1,302</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3482293528"/>
                  </a:ext>
                </a:extLst>
              </a:tr>
              <a:tr h="166817">
                <a:tc>
                  <a:txBody>
                    <a:bodyPr/>
                    <a:lstStyle/>
                    <a:p>
                      <a:pPr algn="ctr" fontAlgn="b"/>
                      <a:r>
                        <a:rPr lang="en-GB" sz="1000" b="0" i="0" u="none" strike="noStrike">
                          <a:solidFill>
                            <a:srgbClr val="000000"/>
                          </a:solidFill>
                          <a:effectLst/>
                          <a:latin typeface="Arial" panose="020B0604020202020204" pitchFamily="34" charset="0"/>
                        </a:rPr>
                        <a:t>Mth 04</a:t>
                      </a:r>
                    </a:p>
                  </a:txBody>
                  <a:tcPr marL="0" marR="0" marT="0" marB="0"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30,334</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31,112</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778</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2054438288"/>
                  </a:ext>
                </a:extLst>
              </a:tr>
              <a:tr h="166817">
                <a:tc>
                  <a:txBody>
                    <a:bodyPr/>
                    <a:lstStyle/>
                    <a:p>
                      <a:pPr algn="ctr" fontAlgn="b"/>
                      <a:r>
                        <a:rPr lang="en-GB" sz="1000" b="0" i="0" u="none" strike="noStrike">
                          <a:solidFill>
                            <a:srgbClr val="000000"/>
                          </a:solidFill>
                          <a:effectLst/>
                          <a:latin typeface="Arial" panose="020B0604020202020204" pitchFamily="34" charset="0"/>
                        </a:rPr>
                        <a:t>Mth 05</a:t>
                      </a:r>
                    </a:p>
                  </a:txBody>
                  <a:tcPr marL="0" marR="0" marT="0" marB="0"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28,723</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29,825</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1,102</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3293662807"/>
                  </a:ext>
                </a:extLst>
              </a:tr>
              <a:tr h="166817">
                <a:tc>
                  <a:txBody>
                    <a:bodyPr/>
                    <a:lstStyle/>
                    <a:p>
                      <a:pPr algn="ctr" fontAlgn="b"/>
                      <a:r>
                        <a:rPr lang="en-GB" sz="1000" b="0" i="0" u="none" strike="noStrike">
                          <a:solidFill>
                            <a:srgbClr val="000000"/>
                          </a:solidFill>
                          <a:effectLst/>
                          <a:latin typeface="Arial" panose="020B0604020202020204" pitchFamily="34" charset="0"/>
                        </a:rPr>
                        <a:t>Mth 06</a:t>
                      </a:r>
                    </a:p>
                  </a:txBody>
                  <a:tcPr marL="0" marR="0" marT="0" marB="0"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33,573</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34,344</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771</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571808693"/>
                  </a:ext>
                </a:extLst>
              </a:tr>
              <a:tr h="166817">
                <a:tc>
                  <a:txBody>
                    <a:bodyPr/>
                    <a:lstStyle/>
                    <a:p>
                      <a:pPr algn="ctr" fontAlgn="b"/>
                      <a:r>
                        <a:rPr lang="en-GB" sz="1000" b="0" i="0" u="none" strike="noStrike">
                          <a:solidFill>
                            <a:srgbClr val="000000"/>
                          </a:solidFill>
                          <a:effectLst/>
                          <a:latin typeface="Arial" panose="020B0604020202020204" pitchFamily="34" charset="0"/>
                        </a:rPr>
                        <a:t>Mth 07</a:t>
                      </a:r>
                    </a:p>
                  </a:txBody>
                  <a:tcPr marL="0" marR="0" marT="0" marB="0"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30,749</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31,599</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850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885103971"/>
                  </a:ext>
                </a:extLst>
              </a:tr>
              <a:tr h="166817">
                <a:tc>
                  <a:txBody>
                    <a:bodyPr/>
                    <a:lstStyle/>
                    <a:p>
                      <a:pPr algn="l" fontAlgn="ctr"/>
                      <a:r>
                        <a:rPr lang="en-GB" sz="1000" b="1" i="0" u="none" strike="noStrike">
                          <a:solidFill>
                            <a:srgbClr val="FFFFFF"/>
                          </a:solidFill>
                          <a:effectLst/>
                          <a:latin typeface="Arial" panose="020B0604020202020204" pitchFamily="34" charset="0"/>
                        </a:rPr>
                        <a:t>Total YTD</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solid"/>
                      <a:round/>
                      <a:headEnd type="none" w="med" len="med"/>
                      <a:tailEnd type="none" w="med" len="med"/>
                    </a:lnB>
                    <a:solidFill>
                      <a:srgbClr val="002060"/>
                    </a:solidFill>
                  </a:tcPr>
                </a:tc>
                <a:tc>
                  <a:txBody>
                    <a:bodyPr/>
                    <a:lstStyle/>
                    <a:p>
                      <a:pPr algn="ctr" fontAlgn="ctr"/>
                      <a:r>
                        <a:rPr lang="en-GB" sz="1000" b="1" i="0" u="none" strike="noStrike">
                          <a:solidFill>
                            <a:srgbClr val="FFFFFF"/>
                          </a:solidFill>
                          <a:effectLst/>
                          <a:latin typeface="Arial" panose="020B0604020202020204" pitchFamily="34" charset="0"/>
                        </a:rPr>
                        <a:t>208,267</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solid"/>
                      <a:round/>
                      <a:headEnd type="none" w="med" len="med"/>
                      <a:tailEnd type="none" w="med" len="med"/>
                    </a:lnB>
                    <a:solidFill>
                      <a:srgbClr val="002060"/>
                    </a:solidFill>
                  </a:tcPr>
                </a:tc>
                <a:tc>
                  <a:txBody>
                    <a:bodyPr/>
                    <a:lstStyle/>
                    <a:p>
                      <a:pPr algn="ctr" fontAlgn="ctr"/>
                      <a:r>
                        <a:rPr lang="en-GB" sz="1000" b="1" i="0" u="none" strike="noStrike">
                          <a:solidFill>
                            <a:srgbClr val="FFFFFF"/>
                          </a:solidFill>
                          <a:effectLst/>
                          <a:latin typeface="Arial" panose="020B0604020202020204" pitchFamily="34" charset="0"/>
                        </a:rPr>
                        <a:t>216,097</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solid"/>
                      <a:round/>
                      <a:headEnd type="none" w="med" len="med"/>
                      <a:tailEnd type="none" w="med" len="med"/>
                    </a:lnB>
                    <a:solidFill>
                      <a:srgbClr val="002060"/>
                    </a:solidFill>
                  </a:tcPr>
                </a:tc>
                <a:tc>
                  <a:txBody>
                    <a:bodyPr/>
                    <a:lstStyle/>
                    <a:p>
                      <a:pPr algn="ctr" fontAlgn="ctr"/>
                      <a:r>
                        <a:rPr lang="en-GB" sz="1000" b="1" i="0" u="none" strike="noStrike">
                          <a:solidFill>
                            <a:srgbClr val="FFFFFF"/>
                          </a:solidFill>
                          <a:effectLst/>
                          <a:latin typeface="Arial" panose="020B0604020202020204" pitchFamily="34" charset="0"/>
                        </a:rPr>
                        <a:t>7,830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solid"/>
                      <a:round/>
                      <a:headEnd type="none" w="med" len="med"/>
                      <a:tailEnd type="none" w="med" len="med"/>
                    </a:lnB>
                    <a:solidFill>
                      <a:srgbClr val="002060"/>
                    </a:solidFill>
                  </a:tcPr>
                </a:tc>
                <a:extLst>
                  <a:ext uri="{0D108BD9-81ED-4DB2-BD59-A6C34878D82A}">
                    <a16:rowId xmlns:a16="http://schemas.microsoft.com/office/drawing/2014/main" val="966030949"/>
                  </a:ext>
                </a:extLst>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2989478948"/>
              </p:ext>
            </p:extLst>
          </p:nvPr>
        </p:nvGraphicFramePr>
        <p:xfrm>
          <a:off x="509252" y="2721440"/>
          <a:ext cx="4907574" cy="1676400"/>
        </p:xfrm>
        <a:graphic>
          <a:graphicData uri="http://schemas.openxmlformats.org/drawingml/2006/table">
            <a:tbl>
              <a:tblPr/>
              <a:tblGrid>
                <a:gridCol w="2681592">
                  <a:extLst>
                    <a:ext uri="{9D8B030D-6E8A-4147-A177-3AD203B41FA5}">
                      <a16:colId xmlns:a16="http://schemas.microsoft.com/office/drawing/2014/main" val="772916887"/>
                    </a:ext>
                  </a:extLst>
                </a:gridCol>
                <a:gridCol w="741994">
                  <a:extLst>
                    <a:ext uri="{9D8B030D-6E8A-4147-A177-3AD203B41FA5}">
                      <a16:colId xmlns:a16="http://schemas.microsoft.com/office/drawing/2014/main" val="1309235577"/>
                    </a:ext>
                  </a:extLst>
                </a:gridCol>
                <a:gridCol w="741994">
                  <a:extLst>
                    <a:ext uri="{9D8B030D-6E8A-4147-A177-3AD203B41FA5}">
                      <a16:colId xmlns:a16="http://schemas.microsoft.com/office/drawing/2014/main" val="1359176593"/>
                    </a:ext>
                  </a:extLst>
                </a:gridCol>
                <a:gridCol w="741994">
                  <a:extLst>
                    <a:ext uri="{9D8B030D-6E8A-4147-A177-3AD203B41FA5}">
                      <a16:colId xmlns:a16="http://schemas.microsoft.com/office/drawing/2014/main" val="4270493387"/>
                    </a:ext>
                  </a:extLst>
                </a:gridCol>
              </a:tblGrid>
              <a:tr h="459802">
                <a:tc>
                  <a:txBody>
                    <a:bodyPr/>
                    <a:lstStyle/>
                    <a:p>
                      <a:pPr algn="ctr" fontAlgn="ctr"/>
                      <a:r>
                        <a:rPr lang="en-GB" sz="1100" b="1" i="0" u="none" strike="noStrike">
                          <a:solidFill>
                            <a:srgbClr val="FFFFFF"/>
                          </a:solidFill>
                          <a:effectLst/>
                          <a:latin typeface="Arial" panose="020B0604020202020204" pitchFamily="34" charset="0"/>
                        </a:rPr>
                        <a:t>Sub Service Group Level</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a:noFill/>
                    </a:lnB>
                    <a:solidFill>
                      <a:srgbClr val="002060"/>
                    </a:solidFill>
                  </a:tcPr>
                </a:tc>
                <a:tc>
                  <a:txBody>
                    <a:bodyPr/>
                    <a:lstStyle/>
                    <a:p>
                      <a:pPr algn="ctr" fontAlgn="ctr"/>
                      <a:r>
                        <a:rPr lang="en-GB" sz="1100" b="1" i="0" u="none" strike="noStrike">
                          <a:solidFill>
                            <a:srgbClr val="FFFFFF"/>
                          </a:solidFill>
                          <a:effectLst/>
                          <a:latin typeface="Arial" panose="020B0604020202020204" pitchFamily="34" charset="0"/>
                        </a:rPr>
                        <a:t>In Month Budget     £'000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a:noFill/>
                    </a:lnB>
                    <a:solidFill>
                      <a:srgbClr val="002060"/>
                    </a:solidFill>
                  </a:tcPr>
                </a:tc>
                <a:tc>
                  <a:txBody>
                    <a:bodyPr/>
                    <a:lstStyle/>
                    <a:p>
                      <a:pPr algn="ctr" fontAlgn="ctr"/>
                      <a:r>
                        <a:rPr lang="en-GB" sz="1100" b="1" i="0" u="none" strike="noStrike">
                          <a:solidFill>
                            <a:srgbClr val="FFFFFF"/>
                          </a:solidFill>
                          <a:effectLst/>
                          <a:latin typeface="Arial" panose="020B0604020202020204" pitchFamily="34" charset="0"/>
                        </a:rPr>
                        <a:t>In Month Actual    £'000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a:noFill/>
                    </a:lnB>
                    <a:solidFill>
                      <a:srgbClr val="002060"/>
                    </a:solidFill>
                  </a:tcPr>
                </a:tc>
                <a:tc>
                  <a:txBody>
                    <a:bodyPr/>
                    <a:lstStyle/>
                    <a:p>
                      <a:pPr algn="ctr" fontAlgn="ctr"/>
                      <a:r>
                        <a:rPr lang="en-GB" sz="1100" b="1" i="0" u="none" strike="noStrike">
                          <a:solidFill>
                            <a:srgbClr val="FFFFFF"/>
                          </a:solidFill>
                          <a:effectLst/>
                          <a:latin typeface="Arial" panose="020B0604020202020204" pitchFamily="34" charset="0"/>
                        </a:rPr>
                        <a:t>In Month Variance £'000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a:noFill/>
                    </a:lnB>
                    <a:solidFill>
                      <a:srgbClr val="002060"/>
                    </a:solidFill>
                  </a:tcPr>
                </a:tc>
                <a:extLst>
                  <a:ext uri="{0D108BD9-81ED-4DB2-BD59-A6C34878D82A}">
                    <a16:rowId xmlns:a16="http://schemas.microsoft.com/office/drawing/2014/main" val="1489701527"/>
                  </a:ext>
                </a:extLst>
              </a:tr>
              <a:tr h="153267">
                <a:tc>
                  <a:txBody>
                    <a:bodyPr/>
                    <a:lstStyle/>
                    <a:p>
                      <a:pPr algn="ctr" fontAlgn="ctr"/>
                      <a:r>
                        <a:rPr lang="en-GB" sz="1100" b="0" i="0" u="none" strike="noStrike">
                          <a:solidFill>
                            <a:srgbClr val="000000"/>
                          </a:solidFill>
                          <a:effectLst/>
                          <a:latin typeface="Arial" panose="020B0604020202020204" pitchFamily="34" charset="0"/>
                        </a:rPr>
                        <a:t>Surgery</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100" b="0" i="0" u="none" strike="noStrike">
                          <a:solidFill>
                            <a:srgbClr val="000000"/>
                          </a:solidFill>
                          <a:effectLst/>
                          <a:latin typeface="Arial" panose="020B0604020202020204" pitchFamily="34" charset="0"/>
                        </a:rPr>
                        <a:t>9,520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100" b="0" i="0" u="none" strike="noStrike">
                          <a:solidFill>
                            <a:srgbClr val="000000"/>
                          </a:solidFill>
                          <a:effectLst/>
                          <a:latin typeface="Arial" panose="020B0604020202020204" pitchFamily="34" charset="0"/>
                        </a:rPr>
                        <a:t>10,411</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100" b="0" i="0" u="none" strike="noStrike">
                          <a:solidFill>
                            <a:srgbClr val="000000"/>
                          </a:solidFill>
                          <a:effectLst/>
                          <a:latin typeface="Arial" panose="020B0604020202020204" pitchFamily="34" charset="0"/>
                        </a:rPr>
                        <a:t>891</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2797896621"/>
                  </a:ext>
                </a:extLst>
              </a:tr>
              <a:tr h="153267">
                <a:tc>
                  <a:txBody>
                    <a:bodyPr/>
                    <a:lstStyle/>
                    <a:p>
                      <a:pPr algn="ctr" fontAlgn="b"/>
                      <a:r>
                        <a:rPr lang="en-GB" sz="1100" b="0" i="0" u="none" strike="noStrike">
                          <a:solidFill>
                            <a:srgbClr val="000000"/>
                          </a:solidFill>
                          <a:effectLst/>
                          <a:latin typeface="Arial" panose="020B0604020202020204" pitchFamily="34" charset="0"/>
                        </a:rPr>
                        <a:t>Cancer Services</a:t>
                      </a:r>
                    </a:p>
                  </a:txBody>
                  <a:tcPr marL="0" marR="0" marT="0" marB="0"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100" b="0" i="0" u="none" strike="noStrike">
                          <a:solidFill>
                            <a:srgbClr val="000000"/>
                          </a:solidFill>
                          <a:effectLst/>
                          <a:latin typeface="Arial" panose="020B0604020202020204" pitchFamily="34" charset="0"/>
                        </a:rPr>
                        <a:t>5,201</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100" b="0" i="0" u="none" strike="noStrike">
                          <a:solidFill>
                            <a:srgbClr val="000000"/>
                          </a:solidFill>
                          <a:effectLst/>
                          <a:latin typeface="Arial" panose="020B0604020202020204" pitchFamily="34" charset="0"/>
                        </a:rPr>
                        <a:t>5,299</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100" b="0" i="0" u="none" strike="noStrike">
                          <a:solidFill>
                            <a:srgbClr val="000000"/>
                          </a:solidFill>
                          <a:effectLst/>
                          <a:latin typeface="Arial" panose="020B0604020202020204" pitchFamily="34" charset="0"/>
                        </a:rPr>
                        <a:t>98</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43147101"/>
                  </a:ext>
                </a:extLst>
              </a:tr>
              <a:tr h="153267">
                <a:tc>
                  <a:txBody>
                    <a:bodyPr/>
                    <a:lstStyle/>
                    <a:p>
                      <a:pPr algn="ctr" fontAlgn="b"/>
                      <a:r>
                        <a:rPr lang="en-GB" sz="1100" b="0" i="0" u="none" strike="noStrike">
                          <a:solidFill>
                            <a:srgbClr val="000000"/>
                          </a:solidFill>
                          <a:effectLst/>
                          <a:latin typeface="Arial" panose="020B0604020202020204" pitchFamily="34" charset="0"/>
                        </a:rPr>
                        <a:t>Group Management</a:t>
                      </a:r>
                    </a:p>
                  </a:txBody>
                  <a:tcPr marL="0" marR="0" marT="0" marB="0"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100" b="0" i="0" u="none" strike="noStrike">
                          <a:solidFill>
                            <a:srgbClr val="000000"/>
                          </a:solidFill>
                          <a:effectLst/>
                          <a:latin typeface="Arial" panose="020B0604020202020204" pitchFamily="34" charset="0"/>
                        </a:rPr>
                        <a:t>351</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100" b="0" i="0" u="none" strike="noStrike">
                          <a:solidFill>
                            <a:srgbClr val="000000"/>
                          </a:solidFill>
                          <a:effectLst/>
                          <a:latin typeface="Arial" panose="020B0604020202020204" pitchFamily="34" charset="0"/>
                        </a:rPr>
                        <a:t>217</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100" b="0" i="0" u="none" strike="noStrike">
                          <a:solidFill>
                            <a:srgbClr val="000000"/>
                          </a:solidFill>
                          <a:effectLst/>
                          <a:latin typeface="Arial" panose="020B0604020202020204" pitchFamily="34" charset="0"/>
                        </a:rPr>
                        <a:t>(134)</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4015968504"/>
                  </a:ext>
                </a:extLst>
              </a:tr>
              <a:tr h="153267">
                <a:tc>
                  <a:txBody>
                    <a:bodyPr/>
                    <a:lstStyle/>
                    <a:p>
                      <a:pPr algn="ctr" fontAlgn="b"/>
                      <a:r>
                        <a:rPr lang="en-GB" sz="1100" b="0" i="0" u="none" strike="noStrike">
                          <a:solidFill>
                            <a:srgbClr val="000000"/>
                          </a:solidFill>
                          <a:effectLst/>
                          <a:latin typeface="Arial" panose="020B0604020202020204" pitchFamily="34" charset="0"/>
                        </a:rPr>
                        <a:t>Womens and Childrens</a:t>
                      </a:r>
                    </a:p>
                  </a:txBody>
                  <a:tcPr marL="0" marR="0" marT="0" marB="0"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100" b="0" i="0" u="none" strike="noStrike">
                          <a:solidFill>
                            <a:srgbClr val="000000"/>
                          </a:solidFill>
                          <a:effectLst/>
                          <a:latin typeface="Arial" panose="020B0604020202020204" pitchFamily="34" charset="0"/>
                        </a:rPr>
                        <a:t>4,813</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100" b="0" i="0" u="none" strike="noStrike">
                          <a:solidFill>
                            <a:srgbClr val="000000"/>
                          </a:solidFill>
                          <a:effectLst/>
                          <a:latin typeface="Arial" panose="020B0604020202020204" pitchFamily="34" charset="0"/>
                        </a:rPr>
                        <a:t>4,956</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100" b="0" i="0" u="none" strike="noStrike">
                          <a:solidFill>
                            <a:srgbClr val="000000"/>
                          </a:solidFill>
                          <a:effectLst/>
                          <a:latin typeface="Arial" panose="020B0604020202020204" pitchFamily="34" charset="0"/>
                        </a:rPr>
                        <a:t>143</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327668899"/>
                  </a:ext>
                </a:extLst>
              </a:tr>
              <a:tr h="153267">
                <a:tc>
                  <a:txBody>
                    <a:bodyPr/>
                    <a:lstStyle/>
                    <a:p>
                      <a:pPr algn="ctr" fontAlgn="b"/>
                      <a:r>
                        <a:rPr lang="en-GB" sz="1100" b="0" i="0" u="none" strike="noStrike">
                          <a:solidFill>
                            <a:srgbClr val="000000"/>
                          </a:solidFill>
                          <a:effectLst/>
                          <a:latin typeface="Arial" panose="020B0604020202020204" pitchFamily="34" charset="0"/>
                        </a:rPr>
                        <a:t>Hospital Operations &amp; Site</a:t>
                      </a:r>
                    </a:p>
                  </a:txBody>
                  <a:tcPr marL="0" marR="0" marT="0" marB="0"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100" b="0" i="0" u="none" strike="noStrike">
                          <a:solidFill>
                            <a:srgbClr val="000000"/>
                          </a:solidFill>
                          <a:effectLst/>
                          <a:latin typeface="Arial" panose="020B0604020202020204" pitchFamily="34" charset="0"/>
                        </a:rPr>
                        <a:t>1,568</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100" b="0" i="0" u="none" strike="noStrike">
                          <a:solidFill>
                            <a:srgbClr val="000000"/>
                          </a:solidFill>
                          <a:effectLst/>
                          <a:latin typeface="Arial" panose="020B0604020202020204" pitchFamily="34" charset="0"/>
                        </a:rPr>
                        <a:t>1,642</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100" b="0" i="0" u="none" strike="noStrike">
                          <a:solidFill>
                            <a:srgbClr val="000000"/>
                          </a:solidFill>
                          <a:effectLst/>
                          <a:latin typeface="Arial" panose="020B0604020202020204" pitchFamily="34" charset="0"/>
                        </a:rPr>
                        <a:t>74</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980358119"/>
                  </a:ext>
                </a:extLst>
              </a:tr>
              <a:tr h="153267">
                <a:tc>
                  <a:txBody>
                    <a:bodyPr/>
                    <a:lstStyle/>
                    <a:p>
                      <a:pPr algn="ctr" fontAlgn="b"/>
                      <a:r>
                        <a:rPr lang="en-GB" sz="1100" b="0" i="0" u="none" strike="noStrike">
                          <a:solidFill>
                            <a:srgbClr val="000000"/>
                          </a:solidFill>
                          <a:effectLst/>
                          <a:latin typeface="Arial" panose="020B0604020202020204" pitchFamily="34" charset="0"/>
                        </a:rPr>
                        <a:t>Integrated Medicines Management</a:t>
                      </a:r>
                    </a:p>
                  </a:txBody>
                  <a:tcPr marL="0" marR="0" marT="0" marB="0"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a:noFill/>
                    </a:lnB>
                    <a:solidFill>
                      <a:srgbClr val="FFFFFF"/>
                    </a:solidFill>
                  </a:tcPr>
                </a:tc>
                <a:tc>
                  <a:txBody>
                    <a:bodyPr/>
                    <a:lstStyle/>
                    <a:p>
                      <a:pPr algn="ctr" fontAlgn="ctr"/>
                      <a:r>
                        <a:rPr lang="en-GB" sz="1100" b="0" i="0" u="none" strike="noStrike">
                          <a:solidFill>
                            <a:srgbClr val="000000"/>
                          </a:solidFill>
                          <a:effectLst/>
                          <a:latin typeface="Arial" panose="020B0604020202020204" pitchFamily="34" charset="0"/>
                        </a:rPr>
                        <a:t>9,296</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a:noFill/>
                    </a:lnB>
                    <a:solidFill>
                      <a:srgbClr val="FFFFFF"/>
                    </a:solidFill>
                  </a:tcPr>
                </a:tc>
                <a:tc>
                  <a:txBody>
                    <a:bodyPr/>
                    <a:lstStyle/>
                    <a:p>
                      <a:pPr algn="ctr" fontAlgn="ctr"/>
                      <a:r>
                        <a:rPr lang="en-GB" sz="1100" b="0" i="0" u="none" strike="noStrike">
                          <a:solidFill>
                            <a:srgbClr val="000000"/>
                          </a:solidFill>
                          <a:effectLst/>
                          <a:latin typeface="Arial" panose="020B0604020202020204" pitchFamily="34" charset="0"/>
                        </a:rPr>
                        <a:t>9,074</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a:noFill/>
                    </a:lnB>
                    <a:solidFill>
                      <a:srgbClr val="FFFFFF"/>
                    </a:solidFill>
                  </a:tcPr>
                </a:tc>
                <a:tc>
                  <a:txBody>
                    <a:bodyPr/>
                    <a:lstStyle/>
                    <a:p>
                      <a:pPr algn="ctr" fontAlgn="ctr"/>
                      <a:r>
                        <a:rPr lang="en-GB" sz="1100" b="0" i="0" u="none" strike="noStrike">
                          <a:solidFill>
                            <a:srgbClr val="000000"/>
                          </a:solidFill>
                          <a:effectLst/>
                          <a:latin typeface="Arial" panose="020B0604020202020204" pitchFamily="34" charset="0"/>
                        </a:rPr>
                        <a:t>(222)</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a:noFill/>
                    </a:lnB>
                    <a:solidFill>
                      <a:srgbClr val="FFFFFF"/>
                    </a:solidFill>
                  </a:tcPr>
                </a:tc>
                <a:extLst>
                  <a:ext uri="{0D108BD9-81ED-4DB2-BD59-A6C34878D82A}">
                    <a16:rowId xmlns:a16="http://schemas.microsoft.com/office/drawing/2014/main" val="844478450"/>
                  </a:ext>
                </a:extLst>
              </a:tr>
              <a:tr h="153267">
                <a:tc>
                  <a:txBody>
                    <a:bodyPr/>
                    <a:lstStyle/>
                    <a:p>
                      <a:pPr algn="l" fontAlgn="ctr"/>
                      <a:r>
                        <a:rPr lang="en-GB" sz="1100" b="1" i="0" u="none" strike="noStrike">
                          <a:solidFill>
                            <a:srgbClr val="FFFFFF"/>
                          </a:solidFill>
                          <a:effectLst/>
                          <a:latin typeface="Arial" panose="020B0604020202020204" pitchFamily="34" charset="0"/>
                        </a:rPr>
                        <a:t>Total</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solid"/>
                      <a:round/>
                      <a:headEnd type="none" w="med" len="med"/>
                      <a:tailEnd type="none" w="med" len="med"/>
                    </a:lnB>
                    <a:solidFill>
                      <a:srgbClr val="002060"/>
                    </a:solidFill>
                  </a:tcPr>
                </a:tc>
                <a:tc>
                  <a:txBody>
                    <a:bodyPr/>
                    <a:lstStyle/>
                    <a:p>
                      <a:pPr algn="ctr" fontAlgn="ctr"/>
                      <a:r>
                        <a:rPr lang="en-GB" sz="1100" b="1" i="0" u="none" strike="noStrike">
                          <a:solidFill>
                            <a:srgbClr val="FFFFFF"/>
                          </a:solidFill>
                          <a:effectLst/>
                          <a:latin typeface="Arial" panose="020B0604020202020204" pitchFamily="34" charset="0"/>
                        </a:rPr>
                        <a:t>30,749</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solid"/>
                      <a:round/>
                      <a:headEnd type="none" w="med" len="med"/>
                      <a:tailEnd type="none" w="med" len="med"/>
                    </a:lnB>
                    <a:solidFill>
                      <a:srgbClr val="002060"/>
                    </a:solidFill>
                  </a:tcPr>
                </a:tc>
                <a:tc>
                  <a:txBody>
                    <a:bodyPr/>
                    <a:lstStyle/>
                    <a:p>
                      <a:pPr algn="ctr" fontAlgn="ctr"/>
                      <a:r>
                        <a:rPr lang="en-GB" sz="1100" b="1" i="0" u="none" strike="noStrike">
                          <a:solidFill>
                            <a:srgbClr val="FFFFFF"/>
                          </a:solidFill>
                          <a:effectLst/>
                          <a:latin typeface="Arial" panose="020B0604020202020204" pitchFamily="34" charset="0"/>
                        </a:rPr>
                        <a:t>31,599</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solid"/>
                      <a:round/>
                      <a:headEnd type="none" w="med" len="med"/>
                      <a:tailEnd type="none" w="med" len="med"/>
                    </a:lnB>
                    <a:solidFill>
                      <a:srgbClr val="002060"/>
                    </a:solidFill>
                  </a:tcPr>
                </a:tc>
                <a:tc>
                  <a:txBody>
                    <a:bodyPr/>
                    <a:lstStyle/>
                    <a:p>
                      <a:pPr algn="ctr" fontAlgn="ctr"/>
                      <a:r>
                        <a:rPr lang="en-GB" sz="1100" b="1" i="0" u="none" strike="noStrike">
                          <a:solidFill>
                            <a:srgbClr val="FFFFFF"/>
                          </a:solidFill>
                          <a:effectLst/>
                          <a:latin typeface="Arial" panose="020B0604020202020204" pitchFamily="34" charset="0"/>
                        </a:rPr>
                        <a:t>850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solid"/>
                      <a:round/>
                      <a:headEnd type="none" w="med" len="med"/>
                      <a:tailEnd type="none" w="med" len="med"/>
                    </a:lnB>
                    <a:solidFill>
                      <a:srgbClr val="002060"/>
                    </a:solidFill>
                  </a:tcPr>
                </a:tc>
                <a:extLst>
                  <a:ext uri="{0D108BD9-81ED-4DB2-BD59-A6C34878D82A}">
                    <a16:rowId xmlns:a16="http://schemas.microsoft.com/office/drawing/2014/main" val="3816870667"/>
                  </a:ext>
                </a:extLst>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2166952997"/>
              </p:ext>
            </p:extLst>
          </p:nvPr>
        </p:nvGraphicFramePr>
        <p:xfrm>
          <a:off x="509252" y="4450592"/>
          <a:ext cx="4907574" cy="1547392"/>
        </p:xfrm>
        <a:graphic>
          <a:graphicData uri="http://schemas.openxmlformats.org/drawingml/2006/table">
            <a:tbl>
              <a:tblPr/>
              <a:tblGrid>
                <a:gridCol w="2681592">
                  <a:extLst>
                    <a:ext uri="{9D8B030D-6E8A-4147-A177-3AD203B41FA5}">
                      <a16:colId xmlns:a16="http://schemas.microsoft.com/office/drawing/2014/main" val="524999059"/>
                    </a:ext>
                  </a:extLst>
                </a:gridCol>
                <a:gridCol w="741994">
                  <a:extLst>
                    <a:ext uri="{9D8B030D-6E8A-4147-A177-3AD203B41FA5}">
                      <a16:colId xmlns:a16="http://schemas.microsoft.com/office/drawing/2014/main" val="2584103633"/>
                    </a:ext>
                  </a:extLst>
                </a:gridCol>
                <a:gridCol w="741994">
                  <a:extLst>
                    <a:ext uri="{9D8B030D-6E8A-4147-A177-3AD203B41FA5}">
                      <a16:colId xmlns:a16="http://schemas.microsoft.com/office/drawing/2014/main" val="4267879729"/>
                    </a:ext>
                  </a:extLst>
                </a:gridCol>
                <a:gridCol w="741994">
                  <a:extLst>
                    <a:ext uri="{9D8B030D-6E8A-4147-A177-3AD203B41FA5}">
                      <a16:colId xmlns:a16="http://schemas.microsoft.com/office/drawing/2014/main" val="4169192389"/>
                    </a:ext>
                  </a:extLst>
                </a:gridCol>
              </a:tblGrid>
              <a:tr h="474744">
                <a:tc>
                  <a:txBody>
                    <a:bodyPr/>
                    <a:lstStyle/>
                    <a:p>
                      <a:pPr algn="ctr" fontAlgn="ctr"/>
                      <a:r>
                        <a:rPr lang="en-GB" sz="1000" b="1" i="0" u="none" strike="noStrike">
                          <a:solidFill>
                            <a:srgbClr val="FFFFFF"/>
                          </a:solidFill>
                          <a:effectLst/>
                          <a:latin typeface="Arial" panose="020B0604020202020204" pitchFamily="34" charset="0"/>
                        </a:rPr>
                        <a:t>Sub Service Group Level</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a:noFill/>
                    </a:lnB>
                    <a:solidFill>
                      <a:srgbClr val="002060"/>
                    </a:solidFill>
                  </a:tcPr>
                </a:tc>
                <a:tc>
                  <a:txBody>
                    <a:bodyPr/>
                    <a:lstStyle/>
                    <a:p>
                      <a:pPr algn="ctr" fontAlgn="ctr"/>
                      <a:r>
                        <a:rPr lang="en-GB" sz="1000" b="1" i="0" u="none" strike="noStrike">
                          <a:solidFill>
                            <a:srgbClr val="FFFFFF"/>
                          </a:solidFill>
                          <a:effectLst/>
                          <a:latin typeface="Arial" panose="020B0604020202020204" pitchFamily="34" charset="0"/>
                        </a:rPr>
                        <a:t>YTD Budget     £'000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a:noFill/>
                    </a:lnB>
                    <a:solidFill>
                      <a:srgbClr val="002060"/>
                    </a:solidFill>
                  </a:tcPr>
                </a:tc>
                <a:tc>
                  <a:txBody>
                    <a:bodyPr/>
                    <a:lstStyle/>
                    <a:p>
                      <a:pPr algn="ctr" fontAlgn="ctr"/>
                      <a:r>
                        <a:rPr lang="en-GB" sz="1000" b="1" i="0" u="none" strike="noStrike">
                          <a:solidFill>
                            <a:srgbClr val="FFFFFF"/>
                          </a:solidFill>
                          <a:effectLst/>
                          <a:latin typeface="Arial" panose="020B0604020202020204" pitchFamily="34" charset="0"/>
                        </a:rPr>
                        <a:t>YTD Actual    £'000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a:noFill/>
                    </a:lnB>
                    <a:solidFill>
                      <a:srgbClr val="002060"/>
                    </a:solidFill>
                  </a:tcPr>
                </a:tc>
                <a:tc>
                  <a:txBody>
                    <a:bodyPr/>
                    <a:lstStyle/>
                    <a:p>
                      <a:pPr algn="ctr" fontAlgn="ctr"/>
                      <a:r>
                        <a:rPr lang="en-GB" sz="1000" b="1" i="0" u="none" strike="noStrike">
                          <a:solidFill>
                            <a:srgbClr val="FFFFFF"/>
                          </a:solidFill>
                          <a:effectLst/>
                          <a:latin typeface="Arial" panose="020B0604020202020204" pitchFamily="34" charset="0"/>
                        </a:rPr>
                        <a:t>YTD Variance £'000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a:noFill/>
                    </a:lnB>
                    <a:solidFill>
                      <a:srgbClr val="002060"/>
                    </a:solidFill>
                  </a:tcPr>
                </a:tc>
                <a:extLst>
                  <a:ext uri="{0D108BD9-81ED-4DB2-BD59-A6C34878D82A}">
                    <a16:rowId xmlns:a16="http://schemas.microsoft.com/office/drawing/2014/main" val="3911117889"/>
                  </a:ext>
                </a:extLst>
              </a:tr>
              <a:tr h="150336">
                <a:tc>
                  <a:txBody>
                    <a:bodyPr/>
                    <a:lstStyle/>
                    <a:p>
                      <a:pPr algn="ctr" fontAlgn="ctr"/>
                      <a:r>
                        <a:rPr lang="en-GB" sz="1000" b="0" i="0" u="none" strike="noStrike">
                          <a:solidFill>
                            <a:srgbClr val="000000"/>
                          </a:solidFill>
                          <a:effectLst/>
                          <a:latin typeface="Arial" panose="020B0604020202020204" pitchFamily="34" charset="0"/>
                        </a:rPr>
                        <a:t>Surgery</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65,565</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72,066</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6,501</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176324271"/>
                  </a:ext>
                </a:extLst>
              </a:tr>
              <a:tr h="150336">
                <a:tc>
                  <a:txBody>
                    <a:bodyPr/>
                    <a:lstStyle/>
                    <a:p>
                      <a:pPr algn="ctr" fontAlgn="b"/>
                      <a:r>
                        <a:rPr lang="en-GB" sz="1000" b="0" i="0" u="none" strike="noStrike">
                          <a:solidFill>
                            <a:srgbClr val="000000"/>
                          </a:solidFill>
                          <a:effectLst/>
                          <a:latin typeface="Arial" panose="020B0604020202020204" pitchFamily="34" charset="0"/>
                        </a:rPr>
                        <a:t>Cancer Services</a:t>
                      </a:r>
                    </a:p>
                  </a:txBody>
                  <a:tcPr marL="0" marR="0" marT="0" marB="0"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36,655</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37,147</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492</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3457801161"/>
                  </a:ext>
                </a:extLst>
              </a:tr>
              <a:tr h="150336">
                <a:tc>
                  <a:txBody>
                    <a:bodyPr/>
                    <a:lstStyle/>
                    <a:p>
                      <a:pPr algn="ctr" fontAlgn="b"/>
                      <a:r>
                        <a:rPr lang="en-GB" sz="1000" b="0" i="0" u="none" strike="noStrike">
                          <a:solidFill>
                            <a:srgbClr val="000000"/>
                          </a:solidFill>
                          <a:effectLst/>
                          <a:latin typeface="Arial" panose="020B0604020202020204" pitchFamily="34" charset="0"/>
                        </a:rPr>
                        <a:t>Group Management</a:t>
                      </a:r>
                    </a:p>
                  </a:txBody>
                  <a:tcPr marL="0" marR="0" marT="0" marB="0"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883</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1,133</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250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2094065147"/>
                  </a:ext>
                </a:extLst>
              </a:tr>
              <a:tr h="150336">
                <a:tc>
                  <a:txBody>
                    <a:bodyPr/>
                    <a:lstStyle/>
                    <a:p>
                      <a:pPr algn="ctr" fontAlgn="b"/>
                      <a:r>
                        <a:rPr lang="en-GB" sz="1000" b="0" i="0" u="none" strike="noStrike">
                          <a:solidFill>
                            <a:srgbClr val="000000"/>
                          </a:solidFill>
                          <a:effectLst/>
                          <a:latin typeface="Arial" panose="020B0604020202020204" pitchFamily="34" charset="0"/>
                        </a:rPr>
                        <a:t>Womens and Childrens</a:t>
                      </a:r>
                    </a:p>
                  </a:txBody>
                  <a:tcPr marL="0" marR="0" marT="0" marB="0"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33,725</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34,722</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997</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227954278"/>
                  </a:ext>
                </a:extLst>
              </a:tr>
              <a:tr h="150336">
                <a:tc>
                  <a:txBody>
                    <a:bodyPr/>
                    <a:lstStyle/>
                    <a:p>
                      <a:pPr algn="ctr" fontAlgn="b"/>
                      <a:r>
                        <a:rPr lang="en-GB" sz="1000" b="0" i="0" u="none" strike="noStrike">
                          <a:solidFill>
                            <a:srgbClr val="000000"/>
                          </a:solidFill>
                          <a:effectLst/>
                          <a:latin typeface="Arial" panose="020B0604020202020204" pitchFamily="34" charset="0"/>
                        </a:rPr>
                        <a:t>Hospital Operations &amp; Site</a:t>
                      </a:r>
                    </a:p>
                  </a:txBody>
                  <a:tcPr marL="0" marR="0" marT="0" marB="0"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11,068</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12,037</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969</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311595761"/>
                  </a:ext>
                </a:extLst>
              </a:tr>
              <a:tr h="150336">
                <a:tc>
                  <a:txBody>
                    <a:bodyPr/>
                    <a:lstStyle/>
                    <a:p>
                      <a:pPr algn="ctr" fontAlgn="b"/>
                      <a:r>
                        <a:rPr lang="en-GB" sz="1000" b="0" i="0" u="none" strike="noStrike">
                          <a:solidFill>
                            <a:srgbClr val="000000"/>
                          </a:solidFill>
                          <a:effectLst/>
                          <a:latin typeface="Arial" panose="020B0604020202020204" pitchFamily="34" charset="0"/>
                        </a:rPr>
                        <a:t>Integrated Medicines Management</a:t>
                      </a:r>
                    </a:p>
                  </a:txBody>
                  <a:tcPr marL="0" marR="0" marT="0" marB="0" anchor="b">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60,371</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58,991</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(1,379)</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dot"/>
                      <a:round/>
                      <a:headEnd type="none" w="med" len="med"/>
                      <a:tailEnd type="none" w="med" len="med"/>
                    </a:lnB>
                    <a:solidFill>
                      <a:srgbClr val="FFFFFF"/>
                    </a:solidFill>
                  </a:tcPr>
                </a:tc>
                <a:extLst>
                  <a:ext uri="{0D108BD9-81ED-4DB2-BD59-A6C34878D82A}">
                    <a16:rowId xmlns:a16="http://schemas.microsoft.com/office/drawing/2014/main" val="34631493"/>
                  </a:ext>
                </a:extLst>
              </a:tr>
              <a:tr h="158248">
                <a:tc>
                  <a:txBody>
                    <a:bodyPr/>
                    <a:lstStyle/>
                    <a:p>
                      <a:pPr algn="l" fontAlgn="ctr"/>
                      <a:r>
                        <a:rPr lang="en-GB" sz="1000" b="1" i="0" u="none" strike="noStrike">
                          <a:solidFill>
                            <a:srgbClr val="FFFFFF"/>
                          </a:solidFill>
                          <a:effectLst/>
                          <a:latin typeface="Arial" panose="020B0604020202020204" pitchFamily="34" charset="0"/>
                        </a:rPr>
                        <a:t>Total</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solid"/>
                      <a:round/>
                      <a:headEnd type="none" w="med" len="med"/>
                      <a:tailEnd type="none" w="med" len="med"/>
                    </a:lnB>
                    <a:solidFill>
                      <a:srgbClr val="002060"/>
                    </a:solidFill>
                  </a:tcPr>
                </a:tc>
                <a:tc>
                  <a:txBody>
                    <a:bodyPr/>
                    <a:lstStyle/>
                    <a:p>
                      <a:pPr algn="ctr" fontAlgn="ctr"/>
                      <a:r>
                        <a:rPr lang="en-GB" sz="1000" b="1" i="0" u="none" strike="noStrike">
                          <a:solidFill>
                            <a:srgbClr val="FFFFFF"/>
                          </a:solidFill>
                          <a:effectLst/>
                          <a:latin typeface="Arial" panose="020B0604020202020204" pitchFamily="34" charset="0"/>
                        </a:rPr>
                        <a:t>208,267</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solid"/>
                      <a:round/>
                      <a:headEnd type="none" w="med" len="med"/>
                      <a:tailEnd type="none" w="med" len="med"/>
                    </a:lnB>
                    <a:solidFill>
                      <a:srgbClr val="002060"/>
                    </a:solidFill>
                  </a:tcPr>
                </a:tc>
                <a:tc>
                  <a:txBody>
                    <a:bodyPr/>
                    <a:lstStyle/>
                    <a:p>
                      <a:pPr algn="ctr" fontAlgn="ctr"/>
                      <a:r>
                        <a:rPr lang="en-GB" sz="1000" b="1" i="0" u="none" strike="noStrike">
                          <a:solidFill>
                            <a:srgbClr val="FFFFFF"/>
                          </a:solidFill>
                          <a:effectLst/>
                          <a:latin typeface="Arial" panose="020B0604020202020204" pitchFamily="34" charset="0"/>
                        </a:rPr>
                        <a:t>216,097</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a:noFill/>
                    </a:lnT>
                    <a:lnB w="6350" cap="flat" cmpd="sng" algn="ctr">
                      <a:solidFill>
                        <a:srgbClr val="002060"/>
                      </a:solidFill>
                      <a:prstDash val="solid"/>
                      <a:round/>
                      <a:headEnd type="none" w="med" len="med"/>
                      <a:tailEnd type="none" w="med" len="med"/>
                    </a:lnB>
                    <a:solidFill>
                      <a:srgbClr val="002060"/>
                    </a:solidFill>
                  </a:tcPr>
                </a:tc>
                <a:tc>
                  <a:txBody>
                    <a:bodyPr/>
                    <a:lstStyle/>
                    <a:p>
                      <a:pPr algn="ctr" fontAlgn="ctr"/>
                      <a:r>
                        <a:rPr lang="en-GB" sz="1000" b="1" i="0" u="none" strike="noStrike">
                          <a:solidFill>
                            <a:srgbClr val="FFFFFF"/>
                          </a:solidFill>
                          <a:effectLst/>
                          <a:latin typeface="Arial" panose="020B0604020202020204" pitchFamily="34" charset="0"/>
                        </a:rPr>
                        <a:t>7,830</a:t>
                      </a:r>
                    </a:p>
                  </a:txBody>
                  <a:tcPr marL="0" marR="0" marT="0"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dot"/>
                      <a:round/>
                      <a:headEnd type="none" w="med" len="med"/>
                      <a:tailEnd type="none" w="med" len="med"/>
                    </a:lnT>
                    <a:lnB w="6350" cap="flat" cmpd="sng" algn="ctr">
                      <a:solidFill>
                        <a:srgbClr val="002060"/>
                      </a:solidFill>
                      <a:prstDash val="solid"/>
                      <a:round/>
                      <a:headEnd type="none" w="med" len="med"/>
                      <a:tailEnd type="none" w="med" len="med"/>
                    </a:lnB>
                    <a:solidFill>
                      <a:srgbClr val="002060"/>
                    </a:solidFill>
                  </a:tcPr>
                </a:tc>
                <a:extLst>
                  <a:ext uri="{0D108BD9-81ED-4DB2-BD59-A6C34878D82A}">
                    <a16:rowId xmlns:a16="http://schemas.microsoft.com/office/drawing/2014/main" val="2221441222"/>
                  </a:ext>
                </a:extLst>
              </a:tr>
            </a:tbl>
          </a:graphicData>
        </a:graphic>
      </p:graphicFrame>
    </p:spTree>
    <p:extLst>
      <p:ext uri="{BB962C8B-B14F-4D97-AF65-F5344CB8AC3E}">
        <p14:creationId xmlns:p14="http://schemas.microsoft.com/office/powerpoint/2010/main" val="12623001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3717" y="-21780"/>
            <a:ext cx="12192000" cy="415800"/>
          </a:xfrm>
          <a:prstGeom prst="rect">
            <a:avLst/>
          </a:prstGeom>
          <a:solidFill>
            <a:srgbClr val="002060"/>
          </a:solidFill>
          <a:ln>
            <a:noFill/>
          </a:ln>
        </p:spPr>
        <p:txBody>
          <a:bodyPr vert="horz" lIns="78010" tIns="39005" rIns="78010" bIns="39005"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cap="small">
                <a:solidFill>
                  <a:schemeClr val="bg1"/>
                </a:solidFill>
                <a:latin typeface="Arial" panose="020B0604020202020204" pitchFamily="34" charset="0"/>
                <a:ea typeface="Verdana" panose="020B0604030504040204" pitchFamily="34" charset="0"/>
                <a:cs typeface="Arial" panose="020B0604020202020204" pitchFamily="34" charset="0"/>
              </a:rPr>
              <a:t>In month Service Group Position By Division &amp; Type Expenditure/Income</a:t>
            </a:r>
          </a:p>
        </p:txBody>
      </p:sp>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3"/>
          <a:stretch>
            <a:fillRect/>
          </a:stretch>
        </p:blipFill>
        <p:spPr>
          <a:xfrm>
            <a:off x="10185898" y="6164369"/>
            <a:ext cx="1767804" cy="450617"/>
          </a:xfrm>
          <a:prstGeom prst="rect">
            <a:avLst/>
          </a:prstGeom>
        </p:spPr>
      </p:pic>
      <p:pic>
        <p:nvPicPr>
          <p:cNvPr id="6" name="Picture 5"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4"/>
          <a:stretch>
            <a:fillRect/>
          </a:stretch>
        </p:blipFill>
        <p:spPr>
          <a:xfrm>
            <a:off x="177872" y="6043498"/>
            <a:ext cx="2238027" cy="692361"/>
          </a:xfrm>
          <a:prstGeom prst="rect">
            <a:avLst/>
          </a:prstGeom>
        </p:spPr>
      </p:pic>
      <p:sp>
        <p:nvSpPr>
          <p:cNvPr id="4" name="Rounded Rectangle 9">
            <a:extLst>
              <a:ext uri="{FF2B5EF4-FFF2-40B4-BE49-F238E27FC236}">
                <a16:creationId xmlns:a16="http://schemas.microsoft.com/office/drawing/2014/main" id="{AF40C36D-E3B6-AB25-5AA0-ACA16B762973}"/>
              </a:ext>
            </a:extLst>
          </p:cNvPr>
          <p:cNvSpPr/>
          <p:nvPr/>
        </p:nvSpPr>
        <p:spPr>
          <a:xfrm>
            <a:off x="7410450" y="634238"/>
            <a:ext cx="4619452" cy="5289913"/>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buClr>
                <a:srgbClr val="000000"/>
              </a:buClr>
              <a:defRPr/>
            </a:pPr>
            <a:r>
              <a:rPr lang="en-GB" sz="950" b="1" kern="0">
                <a:solidFill>
                  <a:srgbClr val="002060"/>
                </a:solidFill>
                <a:latin typeface="Arial"/>
                <a:sym typeface="Arial"/>
              </a:rPr>
              <a:t>Key Drivers:</a:t>
            </a:r>
          </a:p>
          <a:p>
            <a:pPr lvl="0">
              <a:buClr>
                <a:srgbClr val="000000"/>
              </a:buClr>
              <a:defRPr/>
            </a:pPr>
            <a:endParaRPr lang="en-GB" sz="950" b="1" kern="0">
              <a:solidFill>
                <a:srgbClr val="002060"/>
              </a:solidFill>
              <a:latin typeface="Arial"/>
              <a:sym typeface="Arial"/>
            </a:endParaRPr>
          </a:p>
          <a:p>
            <a:pPr lvl="0">
              <a:buClr>
                <a:srgbClr val="000000"/>
              </a:buClr>
              <a:defRPr/>
            </a:pPr>
            <a:r>
              <a:rPr lang="en-GB" sz="950" b="1" kern="0">
                <a:solidFill>
                  <a:srgbClr val="002060"/>
                </a:solidFill>
                <a:latin typeface="Arial"/>
                <a:sym typeface="Arial"/>
              </a:rPr>
              <a:t>Pay – Medical Staff </a:t>
            </a:r>
          </a:p>
          <a:p>
            <a:pPr marL="171450" lvl="0" indent="-171450">
              <a:buClr>
                <a:srgbClr val="000000"/>
              </a:buClr>
              <a:buFont typeface="Arial" panose="020B0604020202020204" pitchFamily="34" charset="0"/>
              <a:buChar char="•"/>
              <a:defRPr/>
            </a:pPr>
            <a:r>
              <a:rPr lang="en-GB" sz="950" kern="0">
                <a:solidFill>
                  <a:srgbClr val="002060"/>
                </a:solidFill>
                <a:latin typeface="Arial"/>
                <a:sym typeface="Arial"/>
              </a:rPr>
              <a:t>Anaesthetics (£223k) continues the overspending trend, for the reasons referenced on the prior slide, with £218k resulting from ADHs paid at near WLI rate.</a:t>
            </a:r>
          </a:p>
          <a:p>
            <a:pPr marL="171450" lvl="0" indent="-171450">
              <a:buClr>
                <a:srgbClr val="000000"/>
              </a:buClr>
              <a:buFont typeface="Arial" panose="020B0604020202020204" pitchFamily="34" charset="0"/>
              <a:buChar char="•"/>
              <a:defRPr/>
            </a:pPr>
            <a:r>
              <a:rPr lang="en-GB" sz="950" kern="0">
                <a:solidFill>
                  <a:srgbClr val="002060"/>
                </a:solidFill>
                <a:latin typeface="Arial"/>
                <a:sym typeface="Arial"/>
              </a:rPr>
              <a:t>T&amp;O (£42k) continues to overspend in line with run rate and results from an establishment unsustainable under current budgets, as well as incurring premium variable costs from the backfilling of gaps</a:t>
            </a:r>
          </a:p>
          <a:p>
            <a:pPr marL="171450" lvl="0" indent="-171450">
              <a:buClr>
                <a:srgbClr val="000000"/>
              </a:buClr>
              <a:buFont typeface="Arial" panose="020B0604020202020204" pitchFamily="34" charset="0"/>
              <a:buChar char="•"/>
              <a:defRPr/>
            </a:pPr>
            <a:r>
              <a:rPr lang="en-GB" sz="950" kern="0">
                <a:solidFill>
                  <a:srgbClr val="002060"/>
                </a:solidFill>
                <a:latin typeface="Arial"/>
                <a:sym typeface="Arial"/>
              </a:rPr>
              <a:t>Obs &amp; Gynae (£48k)</a:t>
            </a:r>
            <a:r>
              <a:rPr lang="en-GB" sz="950" kern="0">
                <a:solidFill>
                  <a:srgbClr val="FF0000"/>
                </a:solidFill>
                <a:latin typeface="Arial"/>
                <a:sym typeface="Arial"/>
              </a:rPr>
              <a:t> </a:t>
            </a:r>
            <a:r>
              <a:rPr lang="en-GB" sz="950" kern="0">
                <a:solidFill>
                  <a:srgbClr val="002060"/>
                </a:solidFill>
                <a:latin typeface="Arial"/>
                <a:sym typeface="Arial"/>
              </a:rPr>
              <a:t>continues the overspending trend of £49k per month to date.  This is predominantly due to the use of ADH shifts with the reason for use split: 26% sickness; 43% vacancies, and; 31% additional capacity/other.</a:t>
            </a:r>
          </a:p>
          <a:p>
            <a:pPr marL="171450" lvl="0" indent="-171450">
              <a:buClr>
                <a:srgbClr val="000000"/>
              </a:buClr>
              <a:buFont typeface="Arial" panose="020B0604020202020204" pitchFamily="34" charset="0"/>
              <a:buChar char="•"/>
              <a:defRPr/>
            </a:pPr>
            <a:r>
              <a:rPr lang="en-GB" sz="950" kern="0">
                <a:solidFill>
                  <a:srgbClr val="002060"/>
                </a:solidFill>
                <a:latin typeface="Arial"/>
                <a:sym typeface="Arial"/>
              </a:rPr>
              <a:t>Haematology (£100k) on appearance is a deterioration on run rate but actually is consistent with run rate – this is as a result of redistribution of funding between pay codes.  The trending overspend is as a result of 1x post (equivalence in sessions) above funded establishment and 2 consultant posts being at premium agency rate.</a:t>
            </a:r>
          </a:p>
          <a:p>
            <a:pPr lvl="0">
              <a:buClr>
                <a:srgbClr val="000000"/>
              </a:buClr>
              <a:defRPr/>
            </a:pPr>
            <a:endParaRPr lang="en-GB" sz="950" kern="0">
              <a:solidFill>
                <a:srgbClr val="002060"/>
              </a:solidFill>
              <a:latin typeface="Arial"/>
              <a:sym typeface="Arial"/>
            </a:endParaRPr>
          </a:p>
          <a:p>
            <a:pPr lvl="0">
              <a:buClr>
                <a:srgbClr val="000000"/>
              </a:buClr>
              <a:defRPr/>
            </a:pPr>
            <a:r>
              <a:rPr lang="en-GB" sz="950" b="1" kern="0">
                <a:solidFill>
                  <a:srgbClr val="002060"/>
                </a:solidFill>
                <a:latin typeface="Arial"/>
                <a:sym typeface="Arial"/>
              </a:rPr>
              <a:t>Non Pay</a:t>
            </a:r>
          </a:p>
          <a:p>
            <a:pPr marL="171450" lvl="0" indent="-171450">
              <a:buClr>
                <a:srgbClr val="000000"/>
              </a:buClr>
              <a:buFont typeface="Arial" panose="020B0604020202020204" pitchFamily="34" charset="0"/>
              <a:buChar char="•"/>
              <a:defRPr/>
            </a:pPr>
            <a:r>
              <a:rPr lang="en-GB" sz="950" kern="0">
                <a:solidFill>
                  <a:srgbClr val="002060"/>
                </a:solidFill>
                <a:latin typeface="Arial"/>
                <a:sym typeface="Arial"/>
              </a:rPr>
              <a:t>Miscellaneous is the net budgetary CIP requirement offset with any unallocated reserves (slippage/ accounting support) plus £250k non-recurrent benefit referenced on previous slide.</a:t>
            </a:r>
          </a:p>
          <a:p>
            <a:pPr lvl="0">
              <a:buClr>
                <a:srgbClr val="000000"/>
              </a:buClr>
              <a:defRPr/>
            </a:pPr>
            <a:endParaRPr lang="en-GB" sz="950" kern="0">
              <a:solidFill>
                <a:srgbClr val="002060"/>
              </a:solidFill>
              <a:latin typeface="Arial"/>
              <a:sym typeface="Arial"/>
            </a:endParaRPr>
          </a:p>
          <a:p>
            <a:pPr marL="171450" lvl="0" indent="-171450">
              <a:buClr>
                <a:srgbClr val="000000"/>
              </a:buClr>
              <a:buFont typeface="Arial" panose="020B0604020202020204" pitchFamily="34" charset="0"/>
              <a:buChar char="•"/>
              <a:defRPr/>
            </a:pPr>
            <a:r>
              <a:rPr lang="en-GB" sz="950" kern="0">
                <a:solidFill>
                  <a:srgbClr val="002060"/>
                </a:solidFill>
                <a:latin typeface="Arial"/>
                <a:sym typeface="Arial"/>
              </a:rPr>
              <a:t>Clinical Supplies &amp; Services continues to see significant pressures in both Theatres and T&amp;O as referenced in the previous slide.</a:t>
            </a:r>
          </a:p>
          <a:p>
            <a:pPr marL="171450" lvl="0" indent="-171450">
              <a:buClr>
                <a:srgbClr val="000000"/>
              </a:buClr>
              <a:buFont typeface="Arial" panose="020B0604020202020204" pitchFamily="34" charset="0"/>
              <a:buChar char="•"/>
              <a:defRPr/>
            </a:pPr>
            <a:endParaRPr lang="en-GB" sz="950" kern="0">
              <a:solidFill>
                <a:srgbClr val="002060"/>
              </a:solidFill>
              <a:latin typeface="Arial"/>
              <a:sym typeface="Arial"/>
            </a:endParaRPr>
          </a:p>
          <a:p>
            <a:pPr marL="171450" lvl="0" indent="-171450">
              <a:buClr>
                <a:srgbClr val="000000"/>
              </a:buClr>
              <a:buFont typeface="Arial" panose="020B0604020202020204" pitchFamily="34" charset="0"/>
              <a:buChar char="•"/>
              <a:defRPr/>
            </a:pPr>
            <a:r>
              <a:rPr lang="en-GB" sz="950" kern="0">
                <a:solidFill>
                  <a:srgbClr val="002060"/>
                </a:solidFill>
                <a:latin typeface="Arial"/>
                <a:sym typeface="Arial"/>
              </a:rPr>
              <a:t>In addition, Haematology Blood Products are £50k overspent in month, in what appears to be a step change in spend from the beginning of this financial year – this is currently being investigated further.</a:t>
            </a:r>
          </a:p>
          <a:p>
            <a:pPr marL="171450" lvl="0" indent="-171450">
              <a:buClr>
                <a:srgbClr val="000000"/>
              </a:buClr>
              <a:buFont typeface="Arial" panose="020B0604020202020204" pitchFamily="34" charset="0"/>
              <a:buChar char="•"/>
              <a:defRPr/>
            </a:pPr>
            <a:endParaRPr lang="en-GB" sz="950" kern="0">
              <a:solidFill>
                <a:srgbClr val="002060"/>
              </a:solidFill>
              <a:latin typeface="Arial"/>
              <a:sym typeface="Arial"/>
            </a:endParaRPr>
          </a:p>
          <a:p>
            <a:pPr marL="171450" lvl="0" indent="-171450">
              <a:buClr>
                <a:srgbClr val="000000"/>
              </a:buClr>
              <a:buFont typeface="Arial" panose="020B0604020202020204" pitchFamily="34" charset="0"/>
              <a:buChar char="•"/>
              <a:defRPr/>
            </a:pPr>
            <a:r>
              <a:rPr lang="en-GB" sz="950" kern="0">
                <a:solidFill>
                  <a:srgbClr val="002060"/>
                </a:solidFill>
                <a:latin typeface="Arial"/>
                <a:sym typeface="Arial"/>
              </a:rPr>
              <a:t>Cancer Drugs continue to cause a pressure with a £32k overspend in month, early reviews would indicate that these are linked to non-National Institute for Health and Care Excellence (NICE) drugs</a:t>
            </a:r>
            <a:r>
              <a:rPr lang="en-GB" sz="1000" kern="0">
                <a:solidFill>
                  <a:srgbClr val="002060"/>
                </a:solidFill>
                <a:latin typeface="Arial"/>
                <a:sym typeface="Arial"/>
              </a:rPr>
              <a:t>.</a:t>
            </a:r>
          </a:p>
          <a:p>
            <a:pPr marL="742950" lvl="1" indent="-285750">
              <a:buClr>
                <a:srgbClr val="000000"/>
              </a:buClr>
              <a:buFont typeface="Arial" panose="020B0604020202020204" pitchFamily="34" charset="0"/>
              <a:buChar char="•"/>
              <a:defRPr/>
            </a:pPr>
            <a:endParaRPr lang="en-GB" sz="1000" kern="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b="1" kern="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b="1" i="0" u="none" strike="noStrike" kern="0" cap="none" spc="0" normalizeH="0" baseline="0" noProof="0">
              <a:ln>
                <a:noFill/>
              </a:ln>
              <a:solidFill>
                <a:srgbClr val="002060"/>
              </a:solidFill>
              <a:effectLst/>
              <a:uLnTx/>
              <a:uFillTx/>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b="1" kern="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b="1" i="0" u="none" strike="noStrike" kern="0" cap="none" spc="0" normalizeH="0" baseline="0" noProof="0">
              <a:ln>
                <a:noFill/>
              </a:ln>
              <a:solidFill>
                <a:srgbClr val="002060"/>
              </a:solidFill>
              <a:effectLst/>
              <a:uLnTx/>
              <a:uFillTx/>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b="1" kern="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b="1" i="0" u="none" strike="noStrike" kern="0" cap="none" spc="0" normalizeH="0" baseline="0" noProof="0">
              <a:ln>
                <a:noFill/>
              </a:ln>
              <a:solidFill>
                <a:srgbClr val="002060"/>
              </a:solidFill>
              <a:effectLst/>
              <a:uLnTx/>
              <a:uFillTx/>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b="1" kern="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b="1" i="0" u="none" strike="noStrike" kern="0" cap="none" spc="0" normalizeH="0" baseline="0" noProof="0">
              <a:ln>
                <a:noFill/>
              </a:ln>
              <a:solidFill>
                <a:srgbClr val="002060"/>
              </a:solidFill>
              <a:effectLst/>
              <a:uLnTx/>
              <a:uFillTx/>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200" b="1" kern="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b="1" i="0" u="none" strike="noStrike" kern="0" cap="none" spc="0" normalizeH="0" baseline="0" noProof="0">
              <a:ln>
                <a:noFill/>
              </a:ln>
              <a:solidFill>
                <a:srgbClr val="002060"/>
              </a:solidFill>
              <a:effectLst/>
              <a:uLnTx/>
              <a:uFillTx/>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100" kern="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lang="en-GB" sz="1400" b="1" kern="0" baseline="0">
              <a:solidFill>
                <a:srgbClr val="002060"/>
              </a:solidFill>
              <a:latin typeface="Arial"/>
              <a:sym typeface="Arial"/>
            </a:endParaRPr>
          </a:p>
          <a:p>
            <a:pPr marL="0" marR="0" lvl="0" indent="0"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400" b="1" i="0" u="none" strike="noStrike" kern="0" cap="none" spc="0" normalizeH="0" baseline="0" noProof="0">
              <a:ln>
                <a:noFill/>
              </a:ln>
              <a:solidFill>
                <a:srgbClr val="002060"/>
              </a:solidFill>
              <a:effectLst/>
              <a:uLnTx/>
              <a:uFillTx/>
              <a:latin typeface="Arial"/>
              <a:ea typeface="+mn-ea"/>
              <a:cs typeface="+mn-cs"/>
              <a:sym typeface="Arial"/>
            </a:endParaRPr>
          </a:p>
        </p:txBody>
      </p:sp>
      <p:sp>
        <p:nvSpPr>
          <p:cNvPr id="9" name="Oval 8"/>
          <p:cNvSpPr/>
          <p:nvPr/>
        </p:nvSpPr>
        <p:spPr>
          <a:xfrm>
            <a:off x="11416910" y="125623"/>
            <a:ext cx="536792" cy="536792"/>
          </a:xfrm>
          <a:prstGeom prst="ellipse">
            <a:avLst/>
          </a:prstGeom>
          <a:blipFill>
            <a:blip r:embed="rId5"/>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GB"/>
          </a:p>
        </p:txBody>
      </p:sp>
      <p:pic>
        <p:nvPicPr>
          <p:cNvPr id="3" name="Picture 2"/>
          <p:cNvPicPr>
            <a:picLocks noChangeAspect="1"/>
          </p:cNvPicPr>
          <p:nvPr/>
        </p:nvPicPr>
        <p:blipFill>
          <a:blip r:embed="rId6"/>
          <a:stretch>
            <a:fillRect/>
          </a:stretch>
        </p:blipFill>
        <p:spPr>
          <a:xfrm>
            <a:off x="311396" y="662415"/>
            <a:ext cx="7022854" cy="5289912"/>
          </a:xfrm>
          <a:prstGeom prst="rect">
            <a:avLst/>
          </a:prstGeom>
        </p:spPr>
      </p:pic>
    </p:spTree>
    <p:extLst>
      <p:ext uri="{BB962C8B-B14F-4D97-AF65-F5344CB8AC3E}">
        <p14:creationId xmlns:p14="http://schemas.microsoft.com/office/powerpoint/2010/main" val="35325856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0FA62F5C82EAA4BBE61E8266F52F127" ma:contentTypeVersion="4" ma:contentTypeDescription="Create a new document." ma:contentTypeScope="" ma:versionID="081bb099e3e036065c2cd1bc58e7f0bb">
  <xsd:schema xmlns:xsd="http://www.w3.org/2001/XMLSchema" xmlns:xs="http://www.w3.org/2001/XMLSchema" xmlns:p="http://schemas.microsoft.com/office/2006/metadata/properties" xmlns:ns2="e246581b-c50d-4d1d-9ea6-bdf158051559" targetNamespace="http://schemas.microsoft.com/office/2006/metadata/properties" ma:root="true" ma:fieldsID="dcc480cfc1360fc22ec179905c55d95b" ns2:_="">
    <xsd:import namespace="e246581b-c50d-4d1d-9ea6-bdf158051559"/>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46581b-c50d-4d1d-9ea6-bdf1580515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05A49B4-D647-44EA-BE41-380F6081D2DC}">
  <ds:schemaRefs>
    <ds:schemaRef ds:uri="http://schemas.microsoft.com/office/2006/documentManagement/types"/>
    <ds:schemaRef ds:uri="http://schemas.openxmlformats.org/package/2006/metadata/core-properties"/>
    <ds:schemaRef ds:uri="http://schemas.microsoft.com/office/2006/metadata/properties"/>
    <ds:schemaRef ds:uri="http://purl.org/dc/elements/1.1/"/>
    <ds:schemaRef ds:uri="http://www.w3.org/XML/1998/namespace"/>
    <ds:schemaRef ds:uri="http://purl.org/dc/dcmitype/"/>
    <ds:schemaRef ds:uri="http://schemas.microsoft.com/office/infopath/2007/PartnerControls"/>
    <ds:schemaRef ds:uri="e246581b-c50d-4d1d-9ea6-bdf158051559"/>
    <ds:schemaRef ds:uri="http://purl.org/dc/terms/"/>
  </ds:schemaRefs>
</ds:datastoreItem>
</file>

<file path=customXml/itemProps2.xml><?xml version="1.0" encoding="utf-8"?>
<ds:datastoreItem xmlns:ds="http://schemas.openxmlformats.org/officeDocument/2006/customXml" ds:itemID="{DCA8611A-0448-4449-8DF5-48C012B5BBD0}">
  <ds:schemaRefs>
    <ds:schemaRef ds:uri="e246581b-c50d-4d1d-9ea6-bdf15805155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C1A275B-AF09-4E04-BE75-71DAA2E43AB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66</TotalTime>
  <Words>4245</Words>
  <Application>Microsoft Office PowerPoint</Application>
  <PresentationFormat>Widescreen</PresentationFormat>
  <Paragraphs>711</Paragraphs>
  <Slides>21</Slides>
  <Notes>10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21</vt:i4>
      </vt:variant>
    </vt:vector>
  </HeadingPairs>
  <TitlesOfParts>
    <vt:vector size="28" baseType="lpstr">
      <vt:lpstr>Aptos</vt:lpstr>
      <vt:lpstr>Arial</vt:lpstr>
      <vt:lpstr>Arial Black</vt:lpstr>
      <vt:lpstr>Calibri</vt:lpstr>
      <vt:lpstr>Calibri Light</vt:lpstr>
      <vt:lpstr>Office Theme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Helen Mountford (Swansea Bay UHB - Finance )</dc:creator>
  <cp:lastModifiedBy>Sophie Herbert (Swansea Bay UHB - Corporate Governance )</cp:lastModifiedBy>
  <cp:revision>11</cp:revision>
  <dcterms:created xsi:type="dcterms:W3CDTF">2024-04-17T08:36:36Z</dcterms:created>
  <dcterms:modified xsi:type="dcterms:W3CDTF">2024-11-18T12:29:40Z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0x01010070FA62F5C82EAA4BBE61E8266F52F127</vt:lpwstr>
  </property>
</Properties>
</file>