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7"/>
  </p:notesMasterIdLst>
  <p:sldIdLst>
    <p:sldId id="257" r:id="rId6"/>
    <p:sldId id="310" r:id="rId7"/>
    <p:sldId id="265" r:id="rId8"/>
    <p:sldId id="306" r:id="rId9"/>
    <p:sldId id="309" r:id="rId10"/>
    <p:sldId id="314" r:id="rId11"/>
    <p:sldId id="307" r:id="rId12"/>
    <p:sldId id="305" r:id="rId13"/>
    <p:sldId id="284" r:id="rId14"/>
    <p:sldId id="285" r:id="rId15"/>
    <p:sldId id="286" r:id="rId16"/>
    <p:sldId id="291" r:id="rId17"/>
    <p:sldId id="288" r:id="rId18"/>
    <p:sldId id="293" r:id="rId19"/>
    <p:sldId id="295" r:id="rId20"/>
    <p:sldId id="312" r:id="rId21"/>
    <p:sldId id="313" r:id="rId22"/>
    <p:sldId id="283" r:id="rId23"/>
    <p:sldId id="297" r:id="rId24"/>
    <p:sldId id="308" r:id="rId25"/>
    <p:sldId id="30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37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5F47BD-4C1F-4C15-AD61-3AB144D69E2A}" type="slidenum">
              <a:rPr lang="en-GB" smtClean="0"/>
              <a:t>2</a:t>
            </a:fld>
            <a:endParaRPr lang="en-GB"/>
          </a:p>
        </p:txBody>
      </p:sp>
    </p:spTree>
    <p:extLst>
      <p:ext uri="{BB962C8B-B14F-4D97-AF65-F5344CB8AC3E}">
        <p14:creationId xmlns:p14="http://schemas.microsoft.com/office/powerpoint/2010/main" val="3500466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CIP</a:t>
            </a:r>
          </a:p>
        </p:txBody>
      </p:sp>
      <p:sp>
        <p:nvSpPr>
          <p:cNvPr id="4" name="Slide Number Placeholder 3"/>
          <p:cNvSpPr>
            <a:spLocks noGrp="1"/>
          </p:cNvSpPr>
          <p:nvPr>
            <p:ph type="sldNum" sz="quarter" idx="10"/>
          </p:nvPr>
        </p:nvSpPr>
        <p:spPr/>
        <p:txBody>
          <a:bodyPr/>
          <a:lstStyle/>
          <a:p>
            <a:fld id="{575F47BD-4C1F-4C15-AD61-3AB144D69E2A}" type="slidenum">
              <a:rPr lang="en-GB" smtClean="0"/>
              <a:t>17</a:t>
            </a:fld>
            <a:endParaRPr lang="en-GB"/>
          </a:p>
        </p:txBody>
      </p:sp>
    </p:spTree>
    <p:extLst>
      <p:ext uri="{BB962C8B-B14F-4D97-AF65-F5344CB8AC3E}">
        <p14:creationId xmlns:p14="http://schemas.microsoft.com/office/powerpoint/2010/main" val="96239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Where does this come from?</a:t>
            </a:r>
          </a:p>
        </p:txBody>
      </p:sp>
      <p:sp>
        <p:nvSpPr>
          <p:cNvPr id="4" name="Slide Number Placeholder 3"/>
          <p:cNvSpPr>
            <a:spLocks noGrp="1"/>
          </p:cNvSpPr>
          <p:nvPr>
            <p:ph type="sldNum" sz="quarter" idx="10"/>
          </p:nvPr>
        </p:nvSpPr>
        <p:spPr/>
        <p:txBody>
          <a:bodyPr/>
          <a:lstStyle/>
          <a:p>
            <a:fld id="{575F47BD-4C1F-4C15-AD61-3AB144D69E2A}" type="slidenum">
              <a:rPr lang="en-GB" smtClean="0"/>
              <a:t>6</a:t>
            </a:fld>
            <a:endParaRPr lang="en-GB"/>
          </a:p>
        </p:txBody>
      </p:sp>
    </p:spTree>
    <p:extLst>
      <p:ext uri="{BB962C8B-B14F-4D97-AF65-F5344CB8AC3E}">
        <p14:creationId xmlns:p14="http://schemas.microsoft.com/office/powerpoint/2010/main" val="3920427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Corporate Reports</a:t>
            </a:r>
          </a:p>
        </p:txBody>
      </p:sp>
      <p:sp>
        <p:nvSpPr>
          <p:cNvPr id="4" name="Slide Number Placeholder 3"/>
          <p:cNvSpPr>
            <a:spLocks noGrp="1"/>
          </p:cNvSpPr>
          <p:nvPr>
            <p:ph type="sldNum" sz="quarter" idx="10"/>
          </p:nvPr>
        </p:nvSpPr>
        <p:spPr/>
        <p:txBody>
          <a:bodyPr/>
          <a:lstStyle/>
          <a:p>
            <a:fld id="{575F47BD-4C1F-4C15-AD61-3AB144D69E2A}" type="slidenum">
              <a:rPr lang="en-GB" smtClean="0"/>
              <a:t>7</a:t>
            </a:fld>
            <a:endParaRPr lang="en-GB"/>
          </a:p>
        </p:txBody>
      </p:sp>
    </p:spTree>
    <p:extLst>
      <p:ext uri="{BB962C8B-B14F-4D97-AF65-F5344CB8AC3E}">
        <p14:creationId xmlns:p14="http://schemas.microsoft.com/office/powerpoint/2010/main" val="2507605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Local Reports</a:t>
            </a:r>
          </a:p>
        </p:txBody>
      </p:sp>
      <p:sp>
        <p:nvSpPr>
          <p:cNvPr id="4" name="Slide Number Placeholder 3"/>
          <p:cNvSpPr>
            <a:spLocks noGrp="1"/>
          </p:cNvSpPr>
          <p:nvPr>
            <p:ph type="sldNum" sz="quarter" idx="10"/>
          </p:nvPr>
        </p:nvSpPr>
        <p:spPr/>
        <p:txBody>
          <a:bodyPr/>
          <a:lstStyle/>
          <a:p>
            <a:fld id="{575F47BD-4C1F-4C15-AD61-3AB144D69E2A}" type="slidenum">
              <a:rPr lang="en-GB" smtClean="0"/>
              <a:t>8</a:t>
            </a:fld>
            <a:endParaRPr lang="en-GB"/>
          </a:p>
        </p:txBody>
      </p:sp>
    </p:spTree>
    <p:extLst>
      <p:ext uri="{BB962C8B-B14F-4D97-AF65-F5344CB8AC3E}">
        <p14:creationId xmlns:p14="http://schemas.microsoft.com/office/powerpoint/2010/main" val="1222202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DoF</a:t>
            </a:r>
            <a:r>
              <a:rPr lang="en-GB"/>
              <a:t> Matrix – local reports</a:t>
            </a:r>
          </a:p>
        </p:txBody>
      </p:sp>
      <p:sp>
        <p:nvSpPr>
          <p:cNvPr id="4" name="Slide Number Placeholder 3"/>
          <p:cNvSpPr>
            <a:spLocks noGrp="1"/>
          </p:cNvSpPr>
          <p:nvPr>
            <p:ph type="sldNum" sz="quarter" idx="10"/>
          </p:nvPr>
        </p:nvSpPr>
        <p:spPr/>
        <p:txBody>
          <a:bodyPr/>
          <a:lstStyle/>
          <a:p>
            <a:fld id="{575F47BD-4C1F-4C15-AD61-3AB144D69E2A}" type="slidenum">
              <a:rPr lang="en-GB" smtClean="0"/>
              <a:t>9</a:t>
            </a:fld>
            <a:endParaRPr lang="en-GB"/>
          </a:p>
        </p:txBody>
      </p:sp>
    </p:spTree>
    <p:extLst>
      <p:ext uri="{BB962C8B-B14F-4D97-AF65-F5344CB8AC3E}">
        <p14:creationId xmlns:p14="http://schemas.microsoft.com/office/powerpoint/2010/main" val="1975610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Variable pay report needs updating because </a:t>
            </a:r>
            <a:r>
              <a:rPr lang="en-GB" err="1"/>
              <a:t>qlkiview</a:t>
            </a:r>
            <a:r>
              <a:rPr lang="en-GB"/>
              <a:t> no longer exists</a:t>
            </a:r>
          </a:p>
        </p:txBody>
      </p:sp>
      <p:sp>
        <p:nvSpPr>
          <p:cNvPr id="4" name="Slide Number Placeholder 3"/>
          <p:cNvSpPr>
            <a:spLocks noGrp="1"/>
          </p:cNvSpPr>
          <p:nvPr>
            <p:ph type="sldNum" sz="quarter" idx="10"/>
          </p:nvPr>
        </p:nvSpPr>
        <p:spPr/>
        <p:txBody>
          <a:bodyPr/>
          <a:lstStyle/>
          <a:p>
            <a:fld id="{575F47BD-4C1F-4C15-AD61-3AB144D69E2A}" type="slidenum">
              <a:rPr lang="en-GB" smtClean="0"/>
              <a:t>12</a:t>
            </a:fld>
            <a:endParaRPr lang="en-GB"/>
          </a:p>
        </p:txBody>
      </p:sp>
    </p:spTree>
    <p:extLst>
      <p:ext uri="{BB962C8B-B14F-4D97-AF65-F5344CB8AC3E}">
        <p14:creationId xmlns:p14="http://schemas.microsoft.com/office/powerpoint/2010/main" val="4144489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CIP</a:t>
            </a:r>
          </a:p>
        </p:txBody>
      </p:sp>
      <p:sp>
        <p:nvSpPr>
          <p:cNvPr id="4" name="Slide Number Placeholder 3"/>
          <p:cNvSpPr>
            <a:spLocks noGrp="1"/>
          </p:cNvSpPr>
          <p:nvPr>
            <p:ph type="sldNum" sz="quarter" idx="10"/>
          </p:nvPr>
        </p:nvSpPr>
        <p:spPr/>
        <p:txBody>
          <a:bodyPr/>
          <a:lstStyle/>
          <a:p>
            <a:fld id="{575F47BD-4C1F-4C15-AD61-3AB144D69E2A}" type="slidenum">
              <a:rPr lang="en-GB" smtClean="0"/>
              <a:t>14</a:t>
            </a:fld>
            <a:endParaRPr lang="en-GB"/>
          </a:p>
        </p:txBody>
      </p:sp>
    </p:spTree>
    <p:extLst>
      <p:ext uri="{BB962C8B-B14F-4D97-AF65-F5344CB8AC3E}">
        <p14:creationId xmlns:p14="http://schemas.microsoft.com/office/powerpoint/2010/main" val="3321452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CIP</a:t>
            </a:r>
          </a:p>
        </p:txBody>
      </p:sp>
      <p:sp>
        <p:nvSpPr>
          <p:cNvPr id="4" name="Slide Number Placeholder 3"/>
          <p:cNvSpPr>
            <a:spLocks noGrp="1"/>
          </p:cNvSpPr>
          <p:nvPr>
            <p:ph type="sldNum" sz="quarter" idx="10"/>
          </p:nvPr>
        </p:nvSpPr>
        <p:spPr/>
        <p:txBody>
          <a:bodyPr/>
          <a:lstStyle/>
          <a:p>
            <a:fld id="{575F47BD-4C1F-4C15-AD61-3AB144D69E2A}" type="slidenum">
              <a:rPr lang="en-GB" smtClean="0"/>
              <a:t>15</a:t>
            </a:fld>
            <a:endParaRPr lang="en-GB"/>
          </a:p>
        </p:txBody>
      </p:sp>
    </p:spTree>
    <p:extLst>
      <p:ext uri="{BB962C8B-B14F-4D97-AF65-F5344CB8AC3E}">
        <p14:creationId xmlns:p14="http://schemas.microsoft.com/office/powerpoint/2010/main" val="6686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CIP</a:t>
            </a:r>
          </a:p>
        </p:txBody>
      </p:sp>
      <p:sp>
        <p:nvSpPr>
          <p:cNvPr id="4" name="Slide Number Placeholder 3"/>
          <p:cNvSpPr>
            <a:spLocks noGrp="1"/>
          </p:cNvSpPr>
          <p:nvPr>
            <p:ph type="sldNum" sz="quarter" idx="10"/>
          </p:nvPr>
        </p:nvSpPr>
        <p:spPr/>
        <p:txBody>
          <a:bodyPr/>
          <a:lstStyle/>
          <a:p>
            <a:fld id="{575F47BD-4C1F-4C15-AD61-3AB144D69E2A}" type="slidenum">
              <a:rPr lang="en-GB" smtClean="0"/>
              <a:t>16</a:t>
            </a:fld>
            <a:endParaRPr lang="en-GB"/>
          </a:p>
        </p:txBody>
      </p:sp>
    </p:spTree>
    <p:extLst>
      <p:ext uri="{BB962C8B-B14F-4D97-AF65-F5344CB8AC3E}">
        <p14:creationId xmlns:p14="http://schemas.microsoft.com/office/powerpoint/2010/main" val="4112214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18/11/2024</a:t>
            </a:fld>
            <a:endParaRPr lang="en-GB"/>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18/11/2024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5.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11.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7.emf"/><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png"/><Relationship Id="rId7" Type="http://schemas.openxmlformats.org/officeDocument/2006/relationships/image" Target="../media/image18.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image" Target="../media/image10.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a:solidFill>
                  <a:schemeClr val="bg1"/>
                </a:solidFill>
                <a:latin typeface="Arial Black" panose="020B0604020202020204" pitchFamily="34" charset="0"/>
                <a:cs typeface="Arial Black" panose="020B0604020202020204" pitchFamily="34" charset="0"/>
              </a:rPr>
              <a:t>Performance &amp; Finance Committee</a:t>
            </a:r>
            <a:endParaRPr sz="3600" b="1">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66511"/>
          </a:xfrm>
          <a:prstGeom prst="rect">
            <a:avLst/>
          </a:prstGeom>
        </p:spPr>
        <p:txBody>
          <a:bodyPr vert="horz" wrap="square" lIns="0" tIns="6931" rIns="0" bIns="0" rtlCol="0">
            <a:spAutoFit/>
          </a:bodyPr>
          <a:lstStyle/>
          <a:p>
            <a:pPr marL="7701" marR="3081">
              <a:lnSpc>
                <a:spcPct val="100600"/>
              </a:lnSpc>
              <a:spcBef>
                <a:spcPts val="55"/>
              </a:spcBef>
            </a:pPr>
            <a:r>
              <a:rPr lang="en-GB" sz="3600" b="1" spc="9">
                <a:solidFill>
                  <a:schemeClr val="bg1"/>
                </a:solidFill>
                <a:latin typeface="Arial Black" panose="020B0604020202020204" pitchFamily="34" charset="0"/>
                <a:cs typeface="Arial Black" panose="020B0604020202020204" pitchFamily="34" charset="0"/>
              </a:rPr>
              <a:t>Neath Port Talbot Service Group</a:t>
            </a:r>
            <a:endParaRPr sz="3600" b="1">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3720425"/>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a:solidFill>
                  <a:schemeClr val="bg1"/>
                </a:solidFill>
                <a:latin typeface="Arial Black" panose="020B0604020202020204" pitchFamily="34" charset="0"/>
                <a:cs typeface="Arial Black" panose="020B0604020202020204" pitchFamily="34" charset="0"/>
              </a:rPr>
              <a:t>26/11/2024</a:t>
            </a:r>
            <a:endParaRPr sz="2600" b="1">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6" name="TextBox 15"/>
          <p:cNvSpPr txBox="1"/>
          <p:nvPr/>
        </p:nvSpPr>
        <p:spPr>
          <a:xfrm>
            <a:off x="620307" y="2914459"/>
            <a:ext cx="10951385" cy="3575447"/>
          </a:xfrm>
          <a:prstGeom prst="roundRect">
            <a:avLst/>
          </a:prstGeom>
          <a:noFill/>
          <a:ln>
            <a:solidFill>
              <a:srgbClr val="002060"/>
            </a:solidFill>
          </a:ln>
        </p:spPr>
        <p:txBody>
          <a:bodyPr wrap="square" rtlCol="0">
            <a:spAutoFit/>
          </a:bodyPr>
          <a:lstStyle/>
          <a:p>
            <a:r>
              <a:rPr lang="en-GB" sz="1200" b="1" dirty="0">
                <a:solidFill>
                  <a:srgbClr val="002060"/>
                </a:solidFill>
                <a:latin typeface="Arial" panose="020B0604020202020204" pitchFamily="34" charset="0"/>
                <a:cs typeface="Arial" panose="020B0604020202020204" pitchFamily="34" charset="0"/>
              </a:rPr>
              <a:t>Pay </a:t>
            </a:r>
          </a:p>
          <a:p>
            <a:r>
              <a:rPr lang="en-GB" sz="1200" dirty="0">
                <a:solidFill>
                  <a:srgbClr val="002060"/>
                </a:solidFill>
                <a:latin typeface="Arial" panose="020B0604020202020204" pitchFamily="34" charset="0"/>
                <a:cs typeface="Arial" panose="020B0604020202020204" pitchFamily="34" charset="0"/>
              </a:rPr>
              <a:t>A medical and dental pay award (2023/24) with back pay was applied in month 06 (and funded) which skews the month on month trend data (NB: the 24/25 pay award and associated back pay will be paid in Month 8). If the impact of this was excluded the overall trend of expenditure is largely stable, elements of variable pay is reducing but there has been some increase in substantive costs following planned recruitment to deliver services.  The impact of Student Streamlining is expected to see substantive cost increase without initially seeing a corresponding decrease in variable pay. </a:t>
            </a:r>
          </a:p>
          <a:p>
            <a:endParaRPr lang="en-GB" sz="1200" dirty="0">
              <a:solidFill>
                <a:srgbClr val="002060"/>
              </a:solidFill>
              <a:latin typeface="Arial" panose="020B0604020202020204" pitchFamily="34" charset="0"/>
              <a:cs typeface="Arial" panose="020B0604020202020204" pitchFamily="34" charset="0"/>
            </a:endParaRPr>
          </a:p>
          <a:p>
            <a:r>
              <a:rPr lang="en-GB" sz="1200" b="1" dirty="0">
                <a:solidFill>
                  <a:srgbClr val="002060"/>
                </a:solidFill>
                <a:latin typeface="Arial" panose="020B0604020202020204" pitchFamily="34" charset="0"/>
                <a:cs typeface="Arial" panose="020B0604020202020204" pitchFamily="34" charset="0"/>
              </a:rPr>
              <a:t>Non Pay</a:t>
            </a:r>
          </a:p>
          <a:p>
            <a:r>
              <a:rPr lang="en-GB" sz="1200" dirty="0">
                <a:solidFill>
                  <a:srgbClr val="002060"/>
                </a:solidFill>
                <a:latin typeface="Arial" panose="020B0604020202020204" pitchFamily="34" charset="0"/>
                <a:cs typeface="Arial" panose="020B0604020202020204" pitchFamily="34" charset="0"/>
              </a:rPr>
              <a:t>Month on month variations are largely attributable to the variation in NICE approved high cost drugs, where funding is issued centrally to Service Groups on a usage basis per month.  Other large variations in Clinical Service and Supplies Costs are largely seen in activity driven areas such as Theatres, where stock levels and activity levels play a part in monthly variation.</a:t>
            </a:r>
          </a:p>
          <a:p>
            <a:endParaRPr lang="en-GB" sz="1200" dirty="0">
              <a:solidFill>
                <a:srgbClr val="002060"/>
              </a:solidFill>
              <a:latin typeface="Arial" panose="020B0604020202020204" pitchFamily="34" charset="0"/>
              <a:cs typeface="Arial" panose="020B0604020202020204" pitchFamily="34" charset="0"/>
            </a:endParaRPr>
          </a:p>
          <a:p>
            <a:r>
              <a:rPr lang="en-GB" sz="1200" b="1" dirty="0">
                <a:solidFill>
                  <a:srgbClr val="002060"/>
                </a:solidFill>
                <a:latin typeface="Arial" panose="020B0604020202020204" pitchFamily="34" charset="0"/>
                <a:cs typeface="Arial" panose="020B0604020202020204" pitchFamily="34" charset="0"/>
              </a:rPr>
              <a:t>Income</a:t>
            </a:r>
          </a:p>
          <a:p>
            <a:r>
              <a:rPr lang="en-GB" sz="1200" dirty="0">
                <a:solidFill>
                  <a:srgbClr val="002060"/>
                </a:solidFill>
                <a:latin typeface="Arial" panose="020B0604020202020204" pitchFamily="34" charset="0"/>
                <a:cs typeface="Arial" panose="020B0604020202020204" pitchFamily="34" charset="0"/>
              </a:rPr>
              <a:t>Month 7 saw improvement in income levels relating to Private Patient Income and Pancreatic Income, although the scale of the improvement in the former </a:t>
            </a:r>
            <a:r>
              <a:rPr lang="en-GB" sz="1200">
                <a:solidFill>
                  <a:srgbClr val="002060"/>
                </a:solidFill>
                <a:latin typeface="Arial" panose="020B0604020202020204" pitchFamily="34" charset="0"/>
                <a:cs typeface="Arial" panose="020B0604020202020204" pitchFamily="34" charset="0"/>
              </a:rPr>
              <a:t>is currently </a:t>
            </a:r>
            <a:r>
              <a:rPr lang="en-GB" sz="1200" dirty="0">
                <a:solidFill>
                  <a:srgbClr val="002060"/>
                </a:solidFill>
                <a:latin typeface="Arial" panose="020B0604020202020204" pitchFamily="34" charset="0"/>
                <a:cs typeface="Arial" panose="020B0604020202020204" pitchFamily="34" charset="0"/>
              </a:rPr>
              <a:t>understood to non-recurrent in the short term.</a:t>
            </a:r>
          </a:p>
          <a:p>
            <a:endParaRPr lang="en-GB"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solidFill>
                <a:srgbClr val="002060"/>
              </a:solidFill>
              <a:latin typeface="Arial" panose="020B0604020202020204" pitchFamily="34" charset="0"/>
              <a:cs typeface="Arial" panose="020B0604020202020204" pitchFamily="34" charset="0"/>
            </a:endParaRPr>
          </a:p>
        </p:txBody>
      </p:sp>
      <p:sp>
        <p:nvSpPr>
          <p:cNvPr id="10" name="Oval 9"/>
          <p:cNvSpPr/>
          <p:nvPr/>
        </p:nvSpPr>
        <p:spPr>
          <a:xfrm>
            <a:off x="11492006" y="69788"/>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2" name="Picture 1"/>
          <p:cNvPicPr>
            <a:picLocks noChangeAspect="1"/>
          </p:cNvPicPr>
          <p:nvPr/>
        </p:nvPicPr>
        <p:blipFill>
          <a:blip r:embed="rId5"/>
          <a:stretch>
            <a:fillRect/>
          </a:stretch>
        </p:blipFill>
        <p:spPr>
          <a:xfrm>
            <a:off x="545848" y="662700"/>
            <a:ext cx="3490624" cy="2098088"/>
          </a:xfrm>
          <a:prstGeom prst="rect">
            <a:avLst/>
          </a:prstGeom>
        </p:spPr>
      </p:pic>
      <p:pic>
        <p:nvPicPr>
          <p:cNvPr id="3" name="Picture 2"/>
          <p:cNvPicPr>
            <a:picLocks noChangeAspect="1"/>
          </p:cNvPicPr>
          <p:nvPr/>
        </p:nvPicPr>
        <p:blipFill>
          <a:blip r:embed="rId6"/>
          <a:stretch>
            <a:fillRect/>
          </a:stretch>
        </p:blipFill>
        <p:spPr>
          <a:xfrm>
            <a:off x="4269772" y="662667"/>
            <a:ext cx="3490624" cy="2098088"/>
          </a:xfrm>
          <a:prstGeom prst="rect">
            <a:avLst/>
          </a:prstGeom>
        </p:spPr>
      </p:pic>
      <p:pic>
        <p:nvPicPr>
          <p:cNvPr id="4" name="Picture 3"/>
          <p:cNvPicPr>
            <a:picLocks noChangeAspect="1"/>
          </p:cNvPicPr>
          <p:nvPr/>
        </p:nvPicPr>
        <p:blipFill>
          <a:blip r:embed="rId7"/>
          <a:stretch>
            <a:fillRect/>
          </a:stretch>
        </p:blipFill>
        <p:spPr>
          <a:xfrm>
            <a:off x="7921422" y="662667"/>
            <a:ext cx="3490624" cy="2098088"/>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64719" y="3227265"/>
            <a:ext cx="12063551" cy="1293971"/>
          </a:xfrm>
          <a:prstGeom prst="roundRect">
            <a:avLst/>
          </a:prstGeom>
          <a:noFill/>
          <a:ln>
            <a:solidFill>
              <a:srgbClr val="002060"/>
            </a:solidFill>
          </a:ln>
        </p:spPr>
        <p:txBody>
          <a:bodyPr wrap="square" rtlCol="0">
            <a:spAutoFit/>
          </a:bodyPr>
          <a:lstStyle/>
          <a:p>
            <a:pPr>
              <a:spcAft>
                <a:spcPts val="600"/>
              </a:spcAft>
            </a:pPr>
            <a:r>
              <a:rPr lang="en-GB" sz="1200">
                <a:solidFill>
                  <a:srgbClr val="002060"/>
                </a:solidFill>
                <a:latin typeface="Arial" panose="020B0604020202020204" pitchFamily="34" charset="0"/>
                <a:cs typeface="Arial" panose="020B0604020202020204" pitchFamily="34" charset="0"/>
              </a:rPr>
              <a:t>Total nurse expenditure shows an increasing trend and can largely be attributable to the increasing levels of additional (outlier) capacity open on the Singleton site.</a:t>
            </a:r>
          </a:p>
          <a:p>
            <a:pPr>
              <a:spcAft>
                <a:spcPts val="600"/>
              </a:spcAft>
            </a:pPr>
            <a:r>
              <a:rPr lang="en-GB" sz="1200">
                <a:solidFill>
                  <a:srgbClr val="002060"/>
                </a:solidFill>
                <a:latin typeface="Arial" panose="020B0604020202020204" pitchFamily="34" charset="0"/>
                <a:cs typeface="Arial" panose="020B0604020202020204" pitchFamily="34" charset="0"/>
              </a:rPr>
              <a:t>A medical and dental pay award (2023/24) with back pay was applied in month 06 (and funded) which skews the month on month trend data (NB: the 24/25 pay award and associated back pay will be paid in Month 8).  The spike in WTE reported in M5 was as a result of the rotation of training grades between organisations and being incorrectly charged through Single Lead Employer (SLE) – the financial value was adjusted to reflect this whilst corrected by Shared Services. </a:t>
            </a:r>
          </a:p>
          <a:p>
            <a:pPr>
              <a:spcAft>
                <a:spcPts val="600"/>
              </a:spcAft>
            </a:pPr>
            <a:endParaRPr lang="en-GB" sz="120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4" name="Picture 3"/>
          <p:cNvPicPr>
            <a:picLocks noChangeAspect="1"/>
          </p:cNvPicPr>
          <p:nvPr/>
        </p:nvPicPr>
        <p:blipFill>
          <a:blip r:embed="rId5"/>
          <a:stretch>
            <a:fillRect/>
          </a:stretch>
        </p:blipFill>
        <p:spPr>
          <a:xfrm>
            <a:off x="4245101" y="644409"/>
            <a:ext cx="3496820" cy="2101812"/>
          </a:xfrm>
          <a:prstGeom prst="rect">
            <a:avLst/>
          </a:prstGeom>
        </p:spPr>
      </p:pic>
      <p:pic>
        <p:nvPicPr>
          <p:cNvPr id="13" name="Picture 12"/>
          <p:cNvPicPr>
            <a:picLocks noChangeAspect="1"/>
          </p:cNvPicPr>
          <p:nvPr/>
        </p:nvPicPr>
        <p:blipFill>
          <a:blip r:embed="rId6"/>
          <a:stretch>
            <a:fillRect/>
          </a:stretch>
        </p:blipFill>
        <p:spPr>
          <a:xfrm>
            <a:off x="7998608" y="644409"/>
            <a:ext cx="3513345" cy="2111745"/>
          </a:xfrm>
          <a:prstGeom prst="rect">
            <a:avLst/>
          </a:prstGeom>
        </p:spPr>
      </p:pic>
      <p:pic>
        <p:nvPicPr>
          <p:cNvPr id="16" name="Picture 15"/>
          <p:cNvPicPr>
            <a:picLocks noChangeAspect="1"/>
          </p:cNvPicPr>
          <p:nvPr/>
        </p:nvPicPr>
        <p:blipFill>
          <a:blip r:embed="rId7"/>
          <a:stretch>
            <a:fillRect/>
          </a:stretch>
        </p:blipFill>
        <p:spPr>
          <a:xfrm>
            <a:off x="491595" y="644409"/>
            <a:ext cx="3496819" cy="2101812"/>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Pay : Variable pay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0" name="Rounded Rectangle 9">
            <a:extLst>
              <a:ext uri="{FF2B5EF4-FFF2-40B4-BE49-F238E27FC236}">
                <a16:creationId xmlns:a16="http://schemas.microsoft.com/office/drawing/2014/main" id="{CFE4FAA5-F3A2-E660-14D5-4C544892B5DA}"/>
              </a:ext>
            </a:extLst>
          </p:cNvPr>
          <p:cNvSpPr/>
          <p:nvPr/>
        </p:nvSpPr>
        <p:spPr>
          <a:xfrm>
            <a:off x="177872" y="4284354"/>
            <a:ext cx="11407698" cy="1568807"/>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kern="0">
                <a:solidFill>
                  <a:srgbClr val="002060"/>
                </a:solidFill>
                <a:latin typeface="Arial"/>
                <a:sym typeface="Arial"/>
              </a:rPr>
              <a:t>Cumulatively, variable pay expenditure for 24/25 is significantly improved</a:t>
            </a:r>
            <a:r>
              <a:rPr lang="en-GB" sz="1400" b="1" kern="0">
                <a:solidFill>
                  <a:srgbClr val="002060"/>
                </a:solidFill>
                <a:latin typeface="Arial"/>
                <a:sym typeface="Arial"/>
              </a:rPr>
              <a:t> </a:t>
            </a:r>
            <a:r>
              <a:rPr lang="en-GB" sz="1200" kern="0">
                <a:solidFill>
                  <a:srgbClr val="002060"/>
                </a:solidFill>
                <a:latin typeface="Arial"/>
                <a:sym typeface="Arial"/>
              </a:rPr>
              <a:t>vs 23/24.  Q2 variable pay spends marginally decreased vs Q1.  However, M7 saw a spike in spend levels to the highest YTD which only in part can be described by increased levels of spend linked to increasing levels of additional capacity in Singleton.  Of the £200k increase between months 6 and 7, £35k was linked to increased additional capacity; £40k increase in Neuro rehab; an offsetting increase and decrease of £60k in Anaesthetics and Theatres, respectively; £30k Opthalmology including Locum On Call cover; £23k Neath Surgical Wards; £47k Neonates as activity increases; £25k Obs &amp; Gynae; £33k Midwifery</a:t>
            </a:r>
          </a:p>
        </p:txBody>
      </p:sp>
      <p:sp>
        <p:nvSpPr>
          <p:cNvPr id="8" name="Oval 7"/>
          <p:cNvSpPr/>
          <p:nvPr/>
        </p:nvSpPr>
        <p:spPr>
          <a:xfrm>
            <a:off x="11467529" y="88910"/>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2" name="Picture 1"/>
          <p:cNvPicPr>
            <a:picLocks noChangeAspect="1"/>
          </p:cNvPicPr>
          <p:nvPr/>
        </p:nvPicPr>
        <p:blipFill>
          <a:blip r:embed="rId6"/>
          <a:stretch>
            <a:fillRect/>
          </a:stretch>
        </p:blipFill>
        <p:spPr>
          <a:xfrm>
            <a:off x="144596" y="559503"/>
            <a:ext cx="6079031" cy="3534513"/>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3530122181"/>
              </p:ext>
            </p:extLst>
          </p:nvPr>
        </p:nvGraphicFramePr>
        <p:xfrm>
          <a:off x="6347976" y="559503"/>
          <a:ext cx="5605726" cy="1702109"/>
        </p:xfrm>
        <a:graphic>
          <a:graphicData uri="http://schemas.openxmlformats.org/drawingml/2006/table">
            <a:tbl>
              <a:tblPr/>
              <a:tblGrid>
                <a:gridCol w="1716952">
                  <a:extLst>
                    <a:ext uri="{9D8B030D-6E8A-4147-A177-3AD203B41FA5}">
                      <a16:colId xmlns:a16="http://schemas.microsoft.com/office/drawing/2014/main" val="787748955"/>
                    </a:ext>
                  </a:extLst>
                </a:gridCol>
                <a:gridCol w="410019">
                  <a:extLst>
                    <a:ext uri="{9D8B030D-6E8A-4147-A177-3AD203B41FA5}">
                      <a16:colId xmlns:a16="http://schemas.microsoft.com/office/drawing/2014/main" val="2564825994"/>
                    </a:ext>
                  </a:extLst>
                </a:gridCol>
                <a:gridCol w="410019">
                  <a:extLst>
                    <a:ext uri="{9D8B030D-6E8A-4147-A177-3AD203B41FA5}">
                      <a16:colId xmlns:a16="http://schemas.microsoft.com/office/drawing/2014/main" val="1382305255"/>
                    </a:ext>
                  </a:extLst>
                </a:gridCol>
                <a:gridCol w="410019">
                  <a:extLst>
                    <a:ext uri="{9D8B030D-6E8A-4147-A177-3AD203B41FA5}">
                      <a16:colId xmlns:a16="http://schemas.microsoft.com/office/drawing/2014/main" val="3268556013"/>
                    </a:ext>
                  </a:extLst>
                </a:gridCol>
                <a:gridCol w="410019">
                  <a:extLst>
                    <a:ext uri="{9D8B030D-6E8A-4147-A177-3AD203B41FA5}">
                      <a16:colId xmlns:a16="http://schemas.microsoft.com/office/drawing/2014/main" val="3345139864"/>
                    </a:ext>
                  </a:extLst>
                </a:gridCol>
                <a:gridCol w="410019">
                  <a:extLst>
                    <a:ext uri="{9D8B030D-6E8A-4147-A177-3AD203B41FA5}">
                      <a16:colId xmlns:a16="http://schemas.microsoft.com/office/drawing/2014/main" val="3679328155"/>
                    </a:ext>
                  </a:extLst>
                </a:gridCol>
                <a:gridCol w="410019">
                  <a:extLst>
                    <a:ext uri="{9D8B030D-6E8A-4147-A177-3AD203B41FA5}">
                      <a16:colId xmlns:a16="http://schemas.microsoft.com/office/drawing/2014/main" val="2343749428"/>
                    </a:ext>
                  </a:extLst>
                </a:gridCol>
                <a:gridCol w="410019">
                  <a:extLst>
                    <a:ext uri="{9D8B030D-6E8A-4147-A177-3AD203B41FA5}">
                      <a16:colId xmlns:a16="http://schemas.microsoft.com/office/drawing/2014/main" val="3583653462"/>
                    </a:ext>
                  </a:extLst>
                </a:gridCol>
                <a:gridCol w="198603">
                  <a:extLst>
                    <a:ext uri="{9D8B030D-6E8A-4147-A177-3AD203B41FA5}">
                      <a16:colId xmlns:a16="http://schemas.microsoft.com/office/drawing/2014/main" val="946371660"/>
                    </a:ext>
                  </a:extLst>
                </a:gridCol>
                <a:gridCol w="410019">
                  <a:extLst>
                    <a:ext uri="{9D8B030D-6E8A-4147-A177-3AD203B41FA5}">
                      <a16:colId xmlns:a16="http://schemas.microsoft.com/office/drawing/2014/main" val="4260584221"/>
                    </a:ext>
                  </a:extLst>
                </a:gridCol>
                <a:gridCol w="410019">
                  <a:extLst>
                    <a:ext uri="{9D8B030D-6E8A-4147-A177-3AD203B41FA5}">
                      <a16:colId xmlns:a16="http://schemas.microsoft.com/office/drawing/2014/main" val="2317652068"/>
                    </a:ext>
                  </a:extLst>
                </a:gridCol>
              </a:tblGrid>
              <a:tr h="185860">
                <a:tc rowSpan="2">
                  <a:txBody>
                    <a:bodyPr/>
                    <a:lstStyle/>
                    <a:p>
                      <a:pPr algn="ctr" fontAlgn="ctr"/>
                      <a:r>
                        <a:rPr lang="en-GB" sz="700" b="1" i="0" u="none" strike="noStrike">
                          <a:solidFill>
                            <a:srgbClr val="FFFFFF"/>
                          </a:solidFill>
                          <a:effectLst/>
                          <a:latin typeface="Arial" panose="020B0604020202020204" pitchFamily="34" charset="0"/>
                        </a:rPr>
                        <a:t>Staff Group</a:t>
                      </a:r>
                    </a:p>
                  </a:txBody>
                  <a:tcPr marL="0" marR="0" marT="0" marB="0" anchor="ctr">
                    <a:lnL>
                      <a:noFill/>
                    </a:lnL>
                    <a:lnR>
                      <a:noFill/>
                    </a:lnR>
                    <a:lnT>
                      <a:noFill/>
                    </a:lnT>
                    <a:lnB>
                      <a:noFill/>
                    </a:lnB>
                    <a:solidFill>
                      <a:srgbClr val="366092"/>
                    </a:solidFill>
                  </a:tcPr>
                </a:tc>
                <a:tc gridSpan="7">
                  <a:txBody>
                    <a:bodyPr/>
                    <a:lstStyle/>
                    <a:p>
                      <a:pPr algn="ctr" fontAlgn="b"/>
                      <a:r>
                        <a:rPr lang="en-GB" sz="700" b="1" i="0" u="none" strike="noStrike">
                          <a:solidFill>
                            <a:srgbClr val="FFFFFF"/>
                          </a:solidFill>
                          <a:effectLst/>
                          <a:latin typeface="Arial" panose="020B0604020202020204" pitchFamily="34" charset="0"/>
                        </a:rPr>
                        <a:t>£'000</a:t>
                      </a:r>
                    </a:p>
                  </a:txBody>
                  <a:tcPr marL="0" marR="0" marT="0" marB="0" anchor="b">
                    <a:lnL>
                      <a:noFill/>
                    </a:lnL>
                    <a:lnR>
                      <a:noFill/>
                    </a:lnR>
                    <a:lnT>
                      <a:noFill/>
                    </a:lnT>
                    <a:lnB>
                      <a:noFill/>
                    </a:lnB>
                    <a:solidFill>
                      <a:srgbClr val="366092"/>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rowSpan="2">
                  <a:txBody>
                    <a:bodyPr/>
                    <a:lstStyle/>
                    <a:p>
                      <a:pPr algn="ctr" fontAlgn="ctr"/>
                      <a:r>
                        <a:rPr lang="en-GB" sz="700" b="1" i="0" u="none" strike="noStrike">
                          <a:solidFill>
                            <a:srgbClr val="FFFFFF"/>
                          </a:solidFill>
                          <a:effectLst/>
                          <a:latin typeface="Arial" panose="020B0604020202020204" pitchFamily="34" charset="0"/>
                        </a:rPr>
                        <a:t>Q1 Average £'000</a:t>
                      </a:r>
                    </a:p>
                  </a:txBody>
                  <a:tcPr marL="0" marR="0" marT="0" marB="0" anchor="ctr">
                    <a:lnL>
                      <a:noFill/>
                    </a:lnL>
                    <a:lnR>
                      <a:noFill/>
                    </a:lnR>
                    <a:lnT>
                      <a:noFill/>
                    </a:lnT>
                    <a:lnB>
                      <a:noFill/>
                    </a:lnB>
                    <a:solidFill>
                      <a:srgbClr val="366092"/>
                    </a:solidFill>
                  </a:tcPr>
                </a:tc>
                <a:tc rowSpan="2">
                  <a:txBody>
                    <a:bodyPr/>
                    <a:lstStyle/>
                    <a:p>
                      <a:pPr algn="ctr" fontAlgn="ctr"/>
                      <a:r>
                        <a:rPr lang="en-GB" sz="700" b="1" i="0" u="none" strike="noStrike">
                          <a:solidFill>
                            <a:srgbClr val="FFFFFF"/>
                          </a:solidFill>
                          <a:effectLst/>
                          <a:latin typeface="Arial" panose="020B0604020202020204" pitchFamily="34" charset="0"/>
                        </a:rPr>
                        <a:t>Q2 Average £'000</a:t>
                      </a:r>
                    </a:p>
                  </a:txBody>
                  <a:tcPr marL="0" marR="0" marT="0" marB="0" anchor="ctr">
                    <a:lnL>
                      <a:noFill/>
                    </a:lnL>
                    <a:lnR>
                      <a:noFill/>
                    </a:lnR>
                    <a:lnT>
                      <a:noFill/>
                    </a:lnT>
                    <a:lnB>
                      <a:noFill/>
                    </a:lnB>
                    <a:solidFill>
                      <a:srgbClr val="366092"/>
                    </a:solidFill>
                  </a:tcPr>
                </a:tc>
                <a:extLst>
                  <a:ext uri="{0D108BD9-81ED-4DB2-BD59-A6C34878D82A}">
                    <a16:rowId xmlns:a16="http://schemas.microsoft.com/office/drawing/2014/main" val="1908733627"/>
                  </a:ext>
                </a:extLst>
              </a:tr>
              <a:tr h="185860">
                <a:tc vMerge="1">
                  <a:txBody>
                    <a:bodyPr/>
                    <a:lstStyle/>
                    <a:p>
                      <a:endParaRPr lang="en-GB"/>
                    </a:p>
                  </a:txBody>
                  <a:tcPr/>
                </a:tc>
                <a:tc>
                  <a:txBody>
                    <a:bodyPr/>
                    <a:lstStyle/>
                    <a:p>
                      <a:pPr algn="ctr" fontAlgn="ctr"/>
                      <a:r>
                        <a:rPr lang="en-GB" sz="700" b="1" i="0" u="none" strike="noStrike">
                          <a:solidFill>
                            <a:srgbClr val="FFFFFF"/>
                          </a:solidFill>
                          <a:effectLst/>
                          <a:latin typeface="Arial" panose="020B0604020202020204" pitchFamily="34" charset="0"/>
                        </a:rPr>
                        <a:t>P01-25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P02-25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P03-25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P04-25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P05-24</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P06-24</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P07-24</a:t>
                      </a:r>
                    </a:p>
                  </a:txBody>
                  <a:tcPr marL="0" marR="0" marT="0" marB="0" anchor="ctr">
                    <a:lnL>
                      <a:noFill/>
                    </a:lnL>
                    <a:lnR>
                      <a:noFill/>
                    </a:lnR>
                    <a:lnT>
                      <a:noFill/>
                    </a:lnT>
                    <a:lnB>
                      <a:noFill/>
                    </a:lnB>
                    <a:solidFill>
                      <a:srgbClr val="36609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598747514"/>
                  </a:ext>
                </a:extLst>
              </a:tr>
              <a:tr h="128180">
                <a:tc>
                  <a:txBody>
                    <a:bodyPr/>
                    <a:lstStyle/>
                    <a:p>
                      <a:pPr algn="l" fontAlgn="b"/>
                      <a:r>
                        <a:rPr lang="en-GB" sz="700" b="1" i="0" u="none" strike="noStrike">
                          <a:solidFill>
                            <a:srgbClr val="000000"/>
                          </a:solidFill>
                          <a:effectLst/>
                          <a:latin typeface="Arial" panose="020B0604020202020204" pitchFamily="34" charset="0"/>
                        </a:rPr>
                        <a:t>ADD PROF SCIENTIFIC AND TECHNICAL</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9</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6</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9</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6</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491118188"/>
                  </a:ext>
                </a:extLst>
              </a:tr>
              <a:tr h="128180">
                <a:tc>
                  <a:txBody>
                    <a:bodyPr/>
                    <a:lstStyle/>
                    <a:p>
                      <a:pPr algn="l" fontAlgn="b"/>
                      <a:r>
                        <a:rPr lang="en-GB" sz="700" b="1" i="0" u="none" strike="noStrike">
                          <a:solidFill>
                            <a:srgbClr val="000000"/>
                          </a:solidFill>
                          <a:effectLst/>
                          <a:latin typeface="Arial" panose="020B0604020202020204" pitchFamily="34" charset="0"/>
                        </a:rPr>
                        <a:t>ADDITIONAL CLINICAL SERVICES</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302</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221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186</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210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215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320</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234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204</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4058664438"/>
                  </a:ext>
                </a:extLst>
              </a:tr>
              <a:tr h="128180">
                <a:tc>
                  <a:txBody>
                    <a:bodyPr/>
                    <a:lstStyle/>
                    <a:p>
                      <a:pPr algn="l" fontAlgn="b"/>
                      <a:r>
                        <a:rPr lang="en-GB" sz="700" b="1" i="0" u="none" strike="noStrike">
                          <a:solidFill>
                            <a:srgbClr val="000000"/>
                          </a:solidFill>
                          <a:effectLst/>
                          <a:latin typeface="Arial" panose="020B0604020202020204" pitchFamily="34" charset="0"/>
                        </a:rPr>
                        <a:t>ADMINISTRATIVE &amp; CLERICAL</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27</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29</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17</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19</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328562017"/>
                  </a:ext>
                </a:extLst>
              </a:tr>
              <a:tr h="128180">
                <a:tc>
                  <a:txBody>
                    <a:bodyPr/>
                    <a:lstStyle/>
                    <a:p>
                      <a:pPr algn="l" fontAlgn="b"/>
                      <a:r>
                        <a:rPr lang="en-GB" sz="700" b="1" i="0" u="none" strike="noStrike">
                          <a:solidFill>
                            <a:srgbClr val="000000"/>
                          </a:solidFill>
                          <a:effectLst/>
                          <a:latin typeface="Arial" panose="020B0604020202020204" pitchFamily="34" charset="0"/>
                        </a:rPr>
                        <a:t>ALLIED HEALTH PROFESSIONALS</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46</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113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121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57</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22</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94</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852230267"/>
                  </a:ext>
                </a:extLst>
              </a:tr>
              <a:tr h="128180">
                <a:tc>
                  <a:txBody>
                    <a:bodyPr/>
                    <a:lstStyle/>
                    <a:p>
                      <a:pPr algn="l" fontAlgn="b"/>
                      <a:r>
                        <a:rPr lang="en-GB" sz="700" b="1" i="0" u="none" strike="noStrike">
                          <a:solidFill>
                            <a:srgbClr val="000000"/>
                          </a:solidFill>
                          <a:effectLst/>
                          <a:latin typeface="Arial" panose="020B0604020202020204" pitchFamily="34" charset="0"/>
                        </a:rPr>
                        <a:t>ESTATES AND ANCILLIARY</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(9)</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0</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651509676"/>
                  </a:ext>
                </a:extLst>
              </a:tr>
              <a:tr h="128180">
                <a:tc>
                  <a:txBody>
                    <a:bodyPr/>
                    <a:lstStyle/>
                    <a:p>
                      <a:pPr algn="l" fontAlgn="b"/>
                      <a:r>
                        <a:rPr lang="en-GB" sz="700" b="1" i="0" u="none" strike="noStrike">
                          <a:solidFill>
                            <a:srgbClr val="000000"/>
                          </a:solidFill>
                          <a:effectLst/>
                          <a:latin typeface="Arial" panose="020B0604020202020204" pitchFamily="34" charset="0"/>
                        </a:rPr>
                        <a:t>HEALTHCARE SCIENTISTS</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6</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7</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2146537835"/>
                  </a:ext>
                </a:extLst>
              </a:tr>
              <a:tr h="128180">
                <a:tc>
                  <a:txBody>
                    <a:bodyPr/>
                    <a:lstStyle/>
                    <a:p>
                      <a:pPr algn="l" fontAlgn="b"/>
                      <a:r>
                        <a:rPr lang="en-GB" sz="700" b="1" i="0" u="none" strike="noStrike">
                          <a:solidFill>
                            <a:srgbClr val="000000"/>
                          </a:solidFill>
                          <a:effectLst/>
                          <a:latin typeface="Arial" panose="020B0604020202020204" pitchFamily="34" charset="0"/>
                        </a:rPr>
                        <a:t>MEDICAL AND DENTAL</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508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617</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709</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695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648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515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588</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611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619</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948917956"/>
                  </a:ext>
                </a:extLst>
              </a:tr>
              <a:tr h="128180">
                <a:tc>
                  <a:txBody>
                    <a:bodyPr/>
                    <a:lstStyle/>
                    <a:p>
                      <a:pPr algn="l" fontAlgn="b"/>
                      <a:r>
                        <a:rPr lang="en-GB" sz="700" b="1" i="0" u="none" strike="noStrike">
                          <a:solidFill>
                            <a:srgbClr val="000000"/>
                          </a:solidFill>
                          <a:effectLst/>
                          <a:latin typeface="Arial" panose="020B0604020202020204" pitchFamily="34" charset="0"/>
                        </a:rPr>
                        <a:t>NURSING AND MIDWIFERY REGISTERED</a:t>
                      </a:r>
                    </a:p>
                  </a:txBody>
                  <a:tcPr marL="0" marR="0" marT="0" marB="0" anchor="b">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450</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401</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308</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330</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320</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346</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435</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386</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332</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extLst>
                  <a:ext uri="{0D108BD9-81ED-4DB2-BD59-A6C34878D82A}">
                    <a16:rowId xmlns:a16="http://schemas.microsoft.com/office/drawing/2014/main" val="1880764536"/>
                  </a:ext>
                </a:extLst>
              </a:tr>
              <a:tr h="134589">
                <a:tc>
                  <a:txBody>
                    <a:bodyPr/>
                    <a:lstStyle/>
                    <a:p>
                      <a:pPr algn="l" fontAlgn="b"/>
                      <a:r>
                        <a:rPr lang="en-GB" sz="700" b="1" i="0" u="none" strike="noStrike">
                          <a:solidFill>
                            <a:srgbClr val="000000"/>
                          </a:solidFill>
                          <a:effectLst/>
                          <a:latin typeface="Arial" panose="020B0604020202020204" pitchFamily="34" charset="0"/>
                        </a:rPr>
                        <a:t>Grand Total</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1,193</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1,349</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1,300</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1,287</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1,312</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1,222</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1,432</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1,281</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1,274</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3249767148"/>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087813744"/>
              </p:ext>
            </p:extLst>
          </p:nvPr>
        </p:nvGraphicFramePr>
        <p:xfrm>
          <a:off x="6347977" y="2369991"/>
          <a:ext cx="5605728" cy="1724025"/>
        </p:xfrm>
        <a:graphic>
          <a:graphicData uri="http://schemas.openxmlformats.org/drawingml/2006/table">
            <a:tbl>
              <a:tblPr/>
              <a:tblGrid>
                <a:gridCol w="1716954">
                  <a:extLst>
                    <a:ext uri="{9D8B030D-6E8A-4147-A177-3AD203B41FA5}">
                      <a16:colId xmlns:a16="http://schemas.microsoft.com/office/drawing/2014/main" val="653041714"/>
                    </a:ext>
                  </a:extLst>
                </a:gridCol>
                <a:gridCol w="410019">
                  <a:extLst>
                    <a:ext uri="{9D8B030D-6E8A-4147-A177-3AD203B41FA5}">
                      <a16:colId xmlns:a16="http://schemas.microsoft.com/office/drawing/2014/main" val="48559832"/>
                    </a:ext>
                  </a:extLst>
                </a:gridCol>
                <a:gridCol w="410019">
                  <a:extLst>
                    <a:ext uri="{9D8B030D-6E8A-4147-A177-3AD203B41FA5}">
                      <a16:colId xmlns:a16="http://schemas.microsoft.com/office/drawing/2014/main" val="3007442349"/>
                    </a:ext>
                  </a:extLst>
                </a:gridCol>
                <a:gridCol w="410019">
                  <a:extLst>
                    <a:ext uri="{9D8B030D-6E8A-4147-A177-3AD203B41FA5}">
                      <a16:colId xmlns:a16="http://schemas.microsoft.com/office/drawing/2014/main" val="3828488950"/>
                    </a:ext>
                  </a:extLst>
                </a:gridCol>
                <a:gridCol w="410019">
                  <a:extLst>
                    <a:ext uri="{9D8B030D-6E8A-4147-A177-3AD203B41FA5}">
                      <a16:colId xmlns:a16="http://schemas.microsoft.com/office/drawing/2014/main" val="3401863197"/>
                    </a:ext>
                  </a:extLst>
                </a:gridCol>
                <a:gridCol w="410019">
                  <a:extLst>
                    <a:ext uri="{9D8B030D-6E8A-4147-A177-3AD203B41FA5}">
                      <a16:colId xmlns:a16="http://schemas.microsoft.com/office/drawing/2014/main" val="3153689678"/>
                    </a:ext>
                  </a:extLst>
                </a:gridCol>
                <a:gridCol w="410019">
                  <a:extLst>
                    <a:ext uri="{9D8B030D-6E8A-4147-A177-3AD203B41FA5}">
                      <a16:colId xmlns:a16="http://schemas.microsoft.com/office/drawing/2014/main" val="2069768251"/>
                    </a:ext>
                  </a:extLst>
                </a:gridCol>
                <a:gridCol w="410019">
                  <a:extLst>
                    <a:ext uri="{9D8B030D-6E8A-4147-A177-3AD203B41FA5}">
                      <a16:colId xmlns:a16="http://schemas.microsoft.com/office/drawing/2014/main" val="4025721576"/>
                    </a:ext>
                  </a:extLst>
                </a:gridCol>
                <a:gridCol w="198603">
                  <a:extLst>
                    <a:ext uri="{9D8B030D-6E8A-4147-A177-3AD203B41FA5}">
                      <a16:colId xmlns:a16="http://schemas.microsoft.com/office/drawing/2014/main" val="1303207620"/>
                    </a:ext>
                  </a:extLst>
                </a:gridCol>
                <a:gridCol w="410019">
                  <a:extLst>
                    <a:ext uri="{9D8B030D-6E8A-4147-A177-3AD203B41FA5}">
                      <a16:colId xmlns:a16="http://schemas.microsoft.com/office/drawing/2014/main" val="4178618272"/>
                    </a:ext>
                  </a:extLst>
                </a:gridCol>
                <a:gridCol w="410019">
                  <a:extLst>
                    <a:ext uri="{9D8B030D-6E8A-4147-A177-3AD203B41FA5}">
                      <a16:colId xmlns:a16="http://schemas.microsoft.com/office/drawing/2014/main" val="704788791"/>
                    </a:ext>
                  </a:extLst>
                </a:gridCol>
              </a:tblGrid>
              <a:tr h="266528">
                <a:tc rowSpan="2">
                  <a:txBody>
                    <a:bodyPr/>
                    <a:lstStyle/>
                    <a:p>
                      <a:pPr algn="ctr" fontAlgn="ctr"/>
                      <a:r>
                        <a:rPr lang="en-GB" sz="700" b="1" i="0" u="none" strike="noStrike">
                          <a:solidFill>
                            <a:srgbClr val="FFFFFF"/>
                          </a:solidFill>
                          <a:effectLst/>
                          <a:latin typeface="Arial" panose="020B0604020202020204" pitchFamily="34" charset="0"/>
                        </a:rPr>
                        <a:t>Type</a:t>
                      </a:r>
                    </a:p>
                  </a:txBody>
                  <a:tcPr marL="0" marR="0" marT="0" marB="0" anchor="ctr">
                    <a:lnL>
                      <a:noFill/>
                    </a:lnL>
                    <a:lnR>
                      <a:noFill/>
                    </a:lnR>
                    <a:lnT>
                      <a:noFill/>
                    </a:lnT>
                    <a:lnB>
                      <a:noFill/>
                    </a:lnB>
                    <a:solidFill>
                      <a:srgbClr val="366092"/>
                    </a:solidFill>
                  </a:tcPr>
                </a:tc>
                <a:tc gridSpan="7">
                  <a:txBody>
                    <a:bodyPr/>
                    <a:lstStyle/>
                    <a:p>
                      <a:pPr algn="ctr" fontAlgn="ctr"/>
                      <a:r>
                        <a:rPr lang="en-GB" sz="700" b="1" i="0" u="none" strike="noStrike">
                          <a:solidFill>
                            <a:srgbClr val="FFFFFF"/>
                          </a:solidFill>
                          <a:effectLst/>
                          <a:latin typeface="Arial" panose="020B0604020202020204" pitchFamily="34" charset="0"/>
                        </a:rPr>
                        <a:t>£'000</a:t>
                      </a:r>
                    </a:p>
                  </a:txBody>
                  <a:tcPr marL="0" marR="0" marT="0" marB="0" anchor="ctr">
                    <a:lnL>
                      <a:noFill/>
                    </a:lnL>
                    <a:lnR>
                      <a:noFill/>
                    </a:lnR>
                    <a:lnT>
                      <a:noFill/>
                    </a:lnT>
                    <a:lnB>
                      <a:noFill/>
                    </a:lnB>
                    <a:solidFill>
                      <a:srgbClr val="366092"/>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rowSpan="2">
                  <a:txBody>
                    <a:bodyPr/>
                    <a:lstStyle/>
                    <a:p>
                      <a:pPr algn="ctr" fontAlgn="ctr"/>
                      <a:r>
                        <a:rPr lang="en-GB" sz="700" b="1" i="0" u="none" strike="noStrike">
                          <a:solidFill>
                            <a:srgbClr val="FFFFFF"/>
                          </a:solidFill>
                          <a:effectLst/>
                          <a:latin typeface="Arial" panose="020B0604020202020204" pitchFamily="34" charset="0"/>
                        </a:rPr>
                        <a:t>Q1 Average £'000</a:t>
                      </a:r>
                    </a:p>
                  </a:txBody>
                  <a:tcPr marL="0" marR="0" marT="0" marB="0" anchor="ctr">
                    <a:lnL>
                      <a:noFill/>
                    </a:lnL>
                    <a:lnR>
                      <a:noFill/>
                    </a:lnR>
                    <a:lnT>
                      <a:noFill/>
                    </a:lnT>
                    <a:lnB>
                      <a:noFill/>
                    </a:lnB>
                    <a:solidFill>
                      <a:srgbClr val="366092"/>
                    </a:solidFill>
                  </a:tcPr>
                </a:tc>
                <a:tc rowSpan="2">
                  <a:txBody>
                    <a:bodyPr/>
                    <a:lstStyle/>
                    <a:p>
                      <a:pPr algn="ctr" fontAlgn="ctr"/>
                      <a:r>
                        <a:rPr lang="en-GB" sz="700" b="1" i="0" u="none" strike="noStrike">
                          <a:solidFill>
                            <a:srgbClr val="FFFFFF"/>
                          </a:solidFill>
                          <a:effectLst/>
                          <a:latin typeface="Arial" panose="020B0604020202020204" pitchFamily="34" charset="0"/>
                        </a:rPr>
                        <a:t>Q2 Average £'000</a:t>
                      </a:r>
                    </a:p>
                  </a:txBody>
                  <a:tcPr marL="0" marR="0" marT="0" marB="0" anchor="ctr">
                    <a:lnL>
                      <a:noFill/>
                    </a:lnL>
                    <a:lnR>
                      <a:noFill/>
                    </a:lnR>
                    <a:lnT>
                      <a:noFill/>
                    </a:lnT>
                    <a:lnB>
                      <a:noFill/>
                    </a:lnB>
                    <a:solidFill>
                      <a:srgbClr val="366092"/>
                    </a:solidFill>
                  </a:tcPr>
                </a:tc>
                <a:extLst>
                  <a:ext uri="{0D108BD9-81ED-4DB2-BD59-A6C34878D82A}">
                    <a16:rowId xmlns:a16="http://schemas.microsoft.com/office/drawing/2014/main" val="3585329616"/>
                  </a:ext>
                </a:extLst>
              </a:tr>
              <a:tr h="266528">
                <a:tc vMerge="1">
                  <a:txBody>
                    <a:bodyPr/>
                    <a:lstStyle/>
                    <a:p>
                      <a:endParaRPr lang="en-GB"/>
                    </a:p>
                  </a:txBody>
                  <a:tcPr/>
                </a:tc>
                <a:tc>
                  <a:txBody>
                    <a:bodyPr/>
                    <a:lstStyle/>
                    <a:p>
                      <a:pPr algn="ctr" fontAlgn="ctr"/>
                      <a:r>
                        <a:rPr lang="en-GB" sz="700" b="1" i="0" u="none" strike="noStrike">
                          <a:solidFill>
                            <a:srgbClr val="FFFFFF"/>
                          </a:solidFill>
                          <a:effectLst/>
                          <a:latin typeface="Arial" panose="020B0604020202020204" pitchFamily="34" charset="0"/>
                        </a:rPr>
                        <a:t>P01-25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P02-25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P03-25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P04-25</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P05-24</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P06-24</a:t>
                      </a:r>
                    </a:p>
                  </a:txBody>
                  <a:tcPr marL="0" marR="0" marT="0" marB="0" anchor="ctr">
                    <a:lnL>
                      <a:noFill/>
                    </a:lnL>
                    <a:lnR>
                      <a:noFill/>
                    </a:lnR>
                    <a:lnT>
                      <a:noFill/>
                    </a:lnT>
                    <a:lnB>
                      <a:noFill/>
                    </a:lnB>
                    <a:solidFill>
                      <a:srgbClr val="366092"/>
                    </a:solidFill>
                  </a:tcPr>
                </a:tc>
                <a:tc>
                  <a:txBody>
                    <a:bodyPr/>
                    <a:lstStyle/>
                    <a:p>
                      <a:pPr algn="ctr" fontAlgn="ctr"/>
                      <a:r>
                        <a:rPr lang="en-GB" sz="700" b="1" i="0" u="none" strike="noStrike">
                          <a:solidFill>
                            <a:srgbClr val="FFFFFF"/>
                          </a:solidFill>
                          <a:effectLst/>
                          <a:latin typeface="Arial" panose="020B0604020202020204" pitchFamily="34" charset="0"/>
                        </a:rPr>
                        <a:t>P07-24</a:t>
                      </a:r>
                    </a:p>
                  </a:txBody>
                  <a:tcPr marL="0" marR="0" marT="0" marB="0" anchor="ctr">
                    <a:lnL>
                      <a:noFill/>
                    </a:lnL>
                    <a:lnR>
                      <a:noFill/>
                    </a:lnR>
                    <a:lnT>
                      <a:noFill/>
                    </a:lnT>
                    <a:lnB>
                      <a:noFill/>
                    </a:lnB>
                    <a:solidFill>
                      <a:srgbClr val="36609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678991793"/>
                  </a:ext>
                </a:extLst>
              </a:tr>
              <a:tr h="293660">
                <a:tc>
                  <a:txBody>
                    <a:bodyPr/>
                    <a:lstStyle/>
                    <a:p>
                      <a:pPr algn="l" fontAlgn="b"/>
                      <a:r>
                        <a:rPr lang="en-GB" sz="700" b="1" i="0" u="none" strike="noStrike">
                          <a:solidFill>
                            <a:srgbClr val="000000"/>
                          </a:solidFill>
                          <a:effectLst/>
                          <a:latin typeface="Arial" panose="020B0604020202020204" pitchFamily="34" charset="0"/>
                        </a:rPr>
                        <a:t>Additional Hours - Medical Staffing (ADH)</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192</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26</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177</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186</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204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163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210</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132</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185</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4048347061"/>
                  </a:ext>
                </a:extLst>
              </a:tr>
              <a:tr h="177685">
                <a:tc>
                  <a:txBody>
                    <a:bodyPr/>
                    <a:lstStyle/>
                    <a:p>
                      <a:pPr algn="l" fontAlgn="b"/>
                      <a:r>
                        <a:rPr lang="en-GB" sz="700" b="1" i="0" u="none" strike="noStrike">
                          <a:solidFill>
                            <a:srgbClr val="000000"/>
                          </a:solidFill>
                          <a:effectLst/>
                          <a:latin typeface="Arial" panose="020B0604020202020204" pitchFamily="34" charset="0"/>
                        </a:rPr>
                        <a:t>Agency</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335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442</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424</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389</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398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409</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315</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400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399</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1288303934"/>
                  </a:ext>
                </a:extLst>
              </a:tr>
              <a:tr h="177685">
                <a:tc>
                  <a:txBody>
                    <a:bodyPr/>
                    <a:lstStyle/>
                    <a:p>
                      <a:pPr algn="l" fontAlgn="b"/>
                      <a:r>
                        <a:rPr lang="en-GB" sz="700" b="1" i="0" u="none" strike="noStrike">
                          <a:solidFill>
                            <a:srgbClr val="000000"/>
                          </a:solidFill>
                          <a:effectLst/>
                          <a:latin typeface="Arial" panose="020B0604020202020204" pitchFamily="34" charset="0"/>
                        </a:rPr>
                        <a:t>Overtime</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175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130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161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158</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180</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171</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155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173</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259507143"/>
                  </a:ext>
                </a:extLst>
              </a:tr>
              <a:tr h="177685">
                <a:tc>
                  <a:txBody>
                    <a:bodyPr/>
                    <a:lstStyle/>
                    <a:p>
                      <a:pPr algn="l" fontAlgn="b"/>
                      <a:r>
                        <a:rPr lang="en-GB" sz="700" b="1" i="0" u="none" strike="noStrike">
                          <a:solidFill>
                            <a:srgbClr val="000000"/>
                          </a:solidFill>
                          <a:effectLst/>
                          <a:latin typeface="Arial" panose="020B0604020202020204" pitchFamily="34" charset="0"/>
                        </a:rPr>
                        <a:t>Waiting List Initiative (WLI)</a:t>
                      </a:r>
                    </a:p>
                  </a:txBody>
                  <a:tcPr marL="0" marR="0" marT="0" marB="0" anchor="b">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163</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302</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221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241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191</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145</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227</a:t>
                      </a:r>
                    </a:p>
                  </a:txBody>
                  <a:tcPr marL="0" marR="0" marT="0" marB="0" anchor="ctr">
                    <a:lnL>
                      <a:noFill/>
                    </a:lnL>
                    <a:lnR>
                      <a:noFill/>
                    </a:lnR>
                    <a:lnT>
                      <a:noFill/>
                    </a:lnT>
                    <a:lnB>
                      <a:noFill/>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229</a:t>
                      </a:r>
                    </a:p>
                  </a:txBody>
                  <a:tcPr marL="0" marR="0" marT="0" marB="0" anchor="ctr">
                    <a:lnL>
                      <a:noFill/>
                    </a:lnL>
                    <a:lnR>
                      <a:noFill/>
                    </a:lnR>
                    <a:lnT>
                      <a:noFill/>
                    </a:lnT>
                    <a:lnB>
                      <a:noFill/>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192</a:t>
                      </a:r>
                    </a:p>
                  </a:txBody>
                  <a:tcPr marL="0" marR="0" marT="0" marB="0" anchor="ctr">
                    <a:lnL>
                      <a:noFill/>
                    </a:lnL>
                    <a:lnR>
                      <a:noFill/>
                    </a:lnR>
                    <a:lnT>
                      <a:noFill/>
                    </a:lnT>
                    <a:lnB>
                      <a:noFill/>
                    </a:lnB>
                    <a:solidFill>
                      <a:srgbClr val="D9E1F2"/>
                    </a:solidFill>
                  </a:tcPr>
                </a:tc>
                <a:extLst>
                  <a:ext uri="{0D108BD9-81ED-4DB2-BD59-A6C34878D82A}">
                    <a16:rowId xmlns:a16="http://schemas.microsoft.com/office/drawing/2014/main" val="1566181437"/>
                  </a:ext>
                </a:extLst>
              </a:tr>
              <a:tr h="177685">
                <a:tc>
                  <a:txBody>
                    <a:bodyPr/>
                    <a:lstStyle/>
                    <a:p>
                      <a:pPr algn="l" fontAlgn="b"/>
                      <a:r>
                        <a:rPr lang="en-GB" sz="700" b="1" i="0" u="none" strike="noStrike">
                          <a:solidFill>
                            <a:srgbClr val="000000"/>
                          </a:solidFill>
                          <a:effectLst/>
                          <a:latin typeface="Arial" panose="020B0604020202020204" pitchFamily="34" charset="0"/>
                        </a:rPr>
                        <a:t>Bank</a:t>
                      </a:r>
                    </a:p>
                  </a:txBody>
                  <a:tcPr marL="0" marR="0" marT="0" marB="0" anchor="b">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328</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449</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317</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312</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336</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326</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508</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364</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tc>
                  <a:txBody>
                    <a:bodyPr/>
                    <a:lstStyle/>
                    <a:p>
                      <a:pPr algn="ctr" fontAlgn="ctr"/>
                      <a:r>
                        <a:rPr lang="en-GB" sz="700" b="1" i="0" u="none" strike="noStrike">
                          <a:solidFill>
                            <a:srgbClr val="000000"/>
                          </a:solidFill>
                          <a:effectLst/>
                          <a:latin typeface="Arial" panose="020B0604020202020204" pitchFamily="34" charset="0"/>
                        </a:rPr>
                        <a:t>325</a:t>
                      </a:r>
                    </a:p>
                  </a:txBody>
                  <a:tcPr marL="0" marR="0" marT="0" marB="0" anchor="ctr">
                    <a:lnL>
                      <a:noFill/>
                    </a:lnL>
                    <a:lnR>
                      <a:noFill/>
                    </a:lnR>
                    <a:lnT>
                      <a:noFill/>
                    </a:lnT>
                    <a:lnB w="6350" cap="flat" cmpd="sng" algn="ctr">
                      <a:solidFill>
                        <a:srgbClr val="2F75B5"/>
                      </a:solidFill>
                      <a:prstDash val="solid"/>
                      <a:round/>
                      <a:headEnd type="none" w="med" len="med"/>
                      <a:tailEnd type="none" w="med" len="med"/>
                    </a:lnB>
                    <a:solidFill>
                      <a:srgbClr val="D9E1F2"/>
                    </a:solidFill>
                  </a:tcPr>
                </a:tc>
                <a:extLst>
                  <a:ext uri="{0D108BD9-81ED-4DB2-BD59-A6C34878D82A}">
                    <a16:rowId xmlns:a16="http://schemas.microsoft.com/office/drawing/2014/main" val="504847666"/>
                  </a:ext>
                </a:extLst>
              </a:tr>
              <a:tr h="186569">
                <a:tc>
                  <a:txBody>
                    <a:bodyPr/>
                    <a:lstStyle/>
                    <a:p>
                      <a:pPr algn="l" fontAlgn="b"/>
                      <a:r>
                        <a:rPr lang="en-GB" sz="700" b="1" i="0" u="none" strike="noStrike">
                          <a:solidFill>
                            <a:srgbClr val="000000"/>
                          </a:solidFill>
                          <a:effectLst/>
                          <a:latin typeface="Arial" panose="020B0604020202020204" pitchFamily="34" charset="0"/>
                        </a:rPr>
                        <a:t>Grand Total</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b"/>
                      <a:r>
                        <a:rPr lang="en-GB" sz="700" b="1" i="0" u="none" strike="noStrike">
                          <a:solidFill>
                            <a:srgbClr val="000000"/>
                          </a:solidFill>
                          <a:effectLst/>
                          <a:latin typeface="Arial" panose="020B0604020202020204" pitchFamily="34" charset="0"/>
                        </a:rPr>
                        <a:t>1,193</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b"/>
                      <a:r>
                        <a:rPr lang="en-GB" sz="700" b="1" i="0" u="none" strike="noStrike">
                          <a:solidFill>
                            <a:srgbClr val="000000"/>
                          </a:solidFill>
                          <a:effectLst/>
                          <a:latin typeface="Arial" panose="020B0604020202020204" pitchFamily="34" charset="0"/>
                        </a:rPr>
                        <a:t>1,349</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b"/>
                      <a:r>
                        <a:rPr lang="en-GB" sz="700" b="1" i="0" u="none" strike="noStrike">
                          <a:solidFill>
                            <a:srgbClr val="000000"/>
                          </a:solidFill>
                          <a:effectLst/>
                          <a:latin typeface="Arial" panose="020B0604020202020204" pitchFamily="34" charset="0"/>
                        </a:rPr>
                        <a:t>1,300</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b"/>
                      <a:r>
                        <a:rPr lang="en-GB" sz="700" b="1" i="0" u="none" strike="noStrike">
                          <a:solidFill>
                            <a:srgbClr val="000000"/>
                          </a:solidFill>
                          <a:effectLst/>
                          <a:latin typeface="Arial" panose="020B0604020202020204" pitchFamily="34" charset="0"/>
                        </a:rPr>
                        <a:t>1,287</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b"/>
                      <a:r>
                        <a:rPr lang="en-GB" sz="700" b="1" i="0" u="none" strike="noStrike">
                          <a:solidFill>
                            <a:srgbClr val="000000"/>
                          </a:solidFill>
                          <a:effectLst/>
                          <a:latin typeface="Arial" panose="020B0604020202020204" pitchFamily="34" charset="0"/>
                        </a:rPr>
                        <a:t>1,312</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b"/>
                      <a:r>
                        <a:rPr lang="en-GB" sz="700" b="1" i="0" u="none" strike="noStrike">
                          <a:solidFill>
                            <a:srgbClr val="000000"/>
                          </a:solidFill>
                          <a:effectLst/>
                          <a:latin typeface="Arial" panose="020B0604020202020204" pitchFamily="34" charset="0"/>
                        </a:rPr>
                        <a:t>1,222</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b"/>
                      <a:r>
                        <a:rPr lang="en-GB" sz="700" b="1" i="0" u="none" strike="noStrike">
                          <a:solidFill>
                            <a:srgbClr val="000000"/>
                          </a:solidFill>
                          <a:effectLst/>
                          <a:latin typeface="Arial" panose="020B0604020202020204" pitchFamily="34" charset="0"/>
                        </a:rPr>
                        <a:t>1,432</a:t>
                      </a:r>
                    </a:p>
                  </a:txBody>
                  <a:tcPr marL="0" marR="0" marT="0" marB="0" anchor="b">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l" fontAlgn="b"/>
                      <a:r>
                        <a:rPr lang="en-GB" sz="7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ctr"/>
                      <a:r>
                        <a:rPr lang="en-GB" sz="700" b="1" i="0" u="none" strike="noStrike">
                          <a:solidFill>
                            <a:srgbClr val="000000"/>
                          </a:solidFill>
                          <a:effectLst/>
                          <a:latin typeface="Arial" panose="020B0604020202020204" pitchFamily="34" charset="0"/>
                        </a:rPr>
                        <a:t>1,281</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tc>
                  <a:txBody>
                    <a:bodyPr/>
                    <a:lstStyle/>
                    <a:p>
                      <a:pPr algn="ctr" fontAlgn="ctr"/>
                      <a:r>
                        <a:rPr lang="en-GB" sz="700" b="1" i="0" u="none" strike="noStrike">
                          <a:solidFill>
                            <a:srgbClr val="000000"/>
                          </a:solidFill>
                          <a:effectLst/>
                          <a:latin typeface="Arial" panose="020B0604020202020204" pitchFamily="34" charset="0"/>
                        </a:rPr>
                        <a:t>1,274</a:t>
                      </a:r>
                    </a:p>
                  </a:txBody>
                  <a:tcPr marL="0" marR="0" marT="0" marB="0" anchor="ctr">
                    <a:lnL>
                      <a:noFill/>
                    </a:lnL>
                    <a:lnR>
                      <a:noFill/>
                    </a:lnR>
                    <a:lnT w="6350" cap="flat" cmpd="sng" algn="ctr">
                      <a:solidFill>
                        <a:srgbClr val="2F75B5"/>
                      </a:solidFill>
                      <a:prstDash val="solid"/>
                      <a:round/>
                      <a:headEnd type="none" w="med" len="med"/>
                      <a:tailEnd type="none" w="med" len="med"/>
                    </a:lnT>
                    <a:lnB w="1270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4291238689"/>
                  </a:ext>
                </a:extLst>
              </a:tr>
            </a:tbl>
          </a:graphicData>
        </a:graphic>
      </p:graphicFrame>
    </p:spTree>
    <p:extLst>
      <p:ext uri="{BB962C8B-B14F-4D97-AF65-F5344CB8AC3E}">
        <p14:creationId xmlns:p14="http://schemas.microsoft.com/office/powerpoint/2010/main" val="2899638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Non 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p:cNvSpPr txBox="1"/>
          <p:nvPr/>
        </p:nvSpPr>
        <p:spPr>
          <a:xfrm>
            <a:off x="404238" y="3074142"/>
            <a:ext cx="10492740" cy="2894409"/>
          </a:xfrm>
          <a:prstGeom prst="roundRect">
            <a:avLst/>
          </a:prstGeom>
          <a:noFill/>
          <a:ln>
            <a:solidFill>
              <a:srgbClr val="002060"/>
            </a:solidFill>
          </a:ln>
        </p:spPr>
        <p:txBody>
          <a:bodyPr wrap="square" rtlCol="0">
            <a:spAutoFit/>
          </a:bodyPr>
          <a:lstStyle/>
          <a:p>
            <a:r>
              <a:rPr lang="en-GB" sz="1200" kern="0">
                <a:solidFill>
                  <a:srgbClr val="002060"/>
                </a:solidFill>
                <a:latin typeface="Arial"/>
              </a:rPr>
              <a:t>61% of Clinical Services &amp; Supplies (excl. Drugs and Products) expenditure is seen in the Surgical Division with Theatres and T&amp;O accounting for 37% and 18%, respectively.  These expenditure areas are also contributing to the increased spend levels in 24/25 vs 23/24 due to the following reasons: Increased activity; Inflationary Pressures; Non-recurrent benefits taken in 2023/24.</a:t>
            </a:r>
          </a:p>
          <a:p>
            <a:endParaRPr lang="en-GB" sz="1200" kern="0">
              <a:solidFill>
                <a:srgbClr val="002060"/>
              </a:solidFill>
              <a:latin typeface="Arial"/>
            </a:endParaRPr>
          </a:p>
          <a:p>
            <a:r>
              <a:rPr lang="en-GB" sz="1200" kern="0">
                <a:solidFill>
                  <a:srgbClr val="002060"/>
                </a:solidFill>
                <a:latin typeface="Arial"/>
              </a:rPr>
              <a:t>Haematology Blood Products - which along with Rheumatology to a lesser extent is the biggest consumer of blood products - is a current cause for concern.  Expenditure levels have clearly increased vs 2023/24 with further investigation underway to understand the drivers of this spend.  There is often natural monthly variation in spend but the last 3 months have seen a continued increase vs historic levels, albeit on a reducing basis.</a:t>
            </a:r>
          </a:p>
          <a:p>
            <a:endParaRPr lang="en-GB" sz="1600">
              <a:solidFill>
                <a:srgbClr val="002060"/>
              </a:solidFill>
              <a:latin typeface="Arial" panose="020B0604020202020204" pitchFamily="34" charset="0"/>
              <a:cs typeface="Arial" panose="020B0604020202020204" pitchFamily="34" charset="0"/>
            </a:endParaRPr>
          </a:p>
          <a:p>
            <a:endParaRPr lang="en-GB" sz="1600">
              <a:solidFill>
                <a:srgbClr val="002060"/>
              </a:solidFill>
              <a:latin typeface="Arial" panose="020B0604020202020204" pitchFamily="34" charset="0"/>
              <a:cs typeface="Arial" panose="020B0604020202020204" pitchFamily="34" charset="0"/>
            </a:endParaRPr>
          </a:p>
          <a:p>
            <a:endParaRPr lang="en-GB" sz="1600">
              <a:solidFill>
                <a:srgbClr val="002060"/>
              </a:solidFill>
              <a:latin typeface="Arial" panose="020B0604020202020204" pitchFamily="34" charset="0"/>
              <a:cs typeface="Arial" panose="020B0604020202020204" pitchFamily="34" charset="0"/>
            </a:endParaRPr>
          </a:p>
          <a:p>
            <a:endParaRPr lang="en-GB" sz="1600">
              <a:solidFill>
                <a:srgbClr val="002060"/>
              </a:solidFill>
              <a:latin typeface="Arial" panose="020B0604020202020204" pitchFamily="34" charset="0"/>
              <a:cs typeface="Arial" panose="020B0604020202020204" pitchFamily="34" charset="0"/>
            </a:endParaRPr>
          </a:p>
          <a:p>
            <a:endParaRPr lang="en-GB" sz="160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492450"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2" name="Picture 1"/>
          <p:cNvPicPr>
            <a:picLocks noChangeAspect="1"/>
          </p:cNvPicPr>
          <p:nvPr/>
        </p:nvPicPr>
        <p:blipFill>
          <a:blip r:embed="rId5"/>
          <a:stretch>
            <a:fillRect/>
          </a:stretch>
        </p:blipFill>
        <p:spPr>
          <a:xfrm>
            <a:off x="260955" y="710522"/>
            <a:ext cx="3648387" cy="2099997"/>
          </a:xfrm>
          <a:prstGeom prst="rect">
            <a:avLst/>
          </a:prstGeom>
        </p:spPr>
      </p:pic>
      <p:pic>
        <p:nvPicPr>
          <p:cNvPr id="3" name="Picture 2"/>
          <p:cNvPicPr>
            <a:picLocks noChangeAspect="1"/>
          </p:cNvPicPr>
          <p:nvPr/>
        </p:nvPicPr>
        <p:blipFill>
          <a:blip r:embed="rId6"/>
          <a:stretch>
            <a:fillRect/>
          </a:stretch>
        </p:blipFill>
        <p:spPr>
          <a:xfrm>
            <a:off x="4087790" y="716062"/>
            <a:ext cx="3648387" cy="2092515"/>
          </a:xfrm>
          <a:prstGeom prst="rect">
            <a:avLst/>
          </a:prstGeom>
        </p:spPr>
      </p:pic>
      <p:pic>
        <p:nvPicPr>
          <p:cNvPr id="4" name="Picture 3"/>
          <p:cNvPicPr>
            <a:picLocks noChangeAspect="1"/>
          </p:cNvPicPr>
          <p:nvPr/>
        </p:nvPicPr>
        <p:blipFill>
          <a:blip r:embed="rId7"/>
          <a:stretch>
            <a:fillRect/>
          </a:stretch>
        </p:blipFill>
        <p:spPr>
          <a:xfrm>
            <a:off x="7914625" y="710522"/>
            <a:ext cx="3648387" cy="2103254"/>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8096241" y="566173"/>
            <a:ext cx="3681629" cy="2550247"/>
          </a:xfrm>
          <a:prstGeom prst="rect">
            <a:avLst/>
          </a:prstGeom>
        </p:spPr>
      </p:pic>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Savings Summary From Financial Assessment (25</a:t>
            </a:r>
            <a:r>
              <a:rPr lang="en-GB" sz="1800" b="1" cap="small" baseline="30000">
                <a:solidFill>
                  <a:schemeClr val="bg1"/>
                </a:solidFill>
                <a:latin typeface="Arial" panose="020B0604020202020204" pitchFamily="34" charset="0"/>
                <a:ea typeface="Verdana" panose="020B0604030504040204" pitchFamily="34" charset="0"/>
                <a:cs typeface="Arial" panose="020B0604020202020204" pitchFamily="34" charset="0"/>
              </a:rPr>
              <a:t>th</a:t>
            </a: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 September)</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5"/>
          <a:stretch>
            <a:fillRect/>
          </a:stretch>
        </p:blipFill>
        <p:spPr>
          <a:xfrm>
            <a:off x="177872" y="6043498"/>
            <a:ext cx="2238027" cy="692361"/>
          </a:xfrm>
          <a:prstGeom prst="rect">
            <a:avLst/>
          </a:prstGeom>
        </p:spPr>
      </p:pic>
      <p:sp>
        <p:nvSpPr>
          <p:cNvPr id="15" name="Oval 14"/>
          <p:cNvSpPr/>
          <p:nvPr/>
        </p:nvSpPr>
        <p:spPr>
          <a:xfrm>
            <a:off x="11571966" y="85119"/>
            <a:ext cx="616317" cy="616317"/>
          </a:xfrm>
          <a:prstGeom prst="ellipse">
            <a:avLst/>
          </a:prstGeom>
          <a:blipFill>
            <a:blip r:embed="rId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8" name="Picture 7"/>
          <p:cNvPicPr>
            <a:picLocks noChangeAspect="1"/>
          </p:cNvPicPr>
          <p:nvPr/>
        </p:nvPicPr>
        <p:blipFill>
          <a:blip r:embed="rId7"/>
          <a:stretch>
            <a:fillRect/>
          </a:stretch>
        </p:blipFill>
        <p:spPr>
          <a:xfrm>
            <a:off x="450443" y="553427"/>
            <a:ext cx="3715913" cy="2559644"/>
          </a:xfrm>
          <a:prstGeom prst="rect">
            <a:avLst/>
          </a:prstGeom>
        </p:spPr>
      </p:pic>
      <p:pic>
        <p:nvPicPr>
          <p:cNvPr id="12" name="Picture 11"/>
          <p:cNvPicPr>
            <a:picLocks noChangeAspect="1"/>
          </p:cNvPicPr>
          <p:nvPr/>
        </p:nvPicPr>
        <p:blipFill>
          <a:blip r:embed="rId8"/>
          <a:stretch>
            <a:fillRect/>
          </a:stretch>
        </p:blipFill>
        <p:spPr>
          <a:xfrm>
            <a:off x="4273342" y="553427"/>
            <a:ext cx="3715913" cy="2567528"/>
          </a:xfrm>
          <a:prstGeom prst="rect">
            <a:avLst/>
          </a:prstGeom>
        </p:spPr>
      </p:pic>
      <p:pic>
        <p:nvPicPr>
          <p:cNvPr id="14" name="Picture 13"/>
          <p:cNvPicPr>
            <a:picLocks noChangeAspect="1"/>
          </p:cNvPicPr>
          <p:nvPr/>
        </p:nvPicPr>
        <p:blipFill>
          <a:blip r:embed="rId9"/>
          <a:stretch>
            <a:fillRect/>
          </a:stretch>
        </p:blipFill>
        <p:spPr>
          <a:xfrm>
            <a:off x="3025117" y="3272478"/>
            <a:ext cx="6212362" cy="3450635"/>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Savings Detail (Green)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aphicFrame>
        <p:nvGraphicFramePr>
          <p:cNvPr id="2" name="Table 1"/>
          <p:cNvGraphicFramePr>
            <a:graphicFrameLocks noGrp="1"/>
          </p:cNvGraphicFramePr>
          <p:nvPr>
            <p:extLst>
              <p:ext uri="{D42A27DB-BD31-4B8C-83A1-F6EECF244321}">
                <p14:modId xmlns:p14="http://schemas.microsoft.com/office/powerpoint/2010/main" val="206540187"/>
              </p:ext>
            </p:extLst>
          </p:nvPr>
        </p:nvGraphicFramePr>
        <p:xfrm>
          <a:off x="709976" y="532693"/>
          <a:ext cx="10687832" cy="5488411"/>
        </p:xfrm>
        <a:graphic>
          <a:graphicData uri="http://schemas.openxmlformats.org/drawingml/2006/table">
            <a:tbl>
              <a:tblPr/>
              <a:tblGrid>
                <a:gridCol w="3644347">
                  <a:extLst>
                    <a:ext uri="{9D8B030D-6E8A-4147-A177-3AD203B41FA5}">
                      <a16:colId xmlns:a16="http://schemas.microsoft.com/office/drawing/2014/main" val="3690834800"/>
                    </a:ext>
                  </a:extLst>
                </a:gridCol>
                <a:gridCol w="1256961">
                  <a:extLst>
                    <a:ext uri="{9D8B030D-6E8A-4147-A177-3AD203B41FA5}">
                      <a16:colId xmlns:a16="http://schemas.microsoft.com/office/drawing/2014/main" val="105020855"/>
                    </a:ext>
                  </a:extLst>
                </a:gridCol>
                <a:gridCol w="1220668">
                  <a:extLst>
                    <a:ext uri="{9D8B030D-6E8A-4147-A177-3AD203B41FA5}">
                      <a16:colId xmlns:a16="http://schemas.microsoft.com/office/drawing/2014/main" val="451696114"/>
                    </a:ext>
                  </a:extLst>
                </a:gridCol>
                <a:gridCol w="4565856">
                  <a:extLst>
                    <a:ext uri="{9D8B030D-6E8A-4147-A177-3AD203B41FA5}">
                      <a16:colId xmlns:a16="http://schemas.microsoft.com/office/drawing/2014/main" val="245008781"/>
                    </a:ext>
                  </a:extLst>
                </a:gridCol>
              </a:tblGrid>
              <a:tr h="134068">
                <a:tc>
                  <a:txBody>
                    <a:bodyPr/>
                    <a:lstStyle/>
                    <a:p>
                      <a:pPr algn="ctr" fontAlgn="ctr"/>
                      <a:r>
                        <a:rPr lang="en-GB" sz="800" b="1" i="0" u="none" strike="noStrike">
                          <a:solidFill>
                            <a:srgbClr val="FFFFFF"/>
                          </a:solidFill>
                          <a:effectLst/>
                          <a:latin typeface="Arial"/>
                        </a:rPr>
                        <a:t>Detail of Green Schemes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800" b="1" i="0" u="none" strike="noStrike" dirty="0">
                          <a:solidFill>
                            <a:srgbClr val="FFFFFF"/>
                          </a:solidFill>
                          <a:effectLst/>
                          <a:latin typeface="Arial"/>
                        </a:rPr>
                        <a:t> Planned Achievement</a:t>
                      </a:r>
                    </a:p>
                    <a:p>
                      <a:pPr algn="ctr" fontAlgn="ctr"/>
                      <a:r>
                        <a:rPr lang="en-GB" sz="800" b="1" i="0" u="none" strike="noStrike" dirty="0">
                          <a:solidFill>
                            <a:srgbClr val="FFFFFF"/>
                          </a:solidFill>
                          <a:effectLst/>
                          <a:latin typeface="Arial"/>
                        </a:rPr>
                        <a:t>£'000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800" b="1" i="0" u="none" strike="noStrike">
                          <a:solidFill>
                            <a:srgbClr val="FFFFFF"/>
                          </a:solidFill>
                          <a:effectLst/>
                          <a:latin typeface="Arial"/>
                        </a:rPr>
                        <a:t>Status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800" b="1" i="0" u="none" strike="noStrike">
                          <a:solidFill>
                            <a:srgbClr val="FFFFFF"/>
                          </a:solidFill>
                          <a:effectLst/>
                          <a:latin typeface="Arial"/>
                        </a:rPr>
                        <a:t>Next Steps - Work in Progress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extLst>
                  <a:ext uri="{0D108BD9-81ED-4DB2-BD59-A6C34878D82A}">
                    <a16:rowId xmlns:a16="http://schemas.microsoft.com/office/drawing/2014/main" val="4278286505"/>
                  </a:ext>
                </a:extLst>
              </a:tr>
              <a:tr h="134068">
                <a:tc>
                  <a:txBody>
                    <a:bodyPr/>
                    <a:lstStyle/>
                    <a:p>
                      <a:pPr algn="ctr" fontAlgn="ctr"/>
                      <a:r>
                        <a:rPr lang="en-GB" sz="800" b="0" i="0" u="none" strike="noStrike">
                          <a:solidFill>
                            <a:srgbClr val="000000"/>
                          </a:solidFill>
                          <a:effectLst/>
                          <a:latin typeface="Arial"/>
                        </a:rPr>
                        <a:t>Rivaroxaban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350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7593416"/>
                  </a:ext>
                </a:extLst>
              </a:tr>
              <a:tr h="134068">
                <a:tc>
                  <a:txBody>
                    <a:bodyPr/>
                    <a:lstStyle/>
                    <a:p>
                      <a:pPr algn="ctr" fontAlgn="ctr"/>
                      <a:r>
                        <a:rPr lang="en-GB" sz="800" b="0" i="0" u="none" strike="noStrike" dirty="0">
                          <a:solidFill>
                            <a:srgbClr val="000000"/>
                          </a:solidFill>
                          <a:effectLst/>
                          <a:latin typeface="Arial"/>
                        </a:rPr>
                        <a:t>Primary Care Work Plan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1,390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Anticipated to Over Achieve but needs further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755590935"/>
                  </a:ext>
                </a:extLst>
              </a:tr>
              <a:tr h="134068">
                <a:tc>
                  <a:txBody>
                    <a:bodyPr/>
                    <a:lstStyle/>
                    <a:p>
                      <a:pPr algn="ctr" fontAlgn="ctr"/>
                      <a:r>
                        <a:rPr lang="en-GB" sz="800" b="0" i="0" u="none" strike="noStrike" dirty="0">
                          <a:solidFill>
                            <a:srgbClr val="000000"/>
                          </a:solidFill>
                          <a:effectLst/>
                          <a:latin typeface="Arial"/>
                        </a:rPr>
                        <a:t>Contract for </a:t>
                      </a:r>
                      <a:r>
                        <a:rPr lang="en-GB" sz="800" b="0" i="0" u="none" strike="noStrike" dirty="0" err="1">
                          <a:solidFill>
                            <a:srgbClr val="000000"/>
                          </a:solidFill>
                          <a:effectLst/>
                          <a:latin typeface="Arial"/>
                        </a:rPr>
                        <a:t>Sugammadex</a:t>
                      </a:r>
                      <a:r>
                        <a:rPr lang="en-GB" sz="800" b="0" i="0" u="none" strike="noStrike" dirty="0">
                          <a:solidFill>
                            <a:srgbClr val="000000"/>
                          </a:solidFill>
                          <a:effectLst/>
                          <a:latin typeface="Arial"/>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200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959852089"/>
                  </a:ext>
                </a:extLst>
              </a:tr>
              <a:tr h="891550">
                <a:tc>
                  <a:txBody>
                    <a:bodyPr/>
                    <a:lstStyle/>
                    <a:p>
                      <a:pPr algn="ctr" fontAlgn="ctr"/>
                      <a:r>
                        <a:rPr lang="en-GB" sz="800" b="0" i="0" u="none" strike="noStrike" dirty="0">
                          <a:solidFill>
                            <a:srgbClr val="000000"/>
                          </a:solidFill>
                          <a:effectLst/>
                          <a:latin typeface="Arial"/>
                        </a:rPr>
                        <a:t>Liquid Meds in Childrens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33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dirty="0">
                          <a:solidFill>
                            <a:srgbClr val="000000"/>
                          </a:solidFill>
                          <a:effectLst/>
                          <a:latin typeface="Arial"/>
                        </a:rPr>
                        <a:t>• SBAR for switch to </a:t>
                      </a:r>
                      <a:r>
                        <a:rPr lang="en-GB" sz="800" b="0" i="0" u="none" strike="noStrike" dirty="0" err="1">
                          <a:solidFill>
                            <a:srgbClr val="000000"/>
                          </a:solidFill>
                          <a:effectLst/>
                          <a:latin typeface="Arial"/>
                        </a:rPr>
                        <a:t>Ceyesto</a:t>
                      </a:r>
                      <a:r>
                        <a:rPr lang="en-GB" sz="800" b="0" i="0" u="none" strike="noStrike" dirty="0">
                          <a:solidFill>
                            <a:srgbClr val="000000"/>
                          </a:solidFill>
                          <a:effectLst/>
                          <a:latin typeface="Arial"/>
                        </a:rPr>
                        <a:t> brand of Melatonin liquid written by MM and approved by Community Paediatrics in September 2024</a:t>
                      </a:r>
                      <a:br>
                        <a:rPr lang="en-GB" sz="800" b="0" i="0" u="none" strike="noStrike" dirty="0">
                          <a:solidFill>
                            <a:srgbClr val="000000"/>
                          </a:solidFill>
                          <a:effectLst/>
                          <a:latin typeface="Arial"/>
                        </a:rPr>
                      </a:br>
                      <a:r>
                        <a:rPr lang="en-GB" sz="800" b="0" i="0" u="none" strike="noStrike" dirty="0">
                          <a:solidFill>
                            <a:srgbClr val="000000"/>
                          </a:solidFill>
                          <a:effectLst/>
                          <a:latin typeface="Arial"/>
                        </a:rPr>
                        <a:t>• Singleton, Neath and Morriston hospital sites all using </a:t>
                      </a:r>
                      <a:r>
                        <a:rPr lang="en-GB" sz="800" b="0" i="0" u="none" strike="noStrike" dirty="0" err="1">
                          <a:solidFill>
                            <a:srgbClr val="000000"/>
                          </a:solidFill>
                          <a:effectLst/>
                          <a:latin typeface="Arial"/>
                        </a:rPr>
                        <a:t>Ceyesto</a:t>
                      </a:r>
                      <a:r>
                        <a:rPr lang="en-GB" sz="800" b="0" i="0" u="none" strike="noStrike" dirty="0">
                          <a:solidFill>
                            <a:srgbClr val="000000"/>
                          </a:solidFill>
                          <a:effectLst/>
                          <a:latin typeface="Arial"/>
                        </a:rPr>
                        <a:t> since September/October 2024.</a:t>
                      </a:r>
                      <a:br>
                        <a:rPr lang="en-GB" sz="800" b="0" i="0" u="none" strike="noStrike" dirty="0">
                          <a:solidFill>
                            <a:srgbClr val="000000"/>
                          </a:solidFill>
                          <a:effectLst/>
                          <a:latin typeface="Arial"/>
                        </a:rPr>
                      </a:br>
                      <a:r>
                        <a:rPr lang="en-GB" sz="800" b="0" i="0" u="none" strike="noStrike" dirty="0">
                          <a:solidFill>
                            <a:srgbClr val="000000"/>
                          </a:solidFill>
                          <a:effectLst/>
                          <a:latin typeface="Arial"/>
                        </a:rPr>
                        <a:t>• First month savings (October 24) around £3.5k</a:t>
                      </a:r>
                      <a:br>
                        <a:rPr lang="en-GB" sz="800" b="0" i="0" u="none" strike="noStrike" dirty="0">
                          <a:solidFill>
                            <a:srgbClr val="000000"/>
                          </a:solidFill>
                          <a:effectLst/>
                          <a:latin typeface="Arial"/>
                        </a:rPr>
                      </a:br>
                      <a:r>
                        <a:rPr lang="en-GB" sz="800" b="0" i="0" u="none" strike="noStrike" dirty="0">
                          <a:solidFill>
                            <a:srgbClr val="000000"/>
                          </a:solidFill>
                          <a:effectLst/>
                          <a:latin typeface="Arial"/>
                        </a:rPr>
                        <a:t>• Forecasts need to be altered down (21k this year, 42k full year saving) – slight reduction due to bottle size/expiry date of new preparation.</a:t>
                      </a:r>
                      <a:br>
                        <a:rPr lang="en-GB" sz="800" b="0" i="0" u="none" strike="noStrike" dirty="0">
                          <a:solidFill>
                            <a:srgbClr val="000000"/>
                          </a:solidFill>
                          <a:effectLst/>
                          <a:latin typeface="Arial"/>
                        </a:rPr>
                      </a:br>
                      <a:endParaRPr lang="en-GB" sz="800" b="0" i="0" u="none" strike="noStrike" dirty="0">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130055493"/>
                  </a:ext>
                </a:extLst>
              </a:tr>
              <a:tr h="134068">
                <a:tc>
                  <a:txBody>
                    <a:bodyPr/>
                    <a:lstStyle/>
                    <a:p>
                      <a:pPr algn="ctr" fontAlgn="ctr"/>
                      <a:r>
                        <a:rPr lang="en-GB" sz="800" b="0" i="0" u="none" strike="noStrike">
                          <a:solidFill>
                            <a:srgbClr val="000000"/>
                          </a:solidFill>
                          <a:effectLst/>
                          <a:latin typeface="Arial"/>
                        </a:rPr>
                        <a:t>Service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294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453367323"/>
                  </a:ext>
                </a:extLst>
              </a:tr>
              <a:tr h="134068">
                <a:tc>
                  <a:txBody>
                    <a:bodyPr/>
                    <a:lstStyle/>
                    <a:p>
                      <a:pPr algn="ctr" fontAlgn="ctr"/>
                      <a:r>
                        <a:rPr lang="en-GB" sz="800" b="0" i="0" u="none" strike="noStrike" dirty="0">
                          <a:solidFill>
                            <a:srgbClr val="000000"/>
                          </a:solidFill>
                          <a:effectLst/>
                          <a:latin typeface="Arial"/>
                        </a:rPr>
                        <a:t>Non Recurrent Opportunities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500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85216245"/>
                  </a:ext>
                </a:extLst>
              </a:tr>
              <a:tr h="134068">
                <a:tc>
                  <a:txBody>
                    <a:bodyPr/>
                    <a:lstStyle/>
                    <a:p>
                      <a:pPr algn="ctr" fontAlgn="ctr"/>
                      <a:r>
                        <a:rPr lang="en-GB" sz="800" b="0" i="0" u="none" strike="noStrike">
                          <a:solidFill>
                            <a:srgbClr val="000000"/>
                          </a:solidFill>
                          <a:effectLst/>
                          <a:latin typeface="Arial"/>
                        </a:rPr>
                        <a:t>VAT Oxygen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56243612"/>
                  </a:ext>
                </a:extLst>
              </a:tr>
              <a:tr h="134068">
                <a:tc>
                  <a:txBody>
                    <a:bodyPr/>
                    <a:lstStyle/>
                    <a:p>
                      <a:pPr algn="ctr" fontAlgn="ctr"/>
                      <a:r>
                        <a:rPr lang="en-GB" sz="800" b="0" i="0" u="none" strike="noStrike">
                          <a:solidFill>
                            <a:srgbClr val="000000"/>
                          </a:solidFill>
                          <a:effectLst/>
                          <a:latin typeface="Arial"/>
                        </a:rPr>
                        <a:t>Storage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5983365"/>
                  </a:ext>
                </a:extLst>
              </a:tr>
              <a:tr h="134068">
                <a:tc>
                  <a:txBody>
                    <a:bodyPr/>
                    <a:lstStyle/>
                    <a:p>
                      <a:pPr algn="ctr" fontAlgn="ctr"/>
                      <a:r>
                        <a:rPr lang="en-GB" sz="800" b="0" i="0" u="none" strike="noStrike" dirty="0">
                          <a:solidFill>
                            <a:srgbClr val="000000"/>
                          </a:solidFill>
                          <a:effectLst/>
                          <a:latin typeface="Arial"/>
                        </a:rPr>
                        <a:t>Tattoo less Treatment-Savings on medical grade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Implementation within Breast services in place, work has begun on all thorax patients – project progressing well.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074997661"/>
                  </a:ext>
                </a:extLst>
              </a:tr>
              <a:tr h="134068">
                <a:tc>
                  <a:txBody>
                    <a:bodyPr/>
                    <a:lstStyle/>
                    <a:p>
                      <a:pPr algn="ctr" fontAlgn="ctr"/>
                      <a:r>
                        <a:rPr lang="en-GB" sz="800" b="0" i="0" u="none" strike="noStrike">
                          <a:solidFill>
                            <a:srgbClr val="000000"/>
                          </a:solidFill>
                          <a:effectLst/>
                          <a:latin typeface="Arial"/>
                        </a:rPr>
                        <a:t>MEMS maintenance contract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360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Ongoing and based on current run rate savings could be higher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606758683"/>
                  </a:ext>
                </a:extLst>
              </a:tr>
              <a:tr h="254728">
                <a:tc>
                  <a:txBody>
                    <a:bodyPr/>
                    <a:lstStyle/>
                    <a:p>
                      <a:pPr algn="ctr" fontAlgn="ctr"/>
                      <a:r>
                        <a:rPr lang="en-GB" sz="800" b="0" i="0" u="none" strike="noStrike" dirty="0">
                          <a:solidFill>
                            <a:srgbClr val="000000"/>
                          </a:solidFill>
                          <a:effectLst/>
                          <a:latin typeface="Arial"/>
                        </a:rPr>
                        <a:t>Paediatrics- Move to </a:t>
                      </a:r>
                      <a:r>
                        <a:rPr lang="en-GB" sz="800" b="0" i="0" u="none" strike="noStrike" dirty="0" err="1">
                          <a:solidFill>
                            <a:srgbClr val="000000"/>
                          </a:solidFill>
                          <a:effectLst/>
                          <a:latin typeface="Arial"/>
                        </a:rPr>
                        <a:t>Paperlite</a:t>
                      </a:r>
                      <a:r>
                        <a:rPr lang="en-GB" sz="800" b="0" i="0" u="none" strike="noStrike" dirty="0">
                          <a:solidFill>
                            <a:srgbClr val="000000"/>
                          </a:solidFill>
                          <a:effectLst/>
                          <a:latin typeface="Arial"/>
                        </a:rPr>
                        <a:t>, cessation of off-site secure storage &amp; use of external venues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907312814"/>
                  </a:ext>
                </a:extLst>
              </a:tr>
              <a:tr h="382093">
                <a:tc>
                  <a:txBody>
                    <a:bodyPr/>
                    <a:lstStyle/>
                    <a:p>
                      <a:pPr algn="ctr" fontAlgn="ctr"/>
                      <a:r>
                        <a:rPr lang="en-GB" sz="800" b="0" i="0" u="none" strike="noStrike" dirty="0">
                          <a:solidFill>
                            <a:srgbClr val="000000"/>
                          </a:solidFill>
                          <a:effectLst/>
                          <a:latin typeface="Arial"/>
                        </a:rPr>
                        <a:t>WFI-Increase in fee-paying patient activity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94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Progressing but delayed – Marketing campaign being reviewed but issues raised by Dice team around compliant website so further work taking place to market WFI. More fee-paying patients planned for treatment.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024004977"/>
                  </a:ext>
                </a:extLst>
              </a:tr>
              <a:tr h="254728">
                <a:tc>
                  <a:txBody>
                    <a:bodyPr/>
                    <a:lstStyle/>
                    <a:p>
                      <a:pPr algn="ctr" fontAlgn="ctr"/>
                      <a:r>
                        <a:rPr lang="en-GB" sz="800" b="0" i="0" u="none" strike="noStrike" dirty="0">
                          <a:solidFill>
                            <a:srgbClr val="000000"/>
                          </a:solidFill>
                          <a:effectLst/>
                          <a:latin typeface="Arial"/>
                        </a:rPr>
                        <a:t>WFI-Commissioning Arrangements - Part1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35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Awaiting meeting to be scheduled with JCC/SBUHB. Benchmarking work and proposal document completed.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750143725"/>
                  </a:ext>
                </a:extLst>
              </a:tr>
              <a:tr h="134068">
                <a:tc>
                  <a:txBody>
                    <a:bodyPr/>
                    <a:lstStyle/>
                    <a:p>
                      <a:pPr algn="ctr" fontAlgn="ctr"/>
                      <a:r>
                        <a:rPr lang="en-GB" sz="800" b="0" i="0" u="none" strike="noStrike" dirty="0">
                          <a:solidFill>
                            <a:srgbClr val="000000"/>
                          </a:solidFill>
                          <a:effectLst/>
                          <a:latin typeface="Arial"/>
                        </a:rPr>
                        <a:t>WFI-Realignment of Required Facilities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25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736168101"/>
                  </a:ext>
                </a:extLst>
              </a:tr>
              <a:tr h="134068">
                <a:tc>
                  <a:txBody>
                    <a:bodyPr/>
                    <a:lstStyle/>
                    <a:p>
                      <a:pPr algn="ctr" fontAlgn="ctr"/>
                      <a:r>
                        <a:rPr lang="en-GB" sz="800" b="0" i="0" u="none" strike="noStrike">
                          <a:solidFill>
                            <a:srgbClr val="000000"/>
                          </a:solidFill>
                          <a:effectLst/>
                          <a:latin typeface="Arial"/>
                        </a:rPr>
                        <a:t>WFI-Travel Expenses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854125819"/>
                  </a:ext>
                </a:extLst>
              </a:tr>
              <a:tr h="134068">
                <a:tc>
                  <a:txBody>
                    <a:bodyPr/>
                    <a:lstStyle/>
                    <a:p>
                      <a:pPr algn="ctr" fontAlgn="ctr"/>
                      <a:r>
                        <a:rPr lang="en-GB" sz="800" b="0" i="0" u="none" strike="noStrike">
                          <a:solidFill>
                            <a:srgbClr val="000000"/>
                          </a:solidFill>
                          <a:effectLst/>
                          <a:latin typeface="Arial"/>
                        </a:rPr>
                        <a:t>WFI-Reduction in anaesthetic sessions from reduction in theatre sessions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48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760893624"/>
                  </a:ext>
                </a:extLst>
              </a:tr>
              <a:tr h="134068">
                <a:tc>
                  <a:txBody>
                    <a:bodyPr/>
                    <a:lstStyle/>
                    <a:p>
                      <a:pPr algn="ctr" fontAlgn="ctr"/>
                      <a:r>
                        <a:rPr lang="en-GB" sz="800" b="0" i="0" u="none" strike="noStrike">
                          <a:solidFill>
                            <a:srgbClr val="000000"/>
                          </a:solidFill>
                          <a:effectLst/>
                          <a:latin typeface="Arial"/>
                        </a:rPr>
                        <a:t>WFI-Reduction in Consultant Intensity Bandings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509871197"/>
                  </a:ext>
                </a:extLst>
              </a:tr>
              <a:tr h="134068">
                <a:tc>
                  <a:txBody>
                    <a:bodyPr/>
                    <a:lstStyle/>
                    <a:p>
                      <a:pPr algn="ctr" fontAlgn="ctr"/>
                      <a:r>
                        <a:rPr lang="en-GB" sz="800" b="0" i="0" u="none" strike="noStrike">
                          <a:solidFill>
                            <a:srgbClr val="000000"/>
                          </a:solidFill>
                          <a:effectLst/>
                          <a:latin typeface="Arial"/>
                        </a:rPr>
                        <a:t>WFI-Self Funding medical Arrangements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764512491"/>
                  </a:ext>
                </a:extLst>
              </a:tr>
              <a:tr h="134068">
                <a:tc>
                  <a:txBody>
                    <a:bodyPr/>
                    <a:lstStyle/>
                    <a:p>
                      <a:pPr algn="ctr" fontAlgn="ctr"/>
                      <a:r>
                        <a:rPr lang="en-GB" sz="800" b="0" i="0" u="none" strike="noStrike" dirty="0">
                          <a:solidFill>
                            <a:srgbClr val="000000"/>
                          </a:solidFill>
                          <a:effectLst/>
                          <a:latin typeface="Arial"/>
                        </a:rPr>
                        <a:t>Reserves Alignment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1,365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169462192"/>
                  </a:ext>
                </a:extLst>
              </a:tr>
              <a:tr h="134068">
                <a:tc>
                  <a:txBody>
                    <a:bodyPr/>
                    <a:lstStyle/>
                    <a:p>
                      <a:pPr algn="ctr" fontAlgn="ctr"/>
                      <a:r>
                        <a:rPr lang="en-GB" sz="800" b="0" i="0" u="none" strike="noStrike">
                          <a:solidFill>
                            <a:srgbClr val="000000"/>
                          </a:solidFill>
                          <a:effectLst/>
                          <a:latin typeface="Arial"/>
                        </a:rPr>
                        <a:t>Purchase of Annual Leave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41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On target to be delivered (need to confirm is already within run rate)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700824882"/>
                  </a:ext>
                </a:extLst>
              </a:tr>
              <a:tr h="134068">
                <a:tc>
                  <a:txBody>
                    <a:bodyPr/>
                    <a:lstStyle/>
                    <a:p>
                      <a:pPr algn="ctr" fontAlgn="ctr"/>
                      <a:r>
                        <a:rPr lang="en-GB" sz="800" b="0" i="0" u="none" strike="noStrike">
                          <a:solidFill>
                            <a:srgbClr val="000000"/>
                          </a:solidFill>
                          <a:effectLst/>
                          <a:latin typeface="Arial"/>
                        </a:rPr>
                        <a:t>Reserves Slippage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1,349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534476422"/>
                  </a:ext>
                </a:extLst>
              </a:tr>
              <a:tr h="134068">
                <a:tc>
                  <a:txBody>
                    <a:bodyPr/>
                    <a:lstStyle/>
                    <a:p>
                      <a:pPr algn="ctr" fontAlgn="ctr"/>
                      <a:r>
                        <a:rPr lang="en-GB" sz="800" b="0" i="0" u="none" strike="noStrike">
                          <a:solidFill>
                            <a:srgbClr val="000000"/>
                          </a:solidFill>
                          <a:effectLst/>
                          <a:latin typeface="Arial"/>
                        </a:rPr>
                        <a:t>Reassessment of Run Rates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430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924773667"/>
                  </a:ext>
                </a:extLst>
              </a:tr>
              <a:tr h="134068">
                <a:tc>
                  <a:txBody>
                    <a:bodyPr/>
                    <a:lstStyle/>
                    <a:p>
                      <a:pPr algn="ctr" fontAlgn="ctr"/>
                      <a:r>
                        <a:rPr lang="en-GB" sz="800" b="0" i="0" u="none" strike="noStrike">
                          <a:solidFill>
                            <a:srgbClr val="000000"/>
                          </a:solidFill>
                          <a:effectLst/>
                          <a:latin typeface="Arial"/>
                        </a:rPr>
                        <a:t>Reassessment of Run Rates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1,789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782241514"/>
                  </a:ext>
                </a:extLst>
              </a:tr>
              <a:tr h="134068">
                <a:tc>
                  <a:txBody>
                    <a:bodyPr/>
                    <a:lstStyle/>
                    <a:p>
                      <a:pPr algn="ctr" fontAlgn="ctr"/>
                      <a:r>
                        <a:rPr lang="en-GB" sz="800" b="0" i="0" u="none" strike="noStrike">
                          <a:solidFill>
                            <a:srgbClr val="000000"/>
                          </a:solidFill>
                          <a:effectLst/>
                          <a:latin typeface="Arial"/>
                        </a:rPr>
                        <a:t>Reduction Of Surge Beds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846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031340365"/>
                  </a:ext>
                </a:extLst>
              </a:tr>
              <a:tr h="134068">
                <a:tc>
                  <a:txBody>
                    <a:bodyPr/>
                    <a:lstStyle/>
                    <a:p>
                      <a:pPr algn="ctr" fontAlgn="ctr"/>
                      <a:r>
                        <a:rPr lang="en-GB" sz="800" b="0" i="0" u="none" strike="noStrike">
                          <a:solidFill>
                            <a:srgbClr val="000000"/>
                          </a:solidFill>
                          <a:effectLst/>
                          <a:latin typeface="Arial"/>
                        </a:rPr>
                        <a:t>Run Rate Vacancies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1,800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633552023"/>
                  </a:ext>
                </a:extLst>
              </a:tr>
              <a:tr h="134068">
                <a:tc>
                  <a:txBody>
                    <a:bodyPr/>
                    <a:lstStyle/>
                    <a:p>
                      <a:pPr algn="ctr" fontAlgn="ctr"/>
                      <a:r>
                        <a:rPr lang="en-GB" sz="800" b="0" i="0" u="none" strike="noStrike">
                          <a:solidFill>
                            <a:srgbClr val="000000"/>
                          </a:solidFill>
                          <a:effectLst/>
                          <a:latin typeface="Arial"/>
                        </a:rPr>
                        <a:t>Run Rate Vacancies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127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6538908"/>
                  </a:ext>
                </a:extLst>
              </a:tr>
              <a:tr h="134068">
                <a:tc>
                  <a:txBody>
                    <a:bodyPr/>
                    <a:lstStyle/>
                    <a:p>
                      <a:pPr algn="ctr" fontAlgn="ctr"/>
                      <a:r>
                        <a:rPr lang="en-GB" sz="800" b="0" i="0" u="none" strike="noStrike" dirty="0">
                          <a:solidFill>
                            <a:srgbClr val="000000"/>
                          </a:solidFill>
                          <a:effectLst/>
                          <a:latin typeface="Arial"/>
                        </a:rPr>
                        <a:t>Other Procurement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180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911428290"/>
                  </a:ext>
                </a:extLst>
              </a:tr>
              <a:tr h="134068">
                <a:tc>
                  <a:txBody>
                    <a:bodyPr/>
                    <a:lstStyle/>
                    <a:p>
                      <a:pPr algn="ctr" fontAlgn="ctr"/>
                      <a:r>
                        <a:rPr lang="en-GB" sz="800" b="0" i="0" u="none" strike="noStrike" dirty="0">
                          <a:solidFill>
                            <a:srgbClr val="000000"/>
                          </a:solidFill>
                          <a:effectLst/>
                          <a:latin typeface="Arial"/>
                        </a:rPr>
                        <a:t>Recovery Scheme Adjustment to Balance to Plan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302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endParaRPr lang="en-GB" sz="800" b="0" i="0" u="none" strike="noStrike">
                        <a:solidFill>
                          <a:srgbClr val="000000"/>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471078552"/>
                  </a:ext>
                </a:extLst>
              </a:tr>
              <a:tr h="134068">
                <a:tc>
                  <a:txBody>
                    <a:bodyPr/>
                    <a:lstStyle/>
                    <a:p>
                      <a:pPr algn="ctr" fontAlgn="ctr"/>
                      <a:endParaRPr lang="en-GB" sz="800" b="1" i="0" u="none" strike="noStrike">
                        <a:solidFill>
                          <a:srgbClr val="FFFFFF"/>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800" b="1" i="0" u="none" strike="noStrike">
                          <a:solidFill>
                            <a:srgbClr val="FFFFFF"/>
                          </a:solidFill>
                          <a:effectLst/>
                          <a:latin typeface="Arial"/>
                        </a:rPr>
                        <a:t>11,730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endParaRPr lang="en-GB" sz="800" b="1" i="0" u="none" strike="noStrike">
                        <a:solidFill>
                          <a:srgbClr val="FFFFFF"/>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endParaRPr lang="en-GB" sz="800" b="1" i="0" u="none" strike="noStrike" dirty="0">
                        <a:solidFill>
                          <a:srgbClr val="FFFFFF"/>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179481497"/>
                  </a:ext>
                </a:extLst>
              </a:tr>
            </a:tbl>
          </a:graphicData>
        </a:graphic>
      </p:graphicFrame>
    </p:spTree>
    <p:extLst>
      <p:ext uri="{BB962C8B-B14F-4D97-AF65-F5344CB8AC3E}">
        <p14:creationId xmlns:p14="http://schemas.microsoft.com/office/powerpoint/2010/main" val="1161432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Savings Detail (Amber)</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aphicFrame>
        <p:nvGraphicFramePr>
          <p:cNvPr id="3" name="Table 2"/>
          <p:cNvGraphicFramePr>
            <a:graphicFrameLocks noGrp="1"/>
          </p:cNvGraphicFramePr>
          <p:nvPr>
            <p:extLst>
              <p:ext uri="{D42A27DB-BD31-4B8C-83A1-F6EECF244321}">
                <p14:modId xmlns:p14="http://schemas.microsoft.com/office/powerpoint/2010/main" val="2021771340"/>
              </p:ext>
            </p:extLst>
          </p:nvPr>
        </p:nvGraphicFramePr>
        <p:xfrm>
          <a:off x="268281" y="569245"/>
          <a:ext cx="11646472" cy="4585461"/>
        </p:xfrm>
        <a:graphic>
          <a:graphicData uri="http://schemas.openxmlformats.org/drawingml/2006/table">
            <a:tbl>
              <a:tblPr/>
              <a:tblGrid>
                <a:gridCol w="4731697">
                  <a:extLst>
                    <a:ext uri="{9D8B030D-6E8A-4147-A177-3AD203B41FA5}">
                      <a16:colId xmlns:a16="http://schemas.microsoft.com/office/drawing/2014/main" val="1403385329"/>
                    </a:ext>
                  </a:extLst>
                </a:gridCol>
                <a:gridCol w="808385">
                  <a:extLst>
                    <a:ext uri="{9D8B030D-6E8A-4147-A177-3AD203B41FA5}">
                      <a16:colId xmlns:a16="http://schemas.microsoft.com/office/drawing/2014/main" val="4037788539"/>
                    </a:ext>
                  </a:extLst>
                </a:gridCol>
                <a:gridCol w="1131001">
                  <a:extLst>
                    <a:ext uri="{9D8B030D-6E8A-4147-A177-3AD203B41FA5}">
                      <a16:colId xmlns:a16="http://schemas.microsoft.com/office/drawing/2014/main" val="3695483911"/>
                    </a:ext>
                  </a:extLst>
                </a:gridCol>
                <a:gridCol w="4975389">
                  <a:extLst>
                    <a:ext uri="{9D8B030D-6E8A-4147-A177-3AD203B41FA5}">
                      <a16:colId xmlns:a16="http://schemas.microsoft.com/office/drawing/2014/main" val="220492146"/>
                    </a:ext>
                  </a:extLst>
                </a:gridCol>
              </a:tblGrid>
              <a:tr h="152308">
                <a:tc>
                  <a:txBody>
                    <a:bodyPr/>
                    <a:lstStyle/>
                    <a:p>
                      <a:pPr algn="ctr" fontAlgn="ctr"/>
                      <a:r>
                        <a:rPr lang="en-GB" sz="900" b="1" i="0" u="none" strike="noStrike">
                          <a:solidFill>
                            <a:srgbClr val="FFFFFF"/>
                          </a:solidFill>
                          <a:effectLst/>
                          <a:latin typeface="Arial"/>
                        </a:rPr>
                        <a:t>Detail of Amber Schemes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900" b="1" i="0" u="none" strike="noStrike" dirty="0">
                          <a:solidFill>
                            <a:srgbClr val="FFFFFF"/>
                          </a:solidFill>
                          <a:effectLst/>
                          <a:latin typeface="Arial"/>
                        </a:rPr>
                        <a:t>Planned Achievement</a:t>
                      </a:r>
                    </a:p>
                    <a:p>
                      <a:pPr algn="ctr" fontAlgn="ctr"/>
                      <a:r>
                        <a:rPr lang="en-GB" sz="900" b="1" i="0" u="none" strike="noStrike" dirty="0">
                          <a:solidFill>
                            <a:srgbClr val="FFFFFF"/>
                          </a:solidFill>
                          <a:effectLst/>
                          <a:latin typeface="Arial"/>
                        </a:rPr>
                        <a:t>£'000</a:t>
                      </a:r>
                    </a:p>
                    <a:p>
                      <a:pPr algn="ctr" fontAlgn="ctr"/>
                      <a:endParaRPr lang="en-GB" sz="900" b="1" i="0" u="none" strike="noStrike" dirty="0">
                        <a:solidFill>
                          <a:srgbClr val="FFFFFF"/>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900" b="1" i="0" u="none" strike="noStrike">
                          <a:solidFill>
                            <a:srgbClr val="FFFFFF"/>
                          </a:solidFill>
                          <a:effectLst/>
                          <a:latin typeface="Arial"/>
                        </a:rPr>
                        <a:t>Status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900" b="1" i="0" u="none" strike="noStrike">
                          <a:solidFill>
                            <a:srgbClr val="FFFFFF"/>
                          </a:solidFill>
                          <a:effectLst/>
                          <a:latin typeface="Arial"/>
                        </a:rPr>
                        <a:t>Next Steps - Work in Progress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extLst>
                  <a:ext uri="{0D108BD9-81ED-4DB2-BD59-A6C34878D82A}">
                    <a16:rowId xmlns:a16="http://schemas.microsoft.com/office/drawing/2014/main" val="23092677"/>
                  </a:ext>
                </a:extLst>
              </a:tr>
              <a:tr h="578769">
                <a:tc>
                  <a:txBody>
                    <a:bodyPr/>
                    <a:lstStyle/>
                    <a:p>
                      <a:pPr algn="ctr" fontAlgn="ctr"/>
                      <a:r>
                        <a:rPr lang="en-GB" sz="900" b="0" i="0" u="none" strike="noStrike" err="1">
                          <a:solidFill>
                            <a:srgbClr val="000000"/>
                          </a:solidFill>
                          <a:effectLst/>
                          <a:latin typeface="Arial"/>
                        </a:rPr>
                        <a:t>Ticaglaor</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dirty="0">
                          <a:solidFill>
                            <a:srgbClr val="000000"/>
                          </a:solidFill>
                          <a:effectLst/>
                          <a:latin typeface="Arial"/>
                        </a:rPr>
                        <a:t>170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to be reviewed post month 7 for trajectory of both this and PC work plan   Savings have started to be realised in the last couple of months (Jul 24 - £885, Aug 24 - £3,896) – but you would expect the saving to increase month on month as new patients are started on prasugrel and existing patients prescribed ticagrelor stop their treatment.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358401365"/>
                  </a:ext>
                </a:extLst>
              </a:tr>
              <a:tr h="152308">
                <a:tc>
                  <a:txBody>
                    <a:bodyPr/>
                    <a:lstStyle/>
                    <a:p>
                      <a:pPr algn="ctr" fontAlgn="ctr"/>
                      <a:r>
                        <a:rPr lang="en-GB" sz="900" b="0" i="0" u="none" strike="noStrike">
                          <a:solidFill>
                            <a:srgbClr val="000000"/>
                          </a:solidFill>
                          <a:effectLst/>
                          <a:latin typeface="Arial"/>
                        </a:rPr>
                        <a:t>Primary Care Rebates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New Addition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696178816"/>
                  </a:ext>
                </a:extLst>
              </a:tr>
              <a:tr h="152308">
                <a:tc>
                  <a:txBody>
                    <a:bodyPr/>
                    <a:lstStyle/>
                    <a:p>
                      <a:pPr algn="ctr" fontAlgn="ctr"/>
                      <a:r>
                        <a:rPr lang="en-GB" sz="900" b="0" i="0" u="none" strike="noStrike">
                          <a:solidFill>
                            <a:srgbClr val="000000"/>
                          </a:solidFill>
                          <a:effectLst/>
                          <a:latin typeface="Arial"/>
                        </a:rPr>
                        <a:t>10% Reduction in Variable Pay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1,419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At Risk</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over delivery of other schemes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18643932"/>
                  </a:ext>
                </a:extLst>
              </a:tr>
              <a:tr h="152308">
                <a:tc>
                  <a:txBody>
                    <a:bodyPr/>
                    <a:lstStyle/>
                    <a:p>
                      <a:pPr algn="ctr" fontAlgn="ctr"/>
                      <a:r>
                        <a:rPr lang="en-GB" sz="900" b="0" i="0" u="none" strike="noStrike">
                          <a:solidFill>
                            <a:srgbClr val="000000"/>
                          </a:solidFill>
                          <a:effectLst/>
                          <a:latin typeface="Arial"/>
                        </a:rPr>
                        <a:t>Procurement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1,000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over delivery of other schemes &amp; further actions to review additional option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650053460"/>
                  </a:ext>
                </a:extLst>
              </a:tr>
              <a:tr h="152308">
                <a:tc>
                  <a:txBody>
                    <a:bodyPr/>
                    <a:lstStyle/>
                    <a:p>
                      <a:pPr algn="ctr" fontAlgn="ctr"/>
                      <a:r>
                        <a:rPr lang="en-GB" sz="900" b="0" i="0" u="none" strike="noStrike">
                          <a:solidFill>
                            <a:srgbClr val="000000"/>
                          </a:solidFill>
                          <a:effectLst/>
                          <a:latin typeface="Arial"/>
                        </a:rPr>
                        <a:t>IMM-Spend to Save ( Drugs Transformation HCD)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25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dirty="0">
                          <a:solidFill>
                            <a:srgbClr val="000000"/>
                          </a:solidFill>
                          <a:effectLst/>
                          <a:latin typeface="Arial"/>
                        </a:rPr>
                        <a:t>Benefits sit in corporate pot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48849656"/>
                  </a:ext>
                </a:extLst>
              </a:tr>
              <a:tr h="152308">
                <a:tc>
                  <a:txBody>
                    <a:bodyPr/>
                    <a:lstStyle/>
                    <a:p>
                      <a:pPr algn="ctr" fontAlgn="ctr"/>
                      <a:r>
                        <a:rPr lang="en-GB" sz="900" b="0" i="0" u="none" strike="noStrike">
                          <a:solidFill>
                            <a:srgbClr val="000000"/>
                          </a:solidFill>
                          <a:effectLst/>
                          <a:latin typeface="Arial"/>
                        </a:rPr>
                        <a:t>Hywel Dda SLA Alignment of Commissioning Arrangements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200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dirty="0">
                          <a:solidFill>
                            <a:srgbClr val="000000"/>
                          </a:solidFill>
                          <a:effectLst/>
                          <a:latin typeface="Arial"/>
                        </a:rPr>
                        <a:t>Formal written SLA sent to HDUHB 14/10/24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422208614"/>
                  </a:ext>
                </a:extLst>
              </a:tr>
              <a:tr h="289385">
                <a:tc>
                  <a:txBody>
                    <a:bodyPr/>
                    <a:lstStyle/>
                    <a:p>
                      <a:pPr algn="ctr" fontAlgn="ctr"/>
                      <a:r>
                        <a:rPr lang="en-GB" sz="900" b="0" i="0" u="none" strike="noStrike">
                          <a:solidFill>
                            <a:srgbClr val="000000"/>
                          </a:solidFill>
                          <a:effectLst/>
                          <a:latin typeface="Arial"/>
                        </a:rPr>
                        <a:t>RT Immobilisation Research-Work with Suppliers to provide research using free/discounted equipment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Confirm if already in run rate, if not aim to be delivered in month 7-12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516378035"/>
                  </a:ext>
                </a:extLst>
              </a:tr>
              <a:tr h="289385">
                <a:tc>
                  <a:txBody>
                    <a:bodyPr/>
                    <a:lstStyle/>
                    <a:p>
                      <a:pPr algn="ctr" fontAlgn="ctr"/>
                      <a:r>
                        <a:rPr lang="en-GB" sz="900" b="0" i="0" u="none" strike="noStrike">
                          <a:solidFill>
                            <a:srgbClr val="000000"/>
                          </a:solidFill>
                          <a:effectLst/>
                          <a:latin typeface="Arial"/>
                        </a:rPr>
                        <a:t>Electronic Reception-Change the current model to patients self booking in with volunteer support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10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E- reception roll out underway – delay will be staff re-deployment process ?OCP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231783359"/>
                  </a:ext>
                </a:extLst>
              </a:tr>
              <a:tr h="152308">
                <a:tc>
                  <a:txBody>
                    <a:bodyPr/>
                    <a:lstStyle/>
                    <a:p>
                      <a:pPr algn="ctr" fontAlgn="ctr"/>
                      <a:r>
                        <a:rPr lang="en-GB" sz="900" b="0" i="0" u="none" strike="noStrike">
                          <a:solidFill>
                            <a:srgbClr val="000000"/>
                          </a:solidFill>
                          <a:effectLst/>
                          <a:latin typeface="Arial"/>
                        </a:rPr>
                        <a:t>Radio pharmacy Pricing-price tariff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157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Savings built into base forecast, based on ongoing work savings could be higher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496040032"/>
                  </a:ext>
                </a:extLst>
              </a:tr>
              <a:tr h="578769">
                <a:tc>
                  <a:txBody>
                    <a:bodyPr/>
                    <a:lstStyle/>
                    <a:p>
                      <a:pPr algn="ctr" fontAlgn="ctr"/>
                      <a:r>
                        <a:rPr lang="en-GB" sz="900" b="0" i="0" u="none" strike="noStrike">
                          <a:solidFill>
                            <a:srgbClr val="000000"/>
                          </a:solidFill>
                          <a:effectLst/>
                          <a:latin typeface="Arial"/>
                        </a:rPr>
                        <a:t>Gynaecology-Intensity Banding: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Complete for WFI. </a:t>
                      </a:r>
                      <a:br>
                        <a:rPr lang="en-GB" sz="900" b="0" i="0" u="none" strike="noStrike">
                          <a:solidFill>
                            <a:srgbClr val="000000"/>
                          </a:solidFill>
                          <a:effectLst/>
                          <a:latin typeface="Arial"/>
                        </a:rPr>
                      </a:br>
                      <a:r>
                        <a:rPr lang="en-GB" sz="900" b="0" i="0" u="none" strike="noStrike">
                          <a:solidFill>
                            <a:srgbClr val="000000"/>
                          </a:solidFill>
                          <a:effectLst/>
                          <a:latin typeface="Arial"/>
                        </a:rPr>
                        <a:t>For gynae delayed at present due to colleague continues on Long Term Sickness.</a:t>
                      </a:r>
                      <a:br>
                        <a:rPr lang="en-GB" sz="900" b="0" i="0" u="none" strike="noStrike">
                          <a:solidFill>
                            <a:srgbClr val="000000"/>
                          </a:solidFill>
                          <a:effectLst/>
                          <a:latin typeface="Arial"/>
                        </a:rPr>
                      </a:br>
                      <a:r>
                        <a:rPr lang="en-GB" sz="900" b="0" i="0" u="none" strike="noStrike">
                          <a:solidFill>
                            <a:srgbClr val="000000"/>
                          </a:solidFill>
                          <a:effectLst/>
                          <a:latin typeface="Arial"/>
                        </a:rPr>
                        <a:t>• Sickness Meeting recently cancelled due to personal reasons.</a:t>
                      </a:r>
                      <a:br>
                        <a:rPr lang="en-GB" sz="900" b="0" i="0" u="none" strike="noStrike">
                          <a:solidFill>
                            <a:srgbClr val="000000"/>
                          </a:solidFill>
                          <a:effectLst/>
                          <a:latin typeface="Arial"/>
                        </a:rPr>
                      </a:br>
                      <a:r>
                        <a:rPr lang="en-GB" sz="900" b="0" i="0" u="none" strike="noStrike">
                          <a:solidFill>
                            <a:srgbClr val="000000"/>
                          </a:solidFill>
                          <a:effectLst/>
                          <a:latin typeface="Arial"/>
                        </a:rPr>
                        <a:t>• Meeting rearranged to End of November to discuss at this meeting</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586958258"/>
                  </a:ext>
                </a:extLst>
              </a:tr>
              <a:tr h="152308">
                <a:tc>
                  <a:txBody>
                    <a:bodyPr/>
                    <a:lstStyle/>
                    <a:p>
                      <a:pPr algn="ctr" fontAlgn="ctr"/>
                      <a:r>
                        <a:rPr lang="en-GB" sz="900" b="0" i="0" u="none" strike="noStrike">
                          <a:solidFill>
                            <a:srgbClr val="000000"/>
                          </a:solidFill>
                          <a:effectLst/>
                          <a:latin typeface="Arial"/>
                        </a:rPr>
                        <a:t>WFI-Generate income from medication sales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22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Complete – income being received.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72378239"/>
                  </a:ext>
                </a:extLst>
              </a:tr>
              <a:tr h="152308">
                <a:tc>
                  <a:txBody>
                    <a:bodyPr/>
                    <a:lstStyle/>
                    <a:p>
                      <a:pPr algn="ctr" fontAlgn="ctr"/>
                      <a:r>
                        <a:rPr lang="en-GB" sz="900" b="0" i="0" u="none" strike="noStrike">
                          <a:solidFill>
                            <a:srgbClr val="000000"/>
                          </a:solidFill>
                          <a:effectLst/>
                          <a:latin typeface="Arial"/>
                        </a:rPr>
                        <a:t>WFI-Price increase in fee-paying fees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29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This is complete - Variability is Activity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070251495"/>
                  </a:ext>
                </a:extLst>
              </a:tr>
              <a:tr h="152308">
                <a:tc>
                  <a:txBody>
                    <a:bodyPr/>
                    <a:lstStyle/>
                    <a:p>
                      <a:pPr algn="ctr" fontAlgn="ctr"/>
                      <a:r>
                        <a:rPr lang="en-GB" sz="900" b="0" i="0" u="none" strike="noStrike" dirty="0">
                          <a:solidFill>
                            <a:srgbClr val="000000"/>
                          </a:solidFill>
                          <a:effectLst/>
                          <a:latin typeface="Arial"/>
                        </a:rPr>
                        <a:t>WFI-Commissioning Arrangements - Part2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107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At Risk</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Unlikely to deliver in year, recurrently still on track</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968189474"/>
                  </a:ext>
                </a:extLst>
              </a:tr>
              <a:tr h="289385">
                <a:tc>
                  <a:txBody>
                    <a:bodyPr/>
                    <a:lstStyle/>
                    <a:p>
                      <a:pPr algn="ctr" fontAlgn="ctr"/>
                      <a:r>
                        <a:rPr lang="en-GB" sz="900" b="0" i="0" u="none" strike="noStrike">
                          <a:solidFill>
                            <a:srgbClr val="000000"/>
                          </a:solidFill>
                          <a:effectLst/>
                          <a:latin typeface="Arial"/>
                        </a:rPr>
                        <a:t>Do not replace current over establishment of junior and senior clinical fellow posts - 4 leaving and don’t replace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76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900" b="0" i="0" u="none" strike="noStrike">
                          <a:solidFill>
                            <a:srgbClr val="000000"/>
                          </a:solidFill>
                          <a:effectLst/>
                          <a:latin typeface="Arial"/>
                        </a:rPr>
                        <a:t>Assessed that will deliver non recurrently. Have reduced form 4 to 3 further reduction will impact clinically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967518159"/>
                  </a:ext>
                </a:extLst>
              </a:tr>
              <a:tr h="152308">
                <a:tc>
                  <a:txBody>
                    <a:bodyPr/>
                    <a:lstStyle/>
                    <a:p>
                      <a:pPr algn="ctr" fontAlgn="ctr"/>
                      <a:endParaRPr lang="en-GB" sz="900" b="1" i="0" u="none" strike="noStrike">
                        <a:solidFill>
                          <a:srgbClr val="FFFFFF"/>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900" b="1" i="0" u="none" strike="noStrike">
                          <a:solidFill>
                            <a:srgbClr val="FFFFFF"/>
                          </a:solidFill>
                          <a:effectLst/>
                          <a:latin typeface="Arial"/>
                        </a:rPr>
                        <a:t>3,224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endParaRPr lang="en-GB" sz="900" b="1" i="0" u="none" strike="noStrike">
                        <a:solidFill>
                          <a:srgbClr val="FFFFFF"/>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endParaRPr lang="en-GB" sz="900" b="1" i="0" u="none" strike="noStrike" dirty="0">
                        <a:solidFill>
                          <a:srgbClr val="FFFFFF"/>
                        </a:solidFill>
                        <a:effectLst/>
                        <a:latin typeface="Arial"/>
                      </a:endParaRP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1632265360"/>
                  </a:ext>
                </a:extLst>
              </a:tr>
            </a:tbl>
          </a:graphicData>
        </a:graphic>
      </p:graphicFrame>
      <p:sp>
        <p:nvSpPr>
          <p:cNvPr id="2" name="TextBox 1">
            <a:extLst>
              <a:ext uri="{FF2B5EF4-FFF2-40B4-BE49-F238E27FC236}">
                <a16:creationId xmlns:a16="http://schemas.microsoft.com/office/drawing/2014/main" id="{64E8A94C-DFE6-4991-B163-E4E8EE2DD683}"/>
              </a:ext>
            </a:extLst>
          </p:cNvPr>
          <p:cNvSpPr txBox="1"/>
          <p:nvPr/>
        </p:nvSpPr>
        <p:spPr>
          <a:xfrm>
            <a:off x="412376" y="5154706"/>
            <a:ext cx="11358283" cy="646331"/>
          </a:xfrm>
          <a:prstGeom prst="rect">
            <a:avLst/>
          </a:prstGeom>
          <a:noFill/>
        </p:spPr>
        <p:txBody>
          <a:bodyPr wrap="square" rtlCol="0">
            <a:spAutoFit/>
          </a:bodyPr>
          <a:lstStyle/>
          <a:p>
            <a:r>
              <a:rPr lang="en-GB" dirty="0"/>
              <a:t>For Note Under Delivery of Green &amp; Amber Schemes has been broadly mitigated by over delivery on Green &amp; amber schemes </a:t>
            </a:r>
          </a:p>
        </p:txBody>
      </p:sp>
    </p:spTree>
    <p:extLst>
      <p:ext uri="{BB962C8B-B14F-4D97-AF65-F5344CB8AC3E}">
        <p14:creationId xmlns:p14="http://schemas.microsoft.com/office/powerpoint/2010/main" val="3631182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5651" y="36119"/>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Savings Detail (Red Pool 1)</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aphicFrame>
        <p:nvGraphicFramePr>
          <p:cNvPr id="3" name="Table 2">
            <a:extLst>
              <a:ext uri="{FF2B5EF4-FFF2-40B4-BE49-F238E27FC236}">
                <a16:creationId xmlns:a16="http://schemas.microsoft.com/office/drawing/2014/main" id="{AAE1798B-643A-5E79-B078-7588071C94CC}"/>
              </a:ext>
            </a:extLst>
          </p:cNvPr>
          <p:cNvGraphicFramePr>
            <a:graphicFrameLocks noGrp="1"/>
          </p:cNvGraphicFramePr>
          <p:nvPr>
            <p:extLst>
              <p:ext uri="{D42A27DB-BD31-4B8C-83A1-F6EECF244321}">
                <p14:modId xmlns:p14="http://schemas.microsoft.com/office/powerpoint/2010/main" val="863181101"/>
              </p:ext>
            </p:extLst>
          </p:nvPr>
        </p:nvGraphicFramePr>
        <p:xfrm>
          <a:off x="483811" y="528652"/>
          <a:ext cx="11213075" cy="5761086"/>
        </p:xfrm>
        <a:graphic>
          <a:graphicData uri="http://schemas.openxmlformats.org/drawingml/2006/table">
            <a:tbl>
              <a:tblPr bandRow="1">
                <a:tableStyleId>{5C22544A-7EE6-4342-B048-85BDC9FD1C3A}</a:tableStyleId>
              </a:tblPr>
              <a:tblGrid>
                <a:gridCol w="4016449">
                  <a:extLst>
                    <a:ext uri="{9D8B030D-6E8A-4147-A177-3AD203B41FA5}">
                      <a16:colId xmlns:a16="http://schemas.microsoft.com/office/drawing/2014/main" val="3714262805"/>
                    </a:ext>
                  </a:extLst>
                </a:gridCol>
                <a:gridCol w="956444">
                  <a:extLst>
                    <a:ext uri="{9D8B030D-6E8A-4147-A177-3AD203B41FA5}">
                      <a16:colId xmlns:a16="http://schemas.microsoft.com/office/drawing/2014/main" val="3352039218"/>
                    </a:ext>
                  </a:extLst>
                </a:gridCol>
                <a:gridCol w="6240182">
                  <a:extLst>
                    <a:ext uri="{9D8B030D-6E8A-4147-A177-3AD203B41FA5}">
                      <a16:colId xmlns:a16="http://schemas.microsoft.com/office/drawing/2014/main" val="2843388339"/>
                    </a:ext>
                  </a:extLst>
                </a:gridCol>
              </a:tblGrid>
              <a:tr h="301531">
                <a:tc>
                  <a:txBody>
                    <a:bodyPr/>
                    <a:lstStyle/>
                    <a:p>
                      <a:pPr rtl="0" fontAlgn="ctr"/>
                      <a:r>
                        <a:rPr lang="en-US" sz="1000" b="1">
                          <a:solidFill>
                            <a:srgbClr val="FFFFFF"/>
                          </a:solidFill>
                          <a:effectLst/>
                          <a:latin typeface="Arial"/>
                        </a:rPr>
                        <a:t>Detail of Red Pool 1 Schemes</a:t>
                      </a:r>
                    </a:p>
                  </a:txBody>
                  <a:tcPr marL="9525" marR="9525" marT="95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tc>
                  <a:txBody>
                    <a:bodyPr/>
                    <a:lstStyle/>
                    <a:p>
                      <a:pPr algn="ctr" fontAlgn="ctr"/>
                      <a:r>
                        <a:rPr lang="en-GB" sz="1000" b="1" i="0" u="none" strike="noStrike" dirty="0">
                          <a:solidFill>
                            <a:srgbClr val="FFFFFF"/>
                          </a:solidFill>
                          <a:effectLst/>
                          <a:latin typeface="Arial"/>
                        </a:rPr>
                        <a:t>Planned Achievement</a:t>
                      </a:r>
                    </a:p>
                    <a:p>
                      <a:pPr algn="ctr" fontAlgn="ctr"/>
                      <a:r>
                        <a:rPr lang="en-GB" sz="1000" b="1" i="0" u="none" strike="noStrike" dirty="0">
                          <a:solidFill>
                            <a:srgbClr val="FFFFFF"/>
                          </a:solidFill>
                          <a:effectLst/>
                          <a:latin typeface="Arial"/>
                        </a:rPr>
                        <a:t>£'000</a:t>
                      </a:r>
                    </a:p>
                  </a:txBody>
                  <a:tcPr marL="9525" marR="9525" marT="95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tc>
                  <a:txBody>
                    <a:bodyPr/>
                    <a:lstStyle/>
                    <a:p>
                      <a:pPr fontAlgn="ctr"/>
                      <a:r>
                        <a:rPr lang="en-US" sz="1100" b="1">
                          <a:solidFill>
                            <a:srgbClr val="FFFFFF"/>
                          </a:solidFill>
                          <a:effectLst/>
                          <a:latin typeface="Arial"/>
                        </a:rPr>
                        <a:t>Next Steps - Work in Progress</a:t>
                      </a:r>
                    </a:p>
                  </a:txBody>
                  <a:tcPr marL="9525" marR="9525" marT="95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extLst>
                  <a:ext uri="{0D108BD9-81ED-4DB2-BD59-A6C34878D82A}">
                    <a16:rowId xmlns:a16="http://schemas.microsoft.com/office/drawing/2014/main" val="342478517"/>
                  </a:ext>
                </a:extLst>
              </a:tr>
              <a:tr h="190442">
                <a:tc>
                  <a:txBody>
                    <a:bodyPr/>
                    <a:lstStyle/>
                    <a:p>
                      <a:pPr rtl="0" fontAlgn="b"/>
                      <a:r>
                        <a:rPr lang="en-US" sz="1000">
                          <a:effectLst/>
                          <a:latin typeface="Arial"/>
                        </a:rPr>
                        <a:t>tests reduce currently unfunded by JCC 90 k - annual cost pressure.</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45</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Link in with JCC to acquire agreement to fund</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2504518934"/>
                  </a:ext>
                </a:extLst>
              </a:tr>
              <a:tr h="460233">
                <a:tc>
                  <a:txBody>
                    <a:bodyPr/>
                    <a:lstStyle/>
                    <a:p>
                      <a:pPr rtl="0" fontAlgn="b"/>
                      <a:r>
                        <a:rPr lang="en-US" sz="1000" dirty="0">
                          <a:effectLst/>
                          <a:latin typeface="Arial"/>
                        </a:rPr>
                        <a:t>Reduction of beds on Ward M Paediatric Surgical Ward - removing 1 Registered Nurse per shift - 4 beds last quarter.</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65</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This scheme has been reviewed in detail - significant risk around this and also not going to release the savings first thoughts - service aware now has to find replacement scheme</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2033425624"/>
                  </a:ext>
                </a:extLst>
              </a:tr>
              <a:tr h="460233">
                <a:tc>
                  <a:txBody>
                    <a:bodyPr/>
                    <a:lstStyle/>
                    <a:p>
                      <a:pPr rtl="0" fontAlgn="b"/>
                      <a:r>
                        <a:rPr lang="en-US" sz="1000">
                          <a:effectLst/>
                          <a:latin typeface="Arial"/>
                        </a:rPr>
                        <a:t>Withdraw offer of employment of 2 MTI posts due to commence Feb 2025</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30</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This scheme has now been reviewed in detail and Medical HR advice received, not able to withdraw offer but with predicted leavers from service, service is expecting to replace with alternative scheme from not backfilling</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2142017488"/>
                  </a:ext>
                </a:extLst>
              </a:tr>
              <a:tr h="476104">
                <a:tc>
                  <a:txBody>
                    <a:bodyPr/>
                    <a:lstStyle/>
                    <a:p>
                      <a:pPr rtl="0" fontAlgn="b"/>
                      <a:r>
                        <a:rPr lang="en-US" sz="1000">
                          <a:effectLst/>
                          <a:latin typeface="Arial"/>
                        </a:rPr>
                        <a:t>Implementation of capped rates for M&amp;D Locums (internal &amp; agency) across NPTSSG / UHB - this will contribute to reduce locum spend for General Pediatrics last quarter</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25</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Process in place to scrutinize requests for locum cover costs above capped rates - kept to a minimal, risk assessed and escalated to Unit Medical Director as per agreed process.</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2264220297"/>
                  </a:ext>
                </a:extLst>
              </a:tr>
              <a:tr h="476104">
                <a:tc>
                  <a:txBody>
                    <a:bodyPr/>
                    <a:lstStyle/>
                    <a:p>
                      <a:pPr rtl="0" fontAlgn="b"/>
                      <a:r>
                        <a:rPr lang="en-US" sz="1000">
                          <a:effectLst/>
                          <a:latin typeface="Arial"/>
                        </a:rPr>
                        <a:t>Pay within Welsh Cap for Locums. Rates for locum shifts are negotiable and service has maximum amount based on SBUHB guidance however often service pays above rates to cover shifts at short notice</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26</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Process in place to scrutinize requests for locum cover costs above capped rates - kept to a minimal, risk assessed and escalated to Unit Medical Director as per agreed process.</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2016303812"/>
                  </a:ext>
                </a:extLst>
              </a:tr>
              <a:tr h="222182">
                <a:tc>
                  <a:txBody>
                    <a:bodyPr/>
                    <a:lstStyle/>
                    <a:p>
                      <a:pPr rtl="0" fontAlgn="b"/>
                      <a:r>
                        <a:rPr lang="en-US" sz="1000">
                          <a:effectLst/>
                          <a:latin typeface="Arial"/>
                        </a:rPr>
                        <a:t>Review contractual agreement with HEIW</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37</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Unlikely to be achieved, however, discussions be held in relation to this </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1483764784"/>
                  </a:ext>
                </a:extLst>
              </a:tr>
              <a:tr h="349143">
                <a:tc>
                  <a:txBody>
                    <a:bodyPr/>
                    <a:lstStyle/>
                    <a:p>
                      <a:pPr rtl="0" fontAlgn="b"/>
                      <a:r>
                        <a:rPr lang="en-US" sz="1000">
                          <a:effectLst/>
                          <a:latin typeface="Arial"/>
                        </a:rPr>
                        <a:t>WFI-commissioning Arrangements - Part3</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511</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Meetings being held with commissioning and briefing paper in draft re next steps and support required to deliver this action.</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1429624063"/>
                  </a:ext>
                </a:extLst>
              </a:tr>
              <a:tr h="349143">
                <a:tc>
                  <a:txBody>
                    <a:bodyPr/>
                    <a:lstStyle/>
                    <a:p>
                      <a:pPr rtl="0" fontAlgn="b"/>
                      <a:r>
                        <a:rPr lang="en-US" sz="1000">
                          <a:effectLst/>
                          <a:latin typeface="Arial"/>
                        </a:rPr>
                        <a:t>Increase in number of LTA contract cases with JCC at current pricing model would potentially increase costs</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-30</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Meetings being held with commissioning and briefing paper in draft re next steps and support required to deliver this action.</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3592958361"/>
                  </a:ext>
                </a:extLst>
              </a:tr>
              <a:tr h="222182">
                <a:tc>
                  <a:txBody>
                    <a:bodyPr/>
                    <a:lstStyle/>
                    <a:p>
                      <a:pPr rtl="0" fontAlgn="b"/>
                      <a:r>
                        <a:rPr lang="en-US" sz="1000">
                          <a:effectLst/>
                          <a:latin typeface="Arial"/>
                        </a:rPr>
                        <a:t>scope to increase fee-paying patients.</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56</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Process in place to allow an increase in the numbers on previous years.</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1749390716"/>
                  </a:ext>
                </a:extLst>
              </a:tr>
              <a:tr h="777635">
                <a:tc>
                  <a:txBody>
                    <a:bodyPr/>
                    <a:lstStyle/>
                    <a:p>
                      <a:pPr rtl="0" fontAlgn="b"/>
                      <a:r>
                        <a:rPr lang="en-US" sz="1000" dirty="0">
                          <a:effectLst/>
                          <a:latin typeface="Arial"/>
                        </a:rPr>
                        <a:t>Backfill capacity.</a:t>
                      </a:r>
                      <a:br>
                        <a:rPr lang="en-US" sz="1000" dirty="0">
                          <a:effectLst/>
                          <a:latin typeface="Arial"/>
                        </a:rPr>
                      </a:br>
                      <a:r>
                        <a:rPr lang="en-US" sz="1000" dirty="0">
                          <a:effectLst/>
                          <a:latin typeface="Arial"/>
                        </a:rPr>
                        <a:t>The number of lists in TASS that are not utilized by the surgeon/specialty and do not offer them to backfill</a:t>
                      </a:r>
                      <a:br>
                        <a:rPr lang="en-US" sz="1000" dirty="0">
                          <a:effectLst/>
                          <a:latin typeface="Arial"/>
                        </a:rPr>
                      </a:br>
                      <a:endParaRPr lang="en-US" sz="1000" dirty="0">
                        <a:effectLst/>
                        <a:latin typeface="Arial"/>
                      </a:endParaRP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300</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This is being actioned as part of the weekly TASS meetings.  Theatre lists in Morriston and Singleton are rarely not utilized</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958158307"/>
                  </a:ext>
                </a:extLst>
              </a:tr>
              <a:tr h="222182">
                <a:tc>
                  <a:txBody>
                    <a:bodyPr/>
                    <a:lstStyle/>
                    <a:p>
                      <a:pPr rtl="0" fontAlgn="b"/>
                      <a:r>
                        <a:rPr lang="en-US" sz="1000">
                          <a:effectLst/>
                          <a:latin typeface="Arial"/>
                        </a:rPr>
                        <a:t>Ophthalmology Loss of Funding</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55</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Paper submitted to Star Chamber with options for addressing the funding gap - decision awaited</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449925200"/>
                  </a:ext>
                </a:extLst>
              </a:tr>
              <a:tr h="571324">
                <a:tc>
                  <a:txBody>
                    <a:bodyPr/>
                    <a:lstStyle/>
                    <a:p>
                      <a:pPr rtl="0" fontAlgn="ctr"/>
                      <a:r>
                        <a:rPr lang="en-US" sz="1000">
                          <a:effectLst/>
                          <a:latin typeface="Arial"/>
                        </a:rPr>
                        <a:t>Theatres unavailability and sickness reduction.</a:t>
                      </a:r>
                    </a:p>
                  </a:txBody>
                  <a:tcPr marL="9525" marR="9525" marT="95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algn="r" rtl="0" fontAlgn="b"/>
                      <a:r>
                        <a:rPr lang="en-US" sz="1000">
                          <a:effectLst/>
                          <a:latin typeface="Arial"/>
                        </a:rPr>
                        <a:t>10</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tc>
                  <a:txBody>
                    <a:bodyPr/>
                    <a:lstStyle/>
                    <a:p>
                      <a:pPr rtl="0" fontAlgn="b"/>
                      <a:r>
                        <a:rPr lang="en-US" sz="1000">
                          <a:effectLst/>
                          <a:latin typeface="Arial"/>
                        </a:rPr>
                        <a:t>Deep dive into hotspot sickness areas have taken place and process and policy compliance reviewed.  Absence summits are being established in further hotspot areas.  HR Business partners are finalizing a paper that can be discussed in divisional finance meeting on 18th Nov</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noFill/>
                  </a:tcPr>
                </a:tc>
                <a:extLst>
                  <a:ext uri="{0D108BD9-81ED-4DB2-BD59-A6C34878D82A}">
                    <a16:rowId xmlns:a16="http://schemas.microsoft.com/office/drawing/2014/main" val="1533946557"/>
                  </a:ext>
                </a:extLst>
              </a:tr>
              <a:tr h="190442">
                <a:tc>
                  <a:txBody>
                    <a:bodyPr/>
                    <a:lstStyle/>
                    <a:p>
                      <a:pPr rtl="0" fontAlgn="b"/>
                      <a:endParaRPr lang="en-US" sz="1000" b="1">
                        <a:solidFill>
                          <a:srgbClr val="FFFFFF"/>
                        </a:solidFill>
                        <a:effectLst/>
                        <a:latin typeface="Arial"/>
                      </a:endParaRP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r" rtl="0" fontAlgn="b"/>
                      <a:r>
                        <a:rPr lang="en-US" sz="1000" b="1">
                          <a:solidFill>
                            <a:srgbClr val="FFFFFF"/>
                          </a:solidFill>
                          <a:effectLst/>
                          <a:latin typeface="Arial"/>
                        </a:rPr>
                        <a:t>1,130</a:t>
                      </a: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rtl="0" fontAlgn="b"/>
                      <a:endParaRPr lang="en-US" sz="1000" b="1" dirty="0">
                        <a:solidFill>
                          <a:srgbClr val="FFFFFF"/>
                        </a:solidFill>
                        <a:effectLst/>
                        <a:latin typeface="Arial" panose="020B0604020202020204" pitchFamily="34" charset="0"/>
                      </a:endParaRPr>
                    </a:p>
                  </a:txBody>
                  <a:tcPr marL="9525" marR="9525" marT="9525"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443738797"/>
                  </a:ext>
                </a:extLst>
              </a:tr>
            </a:tbl>
          </a:graphicData>
        </a:graphic>
      </p:graphicFrame>
    </p:spTree>
    <p:extLst>
      <p:ext uri="{BB962C8B-B14F-4D97-AF65-F5344CB8AC3E}">
        <p14:creationId xmlns:p14="http://schemas.microsoft.com/office/powerpoint/2010/main" val="807840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TextBox 2"/>
          <p:cNvSpPr txBox="1"/>
          <p:nvPr/>
        </p:nvSpPr>
        <p:spPr>
          <a:xfrm>
            <a:off x="259772" y="702178"/>
            <a:ext cx="5299363" cy="4447371"/>
          </a:xfrm>
          <a:prstGeom prst="rect">
            <a:avLst/>
          </a:prstGeom>
          <a:noFill/>
          <a:ln>
            <a:solidFill>
              <a:schemeClr val="tx1"/>
            </a:solidFill>
          </a:ln>
        </p:spPr>
        <p:txBody>
          <a:bodyPr wrap="square" lIns="91440" tIns="45720" rIns="91440" bIns="45720" rtlCol="0" anchor="t">
            <a:spAutoFit/>
          </a:bodyPr>
          <a:lstStyle/>
          <a:p>
            <a:r>
              <a:rPr lang="en-GB" sz="1500" b="1" dirty="0"/>
              <a:t>Further Risks:</a:t>
            </a:r>
          </a:p>
          <a:p>
            <a:pPr marL="285750" indent="-285750">
              <a:buFont typeface="Arial" panose="020B0604020202020204" pitchFamily="34" charset="0"/>
              <a:buChar char="•"/>
            </a:pPr>
            <a:r>
              <a:rPr lang="en-GB" sz="1400" dirty="0"/>
              <a:t>Implementation timescales/ managerial capacity for any recovery schemes</a:t>
            </a:r>
            <a:endParaRPr lang="en-GB" sz="1400" dirty="0">
              <a:ea typeface="Calibri"/>
              <a:cs typeface="Calibri"/>
            </a:endParaRPr>
          </a:p>
          <a:p>
            <a:pPr marL="285750" indent="-285750">
              <a:buFont typeface="Arial" panose="020B0604020202020204" pitchFamily="34" charset="0"/>
              <a:buChar char="•"/>
            </a:pPr>
            <a:r>
              <a:rPr lang="en-GB" sz="1400" dirty="0"/>
              <a:t>Challenge of staff engagement against perceived deliverability</a:t>
            </a:r>
            <a:endParaRPr lang="en-GB" sz="1400" dirty="0">
              <a:ea typeface="Calibri"/>
              <a:cs typeface="Calibri"/>
            </a:endParaRPr>
          </a:p>
          <a:p>
            <a:pPr marL="285750" indent="-285750">
              <a:buFont typeface="Arial" panose="020B0604020202020204" pitchFamily="34" charset="0"/>
              <a:buChar char="•"/>
            </a:pPr>
            <a:r>
              <a:rPr lang="en-GB" sz="1400" dirty="0"/>
              <a:t>Winter</a:t>
            </a:r>
            <a:endParaRPr lang="en-GB" sz="1400" dirty="0">
              <a:ea typeface="Calibri"/>
              <a:cs typeface="Calibri"/>
            </a:endParaRPr>
          </a:p>
          <a:p>
            <a:pPr marL="285750" indent="-285750">
              <a:buFont typeface="Arial" panose="020B0604020202020204" pitchFamily="34" charset="0"/>
              <a:buChar char="•"/>
            </a:pPr>
            <a:r>
              <a:rPr lang="en-GB" sz="1400" dirty="0"/>
              <a:t>Inter group consequences of recovery plan options pursued such as Therapies vacancies impact on Length Of Stay/ Bed Plan</a:t>
            </a:r>
            <a:endParaRPr lang="en-GB" sz="1400" dirty="0">
              <a:ea typeface="Calibri"/>
              <a:cs typeface="Calibri"/>
            </a:endParaRPr>
          </a:p>
          <a:p>
            <a:pPr marL="285750" indent="-285750">
              <a:buFont typeface="Arial" panose="020B0604020202020204" pitchFamily="34" charset="0"/>
              <a:buChar char="•"/>
            </a:pPr>
            <a:r>
              <a:rPr lang="en-GB" sz="1400" dirty="0"/>
              <a:t>Additional inflationary and demand pressures (inter organisation agreements, maintenance, </a:t>
            </a:r>
            <a:r>
              <a:rPr lang="en-GB" sz="1400"/>
              <a:t>blood products)</a:t>
            </a:r>
            <a:endParaRPr lang="en-GB" sz="1400" dirty="0">
              <a:ea typeface="Calibri"/>
              <a:cs typeface="Calibri"/>
            </a:endParaRPr>
          </a:p>
          <a:p>
            <a:pPr marL="285750" indent="-285750">
              <a:buFont typeface="Arial" panose="020B0604020202020204" pitchFamily="34" charset="0"/>
              <a:buChar char="•"/>
            </a:pPr>
            <a:r>
              <a:rPr lang="en-GB" sz="1400" dirty="0"/>
              <a:t>Delivery of contract activity and prioritisation of limited theatre capacity</a:t>
            </a:r>
            <a:endParaRPr lang="en-GB" sz="1400" dirty="0">
              <a:ea typeface="Calibri"/>
              <a:cs typeface="Calibri"/>
            </a:endParaRPr>
          </a:p>
          <a:p>
            <a:pPr marL="285750" indent="-285750">
              <a:buFont typeface="Arial" panose="020B0604020202020204" pitchFamily="34" charset="0"/>
              <a:buChar char="•"/>
            </a:pPr>
            <a:r>
              <a:rPr lang="en-GB" sz="1400" dirty="0"/>
              <a:t>Funding for pay award reflecting true cost/ risk of reporting capability diluted due to pay award and service realignment</a:t>
            </a:r>
            <a:endParaRPr lang="en-GB" sz="1400" dirty="0">
              <a:ea typeface="Calibri"/>
              <a:cs typeface="Calibri"/>
            </a:endParaRPr>
          </a:p>
          <a:p>
            <a:pPr marL="285750" indent="-285750">
              <a:buFont typeface="Arial" panose="020B0604020202020204" pitchFamily="34" charset="0"/>
              <a:buChar char="•"/>
            </a:pPr>
            <a:r>
              <a:rPr lang="en-GB" sz="1400" dirty="0">
                <a:ea typeface="Calibri"/>
                <a:cs typeface="Calibri"/>
              </a:rPr>
              <a:t>Potential negative impact on staff experience, staff wellbeing  and ability to retain staff.</a:t>
            </a:r>
          </a:p>
          <a:p>
            <a:endParaRPr lang="en-GB" dirty="0"/>
          </a:p>
          <a:p>
            <a:pPr marL="285750" indent="-285750">
              <a:buFont typeface="Arial" panose="020B0604020202020204" pitchFamily="34" charset="0"/>
              <a:buChar char="•"/>
            </a:pPr>
            <a:endParaRPr lang="en-GB" dirty="0"/>
          </a:p>
          <a:p>
            <a:endParaRPr lang="en-GB" dirty="0"/>
          </a:p>
          <a:p>
            <a:endParaRPr lang="en-GB" dirty="0"/>
          </a:p>
        </p:txBody>
      </p:sp>
      <p:sp>
        <p:nvSpPr>
          <p:cNvPr id="9" name="TextBox 8"/>
          <p:cNvSpPr txBox="1"/>
          <p:nvPr/>
        </p:nvSpPr>
        <p:spPr>
          <a:xfrm>
            <a:off x="5953991" y="702178"/>
            <a:ext cx="5787736" cy="2385268"/>
          </a:xfrm>
          <a:prstGeom prst="rect">
            <a:avLst/>
          </a:prstGeom>
          <a:noFill/>
          <a:ln>
            <a:solidFill>
              <a:schemeClr val="tx1"/>
            </a:solidFill>
          </a:ln>
        </p:spPr>
        <p:txBody>
          <a:bodyPr wrap="square" lIns="91440" tIns="45720" rIns="91440" bIns="45720" rtlCol="0" anchor="t">
            <a:spAutoFit/>
          </a:bodyPr>
          <a:lstStyle/>
          <a:p>
            <a:r>
              <a:rPr lang="en-GB" sz="1500" b="1" dirty="0"/>
              <a:t>Further Opportunities:</a:t>
            </a:r>
          </a:p>
          <a:p>
            <a:endParaRPr lang="en-GB" dirty="0"/>
          </a:p>
          <a:p>
            <a:pPr marL="285750" indent="-285750">
              <a:buFont typeface="Arial"/>
              <a:buChar char="•"/>
            </a:pPr>
            <a:r>
              <a:rPr lang="en-GB" sz="1400" dirty="0">
                <a:ea typeface="+mn-lt"/>
                <a:cs typeface="+mn-lt"/>
              </a:rPr>
              <a:t>To review the recommendations from the </a:t>
            </a:r>
            <a:r>
              <a:rPr lang="en-GB" sz="1400" dirty="0" err="1">
                <a:ea typeface="+mn-lt"/>
                <a:cs typeface="+mn-lt"/>
              </a:rPr>
              <a:t>Akeso</a:t>
            </a:r>
            <a:r>
              <a:rPr lang="en-GB" sz="1400" dirty="0">
                <a:ea typeface="+mn-lt"/>
                <a:cs typeface="+mn-lt"/>
              </a:rPr>
              <a:t> review of Pharmacy stock management processes and develop an action plan to stratify further actions needed to develop.</a:t>
            </a:r>
            <a:endParaRPr lang="en-GB" sz="1400" dirty="0">
              <a:ea typeface="Calibri" panose="020F0502020204030204"/>
              <a:cs typeface="Calibri" panose="020F0502020204030204"/>
            </a:endParaRPr>
          </a:p>
          <a:p>
            <a:pPr marL="285750" indent="-285750">
              <a:buFont typeface="Arial"/>
              <a:buChar char="•"/>
            </a:pPr>
            <a:r>
              <a:rPr lang="en-GB" sz="1400" dirty="0">
                <a:ea typeface="Calibri" panose="020F0502020204030204"/>
                <a:cs typeface="Calibri" panose="020F0502020204030204"/>
              </a:rPr>
              <a:t>Review efficiencies/sessions reviewed as part of the O&amp;G review of job plans pending sign off by Consultant colleagues</a:t>
            </a:r>
          </a:p>
          <a:p>
            <a:pPr marL="285750" indent="-285750">
              <a:buFont typeface="Arial"/>
              <a:buChar char="•"/>
            </a:pPr>
            <a:r>
              <a:rPr lang="en-GB" sz="1400" dirty="0">
                <a:ea typeface="Calibri" panose="020F0502020204030204"/>
                <a:cs typeface="Calibri" panose="020F0502020204030204"/>
              </a:rPr>
              <a:t>Review of Potential Areas for consideration from The Repository of Opportunities</a:t>
            </a:r>
          </a:p>
          <a:p>
            <a:endParaRPr lang="en-GB" dirty="0">
              <a:ea typeface="Calibri"/>
              <a:cs typeface="Calibri"/>
            </a:endParaRPr>
          </a:p>
        </p:txBody>
      </p:sp>
    </p:spTree>
    <p:extLst>
      <p:ext uri="{BB962C8B-B14F-4D97-AF65-F5344CB8AC3E}">
        <p14:creationId xmlns:p14="http://schemas.microsoft.com/office/powerpoint/2010/main" val="145756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Action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TextBox 2"/>
          <p:cNvSpPr txBox="1"/>
          <p:nvPr/>
        </p:nvSpPr>
        <p:spPr>
          <a:xfrm>
            <a:off x="394855" y="581891"/>
            <a:ext cx="11201400" cy="2308324"/>
          </a:xfrm>
          <a:prstGeom prst="rect">
            <a:avLst/>
          </a:prstGeom>
          <a:noFill/>
          <a:ln>
            <a:solidFill>
              <a:schemeClr val="tx1"/>
            </a:solidFill>
          </a:ln>
        </p:spPr>
        <p:txBody>
          <a:bodyPr wrap="square" lIns="91440" tIns="45720" rIns="91440" bIns="45720" rtlCol="0" anchor="t">
            <a:spAutoFit/>
          </a:bodyPr>
          <a:lstStyle/>
          <a:p>
            <a:r>
              <a:rPr lang="en-GB">
                <a:cs typeface="Calibri"/>
              </a:rPr>
              <a:t>New Governance arrangements in place since qtr1 – with Divisional Business Assurance and Accountability meetings running over 9 week period and monthly Division financial recovery meetings</a:t>
            </a:r>
          </a:p>
          <a:p>
            <a:endParaRPr lang="en-GB">
              <a:cs typeface="Calibri"/>
            </a:endParaRPr>
          </a:p>
          <a:p>
            <a:r>
              <a:rPr lang="en-GB">
                <a:cs typeface="Calibri"/>
              </a:rPr>
              <a:t>Forecast undertaken at directorate and divisional level to support with monthly grip and control for Divisional financial recovery meetings</a:t>
            </a:r>
          </a:p>
          <a:p>
            <a:endParaRPr lang="en-GB">
              <a:cs typeface="Calibri"/>
            </a:endParaRPr>
          </a:p>
          <a:p>
            <a:endParaRPr lang="en-GB">
              <a:cs typeface="Calibri"/>
            </a:endParaRPr>
          </a:p>
          <a:p>
            <a:endParaRPr lang="en-GB">
              <a:cs typeface="Calibri"/>
            </a:endParaRPr>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5465617" y="739484"/>
            <a:ext cx="5507183" cy="4919601"/>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002060"/>
                </a:solidFill>
                <a:effectLst/>
                <a:uLnTx/>
                <a:uFillTx/>
                <a:latin typeface="Arial"/>
                <a:sym typeface="Arial"/>
              </a:rPr>
              <a:t>Top 3 Actions to address</a:t>
            </a:r>
            <a:r>
              <a:rPr kumimoji="0" lang="en-GB" sz="1600" b="1" i="0" u="none" strike="noStrike" kern="0" cap="none" spc="0" normalizeH="0" noProof="0">
                <a:ln>
                  <a:noFill/>
                </a:ln>
                <a:solidFill>
                  <a:srgbClr val="002060"/>
                </a:solidFill>
                <a:effectLst/>
                <a:uLnTx/>
                <a:uFillTx/>
                <a:latin typeface="Arial"/>
                <a:sym typeface="Arial"/>
              </a:rPr>
              <a:t> position:</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baseline="0">
              <a:solidFill>
                <a:srgbClr val="002060"/>
              </a:solidFill>
              <a:latin typeface="Arial"/>
              <a:sym typeface="Arial"/>
            </a:endParaRPr>
          </a:p>
          <a:p>
            <a:pPr marL="342900" lvl="0" indent="-342900">
              <a:buClr>
                <a:srgbClr val="000000"/>
              </a:buClr>
              <a:buFont typeface="Arial"/>
              <a:buAutoNum type="arabicPeriod"/>
              <a:defRPr/>
            </a:pPr>
            <a:r>
              <a:rPr lang="en-GB" sz="1600" kern="0">
                <a:solidFill>
                  <a:srgbClr val="002060"/>
                </a:solidFill>
                <a:latin typeface="Arial"/>
                <a:sym typeface="Arial"/>
              </a:rPr>
              <a:t>To deliver expenditure reduction to the value of Green and Amber schemes</a:t>
            </a: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kumimoji="0" lang="en-GB" sz="1600" b="1" i="0" u="none" strike="noStrike" kern="0" cap="none" spc="0" normalizeH="0" noProof="0">
              <a:ln>
                <a:noFill/>
              </a:ln>
              <a:solidFill>
                <a:srgbClr val="002060"/>
              </a:solidFill>
              <a:effectLst/>
              <a:uLnTx/>
              <a:uFillTx/>
              <a:latin typeface="Arial"/>
              <a:sym typeface="Arial"/>
            </a:endParaRPr>
          </a:p>
          <a:p>
            <a:pPr marL="342900" lvl="0" indent="-342900">
              <a:buClr>
                <a:srgbClr val="000000"/>
              </a:buClr>
              <a:buFont typeface="Arial"/>
              <a:buAutoNum type="arabicPeriod"/>
              <a:defRPr/>
            </a:pPr>
            <a:r>
              <a:rPr lang="en-GB" sz="1600" kern="0">
                <a:solidFill>
                  <a:srgbClr val="002060"/>
                </a:solidFill>
                <a:latin typeface="Arial"/>
                <a:sym typeface="Arial"/>
              </a:rPr>
              <a:t>Reduce variable/ premium cost pay</a:t>
            </a:r>
          </a:p>
          <a:p>
            <a:pPr marL="342900" lvl="0" indent="-342900">
              <a:buClr>
                <a:srgbClr val="000000"/>
              </a:buClr>
              <a:buFont typeface="Arial"/>
              <a:buAutoNum type="arabicPeriod"/>
              <a:defRPr/>
            </a:pPr>
            <a:endParaRPr lang="en-GB" sz="1600" kern="0">
              <a:solidFill>
                <a:srgbClr val="002060"/>
              </a:solidFill>
              <a:latin typeface="Arial"/>
              <a:sym typeface="Arial"/>
            </a:endParaRPr>
          </a:p>
          <a:p>
            <a:pPr marL="342900" lvl="0" indent="-342900">
              <a:buClr>
                <a:srgbClr val="000000"/>
              </a:buClr>
              <a:buFont typeface="Arial"/>
              <a:buAutoNum type="arabicPeriod"/>
              <a:defRPr/>
            </a:pPr>
            <a:r>
              <a:rPr lang="en-GB" sz="1600" kern="0">
                <a:solidFill>
                  <a:srgbClr val="002060"/>
                </a:solidFill>
                <a:latin typeface="Arial"/>
                <a:sym typeface="Arial"/>
              </a:rPr>
              <a:t>Progress recovery plan actions aligned with latest organisation approval.</a:t>
            </a:r>
          </a:p>
        </p:txBody>
      </p:sp>
      <p:graphicFrame>
        <p:nvGraphicFramePr>
          <p:cNvPr id="2" name="Table 1"/>
          <p:cNvGraphicFramePr>
            <a:graphicFrameLocks noGrp="1"/>
          </p:cNvGraphicFramePr>
          <p:nvPr>
            <p:extLst>
              <p:ext uri="{D42A27DB-BD31-4B8C-83A1-F6EECF244321}">
                <p14:modId xmlns:p14="http://schemas.microsoft.com/office/powerpoint/2010/main" val="2340631950"/>
              </p:ext>
            </p:extLst>
          </p:nvPr>
        </p:nvGraphicFramePr>
        <p:xfrm>
          <a:off x="177872" y="739483"/>
          <a:ext cx="4333325" cy="4919601"/>
        </p:xfrm>
        <a:graphic>
          <a:graphicData uri="http://schemas.openxmlformats.org/drawingml/2006/table">
            <a:tbl>
              <a:tblPr/>
              <a:tblGrid>
                <a:gridCol w="1918863">
                  <a:extLst>
                    <a:ext uri="{9D8B030D-6E8A-4147-A177-3AD203B41FA5}">
                      <a16:colId xmlns:a16="http://schemas.microsoft.com/office/drawing/2014/main" val="3152318954"/>
                    </a:ext>
                  </a:extLst>
                </a:gridCol>
                <a:gridCol w="1207231">
                  <a:extLst>
                    <a:ext uri="{9D8B030D-6E8A-4147-A177-3AD203B41FA5}">
                      <a16:colId xmlns:a16="http://schemas.microsoft.com/office/drawing/2014/main" val="2129901461"/>
                    </a:ext>
                  </a:extLst>
                </a:gridCol>
                <a:gridCol w="1207231">
                  <a:extLst>
                    <a:ext uri="{9D8B030D-6E8A-4147-A177-3AD203B41FA5}">
                      <a16:colId xmlns:a16="http://schemas.microsoft.com/office/drawing/2014/main" val="3452806582"/>
                    </a:ext>
                  </a:extLst>
                </a:gridCol>
              </a:tblGrid>
              <a:tr h="968626">
                <a:tc>
                  <a:txBody>
                    <a:bodyPr/>
                    <a:lstStyle/>
                    <a:p>
                      <a:pPr algn="ctr" fontAlgn="ctr"/>
                      <a:r>
                        <a:rPr lang="en-GB" sz="1500" b="1" i="0" u="none" strike="noStrike">
                          <a:solidFill>
                            <a:srgbClr val="FFFFFF"/>
                          </a:solidFill>
                          <a:effectLst/>
                          <a:latin typeface="Arial" panose="020B0604020202020204" pitchFamily="34" charset="0"/>
                        </a:rPr>
                        <a:t>NPTS SG @ Mth 7</a:t>
                      </a:r>
                    </a:p>
                  </a:txBody>
                  <a:tcPr marL="0" marR="0" marT="0" marB="0" anchor="ctr">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500" b="1" i="0" u="none" strike="noStrike">
                          <a:solidFill>
                            <a:srgbClr val="FFFFFF"/>
                          </a:solidFill>
                          <a:effectLst/>
                          <a:latin typeface="Arial" panose="020B0604020202020204" pitchFamily="34" charset="0"/>
                        </a:rPr>
                        <a:t>Service Group</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GB" sz="1500" b="1" i="0" u="none" strike="noStrike">
                          <a:solidFill>
                            <a:srgbClr val="FFFFFF"/>
                          </a:solidFill>
                          <a:effectLst/>
                          <a:latin typeface="Arial" panose="020B0604020202020204" pitchFamily="34" charset="0"/>
                        </a:rPr>
                        <a:t>Health Board</a:t>
                      </a:r>
                    </a:p>
                  </a:txBody>
                  <a:tcPr marL="0" marR="0" marT="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48725242"/>
                  </a:ext>
                </a:extLst>
              </a:tr>
              <a:tr h="790195">
                <a:tc>
                  <a:txBody>
                    <a:bodyPr/>
                    <a:lstStyle/>
                    <a:p>
                      <a:pPr algn="ctr" fontAlgn="ctr"/>
                      <a:r>
                        <a:rPr lang="en-GB" sz="1500" b="1" i="0" u="none" strike="noStrike">
                          <a:solidFill>
                            <a:srgbClr val="FFFFFF"/>
                          </a:solidFill>
                          <a:effectLst/>
                          <a:latin typeface="Arial" panose="020B0604020202020204" pitchFamily="34" charset="0"/>
                        </a:rPr>
                        <a:t>Target  Variance Annual</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2400" b="0" i="0" u="none" strike="noStrike">
                          <a:solidFill>
                            <a:srgbClr val="FFFFFF"/>
                          </a:solidFill>
                          <a:effectLst/>
                          <a:latin typeface="Calibri" panose="020F0502020204030204" pitchFamily="34" charset="0"/>
                        </a:rPr>
                        <a:t>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2400" b="0" i="0" u="none" strike="noStrike">
                          <a:solidFill>
                            <a:srgbClr val="FFFFFF"/>
                          </a:solidFill>
                          <a:effectLst/>
                          <a:latin typeface="Calibri" panose="020F0502020204030204" pitchFamily="34" charset="0"/>
                        </a:rPr>
                        <a:t>50.1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640765125"/>
                  </a:ext>
                </a:extLst>
              </a:tr>
              <a:tr h="790195">
                <a:tc>
                  <a:txBody>
                    <a:bodyPr/>
                    <a:lstStyle/>
                    <a:p>
                      <a:pPr algn="ctr" fontAlgn="ctr"/>
                      <a:r>
                        <a:rPr lang="en-GB" sz="1500" b="1" i="0" u="none" strike="noStrike">
                          <a:solidFill>
                            <a:srgbClr val="FFFFFF"/>
                          </a:solidFill>
                          <a:effectLst/>
                          <a:latin typeface="Arial" panose="020B0604020202020204" pitchFamily="34" charset="0"/>
                        </a:rPr>
                        <a:t> Target Variance  YTD</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2400" b="0" i="0" u="none" strike="noStrike">
                          <a:solidFill>
                            <a:srgbClr val="FFFFFF"/>
                          </a:solidFill>
                          <a:effectLst/>
                          <a:latin typeface="Calibri" panose="020F0502020204030204" pitchFamily="34" charset="0"/>
                        </a:rPr>
                        <a:t>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2400" b="0" i="0" u="none" strike="noStrike">
                          <a:solidFill>
                            <a:srgbClr val="FFFFFF"/>
                          </a:solidFill>
                          <a:effectLst/>
                          <a:latin typeface="Calibri" panose="020F0502020204030204" pitchFamily="34" charset="0"/>
                        </a:rPr>
                        <a:t>29.2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550845127"/>
                  </a:ext>
                </a:extLst>
              </a:tr>
              <a:tr h="790195">
                <a:tc>
                  <a:txBody>
                    <a:bodyPr/>
                    <a:lstStyle/>
                    <a:p>
                      <a:pPr algn="ctr" fontAlgn="ctr"/>
                      <a:r>
                        <a:rPr lang="en-GB" sz="1500" b="1" i="0" u="none" strike="noStrike">
                          <a:solidFill>
                            <a:srgbClr val="FFFFFF"/>
                          </a:solidFill>
                          <a:effectLst/>
                          <a:latin typeface="Arial" panose="020B0604020202020204" pitchFamily="34" charset="0"/>
                        </a:rPr>
                        <a:t>YTD Variance</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2400" b="0" i="0" u="none" strike="noStrike">
                          <a:solidFill>
                            <a:srgbClr val="FFFFFF"/>
                          </a:solidFill>
                          <a:effectLst/>
                          <a:latin typeface="Calibri" panose="020F0502020204030204" pitchFamily="34" charset="0"/>
                        </a:rPr>
                        <a:t>7.8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2400" b="0" i="0" u="none" strike="noStrike">
                          <a:solidFill>
                            <a:srgbClr val="FFFFFF"/>
                          </a:solidFill>
                          <a:effectLst/>
                          <a:latin typeface="Calibri" panose="020F0502020204030204" pitchFamily="34" charset="0"/>
                        </a:rPr>
                        <a:t>48.0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221573163"/>
                  </a:ext>
                </a:extLst>
              </a:tr>
              <a:tr h="790195">
                <a:tc>
                  <a:txBody>
                    <a:bodyPr/>
                    <a:lstStyle/>
                    <a:p>
                      <a:pPr algn="ctr" fontAlgn="ctr"/>
                      <a:r>
                        <a:rPr lang="en-GB" sz="1500" b="1" i="0" u="none" strike="noStrike">
                          <a:solidFill>
                            <a:srgbClr val="FFFFFF"/>
                          </a:solidFill>
                          <a:effectLst/>
                          <a:latin typeface="Arial" panose="020B0604020202020204" pitchFamily="34" charset="0"/>
                        </a:rPr>
                        <a:t>YTD from Target Variance</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2400" b="0" i="0" u="none" strike="noStrike">
                          <a:solidFill>
                            <a:srgbClr val="FFFFFF"/>
                          </a:solidFill>
                          <a:effectLst/>
                          <a:latin typeface="Calibri" panose="020F0502020204030204" pitchFamily="34" charset="0"/>
                        </a:rPr>
                        <a:t>7.8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2400" b="0" i="0" u="none" strike="noStrike">
                          <a:solidFill>
                            <a:srgbClr val="FFFFFF"/>
                          </a:solidFill>
                          <a:effectLst/>
                          <a:latin typeface="Calibri" panose="020F0502020204030204" pitchFamily="34" charset="0"/>
                        </a:rPr>
                        <a:t>18.8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88542692"/>
                  </a:ext>
                </a:extLst>
              </a:tr>
              <a:tr h="790195">
                <a:tc>
                  <a:txBody>
                    <a:bodyPr/>
                    <a:lstStyle/>
                    <a:p>
                      <a:pPr algn="ctr" fontAlgn="ctr"/>
                      <a:r>
                        <a:rPr lang="en-GB" sz="1500" b="1" i="0" u="none" strike="noStrike">
                          <a:solidFill>
                            <a:srgbClr val="FFFFFF"/>
                          </a:solidFill>
                          <a:effectLst/>
                          <a:latin typeface="Arial" panose="020B0604020202020204" pitchFamily="34" charset="0"/>
                        </a:rPr>
                        <a:t>Variance % HB YTD Value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02060"/>
                    </a:solidFill>
                  </a:tcPr>
                </a:tc>
                <a:tc>
                  <a:txBody>
                    <a:bodyPr/>
                    <a:lstStyle/>
                    <a:p>
                      <a:pPr algn="ctr" fontAlgn="ctr"/>
                      <a:r>
                        <a:rPr lang="en-GB" sz="2400" b="0" i="0" u="none" strike="noStrike">
                          <a:solidFill>
                            <a:srgbClr val="FFFFFF"/>
                          </a:solidFill>
                          <a:effectLst/>
                          <a:latin typeface="Calibri" panose="020F0502020204030204" pitchFamily="34" charset="0"/>
                        </a:rPr>
                        <a:t>16%</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2400" b="1" i="0" u="none" strike="noStrike">
                          <a:solidFill>
                            <a:srgbClr val="FFFFFF"/>
                          </a:solidFill>
                          <a:effectLst/>
                          <a:latin typeface="Arial" panose="020B0604020202020204" pitchFamily="34" charset="0"/>
                        </a:rPr>
                        <a:t> </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695979612"/>
                  </a:ext>
                </a:extLst>
              </a:tr>
            </a:tbl>
          </a:graphicData>
        </a:graphic>
      </p:graphicFrame>
    </p:spTree>
    <p:extLst>
      <p:ext uri="{BB962C8B-B14F-4D97-AF65-F5344CB8AC3E}">
        <p14:creationId xmlns:p14="http://schemas.microsoft.com/office/powerpoint/2010/main" val="3443290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a:solidFill>
                  <a:schemeClr val="bg1"/>
                </a:solidFill>
                <a:latin typeface="Arial Black" panose="020B0604020202020204" pitchFamily="34" charset="0"/>
                <a:cs typeface="Arial Black" panose="020B0604020202020204" pitchFamily="34" charset="0"/>
              </a:rPr>
              <a:t>Appendices </a:t>
            </a:r>
            <a:endParaRPr sz="3600" b="1">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56560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Appendix 1: Red Pool 2 and 3</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61277" y="85861"/>
            <a:ext cx="616317" cy="616317"/>
          </a:xfrm>
          <a:prstGeom prst="ellipse">
            <a:avLst/>
          </a:prstGeom>
          <a:blipFill>
            <a:blip r:embed="rId4" cstate="print">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aphicFrame>
        <p:nvGraphicFramePr>
          <p:cNvPr id="3" name="Table 2"/>
          <p:cNvGraphicFramePr>
            <a:graphicFrameLocks noGrp="1"/>
          </p:cNvGraphicFramePr>
          <p:nvPr>
            <p:extLst>
              <p:ext uri="{D42A27DB-BD31-4B8C-83A1-F6EECF244321}">
                <p14:modId xmlns:p14="http://schemas.microsoft.com/office/powerpoint/2010/main" val="1733401846"/>
              </p:ext>
            </p:extLst>
          </p:nvPr>
        </p:nvGraphicFramePr>
        <p:xfrm>
          <a:off x="288260" y="702178"/>
          <a:ext cx="4972778" cy="5166068"/>
        </p:xfrm>
        <a:graphic>
          <a:graphicData uri="http://schemas.openxmlformats.org/drawingml/2006/table">
            <a:tbl>
              <a:tblPr/>
              <a:tblGrid>
                <a:gridCol w="4405540">
                  <a:extLst>
                    <a:ext uri="{9D8B030D-6E8A-4147-A177-3AD203B41FA5}">
                      <a16:colId xmlns:a16="http://schemas.microsoft.com/office/drawing/2014/main" val="1278351931"/>
                    </a:ext>
                  </a:extLst>
                </a:gridCol>
                <a:gridCol w="567238">
                  <a:extLst>
                    <a:ext uri="{9D8B030D-6E8A-4147-A177-3AD203B41FA5}">
                      <a16:colId xmlns:a16="http://schemas.microsoft.com/office/drawing/2014/main" val="2385963672"/>
                    </a:ext>
                  </a:extLst>
                </a:gridCol>
              </a:tblGrid>
              <a:tr h="141809">
                <a:tc>
                  <a:txBody>
                    <a:bodyPr/>
                    <a:lstStyle/>
                    <a:p>
                      <a:pPr algn="ctr" fontAlgn="ctr"/>
                      <a:r>
                        <a:rPr lang="en-GB" sz="800" b="1" i="0" u="none" strike="noStrike">
                          <a:solidFill>
                            <a:srgbClr val="FFFFFF"/>
                          </a:solidFill>
                          <a:effectLst/>
                          <a:latin typeface="Arial" panose="020B0604020202020204" pitchFamily="34" charset="0"/>
                        </a:rPr>
                        <a:t>Detail of Red Pool 2 Schemes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800" b="1" i="0" u="none" strike="noStrike">
                          <a:solidFill>
                            <a:srgbClr val="FFFFFF"/>
                          </a:solidFill>
                          <a:effectLst/>
                          <a:latin typeface="Arial" panose="020B0604020202020204" pitchFamily="34" charset="0"/>
                        </a:rPr>
                        <a:t>£'000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extLst>
                  <a:ext uri="{0D108BD9-81ED-4DB2-BD59-A6C34878D82A}">
                    <a16:rowId xmlns:a16="http://schemas.microsoft.com/office/drawing/2014/main" val="1780841331"/>
                  </a:ext>
                </a:extLst>
              </a:tr>
              <a:tr h="141809">
                <a:tc>
                  <a:txBody>
                    <a:bodyPr/>
                    <a:lstStyle/>
                    <a:p>
                      <a:pPr algn="ctr" fontAlgn="ctr"/>
                      <a:r>
                        <a:rPr lang="en-GB" sz="800" b="0" i="0" u="none" strike="noStrike">
                          <a:solidFill>
                            <a:srgbClr val="000000"/>
                          </a:solidFill>
                          <a:effectLst/>
                          <a:latin typeface="Arial" panose="020B0604020202020204" pitchFamily="34" charset="0"/>
                        </a:rPr>
                        <a:t>Bed Optimisation (Reduce Footprint Ward D to avoid Variable Pay)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144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333354516"/>
                  </a:ext>
                </a:extLst>
              </a:tr>
              <a:tr h="141809">
                <a:tc>
                  <a:txBody>
                    <a:bodyPr/>
                    <a:lstStyle/>
                    <a:p>
                      <a:pPr algn="ctr" fontAlgn="ctr"/>
                      <a:r>
                        <a:rPr lang="en-GB" sz="800" b="0" i="0" u="none" strike="noStrike">
                          <a:solidFill>
                            <a:srgbClr val="000000"/>
                          </a:solidFill>
                          <a:effectLst/>
                          <a:latin typeface="Arial" panose="020B0604020202020204" pitchFamily="34" charset="0"/>
                        </a:rPr>
                        <a:t>Ward 8 Remaining Surge Capacity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149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644417937"/>
                  </a:ext>
                </a:extLst>
              </a:tr>
              <a:tr h="141809">
                <a:tc>
                  <a:txBody>
                    <a:bodyPr/>
                    <a:lstStyle/>
                    <a:p>
                      <a:pPr algn="ctr" fontAlgn="ctr"/>
                      <a:r>
                        <a:rPr lang="en-GB" sz="800" b="0" i="0" u="none" strike="noStrike">
                          <a:solidFill>
                            <a:srgbClr val="000000"/>
                          </a:solidFill>
                          <a:effectLst/>
                          <a:latin typeface="Arial" panose="020B0604020202020204" pitchFamily="34" charset="0"/>
                        </a:rPr>
                        <a:t>Ward 4 - Surge Capacity (Med/Onc)</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266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321403232"/>
                  </a:ext>
                </a:extLst>
              </a:tr>
              <a:tr h="866666">
                <a:tc>
                  <a:txBody>
                    <a:bodyPr/>
                    <a:lstStyle/>
                    <a:p>
                      <a:pPr algn="ctr" fontAlgn="ctr"/>
                      <a:r>
                        <a:rPr lang="en-GB" sz="800" b="0" i="0" u="none" strike="noStrike">
                          <a:solidFill>
                            <a:srgbClr val="000000"/>
                          </a:solidFill>
                          <a:effectLst/>
                          <a:latin typeface="Arial" panose="020B0604020202020204" pitchFamily="34" charset="0"/>
                        </a:rPr>
                        <a:t>The AOHAU is a service that was established on 23/01/2023, upon implementation of the Acute Medical Services Redesign (AMSR), to manage both: an admission area for both Oncology and Haematology, and; to provide an ambulatory area for Oncology.  The service operates from 8am to 8pm Monday to Friday with a skeleton staff provision over the Weekends.</a:t>
                      </a:r>
                      <a:br>
                        <a:rPr lang="en-GB" sz="800" b="0" i="0" u="none" strike="noStrike">
                          <a:solidFill>
                            <a:srgbClr val="000000"/>
                          </a:solidFill>
                          <a:effectLst/>
                          <a:latin typeface="Arial" panose="020B0604020202020204" pitchFamily="34" charset="0"/>
                        </a:rPr>
                      </a:br>
                      <a:r>
                        <a:rPr lang="en-GB" sz="800" b="0" i="0" u="none" strike="noStrike">
                          <a:solidFill>
                            <a:srgbClr val="000000"/>
                          </a:solidFill>
                          <a:effectLst/>
                          <a:latin typeface="Arial" panose="020B0604020202020204" pitchFamily="34" charset="0"/>
                        </a:rPr>
                        <a:t>The AOHAU currently costs in the region of £509k  annually to run, consisting of additional unfunded staffing through variable pay and redeployment of staff from the existing Acute Oncology Service (AOS).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382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138183439"/>
                  </a:ext>
                </a:extLst>
              </a:tr>
              <a:tr h="269438">
                <a:tc>
                  <a:txBody>
                    <a:bodyPr/>
                    <a:lstStyle/>
                    <a:p>
                      <a:pPr algn="ctr" fontAlgn="ctr"/>
                      <a:r>
                        <a:rPr lang="en-GB" sz="800" b="0" i="0" u="none" strike="noStrike">
                          <a:solidFill>
                            <a:srgbClr val="000000"/>
                          </a:solidFill>
                          <a:effectLst/>
                          <a:latin typeface="Arial" panose="020B0604020202020204" pitchFamily="34" charset="0"/>
                        </a:rPr>
                        <a:t>Stop paying adhoc junior doctor cover (mainly tier 2  level) for Post Operative Patients at Morriston Hospital for Gynae Oncology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14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684634570"/>
                  </a:ext>
                </a:extLst>
              </a:tr>
              <a:tr h="673594">
                <a:tc>
                  <a:txBody>
                    <a:bodyPr/>
                    <a:lstStyle/>
                    <a:p>
                      <a:pPr algn="ctr" fontAlgn="ctr"/>
                      <a:r>
                        <a:rPr lang="en-GB" sz="800" b="0" i="0" u="none" strike="noStrike">
                          <a:solidFill>
                            <a:srgbClr val="000000"/>
                          </a:solidFill>
                          <a:effectLst/>
                          <a:latin typeface="Arial" panose="020B0604020202020204" pitchFamily="34" charset="0"/>
                        </a:rPr>
                        <a:t>Gynae Oncology Juniors</a:t>
                      </a:r>
                      <a:br>
                        <a:rPr lang="en-GB" sz="800" b="0" i="0" u="none" strike="noStrike">
                          <a:solidFill>
                            <a:srgbClr val="000000"/>
                          </a:solidFill>
                          <a:effectLst/>
                          <a:latin typeface="Arial" panose="020B0604020202020204" pitchFamily="34" charset="0"/>
                        </a:rPr>
                      </a:br>
                      <a:r>
                        <a:rPr lang="en-GB" sz="800" b="0" i="0" u="none" strike="noStrike">
                          <a:solidFill>
                            <a:srgbClr val="000000"/>
                          </a:solidFill>
                          <a:effectLst/>
                          <a:latin typeface="Arial" panose="020B0604020202020204" pitchFamily="34" charset="0"/>
                        </a:rPr>
                        <a:t>1x Senior Clinical Fellow: 2 Year Contract</a:t>
                      </a:r>
                      <a:br>
                        <a:rPr lang="en-GB" sz="800" b="0" i="0" u="none" strike="noStrike">
                          <a:solidFill>
                            <a:srgbClr val="000000"/>
                          </a:solidFill>
                          <a:effectLst/>
                          <a:latin typeface="Arial" panose="020B0604020202020204" pitchFamily="34" charset="0"/>
                        </a:rPr>
                      </a:br>
                      <a:r>
                        <a:rPr lang="en-GB" sz="800" b="0" i="0" u="none" strike="noStrike">
                          <a:solidFill>
                            <a:srgbClr val="000000"/>
                          </a:solidFill>
                          <a:effectLst/>
                          <a:latin typeface="Arial" panose="020B0604020202020204" pitchFamily="34" charset="0"/>
                        </a:rPr>
                        <a:t>2x Junior Clinical Fellow: 6 Month Contract</a:t>
                      </a:r>
                      <a:br>
                        <a:rPr lang="en-GB" sz="800" b="0" i="0" u="none" strike="noStrike">
                          <a:solidFill>
                            <a:srgbClr val="000000"/>
                          </a:solidFill>
                          <a:effectLst/>
                          <a:latin typeface="Arial" panose="020B0604020202020204" pitchFamily="34" charset="0"/>
                        </a:rPr>
                      </a:br>
                      <a:r>
                        <a:rPr lang="en-GB" sz="800" b="0" i="0" u="none" strike="noStrike">
                          <a:solidFill>
                            <a:srgbClr val="000000"/>
                          </a:solidFill>
                          <a:effectLst/>
                          <a:latin typeface="Arial" panose="020B0604020202020204" pitchFamily="34" charset="0"/>
                        </a:rPr>
                        <a:t>Do Not Appoint to these posts/move staff to other areas in UHB to reduce overspend. All posts are unfunded in the establishment.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60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327376278"/>
                  </a:ext>
                </a:extLst>
              </a:tr>
              <a:tr h="839340">
                <a:tc>
                  <a:txBody>
                    <a:bodyPr/>
                    <a:lstStyle/>
                    <a:p>
                      <a:pPr algn="ctr" fontAlgn="ctr"/>
                      <a:r>
                        <a:rPr lang="en-GB" sz="800" b="0" i="0" u="none" strike="noStrike">
                          <a:solidFill>
                            <a:srgbClr val="000000"/>
                          </a:solidFill>
                          <a:effectLst/>
                          <a:latin typeface="Arial" panose="020B0604020202020204" pitchFamily="34" charset="0"/>
                        </a:rPr>
                        <a:t>Allocate deep dive</a:t>
                      </a:r>
                      <a:br>
                        <a:rPr lang="en-GB" sz="800" b="0" i="0" u="none" strike="noStrike">
                          <a:solidFill>
                            <a:srgbClr val="000000"/>
                          </a:solidFill>
                          <a:effectLst/>
                          <a:latin typeface="Arial" panose="020B0604020202020204" pitchFamily="34" charset="0"/>
                        </a:rPr>
                      </a:br>
                      <a:r>
                        <a:rPr lang="en-GB" sz="800" b="0" i="0" u="none" strike="noStrike">
                          <a:solidFill>
                            <a:srgbClr val="000000"/>
                          </a:solidFill>
                          <a:effectLst/>
                          <a:latin typeface="Arial" panose="020B0604020202020204" pitchFamily="34" charset="0"/>
                        </a:rPr>
                        <a:t>Review of all consultant/SAS  job plans.</a:t>
                      </a:r>
                      <a:br>
                        <a:rPr lang="en-GB" sz="800" b="0" i="0" u="none" strike="noStrike">
                          <a:solidFill>
                            <a:srgbClr val="000000"/>
                          </a:solidFill>
                          <a:effectLst/>
                          <a:latin typeface="Arial" panose="020B0604020202020204" pitchFamily="34" charset="0"/>
                        </a:rPr>
                      </a:br>
                      <a:r>
                        <a:rPr lang="en-GB" sz="800" b="0" i="0" u="none" strike="noStrike">
                          <a:solidFill>
                            <a:srgbClr val="000000"/>
                          </a:solidFill>
                          <a:effectLst/>
                          <a:latin typeface="Arial" panose="020B0604020202020204" pitchFamily="34" charset="0"/>
                        </a:rPr>
                        <a:t>Exercise has been benchmarked with CTM Health Board to look at DCC and SPA split and we benchmark well. Around 33% of our workforce undertake more than 10 session jobs plan. As part of job planning review plan to encourage additional DCC sessions where able to</a:t>
                      </a:r>
                      <a:br>
                        <a:rPr lang="en-GB" sz="800" b="0" i="0" u="none" strike="noStrike">
                          <a:solidFill>
                            <a:srgbClr val="000000"/>
                          </a:solidFill>
                          <a:effectLst/>
                          <a:latin typeface="Arial" panose="020B0604020202020204" pitchFamily="34" charset="0"/>
                        </a:rPr>
                      </a:br>
                      <a:br>
                        <a:rPr lang="en-GB" sz="800" b="0" i="0" u="none" strike="noStrike">
                          <a:solidFill>
                            <a:srgbClr val="000000"/>
                          </a:solidFill>
                          <a:effectLst/>
                          <a:latin typeface="Arial" panose="020B0604020202020204" pitchFamily="34" charset="0"/>
                        </a:rPr>
                      </a:br>
                      <a:r>
                        <a:rPr lang="en-GB" sz="800" b="0" i="0" u="none" strike="noStrike">
                          <a:solidFill>
                            <a:srgbClr val="000000"/>
                          </a:solidFill>
                          <a:effectLst/>
                          <a:latin typeface="Arial" panose="020B0604020202020204" pitchFamily="34" charset="0"/>
                        </a:rPr>
                        <a:t>Stop all ADH spend immediately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1,075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644709884"/>
                  </a:ext>
                </a:extLst>
              </a:tr>
              <a:tr h="141809">
                <a:tc>
                  <a:txBody>
                    <a:bodyPr/>
                    <a:lstStyle/>
                    <a:p>
                      <a:pPr algn="ctr" fontAlgn="ctr"/>
                      <a:r>
                        <a:rPr lang="en-GB" sz="800" b="0" i="0" u="none" strike="noStrike">
                          <a:solidFill>
                            <a:srgbClr val="000000"/>
                          </a:solidFill>
                          <a:effectLst/>
                          <a:latin typeface="Arial" panose="020B0604020202020204" pitchFamily="34" charset="0"/>
                        </a:rPr>
                        <a:t>Theatre activity reduced in line with Theatre nursing budget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630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827009179"/>
                  </a:ext>
                </a:extLst>
              </a:tr>
              <a:tr h="269438">
                <a:tc>
                  <a:txBody>
                    <a:bodyPr/>
                    <a:lstStyle/>
                    <a:p>
                      <a:pPr algn="ctr" fontAlgn="ctr"/>
                      <a:r>
                        <a:rPr lang="en-GB" sz="800" b="0" i="0" u="none" strike="noStrike">
                          <a:solidFill>
                            <a:srgbClr val="000000"/>
                          </a:solidFill>
                          <a:effectLst/>
                          <a:latin typeface="Arial" panose="020B0604020202020204" pitchFamily="34" charset="0"/>
                        </a:rPr>
                        <a:t>Elective/Emergency Activity to be constrained within Orthopaedics (Morr/SDSU) implant budget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2,100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419005889"/>
                  </a:ext>
                </a:extLst>
              </a:tr>
              <a:tr h="141809">
                <a:tc>
                  <a:txBody>
                    <a:bodyPr/>
                    <a:lstStyle/>
                    <a:p>
                      <a:pPr algn="ctr" fontAlgn="ctr"/>
                      <a:r>
                        <a:rPr lang="en-GB" sz="800" b="0" i="0" u="none" strike="noStrike">
                          <a:solidFill>
                            <a:srgbClr val="000000"/>
                          </a:solidFill>
                          <a:effectLst/>
                          <a:latin typeface="Arial" panose="020B0604020202020204" pitchFamily="34" charset="0"/>
                        </a:rPr>
                        <a:t>Reduction of Blood Product spend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100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954303859"/>
                  </a:ext>
                </a:extLst>
              </a:tr>
              <a:tr h="141809">
                <a:tc>
                  <a:txBody>
                    <a:bodyPr/>
                    <a:lstStyle/>
                    <a:p>
                      <a:pPr algn="ctr" fontAlgn="ctr"/>
                      <a:r>
                        <a:rPr lang="en-GB" sz="800" b="0" i="0" u="none" strike="noStrike">
                          <a:solidFill>
                            <a:srgbClr val="000000"/>
                          </a:solidFill>
                          <a:effectLst/>
                          <a:latin typeface="Arial" panose="020B0604020202020204" pitchFamily="34" charset="0"/>
                        </a:rPr>
                        <a:t>Reduce Ward Capacity to surgical demand, not accepting COP patients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253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213947328"/>
                  </a:ext>
                </a:extLst>
              </a:tr>
              <a:tr h="269438">
                <a:tc>
                  <a:txBody>
                    <a:bodyPr/>
                    <a:lstStyle/>
                    <a:p>
                      <a:pPr algn="ctr" fontAlgn="ctr"/>
                      <a:r>
                        <a:rPr lang="en-GB" sz="800" b="0" i="0" u="none" strike="noStrike">
                          <a:solidFill>
                            <a:srgbClr val="000000"/>
                          </a:solidFill>
                          <a:effectLst/>
                          <a:latin typeface="Arial" panose="020B0604020202020204" pitchFamily="34" charset="0"/>
                        </a:rPr>
                        <a:t>Usage of new theatre sessions used by other specialties other than orthopaedics and urology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71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751328483"/>
                  </a:ext>
                </a:extLst>
              </a:tr>
              <a:tr h="404155">
                <a:tc>
                  <a:txBody>
                    <a:bodyPr/>
                    <a:lstStyle/>
                    <a:p>
                      <a:pPr algn="ctr" fontAlgn="ctr"/>
                      <a:r>
                        <a:rPr lang="en-GB" sz="800" b="0" i="0" u="none" strike="noStrike">
                          <a:solidFill>
                            <a:srgbClr val="000000"/>
                          </a:solidFill>
                          <a:effectLst/>
                          <a:latin typeface="Arial" panose="020B0604020202020204" pitchFamily="34" charset="0"/>
                        </a:rPr>
                        <a:t>Theatre Non-Pay - Expenditure reduction linked to decision to reduce theatre capacity to within funded levels.  Scale to be determined upon decision to reduce activity and further upon prioritisation of demand within any re-stated capacity.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TBC</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519357744"/>
                  </a:ext>
                </a:extLst>
              </a:tr>
              <a:tr h="141809">
                <a:tc>
                  <a:txBody>
                    <a:bodyPr/>
                    <a:lstStyle/>
                    <a:p>
                      <a:pPr algn="ctr" fontAlgn="ctr"/>
                      <a:r>
                        <a:rPr lang="en-GB" sz="800" b="0" i="0" u="none" strike="noStrike">
                          <a:solidFill>
                            <a:srgbClr val="000000"/>
                          </a:solidFill>
                          <a:effectLst/>
                          <a:latin typeface="Arial" panose="020B0604020202020204" pitchFamily="34" charset="0"/>
                        </a:rPr>
                        <a:t>T&amp;O Speciality Doctor</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TBC</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175134088"/>
                  </a:ext>
                </a:extLst>
              </a:tr>
              <a:tr h="141809">
                <a:tc>
                  <a:txBody>
                    <a:bodyPr/>
                    <a:lstStyle/>
                    <a:p>
                      <a:pPr algn="ctr" fontAlgn="ctr"/>
                      <a:r>
                        <a:rPr lang="en-GB" sz="800" b="0" i="0" u="none" strike="noStrike">
                          <a:solidFill>
                            <a:srgbClr val="000000"/>
                          </a:solidFill>
                          <a:effectLst/>
                          <a:latin typeface="Arial" panose="020B0604020202020204" pitchFamily="34" charset="0"/>
                        </a:rPr>
                        <a:t>Impact Of Omnicell-  Non Recurrent Impact - Stockholding</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TBC</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706121708"/>
                  </a:ext>
                </a:extLst>
              </a:tr>
              <a:tr h="141809">
                <a:tc>
                  <a:txBody>
                    <a:bodyPr/>
                    <a:lstStyle/>
                    <a:p>
                      <a:pPr algn="ctr" fontAlgn="ctr"/>
                      <a:r>
                        <a:rPr lang="en-GB" sz="800" b="0" i="0" u="none" strike="noStrike">
                          <a:solidFill>
                            <a:srgbClr val="000000"/>
                          </a:solidFill>
                          <a:effectLst/>
                          <a:latin typeface="Arial" panose="020B0604020202020204" pitchFamily="34" charset="0"/>
                        </a:rPr>
                        <a:t>Impact Of Omnicell- Recurrent Impact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TBC</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4232340"/>
                  </a:ext>
                </a:extLst>
              </a:tr>
              <a:tr h="141809">
                <a:tc>
                  <a:txBody>
                    <a:bodyPr/>
                    <a:lstStyle/>
                    <a:p>
                      <a:pPr algn="l" fontAlgn="ctr"/>
                      <a:r>
                        <a:rPr lang="en-GB" sz="800" b="1" i="0" u="none" strike="noStrike">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800" b="1" i="0" u="none" strike="noStrike">
                          <a:solidFill>
                            <a:srgbClr val="FFFFFF"/>
                          </a:solidFill>
                          <a:effectLst/>
                          <a:latin typeface="Arial" panose="020B0604020202020204" pitchFamily="34" charset="0"/>
                        </a:rPr>
                        <a:t>5,244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382321150"/>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222109140"/>
              </p:ext>
            </p:extLst>
          </p:nvPr>
        </p:nvGraphicFramePr>
        <p:xfrm>
          <a:off x="5446643" y="702178"/>
          <a:ext cx="6322792" cy="1739971"/>
        </p:xfrm>
        <a:graphic>
          <a:graphicData uri="http://schemas.openxmlformats.org/drawingml/2006/table">
            <a:tbl>
              <a:tblPr/>
              <a:tblGrid>
                <a:gridCol w="5601561">
                  <a:extLst>
                    <a:ext uri="{9D8B030D-6E8A-4147-A177-3AD203B41FA5}">
                      <a16:colId xmlns:a16="http://schemas.microsoft.com/office/drawing/2014/main" val="2715067102"/>
                    </a:ext>
                  </a:extLst>
                </a:gridCol>
                <a:gridCol w="721231">
                  <a:extLst>
                    <a:ext uri="{9D8B030D-6E8A-4147-A177-3AD203B41FA5}">
                      <a16:colId xmlns:a16="http://schemas.microsoft.com/office/drawing/2014/main" val="2858786367"/>
                    </a:ext>
                  </a:extLst>
                </a:gridCol>
              </a:tblGrid>
              <a:tr h="180308">
                <a:tc>
                  <a:txBody>
                    <a:bodyPr/>
                    <a:lstStyle/>
                    <a:p>
                      <a:pPr algn="ctr" fontAlgn="ctr"/>
                      <a:r>
                        <a:rPr lang="en-GB" sz="1000" b="1" i="0" u="none" strike="noStrike">
                          <a:solidFill>
                            <a:srgbClr val="FFFFFF"/>
                          </a:solidFill>
                          <a:effectLst/>
                          <a:latin typeface="Arial" panose="020B0604020202020204" pitchFamily="34" charset="0"/>
                        </a:rPr>
                        <a:t>Detail of Red Pool 3 Schemes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extLst>
                  <a:ext uri="{0D108BD9-81ED-4DB2-BD59-A6C34878D82A}">
                    <a16:rowId xmlns:a16="http://schemas.microsoft.com/office/drawing/2014/main" val="1551364195"/>
                  </a:ext>
                </a:extLst>
              </a:tr>
              <a:tr h="180308">
                <a:tc>
                  <a:txBody>
                    <a:bodyPr/>
                    <a:lstStyle/>
                    <a:p>
                      <a:pPr algn="ctr" fontAlgn="ctr"/>
                      <a:r>
                        <a:rPr lang="en-GB" sz="1000" b="0" i="0" u="none" strike="noStrike">
                          <a:solidFill>
                            <a:srgbClr val="000000"/>
                          </a:solidFill>
                          <a:effectLst/>
                          <a:latin typeface="Arial" panose="020B0604020202020204" pitchFamily="34" charset="0"/>
                        </a:rPr>
                        <a:t>Bed Optimisation Neath (32 Beds reduction)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736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104287957"/>
                  </a:ext>
                </a:extLst>
              </a:tr>
              <a:tr h="342585">
                <a:tc>
                  <a:txBody>
                    <a:bodyPr/>
                    <a:lstStyle/>
                    <a:p>
                      <a:pPr algn="ctr" fontAlgn="ctr"/>
                      <a:r>
                        <a:rPr lang="en-GB" sz="1000" b="0" i="0" u="none" strike="noStrike">
                          <a:solidFill>
                            <a:srgbClr val="000000"/>
                          </a:solidFill>
                          <a:effectLst/>
                          <a:latin typeface="Arial" panose="020B0604020202020204" pitchFamily="34" charset="0"/>
                        </a:rPr>
                        <a:t>Midwife Sonographers posts are not funded within the establishment. Appointed to at risk due to the needs of the service (1x B8A &amp; 4x B7)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70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974971741"/>
                  </a:ext>
                </a:extLst>
              </a:tr>
              <a:tr h="342585">
                <a:tc>
                  <a:txBody>
                    <a:bodyPr/>
                    <a:lstStyle/>
                    <a:p>
                      <a:pPr algn="ctr" fontAlgn="ctr"/>
                      <a:r>
                        <a:rPr lang="en-GB" sz="1000" b="0" i="0" u="none" strike="noStrike">
                          <a:solidFill>
                            <a:srgbClr val="000000"/>
                          </a:solidFill>
                          <a:effectLst/>
                          <a:latin typeface="Arial" panose="020B0604020202020204" pitchFamily="34" charset="0"/>
                        </a:rPr>
                        <a:t>Do not continue with appointments of Streamline Midwifes at WTE and offer the commissioned hours of 22.5 hours. 17 WTE.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132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208088501"/>
                  </a:ext>
                </a:extLst>
              </a:tr>
              <a:tr h="513877">
                <a:tc>
                  <a:txBody>
                    <a:bodyPr/>
                    <a:lstStyle/>
                    <a:p>
                      <a:pPr algn="ctr" fontAlgn="ctr"/>
                      <a:r>
                        <a:rPr lang="en-GB" sz="1000" b="0" i="0" u="none" strike="noStrike">
                          <a:solidFill>
                            <a:srgbClr val="000000"/>
                          </a:solidFill>
                          <a:effectLst/>
                          <a:latin typeface="Arial" panose="020B0604020202020204" pitchFamily="34" charset="0"/>
                        </a:rPr>
                        <a:t>Do not cover AAU Triage with two Midwifes as requested in the HIW Inspection. Costs associated with Bank/Agency currently being used to cover the gaps to ensure two midwifes are on shift.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188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970667249"/>
                  </a:ext>
                </a:extLst>
              </a:tr>
              <a:tr h="180308">
                <a:tc>
                  <a:txBody>
                    <a:bodyPr/>
                    <a:lstStyle/>
                    <a:p>
                      <a:pPr algn="l" fontAlgn="ctr"/>
                      <a:r>
                        <a:rPr lang="en-GB" sz="1000" b="1" i="0" u="none" strike="noStrike">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1,126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970575138"/>
                  </a:ext>
                </a:extLst>
              </a:tr>
            </a:tbl>
          </a:graphicData>
        </a:graphic>
      </p:graphicFrame>
    </p:spTree>
    <p:extLst>
      <p:ext uri="{BB962C8B-B14F-4D97-AF65-F5344CB8AC3E}">
        <p14:creationId xmlns:p14="http://schemas.microsoft.com/office/powerpoint/2010/main" val="1778382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Original £50.1m Deficit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4" name="Picture 3"/>
          <p:cNvPicPr>
            <a:picLocks noChangeAspect="1"/>
          </p:cNvPicPr>
          <p:nvPr/>
        </p:nvPicPr>
        <p:blipFill>
          <a:blip r:embed="rId4"/>
          <a:stretch>
            <a:fillRect/>
          </a:stretch>
        </p:blipFill>
        <p:spPr>
          <a:xfrm>
            <a:off x="498330" y="668049"/>
            <a:ext cx="11035579" cy="5036560"/>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5"/>
          <a:stretch>
            <a:fillRect/>
          </a:stretch>
        </p:blipFill>
        <p:spPr>
          <a:xfrm>
            <a:off x="11533909" y="81309"/>
            <a:ext cx="542591" cy="542591"/>
          </a:xfrm>
          <a:prstGeom prst="rect">
            <a:avLst/>
          </a:prstGeom>
        </p:spPr>
      </p:pic>
    </p:spTree>
    <p:extLst>
      <p:ext uri="{BB962C8B-B14F-4D97-AF65-F5344CB8AC3E}">
        <p14:creationId xmlns:p14="http://schemas.microsoft.com/office/powerpoint/2010/main" val="221808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Original £50.1m Deficit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7" name="TextBox 16">
            <a:extLst>
              <a:ext uri="{FF2B5EF4-FFF2-40B4-BE49-F238E27FC236}">
                <a16:creationId xmlns:a16="http://schemas.microsoft.com/office/drawing/2014/main" id="{C80CDC54-31F0-BB8E-8D77-BF8F688E51F9}"/>
              </a:ext>
            </a:extLst>
          </p:cNvPr>
          <p:cNvSpPr txBox="1"/>
          <p:nvPr/>
        </p:nvSpPr>
        <p:spPr>
          <a:xfrm>
            <a:off x="3871911" y="4985800"/>
            <a:ext cx="2638425" cy="938719"/>
          </a:xfrm>
          <a:prstGeom prst="rect">
            <a:avLst/>
          </a:prstGeom>
          <a:noFill/>
        </p:spPr>
        <p:txBody>
          <a:bodyPr wrap="square" rtlCol="0">
            <a:spAutoFit/>
          </a:bodyPr>
          <a:lstStyle/>
          <a:p>
            <a:r>
              <a:rPr lang="en-GB" sz="1100" i="1" u="sng" dirty="0"/>
              <a:t>Note:</a:t>
            </a:r>
          </a:p>
          <a:p>
            <a:r>
              <a:rPr lang="en-GB" sz="1100" i="1" dirty="0"/>
              <a:t>Table, left, demonstrates how the assessed value from table above reconciles to the opening value in the tables on the next slide</a:t>
            </a:r>
          </a:p>
        </p:txBody>
      </p:sp>
      <p:pic>
        <p:nvPicPr>
          <p:cNvPr id="19" name="Picture 18"/>
          <p:cNvPicPr>
            <a:picLocks noChangeAspect="1"/>
          </p:cNvPicPr>
          <p:nvPr/>
        </p:nvPicPr>
        <p:blipFill>
          <a:blip r:embed="rId5"/>
          <a:stretch>
            <a:fillRect/>
          </a:stretch>
        </p:blipFill>
        <p:spPr>
          <a:xfrm>
            <a:off x="519112" y="5038399"/>
            <a:ext cx="3352800" cy="952500"/>
          </a:xfrm>
          <a:prstGeom prst="rect">
            <a:avLst/>
          </a:prstGeom>
        </p:spPr>
      </p:pic>
      <p:pic>
        <p:nvPicPr>
          <p:cNvPr id="21" name="Picture 20"/>
          <p:cNvPicPr>
            <a:picLocks noChangeAspect="1"/>
          </p:cNvPicPr>
          <p:nvPr/>
        </p:nvPicPr>
        <p:blipFill>
          <a:blip r:embed="rId6"/>
          <a:stretch>
            <a:fillRect/>
          </a:stretch>
        </p:blipFill>
        <p:spPr>
          <a:xfrm>
            <a:off x="7886700" y="588340"/>
            <a:ext cx="2228850" cy="2345360"/>
          </a:xfrm>
          <a:prstGeom prst="rect">
            <a:avLst/>
          </a:prstGeom>
        </p:spPr>
      </p:pic>
      <p:pic>
        <p:nvPicPr>
          <p:cNvPr id="22" name="Picture 21"/>
          <p:cNvPicPr>
            <a:picLocks noChangeAspect="1"/>
          </p:cNvPicPr>
          <p:nvPr/>
        </p:nvPicPr>
        <p:blipFill>
          <a:blip r:embed="rId7"/>
          <a:stretch>
            <a:fillRect/>
          </a:stretch>
        </p:blipFill>
        <p:spPr>
          <a:xfrm>
            <a:off x="519112" y="588340"/>
            <a:ext cx="7162800" cy="3000375"/>
          </a:xfrm>
          <a:prstGeom prst="rect">
            <a:avLst/>
          </a:prstGeom>
        </p:spPr>
      </p:pic>
      <p:sp>
        <p:nvSpPr>
          <p:cNvPr id="23" name="TextBox 22">
            <a:extLst>
              <a:ext uri="{FF2B5EF4-FFF2-40B4-BE49-F238E27FC236}">
                <a16:creationId xmlns:a16="http://schemas.microsoft.com/office/drawing/2014/main" id="{C80CDC54-31F0-BB8E-8D77-BF8F688E51F9}"/>
              </a:ext>
            </a:extLst>
          </p:cNvPr>
          <p:cNvSpPr txBox="1"/>
          <p:nvPr/>
        </p:nvSpPr>
        <p:spPr>
          <a:xfrm>
            <a:off x="7886700" y="2933700"/>
            <a:ext cx="2228850" cy="600164"/>
          </a:xfrm>
          <a:prstGeom prst="rect">
            <a:avLst/>
          </a:prstGeom>
          <a:noFill/>
        </p:spPr>
        <p:txBody>
          <a:bodyPr wrap="square" rtlCol="0">
            <a:spAutoFit/>
          </a:bodyPr>
          <a:lstStyle/>
          <a:p>
            <a:r>
              <a:rPr lang="en-GB" sz="1100" i="1" u="sng"/>
              <a:t>Note:</a:t>
            </a:r>
          </a:p>
          <a:p>
            <a:r>
              <a:rPr lang="en-GB" sz="1100" i="1"/>
              <a:t>See detail of above on slides 15 and 16 </a:t>
            </a:r>
          </a:p>
        </p:txBody>
      </p:sp>
      <p:pic>
        <p:nvPicPr>
          <p:cNvPr id="2" name="Picture 1">
            <a:extLst>
              <a:ext uri="{FF2B5EF4-FFF2-40B4-BE49-F238E27FC236}">
                <a16:creationId xmlns:a16="http://schemas.microsoft.com/office/drawing/2014/main" id="{820EA4A7-28E7-487D-99C7-CF42FE126344}"/>
              </a:ext>
            </a:extLst>
          </p:cNvPr>
          <p:cNvPicPr>
            <a:picLocks noChangeAspect="1"/>
          </p:cNvPicPr>
          <p:nvPr/>
        </p:nvPicPr>
        <p:blipFill>
          <a:blip r:embed="rId8"/>
          <a:stretch>
            <a:fillRect/>
          </a:stretch>
        </p:blipFill>
        <p:spPr>
          <a:xfrm>
            <a:off x="519112" y="3675046"/>
            <a:ext cx="4359018" cy="1310754"/>
          </a:xfrm>
          <a:prstGeom prst="rect">
            <a:avLst/>
          </a:prstGeom>
        </p:spPr>
      </p:pic>
    </p:spTree>
    <p:extLst>
      <p:ext uri="{BB962C8B-B14F-4D97-AF65-F5344CB8AC3E}">
        <p14:creationId xmlns:p14="http://schemas.microsoft.com/office/powerpoint/2010/main" val="206580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Recovery &amp; Sustainability Financial Assessment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4" name="TextBox 3">
            <a:extLst>
              <a:ext uri="{FF2B5EF4-FFF2-40B4-BE49-F238E27FC236}">
                <a16:creationId xmlns:a16="http://schemas.microsoft.com/office/drawing/2014/main" id="{60E2CD3C-7CFE-0E31-3DD1-7402B2F78C7E}"/>
              </a:ext>
            </a:extLst>
          </p:cNvPr>
          <p:cNvSpPr txBox="1"/>
          <p:nvPr/>
        </p:nvSpPr>
        <p:spPr>
          <a:xfrm>
            <a:off x="6343651" y="541587"/>
            <a:ext cx="5762624" cy="5416868"/>
          </a:xfrm>
          <a:prstGeom prst="rect">
            <a:avLst/>
          </a:prstGeom>
          <a:noFill/>
        </p:spPr>
        <p:txBody>
          <a:bodyPr wrap="square" rtlCol="0">
            <a:spAutoFit/>
          </a:bodyPr>
          <a:lstStyle/>
          <a:p>
            <a:r>
              <a:rPr lang="en-GB" dirty="0"/>
              <a:t>Key Messages on Delivery:</a:t>
            </a:r>
          </a:p>
          <a:p>
            <a:endParaRPr lang="en-GB" sz="1450" dirty="0"/>
          </a:p>
          <a:p>
            <a:pPr marL="285750" indent="-285750">
              <a:buFont typeface="Arial" panose="020B0604020202020204" pitchFamily="34" charset="0"/>
              <a:buChar char="•"/>
            </a:pPr>
            <a:r>
              <a:rPr lang="en-GB" sz="1300" dirty="0"/>
              <a:t>A control total of £11.8m has been issued to the Service Group on the 10</a:t>
            </a:r>
            <a:r>
              <a:rPr lang="en-GB" sz="1300" baseline="30000" dirty="0"/>
              <a:t>th</a:t>
            </a:r>
            <a:r>
              <a:rPr lang="en-GB" sz="1300" dirty="0"/>
              <a:t> October 2024, based on the elements shown. This is a challenge given the year to date position of a £7.8m overspend in M07. </a:t>
            </a:r>
          </a:p>
          <a:p>
            <a:endParaRPr lang="en-GB" sz="1300" dirty="0"/>
          </a:p>
          <a:p>
            <a:pPr marL="285750" indent="-285750">
              <a:buFont typeface="Arial" panose="020B0604020202020204" pitchFamily="34" charset="0"/>
              <a:buChar char="•"/>
            </a:pPr>
            <a:r>
              <a:rPr lang="en-GB" sz="1300" dirty="0"/>
              <a:t>The table shows the plan, consisting of additional variable pay and travel cost reduction, recovery schemes (risk rated and categorised as per Executive Board agreement) and a stretch target. </a:t>
            </a:r>
          </a:p>
          <a:p>
            <a:endParaRPr lang="en-GB" sz="1300" dirty="0"/>
          </a:p>
          <a:p>
            <a:pPr marL="285750" indent="-285750">
              <a:buFont typeface="Arial" panose="020B0604020202020204" pitchFamily="34" charset="0"/>
              <a:buChar char="•"/>
            </a:pPr>
            <a:r>
              <a:rPr lang="en-GB" sz="1300" dirty="0"/>
              <a:t>Balancing the clinical risks and performance delivery agenda with the financial challenge is key and the Service Group is working with Executive colleagues and those in other Service Groups to find the right balance to deliver the best possible financial bottom line.  </a:t>
            </a:r>
          </a:p>
          <a:p>
            <a:endParaRPr lang="en-GB" sz="1300" dirty="0"/>
          </a:p>
          <a:p>
            <a:pPr marL="285750" indent="-285750">
              <a:buFont typeface="Arial" panose="020B0604020202020204" pitchFamily="34" charset="0"/>
              <a:buChar char="•"/>
            </a:pPr>
            <a:r>
              <a:rPr lang="en-GB" sz="1300" dirty="0"/>
              <a:t>There has been timeline slippage between the submission of savings scheme ideas and decision which will impact ability to deliver in full schemes in pool 1. </a:t>
            </a:r>
          </a:p>
          <a:p>
            <a:endParaRPr lang="en-GB" sz="1300" dirty="0"/>
          </a:p>
          <a:p>
            <a:pPr marL="285750" indent="-285750">
              <a:buFont typeface="Arial" panose="020B0604020202020204" pitchFamily="34" charset="0"/>
              <a:buChar char="•"/>
            </a:pPr>
            <a:r>
              <a:rPr lang="en-GB" sz="1300" dirty="0"/>
              <a:t>Review of pool 2 and 3 is underway as well as other mitigating actions that may be taken to deliver as high a recovery value as possible and look toward the stretch target.</a:t>
            </a:r>
          </a:p>
          <a:p>
            <a:endParaRPr lang="en-GB" sz="1300" dirty="0"/>
          </a:p>
          <a:p>
            <a:pPr marL="285750" indent="-285750">
              <a:buFont typeface="Arial" panose="020B0604020202020204" pitchFamily="34" charset="0"/>
              <a:buChar char="•"/>
            </a:pPr>
            <a:r>
              <a:rPr lang="en-GB" sz="1300" dirty="0"/>
              <a:t>A  revised assessment was prepared building in the updates following Month 7 closedown, and was included in the briefing provided to Independent Members on 19th November. The SG will continue to update the assessment as we progress through the next 2 months.</a:t>
            </a:r>
            <a:r>
              <a:rPr lang="en-GB" sz="1450" dirty="0"/>
              <a:t> </a:t>
            </a:r>
          </a:p>
        </p:txBody>
      </p:sp>
      <p:pic>
        <p:nvPicPr>
          <p:cNvPr id="2" name="Picture 1"/>
          <p:cNvPicPr>
            <a:picLocks noChangeAspect="1"/>
          </p:cNvPicPr>
          <p:nvPr/>
        </p:nvPicPr>
        <p:blipFill>
          <a:blip r:embed="rId6"/>
          <a:stretch>
            <a:fillRect/>
          </a:stretch>
        </p:blipFill>
        <p:spPr>
          <a:xfrm>
            <a:off x="318780" y="1601493"/>
            <a:ext cx="5652257" cy="3658691"/>
          </a:xfrm>
          <a:prstGeom prst="rect">
            <a:avLst/>
          </a:prstGeom>
        </p:spPr>
      </p:pic>
    </p:spTree>
    <p:extLst>
      <p:ext uri="{BB962C8B-B14F-4D97-AF65-F5344CB8AC3E}">
        <p14:creationId xmlns:p14="http://schemas.microsoft.com/office/powerpoint/2010/main" val="3970572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FC70075-1EE8-F69D-699C-39D5C31A43FD}"/>
              </a:ext>
            </a:extLst>
          </p:cNvPr>
          <p:cNvPicPr>
            <a:picLocks noChangeAspect="1"/>
          </p:cNvPicPr>
          <p:nvPr/>
        </p:nvPicPr>
        <p:blipFill>
          <a:blip r:embed="rId3"/>
          <a:stretch>
            <a:fillRect/>
          </a:stretch>
        </p:blipFill>
        <p:spPr>
          <a:xfrm>
            <a:off x="2180159" y="564025"/>
            <a:ext cx="7824248" cy="5706647"/>
          </a:xfrm>
          <a:prstGeom prst="rect">
            <a:avLst/>
          </a:prstGeom>
        </p:spPr>
      </p:pic>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5"/>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Oval 1"/>
          <p:cNvSpPr/>
          <p:nvPr/>
        </p:nvSpPr>
        <p:spPr>
          <a:xfrm>
            <a:off x="2180159" y="2423968"/>
            <a:ext cx="8190008" cy="25977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8694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5DE38DD0-17D2-268A-9193-184F3BD16204}"/>
              </a:ext>
            </a:extLst>
          </p:cNvPr>
          <p:cNvSpPr/>
          <p:nvPr/>
        </p:nvSpPr>
        <p:spPr>
          <a:xfrm>
            <a:off x="5514974" y="650293"/>
            <a:ext cx="6353176" cy="5520444"/>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002060"/>
                </a:solidFill>
                <a:effectLst/>
                <a:uLnTx/>
                <a:uFillTx/>
                <a:latin typeface="Arial"/>
                <a:ea typeface="+mn-ea"/>
                <a:cs typeface="+mn-cs"/>
                <a:sym typeface="Arial"/>
              </a:rPr>
              <a:t>Key Messages: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b="1" kern="0">
              <a:solidFill>
                <a:srgbClr val="002060"/>
              </a:solidFill>
              <a:latin typeface="Arial"/>
              <a:sym typeface="Arial"/>
            </a:endParaRPr>
          </a:p>
          <a:p>
            <a:pPr>
              <a:buClr>
                <a:srgbClr val="000000"/>
              </a:buClr>
              <a:defRPr/>
            </a:pPr>
            <a:r>
              <a:rPr lang="en-GB" sz="1100" kern="0">
                <a:solidFill>
                  <a:srgbClr val="002060"/>
                </a:solidFill>
                <a:latin typeface="Arial"/>
                <a:sym typeface="Arial"/>
              </a:rPr>
              <a:t>Months 6 and 7 saw improvements in the variance run rate but has materially been due to non-recurrent benefits already reflected in the recovery plan.</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kern="0">
                <a:solidFill>
                  <a:srgbClr val="002060"/>
                </a:solidFill>
                <a:latin typeface="Arial"/>
                <a:sym typeface="Arial"/>
              </a:rPr>
              <a:t>The majority of the Year-To-Date (YTD) variance is driven by overspends in the Surgical Division, particularly so in the support services and Trauma &amp; Orthopaedics (T&amp;O).</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kern="0">
                <a:solidFill>
                  <a:srgbClr val="002060"/>
                </a:solidFill>
                <a:latin typeface="Arial"/>
                <a:sym typeface="Arial"/>
              </a:rPr>
              <a:t>Theatres (£3.2m) is driven by a combination of both Pay (£0.4m) and Non-Pay (£2.7m) where the capacity volume is not financially sustainable within existing budgets, accompanied by premium agency costs arising due to vacancies as well as staff unavailability in specialist areas like Cardiac Anaesthetics.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kern="0">
                <a:solidFill>
                  <a:srgbClr val="002060"/>
                </a:solidFill>
                <a:latin typeface="Arial"/>
                <a:sym typeface="Arial"/>
              </a:rPr>
              <a:t>Anaesthetics (£1.7m) is driven entirely by Pay (£1.8m) and is due to: volume of additional work needed to maintain current Theatres timetable; number of vacancies required backfilling by Additional Duty Hours (ADH) – all of which come at a premium rate, which in Anaesthetics’ case is closer to Waiting List Initiative (WLI) rate.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kern="0">
                <a:solidFill>
                  <a:srgbClr val="002060"/>
                </a:solidFill>
                <a:latin typeface="Arial"/>
                <a:sym typeface="Arial"/>
              </a:rPr>
              <a:t>T&amp;O (£1.6m) is predominantly driven by non-pay overspends linked to the volume of Implants and Appliances which is not financially sustainable within current budget. </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100" kern="0">
                <a:solidFill>
                  <a:srgbClr val="002060"/>
                </a:solidFill>
                <a:latin typeface="Arial"/>
                <a:sym typeface="Arial"/>
              </a:rPr>
              <a:t>In addition to the Surgical services, £0.8m of the variance is due to the additional bed capacity, above funded levels, open on the Singleton site.  This is in addition to staffing costs incurred by Morriston Service Group for the temporary redeployment of Ward K staff to Ward 8</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a:solidFill>
                <a:srgbClr val="002060"/>
              </a:solidFill>
              <a:latin typeface="Arial"/>
              <a:sym typeface="Arial"/>
            </a:endParaRPr>
          </a:p>
          <a:p>
            <a:pPr>
              <a:buClr>
                <a:srgbClr val="000000"/>
              </a:buClr>
              <a:defRPr/>
            </a:pPr>
            <a:r>
              <a:rPr lang="en-GB" sz="1100" kern="0">
                <a:solidFill>
                  <a:srgbClr val="002060"/>
                </a:solidFill>
                <a:latin typeface="Arial"/>
                <a:sym typeface="Arial"/>
              </a:rPr>
              <a:t>Divisional leads continue to work on their individual savings and recovery plans, with a focus on delivering a sustainable plan for 25/26 as well as recovery in 24/25. </a:t>
            </a:r>
          </a:p>
          <a:p>
            <a:pPr marR="0" lvl="0" defTabSz="914400" rtl="0" eaLnBrk="1" fontAlgn="auto" latinLnBrk="0" hangingPunct="1">
              <a:lnSpc>
                <a:spcPct val="100000"/>
              </a:lnSpc>
              <a:spcBef>
                <a:spcPts val="0"/>
              </a:spcBef>
              <a:spcAft>
                <a:spcPts val="0"/>
              </a:spcAft>
              <a:buClr>
                <a:srgbClr val="000000"/>
              </a:buClr>
              <a:buSzTx/>
              <a:tabLst/>
              <a:defRPr/>
            </a:pPr>
            <a:endParaRPr lang="en-GB" sz="1150" kern="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endParaRPr lang="en-GB" sz="1300" kern="0">
              <a:solidFill>
                <a:srgbClr val="002060"/>
              </a:solidFill>
              <a:latin typeface="Arial"/>
              <a:sym typeface="Arial"/>
            </a:endParaRPr>
          </a:p>
        </p:txBody>
      </p:sp>
      <p:sp>
        <p:nvSpPr>
          <p:cNvPr id="8" name="Oval 7"/>
          <p:cNvSpPr/>
          <p:nvPr/>
        </p:nvSpPr>
        <p:spPr>
          <a:xfrm>
            <a:off x="11538959" y="9556"/>
            <a:ext cx="536792" cy="559341"/>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aphicFrame>
        <p:nvGraphicFramePr>
          <p:cNvPr id="17" name="Table 16"/>
          <p:cNvGraphicFramePr>
            <a:graphicFrameLocks noGrp="1"/>
          </p:cNvGraphicFramePr>
          <p:nvPr>
            <p:extLst>
              <p:ext uri="{D42A27DB-BD31-4B8C-83A1-F6EECF244321}">
                <p14:modId xmlns:p14="http://schemas.microsoft.com/office/powerpoint/2010/main" val="2026150829"/>
              </p:ext>
            </p:extLst>
          </p:nvPr>
        </p:nvGraphicFramePr>
        <p:xfrm>
          <a:off x="509252" y="561324"/>
          <a:ext cx="3307373" cy="2001805"/>
        </p:xfrm>
        <a:graphic>
          <a:graphicData uri="http://schemas.openxmlformats.org/drawingml/2006/table">
            <a:tbl>
              <a:tblPr/>
              <a:tblGrid>
                <a:gridCol w="816464">
                  <a:extLst>
                    <a:ext uri="{9D8B030D-6E8A-4147-A177-3AD203B41FA5}">
                      <a16:colId xmlns:a16="http://schemas.microsoft.com/office/drawing/2014/main" val="1714726112"/>
                    </a:ext>
                  </a:extLst>
                </a:gridCol>
                <a:gridCol w="830303">
                  <a:extLst>
                    <a:ext uri="{9D8B030D-6E8A-4147-A177-3AD203B41FA5}">
                      <a16:colId xmlns:a16="http://schemas.microsoft.com/office/drawing/2014/main" val="3387349883"/>
                    </a:ext>
                  </a:extLst>
                </a:gridCol>
                <a:gridCol w="830303">
                  <a:extLst>
                    <a:ext uri="{9D8B030D-6E8A-4147-A177-3AD203B41FA5}">
                      <a16:colId xmlns:a16="http://schemas.microsoft.com/office/drawing/2014/main" val="3150130304"/>
                    </a:ext>
                  </a:extLst>
                </a:gridCol>
                <a:gridCol w="830303">
                  <a:extLst>
                    <a:ext uri="{9D8B030D-6E8A-4147-A177-3AD203B41FA5}">
                      <a16:colId xmlns:a16="http://schemas.microsoft.com/office/drawing/2014/main" val="3401626396"/>
                    </a:ext>
                  </a:extLst>
                </a:gridCol>
              </a:tblGrid>
              <a:tr h="667269">
                <a:tc>
                  <a:txBody>
                    <a:bodyPr/>
                    <a:lstStyle/>
                    <a:p>
                      <a:pPr algn="ctr" fontAlgn="ctr"/>
                      <a:r>
                        <a:rPr lang="en-GB" sz="1000" b="1" i="0" u="none" strike="noStrike">
                          <a:solidFill>
                            <a:srgbClr val="FFFFFF"/>
                          </a:solidFill>
                          <a:effectLst/>
                          <a:latin typeface="Arial" panose="020B0604020202020204" pitchFamily="34" charset="0"/>
                        </a:rPr>
                        <a:t>Period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In Month Budget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In Month Actual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In Month Variance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extLst>
                  <a:ext uri="{0D108BD9-81ED-4DB2-BD59-A6C34878D82A}">
                    <a16:rowId xmlns:a16="http://schemas.microsoft.com/office/drawing/2014/main" val="3952431011"/>
                  </a:ext>
                </a:extLst>
              </a:tr>
              <a:tr h="166817">
                <a:tc>
                  <a:txBody>
                    <a:bodyPr/>
                    <a:lstStyle/>
                    <a:p>
                      <a:pPr algn="ctr" fontAlgn="b"/>
                      <a:r>
                        <a:rPr lang="en-GB" sz="1000" b="0" i="0" u="none" strike="noStrike">
                          <a:solidFill>
                            <a:srgbClr val="000000"/>
                          </a:solidFill>
                          <a:effectLst/>
                          <a:latin typeface="Arial" panose="020B0604020202020204" pitchFamily="34" charset="0"/>
                        </a:rPr>
                        <a:t>Mth 01</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28,791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30,879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2,088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795461976"/>
                  </a:ext>
                </a:extLst>
              </a:tr>
              <a:tr h="166817">
                <a:tc>
                  <a:txBody>
                    <a:bodyPr/>
                    <a:lstStyle/>
                    <a:p>
                      <a:pPr algn="ctr" fontAlgn="b"/>
                      <a:r>
                        <a:rPr lang="en-GB" sz="1000" b="0" i="0" u="none" strike="noStrike">
                          <a:solidFill>
                            <a:srgbClr val="000000"/>
                          </a:solidFill>
                          <a:effectLst/>
                          <a:latin typeface="Arial" panose="020B0604020202020204" pitchFamily="34" charset="0"/>
                        </a:rPr>
                        <a:t>Mth 02</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28,662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29,601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939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850671612"/>
                  </a:ext>
                </a:extLst>
              </a:tr>
              <a:tr h="166817">
                <a:tc>
                  <a:txBody>
                    <a:bodyPr/>
                    <a:lstStyle/>
                    <a:p>
                      <a:pPr algn="ctr" fontAlgn="b"/>
                      <a:r>
                        <a:rPr lang="en-GB" sz="1000" b="0" i="0" u="none" strike="noStrike">
                          <a:solidFill>
                            <a:srgbClr val="000000"/>
                          </a:solidFill>
                          <a:effectLst/>
                          <a:latin typeface="Arial" panose="020B0604020202020204" pitchFamily="34" charset="0"/>
                        </a:rPr>
                        <a:t>Mth 03</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27,435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28,737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1,302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482293528"/>
                  </a:ext>
                </a:extLst>
              </a:tr>
              <a:tr h="166817">
                <a:tc>
                  <a:txBody>
                    <a:bodyPr/>
                    <a:lstStyle/>
                    <a:p>
                      <a:pPr algn="ctr" fontAlgn="b"/>
                      <a:r>
                        <a:rPr lang="en-GB" sz="1000" b="0" i="0" u="none" strike="noStrike">
                          <a:solidFill>
                            <a:srgbClr val="000000"/>
                          </a:solidFill>
                          <a:effectLst/>
                          <a:latin typeface="Arial" panose="020B0604020202020204" pitchFamily="34" charset="0"/>
                        </a:rPr>
                        <a:t>Mth 04</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30,334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31,112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778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054438288"/>
                  </a:ext>
                </a:extLst>
              </a:tr>
              <a:tr h="166817">
                <a:tc>
                  <a:txBody>
                    <a:bodyPr/>
                    <a:lstStyle/>
                    <a:p>
                      <a:pPr algn="ctr" fontAlgn="b"/>
                      <a:r>
                        <a:rPr lang="en-GB" sz="1000" b="0" i="0" u="none" strike="noStrike">
                          <a:solidFill>
                            <a:srgbClr val="000000"/>
                          </a:solidFill>
                          <a:effectLst/>
                          <a:latin typeface="Arial" panose="020B0604020202020204" pitchFamily="34" charset="0"/>
                        </a:rPr>
                        <a:t>Mth 05</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28,723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29,825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1,102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293662807"/>
                  </a:ext>
                </a:extLst>
              </a:tr>
              <a:tr h="166817">
                <a:tc>
                  <a:txBody>
                    <a:bodyPr/>
                    <a:lstStyle/>
                    <a:p>
                      <a:pPr algn="ctr" fontAlgn="b"/>
                      <a:r>
                        <a:rPr lang="en-GB" sz="1000" b="0" i="0" u="none" strike="noStrike">
                          <a:solidFill>
                            <a:srgbClr val="000000"/>
                          </a:solidFill>
                          <a:effectLst/>
                          <a:latin typeface="Arial" panose="020B0604020202020204" pitchFamily="34" charset="0"/>
                        </a:rPr>
                        <a:t>Mth 06</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33,573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34,344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771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571808693"/>
                  </a:ext>
                </a:extLst>
              </a:tr>
              <a:tr h="166817">
                <a:tc>
                  <a:txBody>
                    <a:bodyPr/>
                    <a:lstStyle/>
                    <a:p>
                      <a:pPr algn="ctr" fontAlgn="b"/>
                      <a:r>
                        <a:rPr lang="en-GB" sz="1000" b="0" i="0" u="none" strike="noStrike">
                          <a:solidFill>
                            <a:srgbClr val="000000"/>
                          </a:solidFill>
                          <a:effectLst/>
                          <a:latin typeface="Arial" panose="020B0604020202020204" pitchFamily="34" charset="0"/>
                        </a:rPr>
                        <a:t>Mth 07</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30,749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31,599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850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885103971"/>
                  </a:ext>
                </a:extLst>
              </a:tr>
              <a:tr h="166817">
                <a:tc>
                  <a:txBody>
                    <a:bodyPr/>
                    <a:lstStyle/>
                    <a:p>
                      <a:pPr algn="l" fontAlgn="ctr"/>
                      <a:r>
                        <a:rPr lang="en-GB" sz="1000" b="1" i="0" u="none" strike="noStrike">
                          <a:solidFill>
                            <a:srgbClr val="FFFFFF"/>
                          </a:solidFill>
                          <a:effectLst/>
                          <a:latin typeface="Arial" panose="020B0604020202020204" pitchFamily="34" charset="0"/>
                        </a:rPr>
                        <a:t>Total YTD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208,267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216,097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7,830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966030949"/>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2989478948"/>
              </p:ext>
            </p:extLst>
          </p:nvPr>
        </p:nvGraphicFramePr>
        <p:xfrm>
          <a:off x="509252" y="2721440"/>
          <a:ext cx="4907574" cy="1676400"/>
        </p:xfrm>
        <a:graphic>
          <a:graphicData uri="http://schemas.openxmlformats.org/drawingml/2006/table">
            <a:tbl>
              <a:tblPr/>
              <a:tblGrid>
                <a:gridCol w="2681592">
                  <a:extLst>
                    <a:ext uri="{9D8B030D-6E8A-4147-A177-3AD203B41FA5}">
                      <a16:colId xmlns:a16="http://schemas.microsoft.com/office/drawing/2014/main" val="772916887"/>
                    </a:ext>
                  </a:extLst>
                </a:gridCol>
                <a:gridCol w="741994">
                  <a:extLst>
                    <a:ext uri="{9D8B030D-6E8A-4147-A177-3AD203B41FA5}">
                      <a16:colId xmlns:a16="http://schemas.microsoft.com/office/drawing/2014/main" val="1309235577"/>
                    </a:ext>
                  </a:extLst>
                </a:gridCol>
                <a:gridCol w="741994">
                  <a:extLst>
                    <a:ext uri="{9D8B030D-6E8A-4147-A177-3AD203B41FA5}">
                      <a16:colId xmlns:a16="http://schemas.microsoft.com/office/drawing/2014/main" val="1359176593"/>
                    </a:ext>
                  </a:extLst>
                </a:gridCol>
                <a:gridCol w="741994">
                  <a:extLst>
                    <a:ext uri="{9D8B030D-6E8A-4147-A177-3AD203B41FA5}">
                      <a16:colId xmlns:a16="http://schemas.microsoft.com/office/drawing/2014/main" val="4270493387"/>
                    </a:ext>
                  </a:extLst>
                </a:gridCol>
              </a:tblGrid>
              <a:tr h="459802">
                <a:tc>
                  <a:txBody>
                    <a:bodyPr/>
                    <a:lstStyle/>
                    <a:p>
                      <a:pPr algn="ctr" fontAlgn="ctr"/>
                      <a:r>
                        <a:rPr lang="en-GB" sz="1100" b="1" i="0" u="none" strike="noStrike">
                          <a:solidFill>
                            <a:srgbClr val="FFFFFF"/>
                          </a:solidFill>
                          <a:effectLst/>
                          <a:latin typeface="Arial" panose="020B0604020202020204" pitchFamily="34" charset="0"/>
                        </a:rPr>
                        <a:t>Sub Service Group Level</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In Month Budget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In Month Actual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In Month Variance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extLst>
                  <a:ext uri="{0D108BD9-81ED-4DB2-BD59-A6C34878D82A}">
                    <a16:rowId xmlns:a16="http://schemas.microsoft.com/office/drawing/2014/main" val="1489701527"/>
                  </a:ext>
                </a:extLst>
              </a:tr>
              <a:tr h="153267">
                <a:tc>
                  <a:txBody>
                    <a:bodyPr/>
                    <a:lstStyle/>
                    <a:p>
                      <a:pPr algn="ctr" fontAlgn="ctr"/>
                      <a:r>
                        <a:rPr lang="en-GB" sz="1100" b="0" i="0" u="none" strike="noStrike">
                          <a:solidFill>
                            <a:srgbClr val="000000"/>
                          </a:solidFill>
                          <a:effectLst/>
                          <a:latin typeface="Arial" panose="020B0604020202020204" pitchFamily="34" charset="0"/>
                        </a:rPr>
                        <a:t>Surgery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9,520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10,411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891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797896621"/>
                  </a:ext>
                </a:extLst>
              </a:tr>
              <a:tr h="153267">
                <a:tc>
                  <a:txBody>
                    <a:bodyPr/>
                    <a:lstStyle/>
                    <a:p>
                      <a:pPr algn="ctr" fontAlgn="b"/>
                      <a:r>
                        <a:rPr lang="en-GB" sz="1100" b="0" i="0" u="none" strike="noStrike">
                          <a:solidFill>
                            <a:srgbClr val="000000"/>
                          </a:solidFill>
                          <a:effectLst/>
                          <a:latin typeface="Arial" panose="020B0604020202020204" pitchFamily="34" charset="0"/>
                        </a:rPr>
                        <a:t>Cancer Services</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5,201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5,299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98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3147101"/>
                  </a:ext>
                </a:extLst>
              </a:tr>
              <a:tr h="153267">
                <a:tc>
                  <a:txBody>
                    <a:bodyPr/>
                    <a:lstStyle/>
                    <a:p>
                      <a:pPr algn="ctr" fontAlgn="b"/>
                      <a:r>
                        <a:rPr lang="en-GB" sz="1100" b="0" i="0" u="none" strike="noStrike">
                          <a:solidFill>
                            <a:srgbClr val="000000"/>
                          </a:solidFill>
                          <a:effectLst/>
                          <a:latin typeface="Arial" panose="020B0604020202020204" pitchFamily="34" charset="0"/>
                        </a:rPr>
                        <a:t>Group Management</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351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217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(134)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015968504"/>
                  </a:ext>
                </a:extLst>
              </a:tr>
              <a:tr h="153267">
                <a:tc>
                  <a:txBody>
                    <a:bodyPr/>
                    <a:lstStyle/>
                    <a:p>
                      <a:pPr algn="ctr" fontAlgn="b"/>
                      <a:r>
                        <a:rPr lang="en-GB" sz="1100" b="0" i="0" u="none" strike="noStrike">
                          <a:solidFill>
                            <a:srgbClr val="000000"/>
                          </a:solidFill>
                          <a:effectLst/>
                          <a:latin typeface="Arial" panose="020B0604020202020204" pitchFamily="34" charset="0"/>
                        </a:rPr>
                        <a:t>Womens and Childrens</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4,813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4,956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143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27668899"/>
                  </a:ext>
                </a:extLst>
              </a:tr>
              <a:tr h="153267">
                <a:tc>
                  <a:txBody>
                    <a:bodyPr/>
                    <a:lstStyle/>
                    <a:p>
                      <a:pPr algn="ctr" fontAlgn="b"/>
                      <a:r>
                        <a:rPr lang="en-GB" sz="1100" b="0" i="0" u="none" strike="noStrike">
                          <a:solidFill>
                            <a:srgbClr val="000000"/>
                          </a:solidFill>
                          <a:effectLst/>
                          <a:latin typeface="Arial" panose="020B0604020202020204" pitchFamily="34" charset="0"/>
                        </a:rPr>
                        <a:t>Hospital Operations &amp; Site</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1,568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1,642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74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980358119"/>
                  </a:ext>
                </a:extLst>
              </a:tr>
              <a:tr h="153267">
                <a:tc>
                  <a:txBody>
                    <a:bodyPr/>
                    <a:lstStyle/>
                    <a:p>
                      <a:pPr algn="ctr" fontAlgn="b"/>
                      <a:r>
                        <a:rPr lang="en-GB" sz="1100" b="0" i="0" u="none" strike="noStrike">
                          <a:solidFill>
                            <a:srgbClr val="000000"/>
                          </a:solidFill>
                          <a:effectLst/>
                          <a:latin typeface="Arial" panose="020B0604020202020204" pitchFamily="34" charset="0"/>
                        </a:rPr>
                        <a:t>Integrated Medicines Management</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a:noFill/>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9,296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a:noFill/>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9,074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a:noFill/>
                    </a:lnB>
                    <a:solidFill>
                      <a:srgbClr val="FFFFFF"/>
                    </a:solidFill>
                  </a:tcPr>
                </a:tc>
                <a:tc>
                  <a:txBody>
                    <a:bodyPr/>
                    <a:lstStyle/>
                    <a:p>
                      <a:pPr algn="ctr" fontAlgn="ctr"/>
                      <a:r>
                        <a:rPr lang="en-GB" sz="1100" b="0" i="0" u="none" strike="noStrike">
                          <a:solidFill>
                            <a:srgbClr val="000000"/>
                          </a:solidFill>
                          <a:effectLst/>
                          <a:latin typeface="Arial" panose="020B0604020202020204" pitchFamily="34" charset="0"/>
                        </a:rPr>
                        <a:t>(222)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a:noFill/>
                    </a:lnB>
                    <a:solidFill>
                      <a:srgbClr val="FFFFFF"/>
                    </a:solidFill>
                  </a:tcPr>
                </a:tc>
                <a:extLst>
                  <a:ext uri="{0D108BD9-81ED-4DB2-BD59-A6C34878D82A}">
                    <a16:rowId xmlns:a16="http://schemas.microsoft.com/office/drawing/2014/main" val="844478450"/>
                  </a:ext>
                </a:extLst>
              </a:tr>
              <a:tr h="153267">
                <a:tc>
                  <a:txBody>
                    <a:bodyPr/>
                    <a:lstStyle/>
                    <a:p>
                      <a:pPr algn="l" fontAlgn="ctr"/>
                      <a:r>
                        <a:rPr lang="en-GB" sz="1100" b="1" i="0" u="none" strike="noStrike">
                          <a:solidFill>
                            <a:srgbClr val="FFFFFF"/>
                          </a:solidFill>
                          <a:effectLst/>
                          <a:latin typeface="Arial" panose="020B0604020202020204" pitchFamily="34" charset="0"/>
                        </a:rPr>
                        <a:t>Total</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30,749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31,599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850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3816870667"/>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166952997"/>
              </p:ext>
            </p:extLst>
          </p:nvPr>
        </p:nvGraphicFramePr>
        <p:xfrm>
          <a:off x="509252" y="4450592"/>
          <a:ext cx="4907574" cy="1547392"/>
        </p:xfrm>
        <a:graphic>
          <a:graphicData uri="http://schemas.openxmlformats.org/drawingml/2006/table">
            <a:tbl>
              <a:tblPr/>
              <a:tblGrid>
                <a:gridCol w="2681592">
                  <a:extLst>
                    <a:ext uri="{9D8B030D-6E8A-4147-A177-3AD203B41FA5}">
                      <a16:colId xmlns:a16="http://schemas.microsoft.com/office/drawing/2014/main" val="524999059"/>
                    </a:ext>
                  </a:extLst>
                </a:gridCol>
                <a:gridCol w="741994">
                  <a:extLst>
                    <a:ext uri="{9D8B030D-6E8A-4147-A177-3AD203B41FA5}">
                      <a16:colId xmlns:a16="http://schemas.microsoft.com/office/drawing/2014/main" val="2584103633"/>
                    </a:ext>
                  </a:extLst>
                </a:gridCol>
                <a:gridCol w="741994">
                  <a:extLst>
                    <a:ext uri="{9D8B030D-6E8A-4147-A177-3AD203B41FA5}">
                      <a16:colId xmlns:a16="http://schemas.microsoft.com/office/drawing/2014/main" val="4267879729"/>
                    </a:ext>
                  </a:extLst>
                </a:gridCol>
                <a:gridCol w="741994">
                  <a:extLst>
                    <a:ext uri="{9D8B030D-6E8A-4147-A177-3AD203B41FA5}">
                      <a16:colId xmlns:a16="http://schemas.microsoft.com/office/drawing/2014/main" val="4169192389"/>
                    </a:ext>
                  </a:extLst>
                </a:gridCol>
              </a:tblGrid>
              <a:tr h="474744">
                <a:tc>
                  <a:txBody>
                    <a:bodyPr/>
                    <a:lstStyle/>
                    <a:p>
                      <a:pPr algn="ctr" fontAlgn="ctr"/>
                      <a:r>
                        <a:rPr lang="en-GB" sz="1000" b="1" i="0" u="none" strike="noStrike">
                          <a:solidFill>
                            <a:srgbClr val="FFFFFF"/>
                          </a:solidFill>
                          <a:effectLst/>
                          <a:latin typeface="Arial" panose="020B0604020202020204" pitchFamily="34" charset="0"/>
                        </a:rPr>
                        <a:t>Sub Service Group Level</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YTD Budget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YTD Actual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YTD Variance £'000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extLst>
                  <a:ext uri="{0D108BD9-81ED-4DB2-BD59-A6C34878D82A}">
                    <a16:rowId xmlns:a16="http://schemas.microsoft.com/office/drawing/2014/main" val="3911117889"/>
                  </a:ext>
                </a:extLst>
              </a:tr>
              <a:tr h="150336">
                <a:tc>
                  <a:txBody>
                    <a:bodyPr/>
                    <a:lstStyle/>
                    <a:p>
                      <a:pPr algn="ctr" fontAlgn="ctr"/>
                      <a:r>
                        <a:rPr lang="en-GB" sz="1000" b="0" i="0" u="none" strike="noStrike">
                          <a:solidFill>
                            <a:srgbClr val="000000"/>
                          </a:solidFill>
                          <a:effectLst/>
                          <a:latin typeface="Arial" panose="020B0604020202020204" pitchFamily="34" charset="0"/>
                        </a:rPr>
                        <a:t>Surgery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65,565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72,066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6,501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76324271"/>
                  </a:ext>
                </a:extLst>
              </a:tr>
              <a:tr h="150336">
                <a:tc>
                  <a:txBody>
                    <a:bodyPr/>
                    <a:lstStyle/>
                    <a:p>
                      <a:pPr algn="ctr" fontAlgn="b"/>
                      <a:r>
                        <a:rPr lang="en-GB" sz="1000" b="0" i="0" u="none" strike="noStrike">
                          <a:solidFill>
                            <a:srgbClr val="000000"/>
                          </a:solidFill>
                          <a:effectLst/>
                          <a:latin typeface="Arial" panose="020B0604020202020204" pitchFamily="34" charset="0"/>
                        </a:rPr>
                        <a:t>Cancer Services</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36,655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37,147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492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457801161"/>
                  </a:ext>
                </a:extLst>
              </a:tr>
              <a:tr h="150336">
                <a:tc>
                  <a:txBody>
                    <a:bodyPr/>
                    <a:lstStyle/>
                    <a:p>
                      <a:pPr algn="ctr" fontAlgn="b"/>
                      <a:r>
                        <a:rPr lang="en-GB" sz="1000" b="0" i="0" u="none" strike="noStrike">
                          <a:solidFill>
                            <a:srgbClr val="000000"/>
                          </a:solidFill>
                          <a:effectLst/>
                          <a:latin typeface="Arial" panose="020B0604020202020204" pitchFamily="34" charset="0"/>
                        </a:rPr>
                        <a:t>Group Management</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883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1,133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250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094065147"/>
                  </a:ext>
                </a:extLst>
              </a:tr>
              <a:tr h="150336">
                <a:tc>
                  <a:txBody>
                    <a:bodyPr/>
                    <a:lstStyle/>
                    <a:p>
                      <a:pPr algn="ctr" fontAlgn="b"/>
                      <a:r>
                        <a:rPr lang="en-GB" sz="1000" b="0" i="0" u="none" strike="noStrike">
                          <a:solidFill>
                            <a:srgbClr val="000000"/>
                          </a:solidFill>
                          <a:effectLst/>
                          <a:latin typeface="Arial" panose="020B0604020202020204" pitchFamily="34" charset="0"/>
                        </a:rPr>
                        <a:t>Womens and Childrens</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33,725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34,722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997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27954278"/>
                  </a:ext>
                </a:extLst>
              </a:tr>
              <a:tr h="150336">
                <a:tc>
                  <a:txBody>
                    <a:bodyPr/>
                    <a:lstStyle/>
                    <a:p>
                      <a:pPr algn="ctr" fontAlgn="b"/>
                      <a:r>
                        <a:rPr lang="en-GB" sz="1000" b="0" i="0" u="none" strike="noStrike">
                          <a:solidFill>
                            <a:srgbClr val="000000"/>
                          </a:solidFill>
                          <a:effectLst/>
                          <a:latin typeface="Arial" panose="020B0604020202020204" pitchFamily="34" charset="0"/>
                        </a:rPr>
                        <a:t>Hospital Operations &amp; Site</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11,068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12,037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969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11595761"/>
                  </a:ext>
                </a:extLst>
              </a:tr>
              <a:tr h="150336">
                <a:tc>
                  <a:txBody>
                    <a:bodyPr/>
                    <a:lstStyle/>
                    <a:p>
                      <a:pPr algn="ctr" fontAlgn="b"/>
                      <a:r>
                        <a:rPr lang="en-GB" sz="1000" b="0" i="0" u="none" strike="noStrike">
                          <a:solidFill>
                            <a:srgbClr val="000000"/>
                          </a:solidFill>
                          <a:effectLst/>
                          <a:latin typeface="Arial" panose="020B0604020202020204" pitchFamily="34" charset="0"/>
                        </a:rPr>
                        <a:t>Integrated Medicines Management</a:t>
                      </a:r>
                    </a:p>
                  </a:txBody>
                  <a:tcPr marL="0" marR="0" marT="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60,371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58,991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Arial" panose="020B0604020202020204" pitchFamily="34" charset="0"/>
                        </a:rPr>
                        <a:t>(1,379)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4631493"/>
                  </a:ext>
                </a:extLst>
              </a:tr>
              <a:tr h="158248">
                <a:tc>
                  <a:txBody>
                    <a:bodyPr/>
                    <a:lstStyle/>
                    <a:p>
                      <a:pPr algn="l" fontAlgn="ctr"/>
                      <a:r>
                        <a:rPr lang="en-GB" sz="1000" b="1" i="0" u="none" strike="noStrike">
                          <a:solidFill>
                            <a:srgbClr val="FFFFFF"/>
                          </a:solidFill>
                          <a:effectLst/>
                          <a:latin typeface="Arial" panose="020B0604020202020204" pitchFamily="34" charset="0"/>
                        </a:rPr>
                        <a:t>Total</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208,267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216,097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1000" b="1" i="0" u="none" strike="noStrike">
                          <a:solidFill>
                            <a:srgbClr val="FFFFFF"/>
                          </a:solidFill>
                          <a:effectLst/>
                          <a:latin typeface="Arial" panose="020B0604020202020204" pitchFamily="34" charset="0"/>
                        </a:rPr>
                        <a:t>7,830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21441222"/>
                  </a:ext>
                </a:extLst>
              </a:tr>
            </a:tbl>
          </a:graphicData>
        </a:graphic>
      </p:graphicFrame>
    </p:spTree>
    <p:extLst>
      <p:ext uri="{BB962C8B-B14F-4D97-AF65-F5344CB8AC3E}">
        <p14:creationId xmlns:p14="http://schemas.microsoft.com/office/powerpoint/2010/main" val="1262300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7410450" y="634238"/>
            <a:ext cx="4619452" cy="5289913"/>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buClr>
                <a:srgbClr val="000000"/>
              </a:buClr>
              <a:defRPr/>
            </a:pPr>
            <a:r>
              <a:rPr lang="en-GB" sz="950" b="1" kern="0">
                <a:solidFill>
                  <a:srgbClr val="002060"/>
                </a:solidFill>
                <a:latin typeface="Arial"/>
                <a:sym typeface="Arial"/>
              </a:rPr>
              <a:t>Key Drivers:</a:t>
            </a:r>
          </a:p>
          <a:p>
            <a:pPr lvl="0">
              <a:buClr>
                <a:srgbClr val="000000"/>
              </a:buClr>
              <a:defRPr/>
            </a:pPr>
            <a:endParaRPr lang="en-GB" sz="950" b="1" kern="0">
              <a:solidFill>
                <a:srgbClr val="002060"/>
              </a:solidFill>
              <a:latin typeface="Arial"/>
              <a:sym typeface="Arial"/>
            </a:endParaRPr>
          </a:p>
          <a:p>
            <a:pPr lvl="0">
              <a:buClr>
                <a:srgbClr val="000000"/>
              </a:buClr>
              <a:defRPr/>
            </a:pPr>
            <a:r>
              <a:rPr lang="en-GB" sz="950" b="1" kern="0">
                <a:solidFill>
                  <a:srgbClr val="002060"/>
                </a:solidFill>
                <a:latin typeface="Arial"/>
                <a:sym typeface="Arial"/>
              </a:rPr>
              <a:t>Pay – Medical Staff </a:t>
            </a: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Anaesthetics (£223k) continues the overspending trend, for the reasons referenced on the prior slide, with £218k resulting from ADHs paid at near WLI rate.</a:t>
            </a: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T&amp;O (£42k) continues to overspend in line with run rate and results from an establishment unsustainable under current budgets, as well as incurring premium variable costs from the backfilling of gaps</a:t>
            </a: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Obs &amp; Gynae (£48k)</a:t>
            </a:r>
            <a:r>
              <a:rPr lang="en-GB" sz="950" kern="0">
                <a:solidFill>
                  <a:srgbClr val="FF0000"/>
                </a:solidFill>
                <a:latin typeface="Arial"/>
                <a:sym typeface="Arial"/>
              </a:rPr>
              <a:t> </a:t>
            </a:r>
            <a:r>
              <a:rPr lang="en-GB" sz="950" kern="0">
                <a:solidFill>
                  <a:srgbClr val="002060"/>
                </a:solidFill>
                <a:latin typeface="Arial"/>
                <a:sym typeface="Arial"/>
              </a:rPr>
              <a:t>continues the overspending trend of £49k per month to date.  This is predominantly due to the use of ADH shifts with the reason for use split: 26% sickness; 43% vacancies, and; 31% additional capacity/other.</a:t>
            </a: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Haematology (£100k) on appearance is a deterioration on run rate but actually is consistent with run rate – this is as a result of redistribution of funding between pay codes.  The trending overspend is as a result of 1x post (equivalence in sessions) above funded establishment and 2 consultant posts being at premium agency rate.</a:t>
            </a:r>
          </a:p>
          <a:p>
            <a:pPr lvl="0">
              <a:buClr>
                <a:srgbClr val="000000"/>
              </a:buClr>
              <a:defRPr/>
            </a:pPr>
            <a:endParaRPr lang="en-GB" sz="950" kern="0">
              <a:solidFill>
                <a:srgbClr val="002060"/>
              </a:solidFill>
              <a:latin typeface="Arial"/>
              <a:sym typeface="Arial"/>
            </a:endParaRPr>
          </a:p>
          <a:p>
            <a:pPr lvl="0">
              <a:buClr>
                <a:srgbClr val="000000"/>
              </a:buClr>
              <a:defRPr/>
            </a:pPr>
            <a:r>
              <a:rPr lang="en-GB" sz="950" b="1" kern="0">
                <a:solidFill>
                  <a:srgbClr val="002060"/>
                </a:solidFill>
                <a:latin typeface="Arial"/>
                <a:sym typeface="Arial"/>
              </a:rPr>
              <a:t>Non Pay</a:t>
            </a: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Miscellaneous is the net budgetary CIP requirement offset with any unallocated reserves (slippage/ accounting support) plus £250k non-recurrent benefit referenced on previous slide.</a:t>
            </a:r>
          </a:p>
          <a:p>
            <a:pPr lvl="0">
              <a:buClr>
                <a:srgbClr val="000000"/>
              </a:buClr>
              <a:defRPr/>
            </a:pPr>
            <a:endParaRPr lang="en-GB" sz="950" ker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Clinical Supplies &amp; Services continues to see significant pressures in both Theatres and T&amp;O as referenced in the previous slide.</a:t>
            </a:r>
          </a:p>
          <a:p>
            <a:pPr marL="171450" lvl="0" indent="-171450">
              <a:buClr>
                <a:srgbClr val="000000"/>
              </a:buClr>
              <a:buFont typeface="Arial" panose="020B0604020202020204" pitchFamily="34" charset="0"/>
              <a:buChar char="•"/>
              <a:defRPr/>
            </a:pPr>
            <a:endParaRPr lang="en-GB" sz="950" ker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In addition, Haematology Blood Products are £50k overspent in month, in what appears to be a step change in spend from the beginning of this financial year – this is currently being investigated further.</a:t>
            </a:r>
          </a:p>
          <a:p>
            <a:pPr marL="171450" lvl="0" indent="-171450">
              <a:buClr>
                <a:srgbClr val="000000"/>
              </a:buClr>
              <a:buFont typeface="Arial" panose="020B0604020202020204" pitchFamily="34" charset="0"/>
              <a:buChar char="•"/>
              <a:defRPr/>
            </a:pPr>
            <a:endParaRPr lang="en-GB" sz="950" ker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a:solidFill>
                  <a:srgbClr val="002060"/>
                </a:solidFill>
                <a:latin typeface="Arial"/>
                <a:sym typeface="Arial"/>
              </a:rPr>
              <a:t>Cancer Drugs continue to cause a pressure with a £32k overspend in month, early reviews would indicate that these are linked to non-National Institute for Health and Care Excellence (NICE) drugs</a:t>
            </a:r>
            <a:r>
              <a:rPr lang="en-GB" sz="1000" kern="0">
                <a:solidFill>
                  <a:srgbClr val="002060"/>
                </a:solidFill>
                <a:latin typeface="Arial"/>
                <a:sym typeface="Arial"/>
              </a:rPr>
              <a:t>.</a:t>
            </a:r>
          </a:p>
          <a:p>
            <a:pPr marL="742950" lvl="1" indent="-285750">
              <a:buClr>
                <a:srgbClr val="000000"/>
              </a:buClr>
              <a:buFont typeface="Arial" panose="020B0604020202020204" pitchFamily="34" charset="0"/>
              <a:buChar char="•"/>
              <a:defRPr/>
            </a:pPr>
            <a:endParaRPr lang="en-GB" sz="1000"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400" b="1" kern="0" baseline="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1" i="0" u="none" strike="noStrike" kern="0" cap="none" spc="0" normalizeH="0" baseline="0" noProof="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3" name="Picture 2"/>
          <p:cNvPicPr>
            <a:picLocks noChangeAspect="1"/>
          </p:cNvPicPr>
          <p:nvPr/>
        </p:nvPicPr>
        <p:blipFill>
          <a:blip r:embed="rId6"/>
          <a:stretch>
            <a:fillRect/>
          </a:stretch>
        </p:blipFill>
        <p:spPr>
          <a:xfrm>
            <a:off x="311396" y="662415"/>
            <a:ext cx="7022854" cy="5289912"/>
          </a:xfrm>
          <a:prstGeom prst="rect">
            <a:avLst/>
          </a:prstGeom>
        </p:spPr>
      </p:pic>
    </p:spTree>
    <p:extLst>
      <p:ext uri="{BB962C8B-B14F-4D97-AF65-F5344CB8AC3E}">
        <p14:creationId xmlns:p14="http://schemas.microsoft.com/office/powerpoint/2010/main" val="3532585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FA62F5C82EAA4BBE61E8266F52F127" ma:contentTypeVersion="4" ma:contentTypeDescription="Create a new document." ma:contentTypeScope="" ma:versionID="081bb099e3e036065c2cd1bc58e7f0bb">
  <xsd:schema xmlns:xsd="http://www.w3.org/2001/XMLSchema" xmlns:xs="http://www.w3.org/2001/XMLSchema" xmlns:p="http://schemas.microsoft.com/office/2006/metadata/properties" xmlns:ns2="e246581b-c50d-4d1d-9ea6-bdf158051559" targetNamespace="http://schemas.microsoft.com/office/2006/metadata/properties" ma:root="true" ma:fieldsID="dcc480cfc1360fc22ec179905c55d95b" ns2:_="">
    <xsd:import namespace="e246581b-c50d-4d1d-9ea6-bdf15805155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46581b-c50d-4d1d-9ea6-bdf1580515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5A49B4-D647-44EA-BE41-380F6081D2DC}">
  <ds:schemaRefs>
    <ds:schemaRef ds:uri="http://schemas.microsoft.com/office/2006/documentManagement/types"/>
    <ds:schemaRef ds:uri="http://schemas.openxmlformats.org/package/2006/metadata/core-properties"/>
    <ds:schemaRef ds:uri="http://schemas.microsoft.com/office/2006/metadata/properties"/>
    <ds:schemaRef ds:uri="http://purl.org/dc/elements/1.1/"/>
    <ds:schemaRef ds:uri="http://www.w3.org/XML/1998/namespace"/>
    <ds:schemaRef ds:uri="http://purl.org/dc/dcmitype/"/>
    <ds:schemaRef ds:uri="http://schemas.microsoft.com/office/infopath/2007/PartnerControls"/>
    <ds:schemaRef ds:uri="e246581b-c50d-4d1d-9ea6-bdf158051559"/>
    <ds:schemaRef ds:uri="http://purl.org/dc/terms/"/>
  </ds:schemaRefs>
</ds:datastoreItem>
</file>

<file path=customXml/itemProps2.xml><?xml version="1.0" encoding="utf-8"?>
<ds:datastoreItem xmlns:ds="http://schemas.openxmlformats.org/officeDocument/2006/customXml" ds:itemID="{DCA8611A-0448-4449-8DF5-48C012B5BBD0}">
  <ds:schemaRefs>
    <ds:schemaRef ds:uri="e246581b-c50d-4d1d-9ea6-bdf1580515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TotalTime>
  <Words>4245</Words>
  <Application>Microsoft Office PowerPoint</Application>
  <PresentationFormat>Widescreen</PresentationFormat>
  <Paragraphs>711</Paragraphs>
  <Slides>21</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Sophie Herbert (Swansea Bay UHB - Corporate Governance )</cp:lastModifiedBy>
  <cp:revision>11</cp:revision>
  <dcterms:created xsi:type="dcterms:W3CDTF">2024-04-17T08:36:36Z</dcterms:created>
  <dcterms:modified xsi:type="dcterms:W3CDTF">2024-11-18T12:29:40Z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0x01010070FA62F5C82EAA4BBE61E8266F52F127</vt:lpwstr>
  </property>
</Properties>
</file>