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slideLayouts/slideLayout34.xml" ContentType="application/vnd.openxmlformats-officedocument.presentationml.slideLayout+xml"/>
  <Override PartName="/ppt/theme/theme6.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7.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8.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9.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10.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11.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12.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13.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8.xml" ContentType="application/vnd.openxmlformats-officedocument.drawingml.chart+xml"/>
  <Override PartName="/ppt/notesSlides/notesSlide25.xml" ContentType="application/vnd.openxmlformats-officedocument.presentationml.notesSlid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26.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notesSlides/notesSlide27.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notesSlides/notesSlide28.xml" ContentType="application/vnd.openxmlformats-officedocument.presentationml.notesSlide+xml"/>
  <Override PartName="/ppt/charts/chart14.xml" ContentType="application/vnd.openxmlformats-officedocument.drawingml.chart+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55" r:id="rId11"/>
    <p:sldMasterId id="2147483788" r:id="rId12"/>
    <p:sldMasterId id="2147483796" r:id="rId13"/>
    <p:sldMasterId id="2147483809" r:id="rId14"/>
    <p:sldMasterId id="2147483816" r:id="rId15"/>
    <p:sldMasterId id="2147483823" r:id="rId16"/>
    <p:sldMasterId id="2147483833" r:id="rId17"/>
    <p:sldMasterId id="2147483863" r:id="rId18"/>
  </p:sldMasterIdLst>
  <p:notesMasterIdLst>
    <p:notesMasterId r:id="rId90"/>
  </p:notesMasterIdLst>
  <p:handoutMasterIdLst>
    <p:handoutMasterId r:id="rId91"/>
  </p:handoutMasterIdLst>
  <p:sldIdLst>
    <p:sldId id="309" r:id="rId19"/>
    <p:sldId id="312" r:id="rId20"/>
    <p:sldId id="737" r:id="rId21"/>
    <p:sldId id="2147482392" r:id="rId22"/>
    <p:sldId id="2147482393" r:id="rId23"/>
    <p:sldId id="2147482394" r:id="rId24"/>
    <p:sldId id="2147482395" r:id="rId25"/>
    <p:sldId id="2147482396" r:id="rId26"/>
    <p:sldId id="2147482397" r:id="rId27"/>
    <p:sldId id="2147482398" r:id="rId28"/>
    <p:sldId id="2147482399" r:id="rId29"/>
    <p:sldId id="2147482400" r:id="rId30"/>
    <p:sldId id="2147482401" r:id="rId31"/>
    <p:sldId id="2147482403" r:id="rId32"/>
    <p:sldId id="2147482404" r:id="rId33"/>
    <p:sldId id="2147482405" r:id="rId34"/>
    <p:sldId id="2147482406" r:id="rId35"/>
    <p:sldId id="2147482407" r:id="rId36"/>
    <p:sldId id="746" r:id="rId37"/>
    <p:sldId id="297" r:id="rId38"/>
    <p:sldId id="2147482408" r:id="rId39"/>
    <p:sldId id="270" r:id="rId40"/>
    <p:sldId id="742" r:id="rId41"/>
    <p:sldId id="743" r:id="rId42"/>
    <p:sldId id="780" r:id="rId43"/>
    <p:sldId id="2141413475" r:id="rId44"/>
    <p:sldId id="761" r:id="rId45"/>
    <p:sldId id="762" r:id="rId46"/>
    <p:sldId id="2147482351" r:id="rId47"/>
    <p:sldId id="2141413476" r:id="rId48"/>
    <p:sldId id="765" r:id="rId49"/>
    <p:sldId id="767" r:id="rId50"/>
    <p:sldId id="768" r:id="rId51"/>
    <p:sldId id="770" r:id="rId52"/>
    <p:sldId id="771" r:id="rId53"/>
    <p:sldId id="782" r:id="rId54"/>
    <p:sldId id="783" r:id="rId55"/>
    <p:sldId id="784" r:id="rId56"/>
    <p:sldId id="2141413477" r:id="rId57"/>
    <p:sldId id="764" r:id="rId58"/>
    <p:sldId id="779" r:id="rId59"/>
    <p:sldId id="483" r:id="rId60"/>
    <p:sldId id="272" r:id="rId61"/>
    <p:sldId id="778" r:id="rId62"/>
    <p:sldId id="478" r:id="rId63"/>
    <p:sldId id="486" r:id="rId64"/>
    <p:sldId id="794" r:id="rId65"/>
    <p:sldId id="2147482410" r:id="rId66"/>
    <p:sldId id="797" r:id="rId67"/>
    <p:sldId id="2147482328" r:id="rId68"/>
    <p:sldId id="2147482411" r:id="rId69"/>
    <p:sldId id="2147482412" r:id="rId70"/>
    <p:sldId id="2147482413" r:id="rId71"/>
    <p:sldId id="2147482414" r:id="rId72"/>
    <p:sldId id="2147482415" r:id="rId73"/>
    <p:sldId id="2147482416" r:id="rId74"/>
    <p:sldId id="2147482417" r:id="rId75"/>
    <p:sldId id="2147482418" r:id="rId76"/>
    <p:sldId id="757" r:id="rId77"/>
    <p:sldId id="758" r:id="rId78"/>
    <p:sldId id="759" r:id="rId79"/>
    <p:sldId id="760" r:id="rId80"/>
    <p:sldId id="788" r:id="rId81"/>
    <p:sldId id="798" r:id="rId82"/>
    <p:sldId id="2147481921" r:id="rId83"/>
    <p:sldId id="2141413373" r:id="rId84"/>
    <p:sldId id="2147482409" r:id="rId85"/>
    <p:sldId id="2141413367" r:id="rId86"/>
    <p:sldId id="2141413368" r:id="rId87"/>
    <p:sldId id="2141413369" r:id="rId88"/>
    <p:sldId id="2141413370" r:id="rId89"/>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62"/>
    <a:srgbClr val="F8CD47"/>
    <a:srgbClr val="7EB0DE"/>
    <a:srgbClr val="4EB3BE"/>
    <a:srgbClr val="60BAC4"/>
    <a:srgbClr val="79C5CD"/>
    <a:srgbClr val="325A8A"/>
    <a:srgbClr val="9E4ECA"/>
    <a:srgbClr val="1F355E"/>
    <a:srgbClr val="CE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3EF02C-987E-4C76-AD3E-E23BAECB0049}" v="2" dt="2026-03-20T15:31:48.661"/>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2233" autoAdjust="0"/>
  </p:normalViewPr>
  <p:slideViewPr>
    <p:cSldViewPr>
      <p:cViewPr>
        <p:scale>
          <a:sx n="60" d="100"/>
          <a:sy n="60" d="100"/>
        </p:scale>
        <p:origin x="162" y="282"/>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8.xml"/><Relationship Id="rId21" Type="http://schemas.openxmlformats.org/officeDocument/2006/relationships/slide" Target="slides/slide3.xml"/><Relationship Id="rId42" Type="http://schemas.openxmlformats.org/officeDocument/2006/relationships/slide" Target="slides/slide24.xml"/><Relationship Id="rId47" Type="http://schemas.openxmlformats.org/officeDocument/2006/relationships/slide" Target="slides/slide29.xml"/><Relationship Id="rId63" Type="http://schemas.openxmlformats.org/officeDocument/2006/relationships/slide" Target="slides/slide45.xml"/><Relationship Id="rId68" Type="http://schemas.openxmlformats.org/officeDocument/2006/relationships/slide" Target="slides/slide50.xml"/><Relationship Id="rId84" Type="http://schemas.openxmlformats.org/officeDocument/2006/relationships/slide" Target="slides/slide66.xml"/><Relationship Id="rId89" Type="http://schemas.openxmlformats.org/officeDocument/2006/relationships/slide" Target="slides/slide71.xml"/><Relationship Id="rId16" Type="http://schemas.openxmlformats.org/officeDocument/2006/relationships/slideMaster" Target="slideMasters/slideMaster13.xml"/><Relationship Id="rId11" Type="http://schemas.openxmlformats.org/officeDocument/2006/relationships/slideMaster" Target="slideMasters/slideMaster8.xml"/><Relationship Id="rId32" Type="http://schemas.openxmlformats.org/officeDocument/2006/relationships/slide" Target="slides/slide14.xml"/><Relationship Id="rId37" Type="http://schemas.openxmlformats.org/officeDocument/2006/relationships/slide" Target="slides/slide19.xml"/><Relationship Id="rId53" Type="http://schemas.openxmlformats.org/officeDocument/2006/relationships/slide" Target="slides/slide35.xml"/><Relationship Id="rId58" Type="http://schemas.openxmlformats.org/officeDocument/2006/relationships/slide" Target="slides/slide40.xml"/><Relationship Id="rId74" Type="http://schemas.openxmlformats.org/officeDocument/2006/relationships/slide" Target="slides/slide56.xml"/><Relationship Id="rId79" Type="http://schemas.openxmlformats.org/officeDocument/2006/relationships/slide" Target="slides/slide61.xml"/><Relationship Id="rId5" Type="http://schemas.openxmlformats.org/officeDocument/2006/relationships/slideMaster" Target="slideMasters/slideMaster2.xml"/><Relationship Id="rId90" Type="http://schemas.openxmlformats.org/officeDocument/2006/relationships/notesMaster" Target="notesMasters/notesMaster1.xml"/><Relationship Id="rId95" Type="http://schemas.openxmlformats.org/officeDocument/2006/relationships/tableStyles" Target="tableStyles.xml"/><Relationship Id="rId22" Type="http://schemas.openxmlformats.org/officeDocument/2006/relationships/slide" Target="slides/slide4.xml"/><Relationship Id="rId27" Type="http://schemas.openxmlformats.org/officeDocument/2006/relationships/slide" Target="slides/slide9.xml"/><Relationship Id="rId43" Type="http://schemas.openxmlformats.org/officeDocument/2006/relationships/slide" Target="slides/slide25.xml"/><Relationship Id="rId48" Type="http://schemas.openxmlformats.org/officeDocument/2006/relationships/slide" Target="slides/slide30.xml"/><Relationship Id="rId64" Type="http://schemas.openxmlformats.org/officeDocument/2006/relationships/slide" Target="slides/slide46.xml"/><Relationship Id="rId69" Type="http://schemas.openxmlformats.org/officeDocument/2006/relationships/slide" Target="slides/slide51.xml"/><Relationship Id="rId80" Type="http://schemas.openxmlformats.org/officeDocument/2006/relationships/slide" Target="slides/slide62.xml"/><Relationship Id="rId85" Type="http://schemas.openxmlformats.org/officeDocument/2006/relationships/slide" Target="slides/slide67.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59" Type="http://schemas.openxmlformats.org/officeDocument/2006/relationships/slide" Target="slides/slide41.xml"/><Relationship Id="rId67" Type="http://schemas.openxmlformats.org/officeDocument/2006/relationships/slide" Target="slides/slide49.xml"/><Relationship Id="rId20" Type="http://schemas.openxmlformats.org/officeDocument/2006/relationships/slide" Target="slides/slide2.xml"/><Relationship Id="rId41" Type="http://schemas.openxmlformats.org/officeDocument/2006/relationships/slide" Target="slides/slide23.xml"/><Relationship Id="rId54" Type="http://schemas.openxmlformats.org/officeDocument/2006/relationships/slide" Target="slides/slide36.xml"/><Relationship Id="rId62" Type="http://schemas.openxmlformats.org/officeDocument/2006/relationships/slide" Target="slides/slide44.xml"/><Relationship Id="rId70" Type="http://schemas.openxmlformats.org/officeDocument/2006/relationships/slide" Target="slides/slide52.xml"/><Relationship Id="rId75" Type="http://schemas.openxmlformats.org/officeDocument/2006/relationships/slide" Target="slides/slide57.xml"/><Relationship Id="rId83" Type="http://schemas.openxmlformats.org/officeDocument/2006/relationships/slide" Target="slides/slide65.xml"/><Relationship Id="rId88" Type="http://schemas.openxmlformats.org/officeDocument/2006/relationships/slide" Target="slides/slide70.xml"/><Relationship Id="rId91" Type="http://schemas.openxmlformats.org/officeDocument/2006/relationships/handoutMaster" Target="handoutMasters/handoutMaster1.xml"/><Relationship Id="rId9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slide" Target="slides/slide31.xml"/><Relationship Id="rId57" Type="http://schemas.openxmlformats.org/officeDocument/2006/relationships/slide" Target="slides/slide39.xml"/><Relationship Id="rId10" Type="http://schemas.openxmlformats.org/officeDocument/2006/relationships/slideMaster" Target="slideMasters/slideMaster7.xml"/><Relationship Id="rId31" Type="http://schemas.openxmlformats.org/officeDocument/2006/relationships/slide" Target="slides/slide13.xml"/><Relationship Id="rId44" Type="http://schemas.openxmlformats.org/officeDocument/2006/relationships/slide" Target="slides/slide26.xml"/><Relationship Id="rId52" Type="http://schemas.openxmlformats.org/officeDocument/2006/relationships/slide" Target="slides/slide34.xml"/><Relationship Id="rId60" Type="http://schemas.openxmlformats.org/officeDocument/2006/relationships/slide" Target="slides/slide42.xml"/><Relationship Id="rId65" Type="http://schemas.openxmlformats.org/officeDocument/2006/relationships/slide" Target="slides/slide47.xml"/><Relationship Id="rId73" Type="http://schemas.openxmlformats.org/officeDocument/2006/relationships/slide" Target="slides/slide55.xml"/><Relationship Id="rId78" Type="http://schemas.openxmlformats.org/officeDocument/2006/relationships/slide" Target="slides/slide60.xml"/><Relationship Id="rId81" Type="http://schemas.openxmlformats.org/officeDocument/2006/relationships/slide" Target="slides/slide63.xml"/><Relationship Id="rId86" Type="http://schemas.openxmlformats.org/officeDocument/2006/relationships/slide" Target="slides/slide68.xml"/><Relationship Id="rId9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39" Type="http://schemas.openxmlformats.org/officeDocument/2006/relationships/slide" Target="slides/slide21.xml"/><Relationship Id="rId34" Type="http://schemas.openxmlformats.org/officeDocument/2006/relationships/slide" Target="slides/slide16.xml"/><Relationship Id="rId50" Type="http://schemas.openxmlformats.org/officeDocument/2006/relationships/slide" Target="slides/slide32.xml"/><Relationship Id="rId55" Type="http://schemas.openxmlformats.org/officeDocument/2006/relationships/slide" Target="slides/slide37.xml"/><Relationship Id="rId76" Type="http://schemas.openxmlformats.org/officeDocument/2006/relationships/slide" Target="slides/slide58.xml"/><Relationship Id="rId97" Type="http://schemas.microsoft.com/office/2018/10/relationships/authors" Target="authors.xml"/><Relationship Id="rId7" Type="http://schemas.openxmlformats.org/officeDocument/2006/relationships/slideMaster" Target="slideMasters/slideMaster4.xml"/><Relationship Id="rId71" Type="http://schemas.openxmlformats.org/officeDocument/2006/relationships/slide" Target="slides/slide53.xml"/><Relationship Id="rId92" Type="http://schemas.openxmlformats.org/officeDocument/2006/relationships/presProps" Target="presProps.xml"/><Relationship Id="rId2" Type="http://schemas.openxmlformats.org/officeDocument/2006/relationships/customXml" Target="../customXml/item2.xml"/><Relationship Id="rId29" Type="http://schemas.openxmlformats.org/officeDocument/2006/relationships/slide" Target="slides/slide11.xml"/><Relationship Id="rId24" Type="http://schemas.openxmlformats.org/officeDocument/2006/relationships/slide" Target="slides/slide6.xml"/><Relationship Id="rId40" Type="http://schemas.openxmlformats.org/officeDocument/2006/relationships/slide" Target="slides/slide22.xml"/><Relationship Id="rId45" Type="http://schemas.openxmlformats.org/officeDocument/2006/relationships/slide" Target="slides/slide27.xml"/><Relationship Id="rId66" Type="http://schemas.openxmlformats.org/officeDocument/2006/relationships/slide" Target="slides/slide48.xml"/><Relationship Id="rId87" Type="http://schemas.openxmlformats.org/officeDocument/2006/relationships/slide" Target="slides/slide69.xml"/><Relationship Id="rId61" Type="http://schemas.openxmlformats.org/officeDocument/2006/relationships/slide" Target="slides/slide43.xml"/><Relationship Id="rId82" Type="http://schemas.openxmlformats.org/officeDocument/2006/relationships/slide" Target="slides/slide64.xml"/><Relationship Id="rId19" Type="http://schemas.openxmlformats.org/officeDocument/2006/relationships/slide" Target="slides/slide1.xml"/><Relationship Id="rId14" Type="http://schemas.openxmlformats.org/officeDocument/2006/relationships/slideMaster" Target="slideMasters/slideMaster11.xml"/><Relationship Id="rId30" Type="http://schemas.openxmlformats.org/officeDocument/2006/relationships/slide" Target="slides/slide12.xml"/><Relationship Id="rId35" Type="http://schemas.openxmlformats.org/officeDocument/2006/relationships/slide" Target="slides/slide17.xml"/><Relationship Id="rId56" Type="http://schemas.openxmlformats.org/officeDocument/2006/relationships/slide" Target="slides/slide38.xml"/><Relationship Id="rId77" Type="http://schemas.openxmlformats.org/officeDocument/2006/relationships/slide" Target="slides/slide59.xml"/><Relationship Id="rId8" Type="http://schemas.openxmlformats.org/officeDocument/2006/relationships/slideMaster" Target="slideMasters/slideMaster5.xml"/><Relationship Id="rId51" Type="http://schemas.openxmlformats.org/officeDocument/2006/relationships/slide" Target="slides/slide33.xml"/><Relationship Id="rId72" Type="http://schemas.openxmlformats.org/officeDocument/2006/relationships/slide" Target="slides/slide54.xml"/><Relationship Id="rId93"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April%2015%20-%20to%20present%20summary%20-%20restored.xls"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9.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5-26%20v2.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a:t>% of patients that started treatment within 62 days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7924276401083002E-2"/>
          <c:y val="8.478713287626144E-2"/>
          <c:w val="0.93875016315942117"/>
          <c:h val="0.7775232827206513"/>
        </c:manualLayout>
      </c:layout>
      <c:barChart>
        <c:barDir val="col"/>
        <c:grouping val="clustered"/>
        <c:varyColors val="0"/>
        <c:ser>
          <c:idx val="0"/>
          <c:order val="0"/>
          <c:tx>
            <c:strRef>
              <c:f>Sheet2!$B$3</c:f>
              <c:strCache>
                <c:ptCount val="1"/>
                <c:pt idx="0">
                  <c:v>% within 62 days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Sheet2!$B$4:$B$24</c:f>
              <c:numCache>
                <c:formatCode>0%</c:formatCode>
                <c:ptCount val="21"/>
                <c:pt idx="0">
                  <c:v>0.59539473684210531</c:v>
                </c:pt>
                <c:pt idx="1">
                  <c:v>0.59859154929577463</c:v>
                </c:pt>
                <c:pt idx="2">
                  <c:v>0.6</c:v>
                </c:pt>
                <c:pt idx="3">
                  <c:v>0.5667752442996743</c:v>
                </c:pt>
                <c:pt idx="4">
                  <c:v>0.66917293233082709</c:v>
                </c:pt>
                <c:pt idx="5">
                  <c:v>0.63274336283185839</c:v>
                </c:pt>
                <c:pt idx="6">
                  <c:v>0.55594405594405594</c:v>
                </c:pt>
                <c:pt idx="7">
                  <c:v>0.58914728682170547</c:v>
                </c:pt>
                <c:pt idx="8">
                  <c:v>0.66431095406360419</c:v>
                </c:pt>
                <c:pt idx="9">
                  <c:v>0.65217391304347827</c:v>
                </c:pt>
                <c:pt idx="10">
                  <c:v>0.63035019455252916</c:v>
                </c:pt>
                <c:pt idx="11">
                  <c:v>0.53281853281853286</c:v>
                </c:pt>
                <c:pt idx="12">
                  <c:v>0.65</c:v>
                </c:pt>
                <c:pt idx="13">
                  <c:v>0.64</c:v>
                </c:pt>
                <c:pt idx="14">
                  <c:v>0.63</c:v>
                </c:pt>
                <c:pt idx="15">
                  <c:v>0.56000000000000005</c:v>
                </c:pt>
                <c:pt idx="16">
                  <c:v>0.52</c:v>
                </c:pt>
                <c:pt idx="17">
                  <c:v>0.62</c:v>
                </c:pt>
              </c:numCache>
            </c:numRef>
          </c:val>
          <c:extLst>
            <c:ext xmlns:c16="http://schemas.microsoft.com/office/drawing/2014/chart" uri="{C3380CC4-5D6E-409C-BE32-E72D297353CC}">
              <c16:uniqueId val="{00000000-4BAF-474B-8810-0EC063ED35CC}"/>
            </c:ext>
          </c:extLst>
        </c:ser>
        <c:dLbls>
          <c:showLegendKey val="0"/>
          <c:showVal val="0"/>
          <c:showCatName val="0"/>
          <c:showSerName val="0"/>
          <c:showPercent val="0"/>
          <c:showBubbleSize val="0"/>
        </c:dLbls>
        <c:gapWidth val="219"/>
        <c:overlap val="-27"/>
        <c:axId val="1546199983"/>
        <c:axId val="1"/>
      </c:barChart>
      <c:lineChart>
        <c:grouping val="standard"/>
        <c:varyColors val="0"/>
        <c:ser>
          <c:idx val="1"/>
          <c:order val="1"/>
          <c:tx>
            <c:strRef>
              <c:f>Sheet2!$C$3</c:f>
              <c:strCache>
                <c:ptCount val="1"/>
                <c:pt idx="0">
                  <c:v>HB Trajectory</c:v>
                </c:pt>
              </c:strCache>
            </c:strRef>
          </c:tx>
          <c:spPr>
            <a:ln w="28575" cap="rnd">
              <a:solidFill>
                <a:schemeClr val="accent2"/>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Sheet2!$C$4:$C$24</c:f>
              <c:numCache>
                <c:formatCode>General</c:formatCode>
                <c:ptCount val="21"/>
                <c:pt idx="9" formatCode="0%">
                  <c:v>0.6</c:v>
                </c:pt>
                <c:pt idx="10" formatCode="0%">
                  <c:v>0.62</c:v>
                </c:pt>
                <c:pt idx="11" formatCode="0%">
                  <c:v>0.63</c:v>
                </c:pt>
                <c:pt idx="12" formatCode="0%">
                  <c:v>0.65</c:v>
                </c:pt>
                <c:pt idx="13" formatCode="0%">
                  <c:v>0.68</c:v>
                </c:pt>
                <c:pt idx="14" formatCode="0%">
                  <c:v>0.7</c:v>
                </c:pt>
                <c:pt idx="15" formatCode="0%">
                  <c:v>0.7</c:v>
                </c:pt>
                <c:pt idx="16" formatCode="0%">
                  <c:v>0.72</c:v>
                </c:pt>
                <c:pt idx="17" formatCode="0%">
                  <c:v>0.75</c:v>
                </c:pt>
                <c:pt idx="18" formatCode="0%">
                  <c:v>0.74</c:v>
                </c:pt>
                <c:pt idx="19" formatCode="0%">
                  <c:v>0.77</c:v>
                </c:pt>
                <c:pt idx="20" formatCode="0%">
                  <c:v>0.8</c:v>
                </c:pt>
              </c:numCache>
            </c:numRef>
          </c:val>
          <c:smooth val="0"/>
          <c:extLst>
            <c:ext xmlns:c16="http://schemas.microsoft.com/office/drawing/2014/chart" uri="{C3380CC4-5D6E-409C-BE32-E72D297353CC}">
              <c16:uniqueId val="{00000001-4BAF-474B-8810-0EC063ED35CC}"/>
            </c:ext>
          </c:extLst>
        </c:ser>
        <c:ser>
          <c:idx val="2"/>
          <c:order val="2"/>
          <c:tx>
            <c:strRef>
              <c:f>Sheet2!$D$3</c:f>
              <c:strCache>
                <c:ptCount val="1"/>
                <c:pt idx="0">
                  <c:v>WG Target</c:v>
                </c:pt>
              </c:strCache>
            </c:strRef>
          </c:tx>
          <c:spPr>
            <a:ln w="28575" cap="rnd">
              <a:solidFill>
                <a:schemeClr val="accent3"/>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Sheet2!$D$4:$D$24</c:f>
              <c:numCache>
                <c:formatCode>0%</c:formatCode>
                <c:ptCount val="21"/>
                <c:pt idx="0">
                  <c:v>0.75</c:v>
                </c:pt>
                <c:pt idx="1">
                  <c:v>0.75</c:v>
                </c:pt>
                <c:pt idx="2">
                  <c:v>0.75</c:v>
                </c:pt>
                <c:pt idx="3">
                  <c:v>0.75</c:v>
                </c:pt>
                <c:pt idx="4">
                  <c:v>0.75</c:v>
                </c:pt>
                <c:pt idx="5">
                  <c:v>0.75</c:v>
                </c:pt>
                <c:pt idx="6">
                  <c:v>0.75</c:v>
                </c:pt>
                <c:pt idx="7">
                  <c:v>0.75</c:v>
                </c:pt>
                <c:pt idx="8">
                  <c:v>0.75</c:v>
                </c:pt>
                <c:pt idx="9">
                  <c:v>0.75</c:v>
                </c:pt>
                <c:pt idx="10">
                  <c:v>0.75</c:v>
                </c:pt>
                <c:pt idx="11">
                  <c:v>0.75</c:v>
                </c:pt>
                <c:pt idx="12">
                  <c:v>0.75</c:v>
                </c:pt>
                <c:pt idx="13">
                  <c:v>0.75</c:v>
                </c:pt>
                <c:pt idx="14">
                  <c:v>0.75</c:v>
                </c:pt>
                <c:pt idx="15">
                  <c:v>0.75</c:v>
                </c:pt>
                <c:pt idx="16">
                  <c:v>0.75</c:v>
                </c:pt>
                <c:pt idx="17">
                  <c:v>0.75</c:v>
                </c:pt>
                <c:pt idx="18">
                  <c:v>0.75</c:v>
                </c:pt>
                <c:pt idx="19">
                  <c:v>0.75</c:v>
                </c:pt>
                <c:pt idx="20">
                  <c:v>0.75</c:v>
                </c:pt>
              </c:numCache>
            </c:numRef>
          </c:val>
          <c:smooth val="0"/>
          <c:extLst>
            <c:ext xmlns:c16="http://schemas.microsoft.com/office/drawing/2014/chart" uri="{C3380CC4-5D6E-409C-BE32-E72D297353CC}">
              <c16:uniqueId val="{00000002-4BAF-474B-8810-0EC063ED35CC}"/>
            </c:ext>
          </c:extLst>
        </c:ser>
        <c:ser>
          <c:idx val="3"/>
          <c:order val="3"/>
          <c:tx>
            <c:strRef>
              <c:f>Sheet2!$E$3</c:f>
              <c:strCache>
                <c:ptCount val="1"/>
                <c:pt idx="0">
                  <c:v>TI Target</c:v>
                </c:pt>
              </c:strCache>
            </c:strRef>
          </c:tx>
          <c:spPr>
            <a:ln w="28575" cap="rnd">
              <a:solidFill>
                <a:schemeClr val="accent4"/>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Sheet2!$E$4:$E$24</c:f>
              <c:numCache>
                <c:formatCode>0%</c:formatCode>
                <c:ptCount val="21"/>
                <c:pt idx="0">
                  <c:v>0.6</c:v>
                </c:pt>
                <c:pt idx="1">
                  <c:v>0.6</c:v>
                </c:pt>
                <c:pt idx="2">
                  <c:v>0.6</c:v>
                </c:pt>
                <c:pt idx="3">
                  <c:v>0.6</c:v>
                </c:pt>
                <c:pt idx="4">
                  <c:v>0.6</c:v>
                </c:pt>
                <c:pt idx="5">
                  <c:v>0.6</c:v>
                </c:pt>
                <c:pt idx="6">
                  <c:v>0.6</c:v>
                </c:pt>
                <c:pt idx="7">
                  <c:v>0.6</c:v>
                </c:pt>
                <c:pt idx="8">
                  <c:v>0.6</c:v>
                </c:pt>
                <c:pt idx="9">
                  <c:v>0.6</c:v>
                </c:pt>
                <c:pt idx="10">
                  <c:v>0.6</c:v>
                </c:pt>
                <c:pt idx="11">
                  <c:v>0.6</c:v>
                </c:pt>
                <c:pt idx="12">
                  <c:v>0.6</c:v>
                </c:pt>
                <c:pt idx="13">
                  <c:v>0.6</c:v>
                </c:pt>
                <c:pt idx="14">
                  <c:v>0.6</c:v>
                </c:pt>
                <c:pt idx="15">
                  <c:v>0.6</c:v>
                </c:pt>
                <c:pt idx="16">
                  <c:v>0.6</c:v>
                </c:pt>
                <c:pt idx="17">
                  <c:v>0.6</c:v>
                </c:pt>
                <c:pt idx="18">
                  <c:v>0.6</c:v>
                </c:pt>
                <c:pt idx="19">
                  <c:v>0.6</c:v>
                </c:pt>
                <c:pt idx="20">
                  <c:v>0.6</c:v>
                </c:pt>
              </c:numCache>
            </c:numRef>
          </c:val>
          <c:smooth val="0"/>
          <c:extLst>
            <c:ext xmlns:c16="http://schemas.microsoft.com/office/drawing/2014/chart" uri="{C3380CC4-5D6E-409C-BE32-E72D297353CC}">
              <c16:uniqueId val="{00000003-4BAF-474B-8810-0EC063ED35CC}"/>
            </c:ext>
          </c:extLst>
        </c:ser>
        <c:dLbls>
          <c:showLegendKey val="0"/>
          <c:showVal val="0"/>
          <c:showCatName val="0"/>
          <c:showSerName val="0"/>
          <c:showPercent val="0"/>
          <c:showBubbleSize val="0"/>
        </c:dLbls>
        <c:marker val="1"/>
        <c:smooth val="0"/>
        <c:axId val="1546199983"/>
        <c:axId val="1"/>
      </c:lineChart>
      <c:dateAx>
        <c:axId val="1546199983"/>
        <c:scaling>
          <c:orientation val="minMax"/>
        </c:scaling>
        <c:delete val="0"/>
        <c:axPos val="b"/>
        <c:numFmt formatCode="mmm\ 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
        <c:crosses val="autoZero"/>
        <c:auto val="1"/>
        <c:lblOffset val="100"/>
        <c:baseTimeUnit val="months"/>
      </c:dateAx>
      <c:valAx>
        <c:axId val="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6199983"/>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Lower GI Performance</a:t>
            </a:r>
          </a:p>
        </c:rich>
      </c:tx>
      <c:overlay val="0"/>
      <c:spPr>
        <a:noFill/>
        <a:ln w="25400">
          <a:noFill/>
        </a:ln>
      </c:spPr>
    </c:title>
    <c:autoTitleDeleted val="0"/>
    <c:plotArea>
      <c:layout>
        <c:manualLayout>
          <c:layoutTarget val="inner"/>
          <c:xMode val="edge"/>
          <c:yMode val="edge"/>
          <c:x val="6.6580927384076991E-2"/>
          <c:y val="7.8241858554798052E-2"/>
          <c:w val="0.91217665315337948"/>
          <c:h val="0.77870878889803363"/>
        </c:manualLayout>
      </c:layout>
      <c:lineChart>
        <c:grouping val="standard"/>
        <c:varyColors val="0"/>
        <c:ser>
          <c:idx val="3"/>
          <c:order val="0"/>
          <c:tx>
            <c:strRef>
              <c:f>'Data &amp; Graphs'!$A$13</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4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Graphs'!$B$9:$AI$9</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c:v>45748</c:v>
                </c:pt>
                <c:pt idx="25">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Graphs'!$B$13:$AI$13</c:f>
              <c:numCache>
                <c:formatCode>0%</c:formatCode>
                <c:ptCount val="34"/>
                <c:pt idx="0">
                  <c:v>0.39393939393939392</c:v>
                </c:pt>
                <c:pt idx="1">
                  <c:v>0.33333333333333331</c:v>
                </c:pt>
                <c:pt idx="2">
                  <c:v>0.2</c:v>
                </c:pt>
                <c:pt idx="3">
                  <c:v>0.41379310344827586</c:v>
                </c:pt>
                <c:pt idx="4">
                  <c:v>0.33333333333333331</c:v>
                </c:pt>
                <c:pt idx="5">
                  <c:v>0.2857142857142857</c:v>
                </c:pt>
                <c:pt idx="6">
                  <c:v>0.25</c:v>
                </c:pt>
                <c:pt idx="7">
                  <c:v>0.51219512195121952</c:v>
                </c:pt>
                <c:pt idx="8">
                  <c:v>0.45833333333333331</c:v>
                </c:pt>
                <c:pt idx="9">
                  <c:v>0.16</c:v>
                </c:pt>
                <c:pt idx="10">
                  <c:v>0.28125</c:v>
                </c:pt>
                <c:pt idx="11">
                  <c:v>0.4838709677419355</c:v>
                </c:pt>
                <c:pt idx="12">
                  <c:v>0.20689655172413793</c:v>
                </c:pt>
                <c:pt idx="13">
                  <c:v>0.55000000000000004</c:v>
                </c:pt>
                <c:pt idx="14">
                  <c:v>0.42857142857142855</c:v>
                </c:pt>
                <c:pt idx="15">
                  <c:v>0.34375</c:v>
                </c:pt>
                <c:pt idx="16">
                  <c:v>0.42857142857142855</c:v>
                </c:pt>
                <c:pt idx="17">
                  <c:v>0.30434782608695654</c:v>
                </c:pt>
                <c:pt idx="18">
                  <c:v>0.48717948717948717</c:v>
                </c:pt>
                <c:pt idx="19">
                  <c:v>0.5</c:v>
                </c:pt>
                <c:pt idx="20">
                  <c:v>0.6</c:v>
                </c:pt>
                <c:pt idx="21">
                  <c:v>0.29032258064516131</c:v>
                </c:pt>
                <c:pt idx="22">
                  <c:v>0.45454545454545453</c:v>
                </c:pt>
                <c:pt idx="23">
                  <c:v>0.54545454545454541</c:v>
                </c:pt>
                <c:pt idx="24">
                  <c:v>0.45</c:v>
                </c:pt>
                <c:pt idx="25">
                  <c:v>0.56000000000000005</c:v>
                </c:pt>
                <c:pt idx="26">
                  <c:v>0.27777777777777779</c:v>
                </c:pt>
                <c:pt idx="27">
                  <c:v>0.51515151515151514</c:v>
                </c:pt>
                <c:pt idx="28">
                  <c:v>0.45833333333333331</c:v>
                </c:pt>
                <c:pt idx="29">
                  <c:v>0.45161290322580644</c:v>
                </c:pt>
                <c:pt idx="30">
                  <c:v>0.51851851851851849</c:v>
                </c:pt>
                <c:pt idx="31">
                  <c:v>0.29411764705882354</c:v>
                </c:pt>
                <c:pt idx="32">
                  <c:v>0.70588235294117652</c:v>
                </c:pt>
                <c:pt idx="33">
                  <c:v>0.37931034482758619</c:v>
                </c:pt>
              </c:numCache>
            </c:numRef>
          </c:val>
          <c:smooth val="0"/>
          <c:extLst>
            <c:ext xmlns:c16="http://schemas.microsoft.com/office/drawing/2014/chart" uri="{C3380CC4-5D6E-409C-BE32-E72D297353CC}">
              <c16:uniqueId val="{00000002-B289-4A22-B9BF-E04D01D0B41C}"/>
            </c:ext>
          </c:extLst>
        </c:ser>
        <c:dLbls>
          <c:showLegendKey val="0"/>
          <c:showVal val="0"/>
          <c:showCatName val="0"/>
          <c:showSerName val="0"/>
          <c:showPercent val="0"/>
          <c:showBubbleSize val="0"/>
        </c:dLbls>
        <c:smooth val="0"/>
        <c:axId val="1926884815"/>
        <c:axId val="1"/>
      </c:lineChart>
      <c:dateAx>
        <c:axId val="192688481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884815"/>
        <c:crosses val="autoZero"/>
        <c:crossBetween val="between"/>
      </c:valAx>
      <c:spPr>
        <a:noFill/>
        <a:ln w="25400">
          <a:noFill/>
        </a:ln>
      </c:spPr>
    </c:plotArea>
    <c:legend>
      <c:legendPos val="b"/>
      <c:layout>
        <c:manualLayout>
          <c:xMode val="edge"/>
          <c:yMode val="edge"/>
          <c:x val="5.0071042097391459E-2"/>
          <c:y val="0.88210390757230117"/>
          <c:w val="0.88180728456428981"/>
          <c:h val="6.3681286334535292E-2"/>
        </c:manualLayout>
      </c:layout>
      <c:overlay val="0"/>
      <c:spPr>
        <a:noFill/>
        <a:ln w="25400">
          <a:noFill/>
        </a:ln>
      </c:spPr>
      <c:txPr>
        <a:bodyPr/>
        <a:lstStyle/>
        <a:p>
          <a:pPr>
            <a:defRPr sz="505"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Gynaecological SCP Performance</a:t>
            </a:r>
          </a:p>
        </c:rich>
      </c:tx>
      <c:overlay val="0"/>
      <c:spPr>
        <a:noFill/>
        <a:ln w="25400">
          <a:noFill/>
        </a:ln>
      </c:spPr>
    </c:title>
    <c:autoTitleDeleted val="0"/>
    <c:plotArea>
      <c:layout/>
      <c:lineChart>
        <c:grouping val="standard"/>
        <c:varyColors val="0"/>
        <c:ser>
          <c:idx val="3"/>
          <c:order val="0"/>
          <c:tx>
            <c:strRef>
              <c:f>'Data &amp; Graphs'!$A$27</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4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Graphs'!$B$23:$AI$23</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c:v>45748</c:v>
                </c:pt>
                <c:pt idx="25">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Graphs'!$B$27:$AI$27</c:f>
              <c:numCache>
                <c:formatCode>0%</c:formatCode>
                <c:ptCount val="34"/>
                <c:pt idx="0">
                  <c:v>0.22222222222222221</c:v>
                </c:pt>
                <c:pt idx="1">
                  <c:v>0.23529411764705882</c:v>
                </c:pt>
                <c:pt idx="2">
                  <c:v>0.33333333333333331</c:v>
                </c:pt>
                <c:pt idx="3">
                  <c:v>0.16666666666666666</c:v>
                </c:pt>
                <c:pt idx="4">
                  <c:v>0.25</c:v>
                </c:pt>
                <c:pt idx="5">
                  <c:v>0.25</c:v>
                </c:pt>
                <c:pt idx="6">
                  <c:v>0.45454545454545453</c:v>
                </c:pt>
                <c:pt idx="7">
                  <c:v>0.14285714285714285</c:v>
                </c:pt>
                <c:pt idx="8">
                  <c:v>7.1428571428571425E-2</c:v>
                </c:pt>
                <c:pt idx="9">
                  <c:v>0.21428571428571427</c:v>
                </c:pt>
                <c:pt idx="10">
                  <c:v>0.26666666666666666</c:v>
                </c:pt>
                <c:pt idx="11">
                  <c:v>0.1111111111111111</c:v>
                </c:pt>
                <c:pt idx="12">
                  <c:v>0.125</c:v>
                </c:pt>
                <c:pt idx="13">
                  <c:v>0.41666666666666669</c:v>
                </c:pt>
                <c:pt idx="14">
                  <c:v>0.45454545454545453</c:v>
                </c:pt>
                <c:pt idx="15">
                  <c:v>0.25</c:v>
                </c:pt>
                <c:pt idx="16">
                  <c:v>0.25</c:v>
                </c:pt>
                <c:pt idx="17">
                  <c:v>0.27272727272727271</c:v>
                </c:pt>
                <c:pt idx="18">
                  <c:v>0.375</c:v>
                </c:pt>
                <c:pt idx="19">
                  <c:v>0.6</c:v>
                </c:pt>
                <c:pt idx="20">
                  <c:v>0.1111111111111111</c:v>
                </c:pt>
                <c:pt idx="21">
                  <c:v>0.1</c:v>
                </c:pt>
                <c:pt idx="22">
                  <c:v>0.38461538461538464</c:v>
                </c:pt>
                <c:pt idx="23">
                  <c:v>0.625</c:v>
                </c:pt>
                <c:pt idx="24">
                  <c:v>0.5</c:v>
                </c:pt>
                <c:pt idx="25">
                  <c:v>0.375</c:v>
                </c:pt>
                <c:pt idx="26">
                  <c:v>0.5</c:v>
                </c:pt>
                <c:pt idx="27">
                  <c:v>0.14285714285714285</c:v>
                </c:pt>
                <c:pt idx="28">
                  <c:v>0.5</c:v>
                </c:pt>
                <c:pt idx="29">
                  <c:v>0.42857142857142855</c:v>
                </c:pt>
                <c:pt idx="30">
                  <c:v>0.42857142857142855</c:v>
                </c:pt>
                <c:pt idx="31">
                  <c:v>0.25</c:v>
                </c:pt>
                <c:pt idx="32">
                  <c:v>0.42857142857142855</c:v>
                </c:pt>
                <c:pt idx="33">
                  <c:v>0.5714285714285714</c:v>
                </c:pt>
              </c:numCache>
            </c:numRef>
          </c:val>
          <c:smooth val="0"/>
          <c:extLst>
            <c:ext xmlns:c16="http://schemas.microsoft.com/office/drawing/2014/chart" uri="{C3380CC4-5D6E-409C-BE32-E72D297353CC}">
              <c16:uniqueId val="{00000002-280F-4FC2-AC9F-792DD7A0345B}"/>
            </c:ext>
          </c:extLst>
        </c:ser>
        <c:dLbls>
          <c:showLegendKey val="0"/>
          <c:showVal val="0"/>
          <c:showCatName val="0"/>
          <c:showSerName val="0"/>
          <c:showPercent val="0"/>
          <c:showBubbleSize val="0"/>
        </c:dLbls>
        <c:smooth val="0"/>
        <c:axId val="1926987055"/>
        <c:axId val="1"/>
      </c:lineChart>
      <c:dateAx>
        <c:axId val="192698705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987055"/>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Lower GI Performance</a:t>
            </a:r>
          </a:p>
        </c:rich>
      </c:tx>
      <c:overlay val="0"/>
      <c:spPr>
        <a:noFill/>
        <a:ln w="25400">
          <a:noFill/>
        </a:ln>
      </c:spPr>
    </c:title>
    <c:autoTitleDeleted val="0"/>
    <c:plotArea>
      <c:layout>
        <c:manualLayout>
          <c:layoutTarget val="inner"/>
          <c:xMode val="edge"/>
          <c:yMode val="edge"/>
          <c:x val="6.6580927384076991E-2"/>
          <c:y val="7.8241858554798052E-2"/>
          <c:w val="0.8991942479647671"/>
          <c:h val="0.77870878889803363"/>
        </c:manualLayout>
      </c:layout>
      <c:lineChart>
        <c:grouping val="standard"/>
        <c:varyColors val="0"/>
        <c:ser>
          <c:idx val="3"/>
          <c:order val="0"/>
          <c:tx>
            <c:strRef>
              <c:f>'Data &amp; Graphs'!$A$13</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4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Graphs'!$B$9:$AI$9</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c:v>45748</c:v>
                </c:pt>
                <c:pt idx="25">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Graphs'!$B$13:$AI$13</c:f>
              <c:numCache>
                <c:formatCode>0%</c:formatCode>
                <c:ptCount val="34"/>
                <c:pt idx="0">
                  <c:v>0.39393939393939392</c:v>
                </c:pt>
                <c:pt idx="1">
                  <c:v>0.33333333333333331</c:v>
                </c:pt>
                <c:pt idx="2">
                  <c:v>0.2</c:v>
                </c:pt>
                <c:pt idx="3">
                  <c:v>0.41379310344827586</c:v>
                </c:pt>
                <c:pt idx="4">
                  <c:v>0.33333333333333331</c:v>
                </c:pt>
                <c:pt idx="5">
                  <c:v>0.2857142857142857</c:v>
                </c:pt>
                <c:pt idx="6">
                  <c:v>0.25</c:v>
                </c:pt>
                <c:pt idx="7">
                  <c:v>0.51219512195121952</c:v>
                </c:pt>
                <c:pt idx="8">
                  <c:v>0.45833333333333331</c:v>
                </c:pt>
                <c:pt idx="9">
                  <c:v>0.16</c:v>
                </c:pt>
                <c:pt idx="10">
                  <c:v>0.28125</c:v>
                </c:pt>
                <c:pt idx="11">
                  <c:v>0.4838709677419355</c:v>
                </c:pt>
                <c:pt idx="12">
                  <c:v>0.20689655172413793</c:v>
                </c:pt>
                <c:pt idx="13">
                  <c:v>0.55000000000000004</c:v>
                </c:pt>
                <c:pt idx="14">
                  <c:v>0.42857142857142855</c:v>
                </c:pt>
                <c:pt idx="15">
                  <c:v>0.34375</c:v>
                </c:pt>
                <c:pt idx="16">
                  <c:v>0.42857142857142855</c:v>
                </c:pt>
                <c:pt idx="17">
                  <c:v>0.30434782608695654</c:v>
                </c:pt>
                <c:pt idx="18">
                  <c:v>0.48717948717948717</c:v>
                </c:pt>
                <c:pt idx="19">
                  <c:v>0.5</c:v>
                </c:pt>
                <c:pt idx="20">
                  <c:v>0.6</c:v>
                </c:pt>
                <c:pt idx="21">
                  <c:v>0.29032258064516131</c:v>
                </c:pt>
                <c:pt idx="22">
                  <c:v>0.45454545454545453</c:v>
                </c:pt>
                <c:pt idx="23">
                  <c:v>0.54545454545454541</c:v>
                </c:pt>
                <c:pt idx="24">
                  <c:v>0.45</c:v>
                </c:pt>
                <c:pt idx="25">
                  <c:v>0.56000000000000005</c:v>
                </c:pt>
                <c:pt idx="26">
                  <c:v>0.27777777777777779</c:v>
                </c:pt>
                <c:pt idx="27">
                  <c:v>0.51515151515151514</c:v>
                </c:pt>
                <c:pt idx="28">
                  <c:v>0.45833333333333331</c:v>
                </c:pt>
                <c:pt idx="29">
                  <c:v>0.45161290322580644</c:v>
                </c:pt>
                <c:pt idx="30">
                  <c:v>0.51851851851851849</c:v>
                </c:pt>
                <c:pt idx="31">
                  <c:v>0.29411764705882354</c:v>
                </c:pt>
                <c:pt idx="32">
                  <c:v>0.70588235294117652</c:v>
                </c:pt>
                <c:pt idx="33">
                  <c:v>0.37931034482758619</c:v>
                </c:pt>
              </c:numCache>
            </c:numRef>
          </c:val>
          <c:smooth val="0"/>
          <c:extLst>
            <c:ext xmlns:c16="http://schemas.microsoft.com/office/drawing/2014/chart" uri="{C3380CC4-5D6E-409C-BE32-E72D297353CC}">
              <c16:uniqueId val="{00000002-2917-4E76-A1F8-45AE00249737}"/>
            </c:ext>
          </c:extLst>
        </c:ser>
        <c:dLbls>
          <c:showLegendKey val="0"/>
          <c:showVal val="0"/>
          <c:showCatName val="0"/>
          <c:showSerName val="0"/>
          <c:showPercent val="0"/>
          <c:showBubbleSize val="0"/>
        </c:dLbls>
        <c:smooth val="0"/>
        <c:axId val="1926884815"/>
        <c:axId val="1"/>
      </c:lineChart>
      <c:dateAx>
        <c:axId val="192688481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884815"/>
        <c:crosses val="autoZero"/>
        <c:crossBetween val="between"/>
      </c:valAx>
      <c:spPr>
        <a:noFill/>
        <a:ln w="25400">
          <a:noFill/>
        </a:ln>
      </c:spPr>
    </c:plotArea>
    <c:legend>
      <c:legendPos val="b"/>
      <c:layout>
        <c:manualLayout>
          <c:xMode val="edge"/>
          <c:yMode val="edge"/>
          <c:x val="5.0071042097391459E-2"/>
          <c:y val="0.88210390757230117"/>
          <c:w val="0.88180728456428981"/>
          <c:h val="6.3681286334535292E-2"/>
        </c:manualLayout>
      </c:layout>
      <c:overlay val="0"/>
      <c:spPr>
        <a:noFill/>
        <a:ln w="25400">
          <a:noFill/>
        </a:ln>
      </c:spPr>
      <c:txPr>
        <a:bodyPr/>
        <a:lstStyle/>
        <a:p>
          <a:pPr>
            <a:defRPr sz="505"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Breast Performance</a:t>
            </a:r>
          </a:p>
        </c:rich>
      </c:tx>
      <c:overlay val="0"/>
      <c:spPr>
        <a:noFill/>
        <a:ln w="25400">
          <a:noFill/>
        </a:ln>
      </c:spPr>
    </c:title>
    <c:autoTitleDeleted val="0"/>
    <c:plotArea>
      <c:layout>
        <c:manualLayout>
          <c:layoutTarget val="inner"/>
          <c:xMode val="edge"/>
          <c:yMode val="edge"/>
          <c:x val="6.6580927384076991E-2"/>
          <c:y val="0.17171296296296296"/>
          <c:w val="0.8998556430446194"/>
          <c:h val="0.66743189351373511"/>
        </c:manualLayout>
      </c:layout>
      <c:lineChart>
        <c:grouping val="standard"/>
        <c:varyColors val="0"/>
        <c:ser>
          <c:idx val="3"/>
          <c:order val="0"/>
          <c:tx>
            <c:strRef>
              <c:f>'Data &amp; Graphs'!$A$6</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4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Graphs'!$B$2:$AI$2</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c:v>45748</c:v>
                </c:pt>
                <c:pt idx="25">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Graphs'!$B$6:$AI$6</c:f>
              <c:numCache>
                <c:formatCode>0%</c:formatCode>
                <c:ptCount val="34"/>
                <c:pt idx="0">
                  <c:v>0.72727272727272729</c:v>
                </c:pt>
                <c:pt idx="1">
                  <c:v>0.33333333333333331</c:v>
                </c:pt>
                <c:pt idx="2">
                  <c:v>0.46666666666666667</c:v>
                </c:pt>
                <c:pt idx="3">
                  <c:v>0.5</c:v>
                </c:pt>
                <c:pt idx="4">
                  <c:v>0.42307692307692307</c:v>
                </c:pt>
                <c:pt idx="5">
                  <c:v>0.21739130434782608</c:v>
                </c:pt>
                <c:pt idx="6">
                  <c:v>0.3783783783783784</c:v>
                </c:pt>
                <c:pt idx="7">
                  <c:v>0.2</c:v>
                </c:pt>
                <c:pt idx="8">
                  <c:v>0.13157894736842105</c:v>
                </c:pt>
                <c:pt idx="9">
                  <c:v>0.26923076923076922</c:v>
                </c:pt>
                <c:pt idx="10">
                  <c:v>0.22222222222222221</c:v>
                </c:pt>
                <c:pt idx="11">
                  <c:v>0.38095238095238093</c:v>
                </c:pt>
                <c:pt idx="12">
                  <c:v>0.3888888888888889</c:v>
                </c:pt>
                <c:pt idx="13">
                  <c:v>0.3235294117647059</c:v>
                </c:pt>
                <c:pt idx="14">
                  <c:v>0.51515151515151514</c:v>
                </c:pt>
                <c:pt idx="15">
                  <c:v>0.47499999999999998</c:v>
                </c:pt>
                <c:pt idx="16">
                  <c:v>0.42222222222222222</c:v>
                </c:pt>
                <c:pt idx="17">
                  <c:v>0.6071428571428571</c:v>
                </c:pt>
                <c:pt idx="18">
                  <c:v>0.67647058823529416</c:v>
                </c:pt>
                <c:pt idx="19">
                  <c:v>0.69696969696969702</c:v>
                </c:pt>
                <c:pt idx="20">
                  <c:v>0.82051282051282048</c:v>
                </c:pt>
                <c:pt idx="21">
                  <c:v>0.60606060606060608</c:v>
                </c:pt>
                <c:pt idx="22">
                  <c:v>0.75</c:v>
                </c:pt>
                <c:pt idx="23">
                  <c:v>0.79411764705882348</c:v>
                </c:pt>
                <c:pt idx="24">
                  <c:v>0.6</c:v>
                </c:pt>
                <c:pt idx="25">
                  <c:v>0.6</c:v>
                </c:pt>
                <c:pt idx="26">
                  <c:v>0.62857142857142856</c:v>
                </c:pt>
                <c:pt idx="27">
                  <c:v>0.88571428571428568</c:v>
                </c:pt>
                <c:pt idx="28">
                  <c:v>0.78787878787878785</c:v>
                </c:pt>
                <c:pt idx="29">
                  <c:v>0.69444444444444442</c:v>
                </c:pt>
                <c:pt idx="30">
                  <c:v>0.68</c:v>
                </c:pt>
                <c:pt idx="31">
                  <c:v>0.64864864864864868</c:v>
                </c:pt>
                <c:pt idx="32">
                  <c:v>0.65625</c:v>
                </c:pt>
                <c:pt idx="33">
                  <c:v>0.80952380952380953</c:v>
                </c:pt>
              </c:numCache>
            </c:numRef>
          </c:val>
          <c:smooth val="0"/>
          <c:extLst>
            <c:ext xmlns:c16="http://schemas.microsoft.com/office/drawing/2014/chart" uri="{C3380CC4-5D6E-409C-BE32-E72D297353CC}">
              <c16:uniqueId val="{00000002-C98F-46C1-B741-80EC001F94DC}"/>
            </c:ext>
          </c:extLst>
        </c:ser>
        <c:dLbls>
          <c:showLegendKey val="0"/>
          <c:showVal val="0"/>
          <c:showCatName val="0"/>
          <c:showSerName val="0"/>
          <c:showPercent val="0"/>
          <c:showBubbleSize val="0"/>
        </c:dLbls>
        <c:smooth val="0"/>
        <c:axId val="1926972655"/>
        <c:axId val="1"/>
      </c:lineChart>
      <c:dateAx>
        <c:axId val="192697265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27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972655"/>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Skin Performance</a:t>
            </a:r>
          </a:p>
        </c:rich>
      </c:tx>
      <c:overlay val="0"/>
      <c:spPr>
        <a:noFill/>
        <a:ln w="25400">
          <a:noFill/>
        </a:ln>
      </c:spPr>
    </c:title>
    <c:autoTitleDeleted val="0"/>
    <c:plotArea>
      <c:layout/>
      <c:lineChart>
        <c:grouping val="standard"/>
        <c:varyColors val="0"/>
        <c:ser>
          <c:idx val="1"/>
          <c:order val="0"/>
          <c:tx>
            <c:strRef>
              <c:f>'Data &amp; Graphs'!$A$34</c:f>
              <c:strCache>
                <c:ptCount val="1"/>
                <c:pt idx="0">
                  <c:v>%</c:v>
                </c:pt>
              </c:strCache>
            </c:strRef>
          </c:tx>
          <c:marker>
            <c:symbol val="none"/>
          </c:marker>
          <c:dLbls>
            <c:spPr>
              <a:noFill/>
              <a:ln w="25400">
                <a:noFill/>
              </a:ln>
            </c:spPr>
            <c:txPr>
              <a:bodyPr wrap="square" lIns="38100" tIns="19050" rIns="38100" bIns="19050" anchor="ctr">
                <a:spAutoFit/>
              </a:bodyPr>
              <a:lstStyle/>
              <a:p>
                <a:pPr>
                  <a:defRPr sz="1400" b="0" i="0" u="none" strike="noStrike" baseline="0">
                    <a:solidFill>
                      <a:srgbClr val="000000"/>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Graphs'!$B$30:$AI$30</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formatCode="mmm\-yy">
                  <c:v>45566</c:v>
                </c:pt>
                <c:pt idx="19">
                  <c:v>45597</c:v>
                </c:pt>
                <c:pt idx="20">
                  <c:v>45627</c:v>
                </c:pt>
                <c:pt idx="21" formatCode="mmm\-yy">
                  <c:v>45658</c:v>
                </c:pt>
                <c:pt idx="22" formatCode="mmm\-yy">
                  <c:v>45689</c:v>
                </c:pt>
                <c:pt idx="23" formatCode="mmm\-yy">
                  <c:v>45717</c:v>
                </c:pt>
                <c:pt idx="24" formatCode="mmm\-yy">
                  <c:v>45748</c:v>
                </c:pt>
                <c:pt idx="25" formatCode="mmm\-yy">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Graphs'!$B$34:$AI$34</c:f>
              <c:numCache>
                <c:formatCode>0%</c:formatCode>
                <c:ptCount val="34"/>
                <c:pt idx="0">
                  <c:v>0.89552238805970152</c:v>
                </c:pt>
                <c:pt idx="1">
                  <c:v>0.75362318840579712</c:v>
                </c:pt>
                <c:pt idx="2">
                  <c:v>0.8666666666666667</c:v>
                </c:pt>
                <c:pt idx="3">
                  <c:v>0.88888888888888884</c:v>
                </c:pt>
                <c:pt idx="4">
                  <c:v>0.85074626865671643</c:v>
                </c:pt>
                <c:pt idx="5">
                  <c:v>0.77631578947368418</c:v>
                </c:pt>
                <c:pt idx="6">
                  <c:v>0.84523809523809523</c:v>
                </c:pt>
                <c:pt idx="7">
                  <c:v>0.76923076923076927</c:v>
                </c:pt>
                <c:pt idx="8">
                  <c:v>0.80769230769230771</c:v>
                </c:pt>
                <c:pt idx="9">
                  <c:v>0.80246913580246915</c:v>
                </c:pt>
                <c:pt idx="10">
                  <c:v>0.84337349397590367</c:v>
                </c:pt>
                <c:pt idx="11">
                  <c:v>0.9375</c:v>
                </c:pt>
                <c:pt idx="12">
                  <c:v>0.94666666666666666</c:v>
                </c:pt>
                <c:pt idx="13">
                  <c:v>0.90540540540540537</c:v>
                </c:pt>
                <c:pt idx="14">
                  <c:v>0.91935483870967738</c:v>
                </c:pt>
                <c:pt idx="15">
                  <c:v>0.85185185185185186</c:v>
                </c:pt>
                <c:pt idx="16">
                  <c:v>0.7142857142857143</c:v>
                </c:pt>
                <c:pt idx="17">
                  <c:v>0.76</c:v>
                </c:pt>
                <c:pt idx="18">
                  <c:v>0.6</c:v>
                </c:pt>
                <c:pt idx="19">
                  <c:v>0.77777777777777779</c:v>
                </c:pt>
                <c:pt idx="20">
                  <c:v>0.62318840579710144</c:v>
                </c:pt>
                <c:pt idx="21">
                  <c:v>0.82222222222222219</c:v>
                </c:pt>
                <c:pt idx="22">
                  <c:v>0.74626865671641796</c:v>
                </c:pt>
                <c:pt idx="23">
                  <c:v>0.88571428571428568</c:v>
                </c:pt>
                <c:pt idx="24">
                  <c:v>0.75</c:v>
                </c:pt>
                <c:pt idx="25">
                  <c:v>0.88749999999999996</c:v>
                </c:pt>
                <c:pt idx="26">
                  <c:v>0.83333333333333337</c:v>
                </c:pt>
                <c:pt idx="27">
                  <c:v>0.78481012658227844</c:v>
                </c:pt>
                <c:pt idx="28">
                  <c:v>0.79069767441860461</c:v>
                </c:pt>
                <c:pt idx="29">
                  <c:v>0.76249999999999996</c:v>
                </c:pt>
                <c:pt idx="30">
                  <c:v>0.74545454545454548</c:v>
                </c:pt>
                <c:pt idx="31">
                  <c:v>0.76666666666666672</c:v>
                </c:pt>
                <c:pt idx="32">
                  <c:v>0.77611940298507465</c:v>
                </c:pt>
                <c:pt idx="33">
                  <c:v>0.78431372549019607</c:v>
                </c:pt>
              </c:numCache>
            </c:numRef>
          </c:val>
          <c:smooth val="0"/>
          <c:extLst>
            <c:ext xmlns:c16="http://schemas.microsoft.com/office/drawing/2014/chart" uri="{C3380CC4-5D6E-409C-BE32-E72D297353CC}">
              <c16:uniqueId val="{00000002-AAAC-4898-B0DC-7278CDC711B5}"/>
            </c:ext>
          </c:extLst>
        </c:ser>
        <c:dLbls>
          <c:showLegendKey val="0"/>
          <c:showVal val="0"/>
          <c:showCatName val="0"/>
          <c:showSerName val="0"/>
          <c:showPercent val="0"/>
          <c:showBubbleSize val="0"/>
        </c:dLbls>
        <c:smooth val="0"/>
        <c:axId val="1926980815"/>
        <c:axId val="1"/>
      </c:lineChart>
      <c:dateAx>
        <c:axId val="192698081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27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980815"/>
        <c:crosses val="autoZero"/>
        <c:crossBetween val="between"/>
      </c:valAx>
      <c:spPr>
        <a:noFill/>
        <a:ln w="25400">
          <a:noFill/>
        </a:ln>
      </c:spPr>
    </c:plotArea>
    <c:legend>
      <c:legendPos val="b"/>
      <c:layout>
        <c:manualLayout>
          <c:xMode val="edge"/>
          <c:yMode val="edge"/>
          <c:x val="0.20972863747680076"/>
          <c:y val="0.820781146515564"/>
          <c:w val="0.45279170647602102"/>
          <c:h val="4.0095665611891929E-2"/>
        </c:manualLayout>
      </c:layout>
      <c:overlay val="0"/>
      <c:spPr>
        <a:noFill/>
        <a:ln w="25400">
          <a:noFill/>
        </a:ln>
      </c:spPr>
      <c:txPr>
        <a:bodyPr/>
        <a:lstStyle/>
        <a:p>
          <a:pPr>
            <a:defRPr sz="230"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n-GB" sz="1100" b="1"/>
              <a:t>Graph</a:t>
            </a:r>
            <a:r>
              <a:rPr lang="en-GB" sz="1100" b="1" baseline="0"/>
              <a:t> 2 - Open NRIs February 2026</a:t>
            </a:r>
            <a:endParaRPr lang="en-GB" sz="1100" b="1"/>
          </a:p>
        </c:rich>
      </c:tx>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lineChart>
        <c:grouping val="standard"/>
        <c:varyColors val="0"/>
        <c:ser>
          <c:idx val="0"/>
          <c:order val="0"/>
          <c:tx>
            <c:strRef>
              <c:f>'Open NRIs'!$B$7</c:f>
              <c:strCache>
                <c:ptCount val="1"/>
                <c:pt idx="0">
                  <c:v>Total Open</c:v>
                </c:pt>
              </c:strCache>
            </c:strRef>
          </c:tx>
          <c:spPr>
            <a:ln w="28575" cap="rnd">
              <a:solidFill>
                <a:srgbClr val="00B050"/>
              </a:solidFill>
              <a:round/>
            </a:ln>
            <a:effectLst/>
          </c:spPr>
          <c:marker>
            <c:symbol val="none"/>
          </c:marker>
          <c:cat>
            <c:numRef>
              <c:f>'Open NRIs'!$A$8:$A$11</c:f>
              <c:numCache>
                <c:formatCode>mmm\-yy</c:formatCode>
                <c:ptCount val="4"/>
                <c:pt idx="0">
                  <c:v>45962</c:v>
                </c:pt>
                <c:pt idx="1">
                  <c:v>45992</c:v>
                </c:pt>
                <c:pt idx="2">
                  <c:v>46023</c:v>
                </c:pt>
                <c:pt idx="3">
                  <c:v>46054</c:v>
                </c:pt>
              </c:numCache>
            </c:numRef>
          </c:cat>
          <c:val>
            <c:numRef>
              <c:f>'Open NRIs'!$B$8:$B$11</c:f>
              <c:numCache>
                <c:formatCode>General</c:formatCode>
                <c:ptCount val="4"/>
                <c:pt idx="0">
                  <c:v>21</c:v>
                </c:pt>
                <c:pt idx="1">
                  <c:v>23</c:v>
                </c:pt>
                <c:pt idx="2">
                  <c:v>39</c:v>
                </c:pt>
                <c:pt idx="3">
                  <c:v>39</c:v>
                </c:pt>
              </c:numCache>
            </c:numRef>
          </c:val>
          <c:smooth val="0"/>
          <c:extLst>
            <c:ext xmlns:c16="http://schemas.microsoft.com/office/drawing/2014/chart" uri="{C3380CC4-5D6E-409C-BE32-E72D297353CC}">
              <c16:uniqueId val="{00000000-E109-4800-8994-7883785D4154}"/>
            </c:ext>
          </c:extLst>
        </c:ser>
        <c:ser>
          <c:idx val="1"/>
          <c:order val="1"/>
          <c:tx>
            <c:strRef>
              <c:f>'Open NRIs'!$C$7</c:f>
              <c:strCache>
                <c:ptCount val="1"/>
                <c:pt idx="0">
                  <c:v>Overdue Closure </c:v>
                </c:pt>
              </c:strCache>
            </c:strRef>
          </c:tx>
          <c:spPr>
            <a:ln w="28575" cap="rnd">
              <a:solidFill>
                <a:srgbClr val="FF0000"/>
              </a:solidFill>
              <a:round/>
            </a:ln>
            <a:effectLst/>
          </c:spPr>
          <c:marker>
            <c:symbol val="none"/>
          </c:marker>
          <c:cat>
            <c:numRef>
              <c:f>'Open NRIs'!$A$8:$A$11</c:f>
              <c:numCache>
                <c:formatCode>mmm\-yy</c:formatCode>
                <c:ptCount val="4"/>
                <c:pt idx="0">
                  <c:v>45962</c:v>
                </c:pt>
                <c:pt idx="1">
                  <c:v>45992</c:v>
                </c:pt>
                <c:pt idx="2">
                  <c:v>46023</c:v>
                </c:pt>
                <c:pt idx="3">
                  <c:v>46054</c:v>
                </c:pt>
              </c:numCache>
            </c:numRef>
          </c:cat>
          <c:val>
            <c:numRef>
              <c:f>'Open NRIs'!$C$8:$C$11</c:f>
              <c:numCache>
                <c:formatCode>General</c:formatCode>
                <c:ptCount val="4"/>
                <c:pt idx="0">
                  <c:v>12</c:v>
                </c:pt>
                <c:pt idx="1">
                  <c:v>14</c:v>
                </c:pt>
                <c:pt idx="2">
                  <c:v>17</c:v>
                </c:pt>
                <c:pt idx="3">
                  <c:v>18</c:v>
                </c:pt>
              </c:numCache>
            </c:numRef>
          </c:val>
          <c:smooth val="0"/>
          <c:extLst>
            <c:ext xmlns:c16="http://schemas.microsoft.com/office/drawing/2014/chart" uri="{C3380CC4-5D6E-409C-BE32-E72D297353CC}">
              <c16:uniqueId val="{00000001-E109-4800-8994-7883785D4154}"/>
            </c:ext>
          </c:extLst>
        </c:ser>
        <c:ser>
          <c:idx val="2"/>
          <c:order val="2"/>
          <c:tx>
            <c:strRef>
              <c:f>'Open NRIs'!$D$7</c:f>
              <c:strCache>
                <c:ptCount val="1"/>
              </c:strCache>
            </c:strRef>
          </c:tx>
          <c:spPr>
            <a:ln w="28575" cap="rnd">
              <a:solidFill>
                <a:schemeClr val="accent3"/>
              </a:solidFill>
              <a:round/>
            </a:ln>
            <a:effectLst/>
          </c:spPr>
          <c:marker>
            <c:symbol val="none"/>
          </c:marker>
          <c:cat>
            <c:numRef>
              <c:f>'Open NRIs'!$A$8:$A$11</c:f>
              <c:numCache>
                <c:formatCode>mmm\-yy</c:formatCode>
                <c:ptCount val="4"/>
                <c:pt idx="0">
                  <c:v>45962</c:v>
                </c:pt>
                <c:pt idx="1">
                  <c:v>45992</c:v>
                </c:pt>
                <c:pt idx="2">
                  <c:v>46023</c:v>
                </c:pt>
                <c:pt idx="3">
                  <c:v>46054</c:v>
                </c:pt>
              </c:numCache>
            </c:numRef>
          </c:cat>
          <c:val>
            <c:numRef>
              <c:f>'Open NRIs'!$D$8:$D$11</c:f>
              <c:numCache>
                <c:formatCode>General</c:formatCode>
                <c:ptCount val="4"/>
              </c:numCache>
            </c:numRef>
          </c:val>
          <c:smooth val="0"/>
          <c:extLst>
            <c:ext xmlns:c16="http://schemas.microsoft.com/office/drawing/2014/chart" uri="{C3380CC4-5D6E-409C-BE32-E72D297353CC}">
              <c16:uniqueId val="{00000002-E109-4800-8994-7883785D4154}"/>
            </c:ext>
          </c:extLst>
        </c:ser>
        <c:dLbls>
          <c:showLegendKey val="0"/>
          <c:showVal val="0"/>
          <c:showCatName val="0"/>
          <c:showSerName val="0"/>
          <c:showPercent val="0"/>
          <c:showBubbleSize val="0"/>
        </c:dLbls>
        <c:smooth val="0"/>
        <c:axId val="134349728"/>
        <c:axId val="134348896"/>
      </c:lineChart>
      <c:dateAx>
        <c:axId val="13434972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34348896"/>
        <c:crosses val="autoZero"/>
        <c:auto val="1"/>
        <c:lblOffset val="100"/>
        <c:baseTimeUnit val="months"/>
      </c:dateAx>
      <c:valAx>
        <c:axId val="1343488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3497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050" b="1"/>
              <a:t>Formal</a:t>
            </a:r>
            <a:r>
              <a:rPr lang="en-GB" sz="1050" b="1" baseline="0"/>
              <a:t> c</a:t>
            </a:r>
            <a:r>
              <a:rPr lang="en-GB" sz="1050" b="1"/>
              <a:t>omplaints</a:t>
            </a:r>
            <a:r>
              <a:rPr lang="en-GB" sz="1050" b="1" baseline="0"/>
              <a:t> rec'd per month - closure against 30 working days</a:t>
            </a:r>
            <a:endParaRPr lang="en-GB" sz="105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ser>
          <c:idx val="0"/>
          <c:order val="0"/>
          <c:tx>
            <c:strRef>
              <c:f>'Closure against 30 days'!$B$1</c:f>
              <c:strCache>
                <c:ptCount val="1"/>
                <c:pt idx="0">
                  <c:v>Closed within 30 working days</c:v>
                </c:pt>
              </c:strCache>
            </c:strRef>
          </c:tx>
          <c:spPr>
            <a:solidFill>
              <a:schemeClr val="accent6"/>
            </a:solidFill>
            <a:ln>
              <a:noFill/>
            </a:ln>
            <a:effectLst/>
          </c:spPr>
          <c:invertIfNegative val="0"/>
          <c:cat>
            <c:strRef>
              <c:f>'Closure against 30 days'!$A$8:$A$13</c:f>
              <c:strCache>
                <c:ptCount val="6"/>
                <c:pt idx="0">
                  <c:v>Jul</c:v>
                </c:pt>
                <c:pt idx="1">
                  <c:v>Aug</c:v>
                </c:pt>
                <c:pt idx="2">
                  <c:v>Sep</c:v>
                </c:pt>
                <c:pt idx="3">
                  <c:v>Oct</c:v>
                </c:pt>
                <c:pt idx="4">
                  <c:v>Nov</c:v>
                </c:pt>
                <c:pt idx="5">
                  <c:v>Dec</c:v>
                </c:pt>
              </c:strCache>
            </c:strRef>
          </c:cat>
          <c:val>
            <c:numRef>
              <c:f>'Closure against 30 days'!$B$8:$B$13</c:f>
              <c:numCache>
                <c:formatCode>General</c:formatCode>
                <c:ptCount val="6"/>
                <c:pt idx="0">
                  <c:v>108</c:v>
                </c:pt>
                <c:pt idx="1">
                  <c:v>68</c:v>
                </c:pt>
                <c:pt idx="2">
                  <c:v>85</c:v>
                </c:pt>
                <c:pt idx="3">
                  <c:v>121</c:v>
                </c:pt>
                <c:pt idx="4">
                  <c:v>92</c:v>
                </c:pt>
                <c:pt idx="5">
                  <c:v>97</c:v>
                </c:pt>
              </c:numCache>
            </c:numRef>
          </c:val>
          <c:extLst>
            <c:ext xmlns:c16="http://schemas.microsoft.com/office/drawing/2014/chart" uri="{C3380CC4-5D6E-409C-BE32-E72D297353CC}">
              <c16:uniqueId val="{00000000-F07F-44E6-875C-C5C02337DFF9}"/>
            </c:ext>
          </c:extLst>
        </c:ser>
        <c:ser>
          <c:idx val="1"/>
          <c:order val="1"/>
          <c:tx>
            <c:strRef>
              <c:f>'Closure against 30 days'!$C$1</c:f>
              <c:strCache>
                <c:ptCount val="1"/>
                <c:pt idx="0">
                  <c:v>Closed over 30 working days or still open</c:v>
                </c:pt>
              </c:strCache>
            </c:strRef>
          </c:tx>
          <c:spPr>
            <a:solidFill>
              <a:srgbClr val="FF0000"/>
            </a:solidFill>
            <a:ln>
              <a:noFill/>
            </a:ln>
            <a:effectLst/>
          </c:spPr>
          <c:invertIfNegative val="0"/>
          <c:cat>
            <c:strRef>
              <c:f>'Closure against 30 days'!$A$8:$A$13</c:f>
              <c:strCache>
                <c:ptCount val="6"/>
                <c:pt idx="0">
                  <c:v>Jul</c:v>
                </c:pt>
                <c:pt idx="1">
                  <c:v>Aug</c:v>
                </c:pt>
                <c:pt idx="2">
                  <c:v>Sep</c:v>
                </c:pt>
                <c:pt idx="3">
                  <c:v>Oct</c:v>
                </c:pt>
                <c:pt idx="4">
                  <c:v>Nov</c:v>
                </c:pt>
                <c:pt idx="5">
                  <c:v>Dec</c:v>
                </c:pt>
              </c:strCache>
            </c:strRef>
          </c:cat>
          <c:val>
            <c:numRef>
              <c:f>'Closure against 30 days'!$C$8:$C$13</c:f>
              <c:numCache>
                <c:formatCode>General</c:formatCode>
                <c:ptCount val="6"/>
                <c:pt idx="0">
                  <c:v>84</c:v>
                </c:pt>
                <c:pt idx="1">
                  <c:v>90</c:v>
                </c:pt>
                <c:pt idx="2">
                  <c:v>105</c:v>
                </c:pt>
                <c:pt idx="3">
                  <c:v>103</c:v>
                </c:pt>
                <c:pt idx="4">
                  <c:v>80</c:v>
                </c:pt>
                <c:pt idx="5">
                  <c:v>67</c:v>
                </c:pt>
              </c:numCache>
            </c:numRef>
          </c:val>
          <c:extLst>
            <c:ext xmlns:c16="http://schemas.microsoft.com/office/drawing/2014/chart" uri="{C3380CC4-5D6E-409C-BE32-E72D297353CC}">
              <c16:uniqueId val="{00000001-F07F-44E6-875C-C5C02337DFF9}"/>
            </c:ext>
          </c:extLst>
        </c:ser>
        <c:dLbls>
          <c:showLegendKey val="0"/>
          <c:showVal val="0"/>
          <c:showCatName val="0"/>
          <c:showSerName val="0"/>
          <c:showPercent val="0"/>
          <c:showBubbleSize val="0"/>
        </c:dLbls>
        <c:gapWidth val="150"/>
        <c:overlap val="100"/>
        <c:axId val="298685408"/>
        <c:axId val="298702208"/>
      </c:barChart>
      <c:catAx>
        <c:axId val="298685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702208"/>
        <c:crosses val="autoZero"/>
        <c:auto val="1"/>
        <c:lblAlgn val="ctr"/>
        <c:lblOffset val="100"/>
        <c:noMultiLvlLbl val="0"/>
      </c:catAx>
      <c:valAx>
        <c:axId val="2987022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685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'Number of complaints rec''d'!$B$1</c:f>
              <c:strCache>
                <c:ptCount val="1"/>
                <c:pt idx="0">
                  <c:v>Number of formal complaints rec'd</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'Number of complaints rec''d'!$A$7:$A$12</c:f>
              <c:numCache>
                <c:formatCode>mmm\-yy</c:formatCode>
                <c:ptCount val="6"/>
                <c:pt idx="0">
                  <c:v>45901</c:v>
                </c:pt>
                <c:pt idx="1">
                  <c:v>45931</c:v>
                </c:pt>
                <c:pt idx="2">
                  <c:v>45962</c:v>
                </c:pt>
                <c:pt idx="3">
                  <c:v>45992</c:v>
                </c:pt>
                <c:pt idx="4">
                  <c:v>46023</c:v>
                </c:pt>
                <c:pt idx="5">
                  <c:v>46054</c:v>
                </c:pt>
              </c:numCache>
            </c:numRef>
          </c:cat>
          <c:val>
            <c:numRef>
              <c:f>'Number of complaints rec''d'!$B$7:$B$12</c:f>
              <c:numCache>
                <c:formatCode>General</c:formatCode>
                <c:ptCount val="6"/>
                <c:pt idx="0">
                  <c:v>178</c:v>
                </c:pt>
                <c:pt idx="1">
                  <c:v>216</c:v>
                </c:pt>
                <c:pt idx="2">
                  <c:v>170</c:v>
                </c:pt>
                <c:pt idx="3">
                  <c:v>162</c:v>
                </c:pt>
                <c:pt idx="4">
                  <c:v>166</c:v>
                </c:pt>
                <c:pt idx="5">
                  <c:v>210</c:v>
                </c:pt>
              </c:numCache>
            </c:numRef>
          </c:val>
          <c:smooth val="0"/>
          <c:extLst>
            <c:ext xmlns:c16="http://schemas.microsoft.com/office/drawing/2014/chart" uri="{C3380CC4-5D6E-409C-BE32-E72D297353CC}">
              <c16:uniqueId val="{00000000-17A4-4F15-8E40-4E34B1E3F604}"/>
            </c:ext>
          </c:extLst>
        </c:ser>
        <c:dLbls>
          <c:showLegendKey val="0"/>
          <c:showVal val="0"/>
          <c:showCatName val="0"/>
          <c:showSerName val="0"/>
          <c:showPercent val="0"/>
          <c:showBubbleSize val="0"/>
        </c:dLbls>
        <c:marker val="1"/>
        <c:smooth val="0"/>
        <c:axId val="11910048"/>
        <c:axId val="11910528"/>
      </c:lineChart>
      <c:dateAx>
        <c:axId val="1191004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528"/>
        <c:crosses val="autoZero"/>
        <c:auto val="1"/>
        <c:lblOffset val="100"/>
        <c:baseTimeUnit val="months"/>
      </c:dateAx>
      <c:valAx>
        <c:axId val="11910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04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'Average days to close'!$B$1</c:f>
              <c:strCache>
                <c:ptCount val="1"/>
                <c:pt idx="0">
                  <c:v>Average no. of days taken to close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'Average days to close'!$A$8:$A$13</c:f>
              <c:strCache>
                <c:ptCount val="6"/>
                <c:pt idx="0">
                  <c:v>Jul</c:v>
                </c:pt>
                <c:pt idx="1">
                  <c:v>Aug</c:v>
                </c:pt>
                <c:pt idx="2">
                  <c:v>Sep</c:v>
                </c:pt>
                <c:pt idx="3">
                  <c:v>Oct</c:v>
                </c:pt>
                <c:pt idx="4">
                  <c:v>Nov</c:v>
                </c:pt>
                <c:pt idx="5">
                  <c:v>Dec</c:v>
                </c:pt>
              </c:strCache>
            </c:strRef>
          </c:cat>
          <c:val>
            <c:numRef>
              <c:f>'Average days to close'!$B$8:$B$13</c:f>
              <c:numCache>
                <c:formatCode>General</c:formatCode>
                <c:ptCount val="6"/>
                <c:pt idx="0">
                  <c:v>30</c:v>
                </c:pt>
                <c:pt idx="1">
                  <c:v>34</c:v>
                </c:pt>
                <c:pt idx="2">
                  <c:v>33</c:v>
                </c:pt>
                <c:pt idx="3">
                  <c:v>29</c:v>
                </c:pt>
                <c:pt idx="4">
                  <c:v>30</c:v>
                </c:pt>
                <c:pt idx="5">
                  <c:v>28</c:v>
                </c:pt>
              </c:numCache>
            </c:numRef>
          </c:val>
          <c:smooth val="0"/>
          <c:extLst>
            <c:ext xmlns:c16="http://schemas.microsoft.com/office/drawing/2014/chart" uri="{C3380CC4-5D6E-409C-BE32-E72D297353CC}">
              <c16:uniqueId val="{00000000-C009-4676-9911-220AF3B972D7}"/>
            </c:ext>
          </c:extLst>
        </c:ser>
        <c:dLbls>
          <c:showLegendKey val="0"/>
          <c:showVal val="0"/>
          <c:showCatName val="0"/>
          <c:showSerName val="0"/>
          <c:showPercent val="0"/>
          <c:showBubbleSize val="0"/>
        </c:dLbls>
        <c:marker val="1"/>
        <c:smooth val="0"/>
        <c:axId val="457047039"/>
        <c:axId val="457047519"/>
      </c:lineChart>
      <c:catAx>
        <c:axId val="4570470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519"/>
        <c:crosses val="autoZero"/>
        <c:auto val="1"/>
        <c:lblAlgn val="ctr"/>
        <c:lblOffset val="100"/>
        <c:noMultiLvlLbl val="0"/>
      </c:catAx>
      <c:valAx>
        <c:axId val="4570475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03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'Overdue formals'!$B$3</c:f>
              <c:strCache>
                <c:ptCount val="1"/>
                <c:pt idx="0">
                  <c:v>Overdue formal complaints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'Overdue formals'!$A$17:$A$25</c:f>
              <c:strCache>
                <c:ptCount val="9"/>
                <c:pt idx="0">
                  <c:v>24th Oct 25</c:v>
                </c:pt>
                <c:pt idx="1">
                  <c:v>12th Nov 25</c:v>
                </c:pt>
                <c:pt idx="2">
                  <c:v>25th Nov 25</c:v>
                </c:pt>
                <c:pt idx="3">
                  <c:v>10th Dec  2025</c:v>
                </c:pt>
                <c:pt idx="4">
                  <c:v>30th Dec  2025</c:v>
                </c:pt>
                <c:pt idx="5">
                  <c:v>14th Jan 2026</c:v>
                </c:pt>
                <c:pt idx="6">
                  <c:v>27th Jan 2026</c:v>
                </c:pt>
                <c:pt idx="7">
                  <c:v>20th Feb 2026</c:v>
                </c:pt>
                <c:pt idx="8">
                  <c:v>27th Feb </c:v>
                </c:pt>
              </c:strCache>
            </c:strRef>
          </c:cat>
          <c:val>
            <c:numRef>
              <c:f>'Overdue formals'!$B$17:$B$25</c:f>
              <c:numCache>
                <c:formatCode>General</c:formatCode>
                <c:ptCount val="9"/>
                <c:pt idx="0">
                  <c:v>287</c:v>
                </c:pt>
                <c:pt idx="1">
                  <c:v>305</c:v>
                </c:pt>
                <c:pt idx="2">
                  <c:v>300</c:v>
                </c:pt>
                <c:pt idx="3">
                  <c:v>321</c:v>
                </c:pt>
                <c:pt idx="4">
                  <c:v>330</c:v>
                </c:pt>
                <c:pt idx="5">
                  <c:v>326</c:v>
                </c:pt>
                <c:pt idx="6">
                  <c:v>302</c:v>
                </c:pt>
                <c:pt idx="7">
                  <c:v>259</c:v>
                </c:pt>
                <c:pt idx="8">
                  <c:v>257</c:v>
                </c:pt>
              </c:numCache>
            </c:numRef>
          </c:val>
          <c:smooth val="0"/>
          <c:extLst>
            <c:ext xmlns:c16="http://schemas.microsoft.com/office/drawing/2014/chart" uri="{C3380CC4-5D6E-409C-BE32-E72D297353CC}">
              <c16:uniqueId val="{00000000-6A3C-4904-84CD-FE08FCEB1C04}"/>
            </c:ext>
          </c:extLst>
        </c:ser>
        <c:dLbls>
          <c:showLegendKey val="0"/>
          <c:showVal val="0"/>
          <c:showCatName val="0"/>
          <c:showSerName val="0"/>
          <c:showPercent val="0"/>
          <c:showBubbleSize val="0"/>
        </c:dLbls>
        <c:marker val="1"/>
        <c:smooth val="0"/>
        <c:axId val="11891808"/>
        <c:axId val="11896128"/>
      </c:lineChart>
      <c:catAx>
        <c:axId val="11891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1896128"/>
        <c:crosses val="autoZero"/>
        <c:auto val="1"/>
        <c:lblAlgn val="ctr"/>
        <c:lblOffset val="100"/>
        <c:noMultiLvlLbl val="0"/>
      </c:catAx>
      <c:valAx>
        <c:axId val="11896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9180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800" b="0" i="0" u="none" strike="noStrike" kern="1200" spc="0" baseline="0">
                <a:solidFill>
                  <a:schemeClr val="tx1">
                    <a:lumMod val="65000"/>
                    <a:lumOff val="35000"/>
                  </a:schemeClr>
                </a:solidFill>
                <a:latin typeface="+mn-lt"/>
                <a:ea typeface="+mn-ea"/>
                <a:cs typeface="+mn-cs"/>
              </a:defRPr>
            </a:pPr>
            <a:r>
              <a:rPr lang="en-GB" sz="800" dirty="0"/>
              <a:t>Avoidability</a:t>
            </a:r>
            <a:r>
              <a:rPr lang="en-GB" sz="800" baseline="0" dirty="0"/>
              <a:t> Status following Scrutiny  </a:t>
            </a:r>
            <a:endParaRPr lang="en-GB" sz="800" dirty="0"/>
          </a:p>
        </c:rich>
      </c:tx>
      <c:overlay val="0"/>
      <c:spPr>
        <a:noFill/>
        <a:ln>
          <a:noFill/>
        </a:ln>
        <a:effectLst/>
      </c:spPr>
      <c:txPr>
        <a:bodyPr rot="0" spcFirstLastPara="1" vertOverflow="ellipsis" vert="horz" wrap="square" anchor="ctr" anchorCtr="1"/>
        <a:lstStyle/>
        <a:p>
          <a:pPr>
            <a:defRPr sz="8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ser>
          <c:idx val="0"/>
          <c:order val="0"/>
          <c:tx>
            <c:strRef>
              <c:f>'Tab 4'!$A$7</c:f>
              <c:strCache>
                <c:ptCount val="1"/>
                <c:pt idx="0">
                  <c:v>Avoidable PU</c:v>
                </c:pt>
              </c:strCache>
            </c:strRef>
          </c:tx>
          <c:spPr>
            <a:solidFill>
              <a:schemeClr val="accent1"/>
            </a:solidFill>
            <a:ln>
              <a:noFill/>
            </a:ln>
            <a:effectLst/>
          </c:spPr>
          <c:invertIfNegative val="0"/>
          <c:cat>
            <c:strRef>
              <c:f>'Tab 4'!$B$6:$E$6</c:f>
              <c:strCache>
                <c:ptCount val="4"/>
                <c:pt idx="0">
                  <c:v>Morriston Hospital SDU</c:v>
                </c:pt>
                <c:pt idx="1">
                  <c:v>NPTSGH Service Group</c:v>
                </c:pt>
                <c:pt idx="2">
                  <c:v>P&amp;C</c:v>
                </c:pt>
                <c:pt idx="3">
                  <c:v>MHLDs</c:v>
                </c:pt>
              </c:strCache>
            </c:strRef>
          </c:cat>
          <c:val>
            <c:numRef>
              <c:f>'Tab 4'!$B$7:$E$7</c:f>
              <c:numCache>
                <c:formatCode>General</c:formatCode>
                <c:ptCount val="4"/>
                <c:pt idx="0">
                  <c:v>8</c:v>
                </c:pt>
                <c:pt idx="1">
                  <c:v>9</c:v>
                </c:pt>
                <c:pt idx="2">
                  <c:v>3</c:v>
                </c:pt>
                <c:pt idx="3">
                  <c:v>0</c:v>
                </c:pt>
              </c:numCache>
            </c:numRef>
          </c:val>
          <c:extLst>
            <c:ext xmlns:c16="http://schemas.microsoft.com/office/drawing/2014/chart" uri="{C3380CC4-5D6E-409C-BE32-E72D297353CC}">
              <c16:uniqueId val="{00000000-EC2E-49B2-8930-D41ED09138B4}"/>
            </c:ext>
          </c:extLst>
        </c:ser>
        <c:ser>
          <c:idx val="1"/>
          <c:order val="1"/>
          <c:tx>
            <c:strRef>
              <c:f>'Tab 4'!$A$8</c:f>
              <c:strCache>
                <c:ptCount val="1"/>
                <c:pt idx="0">
                  <c:v>Unavoidable PU</c:v>
                </c:pt>
              </c:strCache>
            </c:strRef>
          </c:tx>
          <c:spPr>
            <a:solidFill>
              <a:schemeClr val="accent2"/>
            </a:solidFill>
            <a:ln>
              <a:noFill/>
            </a:ln>
            <a:effectLst/>
          </c:spPr>
          <c:invertIfNegative val="0"/>
          <c:cat>
            <c:strRef>
              <c:f>'Tab 4'!$B$6:$E$6</c:f>
              <c:strCache>
                <c:ptCount val="4"/>
                <c:pt idx="0">
                  <c:v>Morriston Hospital SDU</c:v>
                </c:pt>
                <c:pt idx="1">
                  <c:v>NPTSGH Service Group</c:v>
                </c:pt>
                <c:pt idx="2">
                  <c:v>P&amp;C</c:v>
                </c:pt>
                <c:pt idx="3">
                  <c:v>MHLDs</c:v>
                </c:pt>
              </c:strCache>
            </c:strRef>
          </c:cat>
          <c:val>
            <c:numRef>
              <c:f>'Tab 4'!$B$8:$E$8</c:f>
              <c:numCache>
                <c:formatCode>General</c:formatCode>
                <c:ptCount val="4"/>
                <c:pt idx="0">
                  <c:v>7</c:v>
                </c:pt>
                <c:pt idx="1">
                  <c:v>4</c:v>
                </c:pt>
                <c:pt idx="2">
                  <c:v>57</c:v>
                </c:pt>
                <c:pt idx="3">
                  <c:v>1</c:v>
                </c:pt>
              </c:numCache>
            </c:numRef>
          </c:val>
          <c:extLst>
            <c:ext xmlns:c16="http://schemas.microsoft.com/office/drawing/2014/chart" uri="{C3380CC4-5D6E-409C-BE32-E72D297353CC}">
              <c16:uniqueId val="{00000001-EC2E-49B2-8930-D41ED09138B4}"/>
            </c:ext>
          </c:extLst>
        </c:ser>
        <c:ser>
          <c:idx val="2"/>
          <c:order val="2"/>
          <c:tx>
            <c:strRef>
              <c:f>'Tab 4'!$A$9</c:f>
              <c:strCache>
                <c:ptCount val="1"/>
                <c:pt idx="0">
                  <c:v>Not Completed at Closure/Not Stated</c:v>
                </c:pt>
              </c:strCache>
            </c:strRef>
          </c:tx>
          <c:spPr>
            <a:solidFill>
              <a:schemeClr val="accent3"/>
            </a:solidFill>
            <a:ln>
              <a:noFill/>
            </a:ln>
            <a:effectLst/>
          </c:spPr>
          <c:invertIfNegative val="0"/>
          <c:cat>
            <c:strRef>
              <c:f>'Tab 4'!$B$6:$E$6</c:f>
              <c:strCache>
                <c:ptCount val="4"/>
                <c:pt idx="0">
                  <c:v>Morriston Hospital SDU</c:v>
                </c:pt>
                <c:pt idx="1">
                  <c:v>NPTSGH Service Group</c:v>
                </c:pt>
                <c:pt idx="2">
                  <c:v>P&amp;C</c:v>
                </c:pt>
                <c:pt idx="3">
                  <c:v>MHLDs</c:v>
                </c:pt>
              </c:strCache>
            </c:strRef>
          </c:cat>
          <c:val>
            <c:numRef>
              <c:f>'Tab 4'!$B$9:$E$9</c:f>
              <c:numCache>
                <c:formatCode>General</c:formatCode>
                <c:ptCount val="4"/>
                <c:pt idx="0">
                  <c:v>79</c:v>
                </c:pt>
                <c:pt idx="1">
                  <c:v>8</c:v>
                </c:pt>
                <c:pt idx="2">
                  <c:v>16</c:v>
                </c:pt>
                <c:pt idx="3">
                  <c:v>1</c:v>
                </c:pt>
              </c:numCache>
            </c:numRef>
          </c:val>
          <c:extLst>
            <c:ext xmlns:c16="http://schemas.microsoft.com/office/drawing/2014/chart" uri="{C3380CC4-5D6E-409C-BE32-E72D297353CC}">
              <c16:uniqueId val="{00000002-EC2E-49B2-8930-D41ED09138B4}"/>
            </c:ext>
          </c:extLst>
        </c:ser>
        <c:dLbls>
          <c:showLegendKey val="0"/>
          <c:showVal val="0"/>
          <c:showCatName val="0"/>
          <c:showSerName val="0"/>
          <c:showPercent val="0"/>
          <c:showBubbleSize val="0"/>
        </c:dLbls>
        <c:gapWidth val="150"/>
        <c:overlap val="100"/>
        <c:axId val="2047437519"/>
        <c:axId val="2047434639"/>
      </c:barChart>
      <c:catAx>
        <c:axId val="2047437519"/>
        <c:scaling>
          <c:orientation val="minMax"/>
        </c:scaling>
        <c:delete val="0"/>
        <c:axPos val="b"/>
        <c:title>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a:t>Service</a:t>
                </a:r>
                <a:r>
                  <a:rPr lang="en-US" sz="800" baseline="0"/>
                  <a:t> Group </a:t>
                </a:r>
                <a:r>
                  <a:rPr lang="en-US" sz="800"/>
                  <a:t> </a:t>
                </a:r>
              </a:p>
            </c:rich>
          </c:tx>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047434639"/>
        <c:crosses val="autoZero"/>
        <c:auto val="1"/>
        <c:lblAlgn val="ctr"/>
        <c:lblOffset val="100"/>
        <c:noMultiLvlLbl val="0"/>
      </c:catAx>
      <c:valAx>
        <c:axId val="2047434639"/>
        <c:scaling>
          <c:orientation val="minMax"/>
        </c:scaling>
        <c:delete val="0"/>
        <c:axPos val="l"/>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a:t>number of incident </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4743751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en-GB" sz="2000" b="1"/>
              <a:t>% of patients that started treatment within 62 days</a:t>
            </a:r>
          </a:p>
        </c:rich>
      </c:tx>
      <c:overlay val="0"/>
      <c:spPr>
        <a:noFill/>
        <a:ln w="25400">
          <a:noFill/>
        </a:ln>
      </c:spPr>
    </c:title>
    <c:autoTitleDeleted val="0"/>
    <c:plotArea>
      <c:layout/>
      <c:barChart>
        <c:barDir val="col"/>
        <c:grouping val="clustered"/>
        <c:varyColors val="0"/>
        <c:ser>
          <c:idx val="0"/>
          <c:order val="0"/>
          <c:tx>
            <c:strRef>
              <c:f>Sheet2!$B$3</c:f>
              <c:strCache>
                <c:ptCount val="1"/>
                <c:pt idx="0">
                  <c:v>% within 62 days</c:v>
                </c:pt>
              </c:strCache>
            </c:strRef>
          </c:tx>
          <c:spPr>
            <a:solidFill>
              <a:schemeClr val="bg1">
                <a:lumMod val="85000"/>
              </a:schemeClr>
            </a:solidFill>
            <a:ln>
              <a:solidFill>
                <a:schemeClr val="tx2">
                  <a:lumMod val="40000"/>
                  <a:lumOff val="60000"/>
                </a:schemeClr>
              </a:solidFill>
            </a:ln>
            <a:effectLst/>
          </c:spPr>
          <c:invertIfNegative val="0"/>
          <c:dLbls>
            <c:spPr>
              <a:noFill/>
              <a:ln>
                <a:noFill/>
              </a:ln>
              <a:effectLst/>
            </c:spPr>
            <c:txPr>
              <a:bodyPr wrap="square" lIns="38100" tIns="19050" rIns="38100" bIns="19050" anchor="ctr">
                <a:spAutoFit/>
              </a:bodyPr>
              <a:lstStyle/>
              <a:p>
                <a:pPr>
                  <a:defRPr sz="14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Sheet2!$B$4:$B$24</c:f>
              <c:numCache>
                <c:formatCode>0%</c:formatCode>
                <c:ptCount val="21"/>
                <c:pt idx="0">
                  <c:v>0.59539473684210531</c:v>
                </c:pt>
                <c:pt idx="1">
                  <c:v>0.59859154929577463</c:v>
                </c:pt>
                <c:pt idx="2">
                  <c:v>0.6</c:v>
                </c:pt>
                <c:pt idx="3">
                  <c:v>0.5667752442996743</c:v>
                </c:pt>
                <c:pt idx="4">
                  <c:v>0.66917293233082709</c:v>
                </c:pt>
                <c:pt idx="5">
                  <c:v>0.63274336283185839</c:v>
                </c:pt>
                <c:pt idx="6">
                  <c:v>0.55594405594405594</c:v>
                </c:pt>
                <c:pt idx="7">
                  <c:v>0.58914728682170547</c:v>
                </c:pt>
                <c:pt idx="8">
                  <c:v>0.66431095406360419</c:v>
                </c:pt>
                <c:pt idx="9">
                  <c:v>0.65217391304347827</c:v>
                </c:pt>
                <c:pt idx="10">
                  <c:v>0.63035019455252916</c:v>
                </c:pt>
                <c:pt idx="11">
                  <c:v>0.53281853281853286</c:v>
                </c:pt>
                <c:pt idx="12">
                  <c:v>0.65</c:v>
                </c:pt>
                <c:pt idx="13">
                  <c:v>0.64</c:v>
                </c:pt>
                <c:pt idx="14">
                  <c:v>0.63</c:v>
                </c:pt>
                <c:pt idx="15">
                  <c:v>0.56000000000000005</c:v>
                </c:pt>
                <c:pt idx="16">
                  <c:v>0.52</c:v>
                </c:pt>
                <c:pt idx="17">
                  <c:v>0.62</c:v>
                </c:pt>
                <c:pt idx="18">
                  <c:v>0.55000000000000004</c:v>
                </c:pt>
              </c:numCache>
            </c:numRef>
          </c:val>
          <c:extLst>
            <c:ext xmlns:c16="http://schemas.microsoft.com/office/drawing/2014/chart" uri="{C3380CC4-5D6E-409C-BE32-E72D297353CC}">
              <c16:uniqueId val="{00000000-DFB1-44E7-90FD-A5F99DC311B1}"/>
            </c:ext>
          </c:extLst>
        </c:ser>
        <c:dLbls>
          <c:showLegendKey val="0"/>
          <c:showVal val="0"/>
          <c:showCatName val="0"/>
          <c:showSerName val="0"/>
          <c:showPercent val="0"/>
          <c:showBubbleSize val="0"/>
        </c:dLbls>
        <c:gapWidth val="219"/>
        <c:overlap val="-27"/>
        <c:axId val="1546199983"/>
        <c:axId val="1"/>
      </c:barChart>
      <c:lineChart>
        <c:grouping val="standard"/>
        <c:varyColors val="0"/>
        <c:ser>
          <c:idx val="1"/>
          <c:order val="1"/>
          <c:tx>
            <c:strRef>
              <c:f>Sheet2!$C$3</c:f>
              <c:strCache>
                <c:ptCount val="1"/>
                <c:pt idx="0">
                  <c:v>HB Trajectory</c:v>
                </c:pt>
              </c:strCache>
            </c:strRef>
          </c:tx>
          <c:spPr>
            <a:ln w="28575" cap="rnd">
              <a:solidFill>
                <a:srgbClr val="FFC000"/>
              </a:solidFill>
              <a:prstDash val="dash"/>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Sheet2!$C$4:$C$24</c:f>
              <c:numCache>
                <c:formatCode>General</c:formatCode>
                <c:ptCount val="21"/>
                <c:pt idx="9" formatCode="0%">
                  <c:v>0.6</c:v>
                </c:pt>
                <c:pt idx="10" formatCode="0%">
                  <c:v>0.62</c:v>
                </c:pt>
                <c:pt idx="11" formatCode="0%">
                  <c:v>0.63</c:v>
                </c:pt>
                <c:pt idx="12" formatCode="0%">
                  <c:v>0.65</c:v>
                </c:pt>
                <c:pt idx="13" formatCode="0%">
                  <c:v>0.68</c:v>
                </c:pt>
                <c:pt idx="14" formatCode="0%">
                  <c:v>0.7</c:v>
                </c:pt>
                <c:pt idx="15" formatCode="0%">
                  <c:v>0.7</c:v>
                </c:pt>
                <c:pt idx="16" formatCode="0%">
                  <c:v>0.72</c:v>
                </c:pt>
                <c:pt idx="17" formatCode="0%">
                  <c:v>0.75</c:v>
                </c:pt>
                <c:pt idx="18" formatCode="0%">
                  <c:v>0.74</c:v>
                </c:pt>
                <c:pt idx="19" formatCode="0%">
                  <c:v>0.77</c:v>
                </c:pt>
                <c:pt idx="20" formatCode="0%">
                  <c:v>0.8</c:v>
                </c:pt>
              </c:numCache>
            </c:numRef>
          </c:val>
          <c:smooth val="0"/>
          <c:extLst>
            <c:ext xmlns:c16="http://schemas.microsoft.com/office/drawing/2014/chart" uri="{C3380CC4-5D6E-409C-BE32-E72D297353CC}">
              <c16:uniqueId val="{00000001-DFB1-44E7-90FD-A5F99DC311B1}"/>
            </c:ext>
          </c:extLst>
        </c:ser>
        <c:ser>
          <c:idx val="2"/>
          <c:order val="2"/>
          <c:tx>
            <c:strRef>
              <c:f>Sheet2!$D$3</c:f>
              <c:strCache>
                <c:ptCount val="1"/>
                <c:pt idx="0">
                  <c:v>WG Target</c:v>
                </c:pt>
              </c:strCache>
            </c:strRef>
          </c:tx>
          <c:spPr>
            <a:ln w="28575" cap="rnd">
              <a:solidFill>
                <a:srgbClr val="C00000"/>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Sheet2!$D$4:$D$24</c:f>
              <c:numCache>
                <c:formatCode>0%</c:formatCode>
                <c:ptCount val="21"/>
                <c:pt idx="0">
                  <c:v>0.75</c:v>
                </c:pt>
                <c:pt idx="1">
                  <c:v>0.75</c:v>
                </c:pt>
                <c:pt idx="2">
                  <c:v>0.75</c:v>
                </c:pt>
                <c:pt idx="3">
                  <c:v>0.75</c:v>
                </c:pt>
                <c:pt idx="4">
                  <c:v>0.75</c:v>
                </c:pt>
                <c:pt idx="5">
                  <c:v>0.75</c:v>
                </c:pt>
                <c:pt idx="6">
                  <c:v>0.75</c:v>
                </c:pt>
                <c:pt idx="7">
                  <c:v>0.75</c:v>
                </c:pt>
                <c:pt idx="8">
                  <c:v>0.75</c:v>
                </c:pt>
                <c:pt idx="9">
                  <c:v>0.75</c:v>
                </c:pt>
                <c:pt idx="10">
                  <c:v>0.75</c:v>
                </c:pt>
                <c:pt idx="11">
                  <c:v>0.75</c:v>
                </c:pt>
                <c:pt idx="12">
                  <c:v>0.75</c:v>
                </c:pt>
                <c:pt idx="13">
                  <c:v>0.75</c:v>
                </c:pt>
                <c:pt idx="14">
                  <c:v>0.75</c:v>
                </c:pt>
                <c:pt idx="15">
                  <c:v>0.75</c:v>
                </c:pt>
                <c:pt idx="16">
                  <c:v>0.75</c:v>
                </c:pt>
                <c:pt idx="17">
                  <c:v>0.75</c:v>
                </c:pt>
                <c:pt idx="18">
                  <c:v>0.75</c:v>
                </c:pt>
                <c:pt idx="19">
                  <c:v>0.75</c:v>
                </c:pt>
                <c:pt idx="20">
                  <c:v>0.75</c:v>
                </c:pt>
              </c:numCache>
            </c:numRef>
          </c:val>
          <c:smooth val="0"/>
          <c:extLst>
            <c:ext xmlns:c16="http://schemas.microsoft.com/office/drawing/2014/chart" uri="{C3380CC4-5D6E-409C-BE32-E72D297353CC}">
              <c16:uniqueId val="{00000002-DFB1-44E7-90FD-A5F99DC311B1}"/>
            </c:ext>
          </c:extLst>
        </c:ser>
        <c:ser>
          <c:idx val="3"/>
          <c:order val="3"/>
          <c:tx>
            <c:strRef>
              <c:f>Sheet2!$E$3</c:f>
              <c:strCache>
                <c:ptCount val="1"/>
                <c:pt idx="0">
                  <c:v>TI Target</c:v>
                </c:pt>
              </c:strCache>
            </c:strRef>
          </c:tx>
          <c:spPr>
            <a:ln w="28575" cap="rnd">
              <a:solidFill>
                <a:schemeClr val="tx2"/>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Sheet2!$E$4:$E$24</c:f>
              <c:numCache>
                <c:formatCode>0%</c:formatCode>
                <c:ptCount val="21"/>
                <c:pt idx="0">
                  <c:v>0.6</c:v>
                </c:pt>
                <c:pt idx="1">
                  <c:v>0.6</c:v>
                </c:pt>
                <c:pt idx="2">
                  <c:v>0.6</c:v>
                </c:pt>
                <c:pt idx="3">
                  <c:v>0.6</c:v>
                </c:pt>
                <c:pt idx="4">
                  <c:v>0.6</c:v>
                </c:pt>
                <c:pt idx="5">
                  <c:v>0.6</c:v>
                </c:pt>
                <c:pt idx="6">
                  <c:v>0.6</c:v>
                </c:pt>
                <c:pt idx="7">
                  <c:v>0.6</c:v>
                </c:pt>
                <c:pt idx="8">
                  <c:v>0.6</c:v>
                </c:pt>
                <c:pt idx="9">
                  <c:v>0.6</c:v>
                </c:pt>
                <c:pt idx="10">
                  <c:v>0.6</c:v>
                </c:pt>
                <c:pt idx="11">
                  <c:v>0.6</c:v>
                </c:pt>
                <c:pt idx="12">
                  <c:v>0.6</c:v>
                </c:pt>
                <c:pt idx="13">
                  <c:v>0.6</c:v>
                </c:pt>
                <c:pt idx="14">
                  <c:v>0.6</c:v>
                </c:pt>
                <c:pt idx="15">
                  <c:v>0.6</c:v>
                </c:pt>
                <c:pt idx="16">
                  <c:v>0.6</c:v>
                </c:pt>
                <c:pt idx="17">
                  <c:v>0.6</c:v>
                </c:pt>
                <c:pt idx="18">
                  <c:v>0.6</c:v>
                </c:pt>
                <c:pt idx="19">
                  <c:v>0.6</c:v>
                </c:pt>
                <c:pt idx="20">
                  <c:v>0.6</c:v>
                </c:pt>
              </c:numCache>
            </c:numRef>
          </c:val>
          <c:smooth val="0"/>
          <c:extLst>
            <c:ext xmlns:c16="http://schemas.microsoft.com/office/drawing/2014/chart" uri="{C3380CC4-5D6E-409C-BE32-E72D297353CC}">
              <c16:uniqueId val="{00000003-DFB1-44E7-90FD-A5F99DC311B1}"/>
            </c:ext>
          </c:extLst>
        </c:ser>
        <c:dLbls>
          <c:showLegendKey val="0"/>
          <c:showVal val="0"/>
          <c:showCatName val="0"/>
          <c:showSerName val="0"/>
          <c:showPercent val="0"/>
          <c:showBubbleSize val="0"/>
        </c:dLbls>
        <c:marker val="1"/>
        <c:smooth val="0"/>
        <c:axId val="1546199983"/>
        <c:axId val="1"/>
      </c:lineChart>
      <c:dateAx>
        <c:axId val="1546199983"/>
        <c:scaling>
          <c:orientation val="minMax"/>
        </c:scaling>
        <c:delete val="0"/>
        <c:axPos val="b"/>
        <c:numFmt formatCode="mmm\ 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Offset val="100"/>
        <c:baseTimeUnit val="months"/>
      </c:dateAx>
      <c:valAx>
        <c:axId val="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ln w="9525">
            <a:noFill/>
          </a:ln>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6199983"/>
        <c:crosses val="autoZero"/>
        <c:crossBetween val="between"/>
        <c:majorUnit val="0.2"/>
      </c:valAx>
      <c:spPr>
        <a:noFill/>
        <a:ln w="25400">
          <a:noFill/>
        </a:ln>
      </c:spPr>
    </c:plotArea>
    <c:legend>
      <c:legendPos val="b"/>
      <c:overlay val="0"/>
      <c:spPr>
        <a:noFill/>
        <a:ln w="25400">
          <a:noFill/>
        </a:ln>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4.9465338289150784E-2"/>
          <c:y val="7.3616502652106855E-2"/>
          <c:w val="0.93146227332766762"/>
          <c:h val="0.8028195115572575"/>
        </c:manualLayout>
      </c:layout>
      <c:barChart>
        <c:barDir val="col"/>
        <c:grouping val="stacked"/>
        <c:varyColors val="0"/>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25-26'!$A$47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25-26'!$B$47:$DA$47</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0</c:v>
                      </c:pt>
                      <c:pt idx="23" formatCode="General">
                        <c:v>0</c:v>
                      </c:pt>
                      <c:pt idx="24" formatCode="General">
                        <c:v>0</c:v>
                      </c:pt>
                      <c:pt idx="25" formatCode="General">
                        <c:v>0</c:v>
                      </c:pt>
                      <c:pt idx="26" formatCode="General">
                        <c:v>0</c:v>
                      </c:pt>
                      <c:pt idx="27" formatCode="General">
                        <c:v>0</c:v>
                      </c:pt>
                      <c:pt idx="28" formatCode="General">
                        <c:v>0</c:v>
                      </c:pt>
                      <c:pt idx="29" formatCode="General">
                        <c:v>0</c:v>
                      </c:pt>
                      <c:pt idx="30" formatCode="General">
                        <c:v>0</c:v>
                      </c:pt>
                      <c:pt idx="31" formatCode="General">
                        <c:v>0</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0</c:v>
                      </c:pt>
                      <c:pt idx="40" formatCode="General">
                        <c:v>0</c:v>
                      </c:pt>
                      <c:pt idx="41" formatCode="General">
                        <c:v>0</c:v>
                      </c:pt>
                      <c:pt idx="42" formatCode="General">
                        <c:v>0</c:v>
                      </c:pt>
                      <c:pt idx="43" formatCode="General">
                        <c:v>0</c:v>
                      </c:pt>
                      <c:pt idx="44" formatCode="General">
                        <c:v>0</c:v>
                      </c:pt>
                      <c:pt idx="45" formatCode="General">
                        <c:v>0</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0</c:v>
                      </c:pt>
                      <c:pt idx="99" formatCode="General">
                        <c:v>0</c:v>
                      </c:pt>
                      <c:pt idx="100" formatCode="General">
                        <c:v>0</c:v>
                      </c:pt>
                    </c:numCache>
                  </c:numRef>
                </c:val>
                <c:extLst>
                  <c:ext xmlns:c16="http://schemas.microsoft.com/office/drawing/2014/chart" uri="{C3380CC4-5D6E-409C-BE32-E72D297353CC}">
                    <c16:uniqueId val="{00000030-705D-4F0A-A385-AB4DC8980013}"/>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25-26'!$A$48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25-26'!$B$48:$DA$48</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1</c:v>
                      </c:pt>
                      <c:pt idx="20" formatCode="General">
                        <c:v>1</c:v>
                      </c:pt>
                      <c:pt idx="21" formatCode="General">
                        <c:v>0</c:v>
                      </c:pt>
                      <c:pt idx="22" formatCode="General">
                        <c:v>0</c:v>
                      </c:pt>
                      <c:pt idx="23" formatCode="General">
                        <c:v>0</c:v>
                      </c:pt>
                      <c:pt idx="24" formatCode="General">
                        <c:v>0</c:v>
                      </c:pt>
                      <c:pt idx="25" formatCode="General">
                        <c:v>0</c:v>
                      </c:pt>
                      <c:pt idx="26" formatCode="General">
                        <c:v>1</c:v>
                      </c:pt>
                      <c:pt idx="27" formatCode="General">
                        <c:v>1</c:v>
                      </c:pt>
                      <c:pt idx="28" formatCode="General">
                        <c:v>1</c:v>
                      </c:pt>
                      <c:pt idx="29" formatCode="General">
                        <c:v>1</c:v>
                      </c:pt>
                      <c:pt idx="30" formatCode="General">
                        <c:v>1</c:v>
                      </c:pt>
                      <c:pt idx="31" formatCode="General">
                        <c:v>1</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1</c:v>
                      </c:pt>
                      <c:pt idx="40" formatCode="General">
                        <c:v>1</c:v>
                      </c:pt>
                      <c:pt idx="41" formatCode="General">
                        <c:v>1</c:v>
                      </c:pt>
                      <c:pt idx="42" formatCode="General">
                        <c:v>2</c:v>
                      </c:pt>
                      <c:pt idx="43" formatCode="General">
                        <c:v>1</c:v>
                      </c:pt>
                      <c:pt idx="44" formatCode="General">
                        <c:v>0</c:v>
                      </c:pt>
                      <c:pt idx="45" formatCode="General">
                        <c:v>0</c:v>
                      </c:pt>
                      <c:pt idx="46" formatCode="General">
                        <c:v>0</c:v>
                      </c:pt>
                      <c:pt idx="47" formatCode="General">
                        <c:v>0</c:v>
                      </c:pt>
                      <c:pt idx="48" formatCode="General">
                        <c:v>0</c:v>
                      </c:pt>
                      <c:pt idx="49" formatCode="General">
                        <c:v>0</c:v>
                      </c:pt>
                      <c:pt idx="50" formatCode="General">
                        <c:v>1</c:v>
                      </c:pt>
                      <c:pt idx="51" formatCode="General">
                        <c:v>1</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1</c:v>
                      </c:pt>
                      <c:pt idx="99" formatCode="General">
                        <c:v>1</c:v>
                      </c:pt>
                      <c:pt idx="100" formatCode="General">
                        <c:v>1</c:v>
                      </c:pt>
                    </c:numCache>
                  </c:numRef>
                </c:val>
                <c:extLst xmlns:c15="http://schemas.microsoft.com/office/drawing/2012/chart">
                  <c:ext xmlns:c16="http://schemas.microsoft.com/office/drawing/2014/chart" uri="{C3380CC4-5D6E-409C-BE32-E72D297353CC}">
                    <c16:uniqueId val="{00000031-705D-4F0A-A385-AB4DC8980013}"/>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25-26'!$A$49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25-26'!$B$49:$DA$49</c15:sqref>
                        </c15:formulaRef>
                      </c:ext>
                    </c:extLst>
                    <c:numCache>
                      <c:formatCode>0</c:formatCode>
                      <c:ptCount val="104"/>
                      <c:pt idx="0">
                        <c:v>9</c:v>
                      </c:pt>
                      <c:pt idx="1">
                        <c:v>10</c:v>
                      </c:pt>
                      <c:pt idx="2" formatCode="General">
                        <c:v>10</c:v>
                      </c:pt>
                      <c:pt idx="3" formatCode="General">
                        <c:v>8</c:v>
                      </c:pt>
                      <c:pt idx="4" formatCode="General">
                        <c:v>13</c:v>
                      </c:pt>
                      <c:pt idx="5" formatCode="General">
                        <c:v>22</c:v>
                      </c:pt>
                      <c:pt idx="6" formatCode="General">
                        <c:v>17</c:v>
                      </c:pt>
                      <c:pt idx="7" formatCode="General">
                        <c:v>22</c:v>
                      </c:pt>
                      <c:pt idx="8" formatCode="General">
                        <c:v>18</c:v>
                      </c:pt>
                      <c:pt idx="9" formatCode="General">
                        <c:v>15</c:v>
                      </c:pt>
                      <c:pt idx="10" formatCode="General">
                        <c:v>13</c:v>
                      </c:pt>
                      <c:pt idx="11" formatCode="General">
                        <c:v>8</c:v>
                      </c:pt>
                      <c:pt idx="12" formatCode="General">
                        <c:v>10</c:v>
                      </c:pt>
                      <c:pt idx="13" formatCode="General">
                        <c:v>11</c:v>
                      </c:pt>
                      <c:pt idx="14" formatCode="General">
                        <c:v>13</c:v>
                      </c:pt>
                      <c:pt idx="15" formatCode="General">
                        <c:v>13</c:v>
                      </c:pt>
                      <c:pt idx="16" formatCode="General">
                        <c:v>12</c:v>
                      </c:pt>
                      <c:pt idx="17" formatCode="General">
                        <c:v>9</c:v>
                      </c:pt>
                      <c:pt idx="18" formatCode="General">
                        <c:v>15</c:v>
                      </c:pt>
                      <c:pt idx="19" formatCode="General">
                        <c:v>11</c:v>
                      </c:pt>
                      <c:pt idx="20" formatCode="General">
                        <c:v>12</c:v>
                      </c:pt>
                      <c:pt idx="21" formatCode="General">
                        <c:v>5</c:v>
                      </c:pt>
                      <c:pt idx="22" formatCode="General">
                        <c:v>8</c:v>
                      </c:pt>
                      <c:pt idx="23" formatCode="General">
                        <c:v>11</c:v>
                      </c:pt>
                      <c:pt idx="24" formatCode="General">
                        <c:v>6</c:v>
                      </c:pt>
                      <c:pt idx="25" formatCode="General">
                        <c:v>2</c:v>
                      </c:pt>
                      <c:pt idx="26" formatCode="General">
                        <c:v>3</c:v>
                      </c:pt>
                      <c:pt idx="27" formatCode="General">
                        <c:v>5</c:v>
                      </c:pt>
                      <c:pt idx="28" formatCode="General">
                        <c:v>3</c:v>
                      </c:pt>
                      <c:pt idx="29" formatCode="General">
                        <c:v>3</c:v>
                      </c:pt>
                      <c:pt idx="30" formatCode="General">
                        <c:v>4</c:v>
                      </c:pt>
                      <c:pt idx="31" formatCode="General">
                        <c:v>6</c:v>
                      </c:pt>
                      <c:pt idx="32" formatCode="General">
                        <c:v>6</c:v>
                      </c:pt>
                      <c:pt idx="33" formatCode="General">
                        <c:v>6</c:v>
                      </c:pt>
                      <c:pt idx="34" formatCode="General">
                        <c:v>2</c:v>
                      </c:pt>
                      <c:pt idx="35" formatCode="General">
                        <c:v>2</c:v>
                      </c:pt>
                      <c:pt idx="36" formatCode="General">
                        <c:v>4</c:v>
                      </c:pt>
                      <c:pt idx="37" formatCode="General">
                        <c:v>9</c:v>
                      </c:pt>
                      <c:pt idx="38" formatCode="General">
                        <c:v>8</c:v>
                      </c:pt>
                      <c:pt idx="39" formatCode="General">
                        <c:v>5</c:v>
                      </c:pt>
                      <c:pt idx="40" formatCode="General">
                        <c:v>4</c:v>
                      </c:pt>
                      <c:pt idx="41" formatCode="General">
                        <c:v>2</c:v>
                      </c:pt>
                      <c:pt idx="42" formatCode="General">
                        <c:v>2</c:v>
                      </c:pt>
                      <c:pt idx="43" formatCode="General">
                        <c:v>3</c:v>
                      </c:pt>
                      <c:pt idx="44" formatCode="General">
                        <c:v>1</c:v>
                      </c:pt>
                      <c:pt idx="45" formatCode="General">
                        <c:v>3</c:v>
                      </c:pt>
                      <c:pt idx="46" formatCode="General">
                        <c:v>6</c:v>
                      </c:pt>
                      <c:pt idx="47" formatCode="General">
                        <c:v>4</c:v>
                      </c:pt>
                      <c:pt idx="48" formatCode="General">
                        <c:v>7</c:v>
                      </c:pt>
                      <c:pt idx="49" formatCode="General">
                        <c:v>7</c:v>
                      </c:pt>
                      <c:pt idx="50" formatCode="General">
                        <c:v>7</c:v>
                      </c:pt>
                      <c:pt idx="51" formatCode="General">
                        <c:v>6</c:v>
                      </c:pt>
                      <c:pt idx="52" formatCode="General">
                        <c:v>7</c:v>
                      </c:pt>
                      <c:pt idx="53" formatCode="General">
                        <c:v>4</c:v>
                      </c:pt>
                      <c:pt idx="54" formatCode="General">
                        <c:v>3</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9</c:v>
                      </c:pt>
                      <c:pt idx="81" formatCode="General">
                        <c:v>8</c:v>
                      </c:pt>
                      <c:pt idx="82" formatCode="General">
                        <c:v>7</c:v>
                      </c:pt>
                      <c:pt idx="83" formatCode="General">
                        <c:v>9</c:v>
                      </c:pt>
                      <c:pt idx="84" formatCode="General">
                        <c:v>11</c:v>
                      </c:pt>
                      <c:pt idx="85" formatCode="General">
                        <c:v>10</c:v>
                      </c:pt>
                      <c:pt idx="86" formatCode="General">
                        <c:v>5</c:v>
                      </c:pt>
                      <c:pt idx="87" formatCode="General">
                        <c:v>3</c:v>
                      </c:pt>
                      <c:pt idx="88" formatCode="General">
                        <c:v>5</c:v>
                      </c:pt>
                      <c:pt idx="89" formatCode="General">
                        <c:v>4</c:v>
                      </c:pt>
                      <c:pt idx="90" formatCode="General">
                        <c:v>5</c:v>
                      </c:pt>
                      <c:pt idx="91" formatCode="General">
                        <c:v>7</c:v>
                      </c:pt>
                      <c:pt idx="92" formatCode="General">
                        <c:v>6</c:v>
                      </c:pt>
                      <c:pt idx="93" formatCode="General">
                        <c:v>6</c:v>
                      </c:pt>
                      <c:pt idx="94" formatCode="General">
                        <c:v>3</c:v>
                      </c:pt>
                      <c:pt idx="95" formatCode="General">
                        <c:v>7</c:v>
                      </c:pt>
                      <c:pt idx="96" formatCode="General">
                        <c:v>7</c:v>
                      </c:pt>
                      <c:pt idx="97" formatCode="General">
                        <c:v>5</c:v>
                      </c:pt>
                      <c:pt idx="98" formatCode="General">
                        <c:v>9</c:v>
                      </c:pt>
                      <c:pt idx="99" formatCode="General">
                        <c:v>8</c:v>
                      </c:pt>
                      <c:pt idx="100" formatCode="General">
                        <c:v>9</c:v>
                      </c:pt>
                    </c:numCache>
                  </c:numRef>
                </c:val>
                <c:extLst xmlns:c15="http://schemas.microsoft.com/office/drawing/2012/chart">
                  <c:ext xmlns:c16="http://schemas.microsoft.com/office/drawing/2014/chart" uri="{C3380CC4-5D6E-409C-BE32-E72D297353CC}">
                    <c16:uniqueId val="{00000032-705D-4F0A-A385-AB4DC8980013}"/>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25-26'!$A$50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25-26'!$B$50:$DA$50</c15:sqref>
                        </c15:formulaRef>
                      </c:ext>
                    </c:extLst>
                    <c:numCache>
                      <c:formatCode>0</c:formatCode>
                      <c:ptCount val="104"/>
                      <c:pt idx="0">
                        <c:v>0</c:v>
                      </c:pt>
                      <c:pt idx="1">
                        <c:v>0</c:v>
                      </c:pt>
                      <c:pt idx="2" formatCode="General">
                        <c:v>0</c:v>
                      </c:pt>
                      <c:pt idx="3" formatCode="General">
                        <c:v>1</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1</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1</c:v>
                      </c:pt>
                      <c:pt idx="23" formatCode="General">
                        <c:v>1</c:v>
                      </c:pt>
                      <c:pt idx="24" formatCode="General">
                        <c:v>1</c:v>
                      </c:pt>
                      <c:pt idx="25" formatCode="General">
                        <c:v>3</c:v>
                      </c:pt>
                      <c:pt idx="26" formatCode="General">
                        <c:v>3</c:v>
                      </c:pt>
                      <c:pt idx="27" formatCode="General">
                        <c:v>2</c:v>
                      </c:pt>
                      <c:pt idx="28" formatCode="General">
                        <c:v>2</c:v>
                      </c:pt>
                      <c:pt idx="29" formatCode="General">
                        <c:v>2</c:v>
                      </c:pt>
                      <c:pt idx="30" formatCode="General">
                        <c:v>1</c:v>
                      </c:pt>
                      <c:pt idx="31" formatCode="General">
                        <c:v>1</c:v>
                      </c:pt>
                      <c:pt idx="32" formatCode="General">
                        <c:v>2</c:v>
                      </c:pt>
                      <c:pt idx="33" formatCode="General">
                        <c:v>1</c:v>
                      </c:pt>
                      <c:pt idx="34" formatCode="General">
                        <c:v>1</c:v>
                      </c:pt>
                      <c:pt idx="35" formatCode="General">
                        <c:v>2</c:v>
                      </c:pt>
                      <c:pt idx="36" formatCode="General">
                        <c:v>2</c:v>
                      </c:pt>
                      <c:pt idx="37" formatCode="General">
                        <c:v>1</c:v>
                      </c:pt>
                      <c:pt idx="38" formatCode="General">
                        <c:v>0</c:v>
                      </c:pt>
                      <c:pt idx="39" formatCode="General">
                        <c:v>0</c:v>
                      </c:pt>
                      <c:pt idx="40" formatCode="General">
                        <c:v>0</c:v>
                      </c:pt>
                      <c:pt idx="41" formatCode="General">
                        <c:v>0</c:v>
                      </c:pt>
                      <c:pt idx="42" formatCode="General">
                        <c:v>1</c:v>
                      </c:pt>
                      <c:pt idx="43" formatCode="General">
                        <c:v>0</c:v>
                      </c:pt>
                      <c:pt idx="44" formatCode="General">
                        <c:v>1</c:v>
                      </c:pt>
                      <c:pt idx="45" formatCode="General">
                        <c:v>1</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1" formatCode="General">
                        <c:v>1</c:v>
                      </c:pt>
                      <c:pt idx="82" formatCode="General">
                        <c:v>0</c:v>
                      </c:pt>
                      <c:pt idx="83" formatCode="General">
                        <c:v>1</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pt idx="92" formatCode="General">
                        <c:v>1</c:v>
                      </c:pt>
                      <c:pt idx="93" formatCode="General">
                        <c:v>4</c:v>
                      </c:pt>
                      <c:pt idx="94" formatCode="General">
                        <c:v>2</c:v>
                      </c:pt>
                      <c:pt idx="95" formatCode="General">
                        <c:v>0</c:v>
                      </c:pt>
                      <c:pt idx="96" formatCode="General">
                        <c:v>0</c:v>
                      </c:pt>
                      <c:pt idx="97" formatCode="General">
                        <c:v>0</c:v>
                      </c:pt>
                      <c:pt idx="98" formatCode="General">
                        <c:v>0</c:v>
                      </c:pt>
                      <c:pt idx="99" formatCode="General">
                        <c:v>0</c:v>
                      </c:pt>
                      <c:pt idx="100" formatCode="General">
                        <c:v>0</c:v>
                      </c:pt>
                    </c:numCache>
                  </c:numRef>
                </c:val>
                <c:extLst xmlns:c15="http://schemas.microsoft.com/office/drawing/2012/chart">
                  <c:ext xmlns:c16="http://schemas.microsoft.com/office/drawing/2014/chart" uri="{C3380CC4-5D6E-409C-BE32-E72D297353CC}">
                    <c16:uniqueId val="{00000033-705D-4F0A-A385-AB4DC8980013}"/>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25-26'!$A$51</c15:sqref>
                        </c15:formulaRef>
                      </c:ext>
                    </c:extLst>
                    <c:strCache>
                      <c:ptCount val="1"/>
                      <c:pt idx="0">
                        <c:v>Gynaecological - Reported 63 - 103 days</c:v>
                      </c:pt>
                    </c:strCache>
                  </c:strRef>
                </c:tx>
                <c:spPr>
                  <a:solidFill>
                    <a:schemeClr val="accent5">
                      <a:tint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25-26'!$B$51:$DA$51</c15:sqref>
                        </c15:formulaRef>
                      </c:ext>
                    </c:extLst>
                    <c:numCache>
                      <c:formatCode>0</c:formatCode>
                      <c:ptCount val="104"/>
                      <c:pt idx="0">
                        <c:v>27</c:v>
                      </c:pt>
                      <c:pt idx="1">
                        <c:v>35</c:v>
                      </c:pt>
                      <c:pt idx="2" formatCode="General">
                        <c:v>35</c:v>
                      </c:pt>
                      <c:pt idx="3" formatCode="General">
                        <c:v>31</c:v>
                      </c:pt>
                      <c:pt idx="4" formatCode="General">
                        <c:v>27</c:v>
                      </c:pt>
                      <c:pt idx="5" formatCode="General">
                        <c:v>26</c:v>
                      </c:pt>
                      <c:pt idx="6" formatCode="General">
                        <c:v>26</c:v>
                      </c:pt>
                      <c:pt idx="7" formatCode="General">
                        <c:v>25</c:v>
                      </c:pt>
                      <c:pt idx="8" formatCode="General">
                        <c:v>24</c:v>
                      </c:pt>
                      <c:pt idx="9" formatCode="General">
                        <c:v>25</c:v>
                      </c:pt>
                      <c:pt idx="10" formatCode="General">
                        <c:v>25</c:v>
                      </c:pt>
                      <c:pt idx="11" formatCode="General">
                        <c:v>25</c:v>
                      </c:pt>
                      <c:pt idx="12" formatCode="General">
                        <c:v>19</c:v>
                      </c:pt>
                      <c:pt idx="13" formatCode="General">
                        <c:v>25</c:v>
                      </c:pt>
                      <c:pt idx="14" formatCode="General">
                        <c:v>26</c:v>
                      </c:pt>
                      <c:pt idx="15" formatCode="General">
                        <c:v>21</c:v>
                      </c:pt>
                      <c:pt idx="16" formatCode="General">
                        <c:v>26</c:v>
                      </c:pt>
                      <c:pt idx="17" formatCode="General">
                        <c:v>27</c:v>
                      </c:pt>
                      <c:pt idx="18" formatCode="General">
                        <c:v>27</c:v>
                      </c:pt>
                      <c:pt idx="19" formatCode="General">
                        <c:v>29</c:v>
                      </c:pt>
                      <c:pt idx="20" formatCode="General">
                        <c:v>27</c:v>
                      </c:pt>
                      <c:pt idx="21" formatCode="General">
                        <c:v>26</c:v>
                      </c:pt>
                      <c:pt idx="22" formatCode="General">
                        <c:v>23</c:v>
                      </c:pt>
                      <c:pt idx="23" formatCode="General">
                        <c:v>21</c:v>
                      </c:pt>
                      <c:pt idx="24" formatCode="General">
                        <c:v>20</c:v>
                      </c:pt>
                      <c:pt idx="25" formatCode="General">
                        <c:v>19</c:v>
                      </c:pt>
                      <c:pt idx="26" formatCode="General">
                        <c:v>17</c:v>
                      </c:pt>
                      <c:pt idx="27" formatCode="General">
                        <c:v>21</c:v>
                      </c:pt>
                      <c:pt idx="28" formatCode="General">
                        <c:v>23</c:v>
                      </c:pt>
                      <c:pt idx="29" formatCode="General">
                        <c:v>27</c:v>
                      </c:pt>
                      <c:pt idx="30" formatCode="General">
                        <c:v>25</c:v>
                      </c:pt>
                      <c:pt idx="31" formatCode="General">
                        <c:v>24</c:v>
                      </c:pt>
                      <c:pt idx="32" formatCode="General">
                        <c:v>17</c:v>
                      </c:pt>
                      <c:pt idx="33" formatCode="General">
                        <c:v>22</c:v>
                      </c:pt>
                      <c:pt idx="34" formatCode="General">
                        <c:v>19</c:v>
                      </c:pt>
                      <c:pt idx="35" formatCode="General">
                        <c:v>18</c:v>
                      </c:pt>
                      <c:pt idx="36" formatCode="General">
                        <c:v>18</c:v>
                      </c:pt>
                      <c:pt idx="37" formatCode="General">
                        <c:v>17</c:v>
                      </c:pt>
                      <c:pt idx="38" formatCode="General">
                        <c:v>20</c:v>
                      </c:pt>
                      <c:pt idx="39" formatCode="General">
                        <c:v>21</c:v>
                      </c:pt>
                      <c:pt idx="40" formatCode="General">
                        <c:v>17</c:v>
                      </c:pt>
                      <c:pt idx="41" formatCode="General">
                        <c:v>18</c:v>
                      </c:pt>
                      <c:pt idx="42" formatCode="General">
                        <c:v>20</c:v>
                      </c:pt>
                      <c:pt idx="43" formatCode="General">
                        <c:v>17</c:v>
                      </c:pt>
                      <c:pt idx="44" formatCode="General">
                        <c:v>18</c:v>
                      </c:pt>
                      <c:pt idx="45" formatCode="General">
                        <c:v>11</c:v>
                      </c:pt>
                      <c:pt idx="46" formatCode="General">
                        <c:v>12</c:v>
                      </c:pt>
                      <c:pt idx="47" formatCode="General">
                        <c:v>10</c:v>
                      </c:pt>
                      <c:pt idx="48" formatCode="General">
                        <c:v>10</c:v>
                      </c:pt>
                      <c:pt idx="49" formatCode="General">
                        <c:v>14</c:v>
                      </c:pt>
                      <c:pt idx="50" formatCode="General">
                        <c:v>12</c:v>
                      </c:pt>
                      <c:pt idx="51" formatCode="General">
                        <c:v>13</c:v>
                      </c:pt>
                      <c:pt idx="52" formatCode="General">
                        <c:v>12</c:v>
                      </c:pt>
                      <c:pt idx="53" formatCode="General">
                        <c:v>10</c:v>
                      </c:pt>
                      <c:pt idx="54" formatCode="General">
                        <c:v>15</c:v>
                      </c:pt>
                      <c:pt idx="55" formatCode="General">
                        <c:v>25</c:v>
                      </c:pt>
                      <c:pt idx="56" formatCode="General">
                        <c:v>27</c:v>
                      </c:pt>
                      <c:pt idx="57" formatCode="General">
                        <c:v>28</c:v>
                      </c:pt>
                      <c:pt idx="58" formatCode="General">
                        <c:v>27</c:v>
                      </c:pt>
                      <c:pt idx="59" formatCode="General">
                        <c:v>26</c:v>
                      </c:pt>
                      <c:pt idx="60" formatCode="General">
                        <c:v>21</c:v>
                      </c:pt>
                      <c:pt idx="61" formatCode="General">
                        <c:v>14</c:v>
                      </c:pt>
                      <c:pt idx="62" formatCode="General">
                        <c:v>16</c:v>
                      </c:pt>
                      <c:pt idx="63" formatCode="General">
                        <c:v>13</c:v>
                      </c:pt>
                      <c:pt idx="64" formatCode="General">
                        <c:v>11</c:v>
                      </c:pt>
                      <c:pt idx="65" formatCode="General">
                        <c:v>19</c:v>
                      </c:pt>
                      <c:pt idx="66" formatCode="General">
                        <c:v>19</c:v>
                      </c:pt>
                      <c:pt idx="67" formatCode="General">
                        <c:v>23</c:v>
                      </c:pt>
                      <c:pt idx="68" formatCode="General">
                        <c:v>19</c:v>
                      </c:pt>
                      <c:pt idx="69" formatCode="General">
                        <c:v>22</c:v>
                      </c:pt>
                      <c:pt idx="70" formatCode="General">
                        <c:v>26</c:v>
                      </c:pt>
                      <c:pt idx="71" formatCode="General">
                        <c:v>22</c:v>
                      </c:pt>
                      <c:pt idx="72" formatCode="General">
                        <c:v>22</c:v>
                      </c:pt>
                      <c:pt idx="73" formatCode="General">
                        <c:v>16</c:v>
                      </c:pt>
                      <c:pt idx="74" formatCode="General">
                        <c:v>22</c:v>
                      </c:pt>
                      <c:pt idx="75" formatCode="General">
                        <c:v>20</c:v>
                      </c:pt>
                      <c:pt idx="76" formatCode="General">
                        <c:v>19</c:v>
                      </c:pt>
                      <c:pt idx="77" formatCode="General">
                        <c:v>18</c:v>
                      </c:pt>
                      <c:pt idx="78" formatCode="General">
                        <c:v>24</c:v>
                      </c:pt>
                      <c:pt idx="79" formatCode="General">
                        <c:v>38</c:v>
                      </c:pt>
                      <c:pt idx="80" formatCode="General">
                        <c:v>23</c:v>
                      </c:pt>
                      <c:pt idx="81" formatCode="General">
                        <c:v>23</c:v>
                      </c:pt>
                      <c:pt idx="82" formatCode="General">
                        <c:v>22</c:v>
                      </c:pt>
                      <c:pt idx="83" formatCode="General">
                        <c:v>27</c:v>
                      </c:pt>
                      <c:pt idx="84" formatCode="General">
                        <c:v>31</c:v>
                      </c:pt>
                      <c:pt idx="85" formatCode="General">
                        <c:v>16</c:v>
                      </c:pt>
                      <c:pt idx="86" formatCode="General">
                        <c:v>18</c:v>
                      </c:pt>
                      <c:pt idx="87" formatCode="General">
                        <c:v>29</c:v>
                      </c:pt>
                      <c:pt idx="88" formatCode="General">
                        <c:v>25</c:v>
                      </c:pt>
                      <c:pt idx="89" formatCode="General">
                        <c:v>23</c:v>
                      </c:pt>
                      <c:pt idx="90" formatCode="General">
                        <c:v>26</c:v>
                      </c:pt>
                      <c:pt idx="91" formatCode="General">
                        <c:v>36</c:v>
                      </c:pt>
                      <c:pt idx="92" formatCode="General">
                        <c:v>32</c:v>
                      </c:pt>
                      <c:pt idx="93" formatCode="General">
                        <c:v>31</c:v>
                      </c:pt>
                      <c:pt idx="94" formatCode="General">
                        <c:v>35</c:v>
                      </c:pt>
                      <c:pt idx="95" formatCode="General">
                        <c:v>25</c:v>
                      </c:pt>
                      <c:pt idx="96" formatCode="General">
                        <c:v>24</c:v>
                      </c:pt>
                      <c:pt idx="97" formatCode="General">
                        <c:v>36</c:v>
                      </c:pt>
                      <c:pt idx="98" formatCode="General">
                        <c:v>35</c:v>
                      </c:pt>
                      <c:pt idx="99" formatCode="General">
                        <c:v>38</c:v>
                      </c:pt>
                      <c:pt idx="100" formatCode="General">
                        <c:v>41</c:v>
                      </c:pt>
                    </c:numCache>
                  </c:numRef>
                </c:val>
                <c:extLst xmlns:c15="http://schemas.microsoft.com/office/drawing/2012/chart">
                  <c:ext xmlns:c16="http://schemas.microsoft.com/office/drawing/2014/chart" uri="{C3380CC4-5D6E-409C-BE32-E72D297353CC}">
                    <c16:uniqueId val="{00000034-705D-4F0A-A385-AB4DC8980013}"/>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25-26'!$A$52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25-26'!$B$52:$DA$52</c15:sqref>
                        </c15:formulaRef>
                      </c:ext>
                    </c:extLst>
                    <c:numCache>
                      <c:formatCode>0</c:formatCode>
                      <c:ptCount val="104"/>
                      <c:pt idx="0">
                        <c:v>6</c:v>
                      </c:pt>
                      <c:pt idx="1">
                        <c:v>4</c:v>
                      </c:pt>
                      <c:pt idx="2" formatCode="General">
                        <c:v>5</c:v>
                      </c:pt>
                      <c:pt idx="3" formatCode="General">
                        <c:v>4</c:v>
                      </c:pt>
                      <c:pt idx="4" formatCode="General">
                        <c:v>4</c:v>
                      </c:pt>
                      <c:pt idx="5" formatCode="General">
                        <c:v>4</c:v>
                      </c:pt>
                      <c:pt idx="6" formatCode="General">
                        <c:v>3</c:v>
                      </c:pt>
                      <c:pt idx="7" formatCode="General">
                        <c:v>4</c:v>
                      </c:pt>
                      <c:pt idx="8" formatCode="General">
                        <c:v>3</c:v>
                      </c:pt>
                      <c:pt idx="9" formatCode="General">
                        <c:v>3</c:v>
                      </c:pt>
                      <c:pt idx="10" formatCode="General">
                        <c:v>2</c:v>
                      </c:pt>
                      <c:pt idx="11" formatCode="General">
                        <c:v>7</c:v>
                      </c:pt>
                      <c:pt idx="12" formatCode="General">
                        <c:v>6</c:v>
                      </c:pt>
                      <c:pt idx="13" formatCode="General">
                        <c:v>6</c:v>
                      </c:pt>
                      <c:pt idx="14" formatCode="General">
                        <c:v>8</c:v>
                      </c:pt>
                      <c:pt idx="15" formatCode="General">
                        <c:v>7</c:v>
                      </c:pt>
                      <c:pt idx="16" formatCode="General">
                        <c:v>8</c:v>
                      </c:pt>
                      <c:pt idx="17" formatCode="General">
                        <c:v>5</c:v>
                      </c:pt>
                      <c:pt idx="18" formatCode="General">
                        <c:v>4</c:v>
                      </c:pt>
                      <c:pt idx="19" formatCode="General">
                        <c:v>4</c:v>
                      </c:pt>
                      <c:pt idx="20" formatCode="General">
                        <c:v>3</c:v>
                      </c:pt>
                      <c:pt idx="21" formatCode="General">
                        <c:v>4</c:v>
                      </c:pt>
                      <c:pt idx="22" formatCode="General">
                        <c:v>3</c:v>
                      </c:pt>
                      <c:pt idx="23" formatCode="General">
                        <c:v>2</c:v>
                      </c:pt>
                      <c:pt idx="24" formatCode="General">
                        <c:v>3</c:v>
                      </c:pt>
                      <c:pt idx="25" formatCode="General">
                        <c:v>6</c:v>
                      </c:pt>
                      <c:pt idx="26" formatCode="General">
                        <c:v>4</c:v>
                      </c:pt>
                      <c:pt idx="27" formatCode="General">
                        <c:v>5</c:v>
                      </c:pt>
                      <c:pt idx="28" formatCode="General">
                        <c:v>4</c:v>
                      </c:pt>
                      <c:pt idx="29" formatCode="General">
                        <c:v>5</c:v>
                      </c:pt>
                      <c:pt idx="30" formatCode="General">
                        <c:v>4</c:v>
                      </c:pt>
                      <c:pt idx="31" formatCode="General">
                        <c:v>3</c:v>
                      </c:pt>
                      <c:pt idx="32" formatCode="General">
                        <c:v>6</c:v>
                      </c:pt>
                      <c:pt idx="33" formatCode="General">
                        <c:v>5</c:v>
                      </c:pt>
                      <c:pt idx="34" formatCode="General">
                        <c:v>4</c:v>
                      </c:pt>
                      <c:pt idx="35" formatCode="General">
                        <c:v>6</c:v>
                      </c:pt>
                      <c:pt idx="36" formatCode="General">
                        <c:v>6</c:v>
                      </c:pt>
                      <c:pt idx="37" formatCode="General">
                        <c:v>6</c:v>
                      </c:pt>
                      <c:pt idx="38" formatCode="General">
                        <c:v>9</c:v>
                      </c:pt>
                      <c:pt idx="39" formatCode="General">
                        <c:v>7</c:v>
                      </c:pt>
                      <c:pt idx="40" formatCode="General">
                        <c:v>7</c:v>
                      </c:pt>
                      <c:pt idx="41" formatCode="General">
                        <c:v>6</c:v>
                      </c:pt>
                      <c:pt idx="42" formatCode="General">
                        <c:v>5</c:v>
                      </c:pt>
                      <c:pt idx="43" formatCode="General">
                        <c:v>7</c:v>
                      </c:pt>
                      <c:pt idx="44" formatCode="General">
                        <c:v>8</c:v>
                      </c:pt>
                      <c:pt idx="45" formatCode="General">
                        <c:v>6</c:v>
                      </c:pt>
                      <c:pt idx="46" formatCode="General">
                        <c:v>6</c:v>
                      </c:pt>
                      <c:pt idx="47" formatCode="General">
                        <c:v>5</c:v>
                      </c:pt>
                      <c:pt idx="48" formatCode="General">
                        <c:v>3</c:v>
                      </c:pt>
                      <c:pt idx="49" formatCode="General">
                        <c:v>6</c:v>
                      </c:pt>
                      <c:pt idx="50" formatCode="General">
                        <c:v>5</c:v>
                      </c:pt>
                      <c:pt idx="51" formatCode="General">
                        <c:v>6</c:v>
                      </c:pt>
                      <c:pt idx="52" formatCode="General">
                        <c:v>4</c:v>
                      </c:pt>
                      <c:pt idx="53" formatCode="General">
                        <c:v>5</c:v>
                      </c:pt>
                      <c:pt idx="54" formatCode="General">
                        <c:v>6</c:v>
                      </c:pt>
                      <c:pt idx="55" formatCode="General">
                        <c:v>7</c:v>
                      </c:pt>
                      <c:pt idx="56" formatCode="General">
                        <c:v>9</c:v>
                      </c:pt>
                      <c:pt idx="57" formatCode="General">
                        <c:v>8</c:v>
                      </c:pt>
                      <c:pt idx="58" formatCode="General">
                        <c:v>11</c:v>
                      </c:pt>
                      <c:pt idx="59" formatCode="General">
                        <c:v>11</c:v>
                      </c:pt>
                      <c:pt idx="60" formatCode="General">
                        <c:v>11</c:v>
                      </c:pt>
                      <c:pt idx="61" formatCode="General">
                        <c:v>10</c:v>
                      </c:pt>
                      <c:pt idx="62" formatCode="General">
                        <c:v>16</c:v>
                      </c:pt>
                      <c:pt idx="63" formatCode="General">
                        <c:v>10</c:v>
                      </c:pt>
                      <c:pt idx="64" formatCode="General">
                        <c:v>6</c:v>
                      </c:pt>
                      <c:pt idx="65" formatCode="General">
                        <c:v>6</c:v>
                      </c:pt>
                      <c:pt idx="66" formatCode="General">
                        <c:v>4</c:v>
                      </c:pt>
                      <c:pt idx="67" formatCode="General">
                        <c:v>6</c:v>
                      </c:pt>
                      <c:pt idx="68" formatCode="General">
                        <c:v>10</c:v>
                      </c:pt>
                      <c:pt idx="69" formatCode="General">
                        <c:v>11</c:v>
                      </c:pt>
                      <c:pt idx="70" formatCode="General">
                        <c:v>13</c:v>
                      </c:pt>
                      <c:pt idx="71" formatCode="General">
                        <c:v>14</c:v>
                      </c:pt>
                      <c:pt idx="72" formatCode="General">
                        <c:v>10</c:v>
                      </c:pt>
                      <c:pt idx="73" formatCode="General">
                        <c:v>8</c:v>
                      </c:pt>
                      <c:pt idx="74" formatCode="General">
                        <c:v>9</c:v>
                      </c:pt>
                      <c:pt idx="75" formatCode="General">
                        <c:v>9</c:v>
                      </c:pt>
                      <c:pt idx="76" formatCode="General">
                        <c:v>12</c:v>
                      </c:pt>
                      <c:pt idx="77" formatCode="General">
                        <c:v>13</c:v>
                      </c:pt>
                      <c:pt idx="78" formatCode="General">
                        <c:v>13</c:v>
                      </c:pt>
                      <c:pt idx="79" formatCode="General">
                        <c:v>14</c:v>
                      </c:pt>
                      <c:pt idx="80" formatCode="General">
                        <c:v>8</c:v>
                      </c:pt>
                      <c:pt idx="81" formatCode="General">
                        <c:v>5</c:v>
                      </c:pt>
                      <c:pt idx="82" formatCode="General">
                        <c:v>2</c:v>
                      </c:pt>
                      <c:pt idx="83" formatCode="General">
                        <c:v>4</c:v>
                      </c:pt>
                      <c:pt idx="84" formatCode="General">
                        <c:v>8</c:v>
                      </c:pt>
                      <c:pt idx="85" formatCode="General">
                        <c:v>9</c:v>
                      </c:pt>
                      <c:pt idx="86" formatCode="General">
                        <c:v>7</c:v>
                      </c:pt>
                      <c:pt idx="87" formatCode="General">
                        <c:v>8</c:v>
                      </c:pt>
                      <c:pt idx="88" formatCode="General">
                        <c:v>9</c:v>
                      </c:pt>
                      <c:pt idx="89" formatCode="General">
                        <c:v>6</c:v>
                      </c:pt>
                      <c:pt idx="90" formatCode="General">
                        <c:v>9</c:v>
                      </c:pt>
                      <c:pt idx="91" formatCode="General">
                        <c:v>7</c:v>
                      </c:pt>
                      <c:pt idx="92" formatCode="General">
                        <c:v>5</c:v>
                      </c:pt>
                      <c:pt idx="93" formatCode="General">
                        <c:v>6</c:v>
                      </c:pt>
                      <c:pt idx="94" formatCode="General">
                        <c:v>6</c:v>
                      </c:pt>
                      <c:pt idx="95" formatCode="General">
                        <c:v>4</c:v>
                      </c:pt>
                      <c:pt idx="96" formatCode="General">
                        <c:v>5</c:v>
                      </c:pt>
                      <c:pt idx="97" formatCode="General">
                        <c:v>3</c:v>
                      </c:pt>
                      <c:pt idx="98" formatCode="General">
                        <c:v>6</c:v>
                      </c:pt>
                      <c:pt idx="99" formatCode="General">
                        <c:v>7</c:v>
                      </c:pt>
                      <c:pt idx="100" formatCode="General">
                        <c:v>7</c:v>
                      </c:pt>
                    </c:numCache>
                  </c:numRef>
                </c:val>
                <c:extLst xmlns:c15="http://schemas.microsoft.com/office/drawing/2012/chart">
                  <c:ext xmlns:c16="http://schemas.microsoft.com/office/drawing/2014/chart" uri="{C3380CC4-5D6E-409C-BE32-E72D297353CC}">
                    <c16:uniqueId val="{00000035-705D-4F0A-A385-AB4DC8980013}"/>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25-26'!$A$53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25-26'!$B$53:$DA$53</c15:sqref>
                        </c15:formulaRef>
                      </c:ext>
                    </c:extLst>
                    <c:numCache>
                      <c:formatCode>0</c:formatCode>
                      <c:ptCount val="104"/>
                      <c:pt idx="0">
                        <c:v>4</c:v>
                      </c:pt>
                      <c:pt idx="1">
                        <c:v>6</c:v>
                      </c:pt>
                      <c:pt idx="2" formatCode="General">
                        <c:v>9</c:v>
                      </c:pt>
                      <c:pt idx="3" formatCode="General">
                        <c:v>9</c:v>
                      </c:pt>
                      <c:pt idx="4" formatCode="General">
                        <c:v>7</c:v>
                      </c:pt>
                      <c:pt idx="5" formatCode="General">
                        <c:v>5</c:v>
                      </c:pt>
                      <c:pt idx="6" formatCode="General">
                        <c:v>4</c:v>
                      </c:pt>
                      <c:pt idx="7" formatCode="General">
                        <c:v>7</c:v>
                      </c:pt>
                      <c:pt idx="8" formatCode="General">
                        <c:v>5</c:v>
                      </c:pt>
                      <c:pt idx="9" formatCode="General">
                        <c:v>8</c:v>
                      </c:pt>
                      <c:pt idx="10" formatCode="General">
                        <c:v>11</c:v>
                      </c:pt>
                      <c:pt idx="11" formatCode="General">
                        <c:v>8</c:v>
                      </c:pt>
                      <c:pt idx="12" formatCode="General">
                        <c:v>10</c:v>
                      </c:pt>
                      <c:pt idx="13" formatCode="General">
                        <c:v>8</c:v>
                      </c:pt>
                      <c:pt idx="14" formatCode="General">
                        <c:v>12</c:v>
                      </c:pt>
                      <c:pt idx="15" formatCode="General">
                        <c:v>13</c:v>
                      </c:pt>
                      <c:pt idx="16" formatCode="General">
                        <c:v>14</c:v>
                      </c:pt>
                      <c:pt idx="17" formatCode="General">
                        <c:v>10</c:v>
                      </c:pt>
                      <c:pt idx="18" formatCode="General">
                        <c:v>9</c:v>
                      </c:pt>
                      <c:pt idx="19" formatCode="General">
                        <c:v>11</c:v>
                      </c:pt>
                      <c:pt idx="20" formatCode="General">
                        <c:v>13</c:v>
                      </c:pt>
                      <c:pt idx="21" formatCode="General">
                        <c:v>12</c:v>
                      </c:pt>
                      <c:pt idx="22" formatCode="General">
                        <c:v>11</c:v>
                      </c:pt>
                      <c:pt idx="23" formatCode="General">
                        <c:v>12</c:v>
                      </c:pt>
                      <c:pt idx="24" formatCode="General">
                        <c:v>10</c:v>
                      </c:pt>
                      <c:pt idx="25" formatCode="General">
                        <c:v>8</c:v>
                      </c:pt>
                      <c:pt idx="26" formatCode="General">
                        <c:v>12</c:v>
                      </c:pt>
                      <c:pt idx="27" formatCode="General">
                        <c:v>10</c:v>
                      </c:pt>
                      <c:pt idx="28" formatCode="General">
                        <c:v>6</c:v>
                      </c:pt>
                      <c:pt idx="29" formatCode="General">
                        <c:v>10</c:v>
                      </c:pt>
                      <c:pt idx="30" formatCode="General">
                        <c:v>6</c:v>
                      </c:pt>
                      <c:pt idx="31" formatCode="General">
                        <c:v>6</c:v>
                      </c:pt>
                      <c:pt idx="32" formatCode="General">
                        <c:v>4</c:v>
                      </c:pt>
                      <c:pt idx="33" formatCode="General">
                        <c:v>5</c:v>
                      </c:pt>
                      <c:pt idx="34" formatCode="General">
                        <c:v>8</c:v>
                      </c:pt>
                      <c:pt idx="35" formatCode="General">
                        <c:v>9</c:v>
                      </c:pt>
                      <c:pt idx="36" formatCode="General">
                        <c:v>8</c:v>
                      </c:pt>
                      <c:pt idx="37" formatCode="General">
                        <c:v>10</c:v>
                      </c:pt>
                      <c:pt idx="38" formatCode="General">
                        <c:v>12</c:v>
                      </c:pt>
                      <c:pt idx="39" formatCode="General">
                        <c:v>12</c:v>
                      </c:pt>
                      <c:pt idx="40" formatCode="General">
                        <c:v>11</c:v>
                      </c:pt>
                      <c:pt idx="41" formatCode="General">
                        <c:v>11</c:v>
                      </c:pt>
                      <c:pt idx="42" formatCode="General">
                        <c:v>11</c:v>
                      </c:pt>
                      <c:pt idx="43" formatCode="General">
                        <c:v>12</c:v>
                      </c:pt>
                      <c:pt idx="44" formatCode="General">
                        <c:v>10</c:v>
                      </c:pt>
                      <c:pt idx="45" formatCode="General">
                        <c:v>7</c:v>
                      </c:pt>
                      <c:pt idx="46" formatCode="General">
                        <c:v>4</c:v>
                      </c:pt>
                      <c:pt idx="47" formatCode="General">
                        <c:v>3</c:v>
                      </c:pt>
                      <c:pt idx="48" formatCode="General">
                        <c:v>4</c:v>
                      </c:pt>
                      <c:pt idx="49" formatCode="General">
                        <c:v>9</c:v>
                      </c:pt>
                      <c:pt idx="50" formatCode="General">
                        <c:v>8</c:v>
                      </c:pt>
                      <c:pt idx="51" formatCode="General">
                        <c:v>8</c:v>
                      </c:pt>
                      <c:pt idx="52" formatCode="General">
                        <c:v>9</c:v>
                      </c:pt>
                      <c:pt idx="53" formatCode="General">
                        <c:v>9</c:v>
                      </c:pt>
                      <c:pt idx="54" formatCode="General">
                        <c:v>7</c:v>
                      </c:pt>
                      <c:pt idx="55" formatCode="General">
                        <c:v>4</c:v>
                      </c:pt>
                      <c:pt idx="56" formatCode="General">
                        <c:v>4</c:v>
                      </c:pt>
                      <c:pt idx="57" formatCode="General">
                        <c:v>5</c:v>
                      </c:pt>
                      <c:pt idx="58" formatCode="General">
                        <c:v>6</c:v>
                      </c:pt>
                      <c:pt idx="59" formatCode="General">
                        <c:v>10</c:v>
                      </c:pt>
                      <c:pt idx="60" formatCode="General">
                        <c:v>13</c:v>
                      </c:pt>
                      <c:pt idx="61" formatCode="General">
                        <c:v>20</c:v>
                      </c:pt>
                      <c:pt idx="62" formatCode="General">
                        <c:v>17</c:v>
                      </c:pt>
                      <c:pt idx="63" formatCode="General">
                        <c:v>14</c:v>
                      </c:pt>
                      <c:pt idx="64" formatCode="General">
                        <c:v>15</c:v>
                      </c:pt>
                      <c:pt idx="65" formatCode="General">
                        <c:v>16</c:v>
                      </c:pt>
                      <c:pt idx="66" formatCode="General">
                        <c:v>11</c:v>
                      </c:pt>
                      <c:pt idx="67" formatCode="General">
                        <c:v>8</c:v>
                      </c:pt>
                      <c:pt idx="68" formatCode="General">
                        <c:v>6</c:v>
                      </c:pt>
                      <c:pt idx="69" formatCode="General">
                        <c:v>8</c:v>
                      </c:pt>
                      <c:pt idx="70" formatCode="General">
                        <c:v>6</c:v>
                      </c:pt>
                      <c:pt idx="71" formatCode="General">
                        <c:v>9</c:v>
                      </c:pt>
                      <c:pt idx="72" formatCode="General">
                        <c:v>12</c:v>
                      </c:pt>
                      <c:pt idx="73" formatCode="General">
                        <c:v>14</c:v>
                      </c:pt>
                      <c:pt idx="74" formatCode="General">
                        <c:v>9</c:v>
                      </c:pt>
                      <c:pt idx="75" formatCode="General">
                        <c:v>12</c:v>
                      </c:pt>
                      <c:pt idx="76" formatCode="General">
                        <c:v>13</c:v>
                      </c:pt>
                      <c:pt idx="77" formatCode="General">
                        <c:v>11</c:v>
                      </c:pt>
                      <c:pt idx="78" formatCode="General">
                        <c:v>12</c:v>
                      </c:pt>
                      <c:pt idx="79" formatCode="General">
                        <c:v>9</c:v>
                      </c:pt>
                      <c:pt idx="80" formatCode="General">
                        <c:v>9</c:v>
                      </c:pt>
                      <c:pt idx="81" formatCode="General">
                        <c:v>8</c:v>
                      </c:pt>
                      <c:pt idx="82" formatCode="General">
                        <c:v>12</c:v>
                      </c:pt>
                      <c:pt idx="83" formatCode="General">
                        <c:v>7</c:v>
                      </c:pt>
                      <c:pt idx="84" formatCode="General">
                        <c:v>7</c:v>
                      </c:pt>
                      <c:pt idx="85" formatCode="General">
                        <c:v>9</c:v>
                      </c:pt>
                      <c:pt idx="86" formatCode="General">
                        <c:v>13</c:v>
                      </c:pt>
                      <c:pt idx="87" formatCode="General">
                        <c:v>10</c:v>
                      </c:pt>
                      <c:pt idx="88" formatCode="General">
                        <c:v>11</c:v>
                      </c:pt>
                      <c:pt idx="89" formatCode="General">
                        <c:v>13</c:v>
                      </c:pt>
                      <c:pt idx="90" formatCode="General">
                        <c:v>16</c:v>
                      </c:pt>
                      <c:pt idx="91" formatCode="General">
                        <c:v>16</c:v>
                      </c:pt>
                      <c:pt idx="92" formatCode="General">
                        <c:v>12</c:v>
                      </c:pt>
                      <c:pt idx="93" formatCode="General">
                        <c:v>16</c:v>
                      </c:pt>
                      <c:pt idx="94" formatCode="General">
                        <c:v>12</c:v>
                      </c:pt>
                      <c:pt idx="95" formatCode="General">
                        <c:v>14</c:v>
                      </c:pt>
                      <c:pt idx="96" formatCode="General">
                        <c:v>23</c:v>
                      </c:pt>
                      <c:pt idx="97" formatCode="General">
                        <c:v>21</c:v>
                      </c:pt>
                      <c:pt idx="98" formatCode="General">
                        <c:v>26</c:v>
                      </c:pt>
                      <c:pt idx="99" formatCode="General">
                        <c:v>23</c:v>
                      </c:pt>
                      <c:pt idx="100" formatCode="General">
                        <c:v>23</c:v>
                      </c:pt>
                    </c:numCache>
                  </c:numRef>
                </c:val>
                <c:extLst xmlns:c15="http://schemas.microsoft.com/office/drawing/2012/chart">
                  <c:ext xmlns:c16="http://schemas.microsoft.com/office/drawing/2014/chart" uri="{C3380CC4-5D6E-409C-BE32-E72D297353CC}">
                    <c16:uniqueId val="{00000036-705D-4F0A-A385-AB4DC8980013}"/>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25-26'!$A$54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25-26'!$B$54:$DA$54</c15:sqref>
                        </c15:formulaRef>
                      </c:ext>
                    </c:extLst>
                    <c:numCache>
                      <c:formatCode>0</c:formatCode>
                      <c:ptCount val="104"/>
                      <c:pt idx="0">
                        <c:v>21</c:v>
                      </c:pt>
                      <c:pt idx="1">
                        <c:v>22</c:v>
                      </c:pt>
                      <c:pt idx="2" formatCode="General">
                        <c:v>22</c:v>
                      </c:pt>
                      <c:pt idx="3" formatCode="General">
                        <c:v>21</c:v>
                      </c:pt>
                      <c:pt idx="4" formatCode="General">
                        <c:v>41</c:v>
                      </c:pt>
                      <c:pt idx="5" formatCode="General">
                        <c:v>48</c:v>
                      </c:pt>
                      <c:pt idx="6" formatCode="General">
                        <c:v>40</c:v>
                      </c:pt>
                      <c:pt idx="7" formatCode="General">
                        <c:v>43</c:v>
                      </c:pt>
                      <c:pt idx="8" formatCode="General">
                        <c:v>43</c:v>
                      </c:pt>
                      <c:pt idx="9" formatCode="General">
                        <c:v>38</c:v>
                      </c:pt>
                      <c:pt idx="10" formatCode="General">
                        <c:v>31</c:v>
                      </c:pt>
                      <c:pt idx="11" formatCode="General">
                        <c:v>43</c:v>
                      </c:pt>
                      <c:pt idx="12" formatCode="General">
                        <c:v>38</c:v>
                      </c:pt>
                      <c:pt idx="13" formatCode="General">
                        <c:v>44</c:v>
                      </c:pt>
                      <c:pt idx="14" formatCode="General">
                        <c:v>44</c:v>
                      </c:pt>
                      <c:pt idx="15" formatCode="General">
                        <c:v>37</c:v>
                      </c:pt>
                      <c:pt idx="16" formatCode="General">
                        <c:v>47</c:v>
                      </c:pt>
                      <c:pt idx="17" formatCode="General">
                        <c:v>41</c:v>
                      </c:pt>
                      <c:pt idx="18" formatCode="General">
                        <c:v>37</c:v>
                      </c:pt>
                      <c:pt idx="19" formatCode="General">
                        <c:v>43</c:v>
                      </c:pt>
                      <c:pt idx="20" formatCode="General">
                        <c:v>45</c:v>
                      </c:pt>
                      <c:pt idx="21" formatCode="General">
                        <c:v>44</c:v>
                      </c:pt>
                      <c:pt idx="22" formatCode="General">
                        <c:v>42</c:v>
                      </c:pt>
                      <c:pt idx="23" formatCode="General">
                        <c:v>39</c:v>
                      </c:pt>
                      <c:pt idx="24" formatCode="General">
                        <c:v>39</c:v>
                      </c:pt>
                      <c:pt idx="25" formatCode="General">
                        <c:v>24</c:v>
                      </c:pt>
                      <c:pt idx="26" formatCode="General">
                        <c:v>26</c:v>
                      </c:pt>
                      <c:pt idx="27" formatCode="General">
                        <c:v>26</c:v>
                      </c:pt>
                      <c:pt idx="28" formatCode="General">
                        <c:v>30</c:v>
                      </c:pt>
                      <c:pt idx="29" formatCode="General">
                        <c:v>37</c:v>
                      </c:pt>
                      <c:pt idx="30" formatCode="General">
                        <c:v>36</c:v>
                      </c:pt>
                      <c:pt idx="31" formatCode="General">
                        <c:v>32</c:v>
                      </c:pt>
                      <c:pt idx="32" formatCode="General">
                        <c:v>28</c:v>
                      </c:pt>
                      <c:pt idx="33" formatCode="General">
                        <c:v>32</c:v>
                      </c:pt>
                      <c:pt idx="34" formatCode="General">
                        <c:v>26</c:v>
                      </c:pt>
                      <c:pt idx="35" formatCode="General">
                        <c:v>27</c:v>
                      </c:pt>
                      <c:pt idx="36" formatCode="General">
                        <c:v>26</c:v>
                      </c:pt>
                      <c:pt idx="37" formatCode="General">
                        <c:v>25</c:v>
                      </c:pt>
                      <c:pt idx="38" formatCode="General">
                        <c:v>34</c:v>
                      </c:pt>
                      <c:pt idx="39" formatCode="General">
                        <c:v>36</c:v>
                      </c:pt>
                      <c:pt idx="40" formatCode="General">
                        <c:v>39</c:v>
                      </c:pt>
                      <c:pt idx="41" formatCode="General">
                        <c:v>35</c:v>
                      </c:pt>
                      <c:pt idx="42" formatCode="General">
                        <c:v>32</c:v>
                      </c:pt>
                      <c:pt idx="43" formatCode="General">
                        <c:v>31</c:v>
                      </c:pt>
                      <c:pt idx="44" formatCode="General">
                        <c:v>30</c:v>
                      </c:pt>
                      <c:pt idx="45" formatCode="General">
                        <c:v>29</c:v>
                      </c:pt>
                      <c:pt idx="46" formatCode="General">
                        <c:v>32</c:v>
                      </c:pt>
                      <c:pt idx="47" formatCode="General">
                        <c:v>29</c:v>
                      </c:pt>
                      <c:pt idx="48" formatCode="General">
                        <c:v>26</c:v>
                      </c:pt>
                      <c:pt idx="49" formatCode="General">
                        <c:v>22</c:v>
                      </c:pt>
                      <c:pt idx="50" formatCode="General">
                        <c:v>22</c:v>
                      </c:pt>
                      <c:pt idx="51" formatCode="General">
                        <c:v>29</c:v>
                      </c:pt>
                      <c:pt idx="52" formatCode="General">
                        <c:v>32</c:v>
                      </c:pt>
                      <c:pt idx="53" formatCode="General">
                        <c:v>38</c:v>
                      </c:pt>
                      <c:pt idx="54" formatCode="General">
                        <c:v>44</c:v>
                      </c:pt>
                      <c:pt idx="55" formatCode="General">
                        <c:v>47</c:v>
                      </c:pt>
                      <c:pt idx="56" formatCode="General">
                        <c:v>44</c:v>
                      </c:pt>
                      <c:pt idx="57" formatCode="General">
                        <c:v>47</c:v>
                      </c:pt>
                      <c:pt idx="58" formatCode="General">
                        <c:v>53</c:v>
                      </c:pt>
                      <c:pt idx="59" formatCode="General">
                        <c:v>52</c:v>
                      </c:pt>
                      <c:pt idx="60" formatCode="General">
                        <c:v>47</c:v>
                      </c:pt>
                      <c:pt idx="61" formatCode="General">
                        <c:v>48</c:v>
                      </c:pt>
                      <c:pt idx="62" formatCode="General">
                        <c:v>52</c:v>
                      </c:pt>
                      <c:pt idx="63" formatCode="General">
                        <c:v>42</c:v>
                      </c:pt>
                      <c:pt idx="64" formatCode="General">
                        <c:v>43</c:v>
                      </c:pt>
                      <c:pt idx="65" formatCode="General">
                        <c:v>46</c:v>
                      </c:pt>
                      <c:pt idx="66" formatCode="General">
                        <c:v>45</c:v>
                      </c:pt>
                      <c:pt idx="67" formatCode="General">
                        <c:v>51</c:v>
                      </c:pt>
                      <c:pt idx="68" formatCode="General">
                        <c:v>43</c:v>
                      </c:pt>
                      <c:pt idx="69" formatCode="General">
                        <c:v>43</c:v>
                      </c:pt>
                      <c:pt idx="70" formatCode="General">
                        <c:v>37</c:v>
                      </c:pt>
                      <c:pt idx="71" formatCode="General">
                        <c:v>38</c:v>
                      </c:pt>
                      <c:pt idx="72" formatCode="General">
                        <c:v>39</c:v>
                      </c:pt>
                      <c:pt idx="73" formatCode="General">
                        <c:v>28</c:v>
                      </c:pt>
                      <c:pt idx="74" formatCode="General">
                        <c:v>37</c:v>
                      </c:pt>
                      <c:pt idx="75" formatCode="General">
                        <c:v>40</c:v>
                      </c:pt>
                      <c:pt idx="76" formatCode="General">
                        <c:v>52</c:v>
                      </c:pt>
                      <c:pt idx="77" formatCode="General">
                        <c:v>53</c:v>
                      </c:pt>
                      <c:pt idx="78" formatCode="General">
                        <c:v>51</c:v>
                      </c:pt>
                      <c:pt idx="79" formatCode="General">
                        <c:v>68</c:v>
                      </c:pt>
                      <c:pt idx="80" formatCode="General">
                        <c:v>69</c:v>
                      </c:pt>
                      <c:pt idx="81" formatCode="General">
                        <c:v>83</c:v>
                      </c:pt>
                      <c:pt idx="82" formatCode="General">
                        <c:v>70</c:v>
                      </c:pt>
                      <c:pt idx="83" formatCode="General">
                        <c:v>67</c:v>
                      </c:pt>
                      <c:pt idx="84" formatCode="General">
                        <c:v>53</c:v>
                      </c:pt>
                      <c:pt idx="85" formatCode="General">
                        <c:v>55</c:v>
                      </c:pt>
                      <c:pt idx="86" formatCode="General">
                        <c:v>67</c:v>
                      </c:pt>
                      <c:pt idx="87" formatCode="General">
                        <c:v>63</c:v>
                      </c:pt>
                      <c:pt idx="88" formatCode="General">
                        <c:v>58</c:v>
                      </c:pt>
                      <c:pt idx="89" formatCode="General">
                        <c:v>46</c:v>
                      </c:pt>
                      <c:pt idx="90" formatCode="General">
                        <c:v>58</c:v>
                      </c:pt>
                      <c:pt idx="91" formatCode="General">
                        <c:v>67</c:v>
                      </c:pt>
                      <c:pt idx="92" formatCode="General">
                        <c:v>70</c:v>
                      </c:pt>
                      <c:pt idx="93" formatCode="General">
                        <c:v>58</c:v>
                      </c:pt>
                      <c:pt idx="94" formatCode="General">
                        <c:v>59</c:v>
                      </c:pt>
                      <c:pt idx="95" formatCode="General">
                        <c:v>43</c:v>
                      </c:pt>
                      <c:pt idx="96" formatCode="General">
                        <c:v>37</c:v>
                      </c:pt>
                      <c:pt idx="97" formatCode="General">
                        <c:v>43</c:v>
                      </c:pt>
                      <c:pt idx="98" formatCode="General">
                        <c:v>35</c:v>
                      </c:pt>
                      <c:pt idx="99" formatCode="General">
                        <c:v>30</c:v>
                      </c:pt>
                      <c:pt idx="100" formatCode="General">
                        <c:v>27</c:v>
                      </c:pt>
                    </c:numCache>
                  </c:numRef>
                </c:val>
                <c:extLst xmlns:c15="http://schemas.microsoft.com/office/drawing/2012/chart">
                  <c:ext xmlns:c16="http://schemas.microsoft.com/office/drawing/2014/chart" uri="{C3380CC4-5D6E-409C-BE32-E72D297353CC}">
                    <c16:uniqueId val="{00000037-705D-4F0A-A385-AB4DC8980013}"/>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25-26'!$A$55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25-26'!$B$55:$DA$55</c15:sqref>
                        </c15:formulaRef>
                      </c:ext>
                    </c:extLst>
                    <c:numCache>
                      <c:formatCode>0</c:formatCode>
                      <c:ptCount val="104"/>
                      <c:pt idx="0">
                        <c:v>11</c:v>
                      </c:pt>
                      <c:pt idx="1">
                        <c:v>13</c:v>
                      </c:pt>
                      <c:pt idx="2" formatCode="General">
                        <c:v>16</c:v>
                      </c:pt>
                      <c:pt idx="3" formatCode="General">
                        <c:v>13</c:v>
                      </c:pt>
                      <c:pt idx="4" formatCode="General">
                        <c:v>11</c:v>
                      </c:pt>
                      <c:pt idx="5" formatCode="General">
                        <c:v>10</c:v>
                      </c:pt>
                      <c:pt idx="6" formatCode="General">
                        <c:v>6</c:v>
                      </c:pt>
                      <c:pt idx="7" formatCode="General">
                        <c:v>8</c:v>
                      </c:pt>
                      <c:pt idx="8" formatCode="General">
                        <c:v>9</c:v>
                      </c:pt>
                      <c:pt idx="9" formatCode="General">
                        <c:v>11</c:v>
                      </c:pt>
                      <c:pt idx="10" formatCode="General">
                        <c:v>8</c:v>
                      </c:pt>
                      <c:pt idx="11" formatCode="General">
                        <c:v>8</c:v>
                      </c:pt>
                      <c:pt idx="12" formatCode="General">
                        <c:v>11</c:v>
                      </c:pt>
                      <c:pt idx="13" formatCode="General">
                        <c:v>13</c:v>
                      </c:pt>
                      <c:pt idx="14" formatCode="General">
                        <c:v>14</c:v>
                      </c:pt>
                      <c:pt idx="15" formatCode="General">
                        <c:v>14</c:v>
                      </c:pt>
                      <c:pt idx="16" formatCode="General">
                        <c:v>16</c:v>
                      </c:pt>
                      <c:pt idx="17" formatCode="General">
                        <c:v>17</c:v>
                      </c:pt>
                      <c:pt idx="18" formatCode="General">
                        <c:v>16</c:v>
                      </c:pt>
                      <c:pt idx="19" formatCode="General">
                        <c:v>16</c:v>
                      </c:pt>
                      <c:pt idx="20" formatCode="General">
                        <c:v>15</c:v>
                      </c:pt>
                      <c:pt idx="21" formatCode="General">
                        <c:v>14</c:v>
                      </c:pt>
                      <c:pt idx="22" formatCode="General">
                        <c:v>13</c:v>
                      </c:pt>
                      <c:pt idx="23" formatCode="General">
                        <c:v>14</c:v>
                      </c:pt>
                      <c:pt idx="24" formatCode="General">
                        <c:v>13</c:v>
                      </c:pt>
                      <c:pt idx="25" formatCode="General">
                        <c:v>12</c:v>
                      </c:pt>
                      <c:pt idx="26" formatCode="General">
                        <c:v>14</c:v>
                      </c:pt>
                      <c:pt idx="27" formatCode="General">
                        <c:v>16</c:v>
                      </c:pt>
                      <c:pt idx="28" formatCode="General">
                        <c:v>17</c:v>
                      </c:pt>
                      <c:pt idx="29" formatCode="General">
                        <c:v>19</c:v>
                      </c:pt>
                      <c:pt idx="30" formatCode="General">
                        <c:v>18</c:v>
                      </c:pt>
                      <c:pt idx="31" formatCode="General">
                        <c:v>12</c:v>
                      </c:pt>
                      <c:pt idx="32" formatCode="General">
                        <c:v>10</c:v>
                      </c:pt>
                      <c:pt idx="33" formatCode="General">
                        <c:v>6</c:v>
                      </c:pt>
                      <c:pt idx="34" formatCode="General">
                        <c:v>9</c:v>
                      </c:pt>
                      <c:pt idx="35" formatCode="General">
                        <c:v>9</c:v>
                      </c:pt>
                      <c:pt idx="36" formatCode="General">
                        <c:v>7</c:v>
                      </c:pt>
                      <c:pt idx="37" formatCode="General">
                        <c:v>9</c:v>
                      </c:pt>
                      <c:pt idx="38" formatCode="General">
                        <c:v>12</c:v>
                      </c:pt>
                      <c:pt idx="39" formatCode="General">
                        <c:v>14</c:v>
                      </c:pt>
                      <c:pt idx="40" formatCode="General">
                        <c:v>18</c:v>
                      </c:pt>
                      <c:pt idx="41" formatCode="General">
                        <c:v>17</c:v>
                      </c:pt>
                      <c:pt idx="42" formatCode="General">
                        <c:v>16</c:v>
                      </c:pt>
                      <c:pt idx="43" formatCode="General">
                        <c:v>16</c:v>
                      </c:pt>
                      <c:pt idx="44" formatCode="General">
                        <c:v>14</c:v>
                      </c:pt>
                      <c:pt idx="45" formatCode="General">
                        <c:v>14</c:v>
                      </c:pt>
                      <c:pt idx="46" formatCode="General">
                        <c:v>8</c:v>
                      </c:pt>
                      <c:pt idx="47" formatCode="General">
                        <c:v>7</c:v>
                      </c:pt>
                      <c:pt idx="48" formatCode="General">
                        <c:v>9</c:v>
                      </c:pt>
                      <c:pt idx="49" formatCode="General">
                        <c:v>13</c:v>
                      </c:pt>
                      <c:pt idx="50" formatCode="General">
                        <c:v>18</c:v>
                      </c:pt>
                      <c:pt idx="51" formatCode="General">
                        <c:v>18</c:v>
                      </c:pt>
                      <c:pt idx="52" formatCode="General">
                        <c:v>15</c:v>
                      </c:pt>
                      <c:pt idx="53" formatCode="General">
                        <c:v>14</c:v>
                      </c:pt>
                      <c:pt idx="54" formatCode="General">
                        <c:v>18</c:v>
                      </c:pt>
                      <c:pt idx="55" formatCode="General">
                        <c:v>18</c:v>
                      </c:pt>
                      <c:pt idx="56" formatCode="General">
                        <c:v>19</c:v>
                      </c:pt>
                      <c:pt idx="57" formatCode="General">
                        <c:v>18</c:v>
                      </c:pt>
                      <c:pt idx="58" formatCode="General">
                        <c:v>17</c:v>
                      </c:pt>
                      <c:pt idx="59" formatCode="General">
                        <c:v>17</c:v>
                      </c:pt>
                      <c:pt idx="60" formatCode="General">
                        <c:v>14</c:v>
                      </c:pt>
                      <c:pt idx="61" formatCode="General">
                        <c:v>16</c:v>
                      </c:pt>
                      <c:pt idx="62" formatCode="General">
                        <c:v>12</c:v>
                      </c:pt>
                      <c:pt idx="63" formatCode="General">
                        <c:v>6</c:v>
                      </c:pt>
                      <c:pt idx="64" formatCode="General">
                        <c:v>4</c:v>
                      </c:pt>
                      <c:pt idx="65" formatCode="General">
                        <c:v>7</c:v>
                      </c:pt>
                      <c:pt idx="66" formatCode="General">
                        <c:v>10</c:v>
                      </c:pt>
                      <c:pt idx="67" formatCode="General">
                        <c:v>11</c:v>
                      </c:pt>
                      <c:pt idx="68" formatCode="General">
                        <c:v>12</c:v>
                      </c:pt>
                      <c:pt idx="69" formatCode="General">
                        <c:v>15</c:v>
                      </c:pt>
                      <c:pt idx="70" formatCode="General">
                        <c:v>11</c:v>
                      </c:pt>
                      <c:pt idx="71" formatCode="General">
                        <c:v>11</c:v>
                      </c:pt>
                      <c:pt idx="72" formatCode="General">
                        <c:v>10</c:v>
                      </c:pt>
                      <c:pt idx="73" formatCode="General">
                        <c:v>10</c:v>
                      </c:pt>
                      <c:pt idx="74" formatCode="General">
                        <c:v>10</c:v>
                      </c:pt>
                      <c:pt idx="75" formatCode="General">
                        <c:v>12</c:v>
                      </c:pt>
                      <c:pt idx="76" formatCode="General">
                        <c:v>13</c:v>
                      </c:pt>
                      <c:pt idx="77" formatCode="General">
                        <c:v>12</c:v>
                      </c:pt>
                      <c:pt idx="78" formatCode="General">
                        <c:v>14</c:v>
                      </c:pt>
                      <c:pt idx="79" formatCode="General">
                        <c:v>13</c:v>
                      </c:pt>
                      <c:pt idx="80" formatCode="General">
                        <c:v>13</c:v>
                      </c:pt>
                      <c:pt idx="81" formatCode="General">
                        <c:v>14</c:v>
                      </c:pt>
                      <c:pt idx="82" formatCode="General">
                        <c:v>14</c:v>
                      </c:pt>
                      <c:pt idx="83" formatCode="General">
                        <c:v>11</c:v>
                      </c:pt>
                      <c:pt idx="84" formatCode="General">
                        <c:v>9</c:v>
                      </c:pt>
                      <c:pt idx="85" formatCode="General">
                        <c:v>14</c:v>
                      </c:pt>
                      <c:pt idx="86" formatCode="General">
                        <c:v>13</c:v>
                      </c:pt>
                      <c:pt idx="87" formatCode="General">
                        <c:v>11</c:v>
                      </c:pt>
                      <c:pt idx="88" formatCode="General">
                        <c:v>13</c:v>
                      </c:pt>
                      <c:pt idx="89" formatCode="General">
                        <c:v>11</c:v>
                      </c:pt>
                      <c:pt idx="90" formatCode="General">
                        <c:v>13</c:v>
                      </c:pt>
                      <c:pt idx="91" formatCode="General">
                        <c:v>13</c:v>
                      </c:pt>
                      <c:pt idx="92" formatCode="General">
                        <c:v>10</c:v>
                      </c:pt>
                      <c:pt idx="93" formatCode="General">
                        <c:v>9</c:v>
                      </c:pt>
                      <c:pt idx="94" formatCode="General">
                        <c:v>10</c:v>
                      </c:pt>
                      <c:pt idx="95" formatCode="General">
                        <c:v>12</c:v>
                      </c:pt>
                      <c:pt idx="96" formatCode="General">
                        <c:v>13</c:v>
                      </c:pt>
                      <c:pt idx="97" formatCode="General">
                        <c:v>14</c:v>
                      </c:pt>
                      <c:pt idx="98" formatCode="General">
                        <c:v>15</c:v>
                      </c:pt>
                      <c:pt idx="99" formatCode="General">
                        <c:v>14</c:v>
                      </c:pt>
                      <c:pt idx="100" formatCode="General">
                        <c:v>9</c:v>
                      </c:pt>
                    </c:numCache>
                  </c:numRef>
                </c:val>
                <c:extLst xmlns:c15="http://schemas.microsoft.com/office/drawing/2012/chart">
                  <c:ext xmlns:c16="http://schemas.microsoft.com/office/drawing/2014/chart" uri="{C3380CC4-5D6E-409C-BE32-E72D297353CC}">
                    <c16:uniqueId val="{00000038-705D-4F0A-A385-AB4DC8980013}"/>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25-26'!$A$56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25-26'!$B$56:$DA$56</c15:sqref>
                        </c15:formulaRef>
                      </c:ext>
                    </c:extLst>
                    <c:numCache>
                      <c:formatCode>0</c:formatCode>
                      <c:ptCount val="104"/>
                      <c:pt idx="0">
                        <c:v>0</c:v>
                      </c:pt>
                      <c:pt idx="1">
                        <c:v>0</c:v>
                      </c:pt>
                      <c:pt idx="2" formatCode="General">
                        <c:v>0</c:v>
                      </c:pt>
                      <c:pt idx="3" formatCode="General">
                        <c:v>1</c:v>
                      </c:pt>
                      <c:pt idx="4" formatCode="General">
                        <c:v>1</c:v>
                      </c:pt>
                      <c:pt idx="5" formatCode="General">
                        <c:v>1</c:v>
                      </c:pt>
                      <c:pt idx="6" formatCode="General">
                        <c:v>3</c:v>
                      </c:pt>
                      <c:pt idx="7" formatCode="General">
                        <c:v>2</c:v>
                      </c:pt>
                      <c:pt idx="8" formatCode="General">
                        <c:v>2</c:v>
                      </c:pt>
                      <c:pt idx="9" formatCode="General">
                        <c:v>2</c:v>
                      </c:pt>
                      <c:pt idx="10" formatCode="General">
                        <c:v>1</c:v>
                      </c:pt>
                      <c:pt idx="11" formatCode="General">
                        <c:v>1</c:v>
                      </c:pt>
                      <c:pt idx="12" formatCode="General">
                        <c:v>0</c:v>
                      </c:pt>
                      <c:pt idx="13" formatCode="General">
                        <c:v>2</c:v>
                      </c:pt>
                      <c:pt idx="14" formatCode="General">
                        <c:v>1</c:v>
                      </c:pt>
                      <c:pt idx="15" formatCode="General">
                        <c:v>2</c:v>
                      </c:pt>
                      <c:pt idx="16" formatCode="General">
                        <c:v>2</c:v>
                      </c:pt>
                      <c:pt idx="17" formatCode="General">
                        <c:v>1</c:v>
                      </c:pt>
                      <c:pt idx="18" formatCode="General">
                        <c:v>0</c:v>
                      </c:pt>
                      <c:pt idx="19" formatCode="General">
                        <c:v>0</c:v>
                      </c:pt>
                      <c:pt idx="20" formatCode="General">
                        <c:v>1</c:v>
                      </c:pt>
                      <c:pt idx="21" formatCode="General">
                        <c:v>1</c:v>
                      </c:pt>
                      <c:pt idx="22" formatCode="General">
                        <c:v>1</c:v>
                      </c:pt>
                      <c:pt idx="23" formatCode="General">
                        <c:v>0</c:v>
                      </c:pt>
                      <c:pt idx="24" formatCode="General">
                        <c:v>2</c:v>
                      </c:pt>
                      <c:pt idx="25" formatCode="General">
                        <c:v>1</c:v>
                      </c:pt>
                      <c:pt idx="26" formatCode="General">
                        <c:v>1</c:v>
                      </c:pt>
                      <c:pt idx="27" formatCode="General">
                        <c:v>2</c:v>
                      </c:pt>
                      <c:pt idx="28" formatCode="General">
                        <c:v>2</c:v>
                      </c:pt>
                      <c:pt idx="29" formatCode="General">
                        <c:v>2</c:v>
                      </c:pt>
                      <c:pt idx="30" formatCode="General">
                        <c:v>1</c:v>
                      </c:pt>
                      <c:pt idx="31" formatCode="General">
                        <c:v>2</c:v>
                      </c:pt>
                      <c:pt idx="32" formatCode="General">
                        <c:v>1</c:v>
                      </c:pt>
                      <c:pt idx="33" formatCode="General">
                        <c:v>2</c:v>
                      </c:pt>
                      <c:pt idx="34" formatCode="General">
                        <c:v>1</c:v>
                      </c:pt>
                      <c:pt idx="35" formatCode="General">
                        <c:v>2</c:v>
                      </c:pt>
                      <c:pt idx="36" formatCode="General">
                        <c:v>2</c:v>
                      </c:pt>
                      <c:pt idx="37" formatCode="General">
                        <c:v>2</c:v>
                      </c:pt>
                      <c:pt idx="38" formatCode="General">
                        <c:v>4</c:v>
                      </c:pt>
                      <c:pt idx="39" formatCode="General">
                        <c:v>4</c:v>
                      </c:pt>
                      <c:pt idx="40" formatCode="General">
                        <c:v>4</c:v>
                      </c:pt>
                      <c:pt idx="41" formatCode="General">
                        <c:v>3</c:v>
                      </c:pt>
                      <c:pt idx="42" formatCode="General">
                        <c:v>1</c:v>
                      </c:pt>
                      <c:pt idx="43" formatCode="General">
                        <c:v>2</c:v>
                      </c:pt>
                      <c:pt idx="44" formatCode="General">
                        <c:v>0</c:v>
                      </c:pt>
                      <c:pt idx="45" formatCode="General">
                        <c:v>0</c:v>
                      </c:pt>
                      <c:pt idx="46" formatCode="General">
                        <c:v>0</c:v>
                      </c:pt>
                      <c:pt idx="47" formatCode="General">
                        <c:v>1</c:v>
                      </c:pt>
                      <c:pt idx="48" formatCode="General">
                        <c:v>3</c:v>
                      </c:pt>
                      <c:pt idx="49" formatCode="General">
                        <c:v>1</c:v>
                      </c:pt>
                      <c:pt idx="50" formatCode="General">
                        <c:v>2</c:v>
                      </c:pt>
                      <c:pt idx="51" formatCode="General">
                        <c:v>1</c:v>
                      </c:pt>
                      <c:pt idx="52" formatCode="General">
                        <c:v>1</c:v>
                      </c:pt>
                      <c:pt idx="53" formatCode="General">
                        <c:v>0</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2</c:v>
                      </c:pt>
                      <c:pt idx="72" formatCode="General">
                        <c:v>2</c:v>
                      </c:pt>
                      <c:pt idx="73" formatCode="General">
                        <c:v>5</c:v>
                      </c:pt>
                      <c:pt idx="74" formatCode="General">
                        <c:v>4</c:v>
                      </c:pt>
                      <c:pt idx="75" formatCode="General">
                        <c:v>3</c:v>
                      </c:pt>
                      <c:pt idx="76" formatCode="General">
                        <c:v>1</c:v>
                      </c:pt>
                      <c:pt idx="77" formatCode="General">
                        <c:v>2</c:v>
                      </c:pt>
                      <c:pt idx="78" formatCode="General">
                        <c:v>2</c:v>
                      </c:pt>
                      <c:pt idx="79" formatCode="General">
                        <c:v>1</c:v>
                      </c:pt>
                      <c:pt idx="80" formatCode="General">
                        <c:v>1</c:v>
                      </c:pt>
                      <c:pt idx="81" formatCode="General">
                        <c:v>3</c:v>
                      </c:pt>
                      <c:pt idx="82" formatCode="General">
                        <c:v>1</c:v>
                      </c:pt>
                      <c:pt idx="83" formatCode="General">
                        <c:v>0</c:v>
                      </c:pt>
                      <c:pt idx="84" formatCode="General">
                        <c:v>1</c:v>
                      </c:pt>
                      <c:pt idx="85" formatCode="General">
                        <c:v>1</c:v>
                      </c:pt>
                      <c:pt idx="86" formatCode="General">
                        <c:v>0</c:v>
                      </c:pt>
                      <c:pt idx="87" formatCode="General">
                        <c:v>0</c:v>
                      </c:pt>
                      <c:pt idx="88" formatCode="General">
                        <c:v>1</c:v>
                      </c:pt>
                      <c:pt idx="89" formatCode="General">
                        <c:v>4</c:v>
                      </c:pt>
                      <c:pt idx="90" formatCode="General">
                        <c:v>1</c:v>
                      </c:pt>
                      <c:pt idx="91" formatCode="General">
                        <c:v>2</c:v>
                      </c:pt>
                      <c:pt idx="92" formatCode="General">
                        <c:v>4</c:v>
                      </c:pt>
                      <c:pt idx="93" formatCode="General">
                        <c:v>4</c:v>
                      </c:pt>
                      <c:pt idx="94" formatCode="General">
                        <c:v>5</c:v>
                      </c:pt>
                      <c:pt idx="95" formatCode="General">
                        <c:v>4</c:v>
                      </c:pt>
                      <c:pt idx="96" formatCode="General">
                        <c:v>4</c:v>
                      </c:pt>
                      <c:pt idx="97" formatCode="General">
                        <c:v>5</c:v>
                      </c:pt>
                      <c:pt idx="98" formatCode="General">
                        <c:v>2</c:v>
                      </c:pt>
                      <c:pt idx="99" formatCode="General">
                        <c:v>2</c:v>
                      </c:pt>
                      <c:pt idx="100" formatCode="General">
                        <c:v>6</c:v>
                      </c:pt>
                    </c:numCache>
                  </c:numRef>
                </c:val>
                <c:extLst xmlns:c15="http://schemas.microsoft.com/office/drawing/2012/chart">
                  <c:ext xmlns:c16="http://schemas.microsoft.com/office/drawing/2014/chart" uri="{C3380CC4-5D6E-409C-BE32-E72D297353CC}">
                    <c16:uniqueId val="{00000039-705D-4F0A-A385-AB4DC8980013}"/>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25-26'!$A$57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25-26'!$B$57:$DA$57</c15:sqref>
                        </c15:formulaRef>
                      </c:ext>
                    </c:extLst>
                    <c:numCache>
                      <c:formatCode>0</c:formatCode>
                      <c:ptCount val="104"/>
                      <c:pt idx="0">
                        <c:v>1</c:v>
                      </c:pt>
                      <c:pt idx="1">
                        <c:v>2</c:v>
                      </c:pt>
                      <c:pt idx="2" formatCode="General">
                        <c:v>2</c:v>
                      </c:pt>
                      <c:pt idx="3" formatCode="General">
                        <c:v>1</c:v>
                      </c:pt>
                      <c:pt idx="4" formatCode="General">
                        <c:v>2</c:v>
                      </c:pt>
                      <c:pt idx="5" formatCode="General">
                        <c:v>2</c:v>
                      </c:pt>
                      <c:pt idx="6" formatCode="General">
                        <c:v>3</c:v>
                      </c:pt>
                      <c:pt idx="7" formatCode="General">
                        <c:v>2</c:v>
                      </c:pt>
                      <c:pt idx="8" formatCode="General">
                        <c:v>2</c:v>
                      </c:pt>
                      <c:pt idx="9" formatCode="General">
                        <c:v>3</c:v>
                      </c:pt>
                      <c:pt idx="10" formatCode="General">
                        <c:v>5</c:v>
                      </c:pt>
                      <c:pt idx="11" formatCode="General">
                        <c:v>4</c:v>
                      </c:pt>
                      <c:pt idx="12" formatCode="General">
                        <c:v>5</c:v>
                      </c:pt>
                      <c:pt idx="13" formatCode="General">
                        <c:v>7</c:v>
                      </c:pt>
                      <c:pt idx="14" formatCode="General">
                        <c:v>4</c:v>
                      </c:pt>
                      <c:pt idx="15" formatCode="General">
                        <c:v>5</c:v>
                      </c:pt>
                      <c:pt idx="16" formatCode="General">
                        <c:v>1</c:v>
                      </c:pt>
                      <c:pt idx="17" formatCode="General">
                        <c:v>0</c:v>
                      </c:pt>
                      <c:pt idx="18" formatCode="General">
                        <c:v>0</c:v>
                      </c:pt>
                      <c:pt idx="19" formatCode="General">
                        <c:v>0</c:v>
                      </c:pt>
                      <c:pt idx="20" formatCode="General">
                        <c:v>1</c:v>
                      </c:pt>
                      <c:pt idx="21" formatCode="General">
                        <c:v>2</c:v>
                      </c:pt>
                      <c:pt idx="22" formatCode="General">
                        <c:v>1</c:v>
                      </c:pt>
                      <c:pt idx="23" formatCode="General">
                        <c:v>3</c:v>
                      </c:pt>
                      <c:pt idx="24" formatCode="General">
                        <c:v>3</c:v>
                      </c:pt>
                      <c:pt idx="25" formatCode="General">
                        <c:v>2</c:v>
                      </c:pt>
                      <c:pt idx="26" formatCode="General">
                        <c:v>1</c:v>
                      </c:pt>
                      <c:pt idx="27" formatCode="General">
                        <c:v>0</c:v>
                      </c:pt>
                      <c:pt idx="28" formatCode="General">
                        <c:v>0</c:v>
                      </c:pt>
                      <c:pt idx="29" formatCode="General">
                        <c:v>2</c:v>
                      </c:pt>
                      <c:pt idx="30" formatCode="General">
                        <c:v>1</c:v>
                      </c:pt>
                      <c:pt idx="31" formatCode="General">
                        <c:v>2</c:v>
                      </c:pt>
                      <c:pt idx="32" formatCode="General">
                        <c:v>2</c:v>
                      </c:pt>
                      <c:pt idx="33" formatCode="General">
                        <c:v>2</c:v>
                      </c:pt>
                      <c:pt idx="34" formatCode="General">
                        <c:v>1</c:v>
                      </c:pt>
                      <c:pt idx="35" formatCode="General">
                        <c:v>2</c:v>
                      </c:pt>
                      <c:pt idx="36" formatCode="General">
                        <c:v>0</c:v>
                      </c:pt>
                      <c:pt idx="37" formatCode="General">
                        <c:v>3</c:v>
                      </c:pt>
                      <c:pt idx="38" formatCode="General">
                        <c:v>3</c:v>
                      </c:pt>
                      <c:pt idx="39" formatCode="General">
                        <c:v>3</c:v>
                      </c:pt>
                      <c:pt idx="40" formatCode="General">
                        <c:v>3</c:v>
                      </c:pt>
                      <c:pt idx="41" formatCode="General">
                        <c:v>3</c:v>
                      </c:pt>
                      <c:pt idx="42" formatCode="General">
                        <c:v>2</c:v>
                      </c:pt>
                      <c:pt idx="43" formatCode="General">
                        <c:v>3</c:v>
                      </c:pt>
                      <c:pt idx="44" formatCode="General">
                        <c:v>4</c:v>
                      </c:pt>
                      <c:pt idx="45" formatCode="General">
                        <c:v>4</c:v>
                      </c:pt>
                      <c:pt idx="46" formatCode="General">
                        <c:v>3</c:v>
                      </c:pt>
                      <c:pt idx="47" formatCode="General">
                        <c:v>3</c:v>
                      </c:pt>
                      <c:pt idx="48" formatCode="General">
                        <c:v>2</c:v>
                      </c:pt>
                      <c:pt idx="49" formatCode="General">
                        <c:v>1</c:v>
                      </c:pt>
                      <c:pt idx="50" formatCode="General">
                        <c:v>1</c:v>
                      </c:pt>
                      <c:pt idx="51" formatCode="General">
                        <c:v>2</c:v>
                      </c:pt>
                      <c:pt idx="52" formatCode="General">
                        <c:v>2</c:v>
                      </c:pt>
                      <c:pt idx="53" formatCode="General">
                        <c:v>3</c:v>
                      </c:pt>
                      <c:pt idx="54" formatCode="General">
                        <c:v>3</c:v>
                      </c:pt>
                      <c:pt idx="55" formatCode="General">
                        <c:v>5</c:v>
                      </c:pt>
                      <c:pt idx="56" formatCode="General">
                        <c:v>3</c:v>
                      </c:pt>
                      <c:pt idx="57" formatCode="General">
                        <c:v>0</c:v>
                      </c:pt>
                      <c:pt idx="58" formatCode="General">
                        <c:v>2</c:v>
                      </c:pt>
                      <c:pt idx="59" formatCode="General">
                        <c:v>2</c:v>
                      </c:pt>
                      <c:pt idx="60" formatCode="General">
                        <c:v>4</c:v>
                      </c:pt>
                      <c:pt idx="61" formatCode="General">
                        <c:v>4</c:v>
                      </c:pt>
                      <c:pt idx="62" formatCode="General">
                        <c:v>5</c:v>
                      </c:pt>
                      <c:pt idx="63" formatCode="General">
                        <c:v>4</c:v>
                      </c:pt>
                      <c:pt idx="64" formatCode="General">
                        <c:v>5</c:v>
                      </c:pt>
                      <c:pt idx="65" formatCode="General">
                        <c:v>7</c:v>
                      </c:pt>
                      <c:pt idx="66" formatCode="General">
                        <c:v>2</c:v>
                      </c:pt>
                      <c:pt idx="67" formatCode="General">
                        <c:v>2</c:v>
                      </c:pt>
                      <c:pt idx="68" formatCode="General">
                        <c:v>0</c:v>
                      </c:pt>
                      <c:pt idx="69" formatCode="General">
                        <c:v>0</c:v>
                      </c:pt>
                      <c:pt idx="70" formatCode="General">
                        <c:v>0</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4</c:v>
                      </c:pt>
                      <c:pt idx="85" formatCode="General">
                        <c:v>2</c:v>
                      </c:pt>
                      <c:pt idx="86" formatCode="General">
                        <c:v>2</c:v>
                      </c:pt>
                      <c:pt idx="87" formatCode="General">
                        <c:v>1</c:v>
                      </c:pt>
                      <c:pt idx="88" formatCode="General">
                        <c:v>2</c:v>
                      </c:pt>
                      <c:pt idx="89" formatCode="General">
                        <c:v>3</c:v>
                      </c:pt>
                      <c:pt idx="90" formatCode="General">
                        <c:v>4</c:v>
                      </c:pt>
                      <c:pt idx="91" formatCode="General">
                        <c:v>3</c:v>
                      </c:pt>
                      <c:pt idx="92" formatCode="General">
                        <c:v>2</c:v>
                      </c:pt>
                      <c:pt idx="93" formatCode="General">
                        <c:v>2</c:v>
                      </c:pt>
                      <c:pt idx="94" formatCode="General">
                        <c:v>1</c:v>
                      </c:pt>
                      <c:pt idx="95" formatCode="General">
                        <c:v>4</c:v>
                      </c:pt>
                      <c:pt idx="96" formatCode="General">
                        <c:v>4</c:v>
                      </c:pt>
                      <c:pt idx="97" formatCode="General">
                        <c:v>4</c:v>
                      </c:pt>
                      <c:pt idx="98" formatCode="General">
                        <c:v>2</c:v>
                      </c:pt>
                      <c:pt idx="99" formatCode="General">
                        <c:v>2</c:v>
                      </c:pt>
                      <c:pt idx="100" formatCode="General">
                        <c:v>4</c:v>
                      </c:pt>
                    </c:numCache>
                  </c:numRef>
                </c:val>
                <c:extLst xmlns:c15="http://schemas.microsoft.com/office/drawing/2012/chart">
                  <c:ext xmlns:c16="http://schemas.microsoft.com/office/drawing/2014/chart" uri="{C3380CC4-5D6E-409C-BE32-E72D297353CC}">
                    <c16:uniqueId val="{0000003A-705D-4F0A-A385-AB4DC8980013}"/>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25-26'!$A$58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25-26'!$B$58:$DA$58</c15:sqref>
                        </c15:formulaRef>
                      </c:ext>
                    </c:extLst>
                    <c:numCache>
                      <c:formatCode>0</c:formatCode>
                      <c:ptCount val="104"/>
                      <c:pt idx="0">
                        <c:v>12</c:v>
                      </c:pt>
                      <c:pt idx="1">
                        <c:v>15</c:v>
                      </c:pt>
                      <c:pt idx="2" formatCode="General">
                        <c:v>15</c:v>
                      </c:pt>
                      <c:pt idx="3" formatCode="General">
                        <c:v>17</c:v>
                      </c:pt>
                      <c:pt idx="4" formatCode="General">
                        <c:v>20</c:v>
                      </c:pt>
                      <c:pt idx="5" formatCode="General">
                        <c:v>16</c:v>
                      </c:pt>
                      <c:pt idx="6" formatCode="General">
                        <c:v>13</c:v>
                      </c:pt>
                      <c:pt idx="7" formatCode="General">
                        <c:v>17</c:v>
                      </c:pt>
                      <c:pt idx="8" formatCode="General">
                        <c:v>15</c:v>
                      </c:pt>
                      <c:pt idx="9" formatCode="General">
                        <c:v>12</c:v>
                      </c:pt>
                      <c:pt idx="10" formatCode="General">
                        <c:v>9</c:v>
                      </c:pt>
                      <c:pt idx="11" formatCode="General">
                        <c:v>16</c:v>
                      </c:pt>
                      <c:pt idx="12" formatCode="General">
                        <c:v>19</c:v>
                      </c:pt>
                      <c:pt idx="13" formatCode="General">
                        <c:v>21</c:v>
                      </c:pt>
                      <c:pt idx="14" formatCode="General">
                        <c:v>26</c:v>
                      </c:pt>
                      <c:pt idx="15" formatCode="General">
                        <c:v>27</c:v>
                      </c:pt>
                      <c:pt idx="16" formatCode="General">
                        <c:v>34</c:v>
                      </c:pt>
                      <c:pt idx="17" formatCode="General">
                        <c:v>31</c:v>
                      </c:pt>
                      <c:pt idx="18" formatCode="General">
                        <c:v>41</c:v>
                      </c:pt>
                      <c:pt idx="19" formatCode="General">
                        <c:v>32</c:v>
                      </c:pt>
                      <c:pt idx="20" formatCode="General">
                        <c:v>37</c:v>
                      </c:pt>
                      <c:pt idx="21" formatCode="General">
                        <c:v>70</c:v>
                      </c:pt>
                      <c:pt idx="22" formatCode="General">
                        <c:v>96</c:v>
                      </c:pt>
                      <c:pt idx="23" formatCode="General">
                        <c:v>105</c:v>
                      </c:pt>
                      <c:pt idx="24" formatCode="General">
                        <c:v>112</c:v>
                      </c:pt>
                      <c:pt idx="25" formatCode="General">
                        <c:v>135</c:v>
                      </c:pt>
                      <c:pt idx="26" formatCode="General">
                        <c:v>138</c:v>
                      </c:pt>
                      <c:pt idx="27" formatCode="General">
                        <c:v>104</c:v>
                      </c:pt>
                      <c:pt idx="28" formatCode="General">
                        <c:v>95</c:v>
                      </c:pt>
                      <c:pt idx="29" formatCode="General">
                        <c:v>105</c:v>
                      </c:pt>
                      <c:pt idx="30" formatCode="General">
                        <c:v>107</c:v>
                      </c:pt>
                      <c:pt idx="31" formatCode="General">
                        <c:v>120</c:v>
                      </c:pt>
                      <c:pt idx="32" formatCode="General">
                        <c:v>67</c:v>
                      </c:pt>
                      <c:pt idx="33" formatCode="General">
                        <c:v>73</c:v>
                      </c:pt>
                      <c:pt idx="34" formatCode="General">
                        <c:v>93</c:v>
                      </c:pt>
                      <c:pt idx="35" formatCode="General">
                        <c:v>103</c:v>
                      </c:pt>
                      <c:pt idx="36" formatCode="General">
                        <c:v>94</c:v>
                      </c:pt>
                      <c:pt idx="37" formatCode="General">
                        <c:v>117</c:v>
                      </c:pt>
                      <c:pt idx="38" formatCode="General">
                        <c:v>127</c:v>
                      </c:pt>
                      <c:pt idx="39" formatCode="General">
                        <c:v>138</c:v>
                      </c:pt>
                      <c:pt idx="40" formatCode="General">
                        <c:v>110</c:v>
                      </c:pt>
                      <c:pt idx="41" formatCode="General">
                        <c:v>58</c:v>
                      </c:pt>
                      <c:pt idx="42" formatCode="General">
                        <c:v>50</c:v>
                      </c:pt>
                      <c:pt idx="43" formatCode="General">
                        <c:v>36</c:v>
                      </c:pt>
                      <c:pt idx="44" formatCode="General">
                        <c:v>28</c:v>
                      </c:pt>
                      <c:pt idx="45" formatCode="General">
                        <c:v>23</c:v>
                      </c:pt>
                      <c:pt idx="46" formatCode="General">
                        <c:v>26</c:v>
                      </c:pt>
                      <c:pt idx="47" formatCode="General">
                        <c:v>19</c:v>
                      </c:pt>
                      <c:pt idx="48" formatCode="General">
                        <c:v>18</c:v>
                      </c:pt>
                      <c:pt idx="49" formatCode="General">
                        <c:v>22</c:v>
                      </c:pt>
                      <c:pt idx="50" formatCode="General">
                        <c:v>24</c:v>
                      </c:pt>
                      <c:pt idx="51" formatCode="General">
                        <c:v>25</c:v>
                      </c:pt>
                      <c:pt idx="52" formatCode="General">
                        <c:v>19</c:v>
                      </c:pt>
                      <c:pt idx="53" formatCode="General">
                        <c:v>25</c:v>
                      </c:pt>
                      <c:pt idx="54" formatCode="General">
                        <c:v>25</c:v>
                      </c:pt>
                      <c:pt idx="55" formatCode="General">
                        <c:v>65</c:v>
                      </c:pt>
                      <c:pt idx="56" formatCode="General">
                        <c:v>54</c:v>
                      </c:pt>
                      <c:pt idx="57" formatCode="General">
                        <c:v>34</c:v>
                      </c:pt>
                      <c:pt idx="58" formatCode="General">
                        <c:v>34</c:v>
                      </c:pt>
                      <c:pt idx="59" formatCode="General">
                        <c:v>30</c:v>
                      </c:pt>
                      <c:pt idx="60" formatCode="General">
                        <c:v>36</c:v>
                      </c:pt>
                      <c:pt idx="61" formatCode="General">
                        <c:v>28</c:v>
                      </c:pt>
                      <c:pt idx="62" formatCode="General">
                        <c:v>26</c:v>
                      </c:pt>
                      <c:pt idx="63" formatCode="General">
                        <c:v>26</c:v>
                      </c:pt>
                      <c:pt idx="64" formatCode="General">
                        <c:v>24</c:v>
                      </c:pt>
                      <c:pt idx="65" formatCode="General">
                        <c:v>35</c:v>
                      </c:pt>
                      <c:pt idx="66" formatCode="General">
                        <c:v>26</c:v>
                      </c:pt>
                      <c:pt idx="67" formatCode="General">
                        <c:v>32</c:v>
                      </c:pt>
                      <c:pt idx="68" formatCode="General">
                        <c:v>35</c:v>
                      </c:pt>
                      <c:pt idx="69" formatCode="General">
                        <c:v>50</c:v>
                      </c:pt>
                      <c:pt idx="70" formatCode="General">
                        <c:v>44</c:v>
                      </c:pt>
                      <c:pt idx="71" formatCode="General">
                        <c:v>49</c:v>
                      </c:pt>
                      <c:pt idx="72" formatCode="General">
                        <c:v>57</c:v>
                      </c:pt>
                      <c:pt idx="73" formatCode="General">
                        <c:v>77</c:v>
                      </c:pt>
                      <c:pt idx="74" formatCode="General">
                        <c:v>98</c:v>
                      </c:pt>
                      <c:pt idx="75" formatCode="General">
                        <c:v>98</c:v>
                      </c:pt>
                      <c:pt idx="76" formatCode="General">
                        <c:v>88</c:v>
                      </c:pt>
                      <c:pt idx="77" formatCode="General">
                        <c:v>74</c:v>
                      </c:pt>
                      <c:pt idx="78" formatCode="General">
                        <c:v>83</c:v>
                      </c:pt>
                      <c:pt idx="79" formatCode="General">
                        <c:v>66</c:v>
                      </c:pt>
                      <c:pt idx="80" formatCode="General">
                        <c:v>72</c:v>
                      </c:pt>
                      <c:pt idx="81" formatCode="General">
                        <c:v>64</c:v>
                      </c:pt>
                      <c:pt idx="82" formatCode="General">
                        <c:v>62</c:v>
                      </c:pt>
                      <c:pt idx="83" formatCode="General">
                        <c:v>57</c:v>
                      </c:pt>
                      <c:pt idx="84" formatCode="General">
                        <c:v>58</c:v>
                      </c:pt>
                      <c:pt idx="85" formatCode="General">
                        <c:v>46</c:v>
                      </c:pt>
                      <c:pt idx="86" formatCode="General">
                        <c:v>49</c:v>
                      </c:pt>
                      <c:pt idx="87" formatCode="General">
                        <c:v>45</c:v>
                      </c:pt>
                      <c:pt idx="88" formatCode="General">
                        <c:v>41</c:v>
                      </c:pt>
                      <c:pt idx="89" formatCode="General">
                        <c:v>42</c:v>
                      </c:pt>
                      <c:pt idx="90" formatCode="General">
                        <c:v>45</c:v>
                      </c:pt>
                      <c:pt idx="91" formatCode="General">
                        <c:v>49</c:v>
                      </c:pt>
                      <c:pt idx="92" formatCode="General">
                        <c:v>50</c:v>
                      </c:pt>
                      <c:pt idx="93" formatCode="General">
                        <c:v>43</c:v>
                      </c:pt>
                      <c:pt idx="94" formatCode="General">
                        <c:v>37</c:v>
                      </c:pt>
                      <c:pt idx="95" formatCode="General">
                        <c:v>42</c:v>
                      </c:pt>
                      <c:pt idx="96" formatCode="General">
                        <c:v>39</c:v>
                      </c:pt>
                      <c:pt idx="97" formatCode="General">
                        <c:v>36</c:v>
                      </c:pt>
                      <c:pt idx="98" formatCode="General">
                        <c:v>32</c:v>
                      </c:pt>
                      <c:pt idx="99" formatCode="General">
                        <c:v>22</c:v>
                      </c:pt>
                      <c:pt idx="100" formatCode="General">
                        <c:v>23</c:v>
                      </c:pt>
                    </c:numCache>
                  </c:numRef>
                </c:val>
                <c:extLst xmlns:c15="http://schemas.microsoft.com/office/drawing/2012/chart">
                  <c:ext xmlns:c16="http://schemas.microsoft.com/office/drawing/2014/chart" uri="{C3380CC4-5D6E-409C-BE32-E72D297353CC}">
                    <c16:uniqueId val="{0000003B-705D-4F0A-A385-AB4DC8980013}"/>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25-26'!$A$59</c15:sqref>
                        </c15:formulaRef>
                      </c:ext>
                    </c:extLst>
                    <c:strCache>
                      <c:ptCount val="1"/>
                      <c:pt idx="0">
                        <c:v>Upper Gastrointestinal - Reported 63 - 103 days</c:v>
                      </c:pt>
                    </c:strCache>
                  </c:strRef>
                </c:tx>
                <c:spPr>
                  <a:solidFill>
                    <a:schemeClr val="accent5">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25-26'!$B$59:$DA$59</c15:sqref>
                        </c15:formulaRef>
                      </c:ext>
                    </c:extLst>
                    <c:numCache>
                      <c:formatCode>0</c:formatCode>
                      <c:ptCount val="104"/>
                      <c:pt idx="0">
                        <c:v>8</c:v>
                      </c:pt>
                      <c:pt idx="1">
                        <c:v>11</c:v>
                      </c:pt>
                      <c:pt idx="2" formatCode="General">
                        <c:v>12</c:v>
                      </c:pt>
                      <c:pt idx="3" formatCode="General">
                        <c:v>13</c:v>
                      </c:pt>
                      <c:pt idx="4" formatCode="General">
                        <c:v>12</c:v>
                      </c:pt>
                      <c:pt idx="5" formatCode="General">
                        <c:v>13</c:v>
                      </c:pt>
                      <c:pt idx="6" formatCode="General">
                        <c:v>15</c:v>
                      </c:pt>
                      <c:pt idx="7" formatCode="General">
                        <c:v>13</c:v>
                      </c:pt>
                      <c:pt idx="8" formatCode="General">
                        <c:v>9</c:v>
                      </c:pt>
                      <c:pt idx="9" formatCode="General">
                        <c:v>9</c:v>
                      </c:pt>
                      <c:pt idx="10" formatCode="General">
                        <c:v>9</c:v>
                      </c:pt>
                      <c:pt idx="11" formatCode="General">
                        <c:v>12</c:v>
                      </c:pt>
                      <c:pt idx="12" formatCode="General">
                        <c:v>13</c:v>
                      </c:pt>
                      <c:pt idx="13" formatCode="General">
                        <c:v>11</c:v>
                      </c:pt>
                      <c:pt idx="14" formatCode="General">
                        <c:v>15</c:v>
                      </c:pt>
                      <c:pt idx="15" formatCode="General">
                        <c:v>14</c:v>
                      </c:pt>
                      <c:pt idx="16" formatCode="General">
                        <c:v>12</c:v>
                      </c:pt>
                      <c:pt idx="17" formatCode="General">
                        <c:v>13</c:v>
                      </c:pt>
                      <c:pt idx="18" formatCode="General">
                        <c:v>12</c:v>
                      </c:pt>
                      <c:pt idx="19" formatCode="General">
                        <c:v>17</c:v>
                      </c:pt>
                      <c:pt idx="20" formatCode="General">
                        <c:v>13</c:v>
                      </c:pt>
                      <c:pt idx="21" formatCode="General">
                        <c:v>14</c:v>
                      </c:pt>
                      <c:pt idx="22" formatCode="General">
                        <c:v>14</c:v>
                      </c:pt>
                      <c:pt idx="23" formatCode="General">
                        <c:v>20</c:v>
                      </c:pt>
                      <c:pt idx="24" formatCode="General">
                        <c:v>17</c:v>
                      </c:pt>
                      <c:pt idx="25" formatCode="General">
                        <c:v>12</c:v>
                      </c:pt>
                      <c:pt idx="26" formatCode="General">
                        <c:v>15</c:v>
                      </c:pt>
                      <c:pt idx="27" formatCode="General">
                        <c:v>11</c:v>
                      </c:pt>
                      <c:pt idx="28" formatCode="General">
                        <c:v>11</c:v>
                      </c:pt>
                      <c:pt idx="29" formatCode="General">
                        <c:v>12</c:v>
                      </c:pt>
                      <c:pt idx="30" formatCode="General">
                        <c:v>10</c:v>
                      </c:pt>
                      <c:pt idx="31" formatCode="General">
                        <c:v>10</c:v>
                      </c:pt>
                      <c:pt idx="32" formatCode="General">
                        <c:v>16</c:v>
                      </c:pt>
                      <c:pt idx="33" formatCode="General">
                        <c:v>17</c:v>
                      </c:pt>
                      <c:pt idx="34" formatCode="General">
                        <c:v>14</c:v>
                      </c:pt>
                      <c:pt idx="35" formatCode="General">
                        <c:v>15</c:v>
                      </c:pt>
                      <c:pt idx="36" formatCode="General">
                        <c:v>10</c:v>
                      </c:pt>
                      <c:pt idx="37" formatCode="General">
                        <c:v>17</c:v>
                      </c:pt>
                      <c:pt idx="38" formatCode="General">
                        <c:v>15</c:v>
                      </c:pt>
                      <c:pt idx="39" formatCode="General">
                        <c:v>19</c:v>
                      </c:pt>
                      <c:pt idx="40" formatCode="General">
                        <c:v>12</c:v>
                      </c:pt>
                      <c:pt idx="41" formatCode="General">
                        <c:v>11</c:v>
                      </c:pt>
                      <c:pt idx="42" formatCode="General">
                        <c:v>14</c:v>
                      </c:pt>
                      <c:pt idx="43" formatCode="General">
                        <c:v>15</c:v>
                      </c:pt>
                      <c:pt idx="44" formatCode="General">
                        <c:v>16</c:v>
                      </c:pt>
                      <c:pt idx="45" formatCode="General">
                        <c:v>15</c:v>
                      </c:pt>
                      <c:pt idx="46" formatCode="General">
                        <c:v>20</c:v>
                      </c:pt>
                      <c:pt idx="47" formatCode="General">
                        <c:v>17</c:v>
                      </c:pt>
                      <c:pt idx="48" formatCode="General">
                        <c:v>13</c:v>
                      </c:pt>
                      <c:pt idx="49" formatCode="General">
                        <c:v>9</c:v>
                      </c:pt>
                      <c:pt idx="50" formatCode="General">
                        <c:v>8</c:v>
                      </c:pt>
                      <c:pt idx="51" formatCode="General">
                        <c:v>8</c:v>
                      </c:pt>
                      <c:pt idx="52" formatCode="General">
                        <c:v>7</c:v>
                      </c:pt>
                      <c:pt idx="53" formatCode="General">
                        <c:v>7</c:v>
                      </c:pt>
                      <c:pt idx="54" formatCode="General">
                        <c:v>13</c:v>
                      </c:pt>
                      <c:pt idx="55" formatCode="General">
                        <c:v>14</c:v>
                      </c:pt>
                      <c:pt idx="56" formatCode="General">
                        <c:v>12</c:v>
                      </c:pt>
                      <c:pt idx="57" formatCode="General">
                        <c:v>13</c:v>
                      </c:pt>
                      <c:pt idx="58" formatCode="General">
                        <c:v>12</c:v>
                      </c:pt>
                      <c:pt idx="59" formatCode="General">
                        <c:v>10</c:v>
                      </c:pt>
                      <c:pt idx="60" formatCode="General">
                        <c:v>13</c:v>
                      </c:pt>
                      <c:pt idx="61" formatCode="General">
                        <c:v>12</c:v>
                      </c:pt>
                      <c:pt idx="62" formatCode="General">
                        <c:v>11</c:v>
                      </c:pt>
                      <c:pt idx="63" formatCode="General">
                        <c:v>15</c:v>
                      </c:pt>
                      <c:pt idx="64" formatCode="General">
                        <c:v>13</c:v>
                      </c:pt>
                      <c:pt idx="65" formatCode="General">
                        <c:v>12</c:v>
                      </c:pt>
                      <c:pt idx="66" formatCode="General">
                        <c:v>10</c:v>
                      </c:pt>
                      <c:pt idx="67" formatCode="General">
                        <c:v>8</c:v>
                      </c:pt>
                      <c:pt idx="68" formatCode="General">
                        <c:v>10</c:v>
                      </c:pt>
                      <c:pt idx="69" formatCode="General">
                        <c:v>11</c:v>
                      </c:pt>
                      <c:pt idx="70" formatCode="General">
                        <c:v>16</c:v>
                      </c:pt>
                      <c:pt idx="71" formatCode="General">
                        <c:v>22</c:v>
                      </c:pt>
                      <c:pt idx="72" formatCode="General">
                        <c:v>19</c:v>
                      </c:pt>
                      <c:pt idx="73" formatCode="General">
                        <c:v>27</c:v>
                      </c:pt>
                      <c:pt idx="74" formatCode="General">
                        <c:v>19</c:v>
                      </c:pt>
                      <c:pt idx="75" formatCode="General">
                        <c:v>17</c:v>
                      </c:pt>
                      <c:pt idx="76" formatCode="General">
                        <c:v>16</c:v>
                      </c:pt>
                      <c:pt idx="77" formatCode="General">
                        <c:v>13</c:v>
                      </c:pt>
                      <c:pt idx="78" formatCode="General">
                        <c:v>10</c:v>
                      </c:pt>
                      <c:pt idx="79" formatCode="General">
                        <c:v>14</c:v>
                      </c:pt>
                      <c:pt idx="80" formatCode="General">
                        <c:v>11</c:v>
                      </c:pt>
                      <c:pt idx="81" formatCode="General">
                        <c:v>12</c:v>
                      </c:pt>
                      <c:pt idx="82" formatCode="General">
                        <c:v>10</c:v>
                      </c:pt>
                      <c:pt idx="83" formatCode="General">
                        <c:v>9</c:v>
                      </c:pt>
                      <c:pt idx="84" formatCode="General">
                        <c:v>11</c:v>
                      </c:pt>
                      <c:pt idx="85" formatCode="General">
                        <c:v>10</c:v>
                      </c:pt>
                      <c:pt idx="86" formatCode="General">
                        <c:v>6</c:v>
                      </c:pt>
                      <c:pt idx="87" formatCode="General">
                        <c:v>11</c:v>
                      </c:pt>
                      <c:pt idx="88" formatCode="General">
                        <c:v>16</c:v>
                      </c:pt>
                      <c:pt idx="89" formatCode="General">
                        <c:v>12</c:v>
                      </c:pt>
                      <c:pt idx="90" formatCode="General">
                        <c:v>15</c:v>
                      </c:pt>
                      <c:pt idx="91" formatCode="General">
                        <c:v>15</c:v>
                      </c:pt>
                      <c:pt idx="92" formatCode="General">
                        <c:v>16</c:v>
                      </c:pt>
                      <c:pt idx="93" formatCode="General">
                        <c:v>19</c:v>
                      </c:pt>
                      <c:pt idx="94" formatCode="General">
                        <c:v>14</c:v>
                      </c:pt>
                      <c:pt idx="95" formatCode="General">
                        <c:v>14</c:v>
                      </c:pt>
                      <c:pt idx="96" formatCode="General">
                        <c:v>22</c:v>
                      </c:pt>
                      <c:pt idx="97" formatCode="General">
                        <c:v>20</c:v>
                      </c:pt>
                      <c:pt idx="98" formatCode="General">
                        <c:v>16</c:v>
                      </c:pt>
                      <c:pt idx="99" formatCode="General">
                        <c:v>11</c:v>
                      </c:pt>
                      <c:pt idx="100" formatCode="General">
                        <c:v>9</c:v>
                      </c:pt>
                    </c:numCache>
                  </c:numRef>
                </c:val>
                <c:extLst xmlns:c15="http://schemas.microsoft.com/office/drawing/2012/chart">
                  <c:ext xmlns:c16="http://schemas.microsoft.com/office/drawing/2014/chart" uri="{C3380CC4-5D6E-409C-BE32-E72D297353CC}">
                    <c16:uniqueId val="{0000003C-705D-4F0A-A385-AB4DC8980013}"/>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25-26'!$A$60</c15:sqref>
                        </c15:formulaRef>
                      </c:ext>
                    </c:extLst>
                    <c:strCache>
                      <c:ptCount val="1"/>
                      <c:pt idx="0">
                        <c:v>Urological - Reported 63 - 103 days</c:v>
                      </c:pt>
                    </c:strCache>
                  </c:strRef>
                </c:tx>
                <c:spPr>
                  <a:solidFill>
                    <a:schemeClr val="accent5">
                      <a:tint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25-26'!$B$60:$DA$60</c15:sqref>
                        </c15:formulaRef>
                      </c:ext>
                    </c:extLst>
                    <c:numCache>
                      <c:formatCode>0</c:formatCode>
                      <c:ptCount val="104"/>
                      <c:pt idx="0">
                        <c:v>30</c:v>
                      </c:pt>
                      <c:pt idx="1">
                        <c:v>22</c:v>
                      </c:pt>
                      <c:pt idx="2" formatCode="General">
                        <c:v>21</c:v>
                      </c:pt>
                      <c:pt idx="3" formatCode="General">
                        <c:v>17</c:v>
                      </c:pt>
                      <c:pt idx="4" formatCode="General">
                        <c:v>23</c:v>
                      </c:pt>
                      <c:pt idx="5" formatCode="General">
                        <c:v>24</c:v>
                      </c:pt>
                      <c:pt idx="6" formatCode="General">
                        <c:v>23</c:v>
                      </c:pt>
                      <c:pt idx="7" formatCode="General">
                        <c:v>25</c:v>
                      </c:pt>
                      <c:pt idx="8" formatCode="General">
                        <c:v>24</c:v>
                      </c:pt>
                      <c:pt idx="9" formatCode="General">
                        <c:v>28</c:v>
                      </c:pt>
                      <c:pt idx="10" formatCode="General">
                        <c:v>24</c:v>
                      </c:pt>
                      <c:pt idx="11" formatCode="General">
                        <c:v>19</c:v>
                      </c:pt>
                      <c:pt idx="12" formatCode="General">
                        <c:v>22</c:v>
                      </c:pt>
                      <c:pt idx="13" formatCode="General">
                        <c:v>26</c:v>
                      </c:pt>
                      <c:pt idx="14" formatCode="General">
                        <c:v>22</c:v>
                      </c:pt>
                      <c:pt idx="15" formatCode="General">
                        <c:v>19</c:v>
                      </c:pt>
                      <c:pt idx="16" formatCode="General">
                        <c:v>26</c:v>
                      </c:pt>
                      <c:pt idx="17" formatCode="General">
                        <c:v>20</c:v>
                      </c:pt>
                      <c:pt idx="18" formatCode="General">
                        <c:v>17</c:v>
                      </c:pt>
                      <c:pt idx="19" formatCode="General">
                        <c:v>16</c:v>
                      </c:pt>
                      <c:pt idx="20" formatCode="General">
                        <c:v>26</c:v>
                      </c:pt>
                      <c:pt idx="21" formatCode="General">
                        <c:v>29</c:v>
                      </c:pt>
                      <c:pt idx="22" formatCode="General">
                        <c:v>22</c:v>
                      </c:pt>
                      <c:pt idx="23" formatCode="General">
                        <c:v>26</c:v>
                      </c:pt>
                      <c:pt idx="24" formatCode="General">
                        <c:v>33</c:v>
                      </c:pt>
                      <c:pt idx="25" formatCode="General">
                        <c:v>31</c:v>
                      </c:pt>
                      <c:pt idx="26" formatCode="General">
                        <c:v>23</c:v>
                      </c:pt>
                      <c:pt idx="27" formatCode="General">
                        <c:v>19</c:v>
                      </c:pt>
                      <c:pt idx="28" formatCode="General">
                        <c:v>16</c:v>
                      </c:pt>
                      <c:pt idx="29" formatCode="General">
                        <c:v>17</c:v>
                      </c:pt>
                      <c:pt idx="30" formatCode="General">
                        <c:v>15</c:v>
                      </c:pt>
                      <c:pt idx="31" formatCode="General">
                        <c:v>13</c:v>
                      </c:pt>
                      <c:pt idx="32" formatCode="General">
                        <c:v>20</c:v>
                      </c:pt>
                      <c:pt idx="33" formatCode="General">
                        <c:v>22</c:v>
                      </c:pt>
                      <c:pt idx="34" formatCode="General">
                        <c:v>23</c:v>
                      </c:pt>
                      <c:pt idx="35" formatCode="General">
                        <c:v>19</c:v>
                      </c:pt>
                      <c:pt idx="36" formatCode="General">
                        <c:v>15</c:v>
                      </c:pt>
                      <c:pt idx="37" formatCode="General">
                        <c:v>20</c:v>
                      </c:pt>
                      <c:pt idx="38" formatCode="General">
                        <c:v>24</c:v>
                      </c:pt>
                      <c:pt idx="39" formatCode="General">
                        <c:v>25</c:v>
                      </c:pt>
                      <c:pt idx="40" formatCode="General">
                        <c:v>29</c:v>
                      </c:pt>
                      <c:pt idx="41" formatCode="General">
                        <c:v>29</c:v>
                      </c:pt>
                      <c:pt idx="42" formatCode="General">
                        <c:v>35</c:v>
                      </c:pt>
                      <c:pt idx="43" formatCode="General">
                        <c:v>28</c:v>
                      </c:pt>
                      <c:pt idx="44" formatCode="General">
                        <c:v>26</c:v>
                      </c:pt>
                      <c:pt idx="45" formatCode="General">
                        <c:v>34</c:v>
                      </c:pt>
                      <c:pt idx="46" formatCode="General">
                        <c:v>30</c:v>
                      </c:pt>
                      <c:pt idx="47" formatCode="General">
                        <c:v>26</c:v>
                      </c:pt>
                      <c:pt idx="48" formatCode="General">
                        <c:v>17</c:v>
                      </c:pt>
                      <c:pt idx="49" formatCode="General">
                        <c:v>22</c:v>
                      </c:pt>
                      <c:pt idx="50" formatCode="General">
                        <c:v>21</c:v>
                      </c:pt>
                      <c:pt idx="51" formatCode="General">
                        <c:v>18</c:v>
                      </c:pt>
                      <c:pt idx="52" formatCode="General">
                        <c:v>17</c:v>
                      </c:pt>
                      <c:pt idx="53" formatCode="General">
                        <c:v>28</c:v>
                      </c:pt>
                      <c:pt idx="54" formatCode="General">
                        <c:v>35</c:v>
                      </c:pt>
                      <c:pt idx="55" formatCode="General">
                        <c:v>37</c:v>
                      </c:pt>
                      <c:pt idx="56" formatCode="General">
                        <c:v>36</c:v>
                      </c:pt>
                      <c:pt idx="57" formatCode="General">
                        <c:v>30</c:v>
                      </c:pt>
                      <c:pt idx="58" formatCode="General">
                        <c:v>40</c:v>
                      </c:pt>
                      <c:pt idx="59" formatCode="General">
                        <c:v>47</c:v>
                      </c:pt>
                      <c:pt idx="60" formatCode="General">
                        <c:v>38</c:v>
                      </c:pt>
                      <c:pt idx="61" formatCode="General">
                        <c:v>38</c:v>
                      </c:pt>
                      <c:pt idx="62" formatCode="General">
                        <c:v>37</c:v>
                      </c:pt>
                      <c:pt idx="63" formatCode="General">
                        <c:v>40</c:v>
                      </c:pt>
                      <c:pt idx="64" formatCode="General">
                        <c:v>40</c:v>
                      </c:pt>
                      <c:pt idx="65" formatCode="General">
                        <c:v>35</c:v>
                      </c:pt>
                      <c:pt idx="66" formatCode="General">
                        <c:v>36</c:v>
                      </c:pt>
                      <c:pt idx="67" formatCode="General">
                        <c:v>34</c:v>
                      </c:pt>
                      <c:pt idx="68" formatCode="General">
                        <c:v>31</c:v>
                      </c:pt>
                      <c:pt idx="69" formatCode="General">
                        <c:v>33</c:v>
                      </c:pt>
                      <c:pt idx="70" formatCode="General">
                        <c:v>26</c:v>
                      </c:pt>
                      <c:pt idx="71" formatCode="General">
                        <c:v>26</c:v>
                      </c:pt>
                      <c:pt idx="72" formatCode="General">
                        <c:v>19</c:v>
                      </c:pt>
                      <c:pt idx="73" formatCode="General">
                        <c:v>20</c:v>
                      </c:pt>
                      <c:pt idx="74" formatCode="General">
                        <c:v>28</c:v>
                      </c:pt>
                      <c:pt idx="75" formatCode="General">
                        <c:v>33</c:v>
                      </c:pt>
                      <c:pt idx="76" formatCode="General">
                        <c:v>32</c:v>
                      </c:pt>
                      <c:pt idx="77" formatCode="General">
                        <c:v>31</c:v>
                      </c:pt>
                      <c:pt idx="78" formatCode="General">
                        <c:v>35</c:v>
                      </c:pt>
                      <c:pt idx="79" formatCode="General">
                        <c:v>41</c:v>
                      </c:pt>
                      <c:pt idx="80" formatCode="General">
                        <c:v>35</c:v>
                      </c:pt>
                      <c:pt idx="81" formatCode="General">
                        <c:v>40</c:v>
                      </c:pt>
                      <c:pt idx="82" formatCode="General">
                        <c:v>40</c:v>
                      </c:pt>
                      <c:pt idx="83" formatCode="General">
                        <c:v>37</c:v>
                      </c:pt>
                      <c:pt idx="84" formatCode="General">
                        <c:v>25</c:v>
                      </c:pt>
                      <c:pt idx="85" formatCode="General">
                        <c:v>25</c:v>
                      </c:pt>
                      <c:pt idx="86" formatCode="General">
                        <c:v>26</c:v>
                      </c:pt>
                      <c:pt idx="87" formatCode="General">
                        <c:v>22</c:v>
                      </c:pt>
                      <c:pt idx="88" formatCode="General">
                        <c:v>30</c:v>
                      </c:pt>
                      <c:pt idx="89" formatCode="General">
                        <c:v>31</c:v>
                      </c:pt>
                      <c:pt idx="90" formatCode="General">
                        <c:v>39</c:v>
                      </c:pt>
                      <c:pt idx="91" formatCode="General">
                        <c:v>37</c:v>
                      </c:pt>
                      <c:pt idx="92" formatCode="General">
                        <c:v>35</c:v>
                      </c:pt>
                      <c:pt idx="93" formatCode="General">
                        <c:v>31</c:v>
                      </c:pt>
                      <c:pt idx="94" formatCode="General">
                        <c:v>41</c:v>
                      </c:pt>
                      <c:pt idx="95" formatCode="General">
                        <c:v>36</c:v>
                      </c:pt>
                      <c:pt idx="96" formatCode="General">
                        <c:v>46</c:v>
                      </c:pt>
                      <c:pt idx="97" formatCode="General">
                        <c:v>46</c:v>
                      </c:pt>
                      <c:pt idx="98" formatCode="General">
                        <c:v>48</c:v>
                      </c:pt>
                      <c:pt idx="99" formatCode="General">
                        <c:v>48</c:v>
                      </c:pt>
                      <c:pt idx="100" formatCode="General">
                        <c:v>38</c:v>
                      </c:pt>
                    </c:numCache>
                  </c:numRef>
                </c:val>
                <c:extLst xmlns:c15="http://schemas.microsoft.com/office/drawing/2012/chart">
                  <c:ext xmlns:c16="http://schemas.microsoft.com/office/drawing/2014/chart" uri="{C3380CC4-5D6E-409C-BE32-E72D297353CC}">
                    <c16:uniqueId val="{0000003D-705D-4F0A-A385-AB4DC8980013}"/>
                  </c:ext>
                </c:extLst>
              </c15:ser>
            </c15:filteredBarSeries>
            <c15:filteredBarSeries>
              <c15:ser>
                <c:idx val="60"/>
                <c:order val="59"/>
                <c:tx>
                  <c:strRef>
                    <c:extLst xmlns:c15="http://schemas.microsoft.com/office/drawing/2012/chart">
                      <c:ext xmlns:c15="http://schemas.microsoft.com/office/drawing/2012/chart" uri="{02D57815-91ED-43cb-92C2-25804820EDAC}">
                        <c15:formulaRef>
                          <c15:sqref>'Table for graphs 25-26'!$A$62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25-26'!$B$62:$DA$62</c15:sqref>
                        </c15:formulaRef>
                      </c:ext>
                    </c:extLst>
                    <c:numCache>
                      <c:formatCode>General</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numCache>
                  </c:numRef>
                </c:val>
                <c:extLst xmlns:c15="http://schemas.microsoft.com/office/drawing/2012/chart">
                  <c:ext xmlns:c16="http://schemas.microsoft.com/office/drawing/2014/chart" uri="{C3380CC4-5D6E-409C-BE32-E72D297353CC}">
                    <c16:uniqueId val="{0000003E-705D-4F0A-A385-AB4DC8980013}"/>
                  </c:ext>
                </c:extLst>
              </c15:ser>
            </c15:filteredBarSeries>
            <c15:filteredBarSeries>
              <c15:ser>
                <c:idx val="61"/>
                <c:order val="60"/>
                <c:tx>
                  <c:strRef>
                    <c:extLst xmlns:c15="http://schemas.microsoft.com/office/drawing/2012/chart">
                      <c:ext xmlns:c15="http://schemas.microsoft.com/office/drawing/2012/chart" uri="{02D57815-91ED-43cb-92C2-25804820EDAC}">
                        <c15:formulaRef>
                          <c15:sqref>'Table for graphs 25-26'!$A$63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25-26'!$B$63:$DA$63</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1</c:v>
                      </c:pt>
                      <c:pt idx="33">
                        <c:v>0</c:v>
                      </c:pt>
                      <c:pt idx="34">
                        <c:v>0</c:v>
                      </c:pt>
                      <c:pt idx="35">
                        <c:v>0</c:v>
                      </c:pt>
                      <c:pt idx="36">
                        <c:v>0</c:v>
                      </c:pt>
                      <c:pt idx="37">
                        <c:v>0</c:v>
                      </c:pt>
                      <c:pt idx="38">
                        <c:v>0</c:v>
                      </c:pt>
                      <c:pt idx="39">
                        <c:v>0</c:v>
                      </c:pt>
                      <c:pt idx="40">
                        <c:v>0</c:v>
                      </c:pt>
                      <c:pt idx="41">
                        <c:v>0</c:v>
                      </c:pt>
                      <c:pt idx="42">
                        <c:v>0</c:v>
                      </c:pt>
                      <c:pt idx="43">
                        <c:v>0</c:v>
                      </c:pt>
                      <c:pt idx="44">
                        <c:v>2</c:v>
                      </c:pt>
                      <c:pt idx="45">
                        <c:v>2</c:v>
                      </c:pt>
                      <c:pt idx="46">
                        <c:v>2</c:v>
                      </c:pt>
                      <c:pt idx="47">
                        <c:v>2</c:v>
                      </c:pt>
                      <c:pt idx="48">
                        <c:v>2</c:v>
                      </c:pt>
                      <c:pt idx="49">
                        <c:v>2</c:v>
                      </c:pt>
                      <c:pt idx="50">
                        <c:v>2</c:v>
                      </c:pt>
                      <c:pt idx="51">
                        <c:v>2</c:v>
                      </c:pt>
                      <c:pt idx="52">
                        <c:v>2</c:v>
                      </c:pt>
                      <c:pt idx="53">
                        <c:v>1</c:v>
                      </c:pt>
                      <c:pt idx="54">
                        <c:v>1</c:v>
                      </c:pt>
                      <c:pt idx="55">
                        <c:v>1</c:v>
                      </c:pt>
                      <c:pt idx="56">
                        <c:v>1</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numCache>
                  </c:numRef>
                </c:val>
                <c:extLst xmlns:c15="http://schemas.microsoft.com/office/drawing/2012/chart">
                  <c:ext xmlns:c16="http://schemas.microsoft.com/office/drawing/2014/chart" uri="{C3380CC4-5D6E-409C-BE32-E72D297353CC}">
                    <c16:uniqueId val="{0000003F-705D-4F0A-A385-AB4DC8980013}"/>
                  </c:ext>
                </c:extLst>
              </c15:ser>
            </c15:filteredBarSeries>
            <c15:filteredBarSeries>
              <c15:ser>
                <c:idx val="62"/>
                <c:order val="61"/>
                <c:tx>
                  <c:strRef>
                    <c:extLst xmlns:c15="http://schemas.microsoft.com/office/drawing/2012/chart">
                      <c:ext xmlns:c15="http://schemas.microsoft.com/office/drawing/2012/chart" uri="{02D57815-91ED-43cb-92C2-25804820EDAC}">
                        <c15:formulaRef>
                          <c15:sqref>'Table for graphs 25-26'!$A$64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25-26'!$B$64:$DA$64</c15:sqref>
                        </c15:formulaRef>
                      </c:ext>
                    </c:extLst>
                    <c:numCache>
                      <c:formatCode>General</c:formatCode>
                      <c:ptCount val="104"/>
                      <c:pt idx="0">
                        <c:v>2</c:v>
                      </c:pt>
                      <c:pt idx="1">
                        <c:v>2</c:v>
                      </c:pt>
                      <c:pt idx="2">
                        <c:v>0</c:v>
                      </c:pt>
                      <c:pt idx="3">
                        <c:v>0</c:v>
                      </c:pt>
                      <c:pt idx="4">
                        <c:v>0</c:v>
                      </c:pt>
                      <c:pt idx="5">
                        <c:v>1</c:v>
                      </c:pt>
                      <c:pt idx="6">
                        <c:v>1</c:v>
                      </c:pt>
                      <c:pt idx="7">
                        <c:v>1</c:v>
                      </c:pt>
                      <c:pt idx="8">
                        <c:v>1</c:v>
                      </c:pt>
                      <c:pt idx="9">
                        <c:v>2</c:v>
                      </c:pt>
                      <c:pt idx="10">
                        <c:v>5</c:v>
                      </c:pt>
                      <c:pt idx="11">
                        <c:v>5</c:v>
                      </c:pt>
                      <c:pt idx="12">
                        <c:v>4</c:v>
                      </c:pt>
                      <c:pt idx="13">
                        <c:v>3</c:v>
                      </c:pt>
                      <c:pt idx="14">
                        <c:v>2</c:v>
                      </c:pt>
                      <c:pt idx="15">
                        <c:v>2</c:v>
                      </c:pt>
                      <c:pt idx="16">
                        <c:v>1</c:v>
                      </c:pt>
                      <c:pt idx="17">
                        <c:v>2</c:v>
                      </c:pt>
                      <c:pt idx="18">
                        <c:v>2</c:v>
                      </c:pt>
                      <c:pt idx="19">
                        <c:v>2</c:v>
                      </c:pt>
                      <c:pt idx="20">
                        <c:v>1</c:v>
                      </c:pt>
                      <c:pt idx="21">
                        <c:v>2</c:v>
                      </c:pt>
                      <c:pt idx="22">
                        <c:v>2</c:v>
                      </c:pt>
                      <c:pt idx="23">
                        <c:v>2</c:v>
                      </c:pt>
                      <c:pt idx="24">
                        <c:v>1</c:v>
                      </c:pt>
                      <c:pt idx="25">
                        <c:v>0</c:v>
                      </c:pt>
                      <c:pt idx="26">
                        <c:v>1</c:v>
                      </c:pt>
                      <c:pt idx="27">
                        <c:v>0</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1</c:v>
                      </c:pt>
                      <c:pt idx="47">
                        <c:v>1</c:v>
                      </c:pt>
                      <c:pt idx="48">
                        <c:v>0</c:v>
                      </c:pt>
                      <c:pt idx="49">
                        <c:v>0</c:v>
                      </c:pt>
                      <c:pt idx="50">
                        <c:v>0</c:v>
                      </c:pt>
                      <c:pt idx="51">
                        <c:v>0</c:v>
                      </c:pt>
                      <c:pt idx="52">
                        <c:v>0</c:v>
                      </c:pt>
                      <c:pt idx="53">
                        <c:v>2</c:v>
                      </c:pt>
                      <c:pt idx="54">
                        <c:v>2</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2</c:v>
                      </c:pt>
                      <c:pt idx="81">
                        <c:v>1</c:v>
                      </c:pt>
                      <c:pt idx="82">
                        <c:v>2</c:v>
                      </c:pt>
                      <c:pt idx="83">
                        <c:v>1</c:v>
                      </c:pt>
                      <c:pt idx="84">
                        <c:v>1</c:v>
                      </c:pt>
                      <c:pt idx="85">
                        <c:v>1</c:v>
                      </c:pt>
                      <c:pt idx="86">
                        <c:v>4</c:v>
                      </c:pt>
                      <c:pt idx="87">
                        <c:v>5</c:v>
                      </c:pt>
                      <c:pt idx="88">
                        <c:v>2</c:v>
                      </c:pt>
                      <c:pt idx="89">
                        <c:v>0</c:v>
                      </c:pt>
                      <c:pt idx="90">
                        <c:v>0</c:v>
                      </c:pt>
                      <c:pt idx="91">
                        <c:v>0</c:v>
                      </c:pt>
                      <c:pt idx="92">
                        <c:v>2</c:v>
                      </c:pt>
                      <c:pt idx="93">
                        <c:v>2</c:v>
                      </c:pt>
                      <c:pt idx="94">
                        <c:v>1</c:v>
                      </c:pt>
                      <c:pt idx="95">
                        <c:v>0</c:v>
                      </c:pt>
                      <c:pt idx="96">
                        <c:v>1</c:v>
                      </c:pt>
                      <c:pt idx="97">
                        <c:v>2</c:v>
                      </c:pt>
                      <c:pt idx="98">
                        <c:v>0</c:v>
                      </c:pt>
                      <c:pt idx="99">
                        <c:v>0</c:v>
                      </c:pt>
                      <c:pt idx="100">
                        <c:v>0</c:v>
                      </c:pt>
                    </c:numCache>
                  </c:numRef>
                </c:val>
                <c:extLst xmlns:c15="http://schemas.microsoft.com/office/drawing/2012/chart">
                  <c:ext xmlns:c16="http://schemas.microsoft.com/office/drawing/2014/chart" uri="{C3380CC4-5D6E-409C-BE32-E72D297353CC}">
                    <c16:uniqueId val="{00000040-705D-4F0A-A385-AB4DC8980013}"/>
                  </c:ext>
                </c:extLst>
              </c15:ser>
            </c15:filteredBarSeries>
            <c15:filteredBarSeries>
              <c15:ser>
                <c:idx val="63"/>
                <c:order val="62"/>
                <c:tx>
                  <c:strRef>
                    <c:extLst xmlns:c15="http://schemas.microsoft.com/office/drawing/2012/chart">
                      <c:ext xmlns:c15="http://schemas.microsoft.com/office/drawing/2012/chart" uri="{02D57815-91ED-43cb-92C2-25804820EDAC}">
                        <c15:formulaRef>
                          <c15:sqref>'Table for graphs 25-26'!$A$65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25-26'!$B$65:$DA$65</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1</c:v>
                      </c:pt>
                      <c:pt idx="29">
                        <c:v>1</c:v>
                      </c:pt>
                      <c:pt idx="30">
                        <c:v>1</c:v>
                      </c:pt>
                      <c:pt idx="31">
                        <c:v>0</c:v>
                      </c:pt>
                      <c:pt idx="32">
                        <c:v>0</c:v>
                      </c:pt>
                      <c:pt idx="33">
                        <c:v>0</c:v>
                      </c:pt>
                      <c:pt idx="34">
                        <c:v>0</c:v>
                      </c:pt>
                      <c:pt idx="35">
                        <c:v>0</c:v>
                      </c:pt>
                      <c:pt idx="36">
                        <c:v>0</c:v>
                      </c:pt>
                      <c:pt idx="37">
                        <c:v>0</c:v>
                      </c:pt>
                      <c:pt idx="38">
                        <c:v>1</c:v>
                      </c:pt>
                      <c:pt idx="39">
                        <c:v>1</c:v>
                      </c:pt>
                      <c:pt idx="40">
                        <c:v>1</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1</c:v>
                      </c:pt>
                      <c:pt idx="84">
                        <c:v>0</c:v>
                      </c:pt>
                      <c:pt idx="85">
                        <c:v>0</c:v>
                      </c:pt>
                      <c:pt idx="86">
                        <c:v>0</c:v>
                      </c:pt>
                      <c:pt idx="87">
                        <c:v>0</c:v>
                      </c:pt>
                      <c:pt idx="88">
                        <c:v>0</c:v>
                      </c:pt>
                      <c:pt idx="89">
                        <c:v>0</c:v>
                      </c:pt>
                      <c:pt idx="90">
                        <c:v>0</c:v>
                      </c:pt>
                      <c:pt idx="91">
                        <c:v>0</c:v>
                      </c:pt>
                      <c:pt idx="92">
                        <c:v>0</c:v>
                      </c:pt>
                      <c:pt idx="93">
                        <c:v>0</c:v>
                      </c:pt>
                      <c:pt idx="94">
                        <c:v>0</c:v>
                      </c:pt>
                      <c:pt idx="95">
                        <c:v>1</c:v>
                      </c:pt>
                      <c:pt idx="96">
                        <c:v>1</c:v>
                      </c:pt>
                      <c:pt idx="97">
                        <c:v>1</c:v>
                      </c:pt>
                      <c:pt idx="98">
                        <c:v>1</c:v>
                      </c:pt>
                      <c:pt idx="99">
                        <c:v>1</c:v>
                      </c:pt>
                      <c:pt idx="100">
                        <c:v>1</c:v>
                      </c:pt>
                    </c:numCache>
                  </c:numRef>
                </c:val>
                <c:extLst xmlns:c15="http://schemas.microsoft.com/office/drawing/2012/chart">
                  <c:ext xmlns:c16="http://schemas.microsoft.com/office/drawing/2014/chart" uri="{C3380CC4-5D6E-409C-BE32-E72D297353CC}">
                    <c16:uniqueId val="{00000041-705D-4F0A-A385-AB4DC8980013}"/>
                  </c:ext>
                </c:extLst>
              </c15:ser>
            </c15:filteredBarSeries>
            <c15:filteredBarSeries>
              <c15:ser>
                <c:idx val="64"/>
                <c:order val="63"/>
                <c:tx>
                  <c:strRef>
                    <c:extLst xmlns:c15="http://schemas.microsoft.com/office/drawing/2012/chart">
                      <c:ext xmlns:c15="http://schemas.microsoft.com/office/drawing/2012/chart" uri="{02D57815-91ED-43cb-92C2-25804820EDAC}">
                        <c15:formulaRef>
                          <c15:sqref>'Table for graphs 25-26'!$A$66</c15:sqref>
                        </c15:formulaRef>
                      </c:ext>
                    </c:extLst>
                    <c:strCache>
                      <c:ptCount val="1"/>
                      <c:pt idx="0">
                        <c:v>Gynaecological - Reported &gt;103 days</c:v>
                      </c:pt>
                    </c:strCache>
                  </c:strRef>
                </c:tx>
                <c:spPr>
                  <a:solidFill>
                    <a:schemeClr val="accent5">
                      <a:tint val="7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25-26'!$B$66:$DA$66</c15:sqref>
                        </c15:formulaRef>
                      </c:ext>
                    </c:extLst>
                    <c:numCache>
                      <c:formatCode>General</c:formatCode>
                      <c:ptCount val="104"/>
                      <c:pt idx="0">
                        <c:v>9</c:v>
                      </c:pt>
                      <c:pt idx="1">
                        <c:v>8</c:v>
                      </c:pt>
                      <c:pt idx="2">
                        <c:v>8</c:v>
                      </c:pt>
                      <c:pt idx="3">
                        <c:v>9</c:v>
                      </c:pt>
                      <c:pt idx="4">
                        <c:v>9</c:v>
                      </c:pt>
                      <c:pt idx="5">
                        <c:v>11</c:v>
                      </c:pt>
                      <c:pt idx="6">
                        <c:v>9</c:v>
                      </c:pt>
                      <c:pt idx="7">
                        <c:v>14</c:v>
                      </c:pt>
                      <c:pt idx="8">
                        <c:v>15</c:v>
                      </c:pt>
                      <c:pt idx="9">
                        <c:v>17</c:v>
                      </c:pt>
                      <c:pt idx="10">
                        <c:v>16</c:v>
                      </c:pt>
                      <c:pt idx="11">
                        <c:v>18</c:v>
                      </c:pt>
                      <c:pt idx="12">
                        <c:v>18</c:v>
                      </c:pt>
                      <c:pt idx="13">
                        <c:v>13</c:v>
                      </c:pt>
                      <c:pt idx="14">
                        <c:v>13</c:v>
                      </c:pt>
                      <c:pt idx="15">
                        <c:v>14</c:v>
                      </c:pt>
                      <c:pt idx="16">
                        <c:v>14</c:v>
                      </c:pt>
                      <c:pt idx="17">
                        <c:v>15</c:v>
                      </c:pt>
                      <c:pt idx="18">
                        <c:v>14</c:v>
                      </c:pt>
                      <c:pt idx="19">
                        <c:v>13</c:v>
                      </c:pt>
                      <c:pt idx="20">
                        <c:v>11</c:v>
                      </c:pt>
                      <c:pt idx="21">
                        <c:v>12</c:v>
                      </c:pt>
                      <c:pt idx="22">
                        <c:v>9</c:v>
                      </c:pt>
                      <c:pt idx="23">
                        <c:v>9</c:v>
                      </c:pt>
                      <c:pt idx="24">
                        <c:v>11</c:v>
                      </c:pt>
                      <c:pt idx="25">
                        <c:v>14</c:v>
                      </c:pt>
                      <c:pt idx="26">
                        <c:v>10</c:v>
                      </c:pt>
                      <c:pt idx="27">
                        <c:v>7</c:v>
                      </c:pt>
                      <c:pt idx="28">
                        <c:v>8</c:v>
                      </c:pt>
                      <c:pt idx="29">
                        <c:v>8</c:v>
                      </c:pt>
                      <c:pt idx="30">
                        <c:v>10</c:v>
                      </c:pt>
                      <c:pt idx="31">
                        <c:v>10</c:v>
                      </c:pt>
                      <c:pt idx="32">
                        <c:v>11</c:v>
                      </c:pt>
                      <c:pt idx="33">
                        <c:v>10</c:v>
                      </c:pt>
                      <c:pt idx="34">
                        <c:v>11</c:v>
                      </c:pt>
                      <c:pt idx="35">
                        <c:v>10</c:v>
                      </c:pt>
                      <c:pt idx="36">
                        <c:v>11</c:v>
                      </c:pt>
                      <c:pt idx="37">
                        <c:v>10</c:v>
                      </c:pt>
                      <c:pt idx="38">
                        <c:v>10</c:v>
                      </c:pt>
                      <c:pt idx="39">
                        <c:v>9</c:v>
                      </c:pt>
                      <c:pt idx="40">
                        <c:v>10</c:v>
                      </c:pt>
                      <c:pt idx="41">
                        <c:v>12</c:v>
                      </c:pt>
                      <c:pt idx="42">
                        <c:v>10</c:v>
                      </c:pt>
                      <c:pt idx="43">
                        <c:v>10</c:v>
                      </c:pt>
                      <c:pt idx="44">
                        <c:v>7</c:v>
                      </c:pt>
                      <c:pt idx="45">
                        <c:v>10</c:v>
                      </c:pt>
                      <c:pt idx="46">
                        <c:v>7</c:v>
                      </c:pt>
                      <c:pt idx="47">
                        <c:v>7</c:v>
                      </c:pt>
                      <c:pt idx="48">
                        <c:v>6</c:v>
                      </c:pt>
                      <c:pt idx="49">
                        <c:v>5</c:v>
                      </c:pt>
                      <c:pt idx="50">
                        <c:v>4</c:v>
                      </c:pt>
                      <c:pt idx="51">
                        <c:v>4</c:v>
                      </c:pt>
                      <c:pt idx="52">
                        <c:v>5</c:v>
                      </c:pt>
                      <c:pt idx="53">
                        <c:v>5</c:v>
                      </c:pt>
                      <c:pt idx="54">
                        <c:v>5</c:v>
                      </c:pt>
                      <c:pt idx="55">
                        <c:v>5</c:v>
                      </c:pt>
                      <c:pt idx="56">
                        <c:v>5</c:v>
                      </c:pt>
                      <c:pt idx="57">
                        <c:v>6</c:v>
                      </c:pt>
                      <c:pt idx="58">
                        <c:v>5</c:v>
                      </c:pt>
                      <c:pt idx="59">
                        <c:v>7</c:v>
                      </c:pt>
                      <c:pt idx="60">
                        <c:v>8</c:v>
                      </c:pt>
                      <c:pt idx="61">
                        <c:v>10</c:v>
                      </c:pt>
                      <c:pt idx="62">
                        <c:v>12</c:v>
                      </c:pt>
                      <c:pt idx="63">
                        <c:v>11</c:v>
                      </c:pt>
                      <c:pt idx="64">
                        <c:v>11</c:v>
                      </c:pt>
                      <c:pt idx="65">
                        <c:v>13</c:v>
                      </c:pt>
                      <c:pt idx="66">
                        <c:v>14</c:v>
                      </c:pt>
                      <c:pt idx="67">
                        <c:v>11</c:v>
                      </c:pt>
                      <c:pt idx="68">
                        <c:v>11</c:v>
                      </c:pt>
                      <c:pt idx="69">
                        <c:v>12</c:v>
                      </c:pt>
                      <c:pt idx="70">
                        <c:v>10</c:v>
                      </c:pt>
                      <c:pt idx="71">
                        <c:v>14</c:v>
                      </c:pt>
                      <c:pt idx="72">
                        <c:v>15</c:v>
                      </c:pt>
                      <c:pt idx="73">
                        <c:v>20</c:v>
                      </c:pt>
                      <c:pt idx="74">
                        <c:v>20</c:v>
                      </c:pt>
                      <c:pt idx="75">
                        <c:v>18</c:v>
                      </c:pt>
                      <c:pt idx="76">
                        <c:v>19</c:v>
                      </c:pt>
                      <c:pt idx="77">
                        <c:v>12</c:v>
                      </c:pt>
                      <c:pt idx="78">
                        <c:v>11</c:v>
                      </c:pt>
                      <c:pt idx="79">
                        <c:v>10</c:v>
                      </c:pt>
                      <c:pt idx="80">
                        <c:v>11</c:v>
                      </c:pt>
                      <c:pt idx="81">
                        <c:v>9</c:v>
                      </c:pt>
                      <c:pt idx="82">
                        <c:v>9</c:v>
                      </c:pt>
                      <c:pt idx="83">
                        <c:v>11</c:v>
                      </c:pt>
                      <c:pt idx="84">
                        <c:v>10</c:v>
                      </c:pt>
                      <c:pt idx="85">
                        <c:v>11</c:v>
                      </c:pt>
                      <c:pt idx="86">
                        <c:v>13</c:v>
                      </c:pt>
                      <c:pt idx="87">
                        <c:v>10</c:v>
                      </c:pt>
                      <c:pt idx="88">
                        <c:v>10</c:v>
                      </c:pt>
                      <c:pt idx="89">
                        <c:v>9</c:v>
                      </c:pt>
                      <c:pt idx="90">
                        <c:v>9</c:v>
                      </c:pt>
                      <c:pt idx="91">
                        <c:v>4</c:v>
                      </c:pt>
                      <c:pt idx="92">
                        <c:v>4</c:v>
                      </c:pt>
                      <c:pt idx="93">
                        <c:v>7</c:v>
                      </c:pt>
                      <c:pt idx="94">
                        <c:v>8</c:v>
                      </c:pt>
                      <c:pt idx="95">
                        <c:v>9</c:v>
                      </c:pt>
                      <c:pt idx="96">
                        <c:v>7</c:v>
                      </c:pt>
                      <c:pt idx="97">
                        <c:v>10</c:v>
                      </c:pt>
                      <c:pt idx="98">
                        <c:v>9</c:v>
                      </c:pt>
                      <c:pt idx="99">
                        <c:v>11</c:v>
                      </c:pt>
                      <c:pt idx="100">
                        <c:v>11</c:v>
                      </c:pt>
                    </c:numCache>
                  </c:numRef>
                </c:val>
                <c:extLst xmlns:c15="http://schemas.microsoft.com/office/drawing/2012/chart">
                  <c:ext xmlns:c16="http://schemas.microsoft.com/office/drawing/2014/chart" uri="{C3380CC4-5D6E-409C-BE32-E72D297353CC}">
                    <c16:uniqueId val="{00000042-705D-4F0A-A385-AB4DC8980013}"/>
                  </c:ext>
                </c:extLst>
              </c15:ser>
            </c15:filteredBarSeries>
            <c15:filteredBarSeries>
              <c15:ser>
                <c:idx val="65"/>
                <c:order val="64"/>
                <c:tx>
                  <c:strRef>
                    <c:extLst xmlns:c15="http://schemas.microsoft.com/office/drawing/2012/chart">
                      <c:ext xmlns:c15="http://schemas.microsoft.com/office/drawing/2012/chart" uri="{02D57815-91ED-43cb-92C2-25804820EDAC}">
                        <c15:formulaRef>
                          <c15:sqref>'Table for graphs 25-26'!$A$67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25-26'!$B$67:$DA$67</c15:sqref>
                        </c15:formulaRef>
                      </c:ext>
                    </c:extLst>
                    <c:numCache>
                      <c:formatCode>General</c:formatCode>
                      <c:ptCount val="104"/>
                      <c:pt idx="0">
                        <c:v>3</c:v>
                      </c:pt>
                      <c:pt idx="1">
                        <c:v>2</c:v>
                      </c:pt>
                      <c:pt idx="2">
                        <c:v>2</c:v>
                      </c:pt>
                      <c:pt idx="3">
                        <c:v>3</c:v>
                      </c:pt>
                      <c:pt idx="4">
                        <c:v>4</c:v>
                      </c:pt>
                      <c:pt idx="5">
                        <c:v>4</c:v>
                      </c:pt>
                      <c:pt idx="6">
                        <c:v>3</c:v>
                      </c:pt>
                      <c:pt idx="7">
                        <c:v>3</c:v>
                      </c:pt>
                      <c:pt idx="8">
                        <c:v>4</c:v>
                      </c:pt>
                      <c:pt idx="9">
                        <c:v>3</c:v>
                      </c:pt>
                      <c:pt idx="10">
                        <c:v>2</c:v>
                      </c:pt>
                      <c:pt idx="11">
                        <c:v>0</c:v>
                      </c:pt>
                      <c:pt idx="12">
                        <c:v>0</c:v>
                      </c:pt>
                      <c:pt idx="13">
                        <c:v>0</c:v>
                      </c:pt>
                      <c:pt idx="14">
                        <c:v>3</c:v>
                      </c:pt>
                      <c:pt idx="15">
                        <c:v>2</c:v>
                      </c:pt>
                      <c:pt idx="16">
                        <c:v>2</c:v>
                      </c:pt>
                      <c:pt idx="17">
                        <c:v>4</c:v>
                      </c:pt>
                      <c:pt idx="18">
                        <c:v>5</c:v>
                      </c:pt>
                      <c:pt idx="19">
                        <c:v>3</c:v>
                      </c:pt>
                      <c:pt idx="20">
                        <c:v>3</c:v>
                      </c:pt>
                      <c:pt idx="21">
                        <c:v>3</c:v>
                      </c:pt>
                      <c:pt idx="22">
                        <c:v>5</c:v>
                      </c:pt>
                      <c:pt idx="23">
                        <c:v>4</c:v>
                      </c:pt>
                      <c:pt idx="24">
                        <c:v>5</c:v>
                      </c:pt>
                      <c:pt idx="25">
                        <c:v>4</c:v>
                      </c:pt>
                      <c:pt idx="26">
                        <c:v>4</c:v>
                      </c:pt>
                      <c:pt idx="27">
                        <c:v>3</c:v>
                      </c:pt>
                      <c:pt idx="28">
                        <c:v>3</c:v>
                      </c:pt>
                      <c:pt idx="29">
                        <c:v>2</c:v>
                      </c:pt>
                      <c:pt idx="30">
                        <c:v>2</c:v>
                      </c:pt>
                      <c:pt idx="31">
                        <c:v>1</c:v>
                      </c:pt>
                      <c:pt idx="32">
                        <c:v>1</c:v>
                      </c:pt>
                      <c:pt idx="33">
                        <c:v>2</c:v>
                      </c:pt>
                      <c:pt idx="34">
                        <c:v>2</c:v>
                      </c:pt>
                      <c:pt idx="35">
                        <c:v>0</c:v>
                      </c:pt>
                      <c:pt idx="36">
                        <c:v>2</c:v>
                      </c:pt>
                      <c:pt idx="37">
                        <c:v>2</c:v>
                      </c:pt>
                      <c:pt idx="38">
                        <c:v>3</c:v>
                      </c:pt>
                      <c:pt idx="39">
                        <c:v>5</c:v>
                      </c:pt>
                      <c:pt idx="40">
                        <c:v>6</c:v>
                      </c:pt>
                      <c:pt idx="41">
                        <c:v>7</c:v>
                      </c:pt>
                      <c:pt idx="42">
                        <c:v>6</c:v>
                      </c:pt>
                      <c:pt idx="43">
                        <c:v>4</c:v>
                      </c:pt>
                      <c:pt idx="44">
                        <c:v>5</c:v>
                      </c:pt>
                      <c:pt idx="45">
                        <c:v>7</c:v>
                      </c:pt>
                      <c:pt idx="46">
                        <c:v>6</c:v>
                      </c:pt>
                      <c:pt idx="47">
                        <c:v>5</c:v>
                      </c:pt>
                      <c:pt idx="48">
                        <c:v>6</c:v>
                      </c:pt>
                      <c:pt idx="49">
                        <c:v>5</c:v>
                      </c:pt>
                      <c:pt idx="50">
                        <c:v>6</c:v>
                      </c:pt>
                      <c:pt idx="51">
                        <c:v>7</c:v>
                      </c:pt>
                      <c:pt idx="52">
                        <c:v>7</c:v>
                      </c:pt>
                      <c:pt idx="53">
                        <c:v>5</c:v>
                      </c:pt>
                      <c:pt idx="54">
                        <c:v>6</c:v>
                      </c:pt>
                      <c:pt idx="55">
                        <c:v>7</c:v>
                      </c:pt>
                      <c:pt idx="56">
                        <c:v>4</c:v>
                      </c:pt>
                      <c:pt idx="57">
                        <c:v>7</c:v>
                      </c:pt>
                      <c:pt idx="58">
                        <c:v>6</c:v>
                      </c:pt>
                      <c:pt idx="59">
                        <c:v>6</c:v>
                      </c:pt>
                      <c:pt idx="60">
                        <c:v>6</c:v>
                      </c:pt>
                      <c:pt idx="61">
                        <c:v>7</c:v>
                      </c:pt>
                      <c:pt idx="62">
                        <c:v>10</c:v>
                      </c:pt>
                      <c:pt idx="63">
                        <c:v>10</c:v>
                      </c:pt>
                      <c:pt idx="64">
                        <c:v>10</c:v>
                      </c:pt>
                      <c:pt idx="65">
                        <c:v>12</c:v>
                      </c:pt>
                      <c:pt idx="66">
                        <c:v>12</c:v>
                      </c:pt>
                      <c:pt idx="67">
                        <c:v>9</c:v>
                      </c:pt>
                      <c:pt idx="68">
                        <c:v>10</c:v>
                      </c:pt>
                      <c:pt idx="69">
                        <c:v>9</c:v>
                      </c:pt>
                      <c:pt idx="70">
                        <c:v>10</c:v>
                      </c:pt>
                      <c:pt idx="71">
                        <c:v>9</c:v>
                      </c:pt>
                      <c:pt idx="72">
                        <c:v>8</c:v>
                      </c:pt>
                      <c:pt idx="73">
                        <c:v>12</c:v>
                      </c:pt>
                      <c:pt idx="74">
                        <c:v>13</c:v>
                      </c:pt>
                      <c:pt idx="75">
                        <c:v>11</c:v>
                      </c:pt>
                      <c:pt idx="76">
                        <c:v>7</c:v>
                      </c:pt>
                      <c:pt idx="77">
                        <c:v>8</c:v>
                      </c:pt>
                      <c:pt idx="78">
                        <c:v>8</c:v>
                      </c:pt>
                      <c:pt idx="79">
                        <c:v>8</c:v>
                      </c:pt>
                      <c:pt idx="80">
                        <c:v>12</c:v>
                      </c:pt>
                      <c:pt idx="81">
                        <c:v>11</c:v>
                      </c:pt>
                      <c:pt idx="82">
                        <c:v>10</c:v>
                      </c:pt>
                      <c:pt idx="83">
                        <c:v>9</c:v>
                      </c:pt>
                      <c:pt idx="84">
                        <c:v>8</c:v>
                      </c:pt>
                      <c:pt idx="85">
                        <c:v>8</c:v>
                      </c:pt>
                      <c:pt idx="86">
                        <c:v>6</c:v>
                      </c:pt>
                      <c:pt idx="87">
                        <c:v>4</c:v>
                      </c:pt>
                      <c:pt idx="88">
                        <c:v>4</c:v>
                      </c:pt>
                      <c:pt idx="89">
                        <c:v>3</c:v>
                      </c:pt>
                      <c:pt idx="90">
                        <c:v>3</c:v>
                      </c:pt>
                      <c:pt idx="91">
                        <c:v>2</c:v>
                      </c:pt>
                      <c:pt idx="92">
                        <c:v>3</c:v>
                      </c:pt>
                      <c:pt idx="93">
                        <c:v>4</c:v>
                      </c:pt>
                      <c:pt idx="94">
                        <c:v>5</c:v>
                      </c:pt>
                      <c:pt idx="95">
                        <c:v>5</c:v>
                      </c:pt>
                      <c:pt idx="96">
                        <c:v>4</c:v>
                      </c:pt>
                      <c:pt idx="97">
                        <c:v>4</c:v>
                      </c:pt>
                      <c:pt idx="98">
                        <c:v>4</c:v>
                      </c:pt>
                      <c:pt idx="99">
                        <c:v>6</c:v>
                      </c:pt>
                      <c:pt idx="100">
                        <c:v>6</c:v>
                      </c:pt>
                    </c:numCache>
                  </c:numRef>
                </c:val>
                <c:extLst xmlns:c15="http://schemas.microsoft.com/office/drawing/2012/chart">
                  <c:ext xmlns:c16="http://schemas.microsoft.com/office/drawing/2014/chart" uri="{C3380CC4-5D6E-409C-BE32-E72D297353CC}">
                    <c16:uniqueId val="{00000043-705D-4F0A-A385-AB4DC8980013}"/>
                  </c:ext>
                </c:extLst>
              </c15:ser>
            </c15:filteredBarSeries>
            <c15:filteredBarSeries>
              <c15:ser>
                <c:idx val="66"/>
                <c:order val="65"/>
                <c:tx>
                  <c:strRef>
                    <c:extLst xmlns:c15="http://schemas.microsoft.com/office/drawing/2012/chart">
                      <c:ext xmlns:c15="http://schemas.microsoft.com/office/drawing/2012/chart" uri="{02D57815-91ED-43cb-92C2-25804820EDAC}">
                        <c15:formulaRef>
                          <c15:sqref>'Table for graphs 25-26'!$A$68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25-26'!$B$68:$DA$68</c15:sqref>
                        </c15:formulaRef>
                      </c:ext>
                    </c:extLst>
                    <c:numCache>
                      <c:formatCode>General</c:formatCode>
                      <c:ptCount val="104"/>
                      <c:pt idx="0">
                        <c:v>2</c:v>
                      </c:pt>
                      <c:pt idx="1">
                        <c:v>4</c:v>
                      </c:pt>
                      <c:pt idx="2">
                        <c:v>4</c:v>
                      </c:pt>
                      <c:pt idx="3">
                        <c:v>3</c:v>
                      </c:pt>
                      <c:pt idx="4">
                        <c:v>2</c:v>
                      </c:pt>
                      <c:pt idx="5">
                        <c:v>1</c:v>
                      </c:pt>
                      <c:pt idx="6">
                        <c:v>1</c:v>
                      </c:pt>
                      <c:pt idx="7">
                        <c:v>1</c:v>
                      </c:pt>
                      <c:pt idx="8">
                        <c:v>1</c:v>
                      </c:pt>
                      <c:pt idx="9">
                        <c:v>3</c:v>
                      </c:pt>
                      <c:pt idx="10">
                        <c:v>4</c:v>
                      </c:pt>
                      <c:pt idx="11">
                        <c:v>3</c:v>
                      </c:pt>
                      <c:pt idx="12">
                        <c:v>1</c:v>
                      </c:pt>
                      <c:pt idx="13">
                        <c:v>3</c:v>
                      </c:pt>
                      <c:pt idx="14">
                        <c:v>2</c:v>
                      </c:pt>
                      <c:pt idx="15">
                        <c:v>3</c:v>
                      </c:pt>
                      <c:pt idx="16">
                        <c:v>2</c:v>
                      </c:pt>
                      <c:pt idx="17">
                        <c:v>2</c:v>
                      </c:pt>
                      <c:pt idx="18">
                        <c:v>3</c:v>
                      </c:pt>
                      <c:pt idx="19">
                        <c:v>3</c:v>
                      </c:pt>
                      <c:pt idx="20">
                        <c:v>4</c:v>
                      </c:pt>
                      <c:pt idx="21">
                        <c:v>6</c:v>
                      </c:pt>
                      <c:pt idx="22">
                        <c:v>4</c:v>
                      </c:pt>
                      <c:pt idx="23">
                        <c:v>4</c:v>
                      </c:pt>
                      <c:pt idx="24">
                        <c:v>4</c:v>
                      </c:pt>
                      <c:pt idx="25">
                        <c:v>5</c:v>
                      </c:pt>
                      <c:pt idx="26">
                        <c:v>4</c:v>
                      </c:pt>
                      <c:pt idx="27">
                        <c:v>3</c:v>
                      </c:pt>
                      <c:pt idx="28">
                        <c:v>3</c:v>
                      </c:pt>
                      <c:pt idx="29">
                        <c:v>3</c:v>
                      </c:pt>
                      <c:pt idx="30">
                        <c:v>1</c:v>
                      </c:pt>
                      <c:pt idx="31">
                        <c:v>1</c:v>
                      </c:pt>
                      <c:pt idx="32">
                        <c:v>3</c:v>
                      </c:pt>
                      <c:pt idx="33">
                        <c:v>2</c:v>
                      </c:pt>
                      <c:pt idx="34">
                        <c:v>2</c:v>
                      </c:pt>
                      <c:pt idx="35">
                        <c:v>2</c:v>
                      </c:pt>
                      <c:pt idx="36">
                        <c:v>2</c:v>
                      </c:pt>
                      <c:pt idx="37">
                        <c:v>2</c:v>
                      </c:pt>
                      <c:pt idx="38">
                        <c:v>2</c:v>
                      </c:pt>
                      <c:pt idx="39">
                        <c:v>1</c:v>
                      </c:pt>
                      <c:pt idx="40">
                        <c:v>1</c:v>
                      </c:pt>
                      <c:pt idx="41">
                        <c:v>4</c:v>
                      </c:pt>
                      <c:pt idx="42">
                        <c:v>6</c:v>
                      </c:pt>
                      <c:pt idx="43">
                        <c:v>3</c:v>
                      </c:pt>
                      <c:pt idx="44">
                        <c:v>3</c:v>
                      </c:pt>
                      <c:pt idx="45">
                        <c:v>3</c:v>
                      </c:pt>
                      <c:pt idx="46">
                        <c:v>3</c:v>
                      </c:pt>
                      <c:pt idx="47">
                        <c:v>2</c:v>
                      </c:pt>
                      <c:pt idx="48">
                        <c:v>2</c:v>
                      </c:pt>
                      <c:pt idx="49">
                        <c:v>0</c:v>
                      </c:pt>
                      <c:pt idx="50">
                        <c:v>0</c:v>
                      </c:pt>
                      <c:pt idx="51">
                        <c:v>0</c:v>
                      </c:pt>
                      <c:pt idx="52">
                        <c:v>1</c:v>
                      </c:pt>
                      <c:pt idx="53">
                        <c:v>1</c:v>
                      </c:pt>
                      <c:pt idx="54">
                        <c:v>0</c:v>
                      </c:pt>
                      <c:pt idx="55">
                        <c:v>4</c:v>
                      </c:pt>
                      <c:pt idx="56">
                        <c:v>0</c:v>
                      </c:pt>
                      <c:pt idx="57">
                        <c:v>0</c:v>
                      </c:pt>
                      <c:pt idx="58">
                        <c:v>2</c:v>
                      </c:pt>
                      <c:pt idx="59">
                        <c:v>3</c:v>
                      </c:pt>
                      <c:pt idx="60">
                        <c:v>2</c:v>
                      </c:pt>
                      <c:pt idx="61">
                        <c:v>1</c:v>
                      </c:pt>
                      <c:pt idx="62">
                        <c:v>1</c:v>
                      </c:pt>
                      <c:pt idx="63">
                        <c:v>3</c:v>
                      </c:pt>
                      <c:pt idx="64">
                        <c:v>1</c:v>
                      </c:pt>
                      <c:pt idx="65">
                        <c:v>0</c:v>
                      </c:pt>
                      <c:pt idx="66">
                        <c:v>2</c:v>
                      </c:pt>
                      <c:pt idx="67">
                        <c:v>4</c:v>
                      </c:pt>
                      <c:pt idx="68">
                        <c:v>3</c:v>
                      </c:pt>
                      <c:pt idx="69">
                        <c:v>3</c:v>
                      </c:pt>
                      <c:pt idx="70">
                        <c:v>4</c:v>
                      </c:pt>
                      <c:pt idx="71">
                        <c:v>5</c:v>
                      </c:pt>
                      <c:pt idx="72">
                        <c:v>4</c:v>
                      </c:pt>
                      <c:pt idx="73">
                        <c:v>4</c:v>
                      </c:pt>
                      <c:pt idx="74">
                        <c:v>5</c:v>
                      </c:pt>
                      <c:pt idx="75">
                        <c:v>5</c:v>
                      </c:pt>
                      <c:pt idx="76">
                        <c:v>5</c:v>
                      </c:pt>
                      <c:pt idx="77">
                        <c:v>4</c:v>
                      </c:pt>
                      <c:pt idx="78">
                        <c:v>3</c:v>
                      </c:pt>
                      <c:pt idx="79">
                        <c:v>5</c:v>
                      </c:pt>
                      <c:pt idx="80">
                        <c:v>4</c:v>
                      </c:pt>
                      <c:pt idx="81">
                        <c:v>4</c:v>
                      </c:pt>
                      <c:pt idx="82">
                        <c:v>3</c:v>
                      </c:pt>
                      <c:pt idx="83">
                        <c:v>5</c:v>
                      </c:pt>
                      <c:pt idx="84">
                        <c:v>5</c:v>
                      </c:pt>
                      <c:pt idx="85">
                        <c:v>5</c:v>
                      </c:pt>
                      <c:pt idx="86">
                        <c:v>2</c:v>
                      </c:pt>
                      <c:pt idx="87">
                        <c:v>4</c:v>
                      </c:pt>
                      <c:pt idx="88">
                        <c:v>1</c:v>
                      </c:pt>
                      <c:pt idx="89">
                        <c:v>1</c:v>
                      </c:pt>
                      <c:pt idx="90">
                        <c:v>2</c:v>
                      </c:pt>
                      <c:pt idx="91">
                        <c:v>2</c:v>
                      </c:pt>
                      <c:pt idx="92">
                        <c:v>3</c:v>
                      </c:pt>
                      <c:pt idx="93">
                        <c:v>4</c:v>
                      </c:pt>
                      <c:pt idx="94">
                        <c:v>4</c:v>
                      </c:pt>
                      <c:pt idx="95">
                        <c:v>5</c:v>
                      </c:pt>
                      <c:pt idx="96">
                        <c:v>3</c:v>
                      </c:pt>
                      <c:pt idx="97">
                        <c:v>5</c:v>
                      </c:pt>
                      <c:pt idx="98">
                        <c:v>5</c:v>
                      </c:pt>
                      <c:pt idx="99">
                        <c:v>4</c:v>
                      </c:pt>
                      <c:pt idx="100">
                        <c:v>5</c:v>
                      </c:pt>
                    </c:numCache>
                  </c:numRef>
                </c:val>
                <c:extLst xmlns:c15="http://schemas.microsoft.com/office/drawing/2012/chart">
                  <c:ext xmlns:c16="http://schemas.microsoft.com/office/drawing/2014/chart" uri="{C3380CC4-5D6E-409C-BE32-E72D297353CC}">
                    <c16:uniqueId val="{00000044-705D-4F0A-A385-AB4DC8980013}"/>
                  </c:ext>
                </c:extLst>
              </c15:ser>
            </c15:filteredBarSeries>
            <c15:filteredBarSeries>
              <c15:ser>
                <c:idx val="67"/>
                <c:order val="66"/>
                <c:tx>
                  <c:strRef>
                    <c:extLst xmlns:c15="http://schemas.microsoft.com/office/drawing/2012/chart">
                      <c:ext xmlns:c15="http://schemas.microsoft.com/office/drawing/2012/chart" uri="{02D57815-91ED-43cb-92C2-25804820EDAC}">
                        <c15:formulaRef>
                          <c15:sqref>'Table for graphs 25-26'!$A$69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25-26'!$B$69:$DA$69</c15:sqref>
                        </c15:formulaRef>
                      </c:ext>
                    </c:extLst>
                    <c:numCache>
                      <c:formatCode>General</c:formatCode>
                      <c:ptCount val="104"/>
                      <c:pt idx="0">
                        <c:v>17</c:v>
                      </c:pt>
                      <c:pt idx="1">
                        <c:v>13</c:v>
                      </c:pt>
                      <c:pt idx="2">
                        <c:v>10</c:v>
                      </c:pt>
                      <c:pt idx="3">
                        <c:v>9</c:v>
                      </c:pt>
                      <c:pt idx="4">
                        <c:v>11</c:v>
                      </c:pt>
                      <c:pt idx="5">
                        <c:v>12</c:v>
                      </c:pt>
                      <c:pt idx="6">
                        <c:v>14</c:v>
                      </c:pt>
                      <c:pt idx="7">
                        <c:v>18</c:v>
                      </c:pt>
                      <c:pt idx="8">
                        <c:v>16</c:v>
                      </c:pt>
                      <c:pt idx="9">
                        <c:v>18</c:v>
                      </c:pt>
                      <c:pt idx="10">
                        <c:v>18</c:v>
                      </c:pt>
                      <c:pt idx="11">
                        <c:v>19</c:v>
                      </c:pt>
                      <c:pt idx="12">
                        <c:v>24</c:v>
                      </c:pt>
                      <c:pt idx="13">
                        <c:v>25</c:v>
                      </c:pt>
                      <c:pt idx="14">
                        <c:v>22</c:v>
                      </c:pt>
                      <c:pt idx="15">
                        <c:v>25</c:v>
                      </c:pt>
                      <c:pt idx="16">
                        <c:v>10</c:v>
                      </c:pt>
                      <c:pt idx="17">
                        <c:v>22</c:v>
                      </c:pt>
                      <c:pt idx="18">
                        <c:v>21</c:v>
                      </c:pt>
                      <c:pt idx="19">
                        <c:v>20</c:v>
                      </c:pt>
                      <c:pt idx="20">
                        <c:v>24</c:v>
                      </c:pt>
                      <c:pt idx="21">
                        <c:v>25</c:v>
                      </c:pt>
                      <c:pt idx="22">
                        <c:v>23</c:v>
                      </c:pt>
                      <c:pt idx="23">
                        <c:v>21</c:v>
                      </c:pt>
                      <c:pt idx="24">
                        <c:v>19</c:v>
                      </c:pt>
                      <c:pt idx="25">
                        <c:v>23</c:v>
                      </c:pt>
                      <c:pt idx="26">
                        <c:v>21</c:v>
                      </c:pt>
                      <c:pt idx="27">
                        <c:v>19</c:v>
                      </c:pt>
                      <c:pt idx="28">
                        <c:v>19</c:v>
                      </c:pt>
                      <c:pt idx="29">
                        <c:v>21</c:v>
                      </c:pt>
                      <c:pt idx="30">
                        <c:v>19</c:v>
                      </c:pt>
                      <c:pt idx="31">
                        <c:v>19</c:v>
                      </c:pt>
                      <c:pt idx="32">
                        <c:v>16</c:v>
                      </c:pt>
                      <c:pt idx="33">
                        <c:v>13</c:v>
                      </c:pt>
                      <c:pt idx="34">
                        <c:v>14</c:v>
                      </c:pt>
                      <c:pt idx="35">
                        <c:v>11</c:v>
                      </c:pt>
                      <c:pt idx="36">
                        <c:v>11</c:v>
                      </c:pt>
                      <c:pt idx="37">
                        <c:v>13</c:v>
                      </c:pt>
                      <c:pt idx="38">
                        <c:v>14</c:v>
                      </c:pt>
                      <c:pt idx="39">
                        <c:v>16</c:v>
                      </c:pt>
                      <c:pt idx="40">
                        <c:v>14</c:v>
                      </c:pt>
                      <c:pt idx="41">
                        <c:v>16</c:v>
                      </c:pt>
                      <c:pt idx="42">
                        <c:v>13</c:v>
                      </c:pt>
                      <c:pt idx="43">
                        <c:v>11</c:v>
                      </c:pt>
                      <c:pt idx="44">
                        <c:v>11</c:v>
                      </c:pt>
                      <c:pt idx="45">
                        <c:v>13</c:v>
                      </c:pt>
                      <c:pt idx="46">
                        <c:v>17</c:v>
                      </c:pt>
                      <c:pt idx="47">
                        <c:v>13</c:v>
                      </c:pt>
                      <c:pt idx="48">
                        <c:v>13</c:v>
                      </c:pt>
                      <c:pt idx="49">
                        <c:v>14</c:v>
                      </c:pt>
                      <c:pt idx="50">
                        <c:v>13</c:v>
                      </c:pt>
                      <c:pt idx="51">
                        <c:v>12</c:v>
                      </c:pt>
                      <c:pt idx="52">
                        <c:v>13</c:v>
                      </c:pt>
                      <c:pt idx="53">
                        <c:v>19</c:v>
                      </c:pt>
                      <c:pt idx="54">
                        <c:v>19</c:v>
                      </c:pt>
                      <c:pt idx="55">
                        <c:v>21</c:v>
                      </c:pt>
                      <c:pt idx="56">
                        <c:v>23</c:v>
                      </c:pt>
                      <c:pt idx="57">
                        <c:v>22</c:v>
                      </c:pt>
                      <c:pt idx="58">
                        <c:v>20</c:v>
                      </c:pt>
                      <c:pt idx="59">
                        <c:v>18</c:v>
                      </c:pt>
                      <c:pt idx="60">
                        <c:v>16</c:v>
                      </c:pt>
                      <c:pt idx="61">
                        <c:v>10</c:v>
                      </c:pt>
                      <c:pt idx="62">
                        <c:v>12</c:v>
                      </c:pt>
                      <c:pt idx="63">
                        <c:v>13</c:v>
                      </c:pt>
                      <c:pt idx="64">
                        <c:v>17</c:v>
                      </c:pt>
                      <c:pt idx="65">
                        <c:v>15</c:v>
                      </c:pt>
                      <c:pt idx="66">
                        <c:v>14</c:v>
                      </c:pt>
                      <c:pt idx="67">
                        <c:v>18</c:v>
                      </c:pt>
                      <c:pt idx="68">
                        <c:v>19</c:v>
                      </c:pt>
                      <c:pt idx="69">
                        <c:v>15</c:v>
                      </c:pt>
                      <c:pt idx="70">
                        <c:v>14</c:v>
                      </c:pt>
                      <c:pt idx="71">
                        <c:v>16</c:v>
                      </c:pt>
                      <c:pt idx="72">
                        <c:v>17</c:v>
                      </c:pt>
                      <c:pt idx="73">
                        <c:v>17</c:v>
                      </c:pt>
                      <c:pt idx="74">
                        <c:v>18</c:v>
                      </c:pt>
                      <c:pt idx="75">
                        <c:v>21</c:v>
                      </c:pt>
                      <c:pt idx="76">
                        <c:v>21</c:v>
                      </c:pt>
                      <c:pt idx="77">
                        <c:v>19</c:v>
                      </c:pt>
                      <c:pt idx="78">
                        <c:v>18</c:v>
                      </c:pt>
                      <c:pt idx="79">
                        <c:v>18</c:v>
                      </c:pt>
                      <c:pt idx="80">
                        <c:v>19</c:v>
                      </c:pt>
                      <c:pt idx="81">
                        <c:v>18</c:v>
                      </c:pt>
                      <c:pt idx="82">
                        <c:v>24</c:v>
                      </c:pt>
                      <c:pt idx="83">
                        <c:v>29</c:v>
                      </c:pt>
                      <c:pt idx="84">
                        <c:v>26</c:v>
                      </c:pt>
                      <c:pt idx="85">
                        <c:v>28</c:v>
                      </c:pt>
                      <c:pt idx="86">
                        <c:v>24</c:v>
                      </c:pt>
                      <c:pt idx="87">
                        <c:v>32</c:v>
                      </c:pt>
                      <c:pt idx="88">
                        <c:v>32</c:v>
                      </c:pt>
                      <c:pt idx="89">
                        <c:v>37</c:v>
                      </c:pt>
                      <c:pt idx="90">
                        <c:v>37</c:v>
                      </c:pt>
                      <c:pt idx="91">
                        <c:v>41</c:v>
                      </c:pt>
                      <c:pt idx="92">
                        <c:v>39</c:v>
                      </c:pt>
                      <c:pt idx="93">
                        <c:v>35</c:v>
                      </c:pt>
                      <c:pt idx="94">
                        <c:v>30</c:v>
                      </c:pt>
                      <c:pt idx="95">
                        <c:v>31</c:v>
                      </c:pt>
                      <c:pt idx="96">
                        <c:v>33</c:v>
                      </c:pt>
                      <c:pt idx="97">
                        <c:v>33</c:v>
                      </c:pt>
                      <c:pt idx="98">
                        <c:v>26</c:v>
                      </c:pt>
                      <c:pt idx="99">
                        <c:v>29</c:v>
                      </c:pt>
                      <c:pt idx="100">
                        <c:v>28</c:v>
                      </c:pt>
                    </c:numCache>
                  </c:numRef>
                </c:val>
                <c:extLst xmlns:c15="http://schemas.microsoft.com/office/drawing/2012/chart">
                  <c:ext xmlns:c16="http://schemas.microsoft.com/office/drawing/2014/chart" uri="{C3380CC4-5D6E-409C-BE32-E72D297353CC}">
                    <c16:uniqueId val="{00000045-705D-4F0A-A385-AB4DC8980013}"/>
                  </c:ext>
                </c:extLst>
              </c15:ser>
            </c15:filteredBarSeries>
            <c15:filteredBarSeries>
              <c15:ser>
                <c:idx val="68"/>
                <c:order val="67"/>
                <c:tx>
                  <c:strRef>
                    <c:extLst xmlns:c15="http://schemas.microsoft.com/office/drawing/2012/chart">
                      <c:ext xmlns:c15="http://schemas.microsoft.com/office/drawing/2012/chart" uri="{02D57815-91ED-43cb-92C2-25804820EDAC}">
                        <c15:formulaRef>
                          <c15:sqref>'Table for graphs 25-26'!$A$70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25-26'!$B$70:$DA$70</c15:sqref>
                        </c15:formulaRef>
                      </c:ext>
                    </c:extLst>
                    <c:numCache>
                      <c:formatCode>General</c:formatCode>
                      <c:ptCount val="104"/>
                      <c:pt idx="0">
                        <c:v>8</c:v>
                      </c:pt>
                      <c:pt idx="1">
                        <c:v>8</c:v>
                      </c:pt>
                      <c:pt idx="2">
                        <c:v>8</c:v>
                      </c:pt>
                      <c:pt idx="3">
                        <c:v>8</c:v>
                      </c:pt>
                      <c:pt idx="4">
                        <c:v>8</c:v>
                      </c:pt>
                      <c:pt idx="5">
                        <c:v>9</c:v>
                      </c:pt>
                      <c:pt idx="6">
                        <c:v>9</c:v>
                      </c:pt>
                      <c:pt idx="7">
                        <c:v>8</c:v>
                      </c:pt>
                      <c:pt idx="8">
                        <c:v>9</c:v>
                      </c:pt>
                      <c:pt idx="9">
                        <c:v>8</c:v>
                      </c:pt>
                      <c:pt idx="10">
                        <c:v>7</c:v>
                      </c:pt>
                      <c:pt idx="11">
                        <c:v>8</c:v>
                      </c:pt>
                      <c:pt idx="12">
                        <c:v>5</c:v>
                      </c:pt>
                      <c:pt idx="13">
                        <c:v>4</c:v>
                      </c:pt>
                      <c:pt idx="14">
                        <c:v>3</c:v>
                      </c:pt>
                      <c:pt idx="15">
                        <c:v>6</c:v>
                      </c:pt>
                      <c:pt idx="16">
                        <c:v>19</c:v>
                      </c:pt>
                      <c:pt idx="17">
                        <c:v>4</c:v>
                      </c:pt>
                      <c:pt idx="18">
                        <c:v>4</c:v>
                      </c:pt>
                      <c:pt idx="19">
                        <c:v>7</c:v>
                      </c:pt>
                      <c:pt idx="20">
                        <c:v>6</c:v>
                      </c:pt>
                      <c:pt idx="21">
                        <c:v>8</c:v>
                      </c:pt>
                      <c:pt idx="22">
                        <c:v>7</c:v>
                      </c:pt>
                      <c:pt idx="23">
                        <c:v>7</c:v>
                      </c:pt>
                      <c:pt idx="24">
                        <c:v>6</c:v>
                      </c:pt>
                      <c:pt idx="25">
                        <c:v>9</c:v>
                      </c:pt>
                      <c:pt idx="26">
                        <c:v>7</c:v>
                      </c:pt>
                      <c:pt idx="27">
                        <c:v>6</c:v>
                      </c:pt>
                      <c:pt idx="28">
                        <c:v>4</c:v>
                      </c:pt>
                      <c:pt idx="29">
                        <c:v>5</c:v>
                      </c:pt>
                      <c:pt idx="30">
                        <c:v>4</c:v>
                      </c:pt>
                      <c:pt idx="31">
                        <c:v>5</c:v>
                      </c:pt>
                      <c:pt idx="32">
                        <c:v>3</c:v>
                      </c:pt>
                      <c:pt idx="33">
                        <c:v>5</c:v>
                      </c:pt>
                      <c:pt idx="34">
                        <c:v>5</c:v>
                      </c:pt>
                      <c:pt idx="35">
                        <c:v>6</c:v>
                      </c:pt>
                      <c:pt idx="36">
                        <c:v>7</c:v>
                      </c:pt>
                      <c:pt idx="37">
                        <c:v>5</c:v>
                      </c:pt>
                      <c:pt idx="38">
                        <c:v>5</c:v>
                      </c:pt>
                      <c:pt idx="39">
                        <c:v>6</c:v>
                      </c:pt>
                      <c:pt idx="40">
                        <c:v>4</c:v>
                      </c:pt>
                      <c:pt idx="41">
                        <c:v>5</c:v>
                      </c:pt>
                      <c:pt idx="42">
                        <c:v>5</c:v>
                      </c:pt>
                      <c:pt idx="43">
                        <c:v>5</c:v>
                      </c:pt>
                      <c:pt idx="44">
                        <c:v>6</c:v>
                      </c:pt>
                      <c:pt idx="45">
                        <c:v>5</c:v>
                      </c:pt>
                      <c:pt idx="46">
                        <c:v>9</c:v>
                      </c:pt>
                      <c:pt idx="47">
                        <c:v>9</c:v>
                      </c:pt>
                      <c:pt idx="48">
                        <c:v>8</c:v>
                      </c:pt>
                      <c:pt idx="49">
                        <c:v>7</c:v>
                      </c:pt>
                      <c:pt idx="50">
                        <c:v>5</c:v>
                      </c:pt>
                      <c:pt idx="51">
                        <c:v>6</c:v>
                      </c:pt>
                      <c:pt idx="52">
                        <c:v>8</c:v>
                      </c:pt>
                      <c:pt idx="53">
                        <c:v>5</c:v>
                      </c:pt>
                      <c:pt idx="54">
                        <c:v>5</c:v>
                      </c:pt>
                      <c:pt idx="55">
                        <c:v>6</c:v>
                      </c:pt>
                      <c:pt idx="56">
                        <c:v>7</c:v>
                      </c:pt>
                      <c:pt idx="57">
                        <c:v>5</c:v>
                      </c:pt>
                      <c:pt idx="58">
                        <c:v>6</c:v>
                      </c:pt>
                      <c:pt idx="59">
                        <c:v>3</c:v>
                      </c:pt>
                      <c:pt idx="60">
                        <c:v>2</c:v>
                      </c:pt>
                      <c:pt idx="61">
                        <c:v>2</c:v>
                      </c:pt>
                      <c:pt idx="62">
                        <c:v>2</c:v>
                      </c:pt>
                      <c:pt idx="63">
                        <c:v>3</c:v>
                      </c:pt>
                      <c:pt idx="64">
                        <c:v>3</c:v>
                      </c:pt>
                      <c:pt idx="65">
                        <c:v>4</c:v>
                      </c:pt>
                      <c:pt idx="66">
                        <c:v>5</c:v>
                      </c:pt>
                      <c:pt idx="67">
                        <c:v>5</c:v>
                      </c:pt>
                      <c:pt idx="68">
                        <c:v>3</c:v>
                      </c:pt>
                      <c:pt idx="69">
                        <c:v>3</c:v>
                      </c:pt>
                      <c:pt idx="70">
                        <c:v>4</c:v>
                      </c:pt>
                      <c:pt idx="71">
                        <c:v>5</c:v>
                      </c:pt>
                      <c:pt idx="72">
                        <c:v>3</c:v>
                      </c:pt>
                      <c:pt idx="73">
                        <c:v>5</c:v>
                      </c:pt>
                      <c:pt idx="74">
                        <c:v>3</c:v>
                      </c:pt>
                      <c:pt idx="75">
                        <c:v>2</c:v>
                      </c:pt>
                      <c:pt idx="76">
                        <c:v>3</c:v>
                      </c:pt>
                      <c:pt idx="77">
                        <c:v>4</c:v>
                      </c:pt>
                      <c:pt idx="78">
                        <c:v>2</c:v>
                      </c:pt>
                      <c:pt idx="79">
                        <c:v>3</c:v>
                      </c:pt>
                      <c:pt idx="80">
                        <c:v>4</c:v>
                      </c:pt>
                      <c:pt idx="81">
                        <c:v>5</c:v>
                      </c:pt>
                      <c:pt idx="82">
                        <c:v>5</c:v>
                      </c:pt>
                      <c:pt idx="83">
                        <c:v>4</c:v>
                      </c:pt>
                      <c:pt idx="84">
                        <c:v>5</c:v>
                      </c:pt>
                      <c:pt idx="85">
                        <c:v>5</c:v>
                      </c:pt>
                      <c:pt idx="86">
                        <c:v>5</c:v>
                      </c:pt>
                      <c:pt idx="87">
                        <c:v>4</c:v>
                      </c:pt>
                      <c:pt idx="88">
                        <c:v>5</c:v>
                      </c:pt>
                      <c:pt idx="89">
                        <c:v>6</c:v>
                      </c:pt>
                      <c:pt idx="90">
                        <c:v>6</c:v>
                      </c:pt>
                      <c:pt idx="91">
                        <c:v>6</c:v>
                      </c:pt>
                      <c:pt idx="92">
                        <c:v>8</c:v>
                      </c:pt>
                      <c:pt idx="93">
                        <c:v>9</c:v>
                      </c:pt>
                      <c:pt idx="94">
                        <c:v>9</c:v>
                      </c:pt>
                      <c:pt idx="95">
                        <c:v>7</c:v>
                      </c:pt>
                      <c:pt idx="96">
                        <c:v>5</c:v>
                      </c:pt>
                      <c:pt idx="97">
                        <c:v>5</c:v>
                      </c:pt>
                      <c:pt idx="98">
                        <c:v>4</c:v>
                      </c:pt>
                      <c:pt idx="99">
                        <c:v>4</c:v>
                      </c:pt>
                      <c:pt idx="100">
                        <c:v>4</c:v>
                      </c:pt>
                    </c:numCache>
                  </c:numRef>
                </c:val>
                <c:extLst xmlns:c15="http://schemas.microsoft.com/office/drawing/2012/chart">
                  <c:ext xmlns:c16="http://schemas.microsoft.com/office/drawing/2014/chart" uri="{C3380CC4-5D6E-409C-BE32-E72D297353CC}">
                    <c16:uniqueId val="{00000046-705D-4F0A-A385-AB4DC8980013}"/>
                  </c:ext>
                </c:extLst>
              </c15:ser>
            </c15:filteredBarSeries>
            <c15:filteredBarSeries>
              <c15:ser>
                <c:idx val="69"/>
                <c:order val="68"/>
                <c:tx>
                  <c:strRef>
                    <c:extLst xmlns:c15="http://schemas.microsoft.com/office/drawing/2012/chart">
                      <c:ext xmlns:c15="http://schemas.microsoft.com/office/drawing/2012/chart" uri="{02D57815-91ED-43cb-92C2-25804820EDAC}">
                        <c15:formulaRef>
                          <c15:sqref>'Table for graphs 25-26'!$A$71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25-26'!$B$71:$DA$71</c15:sqref>
                        </c15:formulaRef>
                      </c:ext>
                    </c:extLst>
                    <c:numCache>
                      <c:formatCode>General</c:formatCode>
                      <c:ptCount val="104"/>
                      <c:pt idx="0">
                        <c:v>0</c:v>
                      </c:pt>
                      <c:pt idx="1">
                        <c:v>0</c:v>
                      </c:pt>
                      <c:pt idx="2">
                        <c:v>0</c:v>
                      </c:pt>
                      <c:pt idx="3">
                        <c:v>0</c:v>
                      </c:pt>
                      <c:pt idx="4">
                        <c:v>1</c:v>
                      </c:pt>
                      <c:pt idx="5">
                        <c:v>1</c:v>
                      </c:pt>
                      <c:pt idx="6">
                        <c:v>1</c:v>
                      </c:pt>
                      <c:pt idx="7">
                        <c:v>1</c:v>
                      </c:pt>
                      <c:pt idx="8">
                        <c:v>2</c:v>
                      </c:pt>
                      <c:pt idx="9">
                        <c:v>1</c:v>
                      </c:pt>
                      <c:pt idx="10">
                        <c:v>2</c:v>
                      </c:pt>
                      <c:pt idx="11">
                        <c:v>0</c:v>
                      </c:pt>
                      <c:pt idx="12">
                        <c:v>1</c:v>
                      </c:pt>
                      <c:pt idx="13">
                        <c:v>1</c:v>
                      </c:pt>
                      <c:pt idx="14">
                        <c:v>0</c:v>
                      </c:pt>
                      <c:pt idx="15">
                        <c:v>0</c:v>
                      </c:pt>
                      <c:pt idx="16">
                        <c:v>0</c:v>
                      </c:pt>
                      <c:pt idx="17">
                        <c:v>0</c:v>
                      </c:pt>
                      <c:pt idx="18">
                        <c:v>0</c:v>
                      </c:pt>
                      <c:pt idx="19">
                        <c:v>0</c:v>
                      </c:pt>
                      <c:pt idx="20">
                        <c:v>0</c:v>
                      </c:pt>
                      <c:pt idx="21">
                        <c:v>0</c:v>
                      </c:pt>
                      <c:pt idx="22">
                        <c:v>0</c:v>
                      </c:pt>
                      <c:pt idx="23">
                        <c:v>1</c:v>
                      </c:pt>
                      <c:pt idx="24">
                        <c:v>0</c:v>
                      </c:pt>
                      <c:pt idx="25">
                        <c:v>0</c:v>
                      </c:pt>
                      <c:pt idx="26">
                        <c:v>0</c:v>
                      </c:pt>
                      <c:pt idx="27">
                        <c:v>1</c:v>
                      </c:pt>
                      <c:pt idx="28">
                        <c:v>1</c:v>
                      </c:pt>
                      <c:pt idx="29">
                        <c:v>1</c:v>
                      </c:pt>
                      <c:pt idx="30">
                        <c:v>2</c:v>
                      </c:pt>
                      <c:pt idx="31">
                        <c:v>1</c:v>
                      </c:pt>
                      <c:pt idx="32">
                        <c:v>2</c:v>
                      </c:pt>
                      <c:pt idx="33">
                        <c:v>1</c:v>
                      </c:pt>
                      <c:pt idx="34">
                        <c:v>1</c:v>
                      </c:pt>
                      <c:pt idx="35">
                        <c:v>1</c:v>
                      </c:pt>
                      <c:pt idx="36">
                        <c:v>0</c:v>
                      </c:pt>
                      <c:pt idx="37">
                        <c:v>1</c:v>
                      </c:pt>
                      <c:pt idx="38">
                        <c:v>1</c:v>
                      </c:pt>
                      <c:pt idx="39">
                        <c:v>1</c:v>
                      </c:pt>
                      <c:pt idx="40">
                        <c:v>1</c:v>
                      </c:pt>
                      <c:pt idx="41">
                        <c:v>1</c:v>
                      </c:pt>
                      <c:pt idx="42">
                        <c:v>0</c:v>
                      </c:pt>
                      <c:pt idx="43">
                        <c:v>0</c:v>
                      </c:pt>
                      <c:pt idx="44">
                        <c:v>0</c:v>
                      </c:pt>
                      <c:pt idx="45">
                        <c:v>0</c:v>
                      </c:pt>
                      <c:pt idx="46">
                        <c:v>0</c:v>
                      </c:pt>
                      <c:pt idx="47">
                        <c:v>0</c:v>
                      </c:pt>
                      <c:pt idx="48">
                        <c:v>0</c:v>
                      </c:pt>
                      <c:pt idx="49">
                        <c:v>0</c:v>
                      </c:pt>
                      <c:pt idx="50">
                        <c:v>0</c:v>
                      </c:pt>
                      <c:pt idx="51">
                        <c:v>0</c:v>
                      </c:pt>
                      <c:pt idx="52">
                        <c:v>0</c:v>
                      </c:pt>
                      <c:pt idx="53">
                        <c:v>1</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1</c:v>
                      </c:pt>
                      <c:pt idx="72">
                        <c:v>1</c:v>
                      </c:pt>
                      <c:pt idx="73">
                        <c:v>1</c:v>
                      </c:pt>
                      <c:pt idx="74">
                        <c:v>2</c:v>
                      </c:pt>
                      <c:pt idx="75">
                        <c:v>3</c:v>
                      </c:pt>
                      <c:pt idx="76">
                        <c:v>4</c:v>
                      </c:pt>
                      <c:pt idx="77">
                        <c:v>3</c:v>
                      </c:pt>
                      <c:pt idx="78">
                        <c:v>2</c:v>
                      </c:pt>
                      <c:pt idx="79">
                        <c:v>2</c:v>
                      </c:pt>
                      <c:pt idx="80">
                        <c:v>2</c:v>
                      </c:pt>
                      <c:pt idx="81">
                        <c:v>2</c:v>
                      </c:pt>
                      <c:pt idx="82">
                        <c:v>1</c:v>
                      </c:pt>
                      <c:pt idx="83">
                        <c:v>1</c:v>
                      </c:pt>
                      <c:pt idx="84">
                        <c:v>2</c:v>
                      </c:pt>
                      <c:pt idx="85">
                        <c:v>3</c:v>
                      </c:pt>
                      <c:pt idx="86">
                        <c:v>4</c:v>
                      </c:pt>
                      <c:pt idx="87">
                        <c:v>3</c:v>
                      </c:pt>
                      <c:pt idx="88">
                        <c:v>3</c:v>
                      </c:pt>
                      <c:pt idx="89">
                        <c:v>1</c:v>
                      </c:pt>
                      <c:pt idx="90">
                        <c:v>0</c:v>
                      </c:pt>
                      <c:pt idx="91">
                        <c:v>0</c:v>
                      </c:pt>
                      <c:pt idx="92">
                        <c:v>0</c:v>
                      </c:pt>
                      <c:pt idx="93">
                        <c:v>0</c:v>
                      </c:pt>
                      <c:pt idx="94">
                        <c:v>0</c:v>
                      </c:pt>
                      <c:pt idx="95">
                        <c:v>1</c:v>
                      </c:pt>
                      <c:pt idx="96">
                        <c:v>1</c:v>
                      </c:pt>
                      <c:pt idx="97">
                        <c:v>1</c:v>
                      </c:pt>
                      <c:pt idx="98">
                        <c:v>2</c:v>
                      </c:pt>
                      <c:pt idx="99">
                        <c:v>2</c:v>
                      </c:pt>
                      <c:pt idx="100">
                        <c:v>1</c:v>
                      </c:pt>
                    </c:numCache>
                  </c:numRef>
                </c:val>
                <c:extLst xmlns:c15="http://schemas.microsoft.com/office/drawing/2012/chart">
                  <c:ext xmlns:c16="http://schemas.microsoft.com/office/drawing/2014/chart" uri="{C3380CC4-5D6E-409C-BE32-E72D297353CC}">
                    <c16:uniqueId val="{00000047-705D-4F0A-A385-AB4DC8980013}"/>
                  </c:ext>
                </c:extLst>
              </c15:ser>
            </c15:filteredBarSeries>
            <c15:filteredBarSeries>
              <c15:ser>
                <c:idx val="70"/>
                <c:order val="69"/>
                <c:tx>
                  <c:strRef>
                    <c:extLst xmlns:c15="http://schemas.microsoft.com/office/drawing/2012/chart">
                      <c:ext xmlns:c15="http://schemas.microsoft.com/office/drawing/2012/chart" uri="{02D57815-91ED-43cb-92C2-25804820EDAC}">
                        <c15:formulaRef>
                          <c15:sqref>'Table for graphs 25-26'!$A$72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25-26'!$B$72:$DA$72</c15:sqref>
                        </c15:formulaRef>
                      </c:ext>
                    </c:extLst>
                    <c:numCache>
                      <c:formatCode>General</c:formatCode>
                      <c:ptCount val="104"/>
                      <c:pt idx="0">
                        <c:v>1</c:v>
                      </c:pt>
                      <c:pt idx="1">
                        <c:v>1</c:v>
                      </c:pt>
                      <c:pt idx="2">
                        <c:v>1</c:v>
                      </c:pt>
                      <c:pt idx="3">
                        <c:v>0</c:v>
                      </c:pt>
                      <c:pt idx="4">
                        <c:v>0</c:v>
                      </c:pt>
                      <c:pt idx="5">
                        <c:v>1</c:v>
                      </c:pt>
                      <c:pt idx="6">
                        <c:v>1</c:v>
                      </c:pt>
                      <c:pt idx="7">
                        <c:v>1</c:v>
                      </c:pt>
                      <c:pt idx="8">
                        <c:v>2</c:v>
                      </c:pt>
                      <c:pt idx="9">
                        <c:v>3</c:v>
                      </c:pt>
                      <c:pt idx="10">
                        <c:v>3</c:v>
                      </c:pt>
                      <c:pt idx="11">
                        <c:v>2</c:v>
                      </c:pt>
                      <c:pt idx="12">
                        <c:v>0</c:v>
                      </c:pt>
                      <c:pt idx="13">
                        <c:v>2</c:v>
                      </c:pt>
                      <c:pt idx="14">
                        <c:v>3</c:v>
                      </c:pt>
                      <c:pt idx="15">
                        <c:v>2</c:v>
                      </c:pt>
                      <c:pt idx="16">
                        <c:v>4</c:v>
                      </c:pt>
                      <c:pt idx="17">
                        <c:v>2</c:v>
                      </c:pt>
                      <c:pt idx="18">
                        <c:v>2</c:v>
                      </c:pt>
                      <c:pt idx="19">
                        <c:v>2</c:v>
                      </c:pt>
                      <c:pt idx="20">
                        <c:v>2</c:v>
                      </c:pt>
                      <c:pt idx="21">
                        <c:v>0</c:v>
                      </c:pt>
                      <c:pt idx="22">
                        <c:v>1</c:v>
                      </c:pt>
                      <c:pt idx="23">
                        <c:v>1</c:v>
                      </c:pt>
                      <c:pt idx="24">
                        <c:v>1</c:v>
                      </c:pt>
                      <c:pt idx="25">
                        <c:v>0</c:v>
                      </c:pt>
                      <c:pt idx="26">
                        <c:v>0</c:v>
                      </c:pt>
                      <c:pt idx="27">
                        <c:v>0</c:v>
                      </c:pt>
                      <c:pt idx="28">
                        <c:v>0</c:v>
                      </c:pt>
                      <c:pt idx="29">
                        <c:v>0</c:v>
                      </c:pt>
                      <c:pt idx="30">
                        <c:v>0</c:v>
                      </c:pt>
                      <c:pt idx="32">
                        <c:v>0</c:v>
                      </c:pt>
                      <c:pt idx="33">
                        <c:v>0</c:v>
                      </c:pt>
                      <c:pt idx="34">
                        <c:v>0</c:v>
                      </c:pt>
                      <c:pt idx="35">
                        <c:v>0</c:v>
                      </c:pt>
                      <c:pt idx="36">
                        <c:v>0</c:v>
                      </c:pt>
                      <c:pt idx="37">
                        <c:v>0</c:v>
                      </c:pt>
                      <c:pt idx="38">
                        <c:v>1</c:v>
                      </c:pt>
                      <c:pt idx="39">
                        <c:v>1</c:v>
                      </c:pt>
                      <c:pt idx="40">
                        <c:v>1</c:v>
                      </c:pt>
                      <c:pt idx="41">
                        <c:v>2</c:v>
                      </c:pt>
                      <c:pt idx="42">
                        <c:v>3</c:v>
                      </c:pt>
                      <c:pt idx="43">
                        <c:v>2</c:v>
                      </c:pt>
                      <c:pt idx="44">
                        <c:v>3</c:v>
                      </c:pt>
                      <c:pt idx="45">
                        <c:v>2</c:v>
                      </c:pt>
                      <c:pt idx="46">
                        <c:v>2</c:v>
                      </c:pt>
                      <c:pt idx="47">
                        <c:v>2</c:v>
                      </c:pt>
                      <c:pt idx="48">
                        <c:v>3</c:v>
                      </c:pt>
                      <c:pt idx="49">
                        <c:v>2</c:v>
                      </c:pt>
                      <c:pt idx="50">
                        <c:v>1</c:v>
                      </c:pt>
                      <c:pt idx="51">
                        <c:v>2</c:v>
                      </c:pt>
                      <c:pt idx="52">
                        <c:v>2</c:v>
                      </c:pt>
                      <c:pt idx="53">
                        <c:v>0</c:v>
                      </c:pt>
                      <c:pt idx="54">
                        <c:v>0</c:v>
                      </c:pt>
                      <c:pt idx="55">
                        <c:v>0</c:v>
                      </c:pt>
                      <c:pt idx="56">
                        <c:v>0</c:v>
                      </c:pt>
                      <c:pt idx="57">
                        <c:v>2</c:v>
                      </c:pt>
                      <c:pt idx="58">
                        <c:v>1</c:v>
                      </c:pt>
                      <c:pt idx="59">
                        <c:v>1</c:v>
                      </c:pt>
                      <c:pt idx="60">
                        <c:v>1</c:v>
                      </c:pt>
                      <c:pt idx="61">
                        <c:v>1</c:v>
                      </c:pt>
                      <c:pt idx="62">
                        <c:v>1</c:v>
                      </c:pt>
                      <c:pt idx="63">
                        <c:v>1</c:v>
                      </c:pt>
                      <c:pt idx="64">
                        <c:v>2</c:v>
                      </c:pt>
                      <c:pt idx="65">
                        <c:v>2</c:v>
                      </c:pt>
                      <c:pt idx="66">
                        <c:v>4</c:v>
                      </c:pt>
                      <c:pt idx="67">
                        <c:v>2</c:v>
                      </c:pt>
                      <c:pt idx="68">
                        <c:v>3</c:v>
                      </c:pt>
                      <c:pt idx="69">
                        <c:v>2</c:v>
                      </c:pt>
                      <c:pt idx="70">
                        <c:v>2</c:v>
                      </c:pt>
                      <c:pt idx="71">
                        <c:v>0</c:v>
                      </c:pt>
                      <c:pt idx="72">
                        <c:v>0</c:v>
                      </c:pt>
                      <c:pt idx="73">
                        <c:v>0</c:v>
                      </c:pt>
                      <c:pt idx="74">
                        <c:v>0</c:v>
                      </c:pt>
                      <c:pt idx="75">
                        <c:v>0</c:v>
                      </c:pt>
                      <c:pt idx="76">
                        <c:v>0</c:v>
                      </c:pt>
                      <c:pt idx="77">
                        <c:v>0</c:v>
                      </c:pt>
                      <c:pt idx="78">
                        <c:v>0</c:v>
                      </c:pt>
                      <c:pt idx="79">
                        <c:v>0</c:v>
                      </c:pt>
                      <c:pt idx="80">
                        <c:v>0</c:v>
                      </c:pt>
                      <c:pt idx="81">
                        <c:v>0</c:v>
                      </c:pt>
                      <c:pt idx="82">
                        <c:v>0</c:v>
                      </c:pt>
                      <c:pt idx="83">
                        <c:v>0</c:v>
                      </c:pt>
                      <c:pt idx="84">
                        <c:v>1</c:v>
                      </c:pt>
                      <c:pt idx="85">
                        <c:v>2</c:v>
                      </c:pt>
                      <c:pt idx="86">
                        <c:v>1</c:v>
                      </c:pt>
                      <c:pt idx="87">
                        <c:v>1</c:v>
                      </c:pt>
                      <c:pt idx="88">
                        <c:v>1</c:v>
                      </c:pt>
                      <c:pt idx="89">
                        <c:v>2</c:v>
                      </c:pt>
                      <c:pt idx="90">
                        <c:v>1</c:v>
                      </c:pt>
                      <c:pt idx="91">
                        <c:v>1</c:v>
                      </c:pt>
                      <c:pt idx="92">
                        <c:v>3</c:v>
                      </c:pt>
                      <c:pt idx="93">
                        <c:v>4</c:v>
                      </c:pt>
                      <c:pt idx="94">
                        <c:v>2</c:v>
                      </c:pt>
                      <c:pt idx="95">
                        <c:v>0</c:v>
                      </c:pt>
                      <c:pt idx="96">
                        <c:v>0</c:v>
                      </c:pt>
                      <c:pt idx="97">
                        <c:v>0</c:v>
                      </c:pt>
                      <c:pt idx="98">
                        <c:v>1</c:v>
                      </c:pt>
                      <c:pt idx="99">
                        <c:v>1</c:v>
                      </c:pt>
                      <c:pt idx="100">
                        <c:v>2</c:v>
                      </c:pt>
                    </c:numCache>
                  </c:numRef>
                </c:val>
                <c:extLst xmlns:c15="http://schemas.microsoft.com/office/drawing/2012/chart">
                  <c:ext xmlns:c16="http://schemas.microsoft.com/office/drawing/2014/chart" uri="{C3380CC4-5D6E-409C-BE32-E72D297353CC}">
                    <c16:uniqueId val="{00000048-705D-4F0A-A385-AB4DC8980013}"/>
                  </c:ext>
                </c:extLst>
              </c15:ser>
            </c15:filteredBarSeries>
            <c15:filteredBarSeries>
              <c15:ser>
                <c:idx val="71"/>
                <c:order val="70"/>
                <c:tx>
                  <c:strRef>
                    <c:extLst xmlns:c15="http://schemas.microsoft.com/office/drawing/2012/chart">
                      <c:ext xmlns:c15="http://schemas.microsoft.com/office/drawing/2012/chart" uri="{02D57815-91ED-43cb-92C2-25804820EDAC}">
                        <c15:formulaRef>
                          <c15:sqref>'Table for graphs 25-26'!$A$73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25-26'!$B$73:$DA$73</c15:sqref>
                        </c15:formulaRef>
                      </c:ext>
                    </c:extLst>
                    <c:numCache>
                      <c:formatCode>General</c:formatCode>
                      <c:ptCount val="104"/>
                      <c:pt idx="0">
                        <c:v>5</c:v>
                      </c:pt>
                      <c:pt idx="1">
                        <c:v>3</c:v>
                      </c:pt>
                      <c:pt idx="2">
                        <c:v>3</c:v>
                      </c:pt>
                      <c:pt idx="3">
                        <c:v>3</c:v>
                      </c:pt>
                      <c:pt idx="4">
                        <c:v>2</c:v>
                      </c:pt>
                      <c:pt idx="5">
                        <c:v>3</c:v>
                      </c:pt>
                      <c:pt idx="6">
                        <c:v>4</c:v>
                      </c:pt>
                      <c:pt idx="7">
                        <c:v>4</c:v>
                      </c:pt>
                      <c:pt idx="8">
                        <c:v>6</c:v>
                      </c:pt>
                      <c:pt idx="9">
                        <c:v>5</c:v>
                      </c:pt>
                      <c:pt idx="10">
                        <c:v>3</c:v>
                      </c:pt>
                      <c:pt idx="11">
                        <c:v>3</c:v>
                      </c:pt>
                      <c:pt idx="12">
                        <c:v>2</c:v>
                      </c:pt>
                      <c:pt idx="13">
                        <c:v>3</c:v>
                      </c:pt>
                      <c:pt idx="14">
                        <c:v>2</c:v>
                      </c:pt>
                      <c:pt idx="15">
                        <c:v>3</c:v>
                      </c:pt>
                      <c:pt idx="16">
                        <c:v>4</c:v>
                      </c:pt>
                      <c:pt idx="17">
                        <c:v>3</c:v>
                      </c:pt>
                      <c:pt idx="18">
                        <c:v>6</c:v>
                      </c:pt>
                      <c:pt idx="19">
                        <c:v>5</c:v>
                      </c:pt>
                      <c:pt idx="20">
                        <c:v>6</c:v>
                      </c:pt>
                      <c:pt idx="21">
                        <c:v>5</c:v>
                      </c:pt>
                      <c:pt idx="22">
                        <c:v>4</c:v>
                      </c:pt>
                      <c:pt idx="23">
                        <c:v>5</c:v>
                      </c:pt>
                      <c:pt idx="24">
                        <c:v>3</c:v>
                      </c:pt>
                      <c:pt idx="25">
                        <c:v>5</c:v>
                      </c:pt>
                      <c:pt idx="26">
                        <c:v>5</c:v>
                      </c:pt>
                      <c:pt idx="27">
                        <c:v>4</c:v>
                      </c:pt>
                      <c:pt idx="28">
                        <c:v>8</c:v>
                      </c:pt>
                      <c:pt idx="29">
                        <c:v>10</c:v>
                      </c:pt>
                      <c:pt idx="30">
                        <c:v>9</c:v>
                      </c:pt>
                      <c:pt idx="31">
                        <c:v>8</c:v>
                      </c:pt>
                      <c:pt idx="32">
                        <c:v>8</c:v>
                      </c:pt>
                      <c:pt idx="33">
                        <c:v>14</c:v>
                      </c:pt>
                      <c:pt idx="34">
                        <c:v>15</c:v>
                      </c:pt>
                      <c:pt idx="35">
                        <c:v>13</c:v>
                      </c:pt>
                      <c:pt idx="36">
                        <c:v>12</c:v>
                      </c:pt>
                      <c:pt idx="37">
                        <c:v>8</c:v>
                      </c:pt>
                      <c:pt idx="38">
                        <c:v>8</c:v>
                      </c:pt>
                      <c:pt idx="39">
                        <c:v>10</c:v>
                      </c:pt>
                      <c:pt idx="40">
                        <c:v>18</c:v>
                      </c:pt>
                      <c:pt idx="41">
                        <c:v>17</c:v>
                      </c:pt>
                      <c:pt idx="42">
                        <c:v>22</c:v>
                      </c:pt>
                      <c:pt idx="43">
                        <c:v>20</c:v>
                      </c:pt>
                      <c:pt idx="44">
                        <c:v>18</c:v>
                      </c:pt>
                      <c:pt idx="45">
                        <c:v>15</c:v>
                      </c:pt>
                      <c:pt idx="46">
                        <c:v>11</c:v>
                      </c:pt>
                      <c:pt idx="47">
                        <c:v>16</c:v>
                      </c:pt>
                      <c:pt idx="48">
                        <c:v>15</c:v>
                      </c:pt>
                      <c:pt idx="49">
                        <c:v>12</c:v>
                      </c:pt>
                      <c:pt idx="50">
                        <c:v>12</c:v>
                      </c:pt>
                      <c:pt idx="51">
                        <c:v>12</c:v>
                      </c:pt>
                      <c:pt idx="52">
                        <c:v>10</c:v>
                      </c:pt>
                      <c:pt idx="53">
                        <c:v>8</c:v>
                      </c:pt>
                      <c:pt idx="54">
                        <c:v>8</c:v>
                      </c:pt>
                      <c:pt idx="55">
                        <c:v>9</c:v>
                      </c:pt>
                      <c:pt idx="56">
                        <c:v>8</c:v>
                      </c:pt>
                      <c:pt idx="57">
                        <c:v>8</c:v>
                      </c:pt>
                      <c:pt idx="58">
                        <c:v>9</c:v>
                      </c:pt>
                      <c:pt idx="59">
                        <c:v>10</c:v>
                      </c:pt>
                      <c:pt idx="60">
                        <c:v>7</c:v>
                      </c:pt>
                      <c:pt idx="61">
                        <c:v>10</c:v>
                      </c:pt>
                      <c:pt idx="62">
                        <c:v>9</c:v>
                      </c:pt>
                      <c:pt idx="63">
                        <c:v>10</c:v>
                      </c:pt>
                      <c:pt idx="64">
                        <c:v>15</c:v>
                      </c:pt>
                      <c:pt idx="65">
                        <c:v>10</c:v>
                      </c:pt>
                      <c:pt idx="66">
                        <c:v>7</c:v>
                      </c:pt>
                      <c:pt idx="67">
                        <c:v>5</c:v>
                      </c:pt>
                      <c:pt idx="68">
                        <c:v>4</c:v>
                      </c:pt>
                      <c:pt idx="69">
                        <c:v>2</c:v>
                      </c:pt>
                      <c:pt idx="70">
                        <c:v>3</c:v>
                      </c:pt>
                      <c:pt idx="71">
                        <c:v>7</c:v>
                      </c:pt>
                      <c:pt idx="72">
                        <c:v>12</c:v>
                      </c:pt>
                      <c:pt idx="73">
                        <c:v>14</c:v>
                      </c:pt>
                      <c:pt idx="74">
                        <c:v>8</c:v>
                      </c:pt>
                      <c:pt idx="75">
                        <c:v>8</c:v>
                      </c:pt>
                      <c:pt idx="76">
                        <c:v>9</c:v>
                      </c:pt>
                      <c:pt idx="77">
                        <c:v>9</c:v>
                      </c:pt>
                      <c:pt idx="78">
                        <c:v>11</c:v>
                      </c:pt>
                      <c:pt idx="79">
                        <c:v>10</c:v>
                      </c:pt>
                      <c:pt idx="80">
                        <c:v>12</c:v>
                      </c:pt>
                      <c:pt idx="81">
                        <c:v>11</c:v>
                      </c:pt>
                      <c:pt idx="82">
                        <c:v>13</c:v>
                      </c:pt>
                      <c:pt idx="83">
                        <c:v>12</c:v>
                      </c:pt>
                      <c:pt idx="84">
                        <c:v>12</c:v>
                      </c:pt>
                      <c:pt idx="85">
                        <c:v>8</c:v>
                      </c:pt>
                      <c:pt idx="86">
                        <c:v>17</c:v>
                      </c:pt>
                      <c:pt idx="87">
                        <c:v>16</c:v>
                      </c:pt>
                      <c:pt idx="88">
                        <c:v>12</c:v>
                      </c:pt>
                      <c:pt idx="89">
                        <c:v>12</c:v>
                      </c:pt>
                      <c:pt idx="90">
                        <c:v>12</c:v>
                      </c:pt>
                      <c:pt idx="91">
                        <c:v>11</c:v>
                      </c:pt>
                      <c:pt idx="92">
                        <c:v>7</c:v>
                      </c:pt>
                      <c:pt idx="93">
                        <c:v>10</c:v>
                      </c:pt>
                      <c:pt idx="94">
                        <c:v>9</c:v>
                      </c:pt>
                      <c:pt idx="95">
                        <c:v>8</c:v>
                      </c:pt>
                      <c:pt idx="96">
                        <c:v>7</c:v>
                      </c:pt>
                      <c:pt idx="97">
                        <c:v>7</c:v>
                      </c:pt>
                      <c:pt idx="98">
                        <c:v>8</c:v>
                      </c:pt>
                      <c:pt idx="99">
                        <c:v>12</c:v>
                      </c:pt>
                      <c:pt idx="100">
                        <c:v>13</c:v>
                      </c:pt>
                    </c:numCache>
                  </c:numRef>
                </c:val>
                <c:extLst xmlns:c15="http://schemas.microsoft.com/office/drawing/2012/chart">
                  <c:ext xmlns:c16="http://schemas.microsoft.com/office/drawing/2014/chart" uri="{C3380CC4-5D6E-409C-BE32-E72D297353CC}">
                    <c16:uniqueId val="{00000049-705D-4F0A-A385-AB4DC8980013}"/>
                  </c:ext>
                </c:extLst>
              </c15:ser>
            </c15:filteredBarSeries>
            <c15:filteredBarSeries>
              <c15:ser>
                <c:idx val="72"/>
                <c:order val="71"/>
                <c:tx>
                  <c:strRef>
                    <c:extLst xmlns:c15="http://schemas.microsoft.com/office/drawing/2012/chart">
                      <c:ext xmlns:c15="http://schemas.microsoft.com/office/drawing/2012/chart" uri="{02D57815-91ED-43cb-92C2-25804820EDAC}">
                        <c15:formulaRef>
                          <c15:sqref>'Table for graphs 25-26'!$A$74</c15:sqref>
                        </c15:formulaRef>
                      </c:ext>
                    </c:extLst>
                    <c:strCache>
                      <c:ptCount val="1"/>
                      <c:pt idx="0">
                        <c:v>Upper Gastrointestinal - Reported &gt;103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25-26'!$B$74:$DA$74</c15:sqref>
                        </c15:formulaRef>
                      </c:ext>
                    </c:extLst>
                    <c:numCache>
                      <c:formatCode>General</c:formatCode>
                      <c:ptCount val="104"/>
                      <c:pt idx="0">
                        <c:v>7</c:v>
                      </c:pt>
                      <c:pt idx="1">
                        <c:v>7</c:v>
                      </c:pt>
                      <c:pt idx="2">
                        <c:v>8</c:v>
                      </c:pt>
                      <c:pt idx="3">
                        <c:v>11</c:v>
                      </c:pt>
                      <c:pt idx="4">
                        <c:v>12</c:v>
                      </c:pt>
                      <c:pt idx="5">
                        <c:v>12</c:v>
                      </c:pt>
                      <c:pt idx="6">
                        <c:v>7</c:v>
                      </c:pt>
                      <c:pt idx="7">
                        <c:v>7</c:v>
                      </c:pt>
                      <c:pt idx="8">
                        <c:v>8</c:v>
                      </c:pt>
                      <c:pt idx="9">
                        <c:v>6</c:v>
                      </c:pt>
                      <c:pt idx="10">
                        <c:v>5</c:v>
                      </c:pt>
                      <c:pt idx="11">
                        <c:v>4</c:v>
                      </c:pt>
                      <c:pt idx="12">
                        <c:v>7</c:v>
                      </c:pt>
                      <c:pt idx="13">
                        <c:v>7</c:v>
                      </c:pt>
                      <c:pt idx="14">
                        <c:v>5</c:v>
                      </c:pt>
                      <c:pt idx="15">
                        <c:v>4</c:v>
                      </c:pt>
                      <c:pt idx="16">
                        <c:v>7</c:v>
                      </c:pt>
                      <c:pt idx="17">
                        <c:v>6</c:v>
                      </c:pt>
                      <c:pt idx="18">
                        <c:v>6</c:v>
                      </c:pt>
                      <c:pt idx="19">
                        <c:v>7</c:v>
                      </c:pt>
                      <c:pt idx="20">
                        <c:v>8</c:v>
                      </c:pt>
                      <c:pt idx="21">
                        <c:v>9</c:v>
                      </c:pt>
                      <c:pt idx="22">
                        <c:v>8</c:v>
                      </c:pt>
                      <c:pt idx="23">
                        <c:v>11</c:v>
                      </c:pt>
                      <c:pt idx="24">
                        <c:v>10</c:v>
                      </c:pt>
                      <c:pt idx="25">
                        <c:v>10</c:v>
                      </c:pt>
                      <c:pt idx="26">
                        <c:v>9</c:v>
                      </c:pt>
                      <c:pt idx="27">
                        <c:v>13</c:v>
                      </c:pt>
                      <c:pt idx="28">
                        <c:v>14</c:v>
                      </c:pt>
                      <c:pt idx="29">
                        <c:v>14</c:v>
                      </c:pt>
                      <c:pt idx="30">
                        <c:v>12</c:v>
                      </c:pt>
                      <c:pt idx="31">
                        <c:v>8</c:v>
                      </c:pt>
                      <c:pt idx="32">
                        <c:v>6</c:v>
                      </c:pt>
                      <c:pt idx="33">
                        <c:v>8</c:v>
                      </c:pt>
                      <c:pt idx="34">
                        <c:v>9</c:v>
                      </c:pt>
                      <c:pt idx="35">
                        <c:v>13</c:v>
                      </c:pt>
                      <c:pt idx="36">
                        <c:v>14</c:v>
                      </c:pt>
                      <c:pt idx="37">
                        <c:v>14</c:v>
                      </c:pt>
                      <c:pt idx="38">
                        <c:v>18</c:v>
                      </c:pt>
                      <c:pt idx="39">
                        <c:v>15</c:v>
                      </c:pt>
                      <c:pt idx="40">
                        <c:v>13</c:v>
                      </c:pt>
                      <c:pt idx="41">
                        <c:v>12</c:v>
                      </c:pt>
                      <c:pt idx="42">
                        <c:v>9</c:v>
                      </c:pt>
                      <c:pt idx="43">
                        <c:v>11</c:v>
                      </c:pt>
                      <c:pt idx="44">
                        <c:v>12</c:v>
                      </c:pt>
                      <c:pt idx="45">
                        <c:v>11</c:v>
                      </c:pt>
                      <c:pt idx="46">
                        <c:v>10</c:v>
                      </c:pt>
                      <c:pt idx="47">
                        <c:v>11</c:v>
                      </c:pt>
                      <c:pt idx="48">
                        <c:v>10</c:v>
                      </c:pt>
                      <c:pt idx="49">
                        <c:v>11</c:v>
                      </c:pt>
                      <c:pt idx="50">
                        <c:v>8</c:v>
                      </c:pt>
                      <c:pt idx="51">
                        <c:v>9</c:v>
                      </c:pt>
                      <c:pt idx="52">
                        <c:v>10</c:v>
                      </c:pt>
                      <c:pt idx="53">
                        <c:v>7</c:v>
                      </c:pt>
                      <c:pt idx="54">
                        <c:v>8</c:v>
                      </c:pt>
                      <c:pt idx="55">
                        <c:v>7</c:v>
                      </c:pt>
                      <c:pt idx="56">
                        <c:v>7</c:v>
                      </c:pt>
                      <c:pt idx="57">
                        <c:v>10</c:v>
                      </c:pt>
                      <c:pt idx="58">
                        <c:v>5</c:v>
                      </c:pt>
                      <c:pt idx="59">
                        <c:v>7</c:v>
                      </c:pt>
                      <c:pt idx="60">
                        <c:v>6</c:v>
                      </c:pt>
                      <c:pt idx="61">
                        <c:v>7</c:v>
                      </c:pt>
                      <c:pt idx="62">
                        <c:v>5</c:v>
                      </c:pt>
                      <c:pt idx="63">
                        <c:v>5</c:v>
                      </c:pt>
                      <c:pt idx="64">
                        <c:v>5</c:v>
                      </c:pt>
                      <c:pt idx="65">
                        <c:v>4</c:v>
                      </c:pt>
                      <c:pt idx="66">
                        <c:v>7</c:v>
                      </c:pt>
                      <c:pt idx="67">
                        <c:v>3</c:v>
                      </c:pt>
                      <c:pt idx="68">
                        <c:v>5</c:v>
                      </c:pt>
                      <c:pt idx="69">
                        <c:v>7</c:v>
                      </c:pt>
                      <c:pt idx="70">
                        <c:v>9</c:v>
                      </c:pt>
                      <c:pt idx="71">
                        <c:v>9</c:v>
                      </c:pt>
                      <c:pt idx="72">
                        <c:v>8</c:v>
                      </c:pt>
                      <c:pt idx="73">
                        <c:v>10</c:v>
                      </c:pt>
                      <c:pt idx="74">
                        <c:v>13</c:v>
                      </c:pt>
                      <c:pt idx="75">
                        <c:v>11</c:v>
                      </c:pt>
                      <c:pt idx="76">
                        <c:v>13</c:v>
                      </c:pt>
                      <c:pt idx="77">
                        <c:v>12</c:v>
                      </c:pt>
                      <c:pt idx="78">
                        <c:v>10</c:v>
                      </c:pt>
                      <c:pt idx="79">
                        <c:v>10</c:v>
                      </c:pt>
                      <c:pt idx="80">
                        <c:v>11</c:v>
                      </c:pt>
                      <c:pt idx="81">
                        <c:v>11</c:v>
                      </c:pt>
                      <c:pt idx="82">
                        <c:v>14</c:v>
                      </c:pt>
                      <c:pt idx="83">
                        <c:v>12</c:v>
                      </c:pt>
                      <c:pt idx="84">
                        <c:v>9</c:v>
                      </c:pt>
                      <c:pt idx="85">
                        <c:v>7</c:v>
                      </c:pt>
                      <c:pt idx="86">
                        <c:v>6</c:v>
                      </c:pt>
                      <c:pt idx="87">
                        <c:v>7</c:v>
                      </c:pt>
                      <c:pt idx="88">
                        <c:v>10</c:v>
                      </c:pt>
                      <c:pt idx="89">
                        <c:v>12</c:v>
                      </c:pt>
                      <c:pt idx="90">
                        <c:v>13</c:v>
                      </c:pt>
                      <c:pt idx="91">
                        <c:v>14</c:v>
                      </c:pt>
                      <c:pt idx="92">
                        <c:v>15</c:v>
                      </c:pt>
                      <c:pt idx="93">
                        <c:v>14</c:v>
                      </c:pt>
                      <c:pt idx="94">
                        <c:v>14</c:v>
                      </c:pt>
                      <c:pt idx="95">
                        <c:v>13</c:v>
                      </c:pt>
                      <c:pt idx="96">
                        <c:v>10</c:v>
                      </c:pt>
                      <c:pt idx="97">
                        <c:v>7</c:v>
                      </c:pt>
                      <c:pt idx="98">
                        <c:v>9</c:v>
                      </c:pt>
                      <c:pt idx="99">
                        <c:v>11</c:v>
                      </c:pt>
                      <c:pt idx="100">
                        <c:v>11</c:v>
                      </c:pt>
                    </c:numCache>
                  </c:numRef>
                </c:val>
                <c:extLst xmlns:c15="http://schemas.microsoft.com/office/drawing/2012/chart">
                  <c:ext xmlns:c16="http://schemas.microsoft.com/office/drawing/2014/chart" uri="{C3380CC4-5D6E-409C-BE32-E72D297353CC}">
                    <c16:uniqueId val="{0000004A-705D-4F0A-A385-AB4DC8980013}"/>
                  </c:ext>
                </c:extLst>
              </c15:ser>
            </c15:filteredBarSeries>
            <c15:filteredBarSeries>
              <c15:ser>
                <c:idx val="73"/>
                <c:order val="72"/>
                <c:tx>
                  <c:strRef>
                    <c:extLst xmlns:c15="http://schemas.microsoft.com/office/drawing/2012/chart">
                      <c:ext xmlns:c15="http://schemas.microsoft.com/office/drawing/2012/chart" uri="{02D57815-91ED-43cb-92C2-25804820EDAC}">
                        <c15:formulaRef>
                          <c15:sqref>'Table for graphs 25-26'!$A$75</c15:sqref>
                        </c15:formulaRef>
                      </c:ext>
                    </c:extLst>
                    <c:strCache>
                      <c:ptCount val="1"/>
                      <c:pt idx="0">
                        <c:v>Urological - Reported &gt;103 days</c:v>
                      </c:pt>
                    </c:strCache>
                  </c:strRef>
                </c:tx>
                <c:spPr>
                  <a:solidFill>
                    <a:schemeClr val="accent5">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25-26'!$B$75:$DA$75</c15:sqref>
                        </c15:formulaRef>
                      </c:ext>
                    </c:extLst>
                    <c:numCache>
                      <c:formatCode>General</c:formatCode>
                      <c:ptCount val="104"/>
                      <c:pt idx="0">
                        <c:v>20</c:v>
                      </c:pt>
                      <c:pt idx="1">
                        <c:v>20</c:v>
                      </c:pt>
                      <c:pt idx="2">
                        <c:v>18</c:v>
                      </c:pt>
                      <c:pt idx="3">
                        <c:v>19</c:v>
                      </c:pt>
                      <c:pt idx="4">
                        <c:v>18</c:v>
                      </c:pt>
                      <c:pt idx="5">
                        <c:v>19</c:v>
                      </c:pt>
                      <c:pt idx="6">
                        <c:v>17</c:v>
                      </c:pt>
                      <c:pt idx="7">
                        <c:v>18</c:v>
                      </c:pt>
                      <c:pt idx="8">
                        <c:v>19</c:v>
                      </c:pt>
                      <c:pt idx="9">
                        <c:v>20</c:v>
                      </c:pt>
                      <c:pt idx="10">
                        <c:v>16</c:v>
                      </c:pt>
                      <c:pt idx="11">
                        <c:v>14</c:v>
                      </c:pt>
                      <c:pt idx="12">
                        <c:v>13</c:v>
                      </c:pt>
                      <c:pt idx="13">
                        <c:v>10</c:v>
                      </c:pt>
                      <c:pt idx="14">
                        <c:v>9</c:v>
                      </c:pt>
                      <c:pt idx="15">
                        <c:v>14</c:v>
                      </c:pt>
                      <c:pt idx="16">
                        <c:v>12</c:v>
                      </c:pt>
                      <c:pt idx="17">
                        <c:v>14</c:v>
                      </c:pt>
                      <c:pt idx="18">
                        <c:v>16</c:v>
                      </c:pt>
                      <c:pt idx="19">
                        <c:v>16</c:v>
                      </c:pt>
                      <c:pt idx="20">
                        <c:v>13</c:v>
                      </c:pt>
                      <c:pt idx="21">
                        <c:v>14</c:v>
                      </c:pt>
                      <c:pt idx="22">
                        <c:v>14</c:v>
                      </c:pt>
                      <c:pt idx="23">
                        <c:v>12</c:v>
                      </c:pt>
                      <c:pt idx="24">
                        <c:v>12</c:v>
                      </c:pt>
                      <c:pt idx="25">
                        <c:v>15</c:v>
                      </c:pt>
                      <c:pt idx="26">
                        <c:v>15</c:v>
                      </c:pt>
                      <c:pt idx="27">
                        <c:v>12</c:v>
                      </c:pt>
                      <c:pt idx="28">
                        <c:v>13</c:v>
                      </c:pt>
                      <c:pt idx="29">
                        <c:v>15</c:v>
                      </c:pt>
                      <c:pt idx="30">
                        <c:v>15</c:v>
                      </c:pt>
                      <c:pt idx="31">
                        <c:v>14</c:v>
                      </c:pt>
                      <c:pt idx="32">
                        <c:v>9</c:v>
                      </c:pt>
                      <c:pt idx="33">
                        <c:v>7</c:v>
                      </c:pt>
                      <c:pt idx="34">
                        <c:v>6</c:v>
                      </c:pt>
                      <c:pt idx="35">
                        <c:v>10</c:v>
                      </c:pt>
                      <c:pt idx="36">
                        <c:v>9</c:v>
                      </c:pt>
                      <c:pt idx="37">
                        <c:v>6</c:v>
                      </c:pt>
                      <c:pt idx="38">
                        <c:v>8</c:v>
                      </c:pt>
                      <c:pt idx="39">
                        <c:v>11</c:v>
                      </c:pt>
                      <c:pt idx="40">
                        <c:v>12</c:v>
                      </c:pt>
                      <c:pt idx="41">
                        <c:v>9</c:v>
                      </c:pt>
                      <c:pt idx="42">
                        <c:v>7</c:v>
                      </c:pt>
                      <c:pt idx="43">
                        <c:v>11</c:v>
                      </c:pt>
                      <c:pt idx="44">
                        <c:v>10</c:v>
                      </c:pt>
                      <c:pt idx="45">
                        <c:v>9</c:v>
                      </c:pt>
                      <c:pt idx="46">
                        <c:v>12</c:v>
                      </c:pt>
                      <c:pt idx="47">
                        <c:v>11</c:v>
                      </c:pt>
                      <c:pt idx="48">
                        <c:v>15</c:v>
                      </c:pt>
                      <c:pt idx="49">
                        <c:v>11</c:v>
                      </c:pt>
                      <c:pt idx="50">
                        <c:v>13</c:v>
                      </c:pt>
                      <c:pt idx="51">
                        <c:v>17</c:v>
                      </c:pt>
                      <c:pt idx="52">
                        <c:v>13</c:v>
                      </c:pt>
                      <c:pt idx="53">
                        <c:v>10</c:v>
                      </c:pt>
                      <c:pt idx="54">
                        <c:v>11</c:v>
                      </c:pt>
                      <c:pt idx="55">
                        <c:v>15</c:v>
                      </c:pt>
                      <c:pt idx="56">
                        <c:v>16</c:v>
                      </c:pt>
                      <c:pt idx="57">
                        <c:v>18</c:v>
                      </c:pt>
                      <c:pt idx="58">
                        <c:v>21</c:v>
                      </c:pt>
                      <c:pt idx="59">
                        <c:v>22</c:v>
                      </c:pt>
                      <c:pt idx="60">
                        <c:v>16</c:v>
                      </c:pt>
                      <c:pt idx="61">
                        <c:v>16</c:v>
                      </c:pt>
                      <c:pt idx="62">
                        <c:v>14</c:v>
                      </c:pt>
                      <c:pt idx="63">
                        <c:v>14</c:v>
                      </c:pt>
                      <c:pt idx="64">
                        <c:v>19</c:v>
                      </c:pt>
                      <c:pt idx="65">
                        <c:v>22</c:v>
                      </c:pt>
                      <c:pt idx="66">
                        <c:v>17</c:v>
                      </c:pt>
                      <c:pt idx="67">
                        <c:v>16</c:v>
                      </c:pt>
                      <c:pt idx="68">
                        <c:v>20</c:v>
                      </c:pt>
                      <c:pt idx="69">
                        <c:v>22</c:v>
                      </c:pt>
                      <c:pt idx="70">
                        <c:v>29</c:v>
                      </c:pt>
                      <c:pt idx="71">
                        <c:v>25</c:v>
                      </c:pt>
                      <c:pt idx="72">
                        <c:v>31</c:v>
                      </c:pt>
                      <c:pt idx="73">
                        <c:v>28</c:v>
                      </c:pt>
                      <c:pt idx="74">
                        <c:v>27</c:v>
                      </c:pt>
                      <c:pt idx="75">
                        <c:v>24</c:v>
                      </c:pt>
                      <c:pt idx="76">
                        <c:v>26</c:v>
                      </c:pt>
                      <c:pt idx="77">
                        <c:v>21</c:v>
                      </c:pt>
                      <c:pt idx="78">
                        <c:v>18</c:v>
                      </c:pt>
                      <c:pt idx="79">
                        <c:v>19</c:v>
                      </c:pt>
                      <c:pt idx="80">
                        <c:v>20</c:v>
                      </c:pt>
                      <c:pt idx="81">
                        <c:v>22</c:v>
                      </c:pt>
                      <c:pt idx="82">
                        <c:v>22</c:v>
                      </c:pt>
                      <c:pt idx="83">
                        <c:v>22</c:v>
                      </c:pt>
                      <c:pt idx="84">
                        <c:v>25</c:v>
                      </c:pt>
                      <c:pt idx="85">
                        <c:v>27</c:v>
                      </c:pt>
                      <c:pt idx="86">
                        <c:v>25</c:v>
                      </c:pt>
                      <c:pt idx="87">
                        <c:v>23</c:v>
                      </c:pt>
                      <c:pt idx="88">
                        <c:v>21</c:v>
                      </c:pt>
                      <c:pt idx="89">
                        <c:v>20</c:v>
                      </c:pt>
                      <c:pt idx="90">
                        <c:v>21</c:v>
                      </c:pt>
                      <c:pt idx="91">
                        <c:v>23</c:v>
                      </c:pt>
                      <c:pt idx="92">
                        <c:v>22</c:v>
                      </c:pt>
                      <c:pt idx="93">
                        <c:v>20</c:v>
                      </c:pt>
                      <c:pt idx="94">
                        <c:v>23</c:v>
                      </c:pt>
                      <c:pt idx="95">
                        <c:v>24</c:v>
                      </c:pt>
                      <c:pt idx="96">
                        <c:v>22</c:v>
                      </c:pt>
                      <c:pt idx="97">
                        <c:v>26</c:v>
                      </c:pt>
                      <c:pt idx="98">
                        <c:v>28</c:v>
                      </c:pt>
                      <c:pt idx="99">
                        <c:v>36</c:v>
                      </c:pt>
                      <c:pt idx="100">
                        <c:v>35</c:v>
                      </c:pt>
                    </c:numCache>
                  </c:numRef>
                </c:val>
                <c:extLst xmlns:c15="http://schemas.microsoft.com/office/drawing/2012/chart">
                  <c:ext xmlns:c16="http://schemas.microsoft.com/office/drawing/2014/chart" uri="{C3380CC4-5D6E-409C-BE32-E72D297353CC}">
                    <c16:uniqueId val="{0000004B-705D-4F0A-A385-AB4DC8980013}"/>
                  </c:ext>
                </c:extLst>
              </c15:ser>
            </c15:filteredBarSeries>
            <c15:filteredBarSeries>
              <c15:ser>
                <c:idx val="75"/>
                <c:order val="73"/>
                <c:tx>
                  <c:strRef>
                    <c:extLst xmlns:c15="http://schemas.microsoft.com/office/drawing/2012/chart">
                      <c:ext xmlns:c15="http://schemas.microsoft.com/office/drawing/2012/chart" uri="{02D57815-91ED-43cb-92C2-25804820EDAC}">
                        <c15:formulaRef>
                          <c15:sqref>'Table for graphs 25-26'!$A$77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25-26'!$B$77:$DA$77</c15:sqref>
                        </c15:formulaRef>
                      </c:ext>
                    </c:extLst>
                    <c:numCache>
                      <c:formatCode>0</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0</c:v>
                      </c:pt>
                      <c:pt idx="99" formatCode="General">
                        <c:v>0</c:v>
                      </c:pt>
                      <c:pt idx="100" formatCode="General">
                        <c:v>0</c:v>
                      </c:pt>
                    </c:numCache>
                  </c:numRef>
                </c:val>
                <c:extLst xmlns:c15="http://schemas.microsoft.com/office/drawing/2012/chart">
                  <c:ext xmlns:c16="http://schemas.microsoft.com/office/drawing/2014/chart" uri="{C3380CC4-5D6E-409C-BE32-E72D297353CC}">
                    <c16:uniqueId val="{0000004C-705D-4F0A-A385-AB4DC8980013}"/>
                  </c:ext>
                </c:extLst>
              </c15:ser>
            </c15:filteredBarSeries>
            <c15:filteredBarSeries>
              <c15:ser>
                <c:idx val="76"/>
                <c:order val="74"/>
                <c:tx>
                  <c:strRef>
                    <c:extLst xmlns:c15="http://schemas.microsoft.com/office/drawing/2012/chart">
                      <c:ext xmlns:c15="http://schemas.microsoft.com/office/drawing/2012/chart" uri="{02D57815-91ED-43cb-92C2-25804820EDAC}">
                        <c15:formulaRef>
                          <c15:sqref>'Table for graphs 25-26'!$A$78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25-26'!$B$78:$DA$78</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1</c:v>
                      </c:pt>
                      <c:pt idx="20">
                        <c:v>1</c:v>
                      </c:pt>
                      <c:pt idx="21">
                        <c:v>0</c:v>
                      </c:pt>
                      <c:pt idx="22">
                        <c:v>0</c:v>
                      </c:pt>
                      <c:pt idx="23">
                        <c:v>0</c:v>
                      </c:pt>
                      <c:pt idx="24">
                        <c:v>0</c:v>
                      </c:pt>
                      <c:pt idx="25">
                        <c:v>0</c:v>
                      </c:pt>
                      <c:pt idx="26">
                        <c:v>1</c:v>
                      </c:pt>
                      <c:pt idx="27">
                        <c:v>1</c:v>
                      </c:pt>
                      <c:pt idx="28">
                        <c:v>1</c:v>
                      </c:pt>
                      <c:pt idx="29">
                        <c:v>1</c:v>
                      </c:pt>
                      <c:pt idx="30">
                        <c:v>1</c:v>
                      </c:pt>
                      <c:pt idx="31">
                        <c:v>1</c:v>
                      </c:pt>
                      <c:pt idx="32">
                        <c:v>1</c:v>
                      </c:pt>
                      <c:pt idx="33">
                        <c:v>0</c:v>
                      </c:pt>
                      <c:pt idx="34">
                        <c:v>0</c:v>
                      </c:pt>
                      <c:pt idx="35">
                        <c:v>0</c:v>
                      </c:pt>
                      <c:pt idx="36">
                        <c:v>0</c:v>
                      </c:pt>
                      <c:pt idx="37">
                        <c:v>0</c:v>
                      </c:pt>
                      <c:pt idx="38">
                        <c:v>0</c:v>
                      </c:pt>
                      <c:pt idx="39">
                        <c:v>1</c:v>
                      </c:pt>
                      <c:pt idx="40">
                        <c:v>1</c:v>
                      </c:pt>
                      <c:pt idx="41">
                        <c:v>1</c:v>
                      </c:pt>
                      <c:pt idx="42">
                        <c:v>2</c:v>
                      </c:pt>
                      <c:pt idx="43">
                        <c:v>1</c:v>
                      </c:pt>
                      <c:pt idx="44">
                        <c:v>2</c:v>
                      </c:pt>
                      <c:pt idx="45">
                        <c:v>2</c:v>
                      </c:pt>
                      <c:pt idx="46">
                        <c:v>2</c:v>
                      </c:pt>
                      <c:pt idx="47" formatCode="General">
                        <c:v>2</c:v>
                      </c:pt>
                      <c:pt idx="48" formatCode="General">
                        <c:v>2</c:v>
                      </c:pt>
                      <c:pt idx="49" formatCode="General">
                        <c:v>2</c:v>
                      </c:pt>
                      <c:pt idx="50" formatCode="General">
                        <c:v>3</c:v>
                      </c:pt>
                      <c:pt idx="51" formatCode="General">
                        <c:v>3</c:v>
                      </c:pt>
                      <c:pt idx="52" formatCode="General">
                        <c:v>2</c:v>
                      </c:pt>
                      <c:pt idx="53" formatCode="General">
                        <c:v>1</c:v>
                      </c:pt>
                      <c:pt idx="54" formatCode="General">
                        <c:v>1</c:v>
                      </c:pt>
                      <c:pt idx="55" formatCode="General">
                        <c:v>1</c:v>
                      </c:pt>
                      <c:pt idx="56" formatCode="General">
                        <c:v>1</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1</c:v>
                      </c:pt>
                      <c:pt idx="99" formatCode="General">
                        <c:v>1</c:v>
                      </c:pt>
                      <c:pt idx="100" formatCode="General">
                        <c:v>1</c:v>
                      </c:pt>
                    </c:numCache>
                  </c:numRef>
                </c:val>
                <c:extLst xmlns:c15="http://schemas.microsoft.com/office/drawing/2012/chart">
                  <c:ext xmlns:c16="http://schemas.microsoft.com/office/drawing/2014/chart" uri="{C3380CC4-5D6E-409C-BE32-E72D297353CC}">
                    <c16:uniqueId val="{0000004D-705D-4F0A-A385-AB4DC8980013}"/>
                  </c:ext>
                </c:extLst>
              </c15:ser>
            </c15:filteredBarSeries>
            <c15:filteredBarSeries>
              <c15:ser>
                <c:idx val="77"/>
                <c:order val="75"/>
                <c:tx>
                  <c:strRef>
                    <c:extLst xmlns:c15="http://schemas.microsoft.com/office/drawing/2012/chart">
                      <c:ext xmlns:c15="http://schemas.microsoft.com/office/drawing/2012/chart" uri="{02D57815-91ED-43cb-92C2-25804820EDAC}">
                        <c15:formulaRef>
                          <c15:sqref>'Table for graphs 25-26'!$A$79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25-26'!$B$79:$DA$79</c15:sqref>
                        </c15:formulaRef>
                      </c:ext>
                    </c:extLst>
                    <c:numCache>
                      <c:formatCode>0</c:formatCode>
                      <c:ptCount val="104"/>
                      <c:pt idx="0">
                        <c:v>11</c:v>
                      </c:pt>
                      <c:pt idx="1">
                        <c:v>12</c:v>
                      </c:pt>
                      <c:pt idx="2">
                        <c:v>10</c:v>
                      </c:pt>
                      <c:pt idx="3">
                        <c:v>8</c:v>
                      </c:pt>
                      <c:pt idx="4">
                        <c:v>13</c:v>
                      </c:pt>
                      <c:pt idx="5">
                        <c:v>23</c:v>
                      </c:pt>
                      <c:pt idx="6">
                        <c:v>18</c:v>
                      </c:pt>
                      <c:pt idx="7">
                        <c:v>23</c:v>
                      </c:pt>
                      <c:pt idx="8">
                        <c:v>19</c:v>
                      </c:pt>
                      <c:pt idx="9">
                        <c:v>17</c:v>
                      </c:pt>
                      <c:pt idx="10">
                        <c:v>18</c:v>
                      </c:pt>
                      <c:pt idx="11">
                        <c:v>13</c:v>
                      </c:pt>
                      <c:pt idx="12">
                        <c:v>14</c:v>
                      </c:pt>
                      <c:pt idx="13">
                        <c:v>14</c:v>
                      </c:pt>
                      <c:pt idx="14">
                        <c:v>15</c:v>
                      </c:pt>
                      <c:pt idx="15">
                        <c:v>15</c:v>
                      </c:pt>
                      <c:pt idx="16">
                        <c:v>13</c:v>
                      </c:pt>
                      <c:pt idx="17">
                        <c:v>11</c:v>
                      </c:pt>
                      <c:pt idx="18">
                        <c:v>17</c:v>
                      </c:pt>
                      <c:pt idx="19">
                        <c:v>13</c:v>
                      </c:pt>
                      <c:pt idx="20">
                        <c:v>13</c:v>
                      </c:pt>
                      <c:pt idx="21">
                        <c:v>7</c:v>
                      </c:pt>
                      <c:pt idx="22">
                        <c:v>10</c:v>
                      </c:pt>
                      <c:pt idx="23">
                        <c:v>13</c:v>
                      </c:pt>
                      <c:pt idx="24">
                        <c:v>7</c:v>
                      </c:pt>
                      <c:pt idx="25">
                        <c:v>2</c:v>
                      </c:pt>
                      <c:pt idx="26">
                        <c:v>4</c:v>
                      </c:pt>
                      <c:pt idx="27">
                        <c:v>5</c:v>
                      </c:pt>
                      <c:pt idx="28">
                        <c:v>4</c:v>
                      </c:pt>
                      <c:pt idx="29">
                        <c:v>3</c:v>
                      </c:pt>
                      <c:pt idx="30">
                        <c:v>4</c:v>
                      </c:pt>
                      <c:pt idx="31">
                        <c:v>6</c:v>
                      </c:pt>
                      <c:pt idx="32">
                        <c:v>6</c:v>
                      </c:pt>
                      <c:pt idx="33">
                        <c:v>6</c:v>
                      </c:pt>
                      <c:pt idx="34">
                        <c:v>2</c:v>
                      </c:pt>
                      <c:pt idx="35">
                        <c:v>2</c:v>
                      </c:pt>
                      <c:pt idx="36">
                        <c:v>4</c:v>
                      </c:pt>
                      <c:pt idx="37">
                        <c:v>9</c:v>
                      </c:pt>
                      <c:pt idx="38">
                        <c:v>8</c:v>
                      </c:pt>
                      <c:pt idx="39">
                        <c:v>5</c:v>
                      </c:pt>
                      <c:pt idx="40">
                        <c:v>4</c:v>
                      </c:pt>
                      <c:pt idx="41">
                        <c:v>2</c:v>
                      </c:pt>
                      <c:pt idx="42">
                        <c:v>2</c:v>
                      </c:pt>
                      <c:pt idx="43">
                        <c:v>3</c:v>
                      </c:pt>
                      <c:pt idx="44">
                        <c:v>1</c:v>
                      </c:pt>
                      <c:pt idx="45">
                        <c:v>3</c:v>
                      </c:pt>
                      <c:pt idx="46">
                        <c:v>7</c:v>
                      </c:pt>
                      <c:pt idx="47" formatCode="General">
                        <c:v>5</c:v>
                      </c:pt>
                      <c:pt idx="48" formatCode="General">
                        <c:v>7</c:v>
                      </c:pt>
                      <c:pt idx="49" formatCode="General">
                        <c:v>7</c:v>
                      </c:pt>
                      <c:pt idx="50" formatCode="General">
                        <c:v>7</c:v>
                      </c:pt>
                      <c:pt idx="51" formatCode="General">
                        <c:v>6</c:v>
                      </c:pt>
                      <c:pt idx="52" formatCode="General">
                        <c:v>7</c:v>
                      </c:pt>
                      <c:pt idx="53" formatCode="General">
                        <c:v>6</c:v>
                      </c:pt>
                      <c:pt idx="54" formatCode="General">
                        <c:v>5</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11</c:v>
                      </c:pt>
                      <c:pt idx="81" formatCode="General">
                        <c:v>9</c:v>
                      </c:pt>
                      <c:pt idx="82" formatCode="General">
                        <c:v>9</c:v>
                      </c:pt>
                      <c:pt idx="83" formatCode="General">
                        <c:v>10</c:v>
                      </c:pt>
                      <c:pt idx="84" formatCode="General">
                        <c:v>12</c:v>
                      </c:pt>
                      <c:pt idx="85" formatCode="General">
                        <c:v>11</c:v>
                      </c:pt>
                      <c:pt idx="86" formatCode="General">
                        <c:v>9</c:v>
                      </c:pt>
                      <c:pt idx="87" formatCode="General">
                        <c:v>8</c:v>
                      </c:pt>
                      <c:pt idx="88" formatCode="General">
                        <c:v>7</c:v>
                      </c:pt>
                      <c:pt idx="89" formatCode="General">
                        <c:v>4</c:v>
                      </c:pt>
                      <c:pt idx="90" formatCode="General">
                        <c:v>5</c:v>
                      </c:pt>
                      <c:pt idx="91" formatCode="General">
                        <c:v>7</c:v>
                      </c:pt>
                      <c:pt idx="92" formatCode="General">
                        <c:v>8</c:v>
                      </c:pt>
                      <c:pt idx="93" formatCode="General">
                        <c:v>8</c:v>
                      </c:pt>
                      <c:pt idx="94" formatCode="General">
                        <c:v>4</c:v>
                      </c:pt>
                      <c:pt idx="95" formatCode="General">
                        <c:v>7</c:v>
                      </c:pt>
                      <c:pt idx="96" formatCode="General">
                        <c:v>8</c:v>
                      </c:pt>
                      <c:pt idx="97" formatCode="General">
                        <c:v>7</c:v>
                      </c:pt>
                      <c:pt idx="98" formatCode="General">
                        <c:v>9</c:v>
                      </c:pt>
                      <c:pt idx="99" formatCode="General">
                        <c:v>8</c:v>
                      </c:pt>
                      <c:pt idx="100" formatCode="General">
                        <c:v>9</c:v>
                      </c:pt>
                    </c:numCache>
                  </c:numRef>
                </c:val>
                <c:extLst xmlns:c15="http://schemas.microsoft.com/office/drawing/2012/chart">
                  <c:ext xmlns:c16="http://schemas.microsoft.com/office/drawing/2014/chart" uri="{C3380CC4-5D6E-409C-BE32-E72D297353CC}">
                    <c16:uniqueId val="{0000004E-705D-4F0A-A385-AB4DC8980013}"/>
                  </c:ext>
                </c:extLst>
              </c15:ser>
            </c15:filteredBarSeries>
            <c15:filteredBarSeries>
              <c15:ser>
                <c:idx val="78"/>
                <c:order val="76"/>
                <c:tx>
                  <c:strRef>
                    <c:extLst xmlns:c15="http://schemas.microsoft.com/office/drawing/2012/chart">
                      <c:ext xmlns:c15="http://schemas.microsoft.com/office/drawing/2012/chart" uri="{02D57815-91ED-43cb-92C2-25804820EDAC}">
                        <c15:formulaRef>
                          <c15:sqref>'Table for graphs 25-26'!$A$80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25-26'!$B$80:$DA$80</c15:sqref>
                        </c15:formulaRef>
                      </c:ext>
                    </c:extLst>
                    <c:numCache>
                      <c:formatCode>0</c:formatCode>
                      <c:ptCount val="104"/>
                      <c:pt idx="0">
                        <c:v>0</c:v>
                      </c:pt>
                      <c:pt idx="1">
                        <c:v>0</c:v>
                      </c:pt>
                      <c:pt idx="2">
                        <c:v>0</c:v>
                      </c:pt>
                      <c:pt idx="3">
                        <c:v>1</c:v>
                      </c:pt>
                      <c:pt idx="4">
                        <c:v>0</c:v>
                      </c:pt>
                      <c:pt idx="5">
                        <c:v>0</c:v>
                      </c:pt>
                      <c:pt idx="6">
                        <c:v>0</c:v>
                      </c:pt>
                      <c:pt idx="7">
                        <c:v>0</c:v>
                      </c:pt>
                      <c:pt idx="8">
                        <c:v>0</c:v>
                      </c:pt>
                      <c:pt idx="9">
                        <c:v>0</c:v>
                      </c:pt>
                      <c:pt idx="10">
                        <c:v>0</c:v>
                      </c:pt>
                      <c:pt idx="11">
                        <c:v>0</c:v>
                      </c:pt>
                      <c:pt idx="12">
                        <c:v>1</c:v>
                      </c:pt>
                      <c:pt idx="13">
                        <c:v>0</c:v>
                      </c:pt>
                      <c:pt idx="14">
                        <c:v>0</c:v>
                      </c:pt>
                      <c:pt idx="15">
                        <c:v>0</c:v>
                      </c:pt>
                      <c:pt idx="16">
                        <c:v>0</c:v>
                      </c:pt>
                      <c:pt idx="17">
                        <c:v>0</c:v>
                      </c:pt>
                      <c:pt idx="18">
                        <c:v>0</c:v>
                      </c:pt>
                      <c:pt idx="19">
                        <c:v>0</c:v>
                      </c:pt>
                      <c:pt idx="20">
                        <c:v>0</c:v>
                      </c:pt>
                      <c:pt idx="21">
                        <c:v>0</c:v>
                      </c:pt>
                      <c:pt idx="22">
                        <c:v>1</c:v>
                      </c:pt>
                      <c:pt idx="23">
                        <c:v>1</c:v>
                      </c:pt>
                      <c:pt idx="24">
                        <c:v>1</c:v>
                      </c:pt>
                      <c:pt idx="25">
                        <c:v>3</c:v>
                      </c:pt>
                      <c:pt idx="26">
                        <c:v>3</c:v>
                      </c:pt>
                      <c:pt idx="27">
                        <c:v>2</c:v>
                      </c:pt>
                      <c:pt idx="28">
                        <c:v>3</c:v>
                      </c:pt>
                      <c:pt idx="29">
                        <c:v>3</c:v>
                      </c:pt>
                      <c:pt idx="30">
                        <c:v>2</c:v>
                      </c:pt>
                      <c:pt idx="31">
                        <c:v>1</c:v>
                      </c:pt>
                      <c:pt idx="32">
                        <c:v>2</c:v>
                      </c:pt>
                      <c:pt idx="33">
                        <c:v>1</c:v>
                      </c:pt>
                      <c:pt idx="34">
                        <c:v>1</c:v>
                      </c:pt>
                      <c:pt idx="35">
                        <c:v>2</c:v>
                      </c:pt>
                      <c:pt idx="36">
                        <c:v>2</c:v>
                      </c:pt>
                      <c:pt idx="37">
                        <c:v>1</c:v>
                      </c:pt>
                      <c:pt idx="38">
                        <c:v>1</c:v>
                      </c:pt>
                      <c:pt idx="39">
                        <c:v>1</c:v>
                      </c:pt>
                      <c:pt idx="40">
                        <c:v>1</c:v>
                      </c:pt>
                      <c:pt idx="41">
                        <c:v>0</c:v>
                      </c:pt>
                      <c:pt idx="42">
                        <c:v>1</c:v>
                      </c:pt>
                      <c:pt idx="43">
                        <c:v>0</c:v>
                      </c:pt>
                      <c:pt idx="44">
                        <c:v>1</c:v>
                      </c:pt>
                      <c:pt idx="45">
                        <c:v>1</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0" formatCode="General">
                        <c:v>0</c:v>
                      </c:pt>
                      <c:pt idx="81" formatCode="General">
                        <c:v>1</c:v>
                      </c:pt>
                      <c:pt idx="82" formatCode="General">
                        <c:v>0</c:v>
                      </c:pt>
                      <c:pt idx="83" formatCode="General">
                        <c:v>2</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pt idx="92" formatCode="General">
                        <c:v>1</c:v>
                      </c:pt>
                      <c:pt idx="93" formatCode="General">
                        <c:v>4</c:v>
                      </c:pt>
                      <c:pt idx="94" formatCode="General">
                        <c:v>2</c:v>
                      </c:pt>
                      <c:pt idx="95" formatCode="General">
                        <c:v>1</c:v>
                      </c:pt>
                      <c:pt idx="96" formatCode="General">
                        <c:v>1</c:v>
                      </c:pt>
                      <c:pt idx="97" formatCode="General">
                        <c:v>1</c:v>
                      </c:pt>
                      <c:pt idx="98" formatCode="General">
                        <c:v>1</c:v>
                      </c:pt>
                      <c:pt idx="99" formatCode="General">
                        <c:v>1</c:v>
                      </c:pt>
                      <c:pt idx="100" formatCode="General">
                        <c:v>1</c:v>
                      </c:pt>
                    </c:numCache>
                  </c:numRef>
                </c:val>
                <c:extLst xmlns:c15="http://schemas.microsoft.com/office/drawing/2012/chart">
                  <c:ext xmlns:c16="http://schemas.microsoft.com/office/drawing/2014/chart" uri="{C3380CC4-5D6E-409C-BE32-E72D297353CC}">
                    <c16:uniqueId val="{0000004F-705D-4F0A-A385-AB4DC8980013}"/>
                  </c:ext>
                </c:extLst>
              </c15:ser>
            </c15:filteredBarSeries>
            <c15:filteredBarSeries>
              <c15:ser>
                <c:idx val="79"/>
                <c:order val="77"/>
                <c:tx>
                  <c:strRef>
                    <c:extLst xmlns:c15="http://schemas.microsoft.com/office/drawing/2012/chart">
                      <c:ext xmlns:c15="http://schemas.microsoft.com/office/drawing/2012/chart" uri="{02D57815-91ED-43cb-92C2-25804820EDAC}">
                        <c15:formulaRef>
                          <c15:sqref>'Table for graphs 25-26'!$A$81</c15:sqref>
                        </c15:formulaRef>
                      </c:ext>
                    </c:extLst>
                    <c:strCache>
                      <c:ptCount val="1"/>
                      <c:pt idx="0">
                        <c:v>Gynaecological - Reported Backlog Total</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25-26'!$B$81:$DA$81</c15:sqref>
                        </c15:formulaRef>
                      </c:ext>
                    </c:extLst>
                    <c:numCache>
                      <c:formatCode>0</c:formatCode>
                      <c:ptCount val="104"/>
                      <c:pt idx="0">
                        <c:v>36</c:v>
                      </c:pt>
                      <c:pt idx="1">
                        <c:v>43</c:v>
                      </c:pt>
                      <c:pt idx="2">
                        <c:v>43</c:v>
                      </c:pt>
                      <c:pt idx="3">
                        <c:v>40</c:v>
                      </c:pt>
                      <c:pt idx="4">
                        <c:v>36</c:v>
                      </c:pt>
                      <c:pt idx="5">
                        <c:v>37</c:v>
                      </c:pt>
                      <c:pt idx="6">
                        <c:v>35</c:v>
                      </c:pt>
                      <c:pt idx="7">
                        <c:v>39</c:v>
                      </c:pt>
                      <c:pt idx="8">
                        <c:v>39</c:v>
                      </c:pt>
                      <c:pt idx="9">
                        <c:v>42</c:v>
                      </c:pt>
                      <c:pt idx="10">
                        <c:v>41</c:v>
                      </c:pt>
                      <c:pt idx="11">
                        <c:v>43</c:v>
                      </c:pt>
                      <c:pt idx="12">
                        <c:v>37</c:v>
                      </c:pt>
                      <c:pt idx="13">
                        <c:v>38</c:v>
                      </c:pt>
                      <c:pt idx="14">
                        <c:v>39</c:v>
                      </c:pt>
                      <c:pt idx="15">
                        <c:v>35</c:v>
                      </c:pt>
                      <c:pt idx="16">
                        <c:v>40</c:v>
                      </c:pt>
                      <c:pt idx="17">
                        <c:v>42</c:v>
                      </c:pt>
                      <c:pt idx="18">
                        <c:v>41</c:v>
                      </c:pt>
                      <c:pt idx="19">
                        <c:v>42</c:v>
                      </c:pt>
                      <c:pt idx="20">
                        <c:v>38</c:v>
                      </c:pt>
                      <c:pt idx="21">
                        <c:v>38</c:v>
                      </c:pt>
                      <c:pt idx="22">
                        <c:v>32</c:v>
                      </c:pt>
                      <c:pt idx="23">
                        <c:v>30</c:v>
                      </c:pt>
                      <c:pt idx="24">
                        <c:v>31</c:v>
                      </c:pt>
                      <c:pt idx="25">
                        <c:v>33</c:v>
                      </c:pt>
                      <c:pt idx="26">
                        <c:v>27</c:v>
                      </c:pt>
                      <c:pt idx="27">
                        <c:v>28</c:v>
                      </c:pt>
                      <c:pt idx="28">
                        <c:v>31</c:v>
                      </c:pt>
                      <c:pt idx="29">
                        <c:v>35</c:v>
                      </c:pt>
                      <c:pt idx="30">
                        <c:v>35</c:v>
                      </c:pt>
                      <c:pt idx="31">
                        <c:v>34</c:v>
                      </c:pt>
                      <c:pt idx="32">
                        <c:v>28</c:v>
                      </c:pt>
                      <c:pt idx="33">
                        <c:v>32</c:v>
                      </c:pt>
                      <c:pt idx="34">
                        <c:v>30</c:v>
                      </c:pt>
                      <c:pt idx="35">
                        <c:v>28</c:v>
                      </c:pt>
                      <c:pt idx="36">
                        <c:v>29</c:v>
                      </c:pt>
                      <c:pt idx="37">
                        <c:v>27</c:v>
                      </c:pt>
                      <c:pt idx="38">
                        <c:v>30</c:v>
                      </c:pt>
                      <c:pt idx="39">
                        <c:v>30</c:v>
                      </c:pt>
                      <c:pt idx="40">
                        <c:v>27</c:v>
                      </c:pt>
                      <c:pt idx="41">
                        <c:v>30</c:v>
                      </c:pt>
                      <c:pt idx="42">
                        <c:v>30</c:v>
                      </c:pt>
                      <c:pt idx="43">
                        <c:v>27</c:v>
                      </c:pt>
                      <c:pt idx="44">
                        <c:v>25</c:v>
                      </c:pt>
                      <c:pt idx="45">
                        <c:v>21</c:v>
                      </c:pt>
                      <c:pt idx="46">
                        <c:v>19</c:v>
                      </c:pt>
                      <c:pt idx="47" formatCode="General">
                        <c:v>17</c:v>
                      </c:pt>
                      <c:pt idx="48" formatCode="General">
                        <c:v>16</c:v>
                      </c:pt>
                      <c:pt idx="49" formatCode="General">
                        <c:v>19</c:v>
                      </c:pt>
                      <c:pt idx="50" formatCode="General">
                        <c:v>16</c:v>
                      </c:pt>
                      <c:pt idx="51" formatCode="General">
                        <c:v>17</c:v>
                      </c:pt>
                      <c:pt idx="52" formatCode="General">
                        <c:v>17</c:v>
                      </c:pt>
                      <c:pt idx="53" formatCode="General">
                        <c:v>15</c:v>
                      </c:pt>
                      <c:pt idx="54" formatCode="General">
                        <c:v>20</c:v>
                      </c:pt>
                      <c:pt idx="55" formatCode="General">
                        <c:v>30</c:v>
                      </c:pt>
                      <c:pt idx="56" formatCode="General">
                        <c:v>32</c:v>
                      </c:pt>
                      <c:pt idx="57" formatCode="General">
                        <c:v>34</c:v>
                      </c:pt>
                      <c:pt idx="58" formatCode="General">
                        <c:v>32</c:v>
                      </c:pt>
                      <c:pt idx="59" formatCode="General">
                        <c:v>33</c:v>
                      </c:pt>
                      <c:pt idx="60" formatCode="General">
                        <c:v>29</c:v>
                      </c:pt>
                      <c:pt idx="61" formatCode="General">
                        <c:v>24</c:v>
                      </c:pt>
                      <c:pt idx="62" formatCode="General">
                        <c:v>28</c:v>
                      </c:pt>
                      <c:pt idx="63" formatCode="General">
                        <c:v>24</c:v>
                      </c:pt>
                      <c:pt idx="64" formatCode="General">
                        <c:v>22</c:v>
                      </c:pt>
                      <c:pt idx="65" formatCode="General">
                        <c:v>32</c:v>
                      </c:pt>
                      <c:pt idx="66" formatCode="General">
                        <c:v>33</c:v>
                      </c:pt>
                      <c:pt idx="67" formatCode="General">
                        <c:v>34</c:v>
                      </c:pt>
                      <c:pt idx="68" formatCode="General">
                        <c:v>30</c:v>
                      </c:pt>
                      <c:pt idx="69" formatCode="General">
                        <c:v>34</c:v>
                      </c:pt>
                      <c:pt idx="70" formatCode="General">
                        <c:v>36</c:v>
                      </c:pt>
                      <c:pt idx="71" formatCode="General">
                        <c:v>36</c:v>
                      </c:pt>
                      <c:pt idx="72" formatCode="General">
                        <c:v>37</c:v>
                      </c:pt>
                      <c:pt idx="73" formatCode="General">
                        <c:v>36</c:v>
                      </c:pt>
                      <c:pt idx="74" formatCode="General">
                        <c:v>42</c:v>
                      </c:pt>
                      <c:pt idx="75" formatCode="General">
                        <c:v>38</c:v>
                      </c:pt>
                      <c:pt idx="76" formatCode="General">
                        <c:v>38</c:v>
                      </c:pt>
                      <c:pt idx="77" formatCode="General">
                        <c:v>30</c:v>
                      </c:pt>
                      <c:pt idx="78" formatCode="General">
                        <c:v>35</c:v>
                      </c:pt>
                      <c:pt idx="79" formatCode="General">
                        <c:v>48</c:v>
                      </c:pt>
                      <c:pt idx="80" formatCode="General">
                        <c:v>34</c:v>
                      </c:pt>
                      <c:pt idx="81" formatCode="General">
                        <c:v>32</c:v>
                      </c:pt>
                      <c:pt idx="82" formatCode="General">
                        <c:v>31</c:v>
                      </c:pt>
                      <c:pt idx="83" formatCode="General">
                        <c:v>38</c:v>
                      </c:pt>
                      <c:pt idx="84" formatCode="General">
                        <c:v>41</c:v>
                      </c:pt>
                      <c:pt idx="85" formatCode="General">
                        <c:v>27</c:v>
                      </c:pt>
                      <c:pt idx="86" formatCode="General">
                        <c:v>31</c:v>
                      </c:pt>
                      <c:pt idx="87" formatCode="General">
                        <c:v>39</c:v>
                      </c:pt>
                      <c:pt idx="88" formatCode="General">
                        <c:v>35</c:v>
                      </c:pt>
                      <c:pt idx="89" formatCode="General">
                        <c:v>32</c:v>
                      </c:pt>
                      <c:pt idx="90" formatCode="General">
                        <c:v>35</c:v>
                      </c:pt>
                      <c:pt idx="91" formatCode="General">
                        <c:v>40</c:v>
                      </c:pt>
                      <c:pt idx="92" formatCode="General">
                        <c:v>36</c:v>
                      </c:pt>
                      <c:pt idx="93" formatCode="General">
                        <c:v>38</c:v>
                      </c:pt>
                      <c:pt idx="94" formatCode="General">
                        <c:v>43</c:v>
                      </c:pt>
                      <c:pt idx="95" formatCode="General">
                        <c:v>34</c:v>
                      </c:pt>
                      <c:pt idx="96" formatCode="General">
                        <c:v>31</c:v>
                      </c:pt>
                      <c:pt idx="97" formatCode="General">
                        <c:v>46</c:v>
                      </c:pt>
                      <c:pt idx="98" formatCode="General">
                        <c:v>44</c:v>
                      </c:pt>
                      <c:pt idx="99" formatCode="General">
                        <c:v>49</c:v>
                      </c:pt>
                      <c:pt idx="100" formatCode="General">
                        <c:v>52</c:v>
                      </c:pt>
                    </c:numCache>
                  </c:numRef>
                </c:val>
                <c:extLst xmlns:c15="http://schemas.microsoft.com/office/drawing/2012/chart">
                  <c:ext xmlns:c16="http://schemas.microsoft.com/office/drawing/2014/chart" uri="{C3380CC4-5D6E-409C-BE32-E72D297353CC}">
                    <c16:uniqueId val="{00000050-705D-4F0A-A385-AB4DC8980013}"/>
                  </c:ext>
                </c:extLst>
              </c15:ser>
            </c15:filteredBarSeries>
            <c15:filteredBarSeries>
              <c15:ser>
                <c:idx val="80"/>
                <c:order val="78"/>
                <c:tx>
                  <c:strRef>
                    <c:extLst xmlns:c15="http://schemas.microsoft.com/office/drawing/2012/chart">
                      <c:ext xmlns:c15="http://schemas.microsoft.com/office/drawing/2012/chart" uri="{02D57815-91ED-43cb-92C2-25804820EDAC}">
                        <c15:formulaRef>
                          <c15:sqref>'Table for graphs 25-26'!$A$82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25-26'!$B$82:$DA$82</c15:sqref>
                        </c15:formulaRef>
                      </c:ext>
                    </c:extLst>
                    <c:numCache>
                      <c:formatCode>0</c:formatCode>
                      <c:ptCount val="104"/>
                      <c:pt idx="0">
                        <c:v>9</c:v>
                      </c:pt>
                      <c:pt idx="1">
                        <c:v>6</c:v>
                      </c:pt>
                      <c:pt idx="2">
                        <c:v>7</c:v>
                      </c:pt>
                      <c:pt idx="3">
                        <c:v>7</c:v>
                      </c:pt>
                      <c:pt idx="4">
                        <c:v>8</c:v>
                      </c:pt>
                      <c:pt idx="5">
                        <c:v>8</c:v>
                      </c:pt>
                      <c:pt idx="6">
                        <c:v>6</c:v>
                      </c:pt>
                      <c:pt idx="7">
                        <c:v>7</c:v>
                      </c:pt>
                      <c:pt idx="8">
                        <c:v>7</c:v>
                      </c:pt>
                      <c:pt idx="9">
                        <c:v>6</c:v>
                      </c:pt>
                      <c:pt idx="10">
                        <c:v>4</c:v>
                      </c:pt>
                      <c:pt idx="11">
                        <c:v>7</c:v>
                      </c:pt>
                      <c:pt idx="12">
                        <c:v>6</c:v>
                      </c:pt>
                      <c:pt idx="13">
                        <c:v>6</c:v>
                      </c:pt>
                      <c:pt idx="14">
                        <c:v>11</c:v>
                      </c:pt>
                      <c:pt idx="15">
                        <c:v>9</c:v>
                      </c:pt>
                      <c:pt idx="16">
                        <c:v>10</c:v>
                      </c:pt>
                      <c:pt idx="17">
                        <c:v>9</c:v>
                      </c:pt>
                      <c:pt idx="18">
                        <c:v>9</c:v>
                      </c:pt>
                      <c:pt idx="19">
                        <c:v>7</c:v>
                      </c:pt>
                      <c:pt idx="20">
                        <c:v>6</c:v>
                      </c:pt>
                      <c:pt idx="21">
                        <c:v>7</c:v>
                      </c:pt>
                      <c:pt idx="22">
                        <c:v>8</c:v>
                      </c:pt>
                      <c:pt idx="23">
                        <c:v>6</c:v>
                      </c:pt>
                      <c:pt idx="24">
                        <c:v>8</c:v>
                      </c:pt>
                      <c:pt idx="25">
                        <c:v>10</c:v>
                      </c:pt>
                      <c:pt idx="26">
                        <c:v>8</c:v>
                      </c:pt>
                      <c:pt idx="27">
                        <c:v>8</c:v>
                      </c:pt>
                      <c:pt idx="28">
                        <c:v>7</c:v>
                      </c:pt>
                      <c:pt idx="29">
                        <c:v>7</c:v>
                      </c:pt>
                      <c:pt idx="30">
                        <c:v>6</c:v>
                      </c:pt>
                      <c:pt idx="31">
                        <c:v>4</c:v>
                      </c:pt>
                      <c:pt idx="32">
                        <c:v>7</c:v>
                      </c:pt>
                      <c:pt idx="33">
                        <c:v>7</c:v>
                      </c:pt>
                      <c:pt idx="34">
                        <c:v>6</c:v>
                      </c:pt>
                      <c:pt idx="35">
                        <c:v>6</c:v>
                      </c:pt>
                      <c:pt idx="36">
                        <c:v>8</c:v>
                      </c:pt>
                      <c:pt idx="37">
                        <c:v>8</c:v>
                      </c:pt>
                      <c:pt idx="38">
                        <c:v>12</c:v>
                      </c:pt>
                      <c:pt idx="39">
                        <c:v>12</c:v>
                      </c:pt>
                      <c:pt idx="40">
                        <c:v>13</c:v>
                      </c:pt>
                      <c:pt idx="41">
                        <c:v>13</c:v>
                      </c:pt>
                      <c:pt idx="42">
                        <c:v>11</c:v>
                      </c:pt>
                      <c:pt idx="43">
                        <c:v>11</c:v>
                      </c:pt>
                      <c:pt idx="44">
                        <c:v>13</c:v>
                      </c:pt>
                      <c:pt idx="45">
                        <c:v>13</c:v>
                      </c:pt>
                      <c:pt idx="46">
                        <c:v>12</c:v>
                      </c:pt>
                      <c:pt idx="47" formatCode="General">
                        <c:v>10</c:v>
                      </c:pt>
                      <c:pt idx="48" formatCode="General">
                        <c:v>9</c:v>
                      </c:pt>
                      <c:pt idx="49" formatCode="General">
                        <c:v>11</c:v>
                      </c:pt>
                      <c:pt idx="50" formatCode="General">
                        <c:v>11</c:v>
                      </c:pt>
                      <c:pt idx="51" formatCode="General">
                        <c:v>13</c:v>
                      </c:pt>
                      <c:pt idx="52" formatCode="General">
                        <c:v>11</c:v>
                      </c:pt>
                      <c:pt idx="53" formatCode="General">
                        <c:v>10</c:v>
                      </c:pt>
                      <c:pt idx="54" formatCode="General">
                        <c:v>12</c:v>
                      </c:pt>
                      <c:pt idx="55" formatCode="General">
                        <c:v>14</c:v>
                      </c:pt>
                      <c:pt idx="56" formatCode="General">
                        <c:v>13</c:v>
                      </c:pt>
                      <c:pt idx="57" formatCode="General">
                        <c:v>15</c:v>
                      </c:pt>
                      <c:pt idx="58" formatCode="General">
                        <c:v>17</c:v>
                      </c:pt>
                      <c:pt idx="59" formatCode="General">
                        <c:v>17</c:v>
                      </c:pt>
                      <c:pt idx="60" formatCode="General">
                        <c:v>17</c:v>
                      </c:pt>
                      <c:pt idx="61" formatCode="General">
                        <c:v>17</c:v>
                      </c:pt>
                      <c:pt idx="62" formatCode="General">
                        <c:v>26</c:v>
                      </c:pt>
                      <c:pt idx="63" formatCode="General">
                        <c:v>20</c:v>
                      </c:pt>
                      <c:pt idx="64" formatCode="General">
                        <c:v>16</c:v>
                      </c:pt>
                      <c:pt idx="65" formatCode="General">
                        <c:v>18</c:v>
                      </c:pt>
                      <c:pt idx="66" formatCode="General">
                        <c:v>16</c:v>
                      </c:pt>
                      <c:pt idx="67" formatCode="General">
                        <c:v>15</c:v>
                      </c:pt>
                      <c:pt idx="68" formatCode="General">
                        <c:v>20</c:v>
                      </c:pt>
                      <c:pt idx="69" formatCode="General">
                        <c:v>20</c:v>
                      </c:pt>
                      <c:pt idx="70" formatCode="General">
                        <c:v>23</c:v>
                      </c:pt>
                      <c:pt idx="71" formatCode="General">
                        <c:v>23</c:v>
                      </c:pt>
                      <c:pt idx="72" formatCode="General">
                        <c:v>18</c:v>
                      </c:pt>
                      <c:pt idx="73" formatCode="General">
                        <c:v>20</c:v>
                      </c:pt>
                      <c:pt idx="74" formatCode="General">
                        <c:v>22</c:v>
                      </c:pt>
                      <c:pt idx="75" formatCode="General">
                        <c:v>20</c:v>
                      </c:pt>
                      <c:pt idx="76" formatCode="General">
                        <c:v>19</c:v>
                      </c:pt>
                      <c:pt idx="77" formatCode="General">
                        <c:v>21</c:v>
                      </c:pt>
                      <c:pt idx="78" formatCode="General">
                        <c:v>21</c:v>
                      </c:pt>
                      <c:pt idx="79" formatCode="General">
                        <c:v>22</c:v>
                      </c:pt>
                      <c:pt idx="80" formatCode="General">
                        <c:v>20</c:v>
                      </c:pt>
                      <c:pt idx="81" formatCode="General">
                        <c:v>16</c:v>
                      </c:pt>
                      <c:pt idx="82" formatCode="General">
                        <c:v>12</c:v>
                      </c:pt>
                      <c:pt idx="83" formatCode="General">
                        <c:v>13</c:v>
                      </c:pt>
                      <c:pt idx="84" formatCode="General">
                        <c:v>16</c:v>
                      </c:pt>
                      <c:pt idx="85" formatCode="General">
                        <c:v>17</c:v>
                      </c:pt>
                      <c:pt idx="86" formatCode="General">
                        <c:v>13</c:v>
                      </c:pt>
                      <c:pt idx="87" formatCode="General">
                        <c:v>12</c:v>
                      </c:pt>
                      <c:pt idx="88" formatCode="General">
                        <c:v>13</c:v>
                      </c:pt>
                      <c:pt idx="89" formatCode="General">
                        <c:v>9</c:v>
                      </c:pt>
                      <c:pt idx="90" formatCode="General">
                        <c:v>12</c:v>
                      </c:pt>
                      <c:pt idx="91" formatCode="General">
                        <c:v>9</c:v>
                      </c:pt>
                      <c:pt idx="92" formatCode="General">
                        <c:v>8</c:v>
                      </c:pt>
                      <c:pt idx="93" formatCode="General">
                        <c:v>10</c:v>
                      </c:pt>
                      <c:pt idx="94" formatCode="General">
                        <c:v>11</c:v>
                      </c:pt>
                      <c:pt idx="95" formatCode="General">
                        <c:v>9</c:v>
                      </c:pt>
                      <c:pt idx="96" formatCode="General">
                        <c:v>9</c:v>
                      </c:pt>
                      <c:pt idx="97" formatCode="General">
                        <c:v>7</c:v>
                      </c:pt>
                      <c:pt idx="98" formatCode="General">
                        <c:v>10</c:v>
                      </c:pt>
                      <c:pt idx="99" formatCode="General">
                        <c:v>13</c:v>
                      </c:pt>
                      <c:pt idx="100" formatCode="General">
                        <c:v>13</c:v>
                      </c:pt>
                    </c:numCache>
                  </c:numRef>
                </c:val>
                <c:extLst xmlns:c15="http://schemas.microsoft.com/office/drawing/2012/chart">
                  <c:ext xmlns:c16="http://schemas.microsoft.com/office/drawing/2014/chart" uri="{C3380CC4-5D6E-409C-BE32-E72D297353CC}">
                    <c16:uniqueId val="{00000051-705D-4F0A-A385-AB4DC8980013}"/>
                  </c:ext>
                </c:extLst>
              </c15:ser>
            </c15:filteredBarSeries>
            <c15:filteredBarSeries>
              <c15:ser>
                <c:idx val="81"/>
                <c:order val="79"/>
                <c:tx>
                  <c:strRef>
                    <c:extLst xmlns:c15="http://schemas.microsoft.com/office/drawing/2012/chart">
                      <c:ext xmlns:c15="http://schemas.microsoft.com/office/drawing/2012/chart" uri="{02D57815-91ED-43cb-92C2-25804820EDAC}">
                        <c15:formulaRef>
                          <c15:sqref>'Table for graphs 25-26'!$A$83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25-26'!$B$83:$DA$83</c15:sqref>
                        </c15:formulaRef>
                      </c:ext>
                    </c:extLst>
                    <c:numCache>
                      <c:formatCode>0</c:formatCode>
                      <c:ptCount val="104"/>
                      <c:pt idx="0">
                        <c:v>6</c:v>
                      </c:pt>
                      <c:pt idx="1">
                        <c:v>10</c:v>
                      </c:pt>
                      <c:pt idx="2">
                        <c:v>13</c:v>
                      </c:pt>
                      <c:pt idx="3">
                        <c:v>12</c:v>
                      </c:pt>
                      <c:pt idx="4">
                        <c:v>9</c:v>
                      </c:pt>
                      <c:pt idx="5">
                        <c:v>6</c:v>
                      </c:pt>
                      <c:pt idx="6">
                        <c:v>5</c:v>
                      </c:pt>
                      <c:pt idx="7">
                        <c:v>8</c:v>
                      </c:pt>
                      <c:pt idx="8">
                        <c:v>6</c:v>
                      </c:pt>
                      <c:pt idx="9">
                        <c:v>11</c:v>
                      </c:pt>
                      <c:pt idx="10">
                        <c:v>15</c:v>
                      </c:pt>
                      <c:pt idx="11">
                        <c:v>11</c:v>
                      </c:pt>
                      <c:pt idx="12">
                        <c:v>11</c:v>
                      </c:pt>
                      <c:pt idx="13">
                        <c:v>11</c:v>
                      </c:pt>
                      <c:pt idx="14">
                        <c:v>14</c:v>
                      </c:pt>
                      <c:pt idx="15">
                        <c:v>16</c:v>
                      </c:pt>
                      <c:pt idx="16">
                        <c:v>16</c:v>
                      </c:pt>
                      <c:pt idx="17">
                        <c:v>12</c:v>
                      </c:pt>
                      <c:pt idx="18">
                        <c:v>12</c:v>
                      </c:pt>
                      <c:pt idx="19">
                        <c:v>14</c:v>
                      </c:pt>
                      <c:pt idx="20">
                        <c:v>17</c:v>
                      </c:pt>
                      <c:pt idx="21">
                        <c:v>18</c:v>
                      </c:pt>
                      <c:pt idx="22">
                        <c:v>15</c:v>
                      </c:pt>
                      <c:pt idx="23">
                        <c:v>16</c:v>
                      </c:pt>
                      <c:pt idx="24">
                        <c:v>14</c:v>
                      </c:pt>
                      <c:pt idx="25">
                        <c:v>13</c:v>
                      </c:pt>
                      <c:pt idx="26">
                        <c:v>16</c:v>
                      </c:pt>
                      <c:pt idx="27">
                        <c:v>13</c:v>
                      </c:pt>
                      <c:pt idx="28">
                        <c:v>9</c:v>
                      </c:pt>
                      <c:pt idx="29">
                        <c:v>13</c:v>
                      </c:pt>
                      <c:pt idx="30">
                        <c:v>7</c:v>
                      </c:pt>
                      <c:pt idx="31">
                        <c:v>7</c:v>
                      </c:pt>
                      <c:pt idx="32">
                        <c:v>7</c:v>
                      </c:pt>
                      <c:pt idx="33">
                        <c:v>7</c:v>
                      </c:pt>
                      <c:pt idx="34">
                        <c:v>10</c:v>
                      </c:pt>
                      <c:pt idx="35">
                        <c:v>11</c:v>
                      </c:pt>
                      <c:pt idx="36">
                        <c:v>10</c:v>
                      </c:pt>
                      <c:pt idx="37">
                        <c:v>12</c:v>
                      </c:pt>
                      <c:pt idx="38">
                        <c:v>14</c:v>
                      </c:pt>
                      <c:pt idx="39">
                        <c:v>13</c:v>
                      </c:pt>
                      <c:pt idx="40">
                        <c:v>12</c:v>
                      </c:pt>
                      <c:pt idx="41">
                        <c:v>15</c:v>
                      </c:pt>
                      <c:pt idx="42">
                        <c:v>17</c:v>
                      </c:pt>
                      <c:pt idx="43">
                        <c:v>15</c:v>
                      </c:pt>
                      <c:pt idx="44">
                        <c:v>13</c:v>
                      </c:pt>
                      <c:pt idx="45">
                        <c:v>10</c:v>
                      </c:pt>
                      <c:pt idx="46">
                        <c:v>7</c:v>
                      </c:pt>
                      <c:pt idx="47" formatCode="General">
                        <c:v>5</c:v>
                      </c:pt>
                      <c:pt idx="48" formatCode="General">
                        <c:v>6</c:v>
                      </c:pt>
                      <c:pt idx="49" formatCode="General">
                        <c:v>9</c:v>
                      </c:pt>
                      <c:pt idx="50" formatCode="General">
                        <c:v>8</c:v>
                      </c:pt>
                      <c:pt idx="51" formatCode="General">
                        <c:v>8</c:v>
                      </c:pt>
                      <c:pt idx="52" formatCode="General">
                        <c:v>10</c:v>
                      </c:pt>
                      <c:pt idx="53" formatCode="General">
                        <c:v>10</c:v>
                      </c:pt>
                      <c:pt idx="54" formatCode="General">
                        <c:v>7</c:v>
                      </c:pt>
                      <c:pt idx="55" formatCode="General">
                        <c:v>8</c:v>
                      </c:pt>
                      <c:pt idx="56" formatCode="General">
                        <c:v>4</c:v>
                      </c:pt>
                      <c:pt idx="57" formatCode="General">
                        <c:v>5</c:v>
                      </c:pt>
                      <c:pt idx="58" formatCode="General">
                        <c:v>8</c:v>
                      </c:pt>
                      <c:pt idx="59" formatCode="General">
                        <c:v>13</c:v>
                      </c:pt>
                      <c:pt idx="60" formatCode="General">
                        <c:v>15</c:v>
                      </c:pt>
                      <c:pt idx="61" formatCode="General">
                        <c:v>21</c:v>
                      </c:pt>
                      <c:pt idx="62" formatCode="General">
                        <c:v>18</c:v>
                      </c:pt>
                      <c:pt idx="63" formatCode="General">
                        <c:v>17</c:v>
                      </c:pt>
                      <c:pt idx="64" formatCode="General">
                        <c:v>16</c:v>
                      </c:pt>
                      <c:pt idx="65" formatCode="General">
                        <c:v>16</c:v>
                      </c:pt>
                      <c:pt idx="66" formatCode="General">
                        <c:v>13</c:v>
                      </c:pt>
                      <c:pt idx="67" formatCode="General">
                        <c:v>12</c:v>
                      </c:pt>
                      <c:pt idx="68" formatCode="General">
                        <c:v>9</c:v>
                      </c:pt>
                      <c:pt idx="69" formatCode="General">
                        <c:v>11</c:v>
                      </c:pt>
                      <c:pt idx="70" formatCode="General">
                        <c:v>10</c:v>
                      </c:pt>
                      <c:pt idx="71" formatCode="General">
                        <c:v>14</c:v>
                      </c:pt>
                      <c:pt idx="72" formatCode="General">
                        <c:v>16</c:v>
                      </c:pt>
                      <c:pt idx="73" formatCode="General">
                        <c:v>18</c:v>
                      </c:pt>
                      <c:pt idx="74" formatCode="General">
                        <c:v>14</c:v>
                      </c:pt>
                      <c:pt idx="75" formatCode="General">
                        <c:v>17</c:v>
                      </c:pt>
                      <c:pt idx="76" formatCode="General">
                        <c:v>18</c:v>
                      </c:pt>
                      <c:pt idx="77" formatCode="General">
                        <c:v>15</c:v>
                      </c:pt>
                      <c:pt idx="78" formatCode="General">
                        <c:v>15</c:v>
                      </c:pt>
                      <c:pt idx="79" formatCode="General">
                        <c:v>14</c:v>
                      </c:pt>
                      <c:pt idx="80" formatCode="General">
                        <c:v>13</c:v>
                      </c:pt>
                      <c:pt idx="81" formatCode="General">
                        <c:v>12</c:v>
                      </c:pt>
                      <c:pt idx="82" formatCode="General">
                        <c:v>15</c:v>
                      </c:pt>
                      <c:pt idx="83" formatCode="General">
                        <c:v>12</c:v>
                      </c:pt>
                      <c:pt idx="84" formatCode="General">
                        <c:v>12</c:v>
                      </c:pt>
                      <c:pt idx="85" formatCode="General">
                        <c:v>14</c:v>
                      </c:pt>
                      <c:pt idx="86" formatCode="General">
                        <c:v>15</c:v>
                      </c:pt>
                      <c:pt idx="87" formatCode="General">
                        <c:v>14</c:v>
                      </c:pt>
                      <c:pt idx="88" formatCode="General">
                        <c:v>12</c:v>
                      </c:pt>
                      <c:pt idx="89" formatCode="General">
                        <c:v>14</c:v>
                      </c:pt>
                      <c:pt idx="90" formatCode="General">
                        <c:v>18</c:v>
                      </c:pt>
                      <c:pt idx="91" formatCode="General">
                        <c:v>18</c:v>
                      </c:pt>
                      <c:pt idx="92" formatCode="General">
                        <c:v>15</c:v>
                      </c:pt>
                      <c:pt idx="93" formatCode="General">
                        <c:v>20</c:v>
                      </c:pt>
                      <c:pt idx="94" formatCode="General">
                        <c:v>16</c:v>
                      </c:pt>
                      <c:pt idx="95" formatCode="General">
                        <c:v>19</c:v>
                      </c:pt>
                      <c:pt idx="96" formatCode="General">
                        <c:v>26</c:v>
                      </c:pt>
                      <c:pt idx="97" formatCode="General">
                        <c:v>26</c:v>
                      </c:pt>
                      <c:pt idx="98" formatCode="General">
                        <c:v>31</c:v>
                      </c:pt>
                      <c:pt idx="99" formatCode="General">
                        <c:v>27</c:v>
                      </c:pt>
                      <c:pt idx="100" formatCode="General">
                        <c:v>28</c:v>
                      </c:pt>
                    </c:numCache>
                  </c:numRef>
                </c:val>
                <c:extLst xmlns:c15="http://schemas.microsoft.com/office/drawing/2012/chart">
                  <c:ext xmlns:c16="http://schemas.microsoft.com/office/drawing/2014/chart" uri="{C3380CC4-5D6E-409C-BE32-E72D297353CC}">
                    <c16:uniqueId val="{00000052-705D-4F0A-A385-AB4DC8980013}"/>
                  </c:ext>
                </c:extLst>
              </c15:ser>
            </c15:filteredBarSeries>
            <c15:filteredBarSeries>
              <c15:ser>
                <c:idx val="82"/>
                <c:order val="80"/>
                <c:tx>
                  <c:strRef>
                    <c:extLst xmlns:c15="http://schemas.microsoft.com/office/drawing/2012/chart">
                      <c:ext xmlns:c15="http://schemas.microsoft.com/office/drawing/2012/chart" uri="{02D57815-91ED-43cb-92C2-25804820EDAC}">
                        <c15:formulaRef>
                          <c15:sqref>'Table for graphs 25-26'!$A$84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25-26'!$B$84:$DA$84</c15:sqref>
                        </c15:formulaRef>
                      </c:ext>
                    </c:extLst>
                    <c:numCache>
                      <c:formatCode>0</c:formatCode>
                      <c:ptCount val="104"/>
                      <c:pt idx="0">
                        <c:v>38</c:v>
                      </c:pt>
                      <c:pt idx="1">
                        <c:v>35</c:v>
                      </c:pt>
                      <c:pt idx="2">
                        <c:v>32</c:v>
                      </c:pt>
                      <c:pt idx="3">
                        <c:v>30</c:v>
                      </c:pt>
                      <c:pt idx="4">
                        <c:v>52</c:v>
                      </c:pt>
                      <c:pt idx="5">
                        <c:v>60</c:v>
                      </c:pt>
                      <c:pt idx="6">
                        <c:v>54</c:v>
                      </c:pt>
                      <c:pt idx="7">
                        <c:v>61</c:v>
                      </c:pt>
                      <c:pt idx="8">
                        <c:v>59</c:v>
                      </c:pt>
                      <c:pt idx="9">
                        <c:v>56</c:v>
                      </c:pt>
                      <c:pt idx="10">
                        <c:v>49</c:v>
                      </c:pt>
                      <c:pt idx="11">
                        <c:v>62</c:v>
                      </c:pt>
                      <c:pt idx="12">
                        <c:v>62</c:v>
                      </c:pt>
                      <c:pt idx="13">
                        <c:v>69</c:v>
                      </c:pt>
                      <c:pt idx="14">
                        <c:v>66</c:v>
                      </c:pt>
                      <c:pt idx="15">
                        <c:v>62</c:v>
                      </c:pt>
                      <c:pt idx="16">
                        <c:v>57</c:v>
                      </c:pt>
                      <c:pt idx="17">
                        <c:v>63</c:v>
                      </c:pt>
                      <c:pt idx="18">
                        <c:v>58</c:v>
                      </c:pt>
                      <c:pt idx="19">
                        <c:v>63</c:v>
                      </c:pt>
                      <c:pt idx="20">
                        <c:v>69</c:v>
                      </c:pt>
                      <c:pt idx="21">
                        <c:v>69</c:v>
                      </c:pt>
                      <c:pt idx="22">
                        <c:v>65</c:v>
                      </c:pt>
                      <c:pt idx="23">
                        <c:v>60</c:v>
                      </c:pt>
                      <c:pt idx="24">
                        <c:v>58</c:v>
                      </c:pt>
                      <c:pt idx="25">
                        <c:v>47</c:v>
                      </c:pt>
                      <c:pt idx="26">
                        <c:v>47</c:v>
                      </c:pt>
                      <c:pt idx="27">
                        <c:v>45</c:v>
                      </c:pt>
                      <c:pt idx="28">
                        <c:v>49</c:v>
                      </c:pt>
                      <c:pt idx="29">
                        <c:v>58</c:v>
                      </c:pt>
                      <c:pt idx="30">
                        <c:v>55</c:v>
                      </c:pt>
                      <c:pt idx="31">
                        <c:v>51</c:v>
                      </c:pt>
                      <c:pt idx="32">
                        <c:v>44</c:v>
                      </c:pt>
                      <c:pt idx="33">
                        <c:v>45</c:v>
                      </c:pt>
                      <c:pt idx="34">
                        <c:v>40</c:v>
                      </c:pt>
                      <c:pt idx="35">
                        <c:v>38</c:v>
                      </c:pt>
                      <c:pt idx="36">
                        <c:v>37</c:v>
                      </c:pt>
                      <c:pt idx="37">
                        <c:v>38</c:v>
                      </c:pt>
                      <c:pt idx="38">
                        <c:v>48</c:v>
                      </c:pt>
                      <c:pt idx="39">
                        <c:v>52</c:v>
                      </c:pt>
                      <c:pt idx="40">
                        <c:v>53</c:v>
                      </c:pt>
                      <c:pt idx="41">
                        <c:v>51</c:v>
                      </c:pt>
                      <c:pt idx="42">
                        <c:v>45</c:v>
                      </c:pt>
                      <c:pt idx="43">
                        <c:v>42</c:v>
                      </c:pt>
                      <c:pt idx="44">
                        <c:v>41</c:v>
                      </c:pt>
                      <c:pt idx="45">
                        <c:v>42</c:v>
                      </c:pt>
                      <c:pt idx="46">
                        <c:v>49</c:v>
                      </c:pt>
                      <c:pt idx="47" formatCode="General">
                        <c:v>42</c:v>
                      </c:pt>
                      <c:pt idx="48" formatCode="General">
                        <c:v>39</c:v>
                      </c:pt>
                      <c:pt idx="49" formatCode="General">
                        <c:v>36</c:v>
                      </c:pt>
                      <c:pt idx="50" formatCode="General">
                        <c:v>35</c:v>
                      </c:pt>
                      <c:pt idx="51" formatCode="General">
                        <c:v>41</c:v>
                      </c:pt>
                      <c:pt idx="52" formatCode="General">
                        <c:v>45</c:v>
                      </c:pt>
                      <c:pt idx="53" formatCode="General">
                        <c:v>57</c:v>
                      </c:pt>
                      <c:pt idx="54" formatCode="General">
                        <c:v>63</c:v>
                      </c:pt>
                      <c:pt idx="55" formatCode="General">
                        <c:v>68</c:v>
                      </c:pt>
                      <c:pt idx="56" formatCode="General">
                        <c:v>67</c:v>
                      </c:pt>
                      <c:pt idx="57" formatCode="General">
                        <c:v>69</c:v>
                      </c:pt>
                      <c:pt idx="58" formatCode="General">
                        <c:v>73</c:v>
                      </c:pt>
                      <c:pt idx="59" formatCode="General">
                        <c:v>70</c:v>
                      </c:pt>
                      <c:pt idx="60" formatCode="General">
                        <c:v>63</c:v>
                      </c:pt>
                      <c:pt idx="61" formatCode="General">
                        <c:v>58</c:v>
                      </c:pt>
                      <c:pt idx="62" formatCode="General">
                        <c:v>64</c:v>
                      </c:pt>
                      <c:pt idx="63" formatCode="General">
                        <c:v>55</c:v>
                      </c:pt>
                      <c:pt idx="64" formatCode="General">
                        <c:v>60</c:v>
                      </c:pt>
                      <c:pt idx="65" formatCode="General">
                        <c:v>61</c:v>
                      </c:pt>
                      <c:pt idx="66" formatCode="General">
                        <c:v>59</c:v>
                      </c:pt>
                      <c:pt idx="67" formatCode="General">
                        <c:v>69</c:v>
                      </c:pt>
                      <c:pt idx="68" formatCode="General">
                        <c:v>62</c:v>
                      </c:pt>
                      <c:pt idx="69" formatCode="General">
                        <c:v>58</c:v>
                      </c:pt>
                      <c:pt idx="70" formatCode="General">
                        <c:v>51</c:v>
                      </c:pt>
                      <c:pt idx="71" formatCode="General">
                        <c:v>54</c:v>
                      </c:pt>
                      <c:pt idx="72" formatCode="General">
                        <c:v>56</c:v>
                      </c:pt>
                      <c:pt idx="73" formatCode="General">
                        <c:v>45</c:v>
                      </c:pt>
                      <c:pt idx="74" formatCode="General">
                        <c:v>55</c:v>
                      </c:pt>
                      <c:pt idx="75" formatCode="General">
                        <c:v>61</c:v>
                      </c:pt>
                      <c:pt idx="76" formatCode="General">
                        <c:v>73</c:v>
                      </c:pt>
                      <c:pt idx="77" formatCode="General">
                        <c:v>72</c:v>
                      </c:pt>
                      <c:pt idx="78" formatCode="General">
                        <c:v>69</c:v>
                      </c:pt>
                      <c:pt idx="79" formatCode="General">
                        <c:v>86</c:v>
                      </c:pt>
                      <c:pt idx="80" formatCode="General">
                        <c:v>88</c:v>
                      </c:pt>
                      <c:pt idx="81" formatCode="General">
                        <c:v>101</c:v>
                      </c:pt>
                      <c:pt idx="82" formatCode="General">
                        <c:v>94</c:v>
                      </c:pt>
                      <c:pt idx="83" formatCode="General">
                        <c:v>96</c:v>
                      </c:pt>
                      <c:pt idx="84" formatCode="General">
                        <c:v>79</c:v>
                      </c:pt>
                      <c:pt idx="85" formatCode="General">
                        <c:v>83</c:v>
                      </c:pt>
                      <c:pt idx="86" formatCode="General">
                        <c:v>91</c:v>
                      </c:pt>
                      <c:pt idx="87" formatCode="General">
                        <c:v>95</c:v>
                      </c:pt>
                      <c:pt idx="88" formatCode="General">
                        <c:v>90</c:v>
                      </c:pt>
                      <c:pt idx="89" formatCode="General">
                        <c:v>83</c:v>
                      </c:pt>
                      <c:pt idx="90" formatCode="General">
                        <c:v>95</c:v>
                      </c:pt>
                      <c:pt idx="91" formatCode="General">
                        <c:v>108</c:v>
                      </c:pt>
                      <c:pt idx="92" formatCode="General">
                        <c:v>109</c:v>
                      </c:pt>
                      <c:pt idx="93" formatCode="General">
                        <c:v>93</c:v>
                      </c:pt>
                      <c:pt idx="94" formatCode="General">
                        <c:v>89</c:v>
                      </c:pt>
                      <c:pt idx="95" formatCode="General">
                        <c:v>74</c:v>
                      </c:pt>
                      <c:pt idx="96" formatCode="General">
                        <c:v>70</c:v>
                      </c:pt>
                      <c:pt idx="97" formatCode="General">
                        <c:v>76</c:v>
                      </c:pt>
                      <c:pt idx="98" formatCode="General">
                        <c:v>61</c:v>
                      </c:pt>
                      <c:pt idx="99" formatCode="General">
                        <c:v>59</c:v>
                      </c:pt>
                      <c:pt idx="100" formatCode="General">
                        <c:v>55</c:v>
                      </c:pt>
                    </c:numCache>
                  </c:numRef>
                </c:val>
                <c:extLst xmlns:c15="http://schemas.microsoft.com/office/drawing/2012/chart">
                  <c:ext xmlns:c16="http://schemas.microsoft.com/office/drawing/2014/chart" uri="{C3380CC4-5D6E-409C-BE32-E72D297353CC}">
                    <c16:uniqueId val="{00000053-705D-4F0A-A385-AB4DC8980013}"/>
                  </c:ext>
                </c:extLst>
              </c15:ser>
            </c15:filteredBarSeries>
            <c15:filteredBarSeries>
              <c15:ser>
                <c:idx val="83"/>
                <c:order val="81"/>
                <c:tx>
                  <c:strRef>
                    <c:extLst xmlns:c15="http://schemas.microsoft.com/office/drawing/2012/chart">
                      <c:ext xmlns:c15="http://schemas.microsoft.com/office/drawing/2012/chart" uri="{02D57815-91ED-43cb-92C2-25804820EDAC}">
                        <c15:formulaRef>
                          <c15:sqref>'Table for graphs 25-26'!$A$85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25-26'!$B$85:$DA$85</c15:sqref>
                        </c15:formulaRef>
                      </c:ext>
                    </c:extLst>
                    <c:numCache>
                      <c:formatCode>0</c:formatCode>
                      <c:ptCount val="104"/>
                      <c:pt idx="0">
                        <c:v>19</c:v>
                      </c:pt>
                      <c:pt idx="1">
                        <c:v>21</c:v>
                      </c:pt>
                      <c:pt idx="2">
                        <c:v>24</c:v>
                      </c:pt>
                      <c:pt idx="3">
                        <c:v>21</c:v>
                      </c:pt>
                      <c:pt idx="4">
                        <c:v>19</c:v>
                      </c:pt>
                      <c:pt idx="5">
                        <c:v>19</c:v>
                      </c:pt>
                      <c:pt idx="6">
                        <c:v>15</c:v>
                      </c:pt>
                      <c:pt idx="7">
                        <c:v>16</c:v>
                      </c:pt>
                      <c:pt idx="8">
                        <c:v>18</c:v>
                      </c:pt>
                      <c:pt idx="9">
                        <c:v>19</c:v>
                      </c:pt>
                      <c:pt idx="10">
                        <c:v>15</c:v>
                      </c:pt>
                      <c:pt idx="11">
                        <c:v>16</c:v>
                      </c:pt>
                      <c:pt idx="12">
                        <c:v>16</c:v>
                      </c:pt>
                      <c:pt idx="13">
                        <c:v>17</c:v>
                      </c:pt>
                      <c:pt idx="14">
                        <c:v>17</c:v>
                      </c:pt>
                      <c:pt idx="15">
                        <c:v>20</c:v>
                      </c:pt>
                      <c:pt idx="16">
                        <c:v>35</c:v>
                      </c:pt>
                      <c:pt idx="17">
                        <c:v>21</c:v>
                      </c:pt>
                      <c:pt idx="18">
                        <c:v>20</c:v>
                      </c:pt>
                      <c:pt idx="19">
                        <c:v>23</c:v>
                      </c:pt>
                      <c:pt idx="20">
                        <c:v>21</c:v>
                      </c:pt>
                      <c:pt idx="21">
                        <c:v>22</c:v>
                      </c:pt>
                      <c:pt idx="22">
                        <c:v>20</c:v>
                      </c:pt>
                      <c:pt idx="23">
                        <c:v>21</c:v>
                      </c:pt>
                      <c:pt idx="24">
                        <c:v>19</c:v>
                      </c:pt>
                      <c:pt idx="25">
                        <c:v>21</c:v>
                      </c:pt>
                      <c:pt idx="26">
                        <c:v>21</c:v>
                      </c:pt>
                      <c:pt idx="27">
                        <c:v>22</c:v>
                      </c:pt>
                      <c:pt idx="28">
                        <c:v>21</c:v>
                      </c:pt>
                      <c:pt idx="29">
                        <c:v>24</c:v>
                      </c:pt>
                      <c:pt idx="30">
                        <c:v>22</c:v>
                      </c:pt>
                      <c:pt idx="31">
                        <c:v>17</c:v>
                      </c:pt>
                      <c:pt idx="32">
                        <c:v>13</c:v>
                      </c:pt>
                      <c:pt idx="33">
                        <c:v>11</c:v>
                      </c:pt>
                      <c:pt idx="34">
                        <c:v>14</c:v>
                      </c:pt>
                      <c:pt idx="35">
                        <c:v>15</c:v>
                      </c:pt>
                      <c:pt idx="36">
                        <c:v>14</c:v>
                      </c:pt>
                      <c:pt idx="37">
                        <c:v>14</c:v>
                      </c:pt>
                      <c:pt idx="38">
                        <c:v>17</c:v>
                      </c:pt>
                      <c:pt idx="39">
                        <c:v>20</c:v>
                      </c:pt>
                      <c:pt idx="40">
                        <c:v>22</c:v>
                      </c:pt>
                      <c:pt idx="41">
                        <c:v>22</c:v>
                      </c:pt>
                      <c:pt idx="42">
                        <c:v>21</c:v>
                      </c:pt>
                      <c:pt idx="43">
                        <c:v>21</c:v>
                      </c:pt>
                      <c:pt idx="44">
                        <c:v>20</c:v>
                      </c:pt>
                      <c:pt idx="45">
                        <c:v>19</c:v>
                      </c:pt>
                      <c:pt idx="46">
                        <c:v>17</c:v>
                      </c:pt>
                      <c:pt idx="47" formatCode="General">
                        <c:v>16</c:v>
                      </c:pt>
                      <c:pt idx="48" formatCode="General">
                        <c:v>17</c:v>
                      </c:pt>
                      <c:pt idx="49" formatCode="General">
                        <c:v>20</c:v>
                      </c:pt>
                      <c:pt idx="50" formatCode="General">
                        <c:v>23</c:v>
                      </c:pt>
                      <c:pt idx="51" formatCode="General">
                        <c:v>24</c:v>
                      </c:pt>
                      <c:pt idx="52" formatCode="General">
                        <c:v>23</c:v>
                      </c:pt>
                      <c:pt idx="53" formatCode="General">
                        <c:v>19</c:v>
                      </c:pt>
                      <c:pt idx="54" formatCode="General">
                        <c:v>23</c:v>
                      </c:pt>
                      <c:pt idx="55" formatCode="General">
                        <c:v>24</c:v>
                      </c:pt>
                      <c:pt idx="56" formatCode="General">
                        <c:v>26</c:v>
                      </c:pt>
                      <c:pt idx="57" formatCode="General">
                        <c:v>23</c:v>
                      </c:pt>
                      <c:pt idx="58" formatCode="General">
                        <c:v>23</c:v>
                      </c:pt>
                      <c:pt idx="59" formatCode="General">
                        <c:v>20</c:v>
                      </c:pt>
                      <c:pt idx="60" formatCode="General">
                        <c:v>16</c:v>
                      </c:pt>
                      <c:pt idx="61" formatCode="General">
                        <c:v>18</c:v>
                      </c:pt>
                      <c:pt idx="62" formatCode="General">
                        <c:v>14</c:v>
                      </c:pt>
                      <c:pt idx="63" formatCode="General">
                        <c:v>9</c:v>
                      </c:pt>
                      <c:pt idx="64" formatCode="General">
                        <c:v>7</c:v>
                      </c:pt>
                      <c:pt idx="65" formatCode="General">
                        <c:v>11</c:v>
                      </c:pt>
                      <c:pt idx="66" formatCode="General">
                        <c:v>15</c:v>
                      </c:pt>
                      <c:pt idx="67" formatCode="General">
                        <c:v>16</c:v>
                      </c:pt>
                      <c:pt idx="68" formatCode="General">
                        <c:v>15</c:v>
                      </c:pt>
                      <c:pt idx="69" formatCode="General">
                        <c:v>18</c:v>
                      </c:pt>
                      <c:pt idx="70" formatCode="General">
                        <c:v>15</c:v>
                      </c:pt>
                      <c:pt idx="71" formatCode="General">
                        <c:v>16</c:v>
                      </c:pt>
                      <c:pt idx="72" formatCode="General">
                        <c:v>13</c:v>
                      </c:pt>
                      <c:pt idx="73" formatCode="General">
                        <c:v>15</c:v>
                      </c:pt>
                      <c:pt idx="74" formatCode="General">
                        <c:v>13</c:v>
                      </c:pt>
                      <c:pt idx="75" formatCode="General">
                        <c:v>14</c:v>
                      </c:pt>
                      <c:pt idx="76" formatCode="General">
                        <c:v>16</c:v>
                      </c:pt>
                      <c:pt idx="77" formatCode="General">
                        <c:v>16</c:v>
                      </c:pt>
                      <c:pt idx="78" formatCode="General">
                        <c:v>16</c:v>
                      </c:pt>
                      <c:pt idx="79" formatCode="General">
                        <c:v>16</c:v>
                      </c:pt>
                      <c:pt idx="80" formatCode="General">
                        <c:v>17</c:v>
                      </c:pt>
                      <c:pt idx="81" formatCode="General">
                        <c:v>19</c:v>
                      </c:pt>
                      <c:pt idx="82" formatCode="General">
                        <c:v>19</c:v>
                      </c:pt>
                      <c:pt idx="83" formatCode="General">
                        <c:v>15</c:v>
                      </c:pt>
                      <c:pt idx="84" formatCode="General">
                        <c:v>14</c:v>
                      </c:pt>
                      <c:pt idx="85" formatCode="General">
                        <c:v>19</c:v>
                      </c:pt>
                      <c:pt idx="86" formatCode="General">
                        <c:v>18</c:v>
                      </c:pt>
                      <c:pt idx="87" formatCode="General">
                        <c:v>15</c:v>
                      </c:pt>
                      <c:pt idx="88" formatCode="General">
                        <c:v>18</c:v>
                      </c:pt>
                      <c:pt idx="89" formatCode="General">
                        <c:v>17</c:v>
                      </c:pt>
                      <c:pt idx="90" formatCode="General">
                        <c:v>19</c:v>
                      </c:pt>
                      <c:pt idx="91" formatCode="General">
                        <c:v>19</c:v>
                      </c:pt>
                      <c:pt idx="92" formatCode="General">
                        <c:v>18</c:v>
                      </c:pt>
                      <c:pt idx="93" formatCode="General">
                        <c:v>18</c:v>
                      </c:pt>
                      <c:pt idx="94" formatCode="General">
                        <c:v>19</c:v>
                      </c:pt>
                      <c:pt idx="95" formatCode="General">
                        <c:v>19</c:v>
                      </c:pt>
                      <c:pt idx="96" formatCode="General">
                        <c:v>18</c:v>
                      </c:pt>
                      <c:pt idx="97" formatCode="General">
                        <c:v>19</c:v>
                      </c:pt>
                      <c:pt idx="98" formatCode="General">
                        <c:v>19</c:v>
                      </c:pt>
                      <c:pt idx="99" formatCode="General">
                        <c:v>18</c:v>
                      </c:pt>
                      <c:pt idx="100" formatCode="General">
                        <c:v>13</c:v>
                      </c:pt>
                    </c:numCache>
                  </c:numRef>
                </c:val>
                <c:extLst xmlns:c15="http://schemas.microsoft.com/office/drawing/2012/chart">
                  <c:ext xmlns:c16="http://schemas.microsoft.com/office/drawing/2014/chart" uri="{C3380CC4-5D6E-409C-BE32-E72D297353CC}">
                    <c16:uniqueId val="{00000054-705D-4F0A-A385-AB4DC8980013}"/>
                  </c:ext>
                </c:extLst>
              </c15:ser>
            </c15:filteredBarSeries>
            <c15:filteredBarSeries>
              <c15:ser>
                <c:idx val="84"/>
                <c:order val="82"/>
                <c:tx>
                  <c:strRef>
                    <c:extLst xmlns:c15="http://schemas.microsoft.com/office/drawing/2012/chart">
                      <c:ext xmlns:c15="http://schemas.microsoft.com/office/drawing/2012/chart" uri="{02D57815-91ED-43cb-92C2-25804820EDAC}">
                        <c15:formulaRef>
                          <c15:sqref>'Table for graphs 25-26'!$A$86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25-26'!$B$86:$DA$86</c15:sqref>
                        </c15:formulaRef>
                      </c:ext>
                    </c:extLst>
                    <c:numCache>
                      <c:formatCode>0</c:formatCode>
                      <c:ptCount val="104"/>
                      <c:pt idx="0">
                        <c:v>0</c:v>
                      </c:pt>
                      <c:pt idx="1">
                        <c:v>0</c:v>
                      </c:pt>
                      <c:pt idx="2">
                        <c:v>0</c:v>
                      </c:pt>
                      <c:pt idx="3">
                        <c:v>1</c:v>
                      </c:pt>
                      <c:pt idx="4">
                        <c:v>2</c:v>
                      </c:pt>
                      <c:pt idx="5">
                        <c:v>2</c:v>
                      </c:pt>
                      <c:pt idx="6">
                        <c:v>4</c:v>
                      </c:pt>
                      <c:pt idx="7">
                        <c:v>3</c:v>
                      </c:pt>
                      <c:pt idx="8">
                        <c:v>4</c:v>
                      </c:pt>
                      <c:pt idx="9">
                        <c:v>3</c:v>
                      </c:pt>
                      <c:pt idx="10">
                        <c:v>3</c:v>
                      </c:pt>
                      <c:pt idx="11">
                        <c:v>1</c:v>
                      </c:pt>
                      <c:pt idx="12">
                        <c:v>1</c:v>
                      </c:pt>
                      <c:pt idx="13">
                        <c:v>3</c:v>
                      </c:pt>
                      <c:pt idx="14">
                        <c:v>1</c:v>
                      </c:pt>
                      <c:pt idx="15">
                        <c:v>2</c:v>
                      </c:pt>
                      <c:pt idx="16">
                        <c:v>2</c:v>
                      </c:pt>
                      <c:pt idx="17">
                        <c:v>1</c:v>
                      </c:pt>
                      <c:pt idx="18">
                        <c:v>0</c:v>
                      </c:pt>
                      <c:pt idx="19">
                        <c:v>0</c:v>
                      </c:pt>
                      <c:pt idx="20">
                        <c:v>1</c:v>
                      </c:pt>
                      <c:pt idx="21">
                        <c:v>1</c:v>
                      </c:pt>
                      <c:pt idx="22">
                        <c:v>1</c:v>
                      </c:pt>
                      <c:pt idx="23">
                        <c:v>1</c:v>
                      </c:pt>
                      <c:pt idx="24">
                        <c:v>2</c:v>
                      </c:pt>
                      <c:pt idx="25">
                        <c:v>1</c:v>
                      </c:pt>
                      <c:pt idx="26">
                        <c:v>1</c:v>
                      </c:pt>
                      <c:pt idx="27">
                        <c:v>3</c:v>
                      </c:pt>
                      <c:pt idx="28">
                        <c:v>3</c:v>
                      </c:pt>
                      <c:pt idx="29">
                        <c:v>3</c:v>
                      </c:pt>
                      <c:pt idx="30">
                        <c:v>3</c:v>
                      </c:pt>
                      <c:pt idx="31">
                        <c:v>3</c:v>
                      </c:pt>
                      <c:pt idx="32">
                        <c:v>3</c:v>
                      </c:pt>
                      <c:pt idx="33">
                        <c:v>3</c:v>
                      </c:pt>
                      <c:pt idx="34">
                        <c:v>2</c:v>
                      </c:pt>
                      <c:pt idx="35">
                        <c:v>3</c:v>
                      </c:pt>
                      <c:pt idx="36">
                        <c:v>2</c:v>
                      </c:pt>
                      <c:pt idx="37">
                        <c:v>3</c:v>
                      </c:pt>
                      <c:pt idx="38">
                        <c:v>5</c:v>
                      </c:pt>
                      <c:pt idx="39">
                        <c:v>5</c:v>
                      </c:pt>
                      <c:pt idx="40">
                        <c:v>5</c:v>
                      </c:pt>
                      <c:pt idx="41">
                        <c:v>4</c:v>
                      </c:pt>
                      <c:pt idx="42">
                        <c:v>1</c:v>
                      </c:pt>
                      <c:pt idx="43">
                        <c:v>2</c:v>
                      </c:pt>
                      <c:pt idx="44">
                        <c:v>0</c:v>
                      </c:pt>
                      <c:pt idx="45">
                        <c:v>0</c:v>
                      </c:pt>
                      <c:pt idx="46">
                        <c:v>0</c:v>
                      </c:pt>
                      <c:pt idx="47" formatCode="General">
                        <c:v>1</c:v>
                      </c:pt>
                      <c:pt idx="48" formatCode="General">
                        <c:v>3</c:v>
                      </c:pt>
                      <c:pt idx="49" formatCode="General">
                        <c:v>1</c:v>
                      </c:pt>
                      <c:pt idx="50" formatCode="General">
                        <c:v>2</c:v>
                      </c:pt>
                      <c:pt idx="51" formatCode="General">
                        <c:v>1</c:v>
                      </c:pt>
                      <c:pt idx="52" formatCode="General">
                        <c:v>1</c:v>
                      </c:pt>
                      <c:pt idx="53" formatCode="General">
                        <c:v>1</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3</c:v>
                      </c:pt>
                      <c:pt idx="72" formatCode="General">
                        <c:v>3</c:v>
                      </c:pt>
                      <c:pt idx="73" formatCode="General">
                        <c:v>6</c:v>
                      </c:pt>
                      <c:pt idx="74" formatCode="General">
                        <c:v>6</c:v>
                      </c:pt>
                      <c:pt idx="75" formatCode="General">
                        <c:v>6</c:v>
                      </c:pt>
                      <c:pt idx="76" formatCode="General">
                        <c:v>5</c:v>
                      </c:pt>
                      <c:pt idx="77" formatCode="General">
                        <c:v>5</c:v>
                      </c:pt>
                      <c:pt idx="78" formatCode="General">
                        <c:v>4</c:v>
                      </c:pt>
                      <c:pt idx="79" formatCode="General">
                        <c:v>3</c:v>
                      </c:pt>
                      <c:pt idx="80" formatCode="General">
                        <c:v>3</c:v>
                      </c:pt>
                      <c:pt idx="81" formatCode="General">
                        <c:v>5</c:v>
                      </c:pt>
                      <c:pt idx="82" formatCode="General">
                        <c:v>2</c:v>
                      </c:pt>
                      <c:pt idx="83" formatCode="General">
                        <c:v>1</c:v>
                      </c:pt>
                      <c:pt idx="84" formatCode="General">
                        <c:v>3</c:v>
                      </c:pt>
                      <c:pt idx="85" formatCode="General">
                        <c:v>4</c:v>
                      </c:pt>
                      <c:pt idx="86" formatCode="General">
                        <c:v>4</c:v>
                      </c:pt>
                      <c:pt idx="87" formatCode="General">
                        <c:v>3</c:v>
                      </c:pt>
                      <c:pt idx="88" formatCode="General">
                        <c:v>4</c:v>
                      </c:pt>
                      <c:pt idx="89" formatCode="General">
                        <c:v>5</c:v>
                      </c:pt>
                      <c:pt idx="90" formatCode="General">
                        <c:v>1</c:v>
                      </c:pt>
                      <c:pt idx="91" formatCode="General">
                        <c:v>2</c:v>
                      </c:pt>
                      <c:pt idx="92" formatCode="General">
                        <c:v>4</c:v>
                      </c:pt>
                      <c:pt idx="93" formatCode="General">
                        <c:v>4</c:v>
                      </c:pt>
                      <c:pt idx="94" formatCode="General">
                        <c:v>5</c:v>
                      </c:pt>
                      <c:pt idx="95" formatCode="General">
                        <c:v>5</c:v>
                      </c:pt>
                      <c:pt idx="96" formatCode="General">
                        <c:v>5</c:v>
                      </c:pt>
                      <c:pt idx="97" formatCode="General">
                        <c:v>6</c:v>
                      </c:pt>
                      <c:pt idx="98" formatCode="General">
                        <c:v>4</c:v>
                      </c:pt>
                      <c:pt idx="99" formatCode="General">
                        <c:v>4</c:v>
                      </c:pt>
                      <c:pt idx="100" formatCode="General">
                        <c:v>7</c:v>
                      </c:pt>
                    </c:numCache>
                  </c:numRef>
                </c:val>
                <c:extLst xmlns:c15="http://schemas.microsoft.com/office/drawing/2012/chart">
                  <c:ext xmlns:c16="http://schemas.microsoft.com/office/drawing/2014/chart" uri="{C3380CC4-5D6E-409C-BE32-E72D297353CC}">
                    <c16:uniqueId val="{00000055-705D-4F0A-A385-AB4DC8980013}"/>
                  </c:ext>
                </c:extLst>
              </c15:ser>
            </c15:filteredBarSeries>
            <c15:filteredBarSeries>
              <c15:ser>
                <c:idx val="85"/>
                <c:order val="83"/>
                <c:tx>
                  <c:strRef>
                    <c:extLst xmlns:c15="http://schemas.microsoft.com/office/drawing/2012/chart">
                      <c:ext xmlns:c15="http://schemas.microsoft.com/office/drawing/2012/chart" uri="{02D57815-91ED-43cb-92C2-25804820EDAC}">
                        <c15:formulaRef>
                          <c15:sqref>'Table for graphs 25-26'!$A$87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25-26'!$B$87:$DA$87</c15:sqref>
                        </c15:formulaRef>
                      </c:ext>
                    </c:extLst>
                    <c:numCache>
                      <c:formatCode>0</c:formatCode>
                      <c:ptCount val="104"/>
                      <c:pt idx="0">
                        <c:v>2</c:v>
                      </c:pt>
                      <c:pt idx="1">
                        <c:v>3</c:v>
                      </c:pt>
                      <c:pt idx="2">
                        <c:v>3</c:v>
                      </c:pt>
                      <c:pt idx="3">
                        <c:v>1</c:v>
                      </c:pt>
                      <c:pt idx="4">
                        <c:v>2</c:v>
                      </c:pt>
                      <c:pt idx="5">
                        <c:v>3</c:v>
                      </c:pt>
                      <c:pt idx="6">
                        <c:v>4</c:v>
                      </c:pt>
                      <c:pt idx="7">
                        <c:v>3</c:v>
                      </c:pt>
                      <c:pt idx="8">
                        <c:v>4</c:v>
                      </c:pt>
                      <c:pt idx="9">
                        <c:v>6</c:v>
                      </c:pt>
                      <c:pt idx="10">
                        <c:v>8</c:v>
                      </c:pt>
                      <c:pt idx="11">
                        <c:v>6</c:v>
                      </c:pt>
                      <c:pt idx="12">
                        <c:v>5</c:v>
                      </c:pt>
                      <c:pt idx="13">
                        <c:v>9</c:v>
                      </c:pt>
                      <c:pt idx="14">
                        <c:v>7</c:v>
                      </c:pt>
                      <c:pt idx="15">
                        <c:v>7</c:v>
                      </c:pt>
                      <c:pt idx="16">
                        <c:v>5</c:v>
                      </c:pt>
                      <c:pt idx="17">
                        <c:v>2</c:v>
                      </c:pt>
                      <c:pt idx="18">
                        <c:v>2</c:v>
                      </c:pt>
                      <c:pt idx="19">
                        <c:v>2</c:v>
                      </c:pt>
                      <c:pt idx="20">
                        <c:v>3</c:v>
                      </c:pt>
                      <c:pt idx="21">
                        <c:v>2</c:v>
                      </c:pt>
                      <c:pt idx="22">
                        <c:v>2</c:v>
                      </c:pt>
                      <c:pt idx="23">
                        <c:v>4</c:v>
                      </c:pt>
                      <c:pt idx="24">
                        <c:v>4</c:v>
                      </c:pt>
                      <c:pt idx="25">
                        <c:v>2</c:v>
                      </c:pt>
                      <c:pt idx="26">
                        <c:v>1</c:v>
                      </c:pt>
                      <c:pt idx="27">
                        <c:v>0</c:v>
                      </c:pt>
                      <c:pt idx="28">
                        <c:v>0</c:v>
                      </c:pt>
                      <c:pt idx="29">
                        <c:v>2</c:v>
                      </c:pt>
                      <c:pt idx="30">
                        <c:v>1</c:v>
                      </c:pt>
                      <c:pt idx="31">
                        <c:v>2</c:v>
                      </c:pt>
                      <c:pt idx="32">
                        <c:v>2</c:v>
                      </c:pt>
                      <c:pt idx="33">
                        <c:v>2</c:v>
                      </c:pt>
                      <c:pt idx="34">
                        <c:v>1</c:v>
                      </c:pt>
                      <c:pt idx="35">
                        <c:v>2</c:v>
                      </c:pt>
                      <c:pt idx="36">
                        <c:v>0</c:v>
                      </c:pt>
                      <c:pt idx="37">
                        <c:v>3</c:v>
                      </c:pt>
                      <c:pt idx="38">
                        <c:v>4</c:v>
                      </c:pt>
                      <c:pt idx="39">
                        <c:v>4</c:v>
                      </c:pt>
                      <c:pt idx="40">
                        <c:v>4</c:v>
                      </c:pt>
                      <c:pt idx="41">
                        <c:v>5</c:v>
                      </c:pt>
                      <c:pt idx="42">
                        <c:v>5</c:v>
                      </c:pt>
                      <c:pt idx="43">
                        <c:v>5</c:v>
                      </c:pt>
                      <c:pt idx="44">
                        <c:v>7</c:v>
                      </c:pt>
                      <c:pt idx="45">
                        <c:v>6</c:v>
                      </c:pt>
                      <c:pt idx="46">
                        <c:v>5</c:v>
                      </c:pt>
                      <c:pt idx="47" formatCode="General">
                        <c:v>5</c:v>
                      </c:pt>
                      <c:pt idx="48" formatCode="General">
                        <c:v>5</c:v>
                      </c:pt>
                      <c:pt idx="49" formatCode="General">
                        <c:v>3</c:v>
                      </c:pt>
                      <c:pt idx="50" formatCode="General">
                        <c:v>2</c:v>
                      </c:pt>
                      <c:pt idx="51" formatCode="General">
                        <c:v>4</c:v>
                      </c:pt>
                      <c:pt idx="52" formatCode="General">
                        <c:v>4</c:v>
                      </c:pt>
                      <c:pt idx="53" formatCode="General">
                        <c:v>3</c:v>
                      </c:pt>
                      <c:pt idx="54" formatCode="General">
                        <c:v>3</c:v>
                      </c:pt>
                      <c:pt idx="55" formatCode="General">
                        <c:v>5</c:v>
                      </c:pt>
                      <c:pt idx="56" formatCode="General">
                        <c:v>3</c:v>
                      </c:pt>
                      <c:pt idx="57" formatCode="General">
                        <c:v>2</c:v>
                      </c:pt>
                      <c:pt idx="58" formatCode="General">
                        <c:v>3</c:v>
                      </c:pt>
                      <c:pt idx="59" formatCode="General">
                        <c:v>3</c:v>
                      </c:pt>
                      <c:pt idx="60" formatCode="General">
                        <c:v>5</c:v>
                      </c:pt>
                      <c:pt idx="61" formatCode="General">
                        <c:v>5</c:v>
                      </c:pt>
                      <c:pt idx="62" formatCode="General">
                        <c:v>6</c:v>
                      </c:pt>
                      <c:pt idx="63" formatCode="General">
                        <c:v>5</c:v>
                      </c:pt>
                      <c:pt idx="64" formatCode="General">
                        <c:v>7</c:v>
                      </c:pt>
                      <c:pt idx="65" formatCode="General">
                        <c:v>9</c:v>
                      </c:pt>
                      <c:pt idx="66" formatCode="General">
                        <c:v>6</c:v>
                      </c:pt>
                      <c:pt idx="67" formatCode="General">
                        <c:v>4</c:v>
                      </c:pt>
                      <c:pt idx="68" formatCode="General">
                        <c:v>3</c:v>
                      </c:pt>
                      <c:pt idx="69" formatCode="General">
                        <c:v>2</c:v>
                      </c:pt>
                      <c:pt idx="70" formatCode="General">
                        <c:v>2</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5</c:v>
                      </c:pt>
                      <c:pt idx="85" formatCode="General">
                        <c:v>4</c:v>
                      </c:pt>
                      <c:pt idx="86" formatCode="General">
                        <c:v>3</c:v>
                      </c:pt>
                      <c:pt idx="87" formatCode="General">
                        <c:v>2</c:v>
                      </c:pt>
                      <c:pt idx="88" formatCode="General">
                        <c:v>3</c:v>
                      </c:pt>
                      <c:pt idx="89" formatCode="General">
                        <c:v>5</c:v>
                      </c:pt>
                      <c:pt idx="90" formatCode="General">
                        <c:v>5</c:v>
                      </c:pt>
                      <c:pt idx="91" formatCode="General">
                        <c:v>4</c:v>
                      </c:pt>
                      <c:pt idx="92" formatCode="General">
                        <c:v>5</c:v>
                      </c:pt>
                      <c:pt idx="93" formatCode="General">
                        <c:v>6</c:v>
                      </c:pt>
                      <c:pt idx="94" formatCode="General">
                        <c:v>3</c:v>
                      </c:pt>
                      <c:pt idx="95" formatCode="General">
                        <c:v>4</c:v>
                      </c:pt>
                      <c:pt idx="96" formatCode="General">
                        <c:v>4</c:v>
                      </c:pt>
                      <c:pt idx="97" formatCode="General">
                        <c:v>4</c:v>
                      </c:pt>
                      <c:pt idx="98" formatCode="General">
                        <c:v>3</c:v>
                      </c:pt>
                      <c:pt idx="99" formatCode="General">
                        <c:v>3</c:v>
                      </c:pt>
                      <c:pt idx="100" formatCode="General">
                        <c:v>6</c:v>
                      </c:pt>
                    </c:numCache>
                  </c:numRef>
                </c:val>
                <c:extLst xmlns:c15="http://schemas.microsoft.com/office/drawing/2012/chart">
                  <c:ext xmlns:c16="http://schemas.microsoft.com/office/drawing/2014/chart" uri="{C3380CC4-5D6E-409C-BE32-E72D297353CC}">
                    <c16:uniqueId val="{00000056-705D-4F0A-A385-AB4DC8980013}"/>
                  </c:ext>
                </c:extLst>
              </c15:ser>
            </c15:filteredBarSeries>
            <c15:filteredBarSeries>
              <c15:ser>
                <c:idx val="86"/>
                <c:order val="84"/>
                <c:tx>
                  <c:strRef>
                    <c:extLst xmlns:c15="http://schemas.microsoft.com/office/drawing/2012/chart">
                      <c:ext xmlns:c15="http://schemas.microsoft.com/office/drawing/2012/chart" uri="{02D57815-91ED-43cb-92C2-25804820EDAC}">
                        <c15:formulaRef>
                          <c15:sqref>'Table for graphs 25-26'!$A$88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25-26'!$B$88:$DA$88</c15:sqref>
                        </c15:formulaRef>
                      </c:ext>
                    </c:extLst>
                    <c:numCache>
                      <c:formatCode>0</c:formatCode>
                      <c:ptCount val="104"/>
                      <c:pt idx="0">
                        <c:v>17</c:v>
                      </c:pt>
                      <c:pt idx="1">
                        <c:v>18</c:v>
                      </c:pt>
                      <c:pt idx="2">
                        <c:v>18</c:v>
                      </c:pt>
                      <c:pt idx="3">
                        <c:v>20</c:v>
                      </c:pt>
                      <c:pt idx="4">
                        <c:v>22</c:v>
                      </c:pt>
                      <c:pt idx="5">
                        <c:v>19</c:v>
                      </c:pt>
                      <c:pt idx="6">
                        <c:v>17</c:v>
                      </c:pt>
                      <c:pt idx="7">
                        <c:v>21</c:v>
                      </c:pt>
                      <c:pt idx="8">
                        <c:v>21</c:v>
                      </c:pt>
                      <c:pt idx="9">
                        <c:v>17</c:v>
                      </c:pt>
                      <c:pt idx="10">
                        <c:v>12</c:v>
                      </c:pt>
                      <c:pt idx="11">
                        <c:v>19</c:v>
                      </c:pt>
                      <c:pt idx="12">
                        <c:v>21</c:v>
                      </c:pt>
                      <c:pt idx="13">
                        <c:v>24</c:v>
                      </c:pt>
                      <c:pt idx="14">
                        <c:v>28</c:v>
                      </c:pt>
                      <c:pt idx="15">
                        <c:v>30</c:v>
                      </c:pt>
                      <c:pt idx="16">
                        <c:v>38</c:v>
                      </c:pt>
                      <c:pt idx="17">
                        <c:v>34</c:v>
                      </c:pt>
                      <c:pt idx="18">
                        <c:v>47</c:v>
                      </c:pt>
                      <c:pt idx="19">
                        <c:v>37</c:v>
                      </c:pt>
                      <c:pt idx="20">
                        <c:v>43</c:v>
                      </c:pt>
                      <c:pt idx="21">
                        <c:v>75</c:v>
                      </c:pt>
                      <c:pt idx="22">
                        <c:v>100</c:v>
                      </c:pt>
                      <c:pt idx="23">
                        <c:v>110</c:v>
                      </c:pt>
                      <c:pt idx="24">
                        <c:v>115</c:v>
                      </c:pt>
                      <c:pt idx="25">
                        <c:v>140</c:v>
                      </c:pt>
                      <c:pt idx="26">
                        <c:v>143</c:v>
                      </c:pt>
                      <c:pt idx="27">
                        <c:v>108</c:v>
                      </c:pt>
                      <c:pt idx="28">
                        <c:v>103</c:v>
                      </c:pt>
                      <c:pt idx="29">
                        <c:v>115</c:v>
                      </c:pt>
                      <c:pt idx="30">
                        <c:v>116</c:v>
                      </c:pt>
                      <c:pt idx="31">
                        <c:v>128</c:v>
                      </c:pt>
                      <c:pt idx="32">
                        <c:v>75</c:v>
                      </c:pt>
                      <c:pt idx="33">
                        <c:v>87</c:v>
                      </c:pt>
                      <c:pt idx="34">
                        <c:v>108</c:v>
                      </c:pt>
                      <c:pt idx="35">
                        <c:v>116</c:v>
                      </c:pt>
                      <c:pt idx="36">
                        <c:v>106</c:v>
                      </c:pt>
                      <c:pt idx="37">
                        <c:v>125</c:v>
                      </c:pt>
                      <c:pt idx="38">
                        <c:v>135</c:v>
                      </c:pt>
                      <c:pt idx="39">
                        <c:v>148</c:v>
                      </c:pt>
                      <c:pt idx="40">
                        <c:v>128</c:v>
                      </c:pt>
                      <c:pt idx="41">
                        <c:v>75</c:v>
                      </c:pt>
                      <c:pt idx="42">
                        <c:v>72</c:v>
                      </c:pt>
                      <c:pt idx="43">
                        <c:v>56</c:v>
                      </c:pt>
                      <c:pt idx="44">
                        <c:v>46</c:v>
                      </c:pt>
                      <c:pt idx="45">
                        <c:v>38</c:v>
                      </c:pt>
                      <c:pt idx="46">
                        <c:v>37</c:v>
                      </c:pt>
                      <c:pt idx="47" formatCode="General">
                        <c:v>35</c:v>
                      </c:pt>
                      <c:pt idx="48" formatCode="General">
                        <c:v>33</c:v>
                      </c:pt>
                      <c:pt idx="49" formatCode="General">
                        <c:v>34</c:v>
                      </c:pt>
                      <c:pt idx="50" formatCode="General">
                        <c:v>36</c:v>
                      </c:pt>
                      <c:pt idx="51" formatCode="General">
                        <c:v>37</c:v>
                      </c:pt>
                      <c:pt idx="52" formatCode="General">
                        <c:v>29</c:v>
                      </c:pt>
                      <c:pt idx="53" formatCode="General">
                        <c:v>33</c:v>
                      </c:pt>
                      <c:pt idx="54" formatCode="General">
                        <c:v>33</c:v>
                      </c:pt>
                      <c:pt idx="55" formatCode="General">
                        <c:v>74</c:v>
                      </c:pt>
                      <c:pt idx="56" formatCode="General">
                        <c:v>62</c:v>
                      </c:pt>
                      <c:pt idx="57" formatCode="General">
                        <c:v>42</c:v>
                      </c:pt>
                      <c:pt idx="58" formatCode="General">
                        <c:v>43</c:v>
                      </c:pt>
                      <c:pt idx="59" formatCode="General">
                        <c:v>40</c:v>
                      </c:pt>
                      <c:pt idx="60" formatCode="General">
                        <c:v>43</c:v>
                      </c:pt>
                      <c:pt idx="61" formatCode="General">
                        <c:v>38</c:v>
                      </c:pt>
                      <c:pt idx="62" formatCode="General">
                        <c:v>35</c:v>
                      </c:pt>
                      <c:pt idx="63" formatCode="General">
                        <c:v>36</c:v>
                      </c:pt>
                      <c:pt idx="64" formatCode="General">
                        <c:v>39</c:v>
                      </c:pt>
                      <c:pt idx="65" formatCode="General">
                        <c:v>45</c:v>
                      </c:pt>
                      <c:pt idx="66" formatCode="General">
                        <c:v>33</c:v>
                      </c:pt>
                      <c:pt idx="67" formatCode="General">
                        <c:v>37</c:v>
                      </c:pt>
                      <c:pt idx="68" formatCode="General">
                        <c:v>39</c:v>
                      </c:pt>
                      <c:pt idx="69" formatCode="General">
                        <c:v>52</c:v>
                      </c:pt>
                      <c:pt idx="70" formatCode="General">
                        <c:v>47</c:v>
                      </c:pt>
                      <c:pt idx="71" formatCode="General">
                        <c:v>56</c:v>
                      </c:pt>
                      <c:pt idx="72" formatCode="General">
                        <c:v>69</c:v>
                      </c:pt>
                      <c:pt idx="73" formatCode="General">
                        <c:v>91</c:v>
                      </c:pt>
                      <c:pt idx="74" formatCode="General">
                        <c:v>106</c:v>
                      </c:pt>
                      <c:pt idx="75" formatCode="General">
                        <c:v>106</c:v>
                      </c:pt>
                      <c:pt idx="76" formatCode="General">
                        <c:v>97</c:v>
                      </c:pt>
                      <c:pt idx="77" formatCode="General">
                        <c:v>83</c:v>
                      </c:pt>
                      <c:pt idx="78" formatCode="General">
                        <c:v>94</c:v>
                      </c:pt>
                      <c:pt idx="79" formatCode="General">
                        <c:v>76</c:v>
                      </c:pt>
                      <c:pt idx="80" formatCode="General">
                        <c:v>84</c:v>
                      </c:pt>
                      <c:pt idx="81" formatCode="General">
                        <c:v>75</c:v>
                      </c:pt>
                      <c:pt idx="82" formatCode="General">
                        <c:v>75</c:v>
                      </c:pt>
                      <c:pt idx="83" formatCode="General">
                        <c:v>69</c:v>
                      </c:pt>
                      <c:pt idx="84" formatCode="General">
                        <c:v>70</c:v>
                      </c:pt>
                      <c:pt idx="85" formatCode="General">
                        <c:v>54</c:v>
                      </c:pt>
                      <c:pt idx="86" formatCode="General">
                        <c:v>66</c:v>
                      </c:pt>
                      <c:pt idx="87" formatCode="General">
                        <c:v>61</c:v>
                      </c:pt>
                      <c:pt idx="88" formatCode="General">
                        <c:v>53</c:v>
                      </c:pt>
                      <c:pt idx="89" formatCode="General">
                        <c:v>54</c:v>
                      </c:pt>
                      <c:pt idx="90" formatCode="General">
                        <c:v>57</c:v>
                      </c:pt>
                      <c:pt idx="91" formatCode="General">
                        <c:v>60</c:v>
                      </c:pt>
                      <c:pt idx="92" formatCode="General">
                        <c:v>57</c:v>
                      </c:pt>
                      <c:pt idx="93" formatCode="General">
                        <c:v>53</c:v>
                      </c:pt>
                      <c:pt idx="94" formatCode="General">
                        <c:v>46</c:v>
                      </c:pt>
                      <c:pt idx="95" formatCode="General">
                        <c:v>50</c:v>
                      </c:pt>
                      <c:pt idx="96" formatCode="General">
                        <c:v>46</c:v>
                      </c:pt>
                      <c:pt idx="97" formatCode="General">
                        <c:v>43</c:v>
                      </c:pt>
                      <c:pt idx="98" formatCode="General">
                        <c:v>40</c:v>
                      </c:pt>
                      <c:pt idx="99" formatCode="General">
                        <c:v>34</c:v>
                      </c:pt>
                      <c:pt idx="100" formatCode="General">
                        <c:v>36</c:v>
                      </c:pt>
                    </c:numCache>
                  </c:numRef>
                </c:val>
                <c:extLst xmlns:c15="http://schemas.microsoft.com/office/drawing/2012/chart">
                  <c:ext xmlns:c16="http://schemas.microsoft.com/office/drawing/2014/chart" uri="{C3380CC4-5D6E-409C-BE32-E72D297353CC}">
                    <c16:uniqueId val="{00000057-705D-4F0A-A385-AB4DC8980013}"/>
                  </c:ext>
                </c:extLst>
              </c15:ser>
            </c15:filteredBarSeries>
            <c15:filteredBarSeries>
              <c15:ser>
                <c:idx val="87"/>
                <c:order val="85"/>
                <c:tx>
                  <c:strRef>
                    <c:extLst xmlns:c15="http://schemas.microsoft.com/office/drawing/2012/chart">
                      <c:ext xmlns:c15="http://schemas.microsoft.com/office/drawing/2012/chart" uri="{02D57815-91ED-43cb-92C2-25804820EDAC}">
                        <c15:formulaRef>
                          <c15:sqref>'Table for graphs 25-26'!$A$89</c15:sqref>
                        </c15:formulaRef>
                      </c:ext>
                    </c:extLst>
                    <c:strCache>
                      <c:ptCount val="1"/>
                      <c:pt idx="0">
                        <c:v>Upper Gastrointestinal - Reported Backlog Total</c:v>
                      </c:pt>
                    </c:strCache>
                  </c:strRef>
                </c:tx>
                <c:spPr>
                  <a:solidFill>
                    <a:schemeClr val="accent5">
                      <a:tint val="4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25-26'!$B$89:$DA$89</c15:sqref>
                        </c15:formulaRef>
                      </c:ext>
                    </c:extLst>
                    <c:numCache>
                      <c:formatCode>0</c:formatCode>
                      <c:ptCount val="104"/>
                      <c:pt idx="0">
                        <c:v>15</c:v>
                      </c:pt>
                      <c:pt idx="1">
                        <c:v>18</c:v>
                      </c:pt>
                      <c:pt idx="2">
                        <c:v>20</c:v>
                      </c:pt>
                      <c:pt idx="3">
                        <c:v>24</c:v>
                      </c:pt>
                      <c:pt idx="4">
                        <c:v>24</c:v>
                      </c:pt>
                      <c:pt idx="5">
                        <c:v>25</c:v>
                      </c:pt>
                      <c:pt idx="6">
                        <c:v>22</c:v>
                      </c:pt>
                      <c:pt idx="7">
                        <c:v>20</c:v>
                      </c:pt>
                      <c:pt idx="8">
                        <c:v>17</c:v>
                      </c:pt>
                      <c:pt idx="9">
                        <c:v>15</c:v>
                      </c:pt>
                      <c:pt idx="10">
                        <c:v>14</c:v>
                      </c:pt>
                      <c:pt idx="11">
                        <c:v>16</c:v>
                      </c:pt>
                      <c:pt idx="12">
                        <c:v>20</c:v>
                      </c:pt>
                      <c:pt idx="13">
                        <c:v>18</c:v>
                      </c:pt>
                      <c:pt idx="14">
                        <c:v>20</c:v>
                      </c:pt>
                      <c:pt idx="15">
                        <c:v>18</c:v>
                      </c:pt>
                      <c:pt idx="16">
                        <c:v>19</c:v>
                      </c:pt>
                      <c:pt idx="17">
                        <c:v>19</c:v>
                      </c:pt>
                      <c:pt idx="18">
                        <c:v>18</c:v>
                      </c:pt>
                      <c:pt idx="19">
                        <c:v>24</c:v>
                      </c:pt>
                      <c:pt idx="20">
                        <c:v>21</c:v>
                      </c:pt>
                      <c:pt idx="21">
                        <c:v>23</c:v>
                      </c:pt>
                      <c:pt idx="22">
                        <c:v>22</c:v>
                      </c:pt>
                      <c:pt idx="23">
                        <c:v>31</c:v>
                      </c:pt>
                      <c:pt idx="24">
                        <c:v>27</c:v>
                      </c:pt>
                      <c:pt idx="25">
                        <c:v>22</c:v>
                      </c:pt>
                      <c:pt idx="26">
                        <c:v>24</c:v>
                      </c:pt>
                      <c:pt idx="27">
                        <c:v>24</c:v>
                      </c:pt>
                      <c:pt idx="28">
                        <c:v>25</c:v>
                      </c:pt>
                      <c:pt idx="29">
                        <c:v>26</c:v>
                      </c:pt>
                      <c:pt idx="30">
                        <c:v>22</c:v>
                      </c:pt>
                      <c:pt idx="31">
                        <c:v>18</c:v>
                      </c:pt>
                      <c:pt idx="32">
                        <c:v>22</c:v>
                      </c:pt>
                      <c:pt idx="33">
                        <c:v>25</c:v>
                      </c:pt>
                      <c:pt idx="34">
                        <c:v>23</c:v>
                      </c:pt>
                      <c:pt idx="35">
                        <c:v>28</c:v>
                      </c:pt>
                      <c:pt idx="36">
                        <c:v>24</c:v>
                      </c:pt>
                      <c:pt idx="37">
                        <c:v>31</c:v>
                      </c:pt>
                      <c:pt idx="38">
                        <c:v>33</c:v>
                      </c:pt>
                      <c:pt idx="39">
                        <c:v>34</c:v>
                      </c:pt>
                      <c:pt idx="40">
                        <c:v>25</c:v>
                      </c:pt>
                      <c:pt idx="41">
                        <c:v>23</c:v>
                      </c:pt>
                      <c:pt idx="42">
                        <c:v>23</c:v>
                      </c:pt>
                      <c:pt idx="43">
                        <c:v>26</c:v>
                      </c:pt>
                      <c:pt idx="44">
                        <c:v>28</c:v>
                      </c:pt>
                      <c:pt idx="45">
                        <c:v>26</c:v>
                      </c:pt>
                      <c:pt idx="46">
                        <c:v>30</c:v>
                      </c:pt>
                      <c:pt idx="47" formatCode="General">
                        <c:v>28</c:v>
                      </c:pt>
                      <c:pt idx="48" formatCode="General">
                        <c:v>23</c:v>
                      </c:pt>
                      <c:pt idx="49" formatCode="General">
                        <c:v>20</c:v>
                      </c:pt>
                      <c:pt idx="50" formatCode="General">
                        <c:v>16</c:v>
                      </c:pt>
                      <c:pt idx="51" formatCode="General">
                        <c:v>17</c:v>
                      </c:pt>
                      <c:pt idx="52" formatCode="General">
                        <c:v>17</c:v>
                      </c:pt>
                      <c:pt idx="53" formatCode="General">
                        <c:v>14</c:v>
                      </c:pt>
                      <c:pt idx="54" formatCode="General">
                        <c:v>21</c:v>
                      </c:pt>
                      <c:pt idx="55" formatCode="General">
                        <c:v>21</c:v>
                      </c:pt>
                      <c:pt idx="56" formatCode="General">
                        <c:v>19</c:v>
                      </c:pt>
                      <c:pt idx="57" formatCode="General">
                        <c:v>23</c:v>
                      </c:pt>
                      <c:pt idx="58" formatCode="General">
                        <c:v>17</c:v>
                      </c:pt>
                      <c:pt idx="59" formatCode="General">
                        <c:v>17</c:v>
                      </c:pt>
                      <c:pt idx="60" formatCode="General">
                        <c:v>19</c:v>
                      </c:pt>
                      <c:pt idx="61" formatCode="General">
                        <c:v>19</c:v>
                      </c:pt>
                      <c:pt idx="62" formatCode="General">
                        <c:v>16</c:v>
                      </c:pt>
                      <c:pt idx="63" formatCode="General">
                        <c:v>20</c:v>
                      </c:pt>
                      <c:pt idx="64" formatCode="General">
                        <c:v>18</c:v>
                      </c:pt>
                      <c:pt idx="65" formatCode="General">
                        <c:v>16</c:v>
                      </c:pt>
                      <c:pt idx="66" formatCode="General">
                        <c:v>17</c:v>
                      </c:pt>
                      <c:pt idx="67" formatCode="General">
                        <c:v>11</c:v>
                      </c:pt>
                      <c:pt idx="68" formatCode="General">
                        <c:v>15</c:v>
                      </c:pt>
                      <c:pt idx="69" formatCode="General">
                        <c:v>18</c:v>
                      </c:pt>
                      <c:pt idx="70" formatCode="General">
                        <c:v>25</c:v>
                      </c:pt>
                      <c:pt idx="71" formatCode="General">
                        <c:v>31</c:v>
                      </c:pt>
                      <c:pt idx="72" formatCode="General">
                        <c:v>27</c:v>
                      </c:pt>
                      <c:pt idx="73" formatCode="General">
                        <c:v>37</c:v>
                      </c:pt>
                      <c:pt idx="74" formatCode="General">
                        <c:v>32</c:v>
                      </c:pt>
                      <c:pt idx="75" formatCode="General">
                        <c:v>28</c:v>
                      </c:pt>
                      <c:pt idx="76" formatCode="General">
                        <c:v>29</c:v>
                      </c:pt>
                      <c:pt idx="77" formatCode="General">
                        <c:v>25</c:v>
                      </c:pt>
                      <c:pt idx="78" formatCode="General">
                        <c:v>20</c:v>
                      </c:pt>
                      <c:pt idx="79" formatCode="General">
                        <c:v>24</c:v>
                      </c:pt>
                      <c:pt idx="80" formatCode="General">
                        <c:v>22</c:v>
                      </c:pt>
                      <c:pt idx="81" formatCode="General">
                        <c:v>23</c:v>
                      </c:pt>
                      <c:pt idx="82" formatCode="General">
                        <c:v>24</c:v>
                      </c:pt>
                      <c:pt idx="83" formatCode="General">
                        <c:v>21</c:v>
                      </c:pt>
                      <c:pt idx="84" formatCode="General">
                        <c:v>20</c:v>
                      </c:pt>
                      <c:pt idx="85" formatCode="General">
                        <c:v>17</c:v>
                      </c:pt>
                      <c:pt idx="86" formatCode="General">
                        <c:v>12</c:v>
                      </c:pt>
                      <c:pt idx="87" formatCode="General">
                        <c:v>18</c:v>
                      </c:pt>
                      <c:pt idx="88" formatCode="General">
                        <c:v>26</c:v>
                      </c:pt>
                      <c:pt idx="89" formatCode="General">
                        <c:v>24</c:v>
                      </c:pt>
                      <c:pt idx="90" formatCode="General">
                        <c:v>28</c:v>
                      </c:pt>
                      <c:pt idx="91" formatCode="General">
                        <c:v>29</c:v>
                      </c:pt>
                      <c:pt idx="92" formatCode="General">
                        <c:v>31</c:v>
                      </c:pt>
                      <c:pt idx="93" formatCode="General">
                        <c:v>33</c:v>
                      </c:pt>
                      <c:pt idx="94" formatCode="General">
                        <c:v>28</c:v>
                      </c:pt>
                      <c:pt idx="95" formatCode="General">
                        <c:v>27</c:v>
                      </c:pt>
                      <c:pt idx="96" formatCode="General">
                        <c:v>32</c:v>
                      </c:pt>
                      <c:pt idx="97" formatCode="General">
                        <c:v>27</c:v>
                      </c:pt>
                      <c:pt idx="98" formatCode="General">
                        <c:v>25</c:v>
                      </c:pt>
                      <c:pt idx="99" formatCode="General">
                        <c:v>22</c:v>
                      </c:pt>
                      <c:pt idx="100" formatCode="General">
                        <c:v>20</c:v>
                      </c:pt>
                    </c:numCache>
                  </c:numRef>
                </c:val>
                <c:extLst xmlns:c15="http://schemas.microsoft.com/office/drawing/2012/chart">
                  <c:ext xmlns:c16="http://schemas.microsoft.com/office/drawing/2014/chart" uri="{C3380CC4-5D6E-409C-BE32-E72D297353CC}">
                    <c16:uniqueId val="{00000058-705D-4F0A-A385-AB4DC8980013}"/>
                  </c:ext>
                </c:extLst>
              </c15:ser>
            </c15:filteredBarSeries>
            <c15:filteredBarSeries>
              <c15:ser>
                <c:idx val="88"/>
                <c:order val="86"/>
                <c:tx>
                  <c:strRef>
                    <c:extLst xmlns:c15="http://schemas.microsoft.com/office/drawing/2012/chart">
                      <c:ext xmlns:c15="http://schemas.microsoft.com/office/drawing/2012/chart" uri="{02D57815-91ED-43cb-92C2-25804820EDAC}">
                        <c15:formulaRef>
                          <c15:sqref>'Table for graphs 25-26'!$A$90</c15:sqref>
                        </c15:formulaRef>
                      </c:ext>
                    </c:extLst>
                    <c:strCache>
                      <c:ptCount val="1"/>
                      <c:pt idx="0">
                        <c:v>Urological - Reported Backlog Total</c:v>
                      </c:pt>
                    </c:strCache>
                  </c:strRef>
                </c:tx>
                <c:spPr>
                  <a:solidFill>
                    <a:schemeClr val="accent5">
                      <a:tint val="3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25-26'!$B$90:$DA$90</c15:sqref>
                        </c15:formulaRef>
                      </c:ext>
                    </c:extLst>
                    <c:numCache>
                      <c:formatCode>0</c:formatCode>
                      <c:ptCount val="104"/>
                      <c:pt idx="0">
                        <c:v>50</c:v>
                      </c:pt>
                      <c:pt idx="1">
                        <c:v>42</c:v>
                      </c:pt>
                      <c:pt idx="2">
                        <c:v>39</c:v>
                      </c:pt>
                      <c:pt idx="3">
                        <c:v>36</c:v>
                      </c:pt>
                      <c:pt idx="4">
                        <c:v>41</c:v>
                      </c:pt>
                      <c:pt idx="5">
                        <c:v>43</c:v>
                      </c:pt>
                      <c:pt idx="6">
                        <c:v>40</c:v>
                      </c:pt>
                      <c:pt idx="7">
                        <c:v>43</c:v>
                      </c:pt>
                      <c:pt idx="8">
                        <c:v>43</c:v>
                      </c:pt>
                      <c:pt idx="9">
                        <c:v>48</c:v>
                      </c:pt>
                      <c:pt idx="10">
                        <c:v>40</c:v>
                      </c:pt>
                      <c:pt idx="11">
                        <c:v>33</c:v>
                      </c:pt>
                      <c:pt idx="12">
                        <c:v>35</c:v>
                      </c:pt>
                      <c:pt idx="13">
                        <c:v>36</c:v>
                      </c:pt>
                      <c:pt idx="14">
                        <c:v>31</c:v>
                      </c:pt>
                      <c:pt idx="15">
                        <c:v>33</c:v>
                      </c:pt>
                      <c:pt idx="16">
                        <c:v>38</c:v>
                      </c:pt>
                      <c:pt idx="17">
                        <c:v>34</c:v>
                      </c:pt>
                      <c:pt idx="18">
                        <c:v>33</c:v>
                      </c:pt>
                      <c:pt idx="19">
                        <c:v>32</c:v>
                      </c:pt>
                      <c:pt idx="20">
                        <c:v>39</c:v>
                      </c:pt>
                      <c:pt idx="21">
                        <c:v>43</c:v>
                      </c:pt>
                      <c:pt idx="22">
                        <c:v>36</c:v>
                      </c:pt>
                      <c:pt idx="23">
                        <c:v>38</c:v>
                      </c:pt>
                      <c:pt idx="24">
                        <c:v>45</c:v>
                      </c:pt>
                      <c:pt idx="25">
                        <c:v>46</c:v>
                      </c:pt>
                      <c:pt idx="26">
                        <c:v>38</c:v>
                      </c:pt>
                      <c:pt idx="27">
                        <c:v>31</c:v>
                      </c:pt>
                      <c:pt idx="28">
                        <c:v>29</c:v>
                      </c:pt>
                      <c:pt idx="29">
                        <c:v>32</c:v>
                      </c:pt>
                      <c:pt idx="30">
                        <c:v>30</c:v>
                      </c:pt>
                      <c:pt idx="31">
                        <c:v>27</c:v>
                      </c:pt>
                      <c:pt idx="32">
                        <c:v>29</c:v>
                      </c:pt>
                      <c:pt idx="33">
                        <c:v>29</c:v>
                      </c:pt>
                      <c:pt idx="34">
                        <c:v>29</c:v>
                      </c:pt>
                      <c:pt idx="35">
                        <c:v>29</c:v>
                      </c:pt>
                      <c:pt idx="36">
                        <c:v>24</c:v>
                      </c:pt>
                      <c:pt idx="37">
                        <c:v>26</c:v>
                      </c:pt>
                      <c:pt idx="38">
                        <c:v>32</c:v>
                      </c:pt>
                      <c:pt idx="39">
                        <c:v>36</c:v>
                      </c:pt>
                      <c:pt idx="40">
                        <c:v>41</c:v>
                      </c:pt>
                      <c:pt idx="41">
                        <c:v>38</c:v>
                      </c:pt>
                      <c:pt idx="42">
                        <c:v>42</c:v>
                      </c:pt>
                      <c:pt idx="43">
                        <c:v>39</c:v>
                      </c:pt>
                      <c:pt idx="44">
                        <c:v>36</c:v>
                      </c:pt>
                      <c:pt idx="45">
                        <c:v>43</c:v>
                      </c:pt>
                      <c:pt idx="46">
                        <c:v>42</c:v>
                      </c:pt>
                      <c:pt idx="47" formatCode="General">
                        <c:v>37</c:v>
                      </c:pt>
                      <c:pt idx="48" formatCode="General">
                        <c:v>32</c:v>
                      </c:pt>
                      <c:pt idx="49" formatCode="General">
                        <c:v>33</c:v>
                      </c:pt>
                      <c:pt idx="50" formatCode="General">
                        <c:v>34</c:v>
                      </c:pt>
                      <c:pt idx="51" formatCode="General">
                        <c:v>35</c:v>
                      </c:pt>
                      <c:pt idx="52" formatCode="General">
                        <c:v>30</c:v>
                      </c:pt>
                      <c:pt idx="53" formatCode="General">
                        <c:v>38</c:v>
                      </c:pt>
                      <c:pt idx="54" formatCode="General">
                        <c:v>46</c:v>
                      </c:pt>
                      <c:pt idx="55" formatCode="General">
                        <c:v>52</c:v>
                      </c:pt>
                      <c:pt idx="56" formatCode="General">
                        <c:v>52</c:v>
                      </c:pt>
                      <c:pt idx="57" formatCode="General">
                        <c:v>48</c:v>
                      </c:pt>
                      <c:pt idx="58" formatCode="General">
                        <c:v>61</c:v>
                      </c:pt>
                      <c:pt idx="59" formatCode="General">
                        <c:v>69</c:v>
                      </c:pt>
                      <c:pt idx="60" formatCode="General">
                        <c:v>54</c:v>
                      </c:pt>
                      <c:pt idx="61" formatCode="General">
                        <c:v>54</c:v>
                      </c:pt>
                      <c:pt idx="62" formatCode="General">
                        <c:v>51</c:v>
                      </c:pt>
                      <c:pt idx="63" formatCode="General">
                        <c:v>54</c:v>
                      </c:pt>
                      <c:pt idx="64" formatCode="General">
                        <c:v>59</c:v>
                      </c:pt>
                      <c:pt idx="65" formatCode="General">
                        <c:v>57</c:v>
                      </c:pt>
                      <c:pt idx="66" formatCode="General">
                        <c:v>53</c:v>
                      </c:pt>
                      <c:pt idx="67" formatCode="General">
                        <c:v>50</c:v>
                      </c:pt>
                      <c:pt idx="68" formatCode="General">
                        <c:v>51</c:v>
                      </c:pt>
                      <c:pt idx="69" formatCode="General">
                        <c:v>55</c:v>
                      </c:pt>
                      <c:pt idx="70" formatCode="General">
                        <c:v>55</c:v>
                      </c:pt>
                      <c:pt idx="71" formatCode="General">
                        <c:v>51</c:v>
                      </c:pt>
                      <c:pt idx="72" formatCode="General">
                        <c:v>50</c:v>
                      </c:pt>
                      <c:pt idx="73" formatCode="General">
                        <c:v>48</c:v>
                      </c:pt>
                      <c:pt idx="74" formatCode="General">
                        <c:v>55</c:v>
                      </c:pt>
                      <c:pt idx="75" formatCode="General">
                        <c:v>57</c:v>
                      </c:pt>
                      <c:pt idx="76" formatCode="General">
                        <c:v>58</c:v>
                      </c:pt>
                      <c:pt idx="77" formatCode="General">
                        <c:v>52</c:v>
                      </c:pt>
                      <c:pt idx="78" formatCode="General">
                        <c:v>53</c:v>
                      </c:pt>
                      <c:pt idx="79" formatCode="General">
                        <c:v>60</c:v>
                      </c:pt>
                      <c:pt idx="80" formatCode="General">
                        <c:v>55</c:v>
                      </c:pt>
                      <c:pt idx="81" formatCode="General">
                        <c:v>62</c:v>
                      </c:pt>
                      <c:pt idx="82" formatCode="General">
                        <c:v>62</c:v>
                      </c:pt>
                      <c:pt idx="83" formatCode="General">
                        <c:v>59</c:v>
                      </c:pt>
                      <c:pt idx="84" formatCode="General">
                        <c:v>50</c:v>
                      </c:pt>
                      <c:pt idx="85" formatCode="General">
                        <c:v>52</c:v>
                      </c:pt>
                      <c:pt idx="86" formatCode="General">
                        <c:v>51</c:v>
                      </c:pt>
                      <c:pt idx="87" formatCode="General">
                        <c:v>45</c:v>
                      </c:pt>
                      <c:pt idx="88" formatCode="General">
                        <c:v>51</c:v>
                      </c:pt>
                      <c:pt idx="89" formatCode="General">
                        <c:v>51</c:v>
                      </c:pt>
                      <c:pt idx="90" formatCode="General">
                        <c:v>60</c:v>
                      </c:pt>
                      <c:pt idx="91" formatCode="General">
                        <c:v>60</c:v>
                      </c:pt>
                      <c:pt idx="92" formatCode="General">
                        <c:v>57</c:v>
                      </c:pt>
                      <c:pt idx="93" formatCode="General">
                        <c:v>51</c:v>
                      </c:pt>
                      <c:pt idx="94" formatCode="General">
                        <c:v>64</c:v>
                      </c:pt>
                      <c:pt idx="95" formatCode="General">
                        <c:v>60</c:v>
                      </c:pt>
                      <c:pt idx="96" formatCode="General">
                        <c:v>68</c:v>
                      </c:pt>
                      <c:pt idx="97" formatCode="General">
                        <c:v>72</c:v>
                      </c:pt>
                      <c:pt idx="98" formatCode="General">
                        <c:v>76</c:v>
                      </c:pt>
                      <c:pt idx="99" formatCode="General">
                        <c:v>84</c:v>
                      </c:pt>
                      <c:pt idx="100" formatCode="General">
                        <c:v>73</c:v>
                      </c:pt>
                    </c:numCache>
                  </c:numRef>
                </c:val>
                <c:extLst xmlns:c15="http://schemas.microsoft.com/office/drawing/2012/chart">
                  <c:ext xmlns:c16="http://schemas.microsoft.com/office/drawing/2014/chart" uri="{C3380CC4-5D6E-409C-BE32-E72D297353CC}">
                    <c16:uniqueId val="{00000059-705D-4F0A-A385-AB4DC8980013}"/>
                  </c:ext>
                </c:extLst>
              </c15:ser>
            </c15:filteredBarSeries>
            <c15:filteredBarSeries>
              <c15:ser>
                <c:idx val="90"/>
                <c:order val="88"/>
                <c:tx>
                  <c:strRef>
                    <c:extLst xmlns:c15="http://schemas.microsoft.com/office/drawing/2012/chart">
                      <c:ext xmlns:c15="http://schemas.microsoft.com/office/drawing/2012/chart" uri="{02D57815-91ED-43cb-92C2-25804820EDAC}">
                        <c15:formulaRef>
                          <c15:sqref>'Table for graphs 25-26'!$A$92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25-26'!$B$92:$DA$92</c15:sqref>
                        </c15:formulaRef>
                      </c:ext>
                    </c:extLst>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16.940425000000005</c:v>
                      </c:pt>
                      <c:pt idx="53">
                        <c:v>29.590821000000005</c:v>
                      </c:pt>
                      <c:pt idx="54">
                        <c:v>60.656118499999991</c:v>
                      </c:pt>
                      <c:pt idx="55">
                        <c:v>134.15757612499999</c:v>
                      </c:pt>
                      <c:pt idx="56">
                        <c:v>119.381605275</c:v>
                      </c:pt>
                      <c:pt idx="57">
                        <c:v>102.17439686874999</c:v>
                      </c:pt>
                      <c:pt idx="58">
                        <c:v>122.09238051874999</c:v>
                      </c:pt>
                      <c:pt idx="59">
                        <c:v>129.06678334718748</c:v>
                      </c:pt>
                      <c:pt idx="60">
                        <c:v>108.26079909846874</c:v>
                      </c:pt>
                      <c:pt idx="61">
                        <c:v>94.634622486503105</c:v>
                      </c:pt>
                      <c:pt idx="62">
                        <c:v>100.39499940115343</c:v>
                      </c:pt>
                      <c:pt idx="63">
                        <c:v>88.376056775439508</c:v>
                      </c:pt>
                      <c:pt idx="64">
                        <c:v>100.45073149740045</c:v>
                      </c:pt>
                      <c:pt idx="65">
                        <c:v>117.22460649740046</c:v>
                      </c:pt>
                      <c:pt idx="66">
                        <c:v>94.343990614720639</c:v>
                      </c:pt>
                      <c:pt idx="67">
                        <c:v>98.225006205424847</c:v>
                      </c:pt>
                      <c:pt idx="68">
                        <c:v>88.453204975944658</c:v>
                      </c:pt>
                      <c:pt idx="69">
                        <c:v>100.63158697380322</c:v>
                      </c:pt>
                      <c:pt idx="70">
                        <c:v>92.581754857751861</c:v>
                      </c:pt>
                      <c:pt idx="71">
                        <c:v>108.88825958939643</c:v>
                      </c:pt>
                      <c:pt idx="72">
                        <c:v>105.16932755810097</c:v>
                      </c:pt>
                      <c:pt idx="73">
                        <c:v>118.93049701647516</c:v>
                      </c:pt>
                      <c:pt idx="74">
                        <c:v>160.38793856870967</c:v>
                      </c:pt>
                      <c:pt idx="75">
                        <c:v>169.70742787205336</c:v>
                      </c:pt>
                      <c:pt idx="76">
                        <c:v>179.74953888436562</c:v>
                      </c:pt>
                      <c:pt idx="77">
                        <c:v>164.78129429002729</c:v>
                      </c:pt>
                      <c:pt idx="78">
                        <c:v>179.43863689836255</c:v>
                      </c:pt>
                      <c:pt idx="79">
                        <c:v>201.0884641227625</c:v>
                      </c:pt>
                      <c:pt idx="80">
                        <c:v>205.36568610520595</c:v>
                      </c:pt>
                      <c:pt idx="81">
                        <c:v>210.45668361171332</c:v>
                      </c:pt>
                      <c:pt idx="82">
                        <c:v>200.78480221247113</c:v>
                      </c:pt>
                      <c:pt idx="83">
                        <c:v>188.50214917546592</c:v>
                      </c:pt>
                      <c:pt idx="84">
                        <c:v>178.49164523558204</c:v>
                      </c:pt>
                      <c:pt idx="85">
                        <c:v>170.56666380051149</c:v>
                      </c:pt>
                      <c:pt idx="86">
                        <c:v>184.42351890487851</c:v>
                      </c:pt>
                      <c:pt idx="87">
                        <c:v>180.56867117105338</c:v>
                      </c:pt>
                      <c:pt idx="88">
                        <c:v>178.68740104697395</c:v>
                      </c:pt>
                      <c:pt idx="89">
                        <c:v>152.39142905769228</c:v>
                      </c:pt>
                      <c:pt idx="90">
                        <c:v>180.93519245899822</c:v>
                      </c:pt>
                      <c:pt idx="91">
                        <c:v>216.37422721812527</c:v>
                      </c:pt>
                      <c:pt idx="92">
                        <c:v>213.45907152516378</c:v>
                      </c:pt>
                      <c:pt idx="93">
                        <c:v>207.22803566022284</c:v>
                      </c:pt>
                      <c:pt idx="94">
                        <c:v>210.61262310132312</c:v>
                      </c:pt>
                      <c:pt idx="95">
                        <c:v>198.61906423241999</c:v>
                      </c:pt>
                      <c:pt idx="96">
                        <c:v>212.98945333704253</c:v>
                      </c:pt>
                      <c:pt idx="97">
                        <c:v>233.18640873478674</c:v>
                      </c:pt>
                      <c:pt idx="98">
                        <c:v>211.58645385910103</c:v>
                      </c:pt>
                      <c:pt idx="99">
                        <c:v>223.71307965862317</c:v>
                      </c:pt>
                      <c:pt idx="100">
                        <c:v>214.92031888908915</c:v>
                      </c:pt>
                    </c:numCache>
                  </c:numRef>
                </c:val>
                <c:extLst xmlns:c15="http://schemas.microsoft.com/office/drawing/2012/chart">
                  <c:ext xmlns:c16="http://schemas.microsoft.com/office/drawing/2014/chart" uri="{C3380CC4-5D6E-409C-BE32-E72D297353CC}">
                    <c16:uniqueId val="{0000005A-705D-4F0A-A385-AB4DC8980013}"/>
                  </c:ext>
                </c:extLst>
              </c15:ser>
            </c15:filteredBarSeries>
            <c15:filteredBarSeries>
              <c15:ser>
                <c:idx val="91"/>
                <c:order val="89"/>
                <c:tx>
                  <c:strRef>
                    <c:extLst xmlns:c15="http://schemas.microsoft.com/office/drawing/2012/chart">
                      <c:ext xmlns:c15="http://schemas.microsoft.com/office/drawing/2012/chart" uri="{02D57815-91ED-43cb-92C2-25804820EDAC}">
                        <c15:formulaRef>
                          <c15:sqref>'Table for graphs 25-26'!$A$93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25-26'!$B$93:$DA$93</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9.4607758339647602E-2</c:v>
                      </c:pt>
                      <c:pt idx="53">
                        <c:v>0.16679419389004674</c:v>
                      </c:pt>
                      <c:pt idx="54">
                        <c:v>0.34791079548151499</c:v>
                      </c:pt>
                      <c:pt idx="55">
                        <c:v>0.78527085417120301</c:v>
                      </c:pt>
                      <c:pt idx="56">
                        <c:v>0.7208233449746112</c:v>
                      </c:pt>
                      <c:pt idx="57">
                        <c:v>0.62750817379985102</c:v>
                      </c:pt>
                      <c:pt idx="58">
                        <c:v>0.74945776574190448</c:v>
                      </c:pt>
                      <c:pt idx="59">
                        <c:v>0.80198970747989373</c:v>
                      </c:pt>
                      <c:pt idx="60">
                        <c:v>0.66524106360811119</c:v>
                      </c:pt>
                      <c:pt idx="61">
                        <c:v>0.56883603969116459</c:v>
                      </c:pt>
                      <c:pt idx="62">
                        <c:v>0.61364260892806244</c:v>
                      </c:pt>
                      <c:pt idx="63">
                        <c:v>0.55714197351863481</c:v>
                      </c:pt>
                      <c:pt idx="64">
                        <c:v>0.65848058455743241</c:v>
                      </c:pt>
                      <c:pt idx="65">
                        <c:v>0.7525232571179109</c:v>
                      </c:pt>
                      <c:pt idx="66">
                        <c:v>0.60610567486155087</c:v>
                      </c:pt>
                      <c:pt idx="67">
                        <c:v>0.62653490730881922</c:v>
                      </c:pt>
                      <c:pt idx="68">
                        <c:v>0.54417071073504986</c:v>
                      </c:pt>
                      <c:pt idx="69">
                        <c:v>0.57712050724854924</c:v>
                      </c:pt>
                      <c:pt idx="70">
                        <c:v>0.5160108147549336</c:v>
                      </c:pt>
                      <c:pt idx="71">
                        <c:v>0.60455947702888302</c:v>
                      </c:pt>
                      <c:pt idx="72">
                        <c:v>0.55401651485109649</c:v>
                      </c:pt>
                      <c:pt idx="73">
                        <c:v>0.58279407396840077</c:v>
                      </c:pt>
                      <c:pt idx="74">
                        <c:v>0.82414182034311467</c:v>
                      </c:pt>
                      <c:pt idx="75">
                        <c:v>0.90610869370793734</c:v>
                      </c:pt>
                      <c:pt idx="76">
                        <c:v>0.99171907082591526</c:v>
                      </c:pt>
                      <c:pt idx="77">
                        <c:v>0.99135228845751278</c:v>
                      </c:pt>
                      <c:pt idx="78">
                        <c:v>1.0970722760904048</c:v>
                      </c:pt>
                      <c:pt idx="79">
                        <c:v>1.265411368738564</c:v>
                      </c:pt>
                      <c:pt idx="80">
                        <c:v>1.3724504811750327</c:v>
                      </c:pt>
                      <c:pt idx="81">
                        <c:v>1.3796519480146403</c:v>
                      </c:pt>
                      <c:pt idx="82">
                        <c:v>1.3278083496249635</c:v>
                      </c:pt>
                      <c:pt idx="83">
                        <c:v>1.228044224481982</c:v>
                      </c:pt>
                      <c:pt idx="84">
                        <c:v>1.2266762655970163</c:v>
                      </c:pt>
                      <c:pt idx="85">
                        <c:v>1.287943569914916</c:v>
                      </c:pt>
                      <c:pt idx="86">
                        <c:v>1.4343487808508393</c:v>
                      </c:pt>
                      <c:pt idx="87">
                        <c:v>1.3738632393046664</c:v>
                      </c:pt>
                      <c:pt idx="88">
                        <c:v>1.3403639449706934</c:v>
                      </c:pt>
                      <c:pt idx="89">
                        <c:v>1.0465828218180373</c:v>
                      </c:pt>
                      <c:pt idx="90">
                        <c:v>1.1744096224625817</c:v>
                      </c:pt>
                      <c:pt idx="91">
                        <c:v>1.5277885018242727</c:v>
                      </c:pt>
                      <c:pt idx="92">
                        <c:v>1.5748680042780836</c:v>
                      </c:pt>
                      <c:pt idx="93">
                        <c:v>1.5846518533727485</c:v>
                      </c:pt>
                      <c:pt idx="94">
                        <c:v>1.7641113204126126</c:v>
                      </c:pt>
                      <c:pt idx="95">
                        <c:v>1.7993964523967771</c:v>
                      </c:pt>
                      <c:pt idx="96">
                        <c:v>2.0282672560562403</c:v>
                      </c:pt>
                      <c:pt idx="97">
                        <c:v>2.3130453524003172</c:v>
                      </c:pt>
                      <c:pt idx="98">
                        <c:v>1.8822149209126351</c:v>
                      </c:pt>
                      <c:pt idx="99">
                        <c:v>2.2531978924256451</c:v>
                      </c:pt>
                      <c:pt idx="100">
                        <c:v>2.169166437349602</c:v>
                      </c:pt>
                    </c:numCache>
                  </c:numRef>
                </c:val>
                <c:extLst xmlns:c15="http://schemas.microsoft.com/office/drawing/2012/chart">
                  <c:ext xmlns:c16="http://schemas.microsoft.com/office/drawing/2014/chart" uri="{C3380CC4-5D6E-409C-BE32-E72D297353CC}">
                    <c16:uniqueId val="{0000005B-705D-4F0A-A385-AB4DC8980013}"/>
                  </c:ext>
                </c:extLst>
              </c15:ser>
            </c15:filteredBarSeries>
            <c15:filteredBarSeries>
              <c15:ser>
                <c:idx val="92"/>
                <c:order val="90"/>
                <c:tx>
                  <c:strRef>
                    <c:extLst xmlns:c15="http://schemas.microsoft.com/office/drawing/2012/chart">
                      <c:ext xmlns:c15="http://schemas.microsoft.com/office/drawing/2012/chart" uri="{02D57815-91ED-43cb-92C2-25804820EDAC}">
                        <c15:formulaRef>
                          <c15:sqref>'Table for graphs 25-26'!$A$94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25-26'!$B$94:$DA$94</c15:sqref>
                        </c15:formulaRef>
                      </c:ext>
                    </c:extLst>
                    <c:numCache>
                      <c:formatCode>0</c:formatCode>
                      <c:ptCount val="104"/>
                      <c:pt idx="0">
                        <c:v>0</c:v>
                      </c:pt>
                      <c:pt idx="1">
                        <c:v>5</c:v>
                      </c:pt>
                      <c:pt idx="2">
                        <c:v>2</c:v>
                      </c:pt>
                      <c:pt idx="3">
                        <c:v>-8</c:v>
                      </c:pt>
                      <c:pt idx="4">
                        <c:v>27</c:v>
                      </c:pt>
                      <c:pt idx="5">
                        <c:v>17</c:v>
                      </c:pt>
                      <c:pt idx="6">
                        <c:v>-26</c:v>
                      </c:pt>
                      <c:pt idx="7">
                        <c:v>24</c:v>
                      </c:pt>
                      <c:pt idx="8">
                        <c:v>-7</c:v>
                      </c:pt>
                      <c:pt idx="9">
                        <c:v>3</c:v>
                      </c:pt>
                      <c:pt idx="10">
                        <c:v>-21</c:v>
                      </c:pt>
                      <c:pt idx="11">
                        <c:v>8</c:v>
                      </c:pt>
                      <c:pt idx="12">
                        <c:v>2</c:v>
                      </c:pt>
                      <c:pt idx="13">
                        <c:v>16</c:v>
                      </c:pt>
                      <c:pt idx="14">
                        <c:v>4</c:v>
                      </c:pt>
                      <c:pt idx="15">
                        <c:v>-2</c:v>
                      </c:pt>
                      <c:pt idx="16">
                        <c:v>26</c:v>
                      </c:pt>
                      <c:pt idx="17">
                        <c:v>-25</c:v>
                      </c:pt>
                      <c:pt idx="18">
                        <c:v>9</c:v>
                      </c:pt>
                      <c:pt idx="19">
                        <c:v>1</c:v>
                      </c:pt>
                      <c:pt idx="20">
                        <c:v>14</c:v>
                      </c:pt>
                      <c:pt idx="21">
                        <c:v>33</c:v>
                      </c:pt>
                      <c:pt idx="22">
                        <c:v>7</c:v>
                      </c:pt>
                      <c:pt idx="23">
                        <c:v>19</c:v>
                      </c:pt>
                      <c:pt idx="24">
                        <c:v>0</c:v>
                      </c:pt>
                      <c:pt idx="25">
                        <c:v>9</c:v>
                      </c:pt>
                      <c:pt idx="26">
                        <c:v>-6</c:v>
                      </c:pt>
                      <c:pt idx="27">
                        <c:v>-44</c:v>
                      </c:pt>
                      <c:pt idx="28">
                        <c:v>-5</c:v>
                      </c:pt>
                      <c:pt idx="29">
                        <c:v>37</c:v>
                      </c:pt>
                      <c:pt idx="30">
                        <c:v>-18</c:v>
                      </c:pt>
                      <c:pt idx="31">
                        <c:v>-5</c:v>
                      </c:pt>
                      <c:pt idx="32">
                        <c:v>-60</c:v>
                      </c:pt>
                      <c:pt idx="33">
                        <c:v>16</c:v>
                      </c:pt>
                      <c:pt idx="34">
                        <c:v>11</c:v>
                      </c:pt>
                      <c:pt idx="35">
                        <c:v>14</c:v>
                      </c:pt>
                      <c:pt idx="36">
                        <c:v>-20</c:v>
                      </c:pt>
                      <c:pt idx="37">
                        <c:v>37</c:v>
                      </c:pt>
                      <c:pt idx="38">
                        <c:v>42</c:v>
                      </c:pt>
                      <c:pt idx="39">
                        <c:v>22</c:v>
                      </c:pt>
                      <c:pt idx="40">
                        <c:v>-25</c:v>
                      </c:pt>
                      <c:pt idx="41">
                        <c:v>-57</c:v>
                      </c:pt>
                      <c:pt idx="42">
                        <c:v>-7</c:v>
                      </c:pt>
                      <c:pt idx="43">
                        <c:v>-24</c:v>
                      </c:pt>
                      <c:pt idx="44">
                        <c:v>-15</c:v>
                      </c:pt>
                      <c:pt idx="45">
                        <c:v>-9</c:v>
                      </c:pt>
                      <c:pt idx="46">
                        <c:v>3</c:v>
                      </c:pt>
                      <c:pt idx="47">
                        <c:v>-24</c:v>
                      </c:pt>
                      <c:pt idx="48">
                        <c:v>-11</c:v>
                      </c:pt>
                      <c:pt idx="49">
                        <c:v>3</c:v>
                      </c:pt>
                      <c:pt idx="50">
                        <c:v>-2</c:v>
                      </c:pt>
                      <c:pt idx="51">
                        <c:v>13</c:v>
                      </c:pt>
                      <c:pt idx="52">
                        <c:v>-10</c:v>
                      </c:pt>
                      <c:pt idx="53">
                        <c:v>11</c:v>
                      </c:pt>
                      <c:pt idx="54">
                        <c:v>28</c:v>
                      </c:pt>
                      <c:pt idx="55">
                        <c:v>70</c:v>
                      </c:pt>
                      <c:pt idx="56">
                        <c:v>-20</c:v>
                      </c:pt>
                      <c:pt idx="57">
                        <c:v>-20</c:v>
                      </c:pt>
                      <c:pt idx="58">
                        <c:v>20</c:v>
                      </c:pt>
                      <c:pt idx="59">
                        <c:v>5</c:v>
                      </c:pt>
                      <c:pt idx="60">
                        <c:v>-19</c:v>
                      </c:pt>
                      <c:pt idx="61">
                        <c:v>-10</c:v>
                      </c:pt>
                      <c:pt idx="62">
                        <c:v>3</c:v>
                      </c:pt>
                      <c:pt idx="63">
                        <c:v>-17</c:v>
                      </c:pt>
                      <c:pt idx="64">
                        <c:v>6</c:v>
                      </c:pt>
                      <c:pt idx="65">
                        <c:v>20</c:v>
                      </c:pt>
                      <c:pt idx="66">
                        <c:v>-23</c:v>
                      </c:pt>
                      <c:pt idx="67">
                        <c:v>5</c:v>
                      </c:pt>
                      <c:pt idx="68">
                        <c:v>-4</c:v>
                      </c:pt>
                      <c:pt idx="69">
                        <c:v>24</c:v>
                      </c:pt>
                      <c:pt idx="70">
                        <c:v>-3</c:v>
                      </c:pt>
                      <c:pt idx="71">
                        <c:v>17</c:v>
                      </c:pt>
                      <c:pt idx="72">
                        <c:v>6</c:v>
                      </c:pt>
                      <c:pt idx="73">
                        <c:v>28</c:v>
                      </c:pt>
                      <c:pt idx="74">
                        <c:v>32</c:v>
                      </c:pt>
                      <c:pt idx="75">
                        <c:v>2</c:v>
                      </c:pt>
                      <c:pt idx="76">
                        <c:v>4</c:v>
                      </c:pt>
                      <c:pt idx="77">
                        <c:v>-30</c:v>
                      </c:pt>
                      <c:pt idx="78">
                        <c:v>12</c:v>
                      </c:pt>
                      <c:pt idx="79">
                        <c:v>17</c:v>
                      </c:pt>
                      <c:pt idx="80">
                        <c:v>-5</c:v>
                      </c:pt>
                      <c:pt idx="81">
                        <c:v>8</c:v>
                      </c:pt>
                      <c:pt idx="82">
                        <c:v>-11</c:v>
                      </c:pt>
                      <c:pt idx="83">
                        <c:v>-10</c:v>
                      </c:pt>
                      <c:pt idx="84">
                        <c:v>-18</c:v>
                      </c:pt>
                      <c:pt idx="85">
                        <c:v>-21</c:v>
                      </c:pt>
                      <c:pt idx="86">
                        <c:v>10</c:v>
                      </c:pt>
                      <c:pt idx="87">
                        <c:v>-1</c:v>
                      </c:pt>
                      <c:pt idx="88">
                        <c:v>0</c:v>
                      </c:pt>
                      <c:pt idx="89">
                        <c:v>-14</c:v>
                      </c:pt>
                      <c:pt idx="90">
                        <c:v>37</c:v>
                      </c:pt>
                      <c:pt idx="91">
                        <c:v>23</c:v>
                      </c:pt>
                      <c:pt idx="92">
                        <c:v>-9</c:v>
                      </c:pt>
                      <c:pt idx="93">
                        <c:v>-11</c:v>
                      </c:pt>
                      <c:pt idx="94">
                        <c:v>-8</c:v>
                      </c:pt>
                      <c:pt idx="95">
                        <c:v>-21</c:v>
                      </c:pt>
                      <c:pt idx="96">
                        <c:v>9</c:v>
                      </c:pt>
                      <c:pt idx="97">
                        <c:v>16</c:v>
                      </c:pt>
                      <c:pt idx="98">
                        <c:v>-10</c:v>
                      </c:pt>
                      <c:pt idx="99">
                        <c:v>-1</c:v>
                      </c:pt>
                      <c:pt idx="100">
                        <c:v>-9</c:v>
                      </c:pt>
                    </c:numCache>
                  </c:numRef>
                </c:val>
                <c:extLst xmlns:c15="http://schemas.microsoft.com/office/drawing/2012/chart">
                  <c:ext xmlns:c16="http://schemas.microsoft.com/office/drawing/2014/chart" uri="{C3380CC4-5D6E-409C-BE32-E72D297353CC}">
                    <c16:uniqueId val="{0000005C-705D-4F0A-A385-AB4DC8980013}"/>
                  </c:ext>
                </c:extLst>
              </c15:ser>
            </c15:filteredBarSeries>
            <c15:filteredBarSeries>
              <c15:ser>
                <c:idx val="93"/>
                <c:order val="91"/>
                <c:tx>
                  <c:strRef>
                    <c:extLst xmlns:c15="http://schemas.microsoft.com/office/drawing/2012/chart">
                      <c:ext xmlns:c15="http://schemas.microsoft.com/office/drawing/2012/chart" uri="{02D57815-91ED-43cb-92C2-25804820EDAC}">
                        <c15:formulaRef>
                          <c15:sqref>'Table for graphs 25-26'!$A$95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25-26'!$B$95:$DA$95</c15:sqref>
                        </c15:formulaRef>
                      </c:ext>
                    </c:extLst>
                    <c:numCache>
                      <c:formatCode>0%</c:formatCode>
                      <c:ptCount val="104"/>
                      <c:pt idx="0">
                        <c:v>0</c:v>
                      </c:pt>
                      <c:pt idx="1">
                        <c:v>2.4630541871921183E-2</c:v>
                      </c:pt>
                      <c:pt idx="2">
                        <c:v>9.6153846153846159E-3</c:v>
                      </c:pt>
                      <c:pt idx="3">
                        <c:v>-3.8095238095238099E-2</c:v>
                      </c:pt>
                      <c:pt idx="4">
                        <c:v>0.13366336633663367</c:v>
                      </c:pt>
                      <c:pt idx="5">
                        <c:v>7.4235807860262015E-2</c:v>
                      </c:pt>
                      <c:pt idx="6">
                        <c:v>-0.10569105691056911</c:v>
                      </c:pt>
                      <c:pt idx="7">
                        <c:v>0.10909090909090909</c:v>
                      </c:pt>
                      <c:pt idx="8">
                        <c:v>-2.8688524590163935E-2</c:v>
                      </c:pt>
                      <c:pt idx="9">
                        <c:v>1.2658227848101266E-2</c:v>
                      </c:pt>
                      <c:pt idx="10">
                        <c:v>-8.7499999999999994E-2</c:v>
                      </c:pt>
                      <c:pt idx="11">
                        <c:v>3.6529680365296802E-2</c:v>
                      </c:pt>
                      <c:pt idx="12">
                        <c:v>8.8105726872246704E-3</c:v>
                      </c:pt>
                      <c:pt idx="13">
                        <c:v>6.9868995633187769E-2</c:v>
                      </c:pt>
                      <c:pt idx="14">
                        <c:v>1.6326530612244899E-2</c:v>
                      </c:pt>
                      <c:pt idx="15">
                        <c:v>-8.0321285140562242E-3</c:v>
                      </c:pt>
                      <c:pt idx="16">
                        <c:v>0.10526315789473684</c:v>
                      </c:pt>
                      <c:pt idx="17">
                        <c:v>-9.1575091575091569E-2</c:v>
                      </c:pt>
                      <c:pt idx="18">
                        <c:v>3.6290322580645164E-2</c:v>
                      </c:pt>
                      <c:pt idx="19">
                        <c:v>3.8910505836575876E-3</c:v>
                      </c:pt>
                      <c:pt idx="20">
                        <c:v>5.4263565891472867E-2</c:v>
                      </c:pt>
                      <c:pt idx="21">
                        <c:v>0.12132352941176471</c:v>
                      </c:pt>
                      <c:pt idx="22">
                        <c:v>2.2950819672131147E-2</c:v>
                      </c:pt>
                      <c:pt idx="23">
                        <c:v>6.0897435897435896E-2</c:v>
                      </c:pt>
                      <c:pt idx="24">
                        <c:v>0</c:v>
                      </c:pt>
                      <c:pt idx="25">
                        <c:v>2.7190332326283987E-2</c:v>
                      </c:pt>
                      <c:pt idx="26">
                        <c:v>-1.7647058823529412E-2</c:v>
                      </c:pt>
                      <c:pt idx="27">
                        <c:v>-0.1317365269461078</c:v>
                      </c:pt>
                      <c:pt idx="28">
                        <c:v>-1.7241379310344827E-2</c:v>
                      </c:pt>
                      <c:pt idx="29">
                        <c:v>0.12982456140350876</c:v>
                      </c:pt>
                      <c:pt idx="30">
                        <c:v>-5.5900621118012424E-2</c:v>
                      </c:pt>
                      <c:pt idx="31">
                        <c:v>-1.6447368421052631E-2</c:v>
                      </c:pt>
                      <c:pt idx="32">
                        <c:v>-0.20066889632107024</c:v>
                      </c:pt>
                      <c:pt idx="33">
                        <c:v>6.6945606694560664E-2</c:v>
                      </c:pt>
                      <c:pt idx="34">
                        <c:v>4.3137254901960784E-2</c:v>
                      </c:pt>
                      <c:pt idx="35">
                        <c:v>5.2631578947368418E-2</c:v>
                      </c:pt>
                      <c:pt idx="36">
                        <c:v>-7.1428571428571425E-2</c:v>
                      </c:pt>
                      <c:pt idx="37">
                        <c:v>0.1423076923076923</c:v>
                      </c:pt>
                      <c:pt idx="38">
                        <c:v>0.14141414141414141</c:v>
                      </c:pt>
                      <c:pt idx="39">
                        <c:v>6.4896755162241887E-2</c:v>
                      </c:pt>
                      <c:pt idx="40">
                        <c:v>-6.9252077562326875E-2</c:v>
                      </c:pt>
                      <c:pt idx="41">
                        <c:v>-0.16964285714285715</c:v>
                      </c:pt>
                      <c:pt idx="42">
                        <c:v>-2.5089605734767026E-2</c:v>
                      </c:pt>
                      <c:pt idx="43">
                        <c:v>-8.8235294117647065E-2</c:v>
                      </c:pt>
                      <c:pt idx="44">
                        <c:v>-6.0483870967741937E-2</c:v>
                      </c:pt>
                      <c:pt idx="45">
                        <c:v>-3.8626609442060089E-2</c:v>
                      </c:pt>
                      <c:pt idx="46">
                        <c:v>1.3392857142857142E-2</c:v>
                      </c:pt>
                      <c:pt idx="47">
                        <c:v>-0.10572687224669604</c:v>
                      </c:pt>
                      <c:pt idx="48">
                        <c:v>-5.4187192118226604E-2</c:v>
                      </c:pt>
                      <c:pt idx="49">
                        <c:v>1.5625E-2</c:v>
                      </c:pt>
                      <c:pt idx="50">
                        <c:v>-1.0256410256410256E-2</c:v>
                      </c:pt>
                      <c:pt idx="51">
                        <c:v>6.7357512953367879E-2</c:v>
                      </c:pt>
                      <c:pt idx="52">
                        <c:v>-4.8543689320388349E-2</c:v>
                      </c:pt>
                      <c:pt idx="53">
                        <c:v>5.6122448979591837E-2</c:v>
                      </c:pt>
                      <c:pt idx="54">
                        <c:v>0.13526570048309178</c:v>
                      </c:pt>
                      <c:pt idx="55">
                        <c:v>0.2978723404255319</c:v>
                      </c:pt>
                      <c:pt idx="56">
                        <c:v>-6.5573770491803282E-2</c:v>
                      </c:pt>
                      <c:pt idx="57">
                        <c:v>-7.0175438596491224E-2</c:v>
                      </c:pt>
                      <c:pt idx="58">
                        <c:v>7.5471698113207544E-2</c:v>
                      </c:pt>
                      <c:pt idx="59">
                        <c:v>1.7543859649122806E-2</c:v>
                      </c:pt>
                      <c:pt idx="60">
                        <c:v>-6.5517241379310351E-2</c:v>
                      </c:pt>
                      <c:pt idx="61">
                        <c:v>-3.6900369003690037E-2</c:v>
                      </c:pt>
                      <c:pt idx="62">
                        <c:v>1.1494252873563218E-2</c:v>
                      </c:pt>
                      <c:pt idx="63">
                        <c:v>-6.4393939393939392E-2</c:v>
                      </c:pt>
                      <c:pt idx="64">
                        <c:v>2.4291497975708502E-2</c:v>
                      </c:pt>
                      <c:pt idx="65">
                        <c:v>7.9051383399209488E-2</c:v>
                      </c:pt>
                      <c:pt idx="66">
                        <c:v>-8.4249084249084255E-2</c:v>
                      </c:pt>
                      <c:pt idx="67">
                        <c:v>0.02</c:v>
                      </c:pt>
                      <c:pt idx="68">
                        <c:v>-1.5686274509803921E-2</c:v>
                      </c:pt>
                      <c:pt idx="69">
                        <c:v>9.5617529880478086E-2</c:v>
                      </c:pt>
                      <c:pt idx="70">
                        <c:v>-1.090909090909091E-2</c:v>
                      </c:pt>
                      <c:pt idx="71">
                        <c:v>6.25E-2</c:v>
                      </c:pt>
                      <c:pt idx="72">
                        <c:v>2.0761245674740483E-2</c:v>
                      </c:pt>
                      <c:pt idx="73">
                        <c:v>9.4915254237288138E-2</c:v>
                      </c:pt>
                      <c:pt idx="74">
                        <c:v>9.9071207430340563E-2</c:v>
                      </c:pt>
                      <c:pt idx="75">
                        <c:v>5.6338028169014088E-3</c:v>
                      </c:pt>
                      <c:pt idx="76">
                        <c:v>1.1204481792717087E-2</c:v>
                      </c:pt>
                      <c:pt idx="77">
                        <c:v>-8.3102493074792241E-2</c:v>
                      </c:pt>
                      <c:pt idx="78">
                        <c:v>3.6253776435045321E-2</c:v>
                      </c:pt>
                      <c:pt idx="79">
                        <c:v>4.9562682215743441E-2</c:v>
                      </c:pt>
                      <c:pt idx="80">
                        <c:v>-1.3888888888888888E-2</c:v>
                      </c:pt>
                      <c:pt idx="81">
                        <c:v>2.2535211267605635E-2</c:v>
                      </c:pt>
                      <c:pt idx="82">
                        <c:v>-3.0303030303030304E-2</c:v>
                      </c:pt>
                      <c:pt idx="83">
                        <c:v>-2.8409090909090908E-2</c:v>
                      </c:pt>
                      <c:pt idx="84">
                        <c:v>-5.2631578947368418E-2</c:v>
                      </c:pt>
                      <c:pt idx="85">
                        <c:v>-6.4814814814814811E-2</c:v>
                      </c:pt>
                      <c:pt idx="86">
                        <c:v>3.3003300330033E-2</c:v>
                      </c:pt>
                      <c:pt idx="87">
                        <c:v>-3.1948881789137379E-3</c:v>
                      </c:pt>
                      <c:pt idx="88">
                        <c:v>0</c:v>
                      </c:pt>
                      <c:pt idx="89">
                        <c:v>-4.4871794871794872E-2</c:v>
                      </c:pt>
                      <c:pt idx="90">
                        <c:v>0.12416107382550336</c:v>
                      </c:pt>
                      <c:pt idx="91">
                        <c:v>6.8656716417910449E-2</c:v>
                      </c:pt>
                      <c:pt idx="92">
                        <c:v>-2.5139664804469275E-2</c:v>
                      </c:pt>
                      <c:pt idx="93">
                        <c:v>-3.151862464183381E-2</c:v>
                      </c:pt>
                      <c:pt idx="94">
                        <c:v>-2.3668639053254437E-2</c:v>
                      </c:pt>
                      <c:pt idx="95">
                        <c:v>-6.363636363636363E-2</c:v>
                      </c:pt>
                      <c:pt idx="96">
                        <c:v>2.9126213592233011E-2</c:v>
                      </c:pt>
                      <c:pt idx="97">
                        <c:v>5.0314465408805034E-2</c:v>
                      </c:pt>
                      <c:pt idx="98">
                        <c:v>-2.9940119760479042E-2</c:v>
                      </c:pt>
                      <c:pt idx="99">
                        <c:v>-3.0864197530864196E-3</c:v>
                      </c:pt>
                      <c:pt idx="100">
                        <c:v>-2.7863777089783281E-2</c:v>
                      </c:pt>
                    </c:numCache>
                  </c:numRef>
                </c:val>
                <c:extLst xmlns:c15="http://schemas.microsoft.com/office/drawing/2012/chart">
                  <c:ext xmlns:c16="http://schemas.microsoft.com/office/drawing/2014/chart" uri="{C3380CC4-5D6E-409C-BE32-E72D297353CC}">
                    <c16:uniqueId val="{0000005D-705D-4F0A-A385-AB4DC8980013}"/>
                  </c:ext>
                </c:extLst>
              </c15:ser>
            </c15:filteredBarSeries>
          </c:ext>
        </c:extLst>
      </c:barChart>
      <c:lineChart>
        <c:grouping val="standard"/>
        <c:varyColors val="0"/>
        <c:ser>
          <c:idx val="89"/>
          <c:order val="87"/>
          <c:tx>
            <c:strRef>
              <c:f>'Table for graphs 25-26'!$A$91</c:f>
              <c:strCache>
                <c:ptCount val="1"/>
                <c:pt idx="0">
                  <c:v>Total Reported Backlog All Sites</c:v>
                </c:pt>
              </c:strCache>
            </c:strRef>
          </c:tx>
          <c:spPr>
            <a:ln w="28575" cap="rnd">
              <a:solidFill>
                <a:schemeClr val="tx1"/>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25-26'!$B$91:$DA$91</c:f>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196</c:v>
                </c:pt>
                <c:pt idx="53">
                  <c:v>207</c:v>
                </c:pt>
                <c:pt idx="54">
                  <c:v>235</c:v>
                </c:pt>
                <c:pt idx="55">
                  <c:v>305</c:v>
                </c:pt>
                <c:pt idx="56">
                  <c:v>285</c:v>
                </c:pt>
                <c:pt idx="57">
                  <c:v>265</c:v>
                </c:pt>
                <c:pt idx="58">
                  <c:v>285</c:v>
                </c:pt>
                <c:pt idx="59">
                  <c:v>290</c:v>
                </c:pt>
                <c:pt idx="60">
                  <c:v>271</c:v>
                </c:pt>
                <c:pt idx="61">
                  <c:v>261</c:v>
                </c:pt>
                <c:pt idx="62">
                  <c:v>264</c:v>
                </c:pt>
                <c:pt idx="63">
                  <c:v>247</c:v>
                </c:pt>
                <c:pt idx="64">
                  <c:v>253</c:v>
                </c:pt>
                <c:pt idx="65">
                  <c:v>273</c:v>
                </c:pt>
                <c:pt idx="66">
                  <c:v>250</c:v>
                </c:pt>
                <c:pt idx="67">
                  <c:v>255</c:v>
                </c:pt>
                <c:pt idx="68">
                  <c:v>251</c:v>
                </c:pt>
                <c:pt idx="69">
                  <c:v>275</c:v>
                </c:pt>
                <c:pt idx="70">
                  <c:v>272</c:v>
                </c:pt>
                <c:pt idx="71">
                  <c:v>289</c:v>
                </c:pt>
                <c:pt idx="72">
                  <c:v>295</c:v>
                </c:pt>
                <c:pt idx="73">
                  <c:v>323</c:v>
                </c:pt>
                <c:pt idx="74">
                  <c:v>355</c:v>
                </c:pt>
                <c:pt idx="75">
                  <c:v>357</c:v>
                </c:pt>
                <c:pt idx="76">
                  <c:v>361</c:v>
                </c:pt>
                <c:pt idx="77">
                  <c:v>331</c:v>
                </c:pt>
                <c:pt idx="78">
                  <c:v>343</c:v>
                </c:pt>
                <c:pt idx="79">
                  <c:v>360</c:v>
                </c:pt>
                <c:pt idx="80">
                  <c:v>355</c:v>
                </c:pt>
                <c:pt idx="81">
                  <c:v>363</c:v>
                </c:pt>
                <c:pt idx="82">
                  <c:v>352</c:v>
                </c:pt>
                <c:pt idx="83">
                  <c:v>342</c:v>
                </c:pt>
                <c:pt idx="84">
                  <c:v>324</c:v>
                </c:pt>
                <c:pt idx="85">
                  <c:v>303</c:v>
                </c:pt>
                <c:pt idx="86">
                  <c:v>313</c:v>
                </c:pt>
                <c:pt idx="87">
                  <c:v>312</c:v>
                </c:pt>
                <c:pt idx="88">
                  <c:v>312</c:v>
                </c:pt>
                <c:pt idx="89">
                  <c:v>298</c:v>
                </c:pt>
                <c:pt idx="90">
                  <c:v>335</c:v>
                </c:pt>
                <c:pt idx="91">
                  <c:v>358</c:v>
                </c:pt>
                <c:pt idx="92">
                  <c:v>349</c:v>
                </c:pt>
                <c:pt idx="93">
                  <c:v>338</c:v>
                </c:pt>
                <c:pt idx="94">
                  <c:v>330</c:v>
                </c:pt>
                <c:pt idx="95">
                  <c:v>309</c:v>
                </c:pt>
                <c:pt idx="96">
                  <c:v>318</c:v>
                </c:pt>
                <c:pt idx="97">
                  <c:v>334</c:v>
                </c:pt>
                <c:pt idx="98">
                  <c:v>324</c:v>
                </c:pt>
                <c:pt idx="99">
                  <c:v>323</c:v>
                </c:pt>
                <c:pt idx="100">
                  <c:v>314</c:v>
                </c:pt>
              </c:numCache>
            </c:numRef>
          </c:val>
          <c:smooth val="0"/>
          <c:extLst>
            <c:ext xmlns:c16="http://schemas.microsoft.com/office/drawing/2014/chart" uri="{C3380CC4-5D6E-409C-BE32-E72D297353CC}">
              <c16:uniqueId val="{00000002-705D-4F0A-A385-AB4DC8980013}"/>
            </c:ext>
          </c:extLst>
        </c:ser>
        <c:ser>
          <c:idx val="44"/>
          <c:order val="44"/>
          <c:tx>
            <c:strRef>
              <c:f>'Table for graphs 25-26'!$A$46</c:f>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4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25-26'!$B$46:$DA$46</c:f>
              <c:numCache>
                <c:formatCode>General</c:formatCode>
                <c:ptCount val="104"/>
                <c:pt idx="52" formatCode="0">
                  <c:v>179.059575</c:v>
                </c:pt>
                <c:pt idx="53" formatCode="0">
                  <c:v>177.40917899999999</c:v>
                </c:pt>
                <c:pt idx="54" formatCode="0">
                  <c:v>174.34388150000001</c:v>
                </c:pt>
                <c:pt idx="55" formatCode="0">
                  <c:v>170.84242387500001</c:v>
                </c:pt>
                <c:pt idx="56" formatCode="0">
                  <c:v>165.618394725</c:v>
                </c:pt>
                <c:pt idx="57" formatCode="0">
                  <c:v>162.82560313125001</c:v>
                </c:pt>
                <c:pt idx="58" formatCode="0">
                  <c:v>162.90761948125001</c:v>
                </c:pt>
                <c:pt idx="59" formatCode="0">
                  <c:v>160.93321665281252</c:v>
                </c:pt>
                <c:pt idx="60" formatCode="0">
                  <c:v>162.73920090153126</c:v>
                </c:pt>
                <c:pt idx="61" formatCode="0">
                  <c:v>166.3653775134969</c:v>
                </c:pt>
                <c:pt idx="62" formatCode="0">
                  <c:v>163.60500059884657</c:v>
                </c:pt>
                <c:pt idx="63" formatCode="0">
                  <c:v>158.62394322456049</c:v>
                </c:pt>
                <c:pt idx="64" formatCode="0">
                  <c:v>152.54926850259955</c:v>
                </c:pt>
                <c:pt idx="65" formatCode="0">
                  <c:v>155.77539350259954</c:v>
                </c:pt>
                <c:pt idx="66" formatCode="0">
                  <c:v>155.65600938527936</c:v>
                </c:pt>
                <c:pt idx="67" formatCode="0">
                  <c:v>156.77499379457515</c:v>
                </c:pt>
                <c:pt idx="68" formatCode="0">
                  <c:v>162.54679502405534</c:v>
                </c:pt>
                <c:pt idx="69" formatCode="0">
                  <c:v>174.36841302619678</c:v>
                </c:pt>
                <c:pt idx="70" formatCode="0">
                  <c:v>179.41824514224814</c:v>
                </c:pt>
                <c:pt idx="71" formatCode="0">
                  <c:v>180.11174041060357</c:v>
                </c:pt>
                <c:pt idx="72" formatCode="0">
                  <c:v>189.83067244189903</c:v>
                </c:pt>
                <c:pt idx="73" formatCode="0">
                  <c:v>204.06950298352484</c:v>
                </c:pt>
                <c:pt idx="74" formatCode="0">
                  <c:v>194.61206143129033</c:v>
                </c:pt>
                <c:pt idx="75" formatCode="0">
                  <c:v>187.29257212794664</c:v>
                </c:pt>
                <c:pt idx="76" formatCode="0">
                  <c:v>181.25046111563438</c:v>
                </c:pt>
                <c:pt idx="77" formatCode="0">
                  <c:v>166.21870570997271</c:v>
                </c:pt>
                <c:pt idx="78" formatCode="0">
                  <c:v>163.56136310163745</c:v>
                </c:pt>
                <c:pt idx="79" formatCode="0">
                  <c:v>158.9115358772375</c:v>
                </c:pt>
                <c:pt idx="80" formatCode="0">
                  <c:v>149.63431389479405</c:v>
                </c:pt>
                <c:pt idx="81" formatCode="0">
                  <c:v>152.54331638828668</c:v>
                </c:pt>
                <c:pt idx="82" formatCode="0">
                  <c:v>151.21519778752887</c:v>
                </c:pt>
                <c:pt idx="83" formatCode="0">
                  <c:v>153.49785082453408</c:v>
                </c:pt>
                <c:pt idx="84" formatCode="0">
                  <c:v>145.50835476441796</c:v>
                </c:pt>
                <c:pt idx="85" formatCode="0">
                  <c:v>132.43333619948851</c:v>
                </c:pt>
                <c:pt idx="86" formatCode="0">
                  <c:v>128.57648109512149</c:v>
                </c:pt>
                <c:pt idx="87" formatCode="0">
                  <c:v>131.43132882894662</c:v>
                </c:pt>
                <c:pt idx="88" formatCode="0">
                  <c:v>133.31259895302605</c:v>
                </c:pt>
                <c:pt idx="89" formatCode="0">
                  <c:v>145.60857094230772</c:v>
                </c:pt>
                <c:pt idx="90" formatCode="0">
                  <c:v>154.06480754100178</c:v>
                </c:pt>
                <c:pt idx="91" formatCode="0">
                  <c:v>141.62577278187473</c:v>
                </c:pt>
                <c:pt idx="92" formatCode="0">
                  <c:v>135.54092847483622</c:v>
                </c:pt>
                <c:pt idx="93" formatCode="0">
                  <c:v>130.77196433977716</c:v>
                </c:pt>
                <c:pt idx="94" formatCode="0">
                  <c:v>119.38737689867688</c:v>
                </c:pt>
                <c:pt idx="95" formatCode="0">
                  <c:v>110.38093576758</c:v>
                </c:pt>
                <c:pt idx="96" formatCode="0">
                  <c:v>105.01054666295747</c:v>
                </c:pt>
                <c:pt idx="97" formatCode="0">
                  <c:v>100.81359126521326</c:v>
                </c:pt>
                <c:pt idx="98" formatCode="0">
                  <c:v>112.41354614089897</c:v>
                </c:pt>
                <c:pt idx="99" formatCode="0">
                  <c:v>99.286920341376828</c:v>
                </c:pt>
                <c:pt idx="100" formatCode="0">
                  <c:v>99.079681110910855</c:v>
                </c:pt>
                <c:pt idx="101" formatCode="0">
                  <c:v>95.03202704204557</c:v>
                </c:pt>
                <c:pt idx="102" formatCode="0">
                  <c:v>97.749298744958949</c:v>
                </c:pt>
                <c:pt idx="103" formatCode="0">
                  <c:v>93.468357330490136</c:v>
                </c:pt>
              </c:numCache>
            </c:numRef>
          </c:val>
          <c:smooth val="0"/>
          <c:extLst>
            <c:ext xmlns:c16="http://schemas.microsoft.com/office/drawing/2014/chart" uri="{C3380CC4-5D6E-409C-BE32-E72D297353CC}">
              <c16:uniqueId val="{00000003-705D-4F0A-A385-AB4DC8980013}"/>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25-26'!$A$2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25-26'!$B$2:$DA$2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c:ext xmlns:c16="http://schemas.microsoft.com/office/drawing/2014/chart" uri="{C3380CC4-5D6E-409C-BE32-E72D297353CC}">
                    <c16:uniqueId val="{00000004-705D-4F0A-A385-AB4DC8980013}"/>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25-26'!$A$3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25-26'!$B$3:$DA$3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5-705D-4F0A-A385-AB4DC8980013}"/>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25-26'!$A$4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25-26'!$B$4:$DA$4</c15:sqref>
                        </c15:formulaRef>
                      </c:ext>
                    </c:extLst>
                    <c:numCache>
                      <c:formatCode>General</c:formatCode>
                      <c:ptCount val="104"/>
                      <c:pt idx="52" formatCode="0">
                        <c:v>4</c:v>
                      </c:pt>
                      <c:pt idx="53" formatCode="0">
                        <c:v>5</c:v>
                      </c:pt>
                      <c:pt idx="54" formatCode="0">
                        <c:v>6</c:v>
                      </c:pt>
                      <c:pt idx="55" formatCode="0">
                        <c:v>7.1999999999999993</c:v>
                      </c:pt>
                      <c:pt idx="56" formatCode="0">
                        <c:v>7.1999999999999993</c:v>
                      </c:pt>
                      <c:pt idx="57" formatCode="0">
                        <c:v>7.1999999999999993</c:v>
                      </c:pt>
                      <c:pt idx="58" formatCode="0">
                        <c:v>7.92</c:v>
                      </c:pt>
                      <c:pt idx="59" formatCode="0">
                        <c:v>7.1280000000000001</c:v>
                      </c:pt>
                      <c:pt idx="60" formatCode="0">
                        <c:v>7.1280000000000001</c:v>
                      </c:pt>
                      <c:pt idx="61" formatCode="0">
                        <c:v>6.4152000000000005</c:v>
                      </c:pt>
                      <c:pt idx="62" formatCode="0">
                        <c:v>6.4152000000000005</c:v>
                      </c:pt>
                      <c:pt idx="63" formatCode="0">
                        <c:v>5.7736800000000006</c:v>
                      </c:pt>
                      <c:pt idx="64" formatCode="0">
                        <c:v>5.1963120000000007</c:v>
                      </c:pt>
                      <c:pt idx="65" formatCode="0">
                        <c:v>5.1963120000000007</c:v>
                      </c:pt>
                      <c:pt idx="66" formatCode="0">
                        <c:v>5.7159432000000017</c:v>
                      </c:pt>
                      <c:pt idx="67" formatCode="0">
                        <c:v>6.2875375200000025</c:v>
                      </c:pt>
                      <c:pt idx="68" formatCode="0">
                        <c:v>6.2875375200000025</c:v>
                      </c:pt>
                      <c:pt idx="69" formatCode="0">
                        <c:v>7.2306681480000021</c:v>
                      </c:pt>
                      <c:pt idx="70" formatCode="0">
                        <c:v>6.507601333200002</c:v>
                      </c:pt>
                      <c:pt idx="71" formatCode="0">
                        <c:v>6.507601333200002</c:v>
                      </c:pt>
                      <c:pt idx="72" formatCode="0">
                        <c:v>7.1583614665200024</c:v>
                      </c:pt>
                      <c:pt idx="73" formatCode="0">
                        <c:v>7.8741976131720035</c:v>
                      </c:pt>
                      <c:pt idx="74" formatCode="0">
                        <c:v>6.6930679711962027</c:v>
                      </c:pt>
                      <c:pt idx="75" formatCode="0">
                        <c:v>6.0237611740765828</c:v>
                      </c:pt>
                      <c:pt idx="76" formatCode="0">
                        <c:v>6.0237611740765828</c:v>
                      </c:pt>
                      <c:pt idx="77" formatCode="0">
                        <c:v>6.0237611740765828</c:v>
                      </c:pt>
                      <c:pt idx="78" formatCode="0">
                        <c:v>6.0237611740765828</c:v>
                      </c:pt>
                      <c:pt idx="79" formatCode="0">
                        <c:v>6.0237611740765828</c:v>
                      </c:pt>
                      <c:pt idx="80" formatCode="0">
                        <c:v>5.4213850566689246</c:v>
                      </c:pt>
                      <c:pt idx="81" formatCode="0">
                        <c:v>5.4213850566689246</c:v>
                      </c:pt>
                      <c:pt idx="82" formatCode="0">
                        <c:v>5.9635235623358174</c:v>
                      </c:pt>
                      <c:pt idx="83" formatCode="0">
                        <c:v>5.9635235623358174</c:v>
                      </c:pt>
                      <c:pt idx="84" formatCode="0">
                        <c:v>5.9635235623358174</c:v>
                      </c:pt>
                      <c:pt idx="85" formatCode="0">
                        <c:v>5.0689950279854443</c:v>
                      </c:pt>
                      <c:pt idx="86" formatCode="0">
                        <c:v>5.0689950279854443</c:v>
                      </c:pt>
                      <c:pt idx="87" formatCode="0">
                        <c:v>5.0689950279854443</c:v>
                      </c:pt>
                      <c:pt idx="88" formatCode="0">
                        <c:v>4.0551960223883556</c:v>
                      </c:pt>
                      <c:pt idx="89" formatCode="0">
                        <c:v>5.3934107097765134</c:v>
                      </c:pt>
                      <c:pt idx="90" formatCode="0">
                        <c:v>6.7417633872206419</c:v>
                      </c:pt>
                      <c:pt idx="91" formatCode="0">
                        <c:v>5.3934107097765143</c:v>
                      </c:pt>
                      <c:pt idx="92" formatCode="0">
                        <c:v>4.8540696387988627</c:v>
                      </c:pt>
                      <c:pt idx="93" formatCode="0">
                        <c:v>4.8540696387988627</c:v>
                      </c:pt>
                      <c:pt idx="94" formatCode="0">
                        <c:v>4.1259591929790336</c:v>
                      </c:pt>
                      <c:pt idx="95" formatCode="0">
                        <c:v>3.7133632736811304</c:v>
                      </c:pt>
                      <c:pt idx="96" formatCode="0">
                        <c:v>3.7133632736811304</c:v>
                      </c:pt>
                      <c:pt idx="97" formatCode="0">
                        <c:v>3.7133632736811304</c:v>
                      </c:pt>
                      <c:pt idx="98" formatCode="0">
                        <c:v>4.0846996010492438</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06-705D-4F0A-A385-AB4DC8980013}"/>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25-26'!$A$5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25-26'!$B$5:$DA$5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7-705D-4F0A-A385-AB4DC8980013}"/>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25-26'!$A$6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25-26'!$B$6:$DA$6</c15:sqref>
                        </c15:formulaRef>
                      </c:ext>
                    </c:extLst>
                    <c:numCache>
                      <c:formatCode>General</c:formatCode>
                      <c:ptCount val="104"/>
                      <c:pt idx="52" formatCode="0">
                        <c:v>8.1224999999999987</c:v>
                      </c:pt>
                      <c:pt idx="53" formatCode="0">
                        <c:v>8.5286249999999999</c:v>
                      </c:pt>
                      <c:pt idx="54" formatCode="0">
                        <c:v>8.1021937499999996</c:v>
                      </c:pt>
                      <c:pt idx="55" formatCode="0">
                        <c:v>7.6970840624999992</c:v>
                      </c:pt>
                      <c:pt idx="56" formatCode="0">
                        <c:v>7.6970840624999992</c:v>
                      </c:pt>
                      <c:pt idx="57" formatCode="0">
                        <c:v>8.4667924687500005</c:v>
                      </c:pt>
                      <c:pt idx="58" formatCode="0">
                        <c:v>9.3134717156250009</c:v>
                      </c:pt>
                      <c:pt idx="59" formatCode="0">
                        <c:v>10.244818887187503</c:v>
                      </c:pt>
                      <c:pt idx="60" formatCode="0">
                        <c:v>11.269300775906254</c:v>
                      </c:pt>
                      <c:pt idx="61" formatCode="0">
                        <c:v>12.396230853496881</c:v>
                      </c:pt>
                      <c:pt idx="62" formatCode="0">
                        <c:v>13.635853938846571</c:v>
                      </c:pt>
                      <c:pt idx="63" formatCode="0">
                        <c:v>12.954061241904242</c:v>
                      </c:pt>
                      <c:pt idx="64" formatCode="0">
                        <c:v>12.954061241904242</c:v>
                      </c:pt>
                      <c:pt idx="65" formatCode="0">
                        <c:v>12.954061241904242</c:v>
                      </c:pt>
                      <c:pt idx="66" formatCode="0">
                        <c:v>12.306358179809029</c:v>
                      </c:pt>
                      <c:pt idx="67" formatCode="0">
                        <c:v>11.691040270818577</c:v>
                      </c:pt>
                      <c:pt idx="68" formatCode="0">
                        <c:v>12.041771478943135</c:v>
                      </c:pt>
                      <c:pt idx="69" formatCode="0">
                        <c:v>13.24594862683745</c:v>
                      </c:pt>
                      <c:pt idx="70" formatCode="0">
                        <c:v>13.908246058179323</c:v>
                      </c:pt>
                      <c:pt idx="71" formatCode="0">
                        <c:v>13.908246058179323</c:v>
                      </c:pt>
                      <c:pt idx="72" formatCode="0">
                        <c:v>14.603658361088289</c:v>
                      </c:pt>
                      <c:pt idx="73" formatCode="0">
                        <c:v>15.333841279142705</c:v>
                      </c:pt>
                      <c:pt idx="74" formatCode="0">
                        <c:v>14.567149215185569</c:v>
                      </c:pt>
                      <c:pt idx="75" formatCode="0">
                        <c:v>13.838791754426291</c:v>
                      </c:pt>
                      <c:pt idx="76" formatCode="0">
                        <c:v>13.838791754426291</c:v>
                      </c:pt>
                      <c:pt idx="77" formatCode="0">
                        <c:v>13.146852166704976</c:v>
                      </c:pt>
                      <c:pt idx="78" formatCode="0">
                        <c:v>12.489509558369727</c:v>
                      </c:pt>
                      <c:pt idx="79" formatCode="0">
                        <c:v>11.240558602532754</c:v>
                      </c:pt>
                      <c:pt idx="80" formatCode="0">
                        <c:v>10.116502742279479</c:v>
                      </c:pt>
                      <c:pt idx="81" formatCode="0">
                        <c:v>10.622327879393454</c:v>
                      </c:pt>
                      <c:pt idx="82" formatCode="0">
                        <c:v>11.6845606673328</c:v>
                      </c:pt>
                      <c:pt idx="83" formatCode="0">
                        <c:v>12.853016734066081</c:v>
                      </c:pt>
                      <c:pt idx="84" formatCode="0">
                        <c:v>12.210365897362776</c:v>
                      </c:pt>
                      <c:pt idx="85" formatCode="0">
                        <c:v>10.989329307626498</c:v>
                      </c:pt>
                      <c:pt idx="86" formatCode="0">
                        <c:v>10.989329307626498</c:v>
                      </c:pt>
                      <c:pt idx="87" formatCode="0">
                        <c:v>10.989329307626498</c:v>
                      </c:pt>
                      <c:pt idx="88" formatCode="0">
                        <c:v>12.088262238389149</c:v>
                      </c:pt>
                      <c:pt idx="89" formatCode="0">
                        <c:v>13.297088462228064</c:v>
                      </c:pt>
                      <c:pt idx="90" formatCode="0">
                        <c:v>13.961942885339468</c:v>
                      </c:pt>
                      <c:pt idx="91" formatCode="0">
                        <c:v>12.565748596805522</c:v>
                      </c:pt>
                      <c:pt idx="92" formatCode="0">
                        <c:v>12.565748596805522</c:v>
                      </c:pt>
                      <c:pt idx="93" formatCode="0">
                        <c:v>12.565748596805522</c:v>
                      </c:pt>
                      <c:pt idx="94" formatCode="0">
                        <c:v>11.937461166965244</c:v>
                      </c:pt>
                      <c:pt idx="95" formatCode="0">
                        <c:v>11.937461166965244</c:v>
                      </c:pt>
                      <c:pt idx="96" formatCode="0">
                        <c:v>11.937461166965244</c:v>
                      </c:pt>
                      <c:pt idx="97" formatCode="0">
                        <c:v>10.743715050268721</c:v>
                      </c:pt>
                      <c:pt idx="98" formatCode="0">
                        <c:v>11.818086555295594</c:v>
                      </c:pt>
                      <c:pt idx="99" formatCode="0">
                        <c:v>11.818086555295594</c:v>
                      </c:pt>
                      <c:pt idx="100" formatCode="0">
                        <c:v>11.818086555295594</c:v>
                      </c:pt>
                      <c:pt idx="101" formatCode="0">
                        <c:v>11.818086555295594</c:v>
                      </c:pt>
                      <c:pt idx="102" formatCode="0">
                        <c:v>10.636277899766034</c:v>
                      </c:pt>
                      <c:pt idx="103" formatCode="0">
                        <c:v>9.5726501097894303</c:v>
                      </c:pt>
                    </c:numCache>
                  </c:numRef>
                </c:val>
                <c:smooth val="0"/>
                <c:extLst xmlns:c15="http://schemas.microsoft.com/office/drawing/2012/chart">
                  <c:ext xmlns:c16="http://schemas.microsoft.com/office/drawing/2014/chart" uri="{C3380CC4-5D6E-409C-BE32-E72D297353CC}">
                    <c16:uniqueId val="{00000008-705D-4F0A-A385-AB4DC8980013}"/>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25-26'!$A$7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25-26'!$B$7:$DA$7</c15:sqref>
                        </c15:formulaRef>
                      </c:ext>
                    </c:extLst>
                    <c:numCache>
                      <c:formatCode>General</c:formatCode>
                      <c:ptCount val="104"/>
                      <c:pt idx="52" formatCode="0">
                        <c:v>5</c:v>
                      </c:pt>
                      <c:pt idx="53" formatCode="0">
                        <c:v>5</c:v>
                      </c:pt>
                      <c:pt idx="54" formatCode="0">
                        <c:v>4.5</c:v>
                      </c:pt>
                      <c:pt idx="55" formatCode="0">
                        <c:v>4.05</c:v>
                      </c:pt>
                      <c:pt idx="56" formatCode="0">
                        <c:v>3.0374999999999996</c:v>
                      </c:pt>
                      <c:pt idx="57" formatCode="0">
                        <c:v>3.0374999999999996</c:v>
                      </c:pt>
                      <c:pt idx="58" formatCode="0">
                        <c:v>3.0374999999999996</c:v>
                      </c:pt>
                      <c:pt idx="59" formatCode="0">
                        <c:v>3.0374999999999996</c:v>
                      </c:pt>
                      <c:pt idx="60" formatCode="0">
                        <c:v>4.0398749999999994</c:v>
                      </c:pt>
                      <c:pt idx="61" formatCode="0">
                        <c:v>4.0398749999999994</c:v>
                      </c:pt>
                      <c:pt idx="62" formatCode="0">
                        <c:v>4.0398749999999994</c:v>
                      </c:pt>
                      <c:pt idx="63" formatCode="0">
                        <c:v>3.0299062499999998</c:v>
                      </c:pt>
                      <c:pt idx="64" formatCode="0">
                        <c:v>3.0299062499999998</c:v>
                      </c:pt>
                      <c:pt idx="65" formatCode="0">
                        <c:v>3.0299062499999998</c:v>
                      </c:pt>
                      <c:pt idx="66" formatCode="0">
                        <c:v>3.0299062499999998</c:v>
                      </c:pt>
                      <c:pt idx="67" formatCode="0">
                        <c:v>4.5448593749999997</c:v>
                      </c:pt>
                      <c:pt idx="68" formatCode="0">
                        <c:v>5.4538312499999995</c:v>
                      </c:pt>
                      <c:pt idx="69" formatCode="0">
                        <c:v>6.5445974999999992</c:v>
                      </c:pt>
                      <c:pt idx="70" formatCode="0">
                        <c:v>6.5445974999999992</c:v>
                      </c:pt>
                      <c:pt idx="71" formatCode="0">
                        <c:v>5.8901377499999992</c:v>
                      </c:pt>
                      <c:pt idx="72" formatCode="0">
                        <c:v>6.4791515249999998</c:v>
                      </c:pt>
                      <c:pt idx="73" formatCode="0">
                        <c:v>6.4791515249999998</c:v>
                      </c:pt>
                      <c:pt idx="74" formatCode="0">
                        <c:v>6.4791515249999998</c:v>
                      </c:pt>
                      <c:pt idx="75" formatCode="0">
                        <c:v>6.4791515249999998</c:v>
                      </c:pt>
                      <c:pt idx="76" formatCode="0">
                        <c:v>6.4791515249999998</c:v>
                      </c:pt>
                      <c:pt idx="77" formatCode="0">
                        <c:v>5.8312363725000003</c:v>
                      </c:pt>
                      <c:pt idx="78" formatCode="0">
                        <c:v>5.8312363725000003</c:v>
                      </c:pt>
                      <c:pt idx="79" formatCode="0">
                        <c:v>5.8312363725000003</c:v>
                      </c:pt>
                      <c:pt idx="80" formatCode="0">
                        <c:v>5.8312363725000003</c:v>
                      </c:pt>
                      <c:pt idx="81" formatCode="0">
                        <c:v>5.8312363725000003</c:v>
                      </c:pt>
                      <c:pt idx="82" formatCode="0">
                        <c:v>5.8312363725000003</c:v>
                      </c:pt>
                      <c:pt idx="83" formatCode="0">
                        <c:v>6.4143600097500011</c:v>
                      </c:pt>
                      <c:pt idx="84" formatCode="0">
                        <c:v>6.093642009262501</c:v>
                      </c:pt>
                      <c:pt idx="85" formatCode="0">
                        <c:v>5.7889599087993755</c:v>
                      </c:pt>
                      <c:pt idx="86" formatCode="0">
                        <c:v>5.4995119133594068</c:v>
                      </c:pt>
                      <c:pt idx="87" formatCode="0">
                        <c:v>5.4995119133594068</c:v>
                      </c:pt>
                      <c:pt idx="88" formatCode="0">
                        <c:v>5.4995119133594068</c:v>
                      </c:pt>
                      <c:pt idx="89" formatCode="0">
                        <c:v>7.1493654873672288</c:v>
                      </c:pt>
                      <c:pt idx="90" formatCode="0">
                        <c:v>6.0769606642621445</c:v>
                      </c:pt>
                      <c:pt idx="91" formatCode="0">
                        <c:v>6.0769606642621445</c:v>
                      </c:pt>
                      <c:pt idx="92" formatCode="0">
                        <c:v>6.0769606642621445</c:v>
                      </c:pt>
                      <c:pt idx="93" formatCode="0">
                        <c:v>6.0769606642621445</c:v>
                      </c:pt>
                      <c:pt idx="94" formatCode="0">
                        <c:v>4.8615685314097163</c:v>
                      </c:pt>
                      <c:pt idx="95" formatCode="0">
                        <c:v>4.8615685314097163</c:v>
                      </c:pt>
                      <c:pt idx="96" formatCode="0">
                        <c:v>4.8615685314097163</c:v>
                      </c:pt>
                      <c:pt idx="97" formatCode="0">
                        <c:v>4.8615685314097163</c:v>
                      </c:pt>
                      <c:pt idx="98" formatCode="0">
                        <c:v>5.8338822376916593</c:v>
                      </c:pt>
                      <c:pt idx="99" formatCode="0">
                        <c:v>5.8338822376916593</c:v>
                      </c:pt>
                      <c:pt idx="100" formatCode="0">
                        <c:v>5.8338822376916593</c:v>
                      </c:pt>
                      <c:pt idx="101" formatCode="0">
                        <c:v>5.8338822376916593</c:v>
                      </c:pt>
                      <c:pt idx="102" formatCode="0">
                        <c:v>7.2923527971145745</c:v>
                      </c:pt>
                      <c:pt idx="103" formatCode="0">
                        <c:v>7.2923527971145745</c:v>
                      </c:pt>
                    </c:numCache>
                  </c:numRef>
                </c:val>
                <c:smooth val="0"/>
                <c:extLst xmlns:c15="http://schemas.microsoft.com/office/drawing/2012/chart">
                  <c:ext xmlns:c16="http://schemas.microsoft.com/office/drawing/2014/chart" uri="{C3380CC4-5D6E-409C-BE32-E72D297353CC}">
                    <c16:uniqueId val="{00000009-705D-4F0A-A385-AB4DC8980013}"/>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25-26'!$A$8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25-26'!$B$8:$DA$8</c15:sqref>
                        </c15:formulaRef>
                      </c:ext>
                    </c:extLst>
                    <c:numCache>
                      <c:formatCode>General</c:formatCode>
                      <c:ptCount val="104"/>
                      <c:pt idx="52" formatCode="0">
                        <c:v>2.88</c:v>
                      </c:pt>
                      <c:pt idx="53" formatCode="0">
                        <c:v>3.5999999999999996</c:v>
                      </c:pt>
                      <c:pt idx="54" formatCode="0">
                        <c:v>2.88</c:v>
                      </c:pt>
                      <c:pt idx="55" formatCode="0">
                        <c:v>2.3039999999999998</c:v>
                      </c:pt>
                      <c:pt idx="56" formatCode="0">
                        <c:v>2.3039999999999998</c:v>
                      </c:pt>
                      <c:pt idx="57" formatCode="0">
                        <c:v>2.3039999999999998</c:v>
                      </c:pt>
                      <c:pt idx="58" formatCode="0">
                        <c:v>2.3039999999999998</c:v>
                      </c:pt>
                      <c:pt idx="59" formatCode="0">
                        <c:v>2.3039999999999998</c:v>
                      </c:pt>
                      <c:pt idx="60" formatCode="0">
                        <c:v>3.4559999999999995</c:v>
                      </c:pt>
                      <c:pt idx="61" formatCode="0">
                        <c:v>2.7647999999999997</c:v>
                      </c:pt>
                      <c:pt idx="62" formatCode="0">
                        <c:v>2.7647999999999997</c:v>
                      </c:pt>
                      <c:pt idx="63" formatCode="0">
                        <c:v>2.4883199999999999</c:v>
                      </c:pt>
                      <c:pt idx="64" formatCode="0">
                        <c:v>2.4883199999999999</c:v>
                      </c:pt>
                      <c:pt idx="65" formatCode="0">
                        <c:v>2.4883199999999999</c:v>
                      </c:pt>
                      <c:pt idx="66" formatCode="0">
                        <c:v>2.737152</c:v>
                      </c:pt>
                      <c:pt idx="67" formatCode="0">
                        <c:v>2.737152</c:v>
                      </c:pt>
                      <c:pt idx="68" formatCode="0">
                        <c:v>2.737152</c:v>
                      </c:pt>
                      <c:pt idx="69" formatCode="0">
                        <c:v>3.0108672000000003</c:v>
                      </c:pt>
                      <c:pt idx="70" formatCode="0">
                        <c:v>3.6130406400000004</c:v>
                      </c:pt>
                      <c:pt idx="71" formatCode="0">
                        <c:v>3.6130406400000004</c:v>
                      </c:pt>
                      <c:pt idx="72" formatCode="0">
                        <c:v>3.6130406400000004</c:v>
                      </c:pt>
                      <c:pt idx="73" formatCode="0">
                        <c:v>4.1549967360000002</c:v>
                      </c:pt>
                      <c:pt idx="74" formatCode="0">
                        <c:v>3.3239973888000005</c:v>
                      </c:pt>
                      <c:pt idx="75" formatCode="0">
                        <c:v>2.8253977804800003</c:v>
                      </c:pt>
                      <c:pt idx="76" formatCode="0">
                        <c:v>3.1079375585280005</c:v>
                      </c:pt>
                      <c:pt idx="77" formatCode="0">
                        <c:v>2.0823181642137603</c:v>
                      </c:pt>
                      <c:pt idx="78" formatCode="0">
                        <c:v>2.0823181642137603</c:v>
                      </c:pt>
                      <c:pt idx="79" formatCode="0">
                        <c:v>2.0823181642137603</c:v>
                      </c:pt>
                      <c:pt idx="80" formatCode="0">
                        <c:v>2.3946658888458243</c:v>
                      </c:pt>
                      <c:pt idx="81" formatCode="0">
                        <c:v>3.1849056321649467</c:v>
                      </c:pt>
                      <c:pt idx="82" formatCode="0">
                        <c:v>4.4588678850309247</c:v>
                      </c:pt>
                      <c:pt idx="83" formatCode="0">
                        <c:v>4.4588678850309247</c:v>
                      </c:pt>
                      <c:pt idx="84" formatCode="0">
                        <c:v>4.4588678850309247</c:v>
                      </c:pt>
                      <c:pt idx="85" formatCode="0">
                        <c:v>4.4588678850309247</c:v>
                      </c:pt>
                      <c:pt idx="86" formatCode="0">
                        <c:v>4.4588678850309247</c:v>
                      </c:pt>
                      <c:pt idx="87" formatCode="0">
                        <c:v>4.4588678850309247</c:v>
                      </c:pt>
                      <c:pt idx="88" formatCode="0">
                        <c:v>2.9874414829707194</c:v>
                      </c:pt>
                      <c:pt idx="89" formatCode="0">
                        <c:v>3.7343018537133994</c:v>
                      </c:pt>
                      <c:pt idx="90" formatCode="0">
                        <c:v>4.4811622244560789</c:v>
                      </c:pt>
                      <c:pt idx="91" formatCode="0">
                        <c:v>3.8089878907876669</c:v>
                      </c:pt>
                      <c:pt idx="92" formatCode="0">
                        <c:v>4.3803360744058164</c:v>
                      </c:pt>
                      <c:pt idx="93" formatCode="0">
                        <c:v>4.3803360744058164</c:v>
                      </c:pt>
                      <c:pt idx="94" formatCode="0">
                        <c:v>3.9423024669652347</c:v>
                      </c:pt>
                      <c:pt idx="95" formatCode="0">
                        <c:v>3.5480722202687112</c:v>
                      </c:pt>
                      <c:pt idx="96" formatCode="0">
                        <c:v>2.8384577762149692</c:v>
                      </c:pt>
                      <c:pt idx="97" formatCode="0">
                        <c:v>2.8384577762149692</c:v>
                      </c:pt>
                      <c:pt idx="98" formatCode="0">
                        <c:v>4.2576866643224536</c:v>
                      </c:pt>
                      <c:pt idx="99" formatCode="0">
                        <c:v>4.2576866643224536</c:v>
                      </c:pt>
                      <c:pt idx="100" formatCode="0">
                        <c:v>3.8319179978902085</c:v>
                      </c:pt>
                      <c:pt idx="101" formatCode="0">
                        <c:v>2.5673850585864395</c:v>
                      </c:pt>
                      <c:pt idx="102" formatCode="0">
                        <c:v>2.5673850585864395</c:v>
                      </c:pt>
                      <c:pt idx="103" formatCode="0">
                        <c:v>3.8510775878796593</c:v>
                      </c:pt>
                    </c:numCache>
                  </c:numRef>
                </c:val>
                <c:smooth val="0"/>
                <c:extLst xmlns:c15="http://schemas.microsoft.com/office/drawing/2012/chart">
                  <c:ext xmlns:c16="http://schemas.microsoft.com/office/drawing/2014/chart" uri="{C3380CC4-5D6E-409C-BE32-E72D297353CC}">
                    <c16:uniqueId val="{0000000A-705D-4F0A-A385-AB4DC8980013}"/>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25-26'!$A$9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25-26'!$B$9:$DA$9</c15:sqref>
                        </c15:formulaRef>
                      </c:ext>
                    </c:extLst>
                    <c:numCache>
                      <c:formatCode>General</c:formatCode>
                      <c:ptCount val="104"/>
                      <c:pt idx="52" formatCode="0">
                        <c:v>26.723499999999998</c:v>
                      </c:pt>
                      <c:pt idx="53" formatCode="0">
                        <c:v>25.387324999999997</c:v>
                      </c:pt>
                      <c:pt idx="54" formatCode="0">
                        <c:v>24.117958749999996</c:v>
                      </c:pt>
                      <c:pt idx="55" formatCode="0">
                        <c:v>22.912060812499995</c:v>
                      </c:pt>
                      <c:pt idx="56" formatCode="0">
                        <c:v>22.912060812499995</c:v>
                      </c:pt>
                      <c:pt idx="57" formatCode="0">
                        <c:v>22.912060812499995</c:v>
                      </c:pt>
                      <c:pt idx="58" formatCode="0">
                        <c:v>24.057663853124996</c:v>
                      </c:pt>
                      <c:pt idx="59" formatCode="0">
                        <c:v>24.057663853124996</c:v>
                      </c:pt>
                      <c:pt idx="60" formatCode="0">
                        <c:v>24.057663853124996</c:v>
                      </c:pt>
                      <c:pt idx="61" formatCode="0">
                        <c:v>24.057663853124996</c:v>
                      </c:pt>
                      <c:pt idx="62" formatCode="0">
                        <c:v>24.057663853124996</c:v>
                      </c:pt>
                      <c:pt idx="63" formatCode="0">
                        <c:v>22.854780660468744</c:v>
                      </c:pt>
                      <c:pt idx="64" formatCode="0">
                        <c:v>21.712041627445306</c:v>
                      </c:pt>
                      <c:pt idx="65" formatCode="0">
                        <c:v>21.712041627445306</c:v>
                      </c:pt>
                      <c:pt idx="66" formatCode="0">
                        <c:v>21.712041627445306</c:v>
                      </c:pt>
                      <c:pt idx="67" formatCode="0">
                        <c:v>21.712041627445306</c:v>
                      </c:pt>
                      <c:pt idx="68" formatCode="0">
                        <c:v>21.712041627445306</c:v>
                      </c:pt>
                      <c:pt idx="69" formatCode="0">
                        <c:v>23.883245790189839</c:v>
                      </c:pt>
                      <c:pt idx="70" formatCode="0">
                        <c:v>25.077408079699332</c:v>
                      </c:pt>
                      <c:pt idx="71" formatCode="0">
                        <c:v>25.077408079699332</c:v>
                      </c:pt>
                      <c:pt idx="72" formatCode="0">
                        <c:v>26.331278483684301</c:v>
                      </c:pt>
                      <c:pt idx="73" formatCode="0">
                        <c:v>28.964406332052732</c:v>
                      </c:pt>
                      <c:pt idx="74" formatCode="0">
                        <c:v>26.067965698847459</c:v>
                      </c:pt>
                      <c:pt idx="75" formatCode="0">
                        <c:v>24.764567413905084</c:v>
                      </c:pt>
                      <c:pt idx="76" formatCode="0">
                        <c:v>23.526339043209827</c:v>
                      </c:pt>
                      <c:pt idx="77" formatCode="0">
                        <c:v>21.173705138888845</c:v>
                      </c:pt>
                      <c:pt idx="78" formatCode="0">
                        <c:v>21.173705138888845</c:v>
                      </c:pt>
                      <c:pt idx="79" formatCode="0">
                        <c:v>21.173705138888845</c:v>
                      </c:pt>
                      <c:pt idx="80" formatCode="0">
                        <c:v>19.056334624999963</c:v>
                      </c:pt>
                      <c:pt idx="81" formatCode="0">
                        <c:v>20.009151356249962</c:v>
                      </c:pt>
                      <c:pt idx="82" formatCode="0">
                        <c:v>19.008693788437462</c:v>
                      </c:pt>
                      <c:pt idx="83" formatCode="0">
                        <c:v>19.008693788437462</c:v>
                      </c:pt>
                      <c:pt idx="84" formatCode="0">
                        <c:v>19.008693788437462</c:v>
                      </c:pt>
                      <c:pt idx="85" formatCode="0">
                        <c:v>16.157389720171842</c:v>
                      </c:pt>
                      <c:pt idx="86" formatCode="0">
                        <c:v>15.349520234163249</c:v>
                      </c:pt>
                      <c:pt idx="87" formatCode="0">
                        <c:v>15.349520234163249</c:v>
                      </c:pt>
                      <c:pt idx="88" formatCode="0">
                        <c:v>15.349520234163249</c:v>
                      </c:pt>
                      <c:pt idx="89" formatCode="0">
                        <c:v>16.884472257579574</c:v>
                      </c:pt>
                      <c:pt idx="90" formatCode="0">
                        <c:v>18.572919483337532</c:v>
                      </c:pt>
                      <c:pt idx="91" formatCode="0">
                        <c:v>18.572919483337532</c:v>
                      </c:pt>
                      <c:pt idx="92" formatCode="0">
                        <c:v>17.644273509170656</c:v>
                      </c:pt>
                      <c:pt idx="93" formatCode="0">
                        <c:v>15.87984615825359</c:v>
                      </c:pt>
                      <c:pt idx="94" formatCode="0">
                        <c:v>15.87984615825359</c:v>
                      </c:pt>
                      <c:pt idx="95" formatCode="0">
                        <c:v>15.085853850340911</c:v>
                      </c:pt>
                      <c:pt idx="96" formatCode="0">
                        <c:v>14.331561157823865</c:v>
                      </c:pt>
                      <c:pt idx="97" formatCode="0">
                        <c:v>13.328351876776193</c:v>
                      </c:pt>
                      <c:pt idx="98" formatCode="0">
                        <c:v>15.99402225213143</c:v>
                      </c:pt>
                      <c:pt idx="99" formatCode="0">
                        <c:v>13.594918914311714</c:v>
                      </c:pt>
                      <c:pt idx="100" formatCode="0">
                        <c:v>13.594918914311714</c:v>
                      </c:pt>
                      <c:pt idx="101" formatCode="0">
                        <c:v>12.235427022880543</c:v>
                      </c:pt>
                      <c:pt idx="102" formatCode="0">
                        <c:v>13.458969725168599</c:v>
                      </c:pt>
                      <c:pt idx="103" formatCode="0">
                        <c:v>12.113072752651739</c:v>
                      </c:pt>
                    </c:numCache>
                  </c:numRef>
                </c:val>
                <c:smooth val="0"/>
                <c:extLst xmlns:c15="http://schemas.microsoft.com/office/drawing/2012/chart">
                  <c:ext xmlns:c16="http://schemas.microsoft.com/office/drawing/2014/chart" uri="{C3380CC4-5D6E-409C-BE32-E72D297353CC}">
                    <c16:uniqueId val="{0000000B-705D-4F0A-A385-AB4DC8980013}"/>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25-26'!$A$10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25-26'!$B$10:$DA$10</c15:sqref>
                        </c15:formulaRef>
                      </c:ext>
                    </c:extLst>
                    <c:numCache>
                      <c:formatCode>General</c:formatCode>
                      <c:ptCount val="104"/>
                      <c:pt idx="52" formatCode="0">
                        <c:v>6.3</c:v>
                      </c:pt>
                      <c:pt idx="53" formatCode="0">
                        <c:v>6.9300000000000006</c:v>
                      </c:pt>
                      <c:pt idx="54" formatCode="0">
                        <c:v>6.9300000000000006</c:v>
                      </c:pt>
                      <c:pt idx="55" formatCode="0">
                        <c:v>6.9300000000000006</c:v>
                      </c:pt>
                      <c:pt idx="56" formatCode="0">
                        <c:v>6.237000000000001</c:v>
                      </c:pt>
                      <c:pt idx="57" formatCode="0">
                        <c:v>6.237000000000001</c:v>
                      </c:pt>
                      <c:pt idx="58" formatCode="0">
                        <c:v>6.8607000000000014</c:v>
                      </c:pt>
                      <c:pt idx="59" formatCode="0">
                        <c:v>6.8607000000000014</c:v>
                      </c:pt>
                      <c:pt idx="60" formatCode="0">
                        <c:v>6.8607000000000014</c:v>
                      </c:pt>
                      <c:pt idx="61" formatCode="0">
                        <c:v>6.1746300000000014</c:v>
                      </c:pt>
                      <c:pt idx="62" formatCode="0">
                        <c:v>6.1746300000000014</c:v>
                      </c:pt>
                      <c:pt idx="63" formatCode="0">
                        <c:v>5.5571670000000015</c:v>
                      </c:pt>
                      <c:pt idx="64" formatCode="0">
                        <c:v>5.5571670000000015</c:v>
                      </c:pt>
                      <c:pt idx="65" formatCode="0">
                        <c:v>5.5571670000000015</c:v>
                      </c:pt>
                      <c:pt idx="66" formatCode="0">
                        <c:v>5.5571670000000015</c:v>
                      </c:pt>
                      <c:pt idx="67" formatCode="0">
                        <c:v>5.5571670000000015</c:v>
                      </c:pt>
                      <c:pt idx="68" formatCode="0">
                        <c:v>5.5571670000000015</c:v>
                      </c:pt>
                      <c:pt idx="69" formatCode="0">
                        <c:v>6.112883700000002</c:v>
                      </c:pt>
                      <c:pt idx="70" formatCode="0">
                        <c:v>6.7241720700000025</c:v>
                      </c:pt>
                      <c:pt idx="71" formatCode="0">
                        <c:v>6.7241720700000025</c:v>
                      </c:pt>
                      <c:pt idx="72" formatCode="0">
                        <c:v>7.396589277000003</c:v>
                      </c:pt>
                      <c:pt idx="73" formatCode="0">
                        <c:v>7.396589277000003</c:v>
                      </c:pt>
                      <c:pt idx="74" formatCode="0">
                        <c:v>7.396589277000003</c:v>
                      </c:pt>
                      <c:pt idx="75" formatCode="0">
                        <c:v>6.6569303493000032</c:v>
                      </c:pt>
                      <c:pt idx="76" formatCode="0">
                        <c:v>6.6569303493000032</c:v>
                      </c:pt>
                      <c:pt idx="77" formatCode="0">
                        <c:v>5.9912373143700028</c:v>
                      </c:pt>
                      <c:pt idx="78" formatCode="0">
                        <c:v>5.9912373143700028</c:v>
                      </c:pt>
                      <c:pt idx="79" formatCode="0">
                        <c:v>6.5903610458070032</c:v>
                      </c:pt>
                      <c:pt idx="80" formatCode="0">
                        <c:v>5.9313249412263032</c:v>
                      </c:pt>
                      <c:pt idx="81" formatCode="0">
                        <c:v>7.1175899294715634</c:v>
                      </c:pt>
                      <c:pt idx="82" formatCode="0">
                        <c:v>6.7617104329979849</c:v>
                      </c:pt>
                      <c:pt idx="83" formatCode="0">
                        <c:v>7.4378814762977843</c:v>
                      </c:pt>
                      <c:pt idx="84" formatCode="0">
                        <c:v>7.4378814762977843</c:v>
                      </c:pt>
                      <c:pt idx="85" formatCode="0">
                        <c:v>6.6940933286680062</c:v>
                      </c:pt>
                      <c:pt idx="86" formatCode="0">
                        <c:v>6.6940933286680062</c:v>
                      </c:pt>
                      <c:pt idx="87" formatCode="0">
                        <c:v>8.0329119944016067</c:v>
                      </c:pt>
                      <c:pt idx="88" formatCode="0">
                        <c:v>8.0329119944016067</c:v>
                      </c:pt>
                      <c:pt idx="89" formatCode="0">
                        <c:v>8.8362031938417687</c:v>
                      </c:pt>
                      <c:pt idx="90" formatCode="0">
                        <c:v>9.719823513225947</c:v>
                      </c:pt>
                      <c:pt idx="91" formatCode="0">
                        <c:v>9.2338323375646496</c:v>
                      </c:pt>
                      <c:pt idx="92" formatCode="0">
                        <c:v>9.2338323375646496</c:v>
                      </c:pt>
                      <c:pt idx="93" formatCode="0">
                        <c:v>9.2338323375646496</c:v>
                      </c:pt>
                      <c:pt idx="94" formatCode="0">
                        <c:v>8.3104491038081854</c:v>
                      </c:pt>
                      <c:pt idx="95" formatCode="0">
                        <c:v>7.4794041934273672</c:v>
                      </c:pt>
                      <c:pt idx="96" formatCode="0">
                        <c:v>6.7314637740846308</c:v>
                      </c:pt>
                      <c:pt idx="97" formatCode="0">
                        <c:v>6.7314637740846308</c:v>
                      </c:pt>
                      <c:pt idx="98" formatCode="0">
                        <c:v>7.4046101514930944</c:v>
                      </c:pt>
                      <c:pt idx="99" formatCode="0">
                        <c:v>5.5534576136198206</c:v>
                      </c:pt>
                      <c:pt idx="100" formatCode="0">
                        <c:v>5.5534576136198206</c:v>
                      </c:pt>
                      <c:pt idx="101" formatCode="0">
                        <c:v>5.5534576136198206</c:v>
                      </c:pt>
                      <c:pt idx="102" formatCode="0">
                        <c:v>6.1088033749818029</c:v>
                      </c:pt>
                      <c:pt idx="103" formatCode="0">
                        <c:v>5.4979230374836225</c:v>
                      </c:pt>
                    </c:numCache>
                  </c:numRef>
                </c:val>
                <c:smooth val="0"/>
                <c:extLst xmlns:c15="http://schemas.microsoft.com/office/drawing/2012/chart">
                  <c:ext xmlns:c16="http://schemas.microsoft.com/office/drawing/2014/chart" uri="{C3380CC4-5D6E-409C-BE32-E72D297353CC}">
                    <c16:uniqueId val="{0000000C-705D-4F0A-A385-AB4DC8980013}"/>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25-26'!$A$11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25-26'!$B$11:$DA$11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0D-705D-4F0A-A385-AB4DC8980013}"/>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25-26'!$A$12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25-26'!$B$12:$DA$12</c15:sqref>
                        </c15:formulaRef>
                      </c:ext>
                    </c:extLst>
                    <c:numCache>
                      <c:formatCode>General</c:formatCode>
                      <c:ptCount val="104"/>
                      <c:pt idx="52" formatCode="0">
                        <c:v>6</c:v>
                      </c:pt>
                      <c:pt idx="53" formatCode="0">
                        <c:v>6</c:v>
                      </c:pt>
                      <c:pt idx="54" formatCode="0">
                        <c:v>6</c:v>
                      </c:pt>
                      <c:pt idx="55" formatCode="0">
                        <c:v>6</c:v>
                      </c:pt>
                      <c:pt idx="56" formatCode="0">
                        <c:v>6</c:v>
                      </c:pt>
                      <c:pt idx="57" formatCode="0">
                        <c:v>6</c:v>
                      </c:pt>
                      <c:pt idx="58" formatCode="0">
                        <c:v>5</c:v>
                      </c:pt>
                      <c:pt idx="59" formatCode="0">
                        <c:v>5</c:v>
                      </c:pt>
                      <c:pt idx="60" formatCode="0">
                        <c:v>4</c:v>
                      </c:pt>
                      <c:pt idx="61" formatCode="0">
                        <c:v>5</c:v>
                      </c:pt>
                      <c:pt idx="62" formatCode="0">
                        <c:v>5</c:v>
                      </c:pt>
                      <c:pt idx="63" formatCode="0">
                        <c:v>5</c:v>
                      </c:pt>
                      <c:pt idx="64" formatCode="0">
                        <c:v>5</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0E-705D-4F0A-A385-AB4DC8980013}"/>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25-26'!$A$13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25-26'!$B$13:$DA$13</c15:sqref>
                        </c15:formulaRef>
                      </c:ext>
                    </c:extLst>
                    <c:numCache>
                      <c:formatCode>General</c:formatCode>
                      <c:ptCount val="104"/>
                      <c:pt idx="52" formatCode="0">
                        <c:v>17</c:v>
                      </c:pt>
                      <c:pt idx="53" formatCode="0">
                        <c:v>17</c:v>
                      </c:pt>
                      <c:pt idx="54" formatCode="0">
                        <c:v>17</c:v>
                      </c:pt>
                      <c:pt idx="55" formatCode="0">
                        <c:v>16</c:v>
                      </c:pt>
                      <c:pt idx="56" formatCode="0">
                        <c:v>15</c:v>
                      </c:pt>
                      <c:pt idx="57" formatCode="0">
                        <c:v>15</c:v>
                      </c:pt>
                      <c:pt idx="58" formatCode="0">
                        <c:v>14</c:v>
                      </c:pt>
                      <c:pt idx="59" formatCode="0">
                        <c:v>13</c:v>
                      </c:pt>
                      <c:pt idx="60" formatCode="0">
                        <c:v>12</c:v>
                      </c:pt>
                      <c:pt idx="61" formatCode="0">
                        <c:v>11</c:v>
                      </c:pt>
                      <c:pt idx="62" formatCode="0">
                        <c:v>9</c:v>
                      </c:pt>
                      <c:pt idx="63" formatCode="0">
                        <c:v>10</c:v>
                      </c:pt>
                      <c:pt idx="64" formatCode="0">
                        <c:v>11</c:v>
                      </c:pt>
                      <c:pt idx="65" formatCode="0">
                        <c:v>12</c:v>
                      </c:pt>
                      <c:pt idx="66" formatCode="0">
                        <c:v>13</c:v>
                      </c:pt>
                      <c:pt idx="67" formatCode="0">
                        <c:v>14</c:v>
                      </c:pt>
                      <c:pt idx="68" formatCode="0">
                        <c:v>14</c:v>
                      </c:pt>
                      <c:pt idx="69" formatCode="0">
                        <c:v>16</c:v>
                      </c:pt>
                      <c:pt idx="70" formatCode="0">
                        <c:v>18</c:v>
                      </c:pt>
                      <c:pt idx="71" formatCode="0">
                        <c:v>20</c:v>
                      </c:pt>
                      <c:pt idx="72" formatCode="0">
                        <c:v>22</c:v>
                      </c:pt>
                      <c:pt idx="73" formatCode="0">
                        <c:v>25</c:v>
                      </c:pt>
                      <c:pt idx="74" formatCode="0">
                        <c:v>28</c:v>
                      </c:pt>
                      <c:pt idx="75" formatCode="0">
                        <c:v>28</c:v>
                      </c:pt>
                      <c:pt idx="76" formatCode="0">
                        <c:v>28</c:v>
                      </c:pt>
                      <c:pt idx="77" formatCode="0">
                        <c:v>26</c:v>
                      </c:pt>
                      <c:pt idx="78" formatCode="0">
                        <c:v>26</c:v>
                      </c:pt>
                      <c:pt idx="79" formatCode="0">
                        <c:v>24</c:v>
                      </c:pt>
                      <c:pt idx="80" formatCode="0">
                        <c:v>22</c:v>
                      </c:pt>
                      <c:pt idx="81" formatCode="0">
                        <c:v>20</c:v>
                      </c:pt>
                      <c:pt idx="82" formatCode="0">
                        <c:v>20</c:v>
                      </c:pt>
                      <c:pt idx="83" formatCode="0">
                        <c:v>20</c:v>
                      </c:pt>
                      <c:pt idx="84" formatCode="0">
                        <c:v>18</c:v>
                      </c:pt>
                      <c:pt idx="85" formatCode="0">
                        <c:v>18</c:v>
                      </c:pt>
                      <c:pt idx="86" formatCode="0">
                        <c:v>18</c:v>
                      </c:pt>
                      <c:pt idx="87" formatCode="0">
                        <c:v>20</c:v>
                      </c:pt>
                      <c:pt idx="88" formatCode="0">
                        <c:v>21</c:v>
                      </c:pt>
                      <c:pt idx="89" formatCode="0">
                        <c:v>23</c:v>
                      </c:pt>
                      <c:pt idx="90" formatCode="0">
                        <c:v>25</c:v>
                      </c:pt>
                      <c:pt idx="91" formatCode="0">
                        <c:v>20</c:v>
                      </c:pt>
                      <c:pt idx="92" formatCode="0">
                        <c:v>18</c:v>
                      </c:pt>
                      <c:pt idx="93" formatCode="0">
                        <c:v>17</c:v>
                      </c:pt>
                      <c:pt idx="94" formatCode="0">
                        <c:v>16</c:v>
                      </c:pt>
                      <c:pt idx="95" formatCode="0">
                        <c:v>15</c:v>
                      </c:pt>
                      <c:pt idx="96" formatCode="0">
                        <c:v>14</c:v>
                      </c:pt>
                      <c:pt idx="97" formatCode="0">
                        <c:v>13</c:v>
                      </c:pt>
                      <c:pt idx="98" formatCode="0">
                        <c:v>12</c:v>
                      </c:pt>
                      <c:pt idx="99" formatCode="0">
                        <c:v>11</c:v>
                      </c:pt>
                      <c:pt idx="100" formatCode="0">
                        <c:v>13</c:v>
                      </c:pt>
                      <c:pt idx="101" formatCode="0">
                        <c:v>13</c:v>
                      </c:pt>
                      <c:pt idx="102" formatCode="0">
                        <c:v>12</c:v>
                      </c:pt>
                      <c:pt idx="103" formatCode="0">
                        <c:v>11</c:v>
                      </c:pt>
                    </c:numCache>
                  </c:numRef>
                </c:val>
                <c:smooth val="0"/>
                <c:extLst xmlns:c15="http://schemas.microsoft.com/office/drawing/2012/chart">
                  <c:ext xmlns:c16="http://schemas.microsoft.com/office/drawing/2014/chart" uri="{C3380CC4-5D6E-409C-BE32-E72D297353CC}">
                    <c16:uniqueId val="{0000000F-705D-4F0A-A385-AB4DC8980013}"/>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25-26'!$A$14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25-26'!$B$14:$DA$14</c15:sqref>
                        </c15:formulaRef>
                      </c:ext>
                    </c:extLst>
                    <c:numCache>
                      <c:formatCode>General</c:formatCode>
                      <c:ptCount val="104"/>
                      <c:pt idx="52" formatCode="0">
                        <c:v>15</c:v>
                      </c:pt>
                      <c:pt idx="53" formatCode="0">
                        <c:v>15</c:v>
                      </c:pt>
                      <c:pt idx="54" formatCode="0">
                        <c:v>15</c:v>
                      </c:pt>
                      <c:pt idx="55" formatCode="0">
                        <c:v>15</c:v>
                      </c:pt>
                      <c:pt idx="56" formatCode="0">
                        <c:v>14</c:v>
                      </c:pt>
                      <c:pt idx="57" formatCode="0">
                        <c:v>14</c:v>
                      </c:pt>
                      <c:pt idx="58" formatCode="0">
                        <c:v>11</c:v>
                      </c:pt>
                      <c:pt idx="59" formatCode="0">
                        <c:v>11</c:v>
                      </c:pt>
                      <c:pt idx="60" formatCode="0">
                        <c:v>10</c:v>
                      </c:pt>
                      <c:pt idx="61" formatCode="0">
                        <c:v>11</c:v>
                      </c:pt>
                      <c:pt idx="62" formatCode="0">
                        <c:v>11</c:v>
                      </c:pt>
                      <c:pt idx="63" formatCode="0">
                        <c:v>11</c:v>
                      </c:pt>
                      <c:pt idx="64" formatCode="0">
                        <c:v>11</c:v>
                      </c:pt>
                      <c:pt idx="65" formatCode="0">
                        <c:v>13</c:v>
                      </c:pt>
                      <c:pt idx="66" formatCode="0">
                        <c:v>13</c:v>
                      </c:pt>
                      <c:pt idx="67" formatCode="0">
                        <c:v>13</c:v>
                      </c:pt>
                      <c:pt idx="68" formatCode="0">
                        <c:v>13</c:v>
                      </c:pt>
                      <c:pt idx="69" formatCode="0">
                        <c:v>14</c:v>
                      </c:pt>
                      <c:pt idx="70" formatCode="0">
                        <c:v>13</c:v>
                      </c:pt>
                      <c:pt idx="71" formatCode="0">
                        <c:v>13</c:v>
                      </c:pt>
                      <c:pt idx="72" formatCode="0">
                        <c:v>13</c:v>
                      </c:pt>
                      <c:pt idx="73" formatCode="0">
                        <c:v>12</c:v>
                      </c:pt>
                      <c:pt idx="74" formatCode="0">
                        <c:v>13</c:v>
                      </c:pt>
                      <c:pt idx="75" formatCode="0">
                        <c:v>14</c:v>
                      </c:pt>
                      <c:pt idx="76" formatCode="0">
                        <c:v>12</c:v>
                      </c:pt>
                      <c:pt idx="77" formatCode="0">
                        <c:v>11</c:v>
                      </c:pt>
                      <c:pt idx="78" formatCode="0">
                        <c:v>11</c:v>
                      </c:pt>
                      <c:pt idx="79" formatCode="0">
                        <c:v>10</c:v>
                      </c:pt>
                      <c:pt idx="80" formatCode="0">
                        <c:v>10</c:v>
                      </c:pt>
                      <c:pt idx="81" formatCode="0">
                        <c:v>9</c:v>
                      </c:pt>
                      <c:pt idx="82" formatCode="0">
                        <c:v>9</c:v>
                      </c:pt>
                      <c:pt idx="83" formatCode="0">
                        <c:v>10</c:v>
                      </c:pt>
                      <c:pt idx="84" formatCode="0">
                        <c:v>9</c:v>
                      </c:pt>
                      <c:pt idx="85" formatCode="0">
                        <c:v>9</c:v>
                      </c:pt>
                      <c:pt idx="86" formatCode="0">
                        <c:v>8</c:v>
                      </c:pt>
                      <c:pt idx="87" formatCode="0">
                        <c:v>8</c:v>
                      </c:pt>
                      <c:pt idx="88" formatCode="0">
                        <c:v>9</c:v>
                      </c:pt>
                      <c:pt idx="89" formatCode="0">
                        <c:v>10</c:v>
                      </c:pt>
                      <c:pt idx="90" formatCode="0">
                        <c:v>10</c:v>
                      </c:pt>
                      <c:pt idx="91" formatCode="0">
                        <c:v>9</c:v>
                      </c:pt>
                      <c:pt idx="92" formatCode="0">
                        <c:v>9</c:v>
                      </c:pt>
                      <c:pt idx="93" formatCode="0">
                        <c:v>8</c:v>
                      </c:pt>
                      <c:pt idx="94" formatCode="0">
                        <c:v>7</c:v>
                      </c:pt>
                      <c:pt idx="95" formatCode="0">
                        <c:v>7</c:v>
                      </c:pt>
                      <c:pt idx="96" formatCode="0">
                        <c:v>7</c:v>
                      </c:pt>
                      <c:pt idx="97" formatCode="0">
                        <c:v>6</c:v>
                      </c:pt>
                      <c:pt idx="98" formatCode="0">
                        <c:v>7</c:v>
                      </c:pt>
                      <c:pt idx="99" formatCode="0">
                        <c:v>7</c:v>
                      </c:pt>
                      <c:pt idx="100" formatCode="0">
                        <c:v>7</c:v>
                      </c:pt>
                      <c:pt idx="101" formatCode="0">
                        <c:v>7</c:v>
                      </c:pt>
                      <c:pt idx="102" formatCode="0">
                        <c:v>8</c:v>
                      </c:pt>
                      <c:pt idx="103" formatCode="0">
                        <c:v>8</c:v>
                      </c:pt>
                    </c:numCache>
                  </c:numRef>
                </c:val>
                <c:smooth val="0"/>
                <c:extLst xmlns:c15="http://schemas.microsoft.com/office/drawing/2012/chart">
                  <c:ext xmlns:c16="http://schemas.microsoft.com/office/drawing/2014/chart" uri="{C3380CC4-5D6E-409C-BE32-E72D297353CC}">
                    <c16:uniqueId val="{00000010-705D-4F0A-A385-AB4DC8980013}"/>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25-26'!$A$15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25-26'!$B$15:$DA$15</c15:sqref>
                        </c15:formulaRef>
                      </c:ext>
                    </c:extLst>
                    <c:numCache>
                      <c:formatCode>General</c:formatCode>
                      <c:ptCount val="104"/>
                      <c:pt idx="52" formatCode="0">
                        <c:v>23</c:v>
                      </c:pt>
                      <c:pt idx="53" formatCode="0">
                        <c:v>23</c:v>
                      </c:pt>
                      <c:pt idx="54" formatCode="0">
                        <c:v>23</c:v>
                      </c:pt>
                      <c:pt idx="55" formatCode="0">
                        <c:v>23</c:v>
                      </c:pt>
                      <c:pt idx="56" formatCode="0">
                        <c:v>22</c:v>
                      </c:pt>
                      <c:pt idx="57" formatCode="0">
                        <c:v>21</c:v>
                      </c:pt>
                      <c:pt idx="58" formatCode="0">
                        <c:v>21</c:v>
                      </c:pt>
                      <c:pt idx="59" formatCode="0">
                        <c:v>21</c:v>
                      </c:pt>
                      <c:pt idx="60" formatCode="0">
                        <c:v>20</c:v>
                      </c:pt>
                      <c:pt idx="61" formatCode="0">
                        <c:v>22</c:v>
                      </c:pt>
                      <c:pt idx="62" formatCode="0">
                        <c:v>21</c:v>
                      </c:pt>
                      <c:pt idx="63" formatCode="0">
                        <c:v>21</c:v>
                      </c:pt>
                      <c:pt idx="64" formatCode="0">
                        <c:v>21</c:v>
                      </c:pt>
                      <c:pt idx="65" formatCode="0">
                        <c:v>21</c:v>
                      </c:pt>
                      <c:pt idx="66" formatCode="0">
                        <c:v>21</c:v>
                      </c:pt>
                      <c:pt idx="67" formatCode="0">
                        <c:v>20</c:v>
                      </c:pt>
                      <c:pt idx="68" formatCode="0">
                        <c:v>20</c:v>
                      </c:pt>
                      <c:pt idx="69" formatCode="0">
                        <c:v>21</c:v>
                      </c:pt>
                      <c:pt idx="70" formatCode="0">
                        <c:v>20</c:v>
                      </c:pt>
                      <c:pt idx="71" formatCode="0">
                        <c:v>19</c:v>
                      </c:pt>
                      <c:pt idx="72" formatCode="0">
                        <c:v>19</c:v>
                      </c:pt>
                      <c:pt idx="73" formatCode="0">
                        <c:v>20</c:v>
                      </c:pt>
                      <c:pt idx="74" formatCode="0">
                        <c:v>19</c:v>
                      </c:pt>
                      <c:pt idx="75" formatCode="0">
                        <c:v>19</c:v>
                      </c:pt>
                      <c:pt idx="76" formatCode="0">
                        <c:v>19</c:v>
                      </c:pt>
                      <c:pt idx="77" formatCode="0">
                        <c:v>19</c:v>
                      </c:pt>
                      <c:pt idx="78" formatCode="0">
                        <c:v>19</c:v>
                      </c:pt>
                      <c:pt idx="79" formatCode="0">
                        <c:v>18</c:v>
                      </c:pt>
                      <c:pt idx="80" formatCode="0">
                        <c:v>17</c:v>
                      </c:pt>
                      <c:pt idx="81" formatCode="0">
                        <c:v>17</c:v>
                      </c:pt>
                      <c:pt idx="82" formatCode="0">
                        <c:v>16</c:v>
                      </c:pt>
                      <c:pt idx="83" formatCode="0">
                        <c:v>15</c:v>
                      </c:pt>
                      <c:pt idx="84" formatCode="0">
                        <c:v>14</c:v>
                      </c:pt>
                      <c:pt idx="85" formatCode="0">
                        <c:v>14</c:v>
                      </c:pt>
                      <c:pt idx="86" formatCode="0">
                        <c:v>13</c:v>
                      </c:pt>
                      <c:pt idx="87" formatCode="0">
                        <c:v>13</c:v>
                      </c:pt>
                      <c:pt idx="88" formatCode="0">
                        <c:v>14</c:v>
                      </c:pt>
                      <c:pt idx="89" formatCode="0">
                        <c:v>13</c:v>
                      </c:pt>
                      <c:pt idx="90" formatCode="0">
                        <c:v>13</c:v>
                      </c:pt>
                      <c:pt idx="91" formatCode="0">
                        <c:v>15</c:v>
                      </c:pt>
                      <c:pt idx="92" formatCode="0">
                        <c:v>14</c:v>
                      </c:pt>
                      <c:pt idx="93" formatCode="0">
                        <c:v>14</c:v>
                      </c:pt>
                      <c:pt idx="94" formatCode="0">
                        <c:v>13</c:v>
                      </c:pt>
                      <c:pt idx="95" formatCode="0">
                        <c:v>12</c:v>
                      </c:pt>
                      <c:pt idx="96" formatCode="0">
                        <c:v>11</c:v>
                      </c:pt>
                      <c:pt idx="97" formatCode="0">
                        <c:v>11</c:v>
                      </c:pt>
                      <c:pt idx="98" formatCode="0">
                        <c:v>12</c:v>
                      </c:pt>
                      <c:pt idx="99" formatCode="0">
                        <c:v>10</c:v>
                      </c:pt>
                      <c:pt idx="100" formatCode="0">
                        <c:v>9</c:v>
                      </c:pt>
                      <c:pt idx="101" formatCode="0">
                        <c:v>9</c:v>
                      </c:pt>
                      <c:pt idx="102" formatCode="0">
                        <c:v>9</c:v>
                      </c:pt>
                      <c:pt idx="103" formatCode="0">
                        <c:v>9</c:v>
                      </c:pt>
                    </c:numCache>
                  </c:numRef>
                </c:val>
                <c:smooth val="0"/>
                <c:extLst xmlns:c15="http://schemas.microsoft.com/office/drawing/2012/chart">
                  <c:ext xmlns:c16="http://schemas.microsoft.com/office/drawing/2014/chart" uri="{C3380CC4-5D6E-409C-BE32-E72D297353CC}">
                    <c16:uniqueId val="{00000011-705D-4F0A-A385-AB4DC8980013}"/>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25-26'!$A$16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25-26'!$B$16:$DA$16</c15:sqref>
                        </c15:formulaRef>
                      </c:ext>
                    </c:extLst>
                    <c:numCache>
                      <c:formatCode>General</c:formatCode>
                      <c:ptCount val="104"/>
                      <c:pt idx="52" formatCode="0">
                        <c:v>114.026</c:v>
                      </c:pt>
                      <c:pt idx="53" formatCode="0">
                        <c:v>115.44595</c:v>
                      </c:pt>
                      <c:pt idx="54" formatCode="0">
                        <c:v>113.53015249999999</c:v>
                      </c:pt>
                      <c:pt idx="55" formatCode="0">
                        <c:v>111.09314487499999</c:v>
                      </c:pt>
                      <c:pt idx="56" formatCode="0">
                        <c:v>106.38764487500001</c:v>
                      </c:pt>
                      <c:pt idx="57" formatCode="0">
                        <c:v>106.15735328124998</c:v>
                      </c:pt>
                      <c:pt idx="58" formatCode="0">
                        <c:v>104.49333556875</c:v>
                      </c:pt>
                      <c:pt idx="59" formatCode="0">
                        <c:v>103.6326827403125</c:v>
                      </c:pt>
                      <c:pt idx="60" formatCode="0">
                        <c:v>102.81153962903124</c:v>
                      </c:pt>
                      <c:pt idx="61" formatCode="0">
                        <c:v>104.84839970662188</c:v>
                      </c:pt>
                      <c:pt idx="62" formatCode="0">
                        <c:v>103.08802279197157</c:v>
                      </c:pt>
                      <c:pt idx="63" formatCode="0">
                        <c:v>100.65791515237299</c:v>
                      </c:pt>
                      <c:pt idx="64" formatCode="0">
                        <c:v>99.93780811934954</c:v>
                      </c:pt>
                      <c:pt idx="65" formatCode="0">
                        <c:v>102.93780811934954</c:v>
                      </c:pt>
                      <c:pt idx="66" formatCode="0">
                        <c:v>104.05856825725434</c:v>
                      </c:pt>
                      <c:pt idx="67" formatCode="0">
                        <c:v>105.5297977932639</c:v>
                      </c:pt>
                      <c:pt idx="68" formatCode="0">
                        <c:v>106.78950087638844</c:v>
                      </c:pt>
                      <c:pt idx="69" formatCode="0">
                        <c:v>117.02821096502728</c:v>
                      </c:pt>
                      <c:pt idx="70" formatCode="0">
                        <c:v>119.37506568107867</c:v>
                      </c:pt>
                      <c:pt idx="71" formatCode="0">
                        <c:v>119.72060593107867</c:v>
                      </c:pt>
                      <c:pt idx="72" formatCode="0">
                        <c:v>124.58207975329259</c:v>
                      </c:pt>
                      <c:pt idx="73" formatCode="0">
                        <c:v>133.20318276236742</c:v>
                      </c:pt>
                      <c:pt idx="74" formatCode="0">
                        <c:v>130.52792107602923</c:v>
                      </c:pt>
                      <c:pt idx="75" formatCode="0">
                        <c:v>126.58859999718797</c:v>
                      </c:pt>
                      <c:pt idx="76" formatCode="0">
                        <c:v>123.63291140454069</c:v>
                      </c:pt>
                      <c:pt idx="77" formatCode="0">
                        <c:v>114.24911033075418</c:v>
                      </c:pt>
                      <c:pt idx="78" formatCode="0">
                        <c:v>113.59176772241892</c:v>
                      </c:pt>
                      <c:pt idx="79" formatCode="0">
                        <c:v>108.94194049801894</c:v>
                      </c:pt>
                      <c:pt idx="80" formatCode="0">
                        <c:v>101.7514496265205</c:v>
                      </c:pt>
                      <c:pt idx="81" formatCode="0">
                        <c:v>103.18659622644886</c:v>
                      </c:pt>
                      <c:pt idx="82" formatCode="0">
                        <c:v>103.708592708635</c:v>
                      </c:pt>
                      <c:pt idx="83" formatCode="0">
                        <c:v>106.13634345591807</c:v>
                      </c:pt>
                      <c:pt idx="84" formatCode="0">
                        <c:v>101.17297461872727</c:v>
                      </c:pt>
                      <c:pt idx="85" formatCode="0">
                        <c:v>95.157635178282092</c:v>
                      </c:pt>
                      <c:pt idx="86" formatCode="0">
                        <c:v>92.060317696833522</c:v>
                      </c:pt>
                      <c:pt idx="87" formatCode="0">
                        <c:v>95.399136362567134</c:v>
                      </c:pt>
                      <c:pt idx="88" formatCode="0">
                        <c:v>97.012843885672481</c:v>
                      </c:pt>
                      <c:pt idx="89" formatCode="0">
                        <c:v>107.29484196450655</c:v>
                      </c:pt>
                      <c:pt idx="90" formatCode="0">
                        <c:v>114.55457215784182</c:v>
                      </c:pt>
                      <c:pt idx="91" formatCode="0">
                        <c:v>105.65185968253402</c:v>
                      </c:pt>
                      <c:pt idx="92" formatCode="0">
                        <c:v>101.75522082100765</c:v>
                      </c:pt>
                      <c:pt idx="93" formatCode="0">
                        <c:v>97.99079347009058</c:v>
                      </c:pt>
                      <c:pt idx="94" formatCode="0">
                        <c:v>90.057586620381002</c:v>
                      </c:pt>
                      <c:pt idx="95" formatCode="0">
                        <c:v>84.62572323609308</c:v>
                      </c:pt>
                      <c:pt idx="96" formatCode="0">
                        <c:v>80.413875680179558</c:v>
                      </c:pt>
                      <c:pt idx="97" formatCode="0">
                        <c:v>76.216920282435353</c:v>
                      </c:pt>
                      <c:pt idx="98" formatCode="0">
                        <c:v>85.392987461983466</c:v>
                      </c:pt>
                      <c:pt idx="99" formatCode="0">
                        <c:v>76.325791666080633</c:v>
                      </c:pt>
                      <c:pt idx="100" formatCode="0">
                        <c:v>76.573247031564449</c:v>
                      </c:pt>
                      <c:pt idx="101" formatCode="0">
                        <c:v>73.655123829553958</c:v>
                      </c:pt>
                      <c:pt idx="102" formatCode="0">
                        <c:v>76.372395532467337</c:v>
                      </c:pt>
                      <c:pt idx="103" formatCode="0">
                        <c:v>73.635682961768907</c:v>
                      </c:pt>
                    </c:numCache>
                  </c:numRef>
                </c:val>
                <c:smooth val="0"/>
                <c:extLst xmlns:c15="http://schemas.microsoft.com/office/drawing/2012/chart">
                  <c:ext xmlns:c16="http://schemas.microsoft.com/office/drawing/2014/chart" uri="{C3380CC4-5D6E-409C-BE32-E72D297353CC}">
                    <c16:uniqueId val="{00000012-705D-4F0A-A385-AB4DC8980013}"/>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25-26'!$A$17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25-26'!$B$17:$DA$17</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3-705D-4F0A-A385-AB4DC8980013}"/>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25-26'!$A$18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25-26'!$B$18:$DA$18</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4-705D-4F0A-A385-AB4DC8980013}"/>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25-26'!$A$19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25-26'!$B$19:$DA$19</c15:sqref>
                        </c15:formulaRef>
                      </c:ext>
                    </c:extLst>
                    <c:numCache>
                      <c:formatCode>General</c:formatCode>
                      <c:ptCount val="104"/>
                      <c:pt idx="52" formatCode="0">
                        <c:v>3</c:v>
                      </c:pt>
                      <c:pt idx="53" formatCode="0">
                        <c:v>2.25</c:v>
                      </c:pt>
                      <c:pt idx="54" formatCode="0">
                        <c:v>2.25</c:v>
                      </c:pt>
                      <c:pt idx="55" formatCode="0">
                        <c:v>2.25</c:v>
                      </c:pt>
                      <c:pt idx="56" formatCode="0">
                        <c:v>2.25</c:v>
                      </c:pt>
                      <c:pt idx="57" formatCode="0">
                        <c:v>2.25</c:v>
                      </c:pt>
                      <c:pt idx="58" formatCode="0">
                        <c:v>3.375</c:v>
                      </c:pt>
                      <c:pt idx="59" formatCode="0">
                        <c:v>2.2612499999999995</c:v>
                      </c:pt>
                      <c:pt idx="60" formatCode="0">
                        <c:v>2.2612499999999995</c:v>
                      </c:pt>
                      <c:pt idx="61" formatCode="0">
                        <c:v>2.2612499999999995</c:v>
                      </c:pt>
                      <c:pt idx="62" formatCode="0">
                        <c:v>2.2612499999999995</c:v>
                      </c:pt>
                      <c:pt idx="63" formatCode="0">
                        <c:v>2.2612499999999995</c:v>
                      </c:pt>
                      <c:pt idx="64" formatCode="0">
                        <c:v>2.2612499999999995</c:v>
                      </c:pt>
                      <c:pt idx="65" formatCode="0">
                        <c:v>2.4873749999999997</c:v>
                      </c:pt>
                      <c:pt idx="66" formatCode="0">
                        <c:v>2.4873749999999997</c:v>
                      </c:pt>
                      <c:pt idx="67" formatCode="0">
                        <c:v>2.4873749999999997</c:v>
                      </c:pt>
                      <c:pt idx="68" formatCode="0">
                        <c:v>2.4873749999999997</c:v>
                      </c:pt>
                      <c:pt idx="69" formatCode="0">
                        <c:v>2.9848499999999993</c:v>
                      </c:pt>
                      <c:pt idx="70" formatCode="0">
                        <c:v>2.9848499999999993</c:v>
                      </c:pt>
                      <c:pt idx="71" formatCode="0">
                        <c:v>3.5818199999999991</c:v>
                      </c:pt>
                      <c:pt idx="72" formatCode="0">
                        <c:v>3.5818199999999991</c:v>
                      </c:pt>
                      <c:pt idx="73" formatCode="0">
                        <c:v>3.9400019999999993</c:v>
                      </c:pt>
                      <c:pt idx="74" formatCode="0">
                        <c:v>3.5460017999999995</c:v>
                      </c:pt>
                      <c:pt idx="75" formatCode="0">
                        <c:v>3.1914016199999997</c:v>
                      </c:pt>
                      <c:pt idx="76" formatCode="0">
                        <c:v>2.8722614579999997</c:v>
                      </c:pt>
                      <c:pt idx="77" formatCode="0">
                        <c:v>2.2978091664</c:v>
                      </c:pt>
                      <c:pt idx="78" formatCode="0">
                        <c:v>2.2978091664</c:v>
                      </c:pt>
                      <c:pt idx="79" formatCode="0">
                        <c:v>2.2978091664</c:v>
                      </c:pt>
                      <c:pt idx="80" formatCode="0">
                        <c:v>2.2978091664</c:v>
                      </c:pt>
                      <c:pt idx="81" formatCode="0">
                        <c:v>2.2978091664</c:v>
                      </c:pt>
                      <c:pt idx="82" formatCode="0">
                        <c:v>2.2978091664</c:v>
                      </c:pt>
                      <c:pt idx="83" formatCode="0">
                        <c:v>2.2978091664</c:v>
                      </c:pt>
                      <c:pt idx="84" formatCode="0">
                        <c:v>1.1489045832</c:v>
                      </c:pt>
                      <c:pt idx="85" formatCode="0">
                        <c:v>0.97656889571999994</c:v>
                      </c:pt>
                      <c:pt idx="86" formatCode="0">
                        <c:v>0.97656889571999994</c:v>
                      </c:pt>
                      <c:pt idx="87" formatCode="0">
                        <c:v>0.97656889571999994</c:v>
                      </c:pt>
                      <c:pt idx="88" formatCode="0">
                        <c:v>0.97656889571999994</c:v>
                      </c:pt>
                      <c:pt idx="89" formatCode="0">
                        <c:v>0.97656889571999994</c:v>
                      </c:pt>
                      <c:pt idx="90" formatCode="0">
                        <c:v>1.22071111965</c:v>
                      </c:pt>
                      <c:pt idx="91" formatCode="0">
                        <c:v>0.97656889572000005</c:v>
                      </c:pt>
                      <c:pt idx="92" formatCode="0">
                        <c:v>0.78125511657600011</c:v>
                      </c:pt>
                      <c:pt idx="93" formatCode="0">
                        <c:v>0.78125511657600011</c:v>
                      </c:pt>
                      <c:pt idx="94" formatCode="0">
                        <c:v>0.78125511657600011</c:v>
                      </c:pt>
                      <c:pt idx="95" formatCode="0">
                        <c:v>0.78125511657600011</c:v>
                      </c:pt>
                      <c:pt idx="96" formatCode="0">
                        <c:v>0.78125511657600011</c:v>
                      </c:pt>
                      <c:pt idx="97" formatCode="0">
                        <c:v>0.78125511657600011</c:v>
                      </c:pt>
                      <c:pt idx="98" formatCode="0">
                        <c:v>0.78125511657600011</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5-705D-4F0A-A385-AB4DC8980013}"/>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25-26'!$A$20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25-26'!$B$20:$DA$20</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6-705D-4F0A-A385-AB4DC8980013}"/>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25-26'!$A$21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25-26'!$B$21:$DA$21</c15:sqref>
                        </c15:formulaRef>
                      </c:ext>
                    </c:extLst>
                    <c:numCache>
                      <c:formatCode>General</c:formatCode>
                      <c:ptCount val="104"/>
                      <c:pt idx="52" formatCode="0">
                        <c:v>6.4827000000000004</c:v>
                      </c:pt>
                      <c:pt idx="53" formatCode="0">
                        <c:v>6.6123540000000007</c:v>
                      </c:pt>
                      <c:pt idx="54" formatCode="0">
                        <c:v>6.6123540000000007</c:v>
                      </c:pt>
                      <c:pt idx="55" formatCode="0">
                        <c:v>6.6123540000000007</c:v>
                      </c:pt>
                      <c:pt idx="56" formatCode="0">
                        <c:v>5.9511186000000009</c:v>
                      </c:pt>
                      <c:pt idx="57" formatCode="0">
                        <c:v>5.9511186000000009</c:v>
                      </c:pt>
                      <c:pt idx="58" formatCode="0">
                        <c:v>5.9511186000000009</c:v>
                      </c:pt>
                      <c:pt idx="59" formatCode="0">
                        <c:v>5.9511186000000009</c:v>
                      </c:pt>
                      <c:pt idx="60" formatCode="0">
                        <c:v>6.5462304600000012</c:v>
                      </c:pt>
                      <c:pt idx="61" formatCode="0">
                        <c:v>6.5462304600000012</c:v>
                      </c:pt>
                      <c:pt idx="62" formatCode="0">
                        <c:v>6.5462304600000012</c:v>
                      </c:pt>
                      <c:pt idx="63" formatCode="0">
                        <c:v>6.5462304600000012</c:v>
                      </c:pt>
                      <c:pt idx="64" formatCode="0">
                        <c:v>5.891607414000001</c:v>
                      </c:pt>
                      <c:pt idx="65" formatCode="0">
                        <c:v>5.891607414000001</c:v>
                      </c:pt>
                      <c:pt idx="66" formatCode="0">
                        <c:v>5.3024466726000012</c:v>
                      </c:pt>
                      <c:pt idx="67" formatCode="0">
                        <c:v>5.3024466726000012</c:v>
                      </c:pt>
                      <c:pt idx="68" formatCode="0">
                        <c:v>5.832691339860002</c:v>
                      </c:pt>
                      <c:pt idx="69" formatCode="0">
                        <c:v>5.832691339860002</c:v>
                      </c:pt>
                      <c:pt idx="70" formatCode="0">
                        <c:v>5.832691339860002</c:v>
                      </c:pt>
                      <c:pt idx="71" formatCode="0">
                        <c:v>5.832691339860002</c:v>
                      </c:pt>
                      <c:pt idx="72" formatCode="0">
                        <c:v>6.4159604738460025</c:v>
                      </c:pt>
                      <c:pt idx="73" formatCode="0">
                        <c:v>6.4159604738460025</c:v>
                      </c:pt>
                      <c:pt idx="74" formatCode="0">
                        <c:v>5.7743644264614025</c:v>
                      </c:pt>
                      <c:pt idx="75" formatCode="0">
                        <c:v>5.4279025608737177</c:v>
                      </c:pt>
                      <c:pt idx="76" formatCode="0">
                        <c:v>5.4279025608737177</c:v>
                      </c:pt>
                      <c:pt idx="77" formatCode="0">
                        <c:v>4.8851123047863458</c:v>
                      </c:pt>
                      <c:pt idx="78" formatCode="0">
                        <c:v>4.8851123047863458</c:v>
                      </c:pt>
                      <c:pt idx="79" formatCode="0">
                        <c:v>4.8851123047863458</c:v>
                      </c:pt>
                      <c:pt idx="80" formatCode="0">
                        <c:v>4.7385589356427555</c:v>
                      </c:pt>
                      <c:pt idx="81" formatCode="0">
                        <c:v>5.2124148292070318</c:v>
                      </c:pt>
                      <c:pt idx="82" formatCode="0">
                        <c:v>5.2124148292070318</c:v>
                      </c:pt>
                      <c:pt idx="83" formatCode="0">
                        <c:v>5.7336563121277351</c:v>
                      </c:pt>
                      <c:pt idx="84" formatCode="0">
                        <c:v>5.7336563121277351</c:v>
                      </c:pt>
                      <c:pt idx="85" formatCode="0">
                        <c:v>5.1602906809149616</c:v>
                      </c:pt>
                      <c:pt idx="86" formatCode="0">
                        <c:v>5.1602906809149616</c:v>
                      </c:pt>
                      <c:pt idx="87" formatCode="0">
                        <c:v>5.6763197490064581</c:v>
                      </c:pt>
                      <c:pt idx="88" formatCode="0">
                        <c:v>5.6763197490064581</c:v>
                      </c:pt>
                      <c:pt idx="89" formatCode="0">
                        <c:v>6.2439517239071041</c:v>
                      </c:pt>
                      <c:pt idx="90" formatCode="0">
                        <c:v>6.2439517239071041</c:v>
                      </c:pt>
                      <c:pt idx="91" formatCode="0">
                        <c:v>6.2439517239071041</c:v>
                      </c:pt>
                      <c:pt idx="92" formatCode="0">
                        <c:v>4.9951613791256833</c:v>
                      </c:pt>
                      <c:pt idx="93" formatCode="0">
                        <c:v>4.9951613791256833</c:v>
                      </c:pt>
                      <c:pt idx="94" formatCode="0">
                        <c:v>4.9951613791256833</c:v>
                      </c:pt>
                      <c:pt idx="95" formatCode="0">
                        <c:v>4.4956452412131149</c:v>
                      </c:pt>
                      <c:pt idx="96" formatCode="0">
                        <c:v>3.3717339309098362</c:v>
                      </c:pt>
                      <c:pt idx="97" formatCode="0">
                        <c:v>3.3717339309098362</c:v>
                      </c:pt>
                      <c:pt idx="98" formatCode="0">
                        <c:v>3.3717339309098362</c:v>
                      </c:pt>
                      <c:pt idx="99" formatCode="0">
                        <c:v>2.25906173370959</c:v>
                      </c:pt>
                      <c:pt idx="100" formatCode="0">
                        <c:v>2.25906173370959</c:v>
                      </c:pt>
                      <c:pt idx="101" formatCode="0">
                        <c:v>1.129530866854795</c:v>
                      </c:pt>
                      <c:pt idx="102" formatCode="0">
                        <c:v>1.129530866854795</c:v>
                      </c:pt>
                      <c:pt idx="103" formatCode="0">
                        <c:v>1.129530866854795</c:v>
                      </c:pt>
                    </c:numCache>
                  </c:numRef>
                </c:val>
                <c:smooth val="0"/>
                <c:extLst xmlns:c15="http://schemas.microsoft.com/office/drawing/2012/chart">
                  <c:ext xmlns:c16="http://schemas.microsoft.com/office/drawing/2014/chart" uri="{C3380CC4-5D6E-409C-BE32-E72D297353CC}">
                    <c16:uniqueId val="{00000017-705D-4F0A-A385-AB4DC8980013}"/>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25-26'!$A$22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25-26'!$B$22:$DA$22</c15:sqref>
                        </c15:formulaRef>
                      </c:ext>
                    </c:extLst>
                    <c:numCache>
                      <c:formatCode>General</c:formatCode>
                      <c:ptCount val="104"/>
                      <c:pt idx="52" formatCode="0">
                        <c:v>5</c:v>
                      </c:pt>
                      <c:pt idx="53" formatCode="0">
                        <c:v>5</c:v>
                      </c:pt>
                      <c:pt idx="54" formatCode="0">
                        <c:v>5</c:v>
                      </c:pt>
                      <c:pt idx="55" formatCode="0">
                        <c:v>5</c:v>
                      </c:pt>
                      <c:pt idx="56" formatCode="0">
                        <c:v>6.25</c:v>
                      </c:pt>
                      <c:pt idx="57" formatCode="0">
                        <c:v>4.6875</c:v>
                      </c:pt>
                      <c:pt idx="58" formatCode="0">
                        <c:v>3.75</c:v>
                      </c:pt>
                      <c:pt idx="59" formatCode="0">
                        <c:v>3.75</c:v>
                      </c:pt>
                      <c:pt idx="60" formatCode="0">
                        <c:v>3.75</c:v>
                      </c:pt>
                      <c:pt idx="61" formatCode="0">
                        <c:v>3.75</c:v>
                      </c:pt>
                      <c:pt idx="62" formatCode="0">
                        <c:v>3.75</c:v>
                      </c:pt>
                      <c:pt idx="63" formatCode="0">
                        <c:v>5.625</c:v>
                      </c:pt>
                      <c:pt idx="64" formatCode="0">
                        <c:v>4.95</c:v>
                      </c:pt>
                      <c:pt idx="65" formatCode="0">
                        <c:v>4.95</c:v>
                      </c:pt>
                      <c:pt idx="66" formatCode="0">
                        <c:v>4.95</c:v>
                      </c:pt>
                      <c:pt idx="67" formatCode="0">
                        <c:v>3.3164999999999996</c:v>
                      </c:pt>
                      <c:pt idx="68" formatCode="0">
                        <c:v>3.6481499999999998</c:v>
                      </c:pt>
                      <c:pt idx="69" formatCode="0">
                        <c:v>3.8305574999999998</c:v>
                      </c:pt>
                      <c:pt idx="70" formatCode="0">
                        <c:v>3.8305574999999998</c:v>
                      </c:pt>
                      <c:pt idx="71" formatCode="0">
                        <c:v>3.8305574999999998</c:v>
                      </c:pt>
                      <c:pt idx="72" formatCode="0">
                        <c:v>3.8305574999999998</c:v>
                      </c:pt>
                      <c:pt idx="73" formatCode="0">
                        <c:v>4.4051411249999992</c:v>
                      </c:pt>
                      <c:pt idx="74" formatCode="0">
                        <c:v>3.744369956249999</c:v>
                      </c:pt>
                      <c:pt idx="75" formatCode="0">
                        <c:v>3.744369956249999</c:v>
                      </c:pt>
                      <c:pt idx="76" formatCode="0">
                        <c:v>3.744369956249999</c:v>
                      </c:pt>
                      <c:pt idx="77" formatCode="0">
                        <c:v>3.744369956249999</c:v>
                      </c:pt>
                      <c:pt idx="78" formatCode="0">
                        <c:v>3.744369956249999</c:v>
                      </c:pt>
                      <c:pt idx="79" formatCode="0">
                        <c:v>3.744369956249999</c:v>
                      </c:pt>
                      <c:pt idx="80" formatCode="0">
                        <c:v>2.5087278706874989</c:v>
                      </c:pt>
                      <c:pt idx="81" formatCode="0">
                        <c:v>2.5087278706874989</c:v>
                      </c:pt>
                      <c:pt idx="82" formatCode="0">
                        <c:v>3.3366080680143737</c:v>
                      </c:pt>
                      <c:pt idx="83" formatCode="0">
                        <c:v>3.6702688748158114</c:v>
                      </c:pt>
                      <c:pt idx="84" formatCode="0">
                        <c:v>3.3032419873342302</c:v>
                      </c:pt>
                      <c:pt idx="85" formatCode="0">
                        <c:v>2.9729177886008071</c:v>
                      </c:pt>
                      <c:pt idx="86" formatCode="0">
                        <c:v>2.6756260097407263</c:v>
                      </c:pt>
                      <c:pt idx="87" formatCode="0">
                        <c:v>2.6756260097407263</c:v>
                      </c:pt>
                      <c:pt idx="88" formatCode="0">
                        <c:v>2.9431886107147993</c:v>
                      </c:pt>
                      <c:pt idx="89" formatCode="0">
                        <c:v>3.5318263328577593</c:v>
                      </c:pt>
                      <c:pt idx="90" formatCode="0">
                        <c:v>3.5318263328577593</c:v>
                      </c:pt>
                      <c:pt idx="91" formatCode="0">
                        <c:v>1.7659131664288796</c:v>
                      </c:pt>
                      <c:pt idx="92" formatCode="0">
                        <c:v>1.7659131664288796</c:v>
                      </c:pt>
                      <c:pt idx="93" formatCode="0">
                        <c:v>1.7659131664288796</c:v>
                      </c:pt>
                      <c:pt idx="94" formatCode="0">
                        <c:v>1.7659131664288796</c:v>
                      </c:pt>
                      <c:pt idx="95" formatCode="0">
                        <c:v>1.7659131664288796</c:v>
                      </c:pt>
                      <c:pt idx="96" formatCode="0">
                        <c:v>1.7659131664288796</c:v>
                      </c:pt>
                      <c:pt idx="97" formatCode="0">
                        <c:v>1.7659131664288796</c:v>
                      </c:pt>
                      <c:pt idx="98" formatCode="0">
                        <c:v>3.5318263328577593</c:v>
                      </c:pt>
                      <c:pt idx="99" formatCode="0">
                        <c:v>2.3663236430146983</c:v>
                      </c:pt>
                      <c:pt idx="100" formatCode="0">
                        <c:v>2.3663236430146983</c:v>
                      </c:pt>
                      <c:pt idx="101" formatCode="0">
                        <c:v>2.3663236430146983</c:v>
                      </c:pt>
                      <c:pt idx="102" formatCode="0">
                        <c:v>2.3663236430146983</c:v>
                      </c:pt>
                      <c:pt idx="103" formatCode="0">
                        <c:v>1.419794185808819</c:v>
                      </c:pt>
                    </c:numCache>
                  </c:numRef>
                </c:val>
                <c:smooth val="0"/>
                <c:extLst xmlns:c15="http://schemas.microsoft.com/office/drawing/2012/chart">
                  <c:ext xmlns:c16="http://schemas.microsoft.com/office/drawing/2014/chart" uri="{C3380CC4-5D6E-409C-BE32-E72D297353CC}">
                    <c16:uniqueId val="{00000018-705D-4F0A-A385-AB4DC8980013}"/>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25-26'!$A$23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25-26'!$B$23:$DA$23</c15:sqref>
                        </c15:formulaRef>
                      </c:ext>
                    </c:extLst>
                    <c:numCache>
                      <c:formatCode>General</c:formatCode>
                      <c:ptCount val="104"/>
                      <c:pt idx="52" formatCode="0">
                        <c:v>0.9</c:v>
                      </c:pt>
                      <c:pt idx="53" formatCode="0">
                        <c:v>0.45</c:v>
                      </c:pt>
                      <c:pt idx="54" formatCode="0">
                        <c:v>0.45</c:v>
                      </c:pt>
                      <c:pt idx="55" formatCode="0">
                        <c:v>0.45</c:v>
                      </c:pt>
                      <c:pt idx="56" formatCode="0">
                        <c:v>0.9</c:v>
                      </c:pt>
                      <c:pt idx="57" formatCode="0">
                        <c:v>0.9</c:v>
                      </c:pt>
                      <c:pt idx="58" formatCode="0">
                        <c:v>0.9</c:v>
                      </c:pt>
                      <c:pt idx="59" formatCode="0">
                        <c:v>0.9</c:v>
                      </c:pt>
                      <c:pt idx="60" formatCode="0">
                        <c:v>1.8</c:v>
                      </c:pt>
                      <c:pt idx="61" formatCode="0">
                        <c:v>2.7</c:v>
                      </c:pt>
                      <c:pt idx="62" formatCode="0">
                        <c:v>2.7</c:v>
                      </c:pt>
                      <c:pt idx="63" formatCode="0">
                        <c:v>2.7</c:v>
                      </c:pt>
                      <c:pt idx="64" formatCode="0">
                        <c:v>1.8089999999999999</c:v>
                      </c:pt>
                      <c:pt idx="65" formatCode="0">
                        <c:v>1.8089999999999999</c:v>
                      </c:pt>
                      <c:pt idx="66" formatCode="0">
                        <c:v>1.8089999999999999</c:v>
                      </c:pt>
                      <c:pt idx="67" formatCode="0">
                        <c:v>1.2120299999999999</c:v>
                      </c:pt>
                      <c:pt idx="68" formatCode="0">
                        <c:v>1.2120299999999999</c:v>
                      </c:pt>
                      <c:pt idx="69" formatCode="0">
                        <c:v>1.7574434999999999</c:v>
                      </c:pt>
                      <c:pt idx="70" formatCode="0">
                        <c:v>2.4604208999999999</c:v>
                      </c:pt>
                      <c:pt idx="71" formatCode="0">
                        <c:v>2.4604208999999999</c:v>
                      </c:pt>
                      <c:pt idx="72" formatCode="0">
                        <c:v>3.3215682150000001</c:v>
                      </c:pt>
                      <c:pt idx="73" formatCode="0">
                        <c:v>3.3215682150000001</c:v>
                      </c:pt>
                      <c:pt idx="74" formatCode="0">
                        <c:v>2.3250977504999999</c:v>
                      </c:pt>
                      <c:pt idx="75" formatCode="0">
                        <c:v>2.3250977504999999</c:v>
                      </c:pt>
                      <c:pt idx="76" formatCode="0">
                        <c:v>1.5578154928349999</c:v>
                      </c:pt>
                      <c:pt idx="77" formatCode="0">
                        <c:v>1.5578154928349999</c:v>
                      </c:pt>
                      <c:pt idx="78" formatCode="0">
                        <c:v>1.5578154928349999</c:v>
                      </c:pt>
                      <c:pt idx="79" formatCode="0">
                        <c:v>1.5578154928349999</c:v>
                      </c:pt>
                      <c:pt idx="80" formatCode="0">
                        <c:v>1.5578154928349999</c:v>
                      </c:pt>
                      <c:pt idx="81" formatCode="0">
                        <c:v>1.5578154928349999</c:v>
                      </c:pt>
                      <c:pt idx="82" formatCode="0">
                        <c:v>1.5578154928349999</c:v>
                      </c:pt>
                      <c:pt idx="83" formatCode="0">
                        <c:v>1.5578154928349999</c:v>
                      </c:pt>
                      <c:pt idx="84" formatCode="0">
                        <c:v>1.5578154928349999</c:v>
                      </c:pt>
                      <c:pt idx="85" formatCode="0">
                        <c:v>0.77890774641749994</c:v>
                      </c:pt>
                      <c:pt idx="86" formatCode="0">
                        <c:v>0.77890774641749994</c:v>
                      </c:pt>
                      <c:pt idx="87" formatCode="0">
                        <c:v>0.77890774641749994</c:v>
                      </c:pt>
                      <c:pt idx="88" formatCode="0">
                        <c:v>0.77890774641749994</c:v>
                      </c:pt>
                      <c:pt idx="89" formatCode="0">
                        <c:v>1.0125800703427499</c:v>
                      </c:pt>
                      <c:pt idx="90" formatCode="0">
                        <c:v>0.81006405627419997</c:v>
                      </c:pt>
                      <c:pt idx="91" formatCode="0">
                        <c:v>0.81006405627419997</c:v>
                      </c:pt>
                      <c:pt idx="92" formatCode="0">
                        <c:v>0.81006405627419997</c:v>
                      </c:pt>
                      <c:pt idx="93" formatCode="0">
                        <c:v>0.81006405627419997</c:v>
                      </c:pt>
                      <c:pt idx="94" formatCode="0">
                        <c:v>0.72905765064677996</c:v>
                      </c:pt>
                      <c:pt idx="95" formatCode="0">
                        <c:v>0.69260476811444094</c:v>
                      </c:pt>
                      <c:pt idx="96" formatCode="0">
                        <c:v>0.65797452970871884</c:v>
                      </c:pt>
                      <c:pt idx="97" formatCode="0">
                        <c:v>0.65797452970871884</c:v>
                      </c:pt>
                      <c:pt idx="98" formatCode="0">
                        <c:v>1.3159490594174377</c:v>
                      </c:pt>
                      <c:pt idx="99" formatCode="0">
                        <c:v>1.3159490594174377</c:v>
                      </c:pt>
                      <c:pt idx="100" formatCode="0">
                        <c:v>1.3159490594174377</c:v>
                      </c:pt>
                      <c:pt idx="101" formatCode="0">
                        <c:v>1.3159490594174377</c:v>
                      </c:pt>
                      <c:pt idx="102" formatCode="0">
                        <c:v>1.3159490594174377</c:v>
                      </c:pt>
                      <c:pt idx="103" formatCode="0">
                        <c:v>1.3159490594174377</c:v>
                      </c:pt>
                    </c:numCache>
                  </c:numRef>
                </c:val>
                <c:smooth val="0"/>
                <c:extLst xmlns:c15="http://schemas.microsoft.com/office/drawing/2012/chart">
                  <c:ext xmlns:c16="http://schemas.microsoft.com/office/drawing/2014/chart" uri="{C3380CC4-5D6E-409C-BE32-E72D297353CC}">
                    <c16:uniqueId val="{00000019-705D-4F0A-A385-AB4DC8980013}"/>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25-26'!$A$24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25-26'!$B$24:$DA$24</c15:sqref>
                        </c15:formulaRef>
                      </c:ext>
                    </c:extLst>
                    <c:numCache>
                      <c:formatCode>General</c:formatCode>
                      <c:ptCount val="104"/>
                      <c:pt idx="52" formatCode="0">
                        <c:v>11.145875</c:v>
                      </c:pt>
                      <c:pt idx="53" formatCode="0">
                        <c:v>11.145875</c:v>
                      </c:pt>
                      <c:pt idx="54" formatCode="0">
                        <c:v>11.145875</c:v>
                      </c:pt>
                      <c:pt idx="55" formatCode="0">
                        <c:v>11.145875</c:v>
                      </c:pt>
                      <c:pt idx="56" formatCode="0">
                        <c:v>10.588581249999999</c:v>
                      </c:pt>
                      <c:pt idx="57" formatCode="0">
                        <c:v>10.588581249999999</c:v>
                      </c:pt>
                      <c:pt idx="58" formatCode="0">
                        <c:v>11.118010312499999</c:v>
                      </c:pt>
                      <c:pt idx="59" formatCode="0">
                        <c:v>11.118010312499999</c:v>
                      </c:pt>
                      <c:pt idx="60" formatCode="0">
                        <c:v>11.118010312499999</c:v>
                      </c:pt>
                      <c:pt idx="61" formatCode="0">
                        <c:v>10.562109796874999</c:v>
                      </c:pt>
                      <c:pt idx="62" formatCode="0">
                        <c:v>10.562109796874999</c:v>
                      </c:pt>
                      <c:pt idx="63" formatCode="0">
                        <c:v>9.5058988171875001</c:v>
                      </c:pt>
                      <c:pt idx="64" formatCode="0">
                        <c:v>7.6047190537500002</c:v>
                      </c:pt>
                      <c:pt idx="65" formatCode="0">
                        <c:v>7.6047190537500002</c:v>
                      </c:pt>
                      <c:pt idx="66" formatCode="0">
                        <c:v>6.8442471483750005</c:v>
                      </c:pt>
                      <c:pt idx="67" formatCode="0">
                        <c:v>6.5020347909562499</c:v>
                      </c:pt>
                      <c:pt idx="68" formatCode="0">
                        <c:v>7.1522382700518756</c:v>
                      </c:pt>
                      <c:pt idx="69" formatCode="0">
                        <c:v>7.5098501835544695</c:v>
                      </c:pt>
                      <c:pt idx="70" formatCode="0">
                        <c:v>7.5098501835544695</c:v>
                      </c:pt>
                      <c:pt idx="71" formatCode="0">
                        <c:v>8.2608352019099165</c:v>
                      </c:pt>
                      <c:pt idx="72" formatCode="0">
                        <c:v>8.6738769620054121</c:v>
                      </c:pt>
                      <c:pt idx="73" formatCode="0">
                        <c:v>8.6738769620054121</c:v>
                      </c:pt>
                      <c:pt idx="74" formatCode="0">
                        <c:v>7.8064892658048715</c:v>
                      </c:pt>
                      <c:pt idx="75" formatCode="0">
                        <c:v>7.4161648025146274</c:v>
                      </c:pt>
                      <c:pt idx="76" formatCode="0">
                        <c:v>7.4161648025146274</c:v>
                      </c:pt>
                      <c:pt idx="77" formatCode="0">
                        <c:v>7.0453565623888954</c:v>
                      </c:pt>
                      <c:pt idx="78" formatCode="0">
                        <c:v>7.0453565623888954</c:v>
                      </c:pt>
                      <c:pt idx="79" formatCode="0">
                        <c:v>7.0453565623888954</c:v>
                      </c:pt>
                      <c:pt idx="80" formatCode="0">
                        <c:v>6.3408209061500056</c:v>
                      </c:pt>
                      <c:pt idx="81" formatCode="0">
                        <c:v>6.3408209061500056</c:v>
                      </c:pt>
                      <c:pt idx="82" formatCode="0">
                        <c:v>5.7067388155350054</c:v>
                      </c:pt>
                      <c:pt idx="83" formatCode="0">
                        <c:v>5.7067388155350054</c:v>
                      </c:pt>
                      <c:pt idx="84" formatCode="0">
                        <c:v>5.1360649339815048</c:v>
                      </c:pt>
                      <c:pt idx="85" formatCode="0">
                        <c:v>4.6224584405833546</c:v>
                      </c:pt>
                      <c:pt idx="86" formatCode="0">
                        <c:v>4.1602125965250192</c:v>
                      </c:pt>
                      <c:pt idx="87" formatCode="0">
                        <c:v>4.1602125965250192</c:v>
                      </c:pt>
                      <c:pt idx="88" formatCode="0">
                        <c:v>4.1602125965250192</c:v>
                      </c:pt>
                      <c:pt idx="89" formatCode="0">
                        <c:v>4.7842444860037716</c:v>
                      </c:pt>
                      <c:pt idx="90" formatCode="0">
                        <c:v>5.2626689346041493</c:v>
                      </c:pt>
                      <c:pt idx="91" formatCode="0">
                        <c:v>4.7364020411437346</c:v>
                      </c:pt>
                      <c:pt idx="92" formatCode="0">
                        <c:v>4.7364020411437346</c:v>
                      </c:pt>
                      <c:pt idx="93" formatCode="0">
                        <c:v>4.7364020411437346</c:v>
                      </c:pt>
                      <c:pt idx="94" formatCode="0">
                        <c:v>3.7891216329149877</c:v>
                      </c:pt>
                      <c:pt idx="95" formatCode="0">
                        <c:v>3.0312973063319903</c:v>
                      </c:pt>
                      <c:pt idx="96" formatCode="0">
                        <c:v>3.0312973063319903</c:v>
                      </c:pt>
                      <c:pt idx="97" formatCode="0">
                        <c:v>3.0312973063319903</c:v>
                      </c:pt>
                      <c:pt idx="98" formatCode="0">
                        <c:v>3.0312973063319903</c:v>
                      </c:pt>
                      <c:pt idx="99" formatCode="0">
                        <c:v>3.0312973063319903</c:v>
                      </c:pt>
                      <c:pt idx="100" formatCode="0">
                        <c:v>2.5766027103821916</c:v>
                      </c:pt>
                      <c:pt idx="101" formatCode="0">
                        <c:v>2.5766027103821916</c:v>
                      </c:pt>
                      <c:pt idx="102" formatCode="0">
                        <c:v>2.5766027103821916</c:v>
                      </c:pt>
                      <c:pt idx="103" formatCode="0">
                        <c:v>2.5766027103821916</c:v>
                      </c:pt>
                    </c:numCache>
                  </c:numRef>
                </c:val>
                <c:smooth val="0"/>
                <c:extLst xmlns:c15="http://schemas.microsoft.com/office/drawing/2012/chart">
                  <c:ext xmlns:c16="http://schemas.microsoft.com/office/drawing/2014/chart" uri="{C3380CC4-5D6E-409C-BE32-E72D297353CC}">
                    <c16:uniqueId val="{0000001A-705D-4F0A-A385-AB4DC8980013}"/>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25-26'!$A$25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25-26'!$B$25:$DA$25</c15:sqref>
                        </c15:formulaRef>
                      </c:ext>
                    </c:extLst>
                    <c:numCache>
                      <c:formatCode>General</c:formatCode>
                      <c:ptCount val="104"/>
                      <c:pt idx="52" formatCode="0">
                        <c:v>8.5050000000000008</c:v>
                      </c:pt>
                      <c:pt idx="53" formatCode="0">
                        <c:v>8.5050000000000008</c:v>
                      </c:pt>
                      <c:pt idx="54" formatCode="0">
                        <c:v>9.355500000000001</c:v>
                      </c:pt>
                      <c:pt idx="55" formatCode="0">
                        <c:v>10.291050000000002</c:v>
                      </c:pt>
                      <c:pt idx="56" formatCode="0">
                        <c:v>10.291050000000002</c:v>
                      </c:pt>
                      <c:pt idx="57" formatCode="0">
                        <c:v>10.291050000000002</c:v>
                      </c:pt>
                      <c:pt idx="58" formatCode="0">
                        <c:v>11.320155000000003</c:v>
                      </c:pt>
                      <c:pt idx="59" formatCode="0">
                        <c:v>11.320155000000003</c:v>
                      </c:pt>
                      <c:pt idx="60" formatCode="0">
                        <c:v>12.452170500000005</c:v>
                      </c:pt>
                      <c:pt idx="61" formatCode="0">
                        <c:v>13.697387550000006</c:v>
                      </c:pt>
                      <c:pt idx="62" formatCode="0">
                        <c:v>13.697387550000006</c:v>
                      </c:pt>
                      <c:pt idx="63" formatCode="0">
                        <c:v>12.327648795000005</c:v>
                      </c:pt>
                      <c:pt idx="64" formatCode="0">
                        <c:v>11.094883915500006</c:v>
                      </c:pt>
                      <c:pt idx="65" formatCode="0">
                        <c:v>11.094883915500006</c:v>
                      </c:pt>
                      <c:pt idx="66" formatCode="0">
                        <c:v>12.204372307050008</c:v>
                      </c:pt>
                      <c:pt idx="67" formatCode="0">
                        <c:v>13.42480953775501</c:v>
                      </c:pt>
                      <c:pt idx="68" formatCode="0">
                        <c:v>13.42480953775501</c:v>
                      </c:pt>
                      <c:pt idx="69" formatCode="0">
                        <c:v>13.42480953775501</c:v>
                      </c:pt>
                      <c:pt idx="70" formatCode="0">
                        <c:v>13.42480953775501</c:v>
                      </c:pt>
                      <c:pt idx="71" formatCode="0">
                        <c:v>13.42480953775501</c:v>
                      </c:pt>
                      <c:pt idx="72" formatCode="0">
                        <c:v>13.42480953775501</c:v>
                      </c:pt>
                      <c:pt idx="73" formatCode="0">
                        <c:v>16.109771445306013</c:v>
                      </c:pt>
                      <c:pt idx="74" formatCode="0">
                        <c:v>12.887817156244811</c:v>
                      </c:pt>
                      <c:pt idx="75" formatCode="0">
                        <c:v>11.59903544062033</c:v>
                      </c:pt>
                      <c:pt idx="76" formatCode="0">
                        <c:v>11.59903544062033</c:v>
                      </c:pt>
                      <c:pt idx="77" formatCode="0">
                        <c:v>10.439131896558298</c:v>
                      </c:pt>
                      <c:pt idx="78" formatCode="0">
                        <c:v>10.439131896558298</c:v>
                      </c:pt>
                      <c:pt idx="79" formatCode="0">
                        <c:v>10.439131896558298</c:v>
                      </c:pt>
                      <c:pt idx="80" formatCode="0">
                        <c:v>10.439131896558298</c:v>
                      </c:pt>
                      <c:pt idx="81" formatCode="0">
                        <c:v>10.439131896558298</c:v>
                      </c:pt>
                      <c:pt idx="82" formatCode="0">
                        <c:v>9.3952187069024689</c:v>
                      </c:pt>
                      <c:pt idx="83" formatCode="0">
                        <c:v>9.3952187069024689</c:v>
                      </c:pt>
                      <c:pt idx="84" formatCode="0">
                        <c:v>8.4556968362122227</c:v>
                      </c:pt>
                      <c:pt idx="85" formatCode="0">
                        <c:v>6.7645574689697785</c:v>
                      </c:pt>
                      <c:pt idx="86" formatCode="0">
                        <c:v>6.7645574689697785</c:v>
                      </c:pt>
                      <c:pt idx="87" formatCode="0">
                        <c:v>6.7645574689697785</c:v>
                      </c:pt>
                      <c:pt idx="88" formatCode="0">
                        <c:v>6.7645574689697785</c:v>
                      </c:pt>
                      <c:pt idx="89" formatCode="0">
                        <c:v>6.7645574689697785</c:v>
                      </c:pt>
                      <c:pt idx="90" formatCode="0">
                        <c:v>7.4410132158667572</c:v>
                      </c:pt>
                      <c:pt idx="91" formatCode="0">
                        <c:v>7.4410132158667572</c:v>
                      </c:pt>
                      <c:pt idx="92" formatCode="0">
                        <c:v>6.696911894280082</c:v>
                      </c:pt>
                      <c:pt idx="93" formatCode="0">
                        <c:v>5.6923751101380695</c:v>
                      </c:pt>
                      <c:pt idx="94" formatCode="0">
                        <c:v>4.2692813326035521</c:v>
                      </c:pt>
                      <c:pt idx="95" formatCode="0">
                        <c:v>2.9884969328224864</c:v>
                      </c:pt>
                      <c:pt idx="96" formatCode="0">
                        <c:v>2.9884969328224864</c:v>
                      </c:pt>
                      <c:pt idx="97" formatCode="0">
                        <c:v>2.9884969328224864</c:v>
                      </c:pt>
                      <c:pt idx="98" formatCode="0">
                        <c:v>2.9884969328224864</c:v>
                      </c:pt>
                      <c:pt idx="99" formatCode="0">
                        <c:v>2.9884969328224864</c:v>
                      </c:pt>
                      <c:pt idx="100" formatCode="0">
                        <c:v>2.9884969328224864</c:v>
                      </c:pt>
                      <c:pt idx="101" formatCode="0">
                        <c:v>2.9884969328224864</c:v>
                      </c:pt>
                      <c:pt idx="102" formatCode="0">
                        <c:v>2.9884969328224864</c:v>
                      </c:pt>
                      <c:pt idx="103" formatCode="0">
                        <c:v>2.3907975462579891</c:v>
                      </c:pt>
                    </c:numCache>
                  </c:numRef>
                </c:val>
                <c:smooth val="0"/>
                <c:extLst xmlns:c15="http://schemas.microsoft.com/office/drawing/2012/chart">
                  <c:ext xmlns:c16="http://schemas.microsoft.com/office/drawing/2014/chart" uri="{C3380CC4-5D6E-409C-BE32-E72D297353CC}">
                    <c16:uniqueId val="{0000001B-705D-4F0A-A385-AB4DC8980013}"/>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25-26'!$A$26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25-26'!$B$26:$DA$26</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1C-705D-4F0A-A385-AB4DC8980013}"/>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25-26'!$A$27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25-26'!$B$27:$DA$27</c15:sqref>
                        </c15:formulaRef>
                      </c:ext>
                    </c:extLst>
                    <c:numCache>
                      <c:formatCode>General</c:formatCode>
                      <c:ptCount val="104"/>
                      <c:pt idx="52" formatCode="0">
                        <c:v>1</c:v>
                      </c:pt>
                      <c:pt idx="53" formatCode="0">
                        <c:v>1</c:v>
                      </c:pt>
                      <c:pt idx="54" formatCode="0">
                        <c:v>1</c:v>
                      </c:pt>
                      <c:pt idx="55" formatCode="0">
                        <c:v>1</c:v>
                      </c:pt>
                      <c:pt idx="56" formatCode="0">
                        <c:v>1</c:v>
                      </c:pt>
                      <c:pt idx="57" formatCode="0">
                        <c:v>1</c:v>
                      </c:pt>
                      <c:pt idx="58" formatCode="0">
                        <c:v>1</c:v>
                      </c:pt>
                      <c:pt idx="59" formatCode="0">
                        <c:v>1</c:v>
                      </c:pt>
                      <c:pt idx="60" formatCode="0">
                        <c:v>1</c:v>
                      </c:pt>
                      <c:pt idx="61" formatCode="0">
                        <c:v>1</c:v>
                      </c:pt>
                      <c:pt idx="62" formatCode="0">
                        <c:v>1</c:v>
                      </c:pt>
                      <c:pt idx="63" formatCode="0">
                        <c:v>1</c:v>
                      </c:pt>
                      <c:pt idx="64" formatCode="0">
                        <c:v>1</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D-705D-4F0A-A385-AB4DC8980013}"/>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25-26'!$A$28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25-26'!$B$28:$DA$28</c15:sqref>
                        </c15:formulaRef>
                      </c:ext>
                    </c:extLst>
                    <c:numCache>
                      <c:formatCode>General</c:formatCode>
                      <c:ptCount val="104"/>
                      <c:pt idx="52" formatCode="0">
                        <c:v>10</c:v>
                      </c:pt>
                      <c:pt idx="53" formatCode="0">
                        <c:v>8</c:v>
                      </c:pt>
                      <c:pt idx="54" formatCode="0">
                        <c:v>7</c:v>
                      </c:pt>
                      <c:pt idx="55" formatCode="0">
                        <c:v>6</c:v>
                      </c:pt>
                      <c:pt idx="56" formatCode="0">
                        <c:v>5</c:v>
                      </c:pt>
                      <c:pt idx="57" formatCode="0">
                        <c:v>4</c:v>
                      </c:pt>
                      <c:pt idx="58" formatCode="0">
                        <c:v>4</c:v>
                      </c:pt>
                      <c:pt idx="59" formatCode="0">
                        <c:v>4</c:v>
                      </c:pt>
                      <c:pt idx="60" formatCode="0">
                        <c:v>3</c:v>
                      </c:pt>
                      <c:pt idx="61" formatCode="0">
                        <c:v>3</c:v>
                      </c:pt>
                      <c:pt idx="62" formatCode="0">
                        <c:v>3</c:v>
                      </c:pt>
                      <c:pt idx="63" formatCode="0">
                        <c:v>3</c:v>
                      </c:pt>
                      <c:pt idx="64" formatCode="0">
                        <c:v>3</c:v>
                      </c:pt>
                      <c:pt idx="65" formatCode="0">
                        <c:v>4</c:v>
                      </c:pt>
                      <c:pt idx="66" formatCode="0">
                        <c:v>4</c:v>
                      </c:pt>
                      <c:pt idx="67" formatCode="0">
                        <c:v>5</c:v>
                      </c:pt>
                      <c:pt idx="68" formatCode="0">
                        <c:v>8</c:v>
                      </c:pt>
                      <c:pt idx="69" formatCode="0">
                        <c:v>8</c:v>
                      </c:pt>
                      <c:pt idx="70" formatCode="0">
                        <c:v>9</c:v>
                      </c:pt>
                      <c:pt idx="71" formatCode="0">
                        <c:v>9</c:v>
                      </c:pt>
                      <c:pt idx="72" formatCode="0">
                        <c:v>10</c:v>
                      </c:pt>
                      <c:pt idx="73" formatCode="0">
                        <c:v>11</c:v>
                      </c:pt>
                      <c:pt idx="74" formatCode="0">
                        <c:v>13</c:v>
                      </c:pt>
                      <c:pt idx="75" formatCode="0">
                        <c:v>12</c:v>
                      </c:pt>
                      <c:pt idx="76" formatCode="0">
                        <c:v>10</c:v>
                      </c:pt>
                      <c:pt idx="77" formatCode="0">
                        <c:v>8</c:v>
                      </c:pt>
                      <c:pt idx="78" formatCode="0">
                        <c:v>7</c:v>
                      </c:pt>
                      <c:pt idx="79" formatCode="0">
                        <c:v>7</c:v>
                      </c:pt>
                      <c:pt idx="80" formatCode="0">
                        <c:v>7</c:v>
                      </c:pt>
                      <c:pt idx="81" formatCode="0">
                        <c:v>7</c:v>
                      </c:pt>
                      <c:pt idx="82" formatCode="0">
                        <c:v>6</c:v>
                      </c:pt>
                      <c:pt idx="83" formatCode="0">
                        <c:v>4</c:v>
                      </c:pt>
                      <c:pt idx="84" formatCode="0">
                        <c:v>4</c:v>
                      </c:pt>
                      <c:pt idx="85" formatCode="0">
                        <c:v>2</c:v>
                      </c:pt>
                      <c:pt idx="86" formatCode="0">
                        <c:v>2</c:v>
                      </c:pt>
                      <c:pt idx="87" formatCode="0">
                        <c:v>2</c:v>
                      </c:pt>
                      <c:pt idx="88" formatCode="0">
                        <c:v>2</c:v>
                      </c:pt>
                      <c:pt idx="89" formatCode="0">
                        <c:v>2</c:v>
                      </c:pt>
                      <c:pt idx="90" formatCode="0">
                        <c:v>3</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1E-705D-4F0A-A385-AB4DC8980013}"/>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25-26'!$A$29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25-26'!$B$29:$DA$29</c15:sqref>
                        </c15:formulaRef>
                      </c:ext>
                    </c:extLst>
                    <c:numCache>
                      <c:formatCode>General</c:formatCode>
                      <c:ptCount val="104"/>
                      <c:pt idx="52" formatCode="0">
                        <c:v>8</c:v>
                      </c:pt>
                      <c:pt idx="53" formatCode="0">
                        <c:v>8</c:v>
                      </c:pt>
                      <c:pt idx="54" formatCode="0">
                        <c:v>7</c:v>
                      </c:pt>
                      <c:pt idx="55" formatCode="0">
                        <c:v>6</c:v>
                      </c:pt>
                      <c:pt idx="56" formatCode="0">
                        <c:v>6</c:v>
                      </c:pt>
                      <c:pt idx="57" formatCode="0">
                        <c:v>6</c:v>
                      </c:pt>
                      <c:pt idx="58" formatCode="0">
                        <c:v>6</c:v>
                      </c:pt>
                      <c:pt idx="59" formatCode="0">
                        <c:v>6</c:v>
                      </c:pt>
                      <c:pt idx="60" formatCode="0">
                        <c:v>7</c:v>
                      </c:pt>
                      <c:pt idx="61" formatCode="0">
                        <c:v>7</c:v>
                      </c:pt>
                      <c:pt idx="62" formatCode="0">
                        <c:v>6</c:v>
                      </c:pt>
                      <c:pt idx="63" formatCode="0">
                        <c:v>5</c:v>
                      </c:pt>
                      <c:pt idx="64" formatCode="0">
                        <c:v>5</c:v>
                      </c:pt>
                      <c:pt idx="65" formatCode="0">
                        <c:v>5</c:v>
                      </c:pt>
                      <c:pt idx="66" formatCode="0">
                        <c:v>5</c:v>
                      </c:pt>
                      <c:pt idx="67" formatCode="0">
                        <c:v>5</c:v>
                      </c:pt>
                      <c:pt idx="68" formatCode="0">
                        <c:v>5</c:v>
                      </c:pt>
                      <c:pt idx="69" formatCode="0">
                        <c:v>5</c:v>
                      </c:pt>
                      <c:pt idx="70" formatCode="0">
                        <c:v>6</c:v>
                      </c:pt>
                      <c:pt idx="71" formatCode="0">
                        <c:v>5</c:v>
                      </c:pt>
                      <c:pt idx="72" formatCode="0">
                        <c:v>5</c:v>
                      </c:pt>
                      <c:pt idx="73" formatCode="0">
                        <c:v>5</c:v>
                      </c:pt>
                      <c:pt idx="74" formatCode="0">
                        <c:v>5</c:v>
                      </c:pt>
                      <c:pt idx="75" formatCode="0">
                        <c:v>5</c:v>
                      </c:pt>
                      <c:pt idx="76" formatCode="0">
                        <c:v>5</c:v>
                      </c:pt>
                      <c:pt idx="77" formatCode="0">
                        <c:v>5</c:v>
                      </c:pt>
                      <c:pt idx="78" formatCode="0">
                        <c:v>4</c:v>
                      </c:pt>
                      <c:pt idx="79" formatCode="0">
                        <c:v>4</c:v>
                      </c:pt>
                      <c:pt idx="80" formatCode="0">
                        <c:v>4</c:v>
                      </c:pt>
                      <c:pt idx="81" formatCode="0">
                        <c:v>5</c:v>
                      </c:pt>
                      <c:pt idx="82" formatCode="0">
                        <c:v>5</c:v>
                      </c:pt>
                      <c:pt idx="83" formatCode="0">
                        <c:v>6</c:v>
                      </c:pt>
                      <c:pt idx="84" formatCode="0">
                        <c:v>6</c:v>
                      </c:pt>
                      <c:pt idx="85" formatCode="0">
                        <c:v>6</c:v>
                      </c:pt>
                      <c:pt idx="86" formatCode="0">
                        <c:v>6</c:v>
                      </c:pt>
                      <c:pt idx="87" formatCode="0">
                        <c:v>5</c:v>
                      </c:pt>
                      <c:pt idx="88" formatCode="0">
                        <c:v>5</c:v>
                      </c:pt>
                      <c:pt idx="89" formatCode="0">
                        <c:v>5</c:v>
                      </c:pt>
                      <c:pt idx="90" formatCode="0">
                        <c:v>4</c:v>
                      </c:pt>
                      <c:pt idx="91" formatCode="0">
                        <c:v>4</c:v>
                      </c:pt>
                      <c:pt idx="92" formatCode="0">
                        <c:v>4</c:v>
                      </c:pt>
                      <c:pt idx="93" formatCode="0">
                        <c:v>4</c:v>
                      </c:pt>
                      <c:pt idx="94" formatCode="0">
                        <c:v>4</c:v>
                      </c:pt>
                      <c:pt idx="95" formatCode="0">
                        <c:v>3</c:v>
                      </c:pt>
                      <c:pt idx="96" formatCode="0">
                        <c:v>3</c:v>
                      </c:pt>
                      <c:pt idx="97" formatCode="0">
                        <c:v>4</c:v>
                      </c:pt>
                      <c:pt idx="98" formatCode="0">
                        <c:v>3</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1F-705D-4F0A-A385-AB4DC8980013}"/>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25-26'!$A$30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25-26'!$B$30:$DA$30</c15:sqref>
                        </c15:formulaRef>
                      </c:ext>
                    </c:extLst>
                    <c:numCache>
                      <c:formatCode>General</c:formatCode>
                      <c:ptCount val="104"/>
                      <c:pt idx="52" formatCode="0">
                        <c:v>11</c:v>
                      </c:pt>
                      <c:pt idx="53" formatCode="0">
                        <c:v>11</c:v>
                      </c:pt>
                      <c:pt idx="54" formatCode="0">
                        <c:v>11</c:v>
                      </c:pt>
                      <c:pt idx="55" formatCode="0">
                        <c:v>11</c:v>
                      </c:pt>
                      <c:pt idx="56" formatCode="0">
                        <c:v>11</c:v>
                      </c:pt>
                      <c:pt idx="57" formatCode="0">
                        <c:v>11</c:v>
                      </c:pt>
                      <c:pt idx="58" formatCode="0">
                        <c:v>11</c:v>
                      </c:pt>
                      <c:pt idx="59" formatCode="0">
                        <c:v>11</c:v>
                      </c:pt>
                      <c:pt idx="60" formatCode="0">
                        <c:v>11</c:v>
                      </c:pt>
                      <c:pt idx="61" formatCode="0">
                        <c:v>11</c:v>
                      </c:pt>
                      <c:pt idx="62" formatCode="0">
                        <c:v>11</c:v>
                      </c:pt>
                      <c:pt idx="63" formatCode="0">
                        <c:v>10</c:v>
                      </c:pt>
                      <c:pt idx="64" formatCode="0">
                        <c:v>10</c:v>
                      </c:pt>
                      <c:pt idx="65" formatCode="0">
                        <c:v>10</c:v>
                      </c:pt>
                      <c:pt idx="66" formatCode="0">
                        <c:v>9</c:v>
                      </c:pt>
                      <c:pt idx="67" formatCode="0">
                        <c:v>9</c:v>
                      </c:pt>
                      <c:pt idx="68" formatCode="0">
                        <c:v>9</c:v>
                      </c:pt>
                      <c:pt idx="69" formatCode="0">
                        <c:v>9</c:v>
                      </c:pt>
                      <c:pt idx="70" formatCode="0">
                        <c:v>9</c:v>
                      </c:pt>
                      <c:pt idx="71" formatCode="0">
                        <c:v>9</c:v>
                      </c:pt>
                      <c:pt idx="72" formatCode="0">
                        <c:v>10</c:v>
                      </c:pt>
                      <c:pt idx="73" formatCode="0">
                        <c:v>11</c:v>
                      </c:pt>
                      <c:pt idx="74" formatCode="0">
                        <c:v>9</c:v>
                      </c:pt>
                      <c:pt idx="75" formatCode="0">
                        <c:v>9</c:v>
                      </c:pt>
                      <c:pt idx="76" formatCode="0">
                        <c:v>9</c:v>
                      </c:pt>
                      <c:pt idx="77" formatCode="0">
                        <c:v>8</c:v>
                      </c:pt>
                      <c:pt idx="78" formatCode="0">
                        <c:v>8</c:v>
                      </c:pt>
                      <c:pt idx="79" formatCode="0">
                        <c:v>8</c:v>
                      </c:pt>
                      <c:pt idx="80" formatCode="0">
                        <c:v>8</c:v>
                      </c:pt>
                      <c:pt idx="81" formatCode="0">
                        <c:v>8</c:v>
                      </c:pt>
                      <c:pt idx="82" formatCode="0">
                        <c:v>8</c:v>
                      </c:pt>
                      <c:pt idx="83" formatCode="0">
                        <c:v>8</c:v>
                      </c:pt>
                      <c:pt idx="84" formatCode="0">
                        <c:v>8</c:v>
                      </c:pt>
                      <c:pt idx="85" formatCode="0">
                        <c:v>7</c:v>
                      </c:pt>
                      <c:pt idx="86" formatCode="0">
                        <c:v>7</c:v>
                      </c:pt>
                      <c:pt idx="87" formatCode="0">
                        <c:v>7</c:v>
                      </c:pt>
                      <c:pt idx="88" formatCode="0">
                        <c:v>7</c:v>
                      </c:pt>
                      <c:pt idx="89" formatCode="0">
                        <c:v>7</c:v>
                      </c:pt>
                      <c:pt idx="90" formatCode="0">
                        <c:v>7</c:v>
                      </c:pt>
                      <c:pt idx="91" formatCode="0">
                        <c:v>7</c:v>
                      </c:pt>
                      <c:pt idx="92" formatCode="0">
                        <c:v>7</c:v>
                      </c:pt>
                      <c:pt idx="93" formatCode="0">
                        <c:v>7</c:v>
                      </c:pt>
                      <c:pt idx="94" formatCode="0">
                        <c:v>6</c:v>
                      </c:pt>
                      <c:pt idx="95" formatCode="0">
                        <c:v>6</c:v>
                      </c:pt>
                      <c:pt idx="96" formatCode="0">
                        <c:v>6</c:v>
                      </c:pt>
                      <c:pt idx="97" formatCode="0">
                        <c:v>5</c:v>
                      </c:pt>
                      <c:pt idx="98" formatCode="0">
                        <c:v>6</c:v>
                      </c:pt>
                      <c:pt idx="99" formatCode="0">
                        <c:v>5</c:v>
                      </c:pt>
                      <c:pt idx="100" formatCode="0">
                        <c:v>5</c:v>
                      </c:pt>
                      <c:pt idx="101" formatCode="0">
                        <c:v>5</c:v>
                      </c:pt>
                      <c:pt idx="102" formatCode="0">
                        <c:v>5</c:v>
                      </c:pt>
                      <c:pt idx="103" formatCode="0">
                        <c:v>5</c:v>
                      </c:pt>
                    </c:numCache>
                  </c:numRef>
                </c:val>
                <c:smooth val="0"/>
                <c:extLst xmlns:c15="http://schemas.microsoft.com/office/drawing/2012/chart">
                  <c:ext xmlns:c16="http://schemas.microsoft.com/office/drawing/2014/chart" uri="{C3380CC4-5D6E-409C-BE32-E72D297353CC}">
                    <c16:uniqueId val="{00000020-705D-4F0A-A385-AB4DC8980013}"/>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25-26'!$A$31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25-26'!$B$31:$DA$31</c15:sqref>
                        </c15:formulaRef>
                      </c:ext>
                    </c:extLst>
                    <c:numCache>
                      <c:formatCode>General</c:formatCode>
                      <c:ptCount val="104"/>
                      <c:pt idx="52" formatCode="0">
                        <c:v>65.033575000000013</c:v>
                      </c:pt>
                      <c:pt idx="53" formatCode="0">
                        <c:v>61.963228999999998</c:v>
                      </c:pt>
                      <c:pt idx="54" formatCode="0">
                        <c:v>60.813729000000002</c:v>
                      </c:pt>
                      <c:pt idx="55" formatCode="0">
                        <c:v>59.749279000000001</c:v>
                      </c:pt>
                      <c:pt idx="56" formatCode="0">
                        <c:v>59.230749850000002</c:v>
                      </c:pt>
                      <c:pt idx="57" formatCode="0">
                        <c:v>56.668249850000002</c:v>
                      </c:pt>
                      <c:pt idx="58" formatCode="0">
                        <c:v>58.414283912500004</c:v>
                      </c:pt>
                      <c:pt idx="59" formatCode="0">
                        <c:v>57.300533912500001</c:v>
                      </c:pt>
                      <c:pt idx="60" formatCode="0">
                        <c:v>59.927661272500004</c:v>
                      </c:pt>
                      <c:pt idx="61" formatCode="0">
                        <c:v>61.516977806875005</c:v>
                      </c:pt>
                      <c:pt idx="62" formatCode="0">
                        <c:v>60.516977806875005</c:v>
                      </c:pt>
                      <c:pt idx="63" formatCode="0">
                        <c:v>57.966028072187505</c:v>
                      </c:pt>
                      <c:pt idx="64" formatCode="0">
                        <c:v>52.611460383250005</c:v>
                      </c:pt>
                      <c:pt idx="65" formatCode="0">
                        <c:v>52.837585383250008</c:v>
                      </c:pt>
                      <c:pt idx="66" formatCode="0">
                        <c:v>51.597441128025011</c:v>
                      </c:pt>
                      <c:pt idx="67" formatCode="0">
                        <c:v>51.245196001311257</c:v>
                      </c:pt>
                      <c:pt idx="68" formatCode="0">
                        <c:v>55.757294147666883</c:v>
                      </c:pt>
                      <c:pt idx="69" formatCode="0">
                        <c:v>57.340202061169478</c:v>
                      </c:pt>
                      <c:pt idx="70" formatCode="0">
                        <c:v>60.04317946116948</c:v>
                      </c:pt>
                      <c:pt idx="71" formatCode="0">
                        <c:v>60.391134479524922</c:v>
                      </c:pt>
                      <c:pt idx="72" formatCode="0">
                        <c:v>65.248592688606422</c:v>
                      </c:pt>
                      <c:pt idx="73" formatCode="0">
                        <c:v>70.866320221157423</c:v>
                      </c:pt>
                      <c:pt idx="74" formatCode="0">
                        <c:v>64.084140355261084</c:v>
                      </c:pt>
                      <c:pt idx="75" formatCode="0">
                        <c:v>60.703972130758672</c:v>
                      </c:pt>
                      <c:pt idx="76" formatCode="0">
                        <c:v>57.617549711093673</c:v>
                      </c:pt>
                      <c:pt idx="77" formatCode="0">
                        <c:v>51.969595379218532</c:v>
                      </c:pt>
                      <c:pt idx="78" formatCode="0">
                        <c:v>49.969595379218532</c:v>
                      </c:pt>
                      <c:pt idx="79" formatCode="0">
                        <c:v>49.969595379218532</c:v>
                      </c:pt>
                      <c:pt idx="80" formatCode="0">
                        <c:v>47.882864268273558</c:v>
                      </c:pt>
                      <c:pt idx="81" formatCode="0">
                        <c:v>49.356720161837828</c:v>
                      </c:pt>
                      <c:pt idx="82" formatCode="0">
                        <c:v>47.506605078893884</c:v>
                      </c:pt>
                      <c:pt idx="83" formatCode="0">
                        <c:v>47.361507368616017</c:v>
                      </c:pt>
                      <c:pt idx="84" formatCode="0">
                        <c:v>44.335380145690692</c:v>
                      </c:pt>
                      <c:pt idx="85" formatCode="0">
                        <c:v>37.275701021206402</c:v>
                      </c:pt>
                      <c:pt idx="86" formatCode="0">
                        <c:v>36.516163398287986</c:v>
                      </c:pt>
                      <c:pt idx="87" formatCode="0">
                        <c:v>36.032192466379485</c:v>
                      </c:pt>
                      <c:pt idx="88" formatCode="0">
                        <c:v>36.299755067353559</c:v>
                      </c:pt>
                      <c:pt idx="89" formatCode="0">
                        <c:v>38.313728977801162</c:v>
                      </c:pt>
                      <c:pt idx="90" formatCode="0">
                        <c:v>39.510235383159966</c:v>
                      </c:pt>
                      <c:pt idx="91" formatCode="0">
                        <c:v>35.973913099340677</c:v>
                      </c:pt>
                      <c:pt idx="92" formatCode="0">
                        <c:v>33.785707653828581</c:v>
                      </c:pt>
                      <c:pt idx="93" formatCode="0">
                        <c:v>32.781170869686562</c:v>
                      </c:pt>
                      <c:pt idx="94" formatCode="0">
                        <c:v>29.329790278295881</c:v>
                      </c:pt>
                      <c:pt idx="95" formatCode="0">
                        <c:v>25.755212531486912</c:v>
                      </c:pt>
                      <c:pt idx="96" formatCode="0">
                        <c:v>24.596670982777912</c:v>
                      </c:pt>
                      <c:pt idx="97" formatCode="0">
                        <c:v>24.596670982777912</c:v>
                      </c:pt>
                      <c:pt idx="98" formatCode="0">
                        <c:v>27.02055867891551</c:v>
                      </c:pt>
                      <c:pt idx="99" formatCode="0">
                        <c:v>22.961128675296202</c:v>
                      </c:pt>
                      <c:pt idx="100" formatCode="0">
                        <c:v>22.506434079346405</c:v>
                      </c:pt>
                      <c:pt idx="101" formatCode="0">
                        <c:v>21.376903212491609</c:v>
                      </c:pt>
                      <c:pt idx="102" formatCode="0">
                        <c:v>21.376903212491609</c:v>
                      </c:pt>
                      <c:pt idx="103" formatCode="0">
                        <c:v>19.832674368721232</c:v>
                      </c:pt>
                    </c:numCache>
                  </c:numRef>
                </c:val>
                <c:smooth val="0"/>
                <c:extLst xmlns:c15="http://schemas.microsoft.com/office/drawing/2012/chart">
                  <c:ext xmlns:c16="http://schemas.microsoft.com/office/drawing/2014/chart" uri="{C3380CC4-5D6E-409C-BE32-E72D297353CC}">
                    <c16:uniqueId val="{00000021-705D-4F0A-A385-AB4DC8980013}"/>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25-26'!$A$32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25-26'!$B$32:$DA$32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2-705D-4F0A-A385-AB4DC8980013}"/>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25-26'!$A$33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25-26'!$B$33:$DA$33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3-705D-4F0A-A385-AB4DC8980013}"/>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25-26'!$A$34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25-26'!$B$34:$DA$34</c15:sqref>
                        </c15:formulaRef>
                      </c:ext>
                    </c:extLst>
                    <c:numCache>
                      <c:formatCode>General</c:formatCode>
                      <c:ptCount val="104"/>
                      <c:pt idx="52" formatCode="0">
                        <c:v>7</c:v>
                      </c:pt>
                      <c:pt idx="53" formatCode="0">
                        <c:v>7.25</c:v>
                      </c:pt>
                      <c:pt idx="54" formatCode="0">
                        <c:v>8.25</c:v>
                      </c:pt>
                      <c:pt idx="55" formatCode="0">
                        <c:v>9.4499999999999993</c:v>
                      </c:pt>
                      <c:pt idx="56" formatCode="0">
                        <c:v>9.4499999999999993</c:v>
                      </c:pt>
                      <c:pt idx="57" formatCode="0">
                        <c:v>9.4499999999999993</c:v>
                      </c:pt>
                      <c:pt idx="58" formatCode="0">
                        <c:v>11.295</c:v>
                      </c:pt>
                      <c:pt idx="59" formatCode="0">
                        <c:v>9.3892500000000005</c:v>
                      </c:pt>
                      <c:pt idx="60" formatCode="0">
                        <c:v>9.3892500000000005</c:v>
                      </c:pt>
                      <c:pt idx="61" formatCode="0">
                        <c:v>8.6764499999999991</c:v>
                      </c:pt>
                      <c:pt idx="62" formatCode="0">
                        <c:v>8.6764499999999991</c:v>
                      </c:pt>
                      <c:pt idx="63" formatCode="0">
                        <c:v>8.0349299999999992</c:v>
                      </c:pt>
                      <c:pt idx="64" formatCode="0">
                        <c:v>7.4575620000000002</c:v>
                      </c:pt>
                      <c:pt idx="65" formatCode="0">
                        <c:v>7.6836870000000008</c:v>
                      </c:pt>
                      <c:pt idx="66" formatCode="0">
                        <c:v>8.2033182000000018</c:v>
                      </c:pt>
                      <c:pt idx="67" formatCode="0">
                        <c:v>8.7749125200000027</c:v>
                      </c:pt>
                      <c:pt idx="68" formatCode="0">
                        <c:v>8.7749125200000027</c:v>
                      </c:pt>
                      <c:pt idx="69" formatCode="0">
                        <c:v>10.215518148000001</c:v>
                      </c:pt>
                      <c:pt idx="70" formatCode="0">
                        <c:v>9.4924513332000018</c:v>
                      </c:pt>
                      <c:pt idx="71" formatCode="0">
                        <c:v>10.089421333200001</c:v>
                      </c:pt>
                      <c:pt idx="72" formatCode="0">
                        <c:v>10.740181466520001</c:v>
                      </c:pt>
                      <c:pt idx="73" formatCode="0">
                        <c:v>11.814199613172002</c:v>
                      </c:pt>
                      <c:pt idx="74" formatCode="0">
                        <c:v>10.239069771196203</c:v>
                      </c:pt>
                      <c:pt idx="75" formatCode="0">
                        <c:v>9.2151627940765835</c:v>
                      </c:pt>
                      <c:pt idx="76" formatCode="0">
                        <c:v>8.8960226320765834</c:v>
                      </c:pt>
                      <c:pt idx="77" formatCode="0">
                        <c:v>8.3215703404765833</c:v>
                      </c:pt>
                      <c:pt idx="78" formatCode="0">
                        <c:v>8.3215703404765833</c:v>
                      </c:pt>
                      <c:pt idx="79" formatCode="0">
                        <c:v>8.3215703404765833</c:v>
                      </c:pt>
                      <c:pt idx="80" formatCode="0">
                        <c:v>7.719194223068925</c:v>
                      </c:pt>
                      <c:pt idx="81" formatCode="0">
                        <c:v>7.719194223068925</c:v>
                      </c:pt>
                      <c:pt idx="82" formatCode="0">
                        <c:v>8.2613327287358178</c:v>
                      </c:pt>
                      <c:pt idx="83" formatCode="0">
                        <c:v>8.2613327287358178</c:v>
                      </c:pt>
                      <c:pt idx="84" formatCode="0">
                        <c:v>7.1124281455358176</c:v>
                      </c:pt>
                      <c:pt idx="85" formatCode="0">
                        <c:v>6.0455639237054442</c:v>
                      </c:pt>
                      <c:pt idx="86" formatCode="0">
                        <c:v>6.0455639237054442</c:v>
                      </c:pt>
                      <c:pt idx="87" formatCode="0">
                        <c:v>6.0455639237054442</c:v>
                      </c:pt>
                      <c:pt idx="88" formatCode="0">
                        <c:v>5.0317649181083555</c:v>
                      </c:pt>
                      <c:pt idx="89" formatCode="0">
                        <c:v>6.3699796054965132</c:v>
                      </c:pt>
                      <c:pt idx="90" formatCode="0">
                        <c:v>7.9624745068706417</c:v>
                      </c:pt>
                      <c:pt idx="91" formatCode="0">
                        <c:v>6.3699796054965141</c:v>
                      </c:pt>
                      <c:pt idx="92" formatCode="0">
                        <c:v>5.6353247553748629</c:v>
                      </c:pt>
                      <c:pt idx="93" formatCode="0">
                        <c:v>5.6353247553748629</c:v>
                      </c:pt>
                      <c:pt idx="94" formatCode="0">
                        <c:v>4.9072143095550338</c:v>
                      </c:pt>
                      <c:pt idx="95" formatCode="0">
                        <c:v>4.4946183902571306</c:v>
                      </c:pt>
                      <c:pt idx="96" formatCode="0">
                        <c:v>4.4946183902571306</c:v>
                      </c:pt>
                      <c:pt idx="97" formatCode="0">
                        <c:v>4.4946183902571306</c:v>
                      </c:pt>
                      <c:pt idx="98" formatCode="0">
                        <c:v>4.865954717625244</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24-705D-4F0A-A385-AB4DC8980013}"/>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25-26'!$A$35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25-26'!$B$35:$DA$35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5-705D-4F0A-A385-AB4DC8980013}"/>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25-26'!$A$36</c15:sqref>
                        </c15:formulaRef>
                      </c:ext>
                    </c:extLst>
                    <c:strCache>
                      <c:ptCount val="1"/>
                      <c:pt idx="0">
                        <c:v>Gynaecological - Trajectory Total</c:v>
                      </c:pt>
                    </c:strCache>
                  </c:strRef>
                </c:tx>
                <c:spPr>
                  <a:ln w="28575" cap="rnd">
                    <a:solidFill>
                      <a:schemeClr val="accent5">
                        <a:shade val="8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25-26'!$B$36:$DA$36</c15:sqref>
                        </c15:formulaRef>
                      </c:ext>
                    </c:extLst>
                    <c:numCache>
                      <c:formatCode>General</c:formatCode>
                      <c:ptCount val="104"/>
                      <c:pt idx="52" formatCode="0">
                        <c:v>14.6052</c:v>
                      </c:pt>
                      <c:pt idx="53" formatCode="0">
                        <c:v>15.140979000000002</c:v>
                      </c:pt>
                      <c:pt idx="54" formatCode="0">
                        <c:v>14.714547750000001</c:v>
                      </c:pt>
                      <c:pt idx="55" formatCode="0">
                        <c:v>14.3094380625</c:v>
                      </c:pt>
                      <c:pt idx="56" formatCode="0">
                        <c:v>13.648202662500001</c:v>
                      </c:pt>
                      <c:pt idx="57" formatCode="0">
                        <c:v>14.417911068750001</c:v>
                      </c:pt>
                      <c:pt idx="58" formatCode="0">
                        <c:v>15.264590315625002</c:v>
                      </c:pt>
                      <c:pt idx="59" formatCode="0">
                        <c:v>16.195937487187503</c:v>
                      </c:pt>
                      <c:pt idx="60" formatCode="0">
                        <c:v>17.815531235906256</c:v>
                      </c:pt>
                      <c:pt idx="61" formatCode="0">
                        <c:v>18.942461313496882</c:v>
                      </c:pt>
                      <c:pt idx="62" formatCode="0">
                        <c:v>20.182084398846573</c:v>
                      </c:pt>
                      <c:pt idx="63" formatCode="0">
                        <c:v>19.500291701904242</c:v>
                      </c:pt>
                      <c:pt idx="64" formatCode="0">
                        <c:v>18.845668655904241</c:v>
                      </c:pt>
                      <c:pt idx="65" formatCode="0">
                        <c:v>18.845668655904241</c:v>
                      </c:pt>
                      <c:pt idx="66" formatCode="0">
                        <c:v>17.60880485240903</c:v>
                      </c:pt>
                      <c:pt idx="67" formatCode="0">
                        <c:v>16.993486943418578</c:v>
                      </c:pt>
                      <c:pt idx="68" formatCode="0">
                        <c:v>17.874462818803138</c:v>
                      </c:pt>
                      <c:pt idx="69" formatCode="0">
                        <c:v>19.078639966697452</c:v>
                      </c:pt>
                      <c:pt idx="70" formatCode="0">
                        <c:v>19.740937398039325</c:v>
                      </c:pt>
                      <c:pt idx="71" formatCode="0">
                        <c:v>19.740937398039325</c:v>
                      </c:pt>
                      <c:pt idx="72" formatCode="0">
                        <c:v>21.019618834934292</c:v>
                      </c:pt>
                      <c:pt idx="73" formatCode="0">
                        <c:v>21.749801752988709</c:v>
                      </c:pt>
                      <c:pt idx="74" formatCode="0">
                        <c:v>20.341513641646973</c:v>
                      </c:pt>
                      <c:pt idx="75" formatCode="0">
                        <c:v>19.266694315300008</c:v>
                      </c:pt>
                      <c:pt idx="76" formatCode="0">
                        <c:v>19.266694315300008</c:v>
                      </c:pt>
                      <c:pt idx="77" formatCode="0">
                        <c:v>18.031964471491321</c:v>
                      </c:pt>
                      <c:pt idx="78" formatCode="0">
                        <c:v>17.374621863156072</c:v>
                      </c:pt>
                      <c:pt idx="79" formatCode="0">
                        <c:v>16.125670907319101</c:v>
                      </c:pt>
                      <c:pt idx="80" formatCode="0">
                        <c:v>14.855061677922235</c:v>
                      </c:pt>
                      <c:pt idx="81" formatCode="0">
                        <c:v>15.834742708600487</c:v>
                      </c:pt>
                      <c:pt idx="82" formatCode="0">
                        <c:v>16.896975496539831</c:v>
                      </c:pt>
                      <c:pt idx="83" formatCode="0">
                        <c:v>18.586673046193816</c:v>
                      </c:pt>
                      <c:pt idx="84" formatCode="0">
                        <c:v>17.944022209490512</c:v>
                      </c:pt>
                      <c:pt idx="85" formatCode="0">
                        <c:v>16.14961998854146</c:v>
                      </c:pt>
                      <c:pt idx="86" formatCode="0">
                        <c:v>16.14961998854146</c:v>
                      </c:pt>
                      <c:pt idx="87" formatCode="0">
                        <c:v>16.665649056632958</c:v>
                      </c:pt>
                      <c:pt idx="88" formatCode="0">
                        <c:v>17.764581987395609</c:v>
                      </c:pt>
                      <c:pt idx="89" formatCode="0">
                        <c:v>19.54104018613517</c:v>
                      </c:pt>
                      <c:pt idx="90" formatCode="0">
                        <c:v>20.20589460924657</c:v>
                      </c:pt>
                      <c:pt idx="91" formatCode="0">
                        <c:v>18.809700320712626</c:v>
                      </c:pt>
                      <c:pt idx="92" formatCode="0">
                        <c:v>17.560909975931203</c:v>
                      </c:pt>
                      <c:pt idx="93" formatCode="0">
                        <c:v>17.560909975931203</c:v>
                      </c:pt>
                      <c:pt idx="94" formatCode="0">
                        <c:v>16.932622546090926</c:v>
                      </c:pt>
                      <c:pt idx="95" formatCode="0">
                        <c:v>16.433106408178361</c:v>
                      </c:pt>
                      <c:pt idx="96" formatCode="0">
                        <c:v>15.309195097875079</c:v>
                      </c:pt>
                      <c:pt idx="97" formatCode="0">
                        <c:v>14.115448981178556</c:v>
                      </c:pt>
                      <c:pt idx="98" formatCode="0">
                        <c:v>15.189820486205431</c:v>
                      </c:pt>
                      <c:pt idx="99" formatCode="0">
                        <c:v>14.077148289005184</c:v>
                      </c:pt>
                      <c:pt idx="100" formatCode="0">
                        <c:v>14.077148289005184</c:v>
                      </c:pt>
                      <c:pt idx="101" formatCode="0">
                        <c:v>12.947617422150389</c:v>
                      </c:pt>
                      <c:pt idx="102" formatCode="0">
                        <c:v>11.765808766620829</c:v>
                      </c:pt>
                      <c:pt idx="103" formatCode="0">
                        <c:v>10.702180976644225</c:v>
                      </c:pt>
                    </c:numCache>
                  </c:numRef>
                </c:val>
                <c:smooth val="0"/>
                <c:extLst xmlns:c15="http://schemas.microsoft.com/office/drawing/2012/chart">
                  <c:ext xmlns:c16="http://schemas.microsoft.com/office/drawing/2014/chart" uri="{C3380CC4-5D6E-409C-BE32-E72D297353CC}">
                    <c16:uniqueId val="{00000026-705D-4F0A-A385-AB4DC8980013}"/>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25-26'!$A$37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25-26'!$B$37:$DA$37</c15:sqref>
                        </c15:formulaRef>
                      </c:ext>
                    </c:extLst>
                    <c:numCache>
                      <c:formatCode>General</c:formatCode>
                      <c:ptCount val="104"/>
                      <c:pt idx="52" formatCode="0">
                        <c:v>10</c:v>
                      </c:pt>
                      <c:pt idx="53" formatCode="0">
                        <c:v>10</c:v>
                      </c:pt>
                      <c:pt idx="54" formatCode="0">
                        <c:v>9.5</c:v>
                      </c:pt>
                      <c:pt idx="55" formatCode="0">
                        <c:v>9.0500000000000007</c:v>
                      </c:pt>
                      <c:pt idx="56" formatCode="0">
                        <c:v>9.2874999999999996</c:v>
                      </c:pt>
                      <c:pt idx="57" formatCode="0">
                        <c:v>7.7249999999999996</c:v>
                      </c:pt>
                      <c:pt idx="58" formatCode="0">
                        <c:v>6.7874999999999996</c:v>
                      </c:pt>
                      <c:pt idx="59" formatCode="0">
                        <c:v>6.7874999999999996</c:v>
                      </c:pt>
                      <c:pt idx="60" formatCode="0">
                        <c:v>7.7898749999999994</c:v>
                      </c:pt>
                      <c:pt idx="61" formatCode="0">
                        <c:v>7.7898749999999994</c:v>
                      </c:pt>
                      <c:pt idx="62" formatCode="0">
                        <c:v>7.7898749999999994</c:v>
                      </c:pt>
                      <c:pt idx="63" formatCode="0">
                        <c:v>8.6549062499999998</c:v>
                      </c:pt>
                      <c:pt idx="64" formatCode="0">
                        <c:v>7.97990625</c:v>
                      </c:pt>
                      <c:pt idx="65" formatCode="0">
                        <c:v>7.97990625</c:v>
                      </c:pt>
                      <c:pt idx="66" formatCode="0">
                        <c:v>7.97990625</c:v>
                      </c:pt>
                      <c:pt idx="67" formatCode="0">
                        <c:v>7.8613593749999993</c:v>
                      </c:pt>
                      <c:pt idx="68" formatCode="0">
                        <c:v>9.1019812499999997</c:v>
                      </c:pt>
                      <c:pt idx="69" formatCode="0">
                        <c:v>10.375154999999999</c:v>
                      </c:pt>
                      <c:pt idx="70" formatCode="0">
                        <c:v>10.375154999999999</c:v>
                      </c:pt>
                      <c:pt idx="71" formatCode="0">
                        <c:v>9.7206952499999986</c:v>
                      </c:pt>
                      <c:pt idx="72" formatCode="0">
                        <c:v>10.309709025</c:v>
                      </c:pt>
                      <c:pt idx="73" formatCode="0">
                        <c:v>10.884292649999999</c:v>
                      </c:pt>
                      <c:pt idx="74" formatCode="0">
                        <c:v>10.22352148125</c:v>
                      </c:pt>
                      <c:pt idx="75" formatCode="0">
                        <c:v>10.22352148125</c:v>
                      </c:pt>
                      <c:pt idx="76" formatCode="0">
                        <c:v>10.22352148125</c:v>
                      </c:pt>
                      <c:pt idx="77" formatCode="0">
                        <c:v>9.5756063287499984</c:v>
                      </c:pt>
                      <c:pt idx="78" formatCode="0">
                        <c:v>9.5756063287499984</c:v>
                      </c:pt>
                      <c:pt idx="79" formatCode="0">
                        <c:v>9.5756063287499984</c:v>
                      </c:pt>
                      <c:pt idx="80" formatCode="0">
                        <c:v>8.3399642431874987</c:v>
                      </c:pt>
                      <c:pt idx="81" formatCode="0">
                        <c:v>8.3399642431874987</c:v>
                      </c:pt>
                      <c:pt idx="82" formatCode="0">
                        <c:v>9.167844440514374</c:v>
                      </c:pt>
                      <c:pt idx="83" formatCode="0">
                        <c:v>10.084628884565813</c:v>
                      </c:pt>
                      <c:pt idx="84" formatCode="0">
                        <c:v>9.3968839965967312</c:v>
                      </c:pt>
                      <c:pt idx="85" formatCode="0">
                        <c:v>8.7618776974001822</c:v>
                      </c:pt>
                      <c:pt idx="86" formatCode="0">
                        <c:v>8.1751379231001327</c:v>
                      </c:pt>
                      <c:pt idx="87" formatCode="0">
                        <c:v>8.1751379231001327</c:v>
                      </c:pt>
                      <c:pt idx="88" formatCode="0">
                        <c:v>8.4427005240742066</c:v>
                      </c:pt>
                      <c:pt idx="89" formatCode="0">
                        <c:v>10.681191820224988</c:v>
                      </c:pt>
                      <c:pt idx="90" formatCode="0">
                        <c:v>9.6087869971199034</c:v>
                      </c:pt>
                      <c:pt idx="91" formatCode="0">
                        <c:v>7.8428738306910244</c:v>
                      </c:pt>
                      <c:pt idx="92" formatCode="0">
                        <c:v>7.8428738306910244</c:v>
                      </c:pt>
                      <c:pt idx="93" formatCode="0">
                        <c:v>7.8428738306910244</c:v>
                      </c:pt>
                      <c:pt idx="94" formatCode="0">
                        <c:v>6.6274816978385962</c:v>
                      </c:pt>
                      <c:pt idx="95" formatCode="0">
                        <c:v>6.6274816978385962</c:v>
                      </c:pt>
                      <c:pt idx="96" formatCode="0">
                        <c:v>6.6274816978385962</c:v>
                      </c:pt>
                      <c:pt idx="97" formatCode="0">
                        <c:v>6.6274816978385962</c:v>
                      </c:pt>
                      <c:pt idx="98" formatCode="0">
                        <c:v>9.365708570549419</c:v>
                      </c:pt>
                      <c:pt idx="99" formatCode="0">
                        <c:v>8.200205880706358</c:v>
                      </c:pt>
                      <c:pt idx="100" formatCode="0">
                        <c:v>8.200205880706358</c:v>
                      </c:pt>
                      <c:pt idx="101" formatCode="0">
                        <c:v>8.200205880706358</c:v>
                      </c:pt>
                      <c:pt idx="102" formatCode="0">
                        <c:v>9.6586764401292733</c:v>
                      </c:pt>
                      <c:pt idx="103" formatCode="0">
                        <c:v>8.7121469829233931</c:v>
                      </c:pt>
                    </c:numCache>
                  </c:numRef>
                </c:val>
                <c:smooth val="0"/>
                <c:extLst xmlns:c15="http://schemas.microsoft.com/office/drawing/2012/chart">
                  <c:ext xmlns:c16="http://schemas.microsoft.com/office/drawing/2014/chart" uri="{C3380CC4-5D6E-409C-BE32-E72D297353CC}">
                    <c16:uniqueId val="{00000027-705D-4F0A-A385-AB4DC8980013}"/>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25-26'!$A$38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25-26'!$B$38:$DA$38</c15:sqref>
                        </c15:formulaRef>
                      </c:ext>
                    </c:extLst>
                    <c:numCache>
                      <c:formatCode>General</c:formatCode>
                      <c:ptCount val="104"/>
                      <c:pt idx="52" formatCode="0">
                        <c:v>3.78</c:v>
                      </c:pt>
                      <c:pt idx="53" formatCode="0">
                        <c:v>4.05</c:v>
                      </c:pt>
                      <c:pt idx="54" formatCode="0">
                        <c:v>3.33</c:v>
                      </c:pt>
                      <c:pt idx="55" formatCode="0">
                        <c:v>2.754</c:v>
                      </c:pt>
                      <c:pt idx="56" formatCode="0">
                        <c:v>3.2039999999999997</c:v>
                      </c:pt>
                      <c:pt idx="57" formatCode="0">
                        <c:v>3.2039999999999997</c:v>
                      </c:pt>
                      <c:pt idx="58" formatCode="0">
                        <c:v>3.2039999999999997</c:v>
                      </c:pt>
                      <c:pt idx="59" formatCode="0">
                        <c:v>3.2039999999999997</c:v>
                      </c:pt>
                      <c:pt idx="60" formatCode="0">
                        <c:v>5.2559999999999993</c:v>
                      </c:pt>
                      <c:pt idx="61" formatCode="0">
                        <c:v>5.4648000000000003</c:v>
                      </c:pt>
                      <c:pt idx="62" formatCode="0">
                        <c:v>5.4648000000000003</c:v>
                      </c:pt>
                      <c:pt idx="63" formatCode="0">
                        <c:v>5.18832</c:v>
                      </c:pt>
                      <c:pt idx="64" formatCode="0">
                        <c:v>4.29732</c:v>
                      </c:pt>
                      <c:pt idx="65" formatCode="0">
                        <c:v>4.29732</c:v>
                      </c:pt>
                      <c:pt idx="66" formatCode="0">
                        <c:v>4.5461520000000002</c:v>
                      </c:pt>
                      <c:pt idx="67" formatCode="0">
                        <c:v>3.949182</c:v>
                      </c:pt>
                      <c:pt idx="68" formatCode="0">
                        <c:v>3.949182</c:v>
                      </c:pt>
                      <c:pt idx="69" formatCode="0">
                        <c:v>4.7683107000000007</c:v>
                      </c:pt>
                      <c:pt idx="70" formatCode="0">
                        <c:v>6.0734615400000003</c:v>
                      </c:pt>
                      <c:pt idx="71" formatCode="0">
                        <c:v>6.0734615400000003</c:v>
                      </c:pt>
                      <c:pt idx="72" formatCode="0">
                        <c:v>6.9346088550000005</c:v>
                      </c:pt>
                      <c:pt idx="73" formatCode="0">
                        <c:v>7.4765649510000003</c:v>
                      </c:pt>
                      <c:pt idx="74" formatCode="0">
                        <c:v>5.6490951393</c:v>
                      </c:pt>
                      <c:pt idx="75" formatCode="0">
                        <c:v>5.1504955309800007</c:v>
                      </c:pt>
                      <c:pt idx="76" formatCode="0">
                        <c:v>4.6657530513630006</c:v>
                      </c:pt>
                      <c:pt idx="77" formatCode="0">
                        <c:v>3.6401336570487599</c:v>
                      </c:pt>
                      <c:pt idx="78" formatCode="0">
                        <c:v>3.6401336570487599</c:v>
                      </c:pt>
                      <c:pt idx="79" formatCode="0">
                        <c:v>3.6401336570487599</c:v>
                      </c:pt>
                      <c:pt idx="80" formatCode="0">
                        <c:v>3.9524813816808244</c:v>
                      </c:pt>
                      <c:pt idx="81" formatCode="0">
                        <c:v>4.7427211249999468</c:v>
                      </c:pt>
                      <c:pt idx="82" formatCode="0">
                        <c:v>6.0166833778659248</c:v>
                      </c:pt>
                      <c:pt idx="83" formatCode="0">
                        <c:v>6.0166833778659248</c:v>
                      </c:pt>
                      <c:pt idx="84" formatCode="0">
                        <c:v>6.0166833778659248</c:v>
                      </c:pt>
                      <c:pt idx="85" formatCode="0">
                        <c:v>5.2377756314484243</c:v>
                      </c:pt>
                      <c:pt idx="86" formatCode="0">
                        <c:v>5.2377756314484243</c:v>
                      </c:pt>
                      <c:pt idx="87" formatCode="0">
                        <c:v>5.2377756314484243</c:v>
                      </c:pt>
                      <c:pt idx="88" formatCode="0">
                        <c:v>3.7663492293882195</c:v>
                      </c:pt>
                      <c:pt idx="89" formatCode="0">
                        <c:v>4.7468819240561491</c:v>
                      </c:pt>
                      <c:pt idx="90" formatCode="0">
                        <c:v>5.291226280730279</c:v>
                      </c:pt>
                      <c:pt idx="91" formatCode="0">
                        <c:v>4.6190519470618669</c:v>
                      </c:pt>
                      <c:pt idx="92" formatCode="0">
                        <c:v>5.1904001306800165</c:v>
                      </c:pt>
                      <c:pt idx="93" formatCode="0">
                        <c:v>5.1904001306800165</c:v>
                      </c:pt>
                      <c:pt idx="94" formatCode="0">
                        <c:v>4.6713601176120143</c:v>
                      </c:pt>
                      <c:pt idx="95" formatCode="0">
                        <c:v>4.2406769883831519</c:v>
                      </c:pt>
                      <c:pt idx="96" formatCode="0">
                        <c:v>3.4964323059236881</c:v>
                      </c:pt>
                      <c:pt idx="97" formatCode="0">
                        <c:v>3.4964323059236881</c:v>
                      </c:pt>
                      <c:pt idx="98" formatCode="0">
                        <c:v>5.5736357237398915</c:v>
                      </c:pt>
                      <c:pt idx="99" formatCode="0">
                        <c:v>5.5736357237398915</c:v>
                      </c:pt>
                      <c:pt idx="100" formatCode="0">
                        <c:v>5.1478670573076464</c:v>
                      </c:pt>
                      <c:pt idx="101" formatCode="0">
                        <c:v>3.8833341180038774</c:v>
                      </c:pt>
                      <c:pt idx="102" formatCode="0">
                        <c:v>3.8833341180038774</c:v>
                      </c:pt>
                      <c:pt idx="103" formatCode="0">
                        <c:v>5.1670266472970967</c:v>
                      </c:pt>
                    </c:numCache>
                  </c:numRef>
                </c:val>
                <c:smooth val="0"/>
                <c:extLst xmlns:c15="http://schemas.microsoft.com/office/drawing/2012/chart">
                  <c:ext xmlns:c16="http://schemas.microsoft.com/office/drawing/2014/chart" uri="{C3380CC4-5D6E-409C-BE32-E72D297353CC}">
                    <c16:uniqueId val="{00000028-705D-4F0A-A385-AB4DC8980013}"/>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25-26'!$A$39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25-26'!$B$39:$DA$39</c15:sqref>
                        </c15:formulaRef>
                      </c:ext>
                    </c:extLst>
                    <c:numCache>
                      <c:formatCode>General</c:formatCode>
                      <c:ptCount val="104"/>
                      <c:pt idx="52" formatCode="0">
                        <c:v>37.869374999999998</c:v>
                      </c:pt>
                      <c:pt idx="53" formatCode="0">
                        <c:v>36.533199999999994</c:v>
                      </c:pt>
                      <c:pt idx="54" formatCode="0">
                        <c:v>35.263833749999996</c:v>
                      </c:pt>
                      <c:pt idx="55" formatCode="0">
                        <c:v>34.057935812499991</c:v>
                      </c:pt>
                      <c:pt idx="56" formatCode="0">
                        <c:v>33.500642062499992</c:v>
                      </c:pt>
                      <c:pt idx="57" formatCode="0">
                        <c:v>33.500642062499992</c:v>
                      </c:pt>
                      <c:pt idx="58" formatCode="0">
                        <c:v>35.175674165624997</c:v>
                      </c:pt>
                      <c:pt idx="59" formatCode="0">
                        <c:v>35.175674165624997</c:v>
                      </c:pt>
                      <c:pt idx="60" formatCode="0">
                        <c:v>35.175674165624997</c:v>
                      </c:pt>
                      <c:pt idx="61" formatCode="0">
                        <c:v>34.619773649999999</c:v>
                      </c:pt>
                      <c:pt idx="62" formatCode="0">
                        <c:v>34.619773649999999</c:v>
                      </c:pt>
                      <c:pt idx="63" formatCode="0">
                        <c:v>32.360679477656248</c:v>
                      </c:pt>
                      <c:pt idx="64" formatCode="0">
                        <c:v>29.316760681195305</c:v>
                      </c:pt>
                      <c:pt idx="65" formatCode="0">
                        <c:v>29.316760681195305</c:v>
                      </c:pt>
                      <c:pt idx="66" formatCode="0">
                        <c:v>28.556288775820306</c:v>
                      </c:pt>
                      <c:pt idx="67" formatCode="0">
                        <c:v>28.214076418401554</c:v>
                      </c:pt>
                      <c:pt idx="68" formatCode="0">
                        <c:v>28.86427989749718</c:v>
                      </c:pt>
                      <c:pt idx="69" formatCode="0">
                        <c:v>31.393095973744309</c:v>
                      </c:pt>
                      <c:pt idx="70" formatCode="0">
                        <c:v>32.587258263253801</c:v>
                      </c:pt>
                      <c:pt idx="71" formatCode="0">
                        <c:v>33.338243281609252</c:v>
                      </c:pt>
                      <c:pt idx="72" formatCode="0">
                        <c:v>35.005155445689709</c:v>
                      </c:pt>
                      <c:pt idx="73" formatCode="0">
                        <c:v>37.638283294058141</c:v>
                      </c:pt>
                      <c:pt idx="74" formatCode="0">
                        <c:v>33.87445496465233</c:v>
                      </c:pt>
                      <c:pt idx="75" formatCode="0">
                        <c:v>32.180732216419713</c:v>
                      </c:pt>
                      <c:pt idx="76" formatCode="0">
                        <c:v>30.942503845724453</c:v>
                      </c:pt>
                      <c:pt idx="77" formatCode="0">
                        <c:v>28.219061701277742</c:v>
                      </c:pt>
                      <c:pt idx="78" formatCode="0">
                        <c:v>28.219061701277742</c:v>
                      </c:pt>
                      <c:pt idx="79" formatCode="0">
                        <c:v>28.219061701277742</c:v>
                      </c:pt>
                      <c:pt idx="80" formatCode="0">
                        <c:v>25.39715553114997</c:v>
                      </c:pt>
                      <c:pt idx="81" formatCode="0">
                        <c:v>26.349972262399966</c:v>
                      </c:pt>
                      <c:pt idx="82" formatCode="0">
                        <c:v>24.715432603972467</c:v>
                      </c:pt>
                      <c:pt idx="83" formatCode="0">
                        <c:v>24.715432603972467</c:v>
                      </c:pt>
                      <c:pt idx="84" formatCode="0">
                        <c:v>24.144758722418967</c:v>
                      </c:pt>
                      <c:pt idx="85" formatCode="0">
                        <c:v>20.779848160755197</c:v>
                      </c:pt>
                      <c:pt idx="86" formatCode="0">
                        <c:v>19.509732830688268</c:v>
                      </c:pt>
                      <c:pt idx="87" formatCode="0">
                        <c:v>19.509732830688268</c:v>
                      </c:pt>
                      <c:pt idx="88" formatCode="0">
                        <c:v>19.509732830688268</c:v>
                      </c:pt>
                      <c:pt idx="89" formatCode="0">
                        <c:v>21.668716743583346</c:v>
                      </c:pt>
                      <c:pt idx="90" formatCode="0">
                        <c:v>23.835588417941683</c:v>
                      </c:pt>
                      <c:pt idx="91" formatCode="0">
                        <c:v>23.309321524481266</c:v>
                      </c:pt>
                      <c:pt idx="92" formatCode="0">
                        <c:v>22.38067555031439</c:v>
                      </c:pt>
                      <c:pt idx="93" formatCode="0">
                        <c:v>20.616248199397326</c:v>
                      </c:pt>
                      <c:pt idx="94" formatCode="0">
                        <c:v>19.668967791168576</c:v>
                      </c:pt>
                      <c:pt idx="95" formatCode="0">
                        <c:v>18.1171511566729</c:v>
                      </c:pt>
                      <c:pt idx="96" formatCode="0">
                        <c:v>17.362858464155856</c:v>
                      </c:pt>
                      <c:pt idx="97" formatCode="0">
                        <c:v>16.359649183108182</c:v>
                      </c:pt>
                      <c:pt idx="98" formatCode="0">
                        <c:v>19.025319558463419</c:v>
                      </c:pt>
                      <c:pt idx="99" formatCode="0">
                        <c:v>16.626216220643705</c:v>
                      </c:pt>
                      <c:pt idx="100" formatCode="0">
                        <c:v>16.171521624693906</c:v>
                      </c:pt>
                      <c:pt idx="101" formatCode="0">
                        <c:v>14.812029733262735</c:v>
                      </c:pt>
                      <c:pt idx="102" formatCode="0">
                        <c:v>16.03557243555079</c:v>
                      </c:pt>
                      <c:pt idx="103" formatCode="0">
                        <c:v>14.689675463033931</c:v>
                      </c:pt>
                    </c:numCache>
                  </c:numRef>
                </c:val>
                <c:smooth val="0"/>
                <c:extLst xmlns:c15="http://schemas.microsoft.com/office/drawing/2012/chart">
                  <c:ext xmlns:c16="http://schemas.microsoft.com/office/drawing/2014/chart" uri="{C3380CC4-5D6E-409C-BE32-E72D297353CC}">
                    <c16:uniqueId val="{00000029-705D-4F0A-A385-AB4DC8980013}"/>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25-26'!$A$40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25-26'!$B$40:$DA$40</c15:sqref>
                        </c15:formulaRef>
                      </c:ext>
                    </c:extLst>
                    <c:numCache>
                      <c:formatCode>General</c:formatCode>
                      <c:ptCount val="104"/>
                      <c:pt idx="52" formatCode="0">
                        <c:v>14.805</c:v>
                      </c:pt>
                      <c:pt idx="53" formatCode="0">
                        <c:v>15.435000000000002</c:v>
                      </c:pt>
                      <c:pt idx="54" formatCode="0">
                        <c:v>16.285500000000003</c:v>
                      </c:pt>
                      <c:pt idx="55" formatCode="0">
                        <c:v>17.221050000000002</c:v>
                      </c:pt>
                      <c:pt idx="56" formatCode="0">
                        <c:v>16.528050000000004</c:v>
                      </c:pt>
                      <c:pt idx="57" formatCode="0">
                        <c:v>16.528050000000004</c:v>
                      </c:pt>
                      <c:pt idx="58" formatCode="0">
                        <c:v>18.180855000000005</c:v>
                      </c:pt>
                      <c:pt idx="59" formatCode="0">
                        <c:v>18.180855000000005</c:v>
                      </c:pt>
                      <c:pt idx="60" formatCode="0">
                        <c:v>19.312870500000006</c:v>
                      </c:pt>
                      <c:pt idx="61" formatCode="0">
                        <c:v>19.872017550000006</c:v>
                      </c:pt>
                      <c:pt idx="62" formatCode="0">
                        <c:v>19.872017550000006</c:v>
                      </c:pt>
                      <c:pt idx="63" formatCode="0">
                        <c:v>17.884815795000009</c:v>
                      </c:pt>
                      <c:pt idx="64" formatCode="0">
                        <c:v>16.652050915500006</c:v>
                      </c:pt>
                      <c:pt idx="65" formatCode="0">
                        <c:v>16.652050915500006</c:v>
                      </c:pt>
                      <c:pt idx="66" formatCode="0">
                        <c:v>17.761539307050008</c:v>
                      </c:pt>
                      <c:pt idx="67" formatCode="0">
                        <c:v>18.98197653775501</c:v>
                      </c:pt>
                      <c:pt idx="68" formatCode="0">
                        <c:v>18.98197653775501</c:v>
                      </c:pt>
                      <c:pt idx="69" formatCode="0">
                        <c:v>19.537693237755011</c:v>
                      </c:pt>
                      <c:pt idx="70" formatCode="0">
                        <c:v>20.148981607755012</c:v>
                      </c:pt>
                      <c:pt idx="71" formatCode="0">
                        <c:v>20.148981607755012</c:v>
                      </c:pt>
                      <c:pt idx="72" formatCode="0">
                        <c:v>20.821398814755014</c:v>
                      </c:pt>
                      <c:pt idx="73" formatCode="0">
                        <c:v>23.506360722306017</c:v>
                      </c:pt>
                      <c:pt idx="74" formatCode="0">
                        <c:v>20.284406433244815</c:v>
                      </c:pt>
                      <c:pt idx="75" formatCode="0">
                        <c:v>18.255965789920332</c:v>
                      </c:pt>
                      <c:pt idx="76" formatCode="0">
                        <c:v>18.255965789920332</c:v>
                      </c:pt>
                      <c:pt idx="77" formatCode="0">
                        <c:v>16.430369210928301</c:v>
                      </c:pt>
                      <c:pt idx="78" formatCode="0">
                        <c:v>16.430369210928301</c:v>
                      </c:pt>
                      <c:pt idx="79" formatCode="0">
                        <c:v>17.029492942365302</c:v>
                      </c:pt>
                      <c:pt idx="80" formatCode="0">
                        <c:v>16.370456837784602</c:v>
                      </c:pt>
                      <c:pt idx="81" formatCode="0">
                        <c:v>17.556721826029861</c:v>
                      </c:pt>
                      <c:pt idx="82" formatCode="0">
                        <c:v>16.156929139900456</c:v>
                      </c:pt>
                      <c:pt idx="83" formatCode="0">
                        <c:v>16.833100183200251</c:v>
                      </c:pt>
                      <c:pt idx="84" formatCode="0">
                        <c:v>15.893578312510007</c:v>
                      </c:pt>
                      <c:pt idx="85" formatCode="0">
                        <c:v>13.458650797637784</c:v>
                      </c:pt>
                      <c:pt idx="86" formatCode="0">
                        <c:v>13.458650797637784</c:v>
                      </c:pt>
                      <c:pt idx="87" formatCode="0">
                        <c:v>14.797469463371385</c:v>
                      </c:pt>
                      <c:pt idx="88" formatCode="0">
                        <c:v>14.797469463371385</c:v>
                      </c:pt>
                      <c:pt idx="89" formatCode="0">
                        <c:v>15.600760662811547</c:v>
                      </c:pt>
                      <c:pt idx="90" formatCode="0">
                        <c:v>17.160836729092704</c:v>
                      </c:pt>
                      <c:pt idx="91" formatCode="0">
                        <c:v>16.674845553431407</c:v>
                      </c:pt>
                      <c:pt idx="92" formatCode="0">
                        <c:v>15.930744231844731</c:v>
                      </c:pt>
                      <c:pt idx="93" formatCode="0">
                        <c:v>14.926207447702719</c:v>
                      </c:pt>
                      <c:pt idx="94" formatCode="0">
                        <c:v>12.579730436411737</c:v>
                      </c:pt>
                      <c:pt idx="95" formatCode="0">
                        <c:v>10.467901126249853</c:v>
                      </c:pt>
                      <c:pt idx="96" formatCode="0">
                        <c:v>9.7199607069071163</c:v>
                      </c:pt>
                      <c:pt idx="97" formatCode="0">
                        <c:v>9.7199607069071163</c:v>
                      </c:pt>
                      <c:pt idx="98" formatCode="0">
                        <c:v>10.393107084315581</c:v>
                      </c:pt>
                      <c:pt idx="99" formatCode="0">
                        <c:v>8.541954546442307</c:v>
                      </c:pt>
                      <c:pt idx="100" formatCode="0">
                        <c:v>8.541954546442307</c:v>
                      </c:pt>
                      <c:pt idx="101" formatCode="0">
                        <c:v>8.541954546442307</c:v>
                      </c:pt>
                      <c:pt idx="102" formatCode="0">
                        <c:v>9.0973003078042893</c:v>
                      </c:pt>
                      <c:pt idx="103" formatCode="0">
                        <c:v>7.8887205837416117</c:v>
                      </c:pt>
                    </c:numCache>
                  </c:numRef>
                </c:val>
                <c:smooth val="0"/>
                <c:extLst xmlns:c15="http://schemas.microsoft.com/office/drawing/2012/chart">
                  <c:ext xmlns:c16="http://schemas.microsoft.com/office/drawing/2014/chart" uri="{C3380CC4-5D6E-409C-BE32-E72D297353CC}">
                    <c16:uniqueId val="{0000002A-705D-4F0A-A385-AB4DC8980013}"/>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25-26'!$A$41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25-26'!$B$41:$DA$41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2</c:v>
                      </c:pt>
                      <c:pt idx="73" formatCode="0">
                        <c:v>2</c:v>
                      </c:pt>
                      <c:pt idx="74" formatCode="0">
                        <c:v>2</c:v>
                      </c:pt>
                      <c:pt idx="75" formatCode="0">
                        <c:v>2</c:v>
                      </c:pt>
                      <c:pt idx="76" formatCode="0">
                        <c:v>2</c:v>
                      </c:pt>
                      <c:pt idx="77" formatCode="0">
                        <c:v>2</c:v>
                      </c:pt>
                      <c:pt idx="78" formatCode="0">
                        <c:v>2</c:v>
                      </c:pt>
                      <c:pt idx="79" formatCode="0">
                        <c:v>2</c:v>
                      </c:pt>
                      <c:pt idx="80" formatCode="0">
                        <c:v>2</c:v>
                      </c:pt>
                      <c:pt idx="81" formatCode="0">
                        <c:v>2</c:v>
                      </c:pt>
                      <c:pt idx="82" formatCode="0">
                        <c:v>2</c:v>
                      </c:pt>
                      <c:pt idx="83" formatCode="0">
                        <c:v>2</c:v>
                      </c:pt>
                      <c:pt idx="84" formatCode="0">
                        <c:v>2</c:v>
                      </c:pt>
                      <c:pt idx="85" formatCode="0">
                        <c:v>2</c:v>
                      </c:pt>
                      <c:pt idx="86" formatCode="0">
                        <c:v>2</c:v>
                      </c:pt>
                      <c:pt idx="87" formatCode="0">
                        <c:v>2</c:v>
                      </c:pt>
                      <c:pt idx="88" formatCode="0">
                        <c:v>2</c:v>
                      </c:pt>
                      <c:pt idx="89" formatCode="0">
                        <c:v>2</c:v>
                      </c:pt>
                      <c:pt idx="90" formatCode="0">
                        <c:v>2</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2B-705D-4F0A-A385-AB4DC8980013}"/>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25-26'!$A$42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25-26'!$B$42:$DA$42</c15:sqref>
                        </c15:formulaRef>
                      </c:ext>
                    </c:extLst>
                    <c:numCache>
                      <c:formatCode>General</c:formatCode>
                      <c:ptCount val="104"/>
                      <c:pt idx="52" formatCode="0">
                        <c:v>7</c:v>
                      </c:pt>
                      <c:pt idx="53" formatCode="0">
                        <c:v>7</c:v>
                      </c:pt>
                      <c:pt idx="54" formatCode="0">
                        <c:v>7</c:v>
                      </c:pt>
                      <c:pt idx="55" formatCode="0">
                        <c:v>7</c:v>
                      </c:pt>
                      <c:pt idx="56" formatCode="0">
                        <c:v>7</c:v>
                      </c:pt>
                      <c:pt idx="57" formatCode="0">
                        <c:v>7</c:v>
                      </c:pt>
                      <c:pt idx="58" formatCode="0">
                        <c:v>6</c:v>
                      </c:pt>
                      <c:pt idx="59" formatCode="0">
                        <c:v>6</c:v>
                      </c:pt>
                      <c:pt idx="60" formatCode="0">
                        <c:v>5</c:v>
                      </c:pt>
                      <c:pt idx="61" formatCode="0">
                        <c:v>6</c:v>
                      </c:pt>
                      <c:pt idx="62" formatCode="0">
                        <c:v>6</c:v>
                      </c:pt>
                      <c:pt idx="63" formatCode="0">
                        <c:v>6</c:v>
                      </c:pt>
                      <c:pt idx="64" formatCode="0">
                        <c:v>6</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2C-705D-4F0A-A385-AB4DC8980013}"/>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25-26'!$A$43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25-26'!$B$43:$DA$43</c15:sqref>
                        </c15:formulaRef>
                      </c:ext>
                    </c:extLst>
                    <c:numCache>
                      <c:formatCode>General</c:formatCode>
                      <c:ptCount val="104"/>
                      <c:pt idx="52" formatCode="0">
                        <c:v>27</c:v>
                      </c:pt>
                      <c:pt idx="53" formatCode="0">
                        <c:v>25</c:v>
                      </c:pt>
                      <c:pt idx="54" formatCode="0">
                        <c:v>24</c:v>
                      </c:pt>
                      <c:pt idx="55" formatCode="0">
                        <c:v>22</c:v>
                      </c:pt>
                      <c:pt idx="56" formatCode="0">
                        <c:v>20</c:v>
                      </c:pt>
                      <c:pt idx="57" formatCode="0">
                        <c:v>19</c:v>
                      </c:pt>
                      <c:pt idx="58" formatCode="0">
                        <c:v>18</c:v>
                      </c:pt>
                      <c:pt idx="59" formatCode="0">
                        <c:v>17</c:v>
                      </c:pt>
                      <c:pt idx="60" formatCode="0">
                        <c:v>15</c:v>
                      </c:pt>
                      <c:pt idx="61" formatCode="0">
                        <c:v>14</c:v>
                      </c:pt>
                      <c:pt idx="62" formatCode="0">
                        <c:v>12</c:v>
                      </c:pt>
                      <c:pt idx="63" formatCode="0">
                        <c:v>13</c:v>
                      </c:pt>
                      <c:pt idx="64" formatCode="0">
                        <c:v>14</c:v>
                      </c:pt>
                      <c:pt idx="65" formatCode="0">
                        <c:v>16</c:v>
                      </c:pt>
                      <c:pt idx="66" formatCode="0">
                        <c:v>17</c:v>
                      </c:pt>
                      <c:pt idx="67" formatCode="0">
                        <c:v>19</c:v>
                      </c:pt>
                      <c:pt idx="68" formatCode="0">
                        <c:v>22</c:v>
                      </c:pt>
                      <c:pt idx="69" formatCode="0">
                        <c:v>24</c:v>
                      </c:pt>
                      <c:pt idx="70" formatCode="0">
                        <c:v>27</c:v>
                      </c:pt>
                      <c:pt idx="71" formatCode="0">
                        <c:v>29</c:v>
                      </c:pt>
                      <c:pt idx="72" formatCode="0">
                        <c:v>32</c:v>
                      </c:pt>
                      <c:pt idx="73" formatCode="0">
                        <c:v>36</c:v>
                      </c:pt>
                      <c:pt idx="74" formatCode="0">
                        <c:v>41</c:v>
                      </c:pt>
                      <c:pt idx="75" formatCode="0">
                        <c:v>40</c:v>
                      </c:pt>
                      <c:pt idx="76" formatCode="0">
                        <c:v>38</c:v>
                      </c:pt>
                      <c:pt idx="77" formatCode="0">
                        <c:v>34</c:v>
                      </c:pt>
                      <c:pt idx="78" formatCode="0">
                        <c:v>33</c:v>
                      </c:pt>
                      <c:pt idx="79" formatCode="0">
                        <c:v>31</c:v>
                      </c:pt>
                      <c:pt idx="80" formatCode="0">
                        <c:v>29</c:v>
                      </c:pt>
                      <c:pt idx="81" formatCode="0">
                        <c:v>27</c:v>
                      </c:pt>
                      <c:pt idx="82" formatCode="0">
                        <c:v>26</c:v>
                      </c:pt>
                      <c:pt idx="83" formatCode="0">
                        <c:v>24</c:v>
                      </c:pt>
                      <c:pt idx="84" formatCode="0">
                        <c:v>22</c:v>
                      </c:pt>
                      <c:pt idx="85" formatCode="0">
                        <c:v>20</c:v>
                      </c:pt>
                      <c:pt idx="86" formatCode="0">
                        <c:v>20</c:v>
                      </c:pt>
                      <c:pt idx="87" formatCode="0">
                        <c:v>22</c:v>
                      </c:pt>
                      <c:pt idx="88" formatCode="0">
                        <c:v>23</c:v>
                      </c:pt>
                      <c:pt idx="89" formatCode="0">
                        <c:v>25</c:v>
                      </c:pt>
                      <c:pt idx="90" formatCode="0">
                        <c:v>28</c:v>
                      </c:pt>
                      <c:pt idx="91" formatCode="0">
                        <c:v>22</c:v>
                      </c:pt>
                      <c:pt idx="92" formatCode="0">
                        <c:v>20</c:v>
                      </c:pt>
                      <c:pt idx="93" formatCode="0">
                        <c:v>19</c:v>
                      </c:pt>
                      <c:pt idx="94" formatCode="0">
                        <c:v>18</c:v>
                      </c:pt>
                      <c:pt idx="95" formatCode="0">
                        <c:v>17</c:v>
                      </c:pt>
                      <c:pt idx="96" formatCode="0">
                        <c:v>16</c:v>
                      </c:pt>
                      <c:pt idx="97" formatCode="0">
                        <c:v>15</c:v>
                      </c:pt>
                      <c:pt idx="98" formatCode="0">
                        <c:v>14</c:v>
                      </c:pt>
                      <c:pt idx="99" formatCode="0">
                        <c:v>13</c:v>
                      </c:pt>
                      <c:pt idx="100" formatCode="0">
                        <c:v>15</c:v>
                      </c:pt>
                      <c:pt idx="101" formatCode="0">
                        <c:v>15</c:v>
                      </c:pt>
                      <c:pt idx="102" formatCode="0">
                        <c:v>14</c:v>
                      </c:pt>
                      <c:pt idx="103" formatCode="0">
                        <c:v>13</c:v>
                      </c:pt>
                    </c:numCache>
                  </c:numRef>
                </c:val>
                <c:smooth val="0"/>
                <c:extLst xmlns:c15="http://schemas.microsoft.com/office/drawing/2012/chart">
                  <c:ext xmlns:c16="http://schemas.microsoft.com/office/drawing/2014/chart" uri="{C3380CC4-5D6E-409C-BE32-E72D297353CC}">
                    <c16:uniqueId val="{0000002D-705D-4F0A-A385-AB4DC8980013}"/>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25-26'!$A$44</c15:sqref>
                        </c15:formulaRef>
                      </c:ext>
                    </c:extLst>
                    <c:strCache>
                      <c:ptCount val="1"/>
                      <c:pt idx="0">
                        <c:v>Upper Gastrointestinal - Trajectory Total</c:v>
                      </c:pt>
                    </c:strCache>
                  </c:strRef>
                </c:tx>
                <c:spPr>
                  <a:ln w="28575" cap="rnd">
                    <a:solidFill>
                      <a:schemeClr val="accent5">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25-26'!$B$44:$DA$44</c15:sqref>
                        </c15:formulaRef>
                      </c:ext>
                    </c:extLst>
                    <c:numCache>
                      <c:formatCode>General</c:formatCode>
                      <c:ptCount val="104"/>
                      <c:pt idx="52" formatCode="0">
                        <c:v>23</c:v>
                      </c:pt>
                      <c:pt idx="53" formatCode="0">
                        <c:v>23</c:v>
                      </c:pt>
                      <c:pt idx="54" formatCode="0">
                        <c:v>22</c:v>
                      </c:pt>
                      <c:pt idx="55" formatCode="0">
                        <c:v>21</c:v>
                      </c:pt>
                      <c:pt idx="56" formatCode="0">
                        <c:v>20</c:v>
                      </c:pt>
                      <c:pt idx="57" formatCode="0">
                        <c:v>20</c:v>
                      </c:pt>
                      <c:pt idx="58" formatCode="0">
                        <c:v>17</c:v>
                      </c:pt>
                      <c:pt idx="59" formatCode="0">
                        <c:v>17</c:v>
                      </c:pt>
                      <c:pt idx="60" formatCode="0">
                        <c:v>17</c:v>
                      </c:pt>
                      <c:pt idx="61" formatCode="0">
                        <c:v>18</c:v>
                      </c:pt>
                      <c:pt idx="62" formatCode="0">
                        <c:v>17</c:v>
                      </c:pt>
                      <c:pt idx="63" formatCode="0">
                        <c:v>16</c:v>
                      </c:pt>
                      <c:pt idx="64" formatCode="0">
                        <c:v>16</c:v>
                      </c:pt>
                      <c:pt idx="65" formatCode="0">
                        <c:v>18</c:v>
                      </c:pt>
                      <c:pt idx="66" formatCode="0">
                        <c:v>18</c:v>
                      </c:pt>
                      <c:pt idx="67" formatCode="0">
                        <c:v>18</c:v>
                      </c:pt>
                      <c:pt idx="68" formatCode="0">
                        <c:v>18</c:v>
                      </c:pt>
                      <c:pt idx="69" formatCode="0">
                        <c:v>19</c:v>
                      </c:pt>
                      <c:pt idx="70" formatCode="0">
                        <c:v>19</c:v>
                      </c:pt>
                      <c:pt idx="71" formatCode="0">
                        <c:v>18</c:v>
                      </c:pt>
                      <c:pt idx="72" formatCode="0">
                        <c:v>18</c:v>
                      </c:pt>
                      <c:pt idx="73" formatCode="0">
                        <c:v>17</c:v>
                      </c:pt>
                      <c:pt idx="74" formatCode="0">
                        <c:v>18</c:v>
                      </c:pt>
                      <c:pt idx="75" formatCode="0">
                        <c:v>19</c:v>
                      </c:pt>
                      <c:pt idx="76" formatCode="0">
                        <c:v>17</c:v>
                      </c:pt>
                      <c:pt idx="77" formatCode="0">
                        <c:v>16</c:v>
                      </c:pt>
                      <c:pt idx="78" formatCode="0">
                        <c:v>15</c:v>
                      </c:pt>
                      <c:pt idx="79" formatCode="0">
                        <c:v>14</c:v>
                      </c:pt>
                      <c:pt idx="80" formatCode="0">
                        <c:v>14</c:v>
                      </c:pt>
                      <c:pt idx="81" formatCode="0">
                        <c:v>14</c:v>
                      </c:pt>
                      <c:pt idx="82" formatCode="0">
                        <c:v>14</c:v>
                      </c:pt>
                      <c:pt idx="83" formatCode="0">
                        <c:v>16</c:v>
                      </c:pt>
                      <c:pt idx="84" formatCode="0">
                        <c:v>15</c:v>
                      </c:pt>
                      <c:pt idx="85" formatCode="0">
                        <c:v>15</c:v>
                      </c:pt>
                      <c:pt idx="86" formatCode="0">
                        <c:v>14</c:v>
                      </c:pt>
                      <c:pt idx="87" formatCode="0">
                        <c:v>13</c:v>
                      </c:pt>
                      <c:pt idx="88" formatCode="0">
                        <c:v>14</c:v>
                      </c:pt>
                      <c:pt idx="89" formatCode="0">
                        <c:v>15</c:v>
                      </c:pt>
                      <c:pt idx="90" formatCode="0">
                        <c:v>14</c:v>
                      </c:pt>
                      <c:pt idx="91" formatCode="0">
                        <c:v>13</c:v>
                      </c:pt>
                      <c:pt idx="92" formatCode="0">
                        <c:v>13</c:v>
                      </c:pt>
                      <c:pt idx="93" formatCode="0">
                        <c:v>12</c:v>
                      </c:pt>
                      <c:pt idx="94" formatCode="0">
                        <c:v>11</c:v>
                      </c:pt>
                      <c:pt idx="95" formatCode="0">
                        <c:v>10</c:v>
                      </c:pt>
                      <c:pt idx="96" formatCode="0">
                        <c:v>10</c:v>
                      </c:pt>
                      <c:pt idx="97" formatCode="0">
                        <c:v>10</c:v>
                      </c:pt>
                      <c:pt idx="98" formatCode="0">
                        <c:v>10</c:v>
                      </c:pt>
                      <c:pt idx="99" formatCode="0">
                        <c:v>10</c:v>
                      </c:pt>
                      <c:pt idx="100" formatCode="0">
                        <c:v>10</c:v>
                      </c:pt>
                      <c:pt idx="101" formatCode="0">
                        <c:v>10</c:v>
                      </c:pt>
                      <c:pt idx="102" formatCode="0">
                        <c:v>11</c:v>
                      </c:pt>
                      <c:pt idx="103" formatCode="0">
                        <c:v>11</c:v>
                      </c:pt>
                    </c:numCache>
                  </c:numRef>
                </c:val>
                <c:smooth val="0"/>
                <c:extLst xmlns:c15="http://schemas.microsoft.com/office/drawing/2012/chart">
                  <c:ext xmlns:c16="http://schemas.microsoft.com/office/drawing/2014/chart" uri="{C3380CC4-5D6E-409C-BE32-E72D297353CC}">
                    <c16:uniqueId val="{0000002E-705D-4F0A-A385-AB4DC8980013}"/>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25-26'!$A$45</c15:sqref>
                        </c15:formulaRef>
                      </c:ext>
                    </c:extLst>
                    <c:strCache>
                      <c:ptCount val="1"/>
                      <c:pt idx="0">
                        <c:v>Urological - Trajectory Total</c:v>
                      </c:pt>
                    </c:strCache>
                  </c:strRef>
                </c:tx>
                <c:spPr>
                  <a:ln w="28575" cap="rnd">
                    <a:solidFill>
                      <a:schemeClr val="accent5">
                        <a:shade val="9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25-26'!$B$45:$DA$45</c15:sqref>
                        </c15:formulaRef>
                      </c:ext>
                    </c:extLst>
                    <c:numCache>
                      <c:formatCode>General</c:formatCode>
                      <c:ptCount val="104"/>
                      <c:pt idx="52" formatCode="0">
                        <c:v>34</c:v>
                      </c:pt>
                      <c:pt idx="53" formatCode="0">
                        <c:v>34</c:v>
                      </c:pt>
                      <c:pt idx="54" formatCode="0">
                        <c:v>34</c:v>
                      </c:pt>
                      <c:pt idx="55" formatCode="0">
                        <c:v>34</c:v>
                      </c:pt>
                      <c:pt idx="56" formatCode="0">
                        <c:v>33</c:v>
                      </c:pt>
                      <c:pt idx="57" formatCode="0">
                        <c:v>32</c:v>
                      </c:pt>
                      <c:pt idx="58" formatCode="0">
                        <c:v>32</c:v>
                      </c:pt>
                      <c:pt idx="59" formatCode="0">
                        <c:v>32</c:v>
                      </c:pt>
                      <c:pt idx="60" formatCode="0">
                        <c:v>31</c:v>
                      </c:pt>
                      <c:pt idx="61" formatCode="0">
                        <c:v>33</c:v>
                      </c:pt>
                      <c:pt idx="62" formatCode="0">
                        <c:v>32</c:v>
                      </c:pt>
                      <c:pt idx="63" formatCode="0">
                        <c:v>31</c:v>
                      </c:pt>
                      <c:pt idx="64" formatCode="0">
                        <c:v>31</c:v>
                      </c:pt>
                      <c:pt idx="65" formatCode="0">
                        <c:v>31</c:v>
                      </c:pt>
                      <c:pt idx="66" formatCode="0">
                        <c:v>30</c:v>
                      </c:pt>
                      <c:pt idx="67" formatCode="0">
                        <c:v>29</c:v>
                      </c:pt>
                      <c:pt idx="68" formatCode="0">
                        <c:v>29</c:v>
                      </c:pt>
                      <c:pt idx="69" formatCode="0">
                        <c:v>30</c:v>
                      </c:pt>
                      <c:pt idx="70" formatCode="0">
                        <c:v>29</c:v>
                      </c:pt>
                      <c:pt idx="71" formatCode="0">
                        <c:v>28</c:v>
                      </c:pt>
                      <c:pt idx="72" formatCode="0">
                        <c:v>29</c:v>
                      </c:pt>
                      <c:pt idx="73" formatCode="0">
                        <c:v>31</c:v>
                      </c:pt>
                      <c:pt idx="74" formatCode="0">
                        <c:v>28</c:v>
                      </c:pt>
                      <c:pt idx="75" formatCode="0">
                        <c:v>28</c:v>
                      </c:pt>
                      <c:pt idx="76" formatCode="0">
                        <c:v>28</c:v>
                      </c:pt>
                      <c:pt idx="77" formatCode="0">
                        <c:v>27</c:v>
                      </c:pt>
                      <c:pt idx="78" formatCode="0">
                        <c:v>27</c:v>
                      </c:pt>
                      <c:pt idx="79" formatCode="0">
                        <c:v>26</c:v>
                      </c:pt>
                      <c:pt idx="80" formatCode="0">
                        <c:v>25</c:v>
                      </c:pt>
                      <c:pt idx="81" formatCode="0">
                        <c:v>25</c:v>
                      </c:pt>
                      <c:pt idx="82" formatCode="0">
                        <c:v>24</c:v>
                      </c:pt>
                      <c:pt idx="83" formatCode="0">
                        <c:v>23</c:v>
                      </c:pt>
                      <c:pt idx="84" formatCode="0">
                        <c:v>22</c:v>
                      </c:pt>
                      <c:pt idx="85" formatCode="0">
                        <c:v>21</c:v>
                      </c:pt>
                      <c:pt idx="86" formatCode="0">
                        <c:v>20</c:v>
                      </c:pt>
                      <c:pt idx="87" formatCode="0">
                        <c:v>20</c:v>
                      </c:pt>
                      <c:pt idx="88" formatCode="0">
                        <c:v>21</c:v>
                      </c:pt>
                      <c:pt idx="89" formatCode="0">
                        <c:v>20</c:v>
                      </c:pt>
                      <c:pt idx="90" formatCode="0">
                        <c:v>20</c:v>
                      </c:pt>
                      <c:pt idx="91" formatCode="0">
                        <c:v>22</c:v>
                      </c:pt>
                      <c:pt idx="92" formatCode="0">
                        <c:v>21</c:v>
                      </c:pt>
                      <c:pt idx="93" formatCode="0">
                        <c:v>21</c:v>
                      </c:pt>
                      <c:pt idx="94" formatCode="0">
                        <c:v>19</c:v>
                      </c:pt>
                      <c:pt idx="95" formatCode="0">
                        <c:v>18</c:v>
                      </c:pt>
                      <c:pt idx="96" formatCode="0">
                        <c:v>17</c:v>
                      </c:pt>
                      <c:pt idx="97" formatCode="0">
                        <c:v>16</c:v>
                      </c:pt>
                      <c:pt idx="98" formatCode="0">
                        <c:v>18</c:v>
                      </c:pt>
                      <c:pt idx="99" formatCode="0">
                        <c:v>15</c:v>
                      </c:pt>
                      <c:pt idx="100" formatCode="0">
                        <c:v>14</c:v>
                      </c:pt>
                      <c:pt idx="101" formatCode="0">
                        <c:v>14</c:v>
                      </c:pt>
                      <c:pt idx="102" formatCode="0">
                        <c:v>14</c:v>
                      </c:pt>
                      <c:pt idx="103" formatCode="0">
                        <c:v>14</c:v>
                      </c:pt>
                    </c:numCache>
                  </c:numRef>
                </c:val>
                <c:smooth val="0"/>
                <c:extLst xmlns:c15="http://schemas.microsoft.com/office/drawing/2012/chart">
                  <c:ext xmlns:c16="http://schemas.microsoft.com/office/drawing/2014/chart" uri="{C3380CC4-5D6E-409C-BE32-E72D297353CC}">
                    <c16:uniqueId val="{0000002F-705D-4F0A-A385-AB4DC8980013}"/>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785537677355E-2"/>
          <c:y val="0.95651202050500383"/>
          <c:w val="0.96211775868718619"/>
          <c:h val="4.096317316637537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A234D1E4-870D-4C0F-95CE-D75C5CD14EC0}">
      <dgm:prSet phldrT="[Text]"/>
      <dgm:spPr>
        <a:solidFill>
          <a:srgbClr val="9E4ECA"/>
        </a:solidFill>
      </dgm:spPr>
      <dgm:t>
        <a:bodyPr/>
        <a:lstStyle/>
        <a:p>
          <a:pPr algn="ctr"/>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chemeClr val="accent5">
            <a:lumMod val="60000"/>
            <a:lumOff val="40000"/>
          </a:schemeClr>
        </a:solidFill>
      </dgm:spPr>
      <dgm:t>
        <a:bodyPr/>
        <a:lstStyle/>
        <a:p>
          <a:pPr algn="ctr"/>
          <a:endParaRPr lang="en-GB" b="1" dirty="0"/>
        </a:p>
        <a:p>
          <a:pPr algn="ctr"/>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FB9320CF-4C4C-46C8-9228-ECCB91AA990D}">
      <dgm:prSet/>
      <dgm:spPr>
        <a:solidFill>
          <a:schemeClr val="accent5">
            <a:lumMod val="60000"/>
            <a:lumOff val="40000"/>
          </a:schemeClr>
        </a:solidFill>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6FE8D014-F6A4-43E6-8B6E-27A7A69A9E0E}">
      <dgm:prSet phldrT="[Text]"/>
      <dgm:spPr>
        <a:solidFill>
          <a:srgbClr val="4EB3BE"/>
        </a:solidFill>
      </dgm:spPr>
      <dgm:t>
        <a:bodyPr/>
        <a:lstStyle/>
        <a:p>
          <a:pPr algn="ctr"/>
          <a:endParaRPr lang="en-GB" b="1" dirty="0"/>
        </a:p>
        <a:p>
          <a:pPr algn="ctr"/>
          <a:r>
            <a:rPr lang="en-GB" b="1" dirty="0"/>
            <a:t>Section 3</a:t>
          </a:r>
          <a:r>
            <a:rPr lang="en-GB" dirty="0"/>
            <a:t>: Service Specific Updates</a:t>
          </a:r>
        </a:p>
      </dgm:t>
    </dgm:pt>
    <dgm:pt modelId="{F5E7A9B1-4FDC-4139-97DE-84AFD44C58F3}" type="parTrans" cxnId="{39BE43D5-384F-4B4C-890C-CD9AA8C4179D}">
      <dgm:prSet/>
      <dgm:spPr/>
      <dgm:t>
        <a:bodyPr/>
        <a:lstStyle/>
        <a:p>
          <a:endParaRPr lang="en-GB"/>
        </a:p>
      </dgm:t>
    </dgm:pt>
    <dgm:pt modelId="{34756629-E74C-4A2B-986C-B90824477568}" type="sibTrans" cxnId="{39BE43D5-384F-4B4C-890C-CD9AA8C4179D}">
      <dgm:prSet/>
      <dgm:spPr/>
      <dgm:t>
        <a:bodyPr/>
        <a:lstStyle/>
        <a:p>
          <a:endParaRPr lang="en-GB"/>
        </a:p>
      </dgm:t>
    </dgm:pt>
    <dgm:pt modelId="{4F84AD97-1977-4A55-A108-C3807F42D8B5}">
      <dgm:prSet/>
      <dgm:spPr>
        <a:solidFill>
          <a:srgbClr val="4EB3BE"/>
        </a:solidFill>
      </dgm:spPr>
      <dgm:t>
        <a:bodyPr/>
        <a:lstStyle/>
        <a:p>
          <a:pPr algn="l"/>
          <a:endParaRPr lang="en-GB"/>
        </a:p>
      </dgm:t>
    </dgm:pt>
    <dgm:pt modelId="{C99259A3-04A2-4E4C-ACCC-CB24B54DEF5E}" type="parTrans" cxnId="{0F7E7BA3-D435-4C08-AAEB-D423F7745409}">
      <dgm:prSet/>
      <dgm:spPr/>
      <dgm:t>
        <a:bodyPr/>
        <a:lstStyle/>
        <a:p>
          <a:endParaRPr lang="en-GB"/>
        </a:p>
      </dgm:t>
    </dgm:pt>
    <dgm:pt modelId="{53F8A35F-BF8C-4EDB-97AF-86195C8FB655}" type="sibTrans" cxnId="{0F7E7BA3-D435-4C08-AAEB-D423F7745409}">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3"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3"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F7B9B2D7-A503-40E1-B12E-6ECD9441DFF3}" type="pres">
      <dgm:prSet presAssocID="{6FE8D014-F6A4-43E6-8B6E-27A7A69A9E0E}" presName="composite" presStyleCnt="0"/>
      <dgm:spPr/>
    </dgm:pt>
    <dgm:pt modelId="{5BFA6665-1F33-4D4C-9527-789645D89B43}" type="pres">
      <dgm:prSet presAssocID="{6FE8D014-F6A4-43E6-8B6E-27A7A69A9E0E}" presName="imgShp" presStyleLbl="fgImgPlac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usiness Growth with solid fill"/>
        </a:ext>
      </dgm:extLst>
    </dgm:pt>
    <dgm:pt modelId="{5DDC43BC-921E-45A5-8DDB-80AAB6F63EE0}" type="pres">
      <dgm:prSet presAssocID="{6FE8D014-F6A4-43E6-8B6E-27A7A69A9E0E}" presName="txShp" presStyleLbl="node1" presStyleIdx="2" presStyleCnt="3" custLinFactNeighborX="9008" custLinFactNeighborY="-5786">
        <dgm:presLayoutVars>
          <dgm:bulletEnabled val="1"/>
        </dgm:presLayoutVars>
      </dgm:prSet>
      <dgm:spPr/>
    </dgm:pt>
  </dgm:ptLst>
  <dgm:cxnLst>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84C46467-F15D-4E74-A288-154C81A432F8}" type="presOf" srcId="{6FE8D014-F6A4-43E6-8B6E-27A7A69A9E0E}" destId="{5DDC43BC-921E-45A5-8DDB-80AAB6F63EE0}"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E5404F74-C553-46FE-9E48-F5581C14FCC3}" type="presOf" srcId="{4F84AD97-1977-4A55-A108-C3807F42D8B5}" destId="{5DDC43BC-921E-45A5-8DDB-80AAB6F63EE0}" srcOrd="0" destOrd="1"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0F7E7BA3-D435-4C08-AAEB-D423F7745409}" srcId="{6FE8D014-F6A4-43E6-8B6E-27A7A69A9E0E}" destId="{4F84AD97-1977-4A55-A108-C3807F42D8B5}" srcOrd="0" destOrd="0" parTransId="{C99259A3-04A2-4E4C-ACCC-CB24B54DEF5E}" sibTransId="{53F8A35F-BF8C-4EDB-97AF-86195C8FB655}"/>
    <dgm:cxn modelId="{B5D6A3C8-EDDE-482E-B402-8596C2E4D51F}" type="presOf" srcId="{FB9320CF-4C4C-46C8-9228-ECCB91AA990D}" destId="{D2AFC09E-EE91-46FC-A104-32B60545D046}" srcOrd="0" destOrd="1" presId="urn:microsoft.com/office/officeart/2005/8/layout/vList3"/>
    <dgm:cxn modelId="{39BE43D5-384F-4B4C-890C-CD9AA8C4179D}" srcId="{6CCB81A5-91B0-40F2-BAEE-DFAF8BCFE0C7}" destId="{6FE8D014-F6A4-43E6-8B6E-27A7A69A9E0E}" srcOrd="2" destOrd="0" parTransId="{F5E7A9B1-4FDC-4139-97DE-84AFD44C58F3}" sibTransId="{34756629-E74C-4A2B-986C-B90824477568}"/>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A93199D4-1081-4422-BF99-E6E3B82230F6}" type="presParOf" srcId="{FEFE71CE-EB5C-4199-8D48-4A7544A10A1A}" destId="{F7B9B2D7-A503-40E1-B12E-6ECD9441DFF3}" srcOrd="4" destOrd="0" presId="urn:microsoft.com/office/officeart/2005/8/layout/vList3"/>
    <dgm:cxn modelId="{D05897A7-0B20-4FDC-98B4-268F0D8A602C}" type="presParOf" srcId="{F7B9B2D7-A503-40E1-B12E-6ECD9441DFF3}" destId="{5BFA6665-1F33-4D4C-9527-789645D89B43}" srcOrd="0" destOrd="0" presId="urn:microsoft.com/office/officeart/2005/8/layout/vList3"/>
    <dgm:cxn modelId="{E24E4B37-2C4A-4465-A1AA-C325634CA1EF}" type="presParOf" srcId="{F7B9B2D7-A503-40E1-B12E-6ECD9441DFF3}" destId="{5DDC43BC-921E-45A5-8DDB-80AAB6F63EE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419565" y="17677"/>
          <a:ext cx="11502771" cy="2249379"/>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ctr" anchorCtr="0">
          <a:noAutofit/>
        </a:bodyPr>
        <a:lstStyle/>
        <a:p>
          <a:pPr marL="0" lvl="0" indent="0" algn="ctr" defTabSz="1377950">
            <a:lnSpc>
              <a:spcPct val="90000"/>
            </a:lnSpc>
            <a:spcBef>
              <a:spcPct val="0"/>
            </a:spcBef>
            <a:spcAft>
              <a:spcPct val="35000"/>
            </a:spcAft>
            <a:buNone/>
          </a:pPr>
          <a:r>
            <a:rPr lang="en-GB" sz="3100" b="1" kern="1200" dirty="0"/>
            <a:t>Section 1: </a:t>
          </a:r>
          <a:r>
            <a:rPr lang="en-GB" sz="3100" kern="1200" dirty="0"/>
            <a:t>Updates against all Escalation areas with Welsh Government</a:t>
          </a:r>
        </a:p>
      </dsp:txBody>
      <dsp:txXfrm rot="10800000">
        <a:off x="4981910" y="17677"/>
        <a:ext cx="10940426" cy="2249379"/>
      </dsp:txXfrm>
    </dsp:sp>
    <dsp:sp modelId="{F9E476B7-A246-4EEE-9E1A-6E631012DA9E}">
      <dsp:nvSpPr>
        <dsp:cNvPr id="0" name=""/>
        <dsp:cNvSpPr/>
      </dsp:nvSpPr>
      <dsp:spPr>
        <a:xfrm>
          <a:off x="2334969" y="3303"/>
          <a:ext cx="2249379" cy="2249379"/>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495829" y="2793991"/>
          <a:ext cx="11502771" cy="2249379"/>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t" anchorCtr="0">
          <a:noAutofit/>
        </a:bodyPr>
        <a:lstStyle/>
        <a:p>
          <a:pPr marL="0" lvl="0" indent="0" algn="ctr" defTabSz="1377950">
            <a:lnSpc>
              <a:spcPct val="90000"/>
            </a:lnSpc>
            <a:spcBef>
              <a:spcPct val="0"/>
            </a:spcBef>
            <a:spcAft>
              <a:spcPct val="35000"/>
            </a:spcAft>
            <a:buNone/>
          </a:pPr>
          <a:endParaRPr lang="en-GB" sz="3100" b="1" kern="1200" dirty="0"/>
        </a:p>
        <a:p>
          <a:pPr marL="0" lvl="0" indent="0" algn="ctr" defTabSz="1377950">
            <a:lnSpc>
              <a:spcPct val="90000"/>
            </a:lnSpc>
            <a:spcBef>
              <a:spcPct val="0"/>
            </a:spcBef>
            <a:spcAft>
              <a:spcPct val="35000"/>
            </a:spcAft>
            <a:buNone/>
          </a:pPr>
          <a:r>
            <a:rPr lang="en-GB" sz="3100" b="1" kern="1200" dirty="0"/>
            <a:t>Section 2</a:t>
          </a:r>
          <a:r>
            <a:rPr lang="en-GB" sz="3100" kern="1200" dirty="0"/>
            <a:t>: Performance against the Health Board’s Strategic Objectives</a:t>
          </a:r>
        </a:p>
        <a:p>
          <a:pPr marL="228600" lvl="1" indent="-228600" algn="l" defTabSz="1066800">
            <a:lnSpc>
              <a:spcPct val="90000"/>
            </a:lnSpc>
            <a:spcBef>
              <a:spcPct val="0"/>
            </a:spcBef>
            <a:spcAft>
              <a:spcPct val="15000"/>
            </a:spcAft>
            <a:buChar char="•"/>
          </a:pPr>
          <a:endParaRPr lang="en-GB" sz="2400" kern="1200" dirty="0"/>
        </a:p>
      </dsp:txBody>
      <dsp:txXfrm rot="10800000">
        <a:off x="5058174" y="2793991"/>
        <a:ext cx="10940426" cy="2249379"/>
      </dsp:txXfrm>
    </dsp:sp>
    <dsp:sp modelId="{C0FBD90D-9B30-43B9-97E9-94BEF7DC7598}">
      <dsp:nvSpPr>
        <dsp:cNvPr id="0" name=""/>
        <dsp:cNvSpPr/>
      </dsp:nvSpPr>
      <dsp:spPr>
        <a:xfrm>
          <a:off x="2334969" y="2924140"/>
          <a:ext cx="2249379" cy="2249379"/>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5DDC43BC-921E-45A5-8DDB-80AAB6F63EE0}">
      <dsp:nvSpPr>
        <dsp:cNvPr id="0" name=""/>
        <dsp:cNvSpPr/>
      </dsp:nvSpPr>
      <dsp:spPr>
        <a:xfrm rot="10800000">
          <a:off x="4495829" y="5714828"/>
          <a:ext cx="11502771" cy="2249379"/>
        </a:xfrm>
        <a:prstGeom prst="homePlate">
          <a:avLst/>
        </a:prstGeom>
        <a:solidFill>
          <a:srgbClr val="4EB3B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t" anchorCtr="0">
          <a:noAutofit/>
        </a:bodyPr>
        <a:lstStyle/>
        <a:p>
          <a:pPr marL="0" lvl="0" indent="0" algn="ctr" defTabSz="1377950">
            <a:lnSpc>
              <a:spcPct val="90000"/>
            </a:lnSpc>
            <a:spcBef>
              <a:spcPct val="0"/>
            </a:spcBef>
            <a:spcAft>
              <a:spcPct val="35000"/>
            </a:spcAft>
            <a:buNone/>
          </a:pPr>
          <a:endParaRPr lang="en-GB" sz="3100" b="1" kern="1200" dirty="0"/>
        </a:p>
        <a:p>
          <a:pPr marL="0" lvl="0" indent="0" algn="ctr" defTabSz="1377950">
            <a:lnSpc>
              <a:spcPct val="90000"/>
            </a:lnSpc>
            <a:spcBef>
              <a:spcPct val="0"/>
            </a:spcBef>
            <a:spcAft>
              <a:spcPct val="35000"/>
            </a:spcAft>
            <a:buNone/>
          </a:pPr>
          <a:r>
            <a:rPr lang="en-GB" sz="3100" b="1" kern="1200" dirty="0"/>
            <a:t>Section 3</a:t>
          </a:r>
          <a:r>
            <a:rPr lang="en-GB" sz="3100" kern="1200" dirty="0"/>
            <a:t>: Service Specific Updates</a:t>
          </a:r>
        </a:p>
        <a:p>
          <a:pPr marL="228600" lvl="1" indent="-228600" algn="l" defTabSz="1066800">
            <a:lnSpc>
              <a:spcPct val="90000"/>
            </a:lnSpc>
            <a:spcBef>
              <a:spcPct val="0"/>
            </a:spcBef>
            <a:spcAft>
              <a:spcPct val="15000"/>
            </a:spcAft>
            <a:buChar char="•"/>
          </a:pPr>
          <a:endParaRPr lang="en-GB" sz="2400" kern="1200"/>
        </a:p>
      </dsp:txBody>
      <dsp:txXfrm rot="10800000">
        <a:off x="5058174" y="5714828"/>
        <a:ext cx="10940426" cy="2249379"/>
      </dsp:txXfrm>
    </dsp:sp>
    <dsp:sp modelId="{5BFA6665-1F33-4D4C-9527-789645D89B43}">
      <dsp:nvSpPr>
        <dsp:cNvPr id="0" name=""/>
        <dsp:cNvSpPr/>
      </dsp:nvSpPr>
      <dsp:spPr>
        <a:xfrm>
          <a:off x="2334969" y="5844977"/>
          <a:ext cx="2249379" cy="2249379"/>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16/03/2026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16/03/2026</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80A04D-F516-ED81-4F98-D17A76076E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7F9049-5B5F-E7EB-EC76-ACB7B37D25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C17986-ECC9-9B5A-D8B3-356D02BB176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7262DE8-A38A-DCC7-EA70-CC322A9CCC2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1724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44</a:t>
            </a:fld>
            <a:endParaRPr lang="pt-BR"/>
          </a:p>
        </p:txBody>
      </p:sp>
    </p:spTree>
    <p:extLst>
      <p:ext uri="{BB962C8B-B14F-4D97-AF65-F5344CB8AC3E}">
        <p14:creationId xmlns:p14="http://schemas.microsoft.com/office/powerpoint/2010/main" val="3221241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88DA12-68FA-46D7-A7F5-37BA9FC3181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90410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46AEFB-0653-4324-91FD-C86045907DC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507650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47</a:t>
            </a:fld>
            <a:endParaRPr lang="pt-BR"/>
          </a:p>
        </p:txBody>
      </p:sp>
    </p:spTree>
    <p:extLst>
      <p:ext uri="{BB962C8B-B14F-4D97-AF65-F5344CB8AC3E}">
        <p14:creationId xmlns:p14="http://schemas.microsoft.com/office/powerpoint/2010/main" val="2618365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2BAC2-554B-000F-1C13-380728FD4D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1491C5-DB70-527F-E41A-E5A0845399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DC2E28-4EB8-F0E1-6845-5143DA23D80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492F457-101B-DFDB-45CF-D2A5E461421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00544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E99A1-211D-92D7-5E9B-0CCB1171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8EF7D6-E710-4BBB-D723-E9AE9C09852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679083-9DB6-1CD4-61B9-2AF5AFEB513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51438EE-EC7A-F78E-F7BC-A78E71FEC8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567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18E61-EADB-7F9E-65B2-7F5FA144DF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967B93-CA46-7E82-3A04-60D221F49B8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188680-9EE3-BAFB-C501-9A239EEAFF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D4621D9-61D0-68D6-20E5-F82B920C8501}"/>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19723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531B6-C296-6073-EE37-5D16E7D4AC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61278E-4451-81F4-0098-0F1B49B62F8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89305BA-8624-E708-586A-ACF4EA556A4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F96C64C-0C58-6D49-3EE6-7FDC30AF3B2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00942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1FD86F-BA81-799F-7FB4-D2379CABFF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096422-694D-A694-D6FC-9B8AB05CC9A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4099234-216B-199F-7215-7352CB44ACD7}"/>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448078D-51A7-F63D-637C-407291EA9DA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381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F8C49A-5A58-631D-B35D-E2B6D39154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93E272-C28D-562E-3F94-D2775F8CDC0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7DC5A6B-216A-827A-C2B9-D5B5347070B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DD18DC5-F941-9CB7-F90D-6766FA70B57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98837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59</a:t>
            </a:fld>
            <a:endParaRPr lang="pt-BR"/>
          </a:p>
        </p:txBody>
      </p:sp>
    </p:spTree>
    <p:extLst>
      <p:ext uri="{BB962C8B-B14F-4D97-AF65-F5344CB8AC3E}">
        <p14:creationId xmlns:p14="http://schemas.microsoft.com/office/powerpoint/2010/main" val="11397135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60</a:t>
            </a:fld>
            <a:endParaRPr lang="pt-BR"/>
          </a:p>
        </p:txBody>
      </p:sp>
    </p:spTree>
    <p:extLst>
      <p:ext uri="{BB962C8B-B14F-4D97-AF65-F5344CB8AC3E}">
        <p14:creationId xmlns:p14="http://schemas.microsoft.com/office/powerpoint/2010/main" val="30556891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D013E-1EC9-8FB3-B777-2EA3D30B15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82CD59-D645-F70D-F662-80CF5E1B56F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F7C9D97-5C3B-676A-5A29-D98D1F7867E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B9D41D2-2923-80AD-0C1D-58446F74B56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79446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440459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Almost half of patients in the diagnostic cohort are waiting pathology results (74).  </a:t>
            </a:r>
          </a:p>
          <a:p>
            <a:r>
              <a:rPr lang="en-GB" dirty="0"/>
              <a:t>51 of the patients under treatment are dated in March.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48796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F3CF9-F531-975F-4E44-7575E61754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BB6054-C236-8856-2263-97DE7EC777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2541F0-7B06-66EC-6C9A-9A119D41B8F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D138984-1DB1-0B5D-FC06-DF91186D145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49649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5BC95F-021B-C68E-397E-6A312021DB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ED9C64-6289-503E-3EC9-66F5FFCE70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93190D-DF11-F7F0-4533-752047C87B8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5134573-10E8-6729-FA4E-ECD8FA3A5ED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58105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61499-8CEB-37A8-E517-224A2EB772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213FB9-7F8B-FCE5-D714-9BA86CF87C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05E70C-4162-1C3E-5C8E-AA116D6A39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616309E-D441-78D6-807F-5BDE2353FF0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5001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338859-7C18-9628-6B3A-5713580782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77F2FD-FC3E-8AB2-EB06-96A9DFBE6B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86E237-FC77-7E8D-1C56-EBA408B4203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E09EEA4-E32F-18BB-3DD5-9C50BBD5EDC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21F573-1FD7-4402-A0AC-70555B10AB4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73617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27FAB-E63F-096C-FA83-AD9DD711F9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937627-B672-79C6-1608-4B507A7E1AB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58C5E1A-3AD5-2713-9EB8-28EBFD4CDB6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A151C64-9541-3F79-3224-8480C419FC4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04672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49ED7-B01E-5D50-14BE-6A3506333B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E5C9D4-ABAE-DB20-2209-AFBEABC3D7F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16D2952-0BB0-FD93-D9B3-B57C91639E7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6636A57-EE4F-7DB1-25DB-A291FACEE1E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5976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31</a:t>
            </a:fld>
            <a:endParaRPr lang="pt-BR"/>
          </a:p>
        </p:txBody>
      </p:sp>
    </p:spTree>
    <p:extLst>
      <p:ext uri="{BB962C8B-B14F-4D97-AF65-F5344CB8AC3E}">
        <p14:creationId xmlns:p14="http://schemas.microsoft.com/office/powerpoint/2010/main" val="3529540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35</a:t>
            </a:fld>
            <a:endParaRPr lang="pt-BR"/>
          </a:p>
        </p:txBody>
      </p:sp>
    </p:spTree>
    <p:extLst>
      <p:ext uri="{BB962C8B-B14F-4D97-AF65-F5344CB8AC3E}">
        <p14:creationId xmlns:p14="http://schemas.microsoft.com/office/powerpoint/2010/main" val="2831255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7E11C-42BC-CE84-B4F2-9CAC74C968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257F94-7232-DC81-ED4A-B773F8E4B5A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4991615-E595-BADD-3B45-4D442E6852E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FD49B8E-1107-EDDF-1965-898366A389F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4366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41</a:t>
            </a:fld>
            <a:endParaRPr lang="pt-BR"/>
          </a:p>
        </p:txBody>
      </p:sp>
    </p:spTree>
    <p:extLst>
      <p:ext uri="{BB962C8B-B14F-4D97-AF65-F5344CB8AC3E}">
        <p14:creationId xmlns:p14="http://schemas.microsoft.com/office/powerpoint/2010/main" val="41283924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5.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0669017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7524289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465739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0103851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08772453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35455898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9344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1160987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96329151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90798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5429497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359541591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13585427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A4C482-3B90-41EE-8B22-1F888E35B9B7}" type="datetime1">
              <a:rPr lang="en-GB" smtClean="0"/>
              <a:t>17/03/2026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04062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63588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84980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40315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894192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065323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1201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29138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16/03/2026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16/03/2026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16/03/2026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83452828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928500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760719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61645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16/03/2026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269326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16/03/2026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8740747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16/03/2026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7734422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940796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6313124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1155380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17249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Cover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424BA-8B5F-BCB5-D819-AA5D61D2B23C}"/>
              </a:ext>
            </a:extLst>
          </p:cNvPr>
          <p:cNvSpPr>
            <a:spLocks noGrp="1"/>
          </p:cNvSpPr>
          <p:nvPr>
            <p:ph type="ctrTitle"/>
          </p:nvPr>
        </p:nvSpPr>
        <p:spPr>
          <a:xfrm>
            <a:off x="2513211" y="4178177"/>
            <a:ext cx="15079266" cy="3133633"/>
          </a:xfrm>
        </p:spPr>
        <p:txBody>
          <a:bodyPr anchor="b"/>
          <a:lstStyle>
            <a:lvl1pPr algn="ctr">
              <a:defRPr sz="9895">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2498F876-8D23-C4F8-2AC4-2F833E8DFA0E}"/>
              </a:ext>
            </a:extLst>
          </p:cNvPr>
          <p:cNvSpPr>
            <a:spLocks noGrp="1"/>
          </p:cNvSpPr>
          <p:nvPr>
            <p:ph type="subTitle" idx="1"/>
          </p:nvPr>
        </p:nvSpPr>
        <p:spPr>
          <a:xfrm>
            <a:off x="2513211" y="7447942"/>
            <a:ext cx="15079266" cy="1489587"/>
          </a:xfrm>
        </p:spPr>
        <p:txBody>
          <a:bodyPr/>
          <a:lstStyle>
            <a:lvl1pPr marL="0" indent="0" algn="ctr">
              <a:buNone/>
              <a:defRPr sz="3958">
                <a:solidFill>
                  <a:schemeClr val="bg1"/>
                </a:solidFill>
              </a:defRPr>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dirty="0"/>
              <a:t>Click to edit Master subtitle style</a:t>
            </a:r>
            <a:endParaRPr lang="en-GB" dirty="0"/>
          </a:p>
        </p:txBody>
      </p:sp>
      <p:pic>
        <p:nvPicPr>
          <p:cNvPr id="8" name="Picture 7" descr="Text&#10;&#10;Description automatically generated">
            <a:extLst>
              <a:ext uri="{FF2B5EF4-FFF2-40B4-BE49-F238E27FC236}">
                <a16:creationId xmlns:a16="http://schemas.microsoft.com/office/drawing/2014/main" id="{124AB827-6F30-98D9-8515-0754654598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9622" y="565468"/>
            <a:ext cx="12452469" cy="2957080"/>
          </a:xfrm>
          <a:prstGeom prst="rect">
            <a:avLst/>
          </a:prstGeom>
        </p:spPr>
      </p:pic>
    </p:spTree>
    <p:extLst>
      <p:ext uri="{BB962C8B-B14F-4D97-AF65-F5344CB8AC3E}">
        <p14:creationId xmlns:p14="http://schemas.microsoft.com/office/powerpoint/2010/main" val="210227118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3F174-2B9D-1E35-5A83-955058D7E6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3FC60-EB28-55E1-F92F-EC460CF65B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B7AF451A-3556-A1C0-EB4B-FBCEA87C5C2D}"/>
              </a:ext>
            </a:extLst>
          </p:cNvPr>
          <p:cNvSpPr>
            <a:spLocks noGrp="1"/>
          </p:cNvSpPr>
          <p:nvPr>
            <p:ph type="sldNum" sz="quarter" idx="12"/>
          </p:nvPr>
        </p:nvSpPr>
        <p:spPr>
          <a:xfrm>
            <a:off x="18461122" y="10406173"/>
            <a:ext cx="1257824" cy="602118"/>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57470054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8712950" y="10434971"/>
            <a:ext cx="103146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018031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9B1DF-59C9-2B8C-4C7C-E2052274DF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151983-7002-636C-4D7C-A3D41E7C9A03}"/>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0E3599-4A02-D96C-C1A6-89E5F002744F}"/>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80D3DB69-4620-C4C0-B1EF-623319F0FC4C}"/>
              </a:ext>
            </a:extLst>
          </p:cNvPr>
          <p:cNvSpPr>
            <a:spLocks noGrp="1"/>
          </p:cNvSpPr>
          <p:nvPr>
            <p:ph type="sldNum" sz="quarter" idx="12"/>
          </p:nvPr>
        </p:nvSpPr>
        <p:spPr>
          <a:xfrm>
            <a:off x="18723423" y="10408792"/>
            <a:ext cx="113094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43807387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23131-6AF1-01B3-CDFF-6A978FF1AA08}"/>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E3ED76-2A3F-D322-A519-7F8EB68F8B16}"/>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02B1F82C-3143-8AE9-CD56-77525B5BACE3}"/>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7BFB4F-2E83-A643-A653-CCD6A2B57594}"/>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D956472F-0E1A-FDFF-ADFA-28BEF7F1317E}"/>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8999BE3E-F91E-2986-701E-71023E3CFBD2}"/>
              </a:ext>
            </a:extLst>
          </p:cNvPr>
          <p:cNvSpPr>
            <a:spLocks noGrp="1"/>
          </p:cNvSpPr>
          <p:nvPr>
            <p:ph type="sldNum" sz="quarter" idx="12"/>
          </p:nvPr>
        </p:nvSpPr>
        <p:spPr>
          <a:xfrm>
            <a:off x="18726041" y="10406173"/>
            <a:ext cx="108120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82958394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8723422" y="10406173"/>
            <a:ext cx="1083821"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18474141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8B3645-4DD2-49F2-F9B0-EA8EBF72AB1F}"/>
              </a:ext>
            </a:extLst>
          </p:cNvPr>
          <p:cNvSpPr>
            <a:spLocks noGrp="1"/>
          </p:cNvSpPr>
          <p:nvPr>
            <p:ph type="sldNum" sz="quarter" idx="12"/>
          </p:nvPr>
        </p:nvSpPr>
        <p:spPr>
          <a:xfrm>
            <a:off x="18786253" y="1041926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67061608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0D46-BA4C-9A5C-B218-74AF51EF0F59}"/>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31063-AA51-D81C-C4ED-7E07303362D5}"/>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032455-2A10-18B5-F7E4-B31A85049D25}"/>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61DC1C7A-D602-FE95-2C39-EB5F68E17A8F}"/>
              </a:ext>
            </a:extLst>
          </p:cNvPr>
          <p:cNvSpPr>
            <a:spLocks noGrp="1"/>
          </p:cNvSpPr>
          <p:nvPr>
            <p:ph type="sldNum" sz="quarter" idx="12"/>
          </p:nvPr>
        </p:nvSpPr>
        <p:spPr>
          <a:xfrm>
            <a:off x="18726041" y="10434971"/>
            <a:ext cx="1128325"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79155652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595E-C5BB-383F-EA05-522EC0E4FF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F153BE-0966-1C70-7320-83D7CA9B228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274FD499-5355-4CC8-FC99-69D17EFA3B2D}"/>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D23F2848-84A5-AF5C-3838-392AFA02E134}"/>
              </a:ext>
            </a:extLst>
          </p:cNvPr>
          <p:cNvSpPr>
            <a:spLocks noGrp="1"/>
          </p:cNvSpPr>
          <p:nvPr>
            <p:ph type="sldNum" sz="quarter" idx="12"/>
          </p:nvPr>
        </p:nvSpPr>
        <p:spPr>
          <a:xfrm>
            <a:off x="18726042" y="10434971"/>
            <a:ext cx="1065494"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51160373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04AAD-8454-7A9E-44F8-13E973888D9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DFA29C-8D93-0C19-33AE-6FF8A44A1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510E934B-6E49-CE4B-A228-DB7EBA4CB1FC}"/>
              </a:ext>
            </a:extLst>
          </p:cNvPr>
          <p:cNvSpPr>
            <a:spLocks noGrp="1"/>
          </p:cNvSpPr>
          <p:nvPr>
            <p:ph type="sldNum" sz="quarter" idx="12"/>
          </p:nvPr>
        </p:nvSpPr>
        <p:spPr>
          <a:xfrm>
            <a:off x="18723423" y="10429735"/>
            <a:ext cx="1099528"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81476784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F5740-0195-7F2B-A96E-77D8442D4669}"/>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EA67C-F929-357F-6ED9-61AC46731179}"/>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C04A0AEC-217C-23BD-E075-9C0809F1EC2C}"/>
              </a:ext>
            </a:extLst>
          </p:cNvPr>
          <p:cNvSpPr>
            <a:spLocks noGrp="1"/>
          </p:cNvSpPr>
          <p:nvPr>
            <p:ph type="sldNum" sz="quarter" idx="12"/>
          </p:nvPr>
        </p:nvSpPr>
        <p:spPr>
          <a:xfrm>
            <a:off x="18723421" y="1040617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82352956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8453979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29613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441440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7967273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34885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2735839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DCB6C-0320-CBCE-685B-FAB745D6E08C}"/>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6A7B1A7E-FEF9-F1B7-25D4-C4D5F43C90C5}"/>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F98FEB-E644-CC87-3DF9-1FEB1E980C9D}"/>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2407EEAC-21BC-A937-9C6D-8D3A80043F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787F0D-D9BA-7395-1E72-2EB4193C94E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54864085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23E51-7C40-1C1E-C3E9-939B01DD97B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5D3CB2-825C-D43A-4F6C-17A1B33BF9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02A43C-6D3D-70E0-B93C-43DE6BD91FAF}"/>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C28060F8-EB45-6C37-2AE1-FECE2BA75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324763-A928-D735-6C48-8E7AF84962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3383621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7213D-C636-01CD-BED0-5DC9FAEE63D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A42D305-7845-4CA9-5ADA-EF759E25B08C}"/>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CB1B78-C15E-9026-6457-0D8B1C96CE64}"/>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06560A08-F951-A480-50C1-56DEB5676D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8E6B84-F7F2-5D01-94C0-4B6FB851279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6508270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42C2E-627E-814C-EC9E-DADD3DE9FF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3868E7-03AE-1D51-45FB-FC5FB94BAEB8}"/>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6A3D79C-495D-ECE0-588A-2837A0606E46}"/>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F61AAD-CA34-3EB9-2037-B30EC5E21BAF}"/>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6" name="Footer Placeholder 5">
            <a:extLst>
              <a:ext uri="{FF2B5EF4-FFF2-40B4-BE49-F238E27FC236}">
                <a16:creationId xmlns:a16="http://schemas.microsoft.com/office/drawing/2014/main" id="{291AF2A2-B5E9-F6E3-0E5C-85D0C4B910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F98B93-06A0-C511-A4B8-4F46288D7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42384493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1F29-B57D-0CAE-9C92-1F85B8AD89B7}"/>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714219-2D46-5D88-1132-326CB0166699}"/>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E61B2026-086E-144F-26EE-D67F27C02CC0}"/>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9E9022-7E85-BD36-B8D9-6E6D241A3FF1}"/>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F678242B-020C-56FF-4064-1BAF3DF83FA3}"/>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5F52889-C29C-2D2B-C191-75CB219CCB8D}"/>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8" name="Footer Placeholder 7">
            <a:extLst>
              <a:ext uri="{FF2B5EF4-FFF2-40B4-BE49-F238E27FC236}">
                <a16:creationId xmlns:a16="http://schemas.microsoft.com/office/drawing/2014/main" id="{D6879492-39EB-EBBA-436D-CB87227D230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32F72E0-869D-0596-2314-208614F1E8CA}"/>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820510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E385C-DFE1-02B6-80F3-2F94C97B91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F9E9F60-D19C-1069-DBDA-4773146E1FEC}"/>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4" name="Footer Placeholder 3">
            <a:extLst>
              <a:ext uri="{FF2B5EF4-FFF2-40B4-BE49-F238E27FC236}">
                <a16:creationId xmlns:a16="http://schemas.microsoft.com/office/drawing/2014/main" id="{5875BC4E-1749-6818-6512-11E0FFE192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04F7B1-D99A-568F-88D9-27658A24152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107601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EB3CC5-0E86-3254-ADB0-ADB245E65AAB}"/>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3" name="Footer Placeholder 2">
            <a:extLst>
              <a:ext uri="{FF2B5EF4-FFF2-40B4-BE49-F238E27FC236}">
                <a16:creationId xmlns:a16="http://schemas.microsoft.com/office/drawing/2014/main" id="{42BB924F-8D28-C737-6A28-50B38A23A86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EAA5E9-C6CC-A5F3-8306-0FF12EEC2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34849226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D0A51-080F-B670-7A60-F79C3DA95CE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2343DF2-430E-A82E-9036-06382D0D21E7}"/>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CD2402-D02D-6A22-76EE-4722E30C37D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7A568690-992C-7740-94ED-54FECC646CF4}"/>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6" name="Footer Placeholder 5">
            <a:extLst>
              <a:ext uri="{FF2B5EF4-FFF2-40B4-BE49-F238E27FC236}">
                <a16:creationId xmlns:a16="http://schemas.microsoft.com/office/drawing/2014/main" id="{CD2338B9-410C-B385-6548-F0F810A029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7B7FC4-1595-EB80-B5E1-1827EDFF357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2298010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4534C-7721-CDE5-3250-F9D68BE3E3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7A301BB-F117-AC16-A0F4-80EC1EF42959}"/>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DA63D211-32D8-24FD-EF92-E39066799A2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EE97AEC8-E650-F6F2-93E9-2D5AEA398D75}"/>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6" name="Footer Placeholder 5">
            <a:extLst>
              <a:ext uri="{FF2B5EF4-FFF2-40B4-BE49-F238E27FC236}">
                <a16:creationId xmlns:a16="http://schemas.microsoft.com/office/drawing/2014/main" id="{31977942-9898-5757-019D-488DE07AA6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8F1AFF1-E297-A3C4-74EE-C6EC4EFAEBF0}"/>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9742413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7B680-BC3B-E16E-E74D-FA86C070985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6BB8E9-4A04-1775-3B44-9AE8728018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80C0BE-8EDE-72B3-3487-86788AB333F5}"/>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F66B6842-982F-E6F9-62BE-7C610E87F1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B12E7B-BF07-45D1-584E-03EFA0A1C1F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9264065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5010C-E395-B3EB-396F-F484E1E55F50}"/>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4D78A8E-F2DB-E91E-4D30-F5980BB4A552}"/>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6BFB25-07D8-9134-5607-C789489EEAE1}"/>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E08369F6-CA4B-D2E5-0E35-4F018A6911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94C49E-D98C-BC34-F6C0-4AC9F02B8BC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30582745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7"/>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87344632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6539846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440162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8688008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18198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8570245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7730782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926" y="3505899"/>
            <a:ext cx="17089836"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853" y="6333237"/>
            <a:ext cx="14073982"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19050082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2768884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1005284" y="2601151"/>
            <a:ext cx="8745975"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4429" y="2601151"/>
            <a:ext cx="8745975"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25844964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0117406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5966544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5931887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0003398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830889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theme" Target="../theme/theme10.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s>
</file>

<file path=ppt/slideMasters/_rels/slideMaster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88.xml"/><Relationship Id="rId7" Type="http://schemas.openxmlformats.org/officeDocument/2006/relationships/theme" Target="../theme/theme11.xml"/><Relationship Id="rId2" Type="http://schemas.openxmlformats.org/officeDocument/2006/relationships/slideLayout" Target="../slideLayouts/slideLayout87.xml"/><Relationship Id="rId1" Type="http://schemas.openxmlformats.org/officeDocument/2006/relationships/slideLayout" Target="../slideLayouts/slideLayout86.xml"/><Relationship Id="rId6" Type="http://schemas.openxmlformats.org/officeDocument/2006/relationships/slideLayout" Target="../slideLayouts/slideLayout91.xml"/><Relationship Id="rId5" Type="http://schemas.openxmlformats.org/officeDocument/2006/relationships/slideLayout" Target="../slideLayouts/slideLayout90.xml"/><Relationship Id="rId4" Type="http://schemas.openxmlformats.org/officeDocument/2006/relationships/slideLayout" Target="../slideLayouts/slideLayout89.xml"/><Relationship Id="rId9" Type="http://schemas.openxmlformats.org/officeDocument/2006/relationships/image" Target="../media/image5.emf"/></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94.xml"/><Relationship Id="rId7" Type="http://schemas.openxmlformats.org/officeDocument/2006/relationships/theme" Target="../theme/theme12.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5" Type="http://schemas.openxmlformats.org/officeDocument/2006/relationships/slideLayout" Target="../slideLayouts/slideLayout96.xml"/><Relationship Id="rId4" Type="http://schemas.openxmlformats.org/officeDocument/2006/relationships/slideLayout" Target="../slideLayouts/slideLayout95.xml"/></Relationships>
</file>

<file path=ppt/slideMasters/_rels/slideMaster13.xml.rels><?xml version="1.0" encoding="UTF-8" standalone="yes"?>
<Relationships xmlns="http://schemas.openxmlformats.org/package/2006/relationships"><Relationship Id="rId8" Type="http://schemas.openxmlformats.org/officeDocument/2006/relationships/theme" Target="../theme/theme13.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5" Type="http://schemas.openxmlformats.org/officeDocument/2006/relationships/slideLayout" Target="../slideLayouts/slideLayout102.xml"/><Relationship Id="rId10" Type="http://schemas.openxmlformats.org/officeDocument/2006/relationships/image" Target="../media/image5.emf"/><Relationship Id="rId4" Type="http://schemas.openxmlformats.org/officeDocument/2006/relationships/slideLayout" Target="../slideLayouts/slideLayout101.xml"/><Relationship Id="rId9" Type="http://schemas.openxmlformats.org/officeDocument/2006/relationships/image" Target="../media/image4.png"/></Relationships>
</file>

<file path=ppt/slideMasters/_rels/slideMaster1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07.xml"/><Relationship Id="rId7" Type="http://schemas.openxmlformats.org/officeDocument/2006/relationships/theme" Target="../theme/theme14.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5" Type="http://schemas.openxmlformats.org/officeDocument/2006/relationships/slideLayout" Target="../slideLayouts/slideLayout109.xml"/><Relationship Id="rId4" Type="http://schemas.openxmlformats.org/officeDocument/2006/relationships/slideLayout" Target="../slideLayouts/slideLayout108.xml"/><Relationship Id="rId9" Type="http://schemas.openxmlformats.org/officeDocument/2006/relationships/image" Target="../media/image5.emf"/></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113.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4" Type="http://schemas.openxmlformats.org/officeDocument/2006/relationships/theme" Target="../theme/theme1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6" Type="http://schemas.openxmlformats.org/officeDocument/2006/relationships/image" Target="../media/image5.emf"/><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image" Target="../media/image4.png"/><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22.xml"/><Relationship Id="rId7"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8.xml"/><Relationship Id="rId7" Type="http://schemas.openxmlformats.org/officeDocument/2006/relationships/theme" Target="../theme/theme4.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3.xml"/><Relationship Id="rId1" Type="http://schemas.openxmlformats.org/officeDocument/2006/relationships/slideLayout" Target="../slideLayouts/slideLayout32.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34.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slideLayout" Target="../slideLayouts/slideLayout52.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theme" Target="../theme/theme7.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70.xml"/><Relationship Id="rId7" Type="http://schemas.openxmlformats.org/officeDocument/2006/relationships/theme" Target="../theme/theme9.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5" Type="http://schemas.openxmlformats.org/officeDocument/2006/relationships/slideLayout" Target="../slideLayouts/slideLayout72.xml"/><Relationship Id="rId4" Type="http://schemas.openxmlformats.org/officeDocument/2006/relationships/slideLayout" Target="../slideLayouts/slideLayout71.xml"/><Relationship Id="rId9" Type="http://schemas.openxmlformats.org/officeDocument/2006/relationships/image" Target="../media/image5.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09B4E6-EF76-11EE-3392-28FE1CA692F4}"/>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7299631-5E1D-B74C-5B03-ACA7B7BCAE5A}"/>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806085-D5A7-96E0-B49A-0F268514BAED}"/>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C4E7CD44-1EFD-A41D-5367-DEBA919612D7}"/>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F6FE003-AA84-18AD-6F96-372DDF212F50}"/>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8A25A9B9-B2CC-4CE9-9E9A-F0E085E3F9B2}" type="slidenum">
              <a:rPr lang="en-GB" smtClean="0"/>
              <a:t>‹#›</a:t>
            </a:fld>
            <a:endParaRPr lang="en-GB"/>
          </a:p>
        </p:txBody>
      </p:sp>
    </p:spTree>
    <p:extLst>
      <p:ext uri="{BB962C8B-B14F-4D97-AF65-F5344CB8AC3E}">
        <p14:creationId xmlns:p14="http://schemas.microsoft.com/office/powerpoint/2010/main" val="230621454"/>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11620162"/>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85" y="452374"/>
            <a:ext cx="18095119"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85" y="2601151"/>
            <a:ext cx="1809511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934" y="10517697"/>
            <a:ext cx="6433820"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1005285" y="10517697"/>
            <a:ext cx="4624308"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6" name="Holder 6"/>
          <p:cNvSpPr>
            <a:spLocks noGrp="1"/>
          </p:cNvSpPr>
          <p:nvPr>
            <p:ph type="sldNum" sz="quarter" idx="7"/>
          </p:nvPr>
        </p:nvSpPr>
        <p:spPr>
          <a:xfrm>
            <a:off x="14476097" y="10517697"/>
            <a:ext cx="4624308"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5395294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9"/>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0"/>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2210149835"/>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1" r:id="rId7"/>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98760878"/>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0549651"/>
      </p:ext>
    </p:extLst>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15"/>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6"/>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856" r:id="rId7"/>
    <p:sldLayoutId id="2147483857" r:id="rId8"/>
    <p:sldLayoutId id="2147483858" r:id="rId9"/>
    <p:sldLayoutId id="2147483859" r:id="rId10"/>
    <p:sldLayoutId id="2147483860" r:id="rId11"/>
    <p:sldLayoutId id="2147483861" r:id="rId12"/>
    <p:sldLayoutId id="2147483862" r:id="rId13"/>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16/03/2026</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4" r:id="rId12"/>
    <p:sldLayoutId id="2147483745" r:id="rId13"/>
    <p:sldLayoutId id="2147483746" r:id="rId14"/>
    <p:sldLayoutId id="2147483747" r:id="rId15"/>
    <p:sldLayoutId id="2147483748" r:id="rId16"/>
    <p:sldLayoutId id="2147483749" r:id="rId17"/>
    <p:sldLayoutId id="2147483750" r:id="rId18"/>
    <p:sldLayoutId id="2147483751" r:id="rId19"/>
    <p:sldLayoutId id="2147483752" r:id="rId20"/>
    <p:sldLayoutId id="2147483753" r:id="rId21"/>
    <p:sldLayoutId id="2147483754" r:id="rId2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EECB-4590-D42A-F2D2-A4717BF3596A}"/>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6AEEDB8-C292-448E-02AB-3D82FCB043C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765532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828365108"/>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3" Type="http://schemas.openxmlformats.org/officeDocument/2006/relationships/image" Target="cid:image009.png@01DCB604.D2DE2310" TargetMode="External"/><Relationship Id="rId2" Type="http://schemas.openxmlformats.org/officeDocument/2006/relationships/image" Target="../media/image28.png"/><Relationship Id="rId1" Type="http://schemas.openxmlformats.org/officeDocument/2006/relationships/slideLayout" Target="../slideLayouts/slideLayout4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1.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36.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75.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5.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7.xml"/></Relationships>
</file>

<file path=ppt/slides/_rels/slide27.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17.png"/><Relationship Id="rId7" Type="http://schemas.openxmlformats.org/officeDocument/2006/relationships/image" Target="../media/image45.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4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18.svg"/></Relationships>
</file>

<file path=ppt/slides/_rels/slide28.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7.png"/><Relationship Id="rId7" Type="http://schemas.openxmlformats.org/officeDocument/2006/relationships/image" Target="../media/image49.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41.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18.sv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7.xml"/></Relationships>
</file>

<file path=ppt/slides/_rels/slide31.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7" Type="http://schemas.openxmlformats.org/officeDocument/2006/relationships/image" Target="../media/image54.png"/><Relationship Id="rId2" Type="http://schemas.openxmlformats.org/officeDocument/2006/relationships/notesSlide" Target="../notesSlides/notesSlide6.xml"/><Relationship Id="rId1" Type="http://schemas.openxmlformats.org/officeDocument/2006/relationships/slideLayout" Target="../slideLayouts/slideLayout41.xml"/><Relationship Id="rId6" Type="http://schemas.openxmlformats.org/officeDocument/2006/relationships/image" Target="../media/image53.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1.xml"/></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41.xml"/><Relationship Id="rId5" Type="http://schemas.openxmlformats.org/officeDocument/2006/relationships/image" Target="../media/image61.png"/><Relationship Id="rId4" Type="http://schemas.openxmlformats.org/officeDocument/2006/relationships/image" Target="../media/image60.png"/></Relationships>
</file>

<file path=ppt/slides/_rels/slide3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41.xml"/><Relationship Id="rId5" Type="http://schemas.openxmlformats.org/officeDocument/2006/relationships/image" Target="../media/image65.png"/><Relationship Id="rId4" Type="http://schemas.openxmlformats.org/officeDocument/2006/relationships/image" Target="../media/image64.png"/></Relationships>
</file>

<file path=ppt/slides/_rels/slide3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7.xml"/><Relationship Id="rId1" Type="http://schemas.openxmlformats.org/officeDocument/2006/relationships/slideLayout" Target="../slideLayouts/slideLayout41.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3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41.xml"/><Relationship Id="rId5" Type="http://schemas.openxmlformats.org/officeDocument/2006/relationships/image" Target="../media/image73.png"/><Relationship Id="rId4" Type="http://schemas.openxmlformats.org/officeDocument/2006/relationships/image" Target="../media/image72.png"/></Relationships>
</file>

<file path=ppt/slides/_rels/slide37.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74.png"/><Relationship Id="rId1" Type="http://schemas.openxmlformats.org/officeDocument/2006/relationships/slideLayout" Target="../slideLayouts/slideLayout41.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38.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80.png"/><Relationship Id="rId1" Type="http://schemas.openxmlformats.org/officeDocument/2006/relationships/slideLayout" Target="../slideLayouts/slideLayout41.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7.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41.xml"/><Relationship Id="rId4" Type="http://schemas.openxmlformats.org/officeDocument/2006/relationships/image" Target="../media/image18.svg"/></Relationships>
</file>

<file path=ppt/slides/_rels/slide40.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17.png"/><Relationship Id="rId7" Type="http://schemas.openxmlformats.org/officeDocument/2006/relationships/image" Target="../media/image88.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41.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18.svg"/></Relationships>
</file>

<file path=ppt/slides/_rels/slide4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9.xml"/><Relationship Id="rId1" Type="http://schemas.openxmlformats.org/officeDocument/2006/relationships/slideLayout" Target="../slideLayouts/slideLayout41.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4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4.png"/><Relationship Id="rId1" Type="http://schemas.openxmlformats.org/officeDocument/2006/relationships/slideLayout" Target="../slideLayouts/slideLayout80.xml"/><Relationship Id="rId5" Type="http://schemas.openxmlformats.org/officeDocument/2006/relationships/chart" Target="../charts/chart2.xml"/><Relationship Id="rId4" Type="http://schemas.openxmlformats.org/officeDocument/2006/relationships/image" Target="../media/image95.png"/></Relationships>
</file>

<file path=ppt/slides/_rels/slide4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0.xml"/><Relationship Id="rId1" Type="http://schemas.openxmlformats.org/officeDocument/2006/relationships/slideLayout" Target="../slideLayouts/slideLayout85.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4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1.xml"/><Relationship Id="rId1" Type="http://schemas.openxmlformats.org/officeDocument/2006/relationships/slideLayout" Target="../slideLayouts/slideLayout41.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chart" Target="../charts/chart6.xml"/><Relationship Id="rId2" Type="http://schemas.openxmlformats.org/officeDocument/2006/relationships/notesSlide" Target="../notesSlides/notesSlide12.xml"/><Relationship Id="rId1" Type="http://schemas.openxmlformats.org/officeDocument/2006/relationships/slideLayout" Target="../slideLayouts/slideLayout80.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7.png"/><Relationship Id="rId2" Type="http://schemas.openxmlformats.org/officeDocument/2006/relationships/notesSlide" Target="../notesSlides/notesSlide13.xml"/><Relationship Id="rId1" Type="http://schemas.openxmlformats.org/officeDocument/2006/relationships/slideLayout" Target="../slideLayouts/slideLayout80.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47.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4.xml"/><Relationship Id="rId1" Type="http://schemas.openxmlformats.org/officeDocument/2006/relationships/slideLayout" Target="../slideLayouts/slideLayout41.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4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5.xml"/><Relationship Id="rId1" Type="http://schemas.openxmlformats.org/officeDocument/2006/relationships/slideLayout" Target="../slideLayouts/slideLayout85.xml"/><Relationship Id="rId6" Type="http://schemas.openxmlformats.org/officeDocument/2006/relationships/chart" Target="../charts/chart7.xml"/><Relationship Id="rId5" Type="http://schemas.openxmlformats.org/officeDocument/2006/relationships/image" Target="../media/image113.png"/><Relationship Id="rId4" Type="http://schemas.openxmlformats.org/officeDocument/2006/relationships/image" Target="../media/image112.png"/></Relationships>
</file>

<file path=ppt/slides/_rels/slide49.xml.rels><?xml version="1.0" encoding="UTF-8" standalone="yes"?>
<Relationships xmlns="http://schemas.openxmlformats.org/package/2006/relationships"><Relationship Id="rId8" Type="http://schemas.openxmlformats.org/officeDocument/2006/relationships/image" Target="../media/image117.sv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116.png"/><Relationship Id="rId12" Type="http://schemas.openxmlformats.org/officeDocument/2006/relationships/image" Target="../media/image121.png"/><Relationship Id="rId2" Type="http://schemas.openxmlformats.org/officeDocument/2006/relationships/notesSlide" Target="../notesSlides/notesSlide16.xml"/><Relationship Id="rId1" Type="http://schemas.openxmlformats.org/officeDocument/2006/relationships/slideLayout" Target="../slideLayouts/slideLayout46.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120.png"/><Relationship Id="rId5" Type="http://schemas.openxmlformats.org/officeDocument/2006/relationships/image" Target="../media/image115.svg"/><Relationship Id="rId10" Type="http://schemas.openxmlformats.org/officeDocument/2006/relationships/image" Target="../media/image119.svg"/><Relationship Id="rId4" Type="http://schemas.openxmlformats.org/officeDocument/2006/relationships/image" Target="../media/image114.png"/><Relationship Id="rId9" Type="http://schemas.openxmlformats.org/officeDocument/2006/relationships/image" Target="../media/image1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7.xml"/></Relationships>
</file>

<file path=ppt/slides/_rels/slide51.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18.xml"/><Relationship Id="rId1" Type="http://schemas.openxmlformats.org/officeDocument/2006/relationships/slideLayout" Target="../slideLayouts/slideLayout111.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png"/></Relationships>
</file>

<file path=ppt/slides/_rels/slide52.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19.xml"/><Relationship Id="rId1" Type="http://schemas.openxmlformats.org/officeDocument/2006/relationships/slideLayout" Target="../slideLayouts/slideLayout111.xml"/><Relationship Id="rId5" Type="http://schemas.openxmlformats.org/officeDocument/2006/relationships/image" Target="../media/image128.png"/><Relationship Id="rId4" Type="http://schemas.openxmlformats.org/officeDocument/2006/relationships/image" Target="../media/image127.png"/></Relationships>
</file>

<file path=ppt/slides/_rels/slide53.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20.xml"/><Relationship Id="rId1" Type="http://schemas.openxmlformats.org/officeDocument/2006/relationships/slideLayout" Target="../slideLayouts/slideLayout111.xml"/><Relationship Id="rId5" Type="http://schemas.openxmlformats.org/officeDocument/2006/relationships/image" Target="../media/image131.png"/><Relationship Id="rId4" Type="http://schemas.openxmlformats.org/officeDocument/2006/relationships/image" Target="../media/image130.png"/></Relationships>
</file>

<file path=ppt/slides/_rels/slide54.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41.xml"/></Relationships>
</file>

<file path=ppt/slides/_rels/slide55.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41.xml"/><Relationship Id="rId4" Type="http://schemas.openxmlformats.org/officeDocument/2006/relationships/image" Target="../media/image134.png"/></Relationships>
</file>

<file path=ppt/slides/_rels/slide56.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2.png"/><Relationship Id="rId1" Type="http://schemas.openxmlformats.org/officeDocument/2006/relationships/slideLayout" Target="../slideLayouts/slideLayout41.xml"/></Relationships>
</file>

<file path=ppt/slides/_rels/slide57.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41.xml"/></Relationships>
</file>

<file path=ppt/slides/_rels/slide58.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41.xml"/></Relationships>
</file>

<file path=ppt/slides/_rels/slide59.xml.rels><?xml version="1.0" encoding="UTF-8" standalone="yes"?>
<Relationships xmlns="http://schemas.openxmlformats.org/package/2006/relationships"><Relationship Id="rId8" Type="http://schemas.openxmlformats.org/officeDocument/2006/relationships/image" Target="../media/image141.png"/><Relationship Id="rId3" Type="http://schemas.openxmlformats.org/officeDocument/2006/relationships/image" Target="../media/image139.png"/><Relationship Id="rId7" Type="http://schemas.openxmlformats.org/officeDocument/2006/relationships/image" Target="../media/image140.png"/><Relationship Id="rId2" Type="http://schemas.openxmlformats.org/officeDocument/2006/relationships/notesSlide" Target="../notesSlides/notesSlide21.xml"/><Relationship Id="rId1" Type="http://schemas.openxmlformats.org/officeDocument/2006/relationships/slideLayout" Target="../slideLayouts/slideLayout4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hyperlink" Target="https://app.powerbi.com/groups/me/reports/8df0bdaa-716f-4f38-ae5a-e355db1c9496/ReportSectionab0307511235a56572da?ctid=bb5628b8-e328-4082-a856-433c9edc8fae&amp;experience=power-bi" TargetMode="Externa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1.xml"/></Relationships>
</file>

<file path=ppt/slides/_rels/slide60.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22.xml"/><Relationship Id="rId1" Type="http://schemas.openxmlformats.org/officeDocument/2006/relationships/slideLayout" Target="../slideLayouts/slideLayout41.xml"/></Relationships>
</file>

<file path=ppt/slides/_rels/slide61.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41.xml"/></Relationships>
</file>

<file path=ppt/slides/_rels/slide62.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41.xml"/></Relationships>
</file>

<file path=ppt/slides/_rels/slide63.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147.png"/><Relationship Id="rId1" Type="http://schemas.openxmlformats.org/officeDocument/2006/relationships/slideLayout" Target="../slideLayouts/slideLayout4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4.xml"/><Relationship Id="rId1" Type="http://schemas.openxmlformats.org/officeDocument/2006/relationships/slideLayout" Target="../slideLayouts/slideLayout41.xml"/><Relationship Id="rId4" Type="http://schemas.openxmlformats.org/officeDocument/2006/relationships/image" Target="../media/image149.png"/></Relationships>
</file>

<file path=ppt/slides/_rels/slide6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5.xml"/><Relationship Id="rId1" Type="http://schemas.openxmlformats.org/officeDocument/2006/relationships/slideLayout" Target="../slideLayouts/slideLayout41.xml"/><Relationship Id="rId4" Type="http://schemas.openxmlformats.org/officeDocument/2006/relationships/image" Target="../media/image150.png"/></Relationships>
</file>

<file path=ppt/slides/_rels/slide6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6.xml"/><Relationship Id="rId1" Type="http://schemas.openxmlformats.org/officeDocument/2006/relationships/slideLayout" Target="../slideLayouts/slideLayout19.xml"/><Relationship Id="rId4" Type="http://schemas.openxmlformats.org/officeDocument/2006/relationships/chart" Target="../charts/chart11.xml"/></Relationships>
</file>

<file path=ppt/slides/_rels/slide69.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7.xml"/><Relationship Id="rId1" Type="http://schemas.openxmlformats.org/officeDocument/2006/relationships/slideLayout" Target="../slideLayouts/slideLayout19.xml"/><Relationship Id="rId4" Type="http://schemas.openxmlformats.org/officeDocument/2006/relationships/chart" Target="../charts/chart13.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1.xml"/></Relationships>
</file>

<file path=ppt/slides/_rels/slide70.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6000" dirty="0">
                <a:latin typeface="Verdana" panose="020B0604030504040204" pitchFamily="34" charset="0"/>
                <a:ea typeface="Verdana" panose="020B0604030504040204" pitchFamily="34" charset="0"/>
                <a:cs typeface="Arial" panose="020B0604020202020204" pitchFamily="34" charset="0"/>
              </a:rPr>
              <a:t>March</a:t>
            </a:r>
            <a:r>
              <a:rPr lang="pt-BR" sz="5400" dirty="0">
                <a:latin typeface="Arial" panose="020B0604020202020204" pitchFamily="34" charset="0"/>
                <a:cs typeface="Arial" panose="020B0604020202020204" pitchFamily="34" charset="0"/>
              </a:rPr>
              <a:t> 2026</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BAFD73-6D20-5877-5CBC-306B5716AF2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3BB94D2-62DA-7AE7-4470-10E9AE0164D5}"/>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Healthcare Acquired Infections</a:t>
            </a:r>
          </a:p>
        </p:txBody>
      </p:sp>
      <p:graphicFrame>
        <p:nvGraphicFramePr>
          <p:cNvPr id="3" name="Table 2">
            <a:extLst>
              <a:ext uri="{FF2B5EF4-FFF2-40B4-BE49-F238E27FC236}">
                <a16:creationId xmlns:a16="http://schemas.microsoft.com/office/drawing/2014/main" id="{D4BBDAA8-1147-5FBF-1BEE-3D4B1C1CB552}"/>
              </a:ext>
            </a:extLst>
          </p:cNvPr>
          <p:cNvGraphicFramePr>
            <a:graphicFrameLocks noGrp="1"/>
          </p:cNvGraphicFramePr>
          <p:nvPr/>
        </p:nvGraphicFramePr>
        <p:xfrm>
          <a:off x="565944" y="777876"/>
          <a:ext cx="18973800" cy="2498979"/>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360117">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038458">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marL="75396" marR="75396" marT="75396" marB="75396">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-3</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r h="1011430">
                <a:tc>
                  <a:txBody>
                    <a:bodyPr/>
                    <a:lstStyle/>
                    <a:p>
                      <a:pPr marL="285750" indent="-285750">
                        <a:buFont typeface="Arial" panose="020B0604020202020204" pitchFamily="34" charset="0"/>
                        <a:buChar char="•"/>
                      </a:pPr>
                      <a:r>
                        <a:rPr lang="en-GB" sz="1800" b="1"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solidFill>
                      <a:srgbClr val="FFC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2</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3541243"/>
                  </a:ext>
                </a:extLst>
              </a:tr>
            </a:tbl>
          </a:graphicData>
        </a:graphic>
      </p:graphicFrame>
      <p:pic>
        <p:nvPicPr>
          <p:cNvPr id="4" name="Picture 3">
            <a:extLst>
              <a:ext uri="{FF2B5EF4-FFF2-40B4-BE49-F238E27FC236}">
                <a16:creationId xmlns:a16="http://schemas.microsoft.com/office/drawing/2014/main" id="{B64755E7-F346-3049-015E-B3D6A4AE510A}"/>
              </a:ext>
            </a:extLst>
          </p:cNvPr>
          <p:cNvPicPr>
            <a:picLocks noChangeAspect="1"/>
          </p:cNvPicPr>
          <p:nvPr/>
        </p:nvPicPr>
        <p:blipFill>
          <a:blip r:embed="rId2"/>
          <a:stretch>
            <a:fillRect/>
          </a:stretch>
        </p:blipFill>
        <p:spPr>
          <a:xfrm>
            <a:off x="565944" y="4435475"/>
            <a:ext cx="9250525" cy="5194232"/>
          </a:xfrm>
          <a:prstGeom prst="rect">
            <a:avLst/>
          </a:prstGeom>
        </p:spPr>
      </p:pic>
      <p:pic>
        <p:nvPicPr>
          <p:cNvPr id="5" name="Picture 4">
            <a:extLst>
              <a:ext uri="{FF2B5EF4-FFF2-40B4-BE49-F238E27FC236}">
                <a16:creationId xmlns:a16="http://schemas.microsoft.com/office/drawing/2014/main" id="{CD03537E-0A3A-4D8B-AE48-07097359C2F4}"/>
              </a:ext>
            </a:extLst>
          </p:cNvPr>
          <p:cNvPicPr>
            <a:picLocks noChangeAspect="1"/>
          </p:cNvPicPr>
          <p:nvPr/>
        </p:nvPicPr>
        <p:blipFill>
          <a:blip r:embed="rId3"/>
          <a:stretch>
            <a:fillRect/>
          </a:stretch>
        </p:blipFill>
        <p:spPr>
          <a:xfrm>
            <a:off x="10052844" y="4435475"/>
            <a:ext cx="9486900" cy="5194232"/>
          </a:xfrm>
          <a:prstGeom prst="rect">
            <a:avLst/>
          </a:prstGeom>
        </p:spPr>
      </p:pic>
    </p:spTree>
    <p:extLst>
      <p:ext uri="{BB962C8B-B14F-4D97-AF65-F5344CB8AC3E}">
        <p14:creationId xmlns:p14="http://schemas.microsoft.com/office/powerpoint/2010/main" val="792061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586B87-CC82-8E07-7C4C-33E05C3DDBB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2067891-525D-73EC-0A53-EA52E75BDD0B}"/>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Finance</a:t>
            </a:r>
          </a:p>
        </p:txBody>
      </p:sp>
      <p:sp>
        <p:nvSpPr>
          <p:cNvPr id="4" name="TextBox 3">
            <a:extLst>
              <a:ext uri="{FF2B5EF4-FFF2-40B4-BE49-F238E27FC236}">
                <a16:creationId xmlns:a16="http://schemas.microsoft.com/office/drawing/2014/main" id="{EE206FC8-F1A0-37EC-044B-C4B092526E86}"/>
              </a:ext>
            </a:extLst>
          </p:cNvPr>
          <p:cNvSpPr txBox="1"/>
          <p:nvPr/>
        </p:nvSpPr>
        <p:spPr>
          <a:xfrm>
            <a:off x="413544" y="894013"/>
            <a:ext cx="9296399" cy="5711435"/>
          </a:xfrm>
          <a:prstGeom prst="rect">
            <a:avLst/>
          </a:prstGeom>
          <a:noFill/>
        </p:spPr>
        <p:txBody>
          <a:bodyPr wrap="square">
            <a:spAutoFit/>
          </a:bodyPr>
          <a:lstStyle/>
          <a:p>
            <a:r>
              <a:rPr lang="en-GB" sz="2800" dirty="0">
                <a:latin typeface="Verdana" panose="020B0604030504040204" pitchFamily="34" charset="0"/>
                <a:cs typeface="Arial" panose="020B0604020202020204" pitchFamily="34" charset="0"/>
              </a:rPr>
              <a:t>The Health Board’s assessment on performance against the £58.7m deficit has three components Operational Pressure, Savings Target, and Planned Deficit. Performance against these three elements at Month 9 is summarised in Table 1 below. At Month 11 there was an In-Month underspend of (£0.1m), which is £5.0m below the £58.7m planned deficit, with the YTD position reporting a £57.3m deficit, which is £3.5m above £58.7m plan.</a:t>
            </a:r>
          </a:p>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 </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2400" b="1" i="1"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Table 1: Delivery YTD </a:t>
            </a:r>
          </a:p>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BCEC6389-5F0E-286A-CA4C-9F0A6511486D}"/>
              </a:ext>
            </a:extLst>
          </p:cNvPr>
          <p:cNvSpPr txBox="1"/>
          <p:nvPr/>
        </p:nvSpPr>
        <p:spPr>
          <a:xfrm>
            <a:off x="11043444" y="894013"/>
            <a:ext cx="8115300" cy="7417415"/>
          </a:xfrm>
          <a:prstGeom prst="rect">
            <a:avLst/>
          </a:prstGeom>
          <a:noFill/>
        </p:spPr>
        <p:txBody>
          <a:bodyPr wrap="square">
            <a:spAutoFit/>
          </a:bodyPr>
          <a:lstStyle/>
          <a:p>
            <a:r>
              <a:rPr lang="en-GB" sz="2800" dirty="0">
                <a:latin typeface="Verdana" panose="020B0604030504040204" pitchFamily="34" charset="0"/>
                <a:cs typeface="Arial" panose="020B0604020202020204" pitchFamily="34" charset="0"/>
              </a:rPr>
              <a:t>It has been clear all year and as detailed in Table 1 that the In-Year issue has remained the non-delivery of savings. This shortfall in delivery YTD is in part mitigated by ‘Delegated Budget’ position underspending and the central N/R opportunities as set out in the 11 September 2025 submission delivering. Whilst excluding the non-delivery of saving most areas are within the delegated operational budgets, the key exception remains Mental Health &amp; LD Services.   Throughout the year there have been pressures linked to pay and CHC but also Temporary Adult Placements. The latter issue has resulted in an in-month pressure of £0.7m, with YTD expenditure of £6.8m. </a:t>
            </a:r>
          </a:p>
        </p:txBody>
      </p:sp>
      <p:pic>
        <p:nvPicPr>
          <p:cNvPr id="2051" name="Picture 5">
            <a:extLst>
              <a:ext uri="{FF2B5EF4-FFF2-40B4-BE49-F238E27FC236}">
                <a16:creationId xmlns:a16="http://schemas.microsoft.com/office/drawing/2014/main" id="{D166B05B-AADD-080A-A238-D688AFCD1D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3644" y="6188075"/>
            <a:ext cx="7239000" cy="4810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3964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B7F0FB-153B-89A6-D603-78156431F67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C438E18-EDDA-ED29-C217-7D80F8C2EA6E}"/>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Finance</a:t>
            </a:r>
          </a:p>
        </p:txBody>
      </p:sp>
      <p:sp>
        <p:nvSpPr>
          <p:cNvPr id="4" name="TextBox 3">
            <a:extLst>
              <a:ext uri="{FF2B5EF4-FFF2-40B4-BE49-F238E27FC236}">
                <a16:creationId xmlns:a16="http://schemas.microsoft.com/office/drawing/2014/main" id="{39792291-CEFD-EFB9-93CF-99AD2B188572}"/>
              </a:ext>
            </a:extLst>
          </p:cNvPr>
          <p:cNvSpPr txBox="1"/>
          <p:nvPr/>
        </p:nvSpPr>
        <p:spPr>
          <a:xfrm>
            <a:off x="375444" y="730737"/>
            <a:ext cx="10058400" cy="5632311"/>
          </a:xfrm>
          <a:prstGeom prst="rect">
            <a:avLst/>
          </a:prstGeom>
          <a:noFill/>
        </p:spPr>
        <p:txBody>
          <a:bodyPr wrap="square">
            <a:spAutoFit/>
          </a:bodyPr>
          <a:lstStyle/>
          <a:p>
            <a:r>
              <a:rPr lang="en-GB" sz="2400" dirty="0">
                <a:latin typeface="Verdana" panose="020B0604030504040204" pitchFamily="34" charset="0"/>
                <a:ea typeface="Verdana" panose="020B0604030504040204" pitchFamily="34" charset="0"/>
              </a:rPr>
              <a:t>On savings performance the submission made on 11 September 2025 set out the Plan to deliver the £55.4m savings in 2025/26. This was a combination of (1) Part A - budgetary releasing savings delivery supported by our external strategic partner; alongside (2) Part B - delivery of underspends in the operational budgets specifically around the corporate directorates and N/R opportunities. The monitoring of the performance for Part A is undertaken through the existing governance arrangements, using the Health Board’s savings trackers. This data is then used to complete the WG Monthly Monitoring Return (MMR) Savings Tables. However, as Part B are improvements in run rate and not a formal budgetary savings this element of the plan is not reported in Savings Tables but is incorporated in the wider run rate position. A summary of the assessed performance is provided in Table 2a:</a:t>
            </a:r>
          </a:p>
        </p:txBody>
      </p:sp>
      <p:sp>
        <p:nvSpPr>
          <p:cNvPr id="6" name="TextBox 5">
            <a:extLst>
              <a:ext uri="{FF2B5EF4-FFF2-40B4-BE49-F238E27FC236}">
                <a16:creationId xmlns:a16="http://schemas.microsoft.com/office/drawing/2014/main" id="{68123651-7CCE-DC0F-41B2-5E5FAC6318D4}"/>
              </a:ext>
            </a:extLst>
          </p:cNvPr>
          <p:cNvSpPr txBox="1"/>
          <p:nvPr/>
        </p:nvSpPr>
        <p:spPr>
          <a:xfrm>
            <a:off x="361867" y="6649322"/>
            <a:ext cx="10058400" cy="403957"/>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2000" b="1" i="1"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Table 2a: Summary Performance against £55.4m</a:t>
            </a:r>
            <a:endParaRPr kumimoji="0" lang="en-GB"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51B2739C-BBFF-C552-4195-9233690615DE}"/>
              </a:ext>
            </a:extLst>
          </p:cNvPr>
          <p:cNvSpPr txBox="1"/>
          <p:nvPr/>
        </p:nvSpPr>
        <p:spPr>
          <a:xfrm>
            <a:off x="10814844" y="730737"/>
            <a:ext cx="8915400" cy="4093428"/>
          </a:xfrm>
          <a:prstGeom prst="rect">
            <a:avLst/>
          </a:prstGeom>
          <a:noFill/>
        </p:spPr>
        <p:txBody>
          <a:bodyPr wrap="square">
            <a:spAutoFit/>
          </a:bodyPr>
          <a:lstStyle/>
          <a:p>
            <a:r>
              <a:rPr lang="en-GB" sz="2400" dirty="0">
                <a:latin typeface="Verdana" panose="020B0604030504040204" pitchFamily="34" charset="0"/>
                <a:ea typeface="Verdana" panose="020B0604030504040204" pitchFamily="34" charset="0"/>
              </a:rPr>
              <a:t>With regard to the delivery of the £46.8m the top section of Table 2b below demonstrates the original plan at 11 September 2025, the plans as per the trackers at Month 11 and the forecast delivery at Month 11. The scheme type is split based on the Amber and Green as per the MMR, Local Red schemes, Local Pipeline ideas and those schemes presented by Deloitte. From Month 10 to Month 11 there has been no movement in the overall delivery, simply a movement of all Ambers to Greens.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Table 2b: Summary of Savings </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074" name="Picture 2">
            <a:extLst>
              <a:ext uri="{FF2B5EF4-FFF2-40B4-BE49-F238E27FC236}">
                <a16:creationId xmlns:a16="http://schemas.microsoft.com/office/drawing/2014/main" id="{6C402FAE-D186-BCD8-963D-884E852CD0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9044" y="7315826"/>
            <a:ext cx="4857930" cy="3305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a:extLst>
              <a:ext uri="{FF2B5EF4-FFF2-40B4-BE49-F238E27FC236}">
                <a16:creationId xmlns:a16="http://schemas.microsoft.com/office/drawing/2014/main" id="{21AE8B9C-22CA-64CE-0868-78D9D56863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76844" y="5048221"/>
            <a:ext cx="7131035" cy="5572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3161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3B07A3-1A2C-B9E9-5A21-71596088E88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ED28494A-91F9-8B03-894E-A7564783098E}"/>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Finance</a:t>
            </a:r>
          </a:p>
        </p:txBody>
      </p:sp>
      <p:sp>
        <p:nvSpPr>
          <p:cNvPr id="6" name="Rectangle 5">
            <a:extLst>
              <a:ext uri="{FF2B5EF4-FFF2-40B4-BE49-F238E27FC236}">
                <a16:creationId xmlns:a16="http://schemas.microsoft.com/office/drawing/2014/main" id="{123A546F-EAD5-3BE3-D606-36786072E123}"/>
              </a:ext>
            </a:extLst>
          </p:cNvPr>
          <p:cNvSpPr>
            <a:spLocks noChangeArrowheads="1"/>
          </p:cNvSpPr>
          <p:nvPr/>
        </p:nvSpPr>
        <p:spPr bwMode="auto">
          <a:xfrm>
            <a:off x="1499394" y="896926"/>
            <a:ext cx="16840200" cy="3385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800" b="0" i="0" u="none" strike="noStrike" cap="none" normalizeH="0" baseline="0" dirty="0">
                <a:ln>
                  <a:noFill/>
                </a:ln>
                <a:solidFill>
                  <a:schemeClr val="tx1"/>
                </a:solidFill>
                <a:effectLst/>
                <a:latin typeface="Verdana" panose="020B0604030504040204" pitchFamily="34" charset="0"/>
                <a:ea typeface="Verdana" panose="020B0604030504040204" pitchFamily="34" charset="0"/>
                <a:cs typeface="Arial" panose="020B0604020202020204" pitchFamily="34" charset="0"/>
              </a:rPr>
              <a:t>The pressures seen in operational areas such as Mental Health as detailed above as well as non-delivery of the £55.4m savings target, alongside the pressures linked to ENIC and Nurse Streamline numbers has culminated in the Health Board needing to identify further actions to address the £58.7m deficit plan. At the end of February further actions were agreed by the Executive Team and the Board, which will also support the opening Quarter of 2026/27, prior to a further review at the start of the next financial year. A summary of these additional actions and their assumed savings is summarised in the table below:</a:t>
            </a:r>
            <a:endParaRPr kumimoji="0" lang="en-GB" altLang="en-US" sz="2800" b="0" i="0" u="none" strike="noStrike" cap="none" normalizeH="0" baseline="0" dirty="0">
              <a:ln>
                <a:noFill/>
              </a:ln>
              <a:solidFill>
                <a:schemeClr val="tx1"/>
              </a:solidFill>
              <a:effectLst/>
              <a:latin typeface="Verdana" panose="020B0604030504040204" pitchFamily="34" charset="0"/>
              <a:ea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4100" name="Picture 4">
            <a:extLst>
              <a:ext uri="{FF2B5EF4-FFF2-40B4-BE49-F238E27FC236}">
                <a16:creationId xmlns:a16="http://schemas.microsoft.com/office/drawing/2014/main" id="{33B05947-E9F5-EC81-B964-668BE981F340}"/>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6193119" y="4282468"/>
            <a:ext cx="7452749" cy="400240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0774BC83-462C-A2E1-7A4B-3FA8FBF25976}"/>
              </a:ext>
            </a:extLst>
          </p:cNvPr>
          <p:cNvSpPr>
            <a:spLocks noChangeArrowheads="1"/>
          </p:cNvSpPr>
          <p:nvPr/>
        </p:nvSpPr>
        <p:spPr bwMode="auto">
          <a:xfrm>
            <a:off x="1521958" y="8497328"/>
            <a:ext cx="1684020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2400" b="0" i="0" u="none" strike="noStrike" cap="none" normalizeH="0" baseline="0" dirty="0">
                <a:ln>
                  <a:noFill/>
                </a:ln>
                <a:solidFill>
                  <a:schemeClr val="tx1"/>
                </a:solidFill>
                <a:effectLst/>
                <a:latin typeface="Verdana" panose="020B0604030504040204" pitchFamily="34" charset="0"/>
                <a:ea typeface="Verdana" panose="020B0604030504040204" pitchFamily="34" charset="0"/>
                <a:cs typeface="Arial" panose="020B0604020202020204" pitchFamily="34" charset="0"/>
              </a:rPr>
              <a:t>Whilst the Health Board has agreed a number of actions, the delivery of the £58.7m and mitigations of the in-years challenges has been driven by the identification of non-recurrent opportunities. Since Month 9 a summary of further opportunities has been shared both with the Board and Welsh Governance, with a number already accounted for and supporting the Month 11 in-month improvement. Work on these items will continue through March. </a:t>
            </a:r>
            <a:endParaRPr kumimoji="0" lang="en-GB" altLang="en-US" sz="3600" b="0" i="0" u="none" strike="noStrike" cap="none" normalizeH="0" baseline="0" dirty="0">
              <a:ln>
                <a:noFill/>
              </a:ln>
              <a:solidFill>
                <a:schemeClr val="tx1"/>
              </a:solidFill>
              <a:effectLst/>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376103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FE449-626F-6336-C6AD-B24F252C090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120C630-CE1E-61D3-4FEF-B99FEB1776C3}"/>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Strategy &amp; Planning</a:t>
            </a:r>
          </a:p>
        </p:txBody>
      </p:sp>
      <p:graphicFrame>
        <p:nvGraphicFramePr>
          <p:cNvPr id="4" name="Table 3">
            <a:extLst>
              <a:ext uri="{FF2B5EF4-FFF2-40B4-BE49-F238E27FC236}">
                <a16:creationId xmlns:a16="http://schemas.microsoft.com/office/drawing/2014/main" id="{0124A3E0-8319-20B4-C529-910099248D1B}"/>
              </a:ext>
            </a:extLst>
          </p:cNvPr>
          <p:cNvGraphicFramePr>
            <a:graphicFrameLocks noGrp="1"/>
          </p:cNvGraphicFramePr>
          <p:nvPr>
            <p:extLst>
              <p:ext uri="{D42A27DB-BD31-4B8C-83A1-F6EECF244321}">
                <p14:modId xmlns:p14="http://schemas.microsoft.com/office/powerpoint/2010/main" val="3367218433"/>
              </p:ext>
            </p:extLst>
          </p:nvPr>
        </p:nvGraphicFramePr>
        <p:xfrm>
          <a:off x="756444" y="1049997"/>
          <a:ext cx="18606294" cy="9746148"/>
        </p:xfrm>
        <a:graphic>
          <a:graphicData uri="http://schemas.openxmlformats.org/drawingml/2006/table">
            <a:tbl>
              <a:tblPr firstRow="1" firstCol="1" bandRow="1"/>
              <a:tblGrid>
                <a:gridCol w="7551612">
                  <a:extLst>
                    <a:ext uri="{9D8B030D-6E8A-4147-A177-3AD203B41FA5}">
                      <a16:colId xmlns:a16="http://schemas.microsoft.com/office/drawing/2014/main" val="2805236835"/>
                    </a:ext>
                  </a:extLst>
                </a:gridCol>
                <a:gridCol w="11054682">
                  <a:extLst>
                    <a:ext uri="{9D8B030D-6E8A-4147-A177-3AD203B41FA5}">
                      <a16:colId xmlns:a16="http://schemas.microsoft.com/office/drawing/2014/main" val="2249111253"/>
                    </a:ext>
                  </a:extLst>
                </a:gridCol>
              </a:tblGrid>
              <a:tr h="289511">
                <a:tc>
                  <a:txBody>
                    <a:bodyPr/>
                    <a:lstStyle/>
                    <a:p>
                      <a:pPr>
                        <a:lnSpc>
                          <a:spcPct val="107000"/>
                        </a:lnSpc>
                        <a:spcAft>
                          <a:spcPts val="800"/>
                        </a:spcAft>
                        <a:buNone/>
                      </a:pPr>
                      <a:r>
                        <a:rPr lang="en-GB" sz="1800" b="1">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De-escalation Criteria</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Actions – Updated March 2026</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extLst>
                  <a:ext uri="{0D108BD9-81ED-4DB2-BD59-A6C34878D82A}">
                    <a16:rowId xmlns:a16="http://schemas.microsoft.com/office/drawing/2014/main" val="679385796"/>
                  </a:ext>
                </a:extLst>
              </a:tr>
              <a:tr h="3019767">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Submission of a balanced and credible three-year medium-term plan or acceptable annual plan in line with the current planning framework.</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Accountable Officer letter submitted on 12th Feb to Welsh Government which confirms that the Health Board will not be able to submit the statutory balanced Integrated Medium-Term Plan for 26/29.</a:t>
                      </a:r>
                      <a:endParaRPr lang="en-GB" sz="2400" dirty="0">
                        <a:solidFill>
                          <a:srgbClr val="FFFFFF"/>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Health Board remains focused on delivery of our 2025/26 plan (forecast £58.7m deficit position). This is in addition to  urgent work working on reducing our run rate from 2025/2026 into 2026/2027 to improve the opening position. </a:t>
                      </a:r>
                      <a:endParaRPr lang="en-GB" sz="2400" dirty="0">
                        <a:solidFill>
                          <a:srgbClr val="FFFFFF"/>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Work is ongoing with Deloitte to define the ‘flight path’ to a sustainable financial position and a sustainable model of service provision. The flight path will be completed for inclusion in our end of March 2026 submission and will set out the sequenced actions required over the planning period. Indications are that a multi-year financial recovery programme is required, underpinned by service reconfiguration, site rationalisation and organisational restructure.</a:t>
                      </a:r>
                      <a:endParaRPr lang="en-GB" sz="2400" dirty="0">
                        <a:solidFill>
                          <a:srgbClr val="FFFFFF"/>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938411372"/>
                  </a:ext>
                </a:extLst>
              </a:tr>
              <a:tr h="1207092">
                <a:tc>
                  <a:txBody>
                    <a:bodyPr/>
                    <a:lstStyle/>
                    <a:p>
                      <a:pPr>
                        <a:lnSpc>
                          <a:spcPct val="107000"/>
                        </a:lnSpc>
                        <a:spcAft>
                          <a:spcPts val="800"/>
                        </a:spcAft>
                        <a:buNone/>
                      </a:pPr>
                      <a:r>
                        <a:rPr lang="en-GB" sz="1800">
                          <a:effectLst/>
                          <a:latin typeface="Verdana" panose="020B0604030504040204" pitchFamily="34" charset="0"/>
                          <a:ea typeface="Calibri" panose="020F0502020204030204" pitchFamily="34" charset="0"/>
                          <a:cs typeface="Times New Roman" panose="02020603050405020304" pitchFamily="18" charset="0"/>
                        </a:rPr>
                        <a:t>Evidence of a clear roadmap and implementation of the health board’s Clinical Services Plan.</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Second meeting of the Clinical Reference Groups for Integrated Community Care and Networked Hospitals held 25</a:t>
                      </a:r>
                      <a:r>
                        <a:rPr lang="en-GB" sz="2000" baseline="30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th</a:t>
                      </a: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 February. </a:t>
                      </a:r>
                      <a:endParaRPr lang="en-GB" sz="240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Further plan for patient, public and clinical engagement  being developed with support from Freshwater ltd. </a:t>
                      </a:r>
                      <a:endParaRPr lang="en-GB" sz="2400">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Executive agreed naming of Clinical Services Plan as ‘Transforming for the Future’ to go to Board in November 2026</a:t>
                      </a:r>
                      <a:endParaRPr lang="en-GB" sz="24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83063658"/>
                  </a:ext>
                </a:extLst>
              </a:tr>
              <a:tr h="931433">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Welsh Government’s confidence in delivery based on an assessment against an agreed planning maturity matrix</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Positive formal feedback receive on our November Submission:</a:t>
                      </a:r>
                      <a:endParaRPr lang="en-GB" sz="2400">
                        <a:effectLst/>
                        <a:latin typeface="Aptos" panose="020B0004020202020204" pitchFamily="34" charset="0"/>
                        <a:ea typeface="Aptos" panose="020B0004020202020204" pitchFamily="34" charset="0"/>
                        <a:cs typeface="Aptos" panose="020B0004020202020204" pitchFamily="34" charset="0"/>
                      </a:endParaRPr>
                    </a:p>
                    <a:p>
                      <a:pPr marL="457200">
                        <a:buNone/>
                      </a:pPr>
                      <a:r>
                        <a:rPr lang="en-GB" sz="2000" i="1">
                          <a:solidFill>
                            <a:srgbClr val="000000"/>
                          </a:solidFill>
                          <a:effectLst/>
                          <a:latin typeface="Aptos" panose="020B0004020202020204" pitchFamily="34" charset="0"/>
                          <a:ea typeface="Aptos" panose="020B0004020202020204" pitchFamily="34" charset="0"/>
                          <a:cs typeface="Aptos" panose="020B0004020202020204" pitchFamily="34" charset="0"/>
                        </a:rPr>
                        <a:t>“ It was pleasing to see such a comprehensive self-assessment return, giving confidence to the process undertaken and it is positive to see the improvement journey. In addition, it was encouraging to see the process used as an opportunity for objective reflection on planning capability and capacity, including the methodology used for scoring. While some of your own scoring may have been lower than you had hoped, this demonstrates a positive level of maturity - acknowledging areas for development is a critical step toward building a stronger, more resilient planning function.”</a:t>
                      </a:r>
                      <a:endParaRPr lang="en-GB" sz="24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89587316"/>
                  </a:ext>
                </a:extLst>
              </a:tr>
              <a:tr h="1836637">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Progress made with regional planning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Previous Regional Joint Committee 18th August. Subgroup updates were received for: Regional Health Economy, Clinical Services Planning, Workforce and OD, Data and Digital, Finance and Commissioning, Research and Innovation.</a:t>
                      </a:r>
                      <a:endParaRPr lang="en-GB" sz="24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The Regional Drive and Delivery Group, Chaired jointly by Abi Harris and Phil Kloer, met on 16 October and provides oversight of subgroup work programmes.</a:t>
                      </a:r>
                      <a:endParaRPr lang="en-GB" sz="24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Full updates are scheduled to be reviewed at the next RJC meeting 22 January.</a:t>
                      </a:r>
                      <a:endParaRPr lang="en-GB" sz="24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159486673"/>
                  </a:ext>
                </a:extLst>
              </a:tr>
            </a:tbl>
          </a:graphicData>
        </a:graphic>
      </p:graphicFrame>
      <p:sp>
        <p:nvSpPr>
          <p:cNvPr id="6" name="TextBox 5">
            <a:extLst>
              <a:ext uri="{FF2B5EF4-FFF2-40B4-BE49-F238E27FC236}">
                <a16:creationId xmlns:a16="http://schemas.microsoft.com/office/drawing/2014/main" id="{65DE9C0D-F5EE-5C6D-6E98-B233882BECB5}"/>
              </a:ext>
            </a:extLst>
          </p:cNvPr>
          <p:cNvSpPr txBox="1"/>
          <p:nvPr/>
        </p:nvSpPr>
        <p:spPr>
          <a:xfrm>
            <a:off x="451644" y="613132"/>
            <a:ext cx="14020800" cy="372794"/>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Verdana" panose="020B0604030504040204" pitchFamily="34" charset="0"/>
                <a:ea typeface="Calibri" panose="020F0502020204030204" pitchFamily="34" charset="0"/>
                <a:cs typeface="Arial" panose="020B0604020202020204" pitchFamily="34" charset="0"/>
              </a:rPr>
              <a:t>Updates against the de-escalation criteria outlined by Welsh Government can be found below; </a:t>
            </a:r>
            <a:endParaRPr kumimoji="0" lang="en-GB" sz="1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2074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0D3DD-7D69-64AC-5156-300DB46C510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260347B-B2C2-569E-F4FC-7FDF1909AF45}"/>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Maternity &amp; Neonates</a:t>
            </a:r>
          </a:p>
        </p:txBody>
      </p:sp>
      <p:graphicFrame>
        <p:nvGraphicFramePr>
          <p:cNvPr id="7" name="Table 6">
            <a:extLst>
              <a:ext uri="{FF2B5EF4-FFF2-40B4-BE49-F238E27FC236}">
                <a16:creationId xmlns:a16="http://schemas.microsoft.com/office/drawing/2014/main" id="{2925D6B2-6DFE-660F-A884-99A2E8D9B3CF}"/>
              </a:ext>
            </a:extLst>
          </p:cNvPr>
          <p:cNvGraphicFramePr>
            <a:graphicFrameLocks noGrp="1"/>
          </p:cNvGraphicFramePr>
          <p:nvPr/>
        </p:nvGraphicFramePr>
        <p:xfrm>
          <a:off x="489744" y="914756"/>
          <a:ext cx="19126200" cy="10207628"/>
        </p:xfrm>
        <a:graphic>
          <a:graphicData uri="http://schemas.openxmlformats.org/drawingml/2006/table">
            <a:tbl>
              <a:tblPr firstRow="1" bandRow="1">
                <a:tableStyleId>{5C22544A-7EE6-4342-B048-85BDC9FD1C3A}</a:tableStyleId>
              </a:tblPr>
              <a:tblGrid>
                <a:gridCol w="8572500">
                  <a:extLst>
                    <a:ext uri="{9D8B030D-6E8A-4147-A177-3AD203B41FA5}">
                      <a16:colId xmlns:a16="http://schemas.microsoft.com/office/drawing/2014/main" val="2050005337"/>
                    </a:ext>
                  </a:extLst>
                </a:gridCol>
                <a:gridCol w="10553700">
                  <a:extLst>
                    <a:ext uri="{9D8B030D-6E8A-4147-A177-3AD203B41FA5}">
                      <a16:colId xmlns:a16="http://schemas.microsoft.com/office/drawing/2014/main" val="3256999765"/>
                    </a:ext>
                  </a:extLst>
                </a:gridCol>
              </a:tblGrid>
              <a:tr h="370840">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Criteria to Achieve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Current Performance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5729567"/>
                  </a:ext>
                </a:extLst>
              </a:tr>
              <a:tr h="370840">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Ensure that the recommendations and actions in the Independent Review are progressed in line with agreed timescales and report progress to Welsh Government monthly, highlighting risks to delivery.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Perinatal improvement programme has been established Dec 2025 </a:t>
                      </a: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Exec led workstreams are underway Dec 2025</a:t>
                      </a: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Quarterly Perinatal updates to Board ongoing </a:t>
                      </a: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Perinatal Improvement Programme agreed in principle by Health Board Jan 2026; with Independent Oversight Panel for scrutiny.</a:t>
                      </a:r>
                      <a:endParaRPr lang="en-GB"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81941963"/>
                  </a:ext>
                </a:extLst>
              </a:tr>
              <a:tr h="370840">
                <a:tc>
                  <a:txBody>
                    <a:bodyPr/>
                    <a:lstStyle/>
                    <a:p>
                      <a:pPr marL="342900" lvl="0" indent="-342900">
                        <a:lnSpc>
                          <a:spcPct val="107000"/>
                        </a:lnSpc>
                        <a:buFont typeface="Symbol" panose="05050102010706020507" pitchFamily="18" charset="2"/>
                        <a:buChar char=""/>
                      </a:pPr>
                      <a:r>
                        <a:rPr lang="en-GB" sz="1800">
                          <a:effectLst/>
                          <a:latin typeface="Verdana" panose="020B0604030504040204" pitchFamily="34" charset="0"/>
                          <a:ea typeface="Calibri" panose="020F0502020204030204" pitchFamily="34" charset="0"/>
                          <a:cs typeface="Arial" panose="020B0604020202020204" pitchFamily="34" charset="0"/>
                        </a:rPr>
                        <a:t>Ensure that the agreed actions in the family-led review into Swansea Bay maternity services are progressed in line with agreed timescales and report progress to Welsh Government monthly, highlighting risks to delivery.</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agreed actions of the family led review have been integrated to the Independent Review improvement plan – Jan 2026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Arial" panose="020B0604020202020204" pitchFamily="34"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12782796"/>
                  </a:ext>
                </a:extLst>
              </a:tr>
              <a:tr h="370840">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Receive a positive assessment from the Welsh Government independent</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observer on progress against the agreed maternity and neonatal action plan.</a:t>
                      </a:r>
                    </a:p>
                  </a:txBody>
                  <a:tcPr marL="68580" marR="68580" marT="0" marB="0"/>
                </a:tc>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a:solidFill>
                            <a:schemeClr val="dk1"/>
                          </a:solidFill>
                          <a:effectLst/>
                          <a:latin typeface="Verdana" panose="020B0604030504040204" pitchFamily="34" charset="0"/>
                          <a:ea typeface="Calibri" panose="020F0502020204030204" pitchFamily="34" charset="0"/>
                          <a:cs typeface="Arial" panose="020B0604020202020204" pitchFamily="34" charset="0"/>
                        </a:rPr>
                        <a:t>We await the outcome of the assessment process – anticipated Feb 2026</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a:solidFill>
                            <a:schemeClr val="dk1"/>
                          </a:solidFill>
                          <a:effectLst/>
                          <a:latin typeface="Verdana" panose="020B0604030504040204" pitchFamily="34" charset="0"/>
                          <a:ea typeface="Calibri" panose="020F0502020204030204" pitchFamily="34" charset="0"/>
                          <a:cs typeface="Arial" panose="020B0604020202020204" pitchFamily="34" charset="0"/>
                        </a:rPr>
                        <a:t> </a:t>
                      </a:r>
                    </a:p>
                  </a:txBody>
                  <a:tcPr marL="68580" marR="68580" marT="0" marB="0"/>
                </a:tc>
                <a:extLst>
                  <a:ext uri="{0D108BD9-81ED-4DB2-BD59-A6C34878D82A}">
                    <a16:rowId xmlns:a16="http://schemas.microsoft.com/office/drawing/2014/main" val="1434591134"/>
                  </a:ext>
                </a:extLst>
              </a:tr>
              <a:tr h="370840">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Agree a set of sustainability conditions with Welsh Government that can be used to track improvements.</a:t>
                      </a:r>
                    </a:p>
                  </a:txBody>
                  <a:tcPr marL="68580" marR="68580" marT="0" marB="0"/>
                </a:tc>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Have developed Perinatal reporting to Board through Quality &amp; Safety committee Jul 2025</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Routinely reviewing staff retention and well-being plan – revised plan signed off Jan 2026</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Pulse surveys underway – quarterly </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Robust Governance processes in place – Dec 2025</a:t>
                      </a:r>
                    </a:p>
                  </a:txBody>
                  <a:tcPr marL="68580" marR="68580" marT="0" marB="0"/>
                </a:tc>
                <a:extLst>
                  <a:ext uri="{0D108BD9-81ED-4DB2-BD59-A6C34878D82A}">
                    <a16:rowId xmlns:a16="http://schemas.microsoft.com/office/drawing/2014/main" val="120436488"/>
                  </a:ext>
                </a:extLst>
              </a:tr>
              <a:tr h="670686">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Evidence effective Board scrutiny and oversight of maternity and neonatal services.</a:t>
                      </a:r>
                    </a:p>
                  </a:txBody>
                  <a:tcPr marL="68580" marR="68580" marT="0" marB="0"/>
                </a:tc>
                <a:tc>
                  <a:txBody>
                    <a:bodyPr/>
                    <a:lstStyle/>
                    <a:p>
                      <a:r>
                        <a:rPr lang="en-GB" sz="1800" b="1" kern="1200" dirty="0">
                          <a:solidFill>
                            <a:schemeClr val="dk1"/>
                          </a:solidFill>
                          <a:effectLst/>
                          <a:latin typeface="Verdana" panose="020B0604030504040204" pitchFamily="34" charset="0"/>
                          <a:ea typeface="Verdana" panose="020B0604030504040204" pitchFamily="34" charset="0"/>
                          <a:cs typeface="+mn-cs"/>
                        </a:rPr>
                        <a:t>Complete</a:t>
                      </a: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lvl="0"/>
                      <a:r>
                        <a:rPr lang="en-GB" sz="1800" kern="1200" dirty="0">
                          <a:solidFill>
                            <a:schemeClr val="dk1"/>
                          </a:solidFill>
                          <a:effectLst/>
                          <a:latin typeface="Verdana" panose="020B0604030504040204" pitchFamily="34" charset="0"/>
                          <a:ea typeface="Verdana" panose="020B0604030504040204" pitchFamily="34" charset="0"/>
                          <a:cs typeface="+mn-cs"/>
                        </a:rPr>
                        <a:t>Governance structure in place – July 2025; updated Dec 2025</a:t>
                      </a:r>
                      <a:endParaRPr lang="en-GB" sz="1800"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096599463"/>
                  </a:ext>
                </a:extLst>
              </a:tr>
              <a:tr h="454658">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Embed the maternity and neo-natal dashboard across the service to</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demonstrate that data is driving real decision making.</a:t>
                      </a: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Complete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buNone/>
                      </a:pPr>
                      <a:r>
                        <a:rPr lang="en-GB" sz="1800" dirty="0">
                          <a:effectLst/>
                          <a:latin typeface="Verdana" panose="020B0604030504040204" pitchFamily="34" charset="0"/>
                          <a:ea typeface="Verdana" panose="020B0604030504040204" pitchFamily="34" charset="0"/>
                          <a:cs typeface="Arial" panose="020B0604020202020204" pitchFamily="34" charset="0"/>
                        </a:rPr>
                        <a:t> </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04737449"/>
                  </a:ext>
                </a:extLst>
              </a:tr>
              <a:tr h="462214">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Regularly review the risk register, appropriate risk management, and mitigations.</a:t>
                      </a: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The risk register is reviewed at monthly Perinatal committee and flagged at Quality &amp; Safety Committee and through to the Board</a:t>
                      </a:r>
                    </a:p>
                  </a:txBody>
                  <a:tcPr marL="68580" marR="68580" marT="0" marB="0"/>
                </a:tc>
                <a:extLst>
                  <a:ext uri="{0D108BD9-81ED-4DB2-BD59-A6C34878D82A}">
                    <a16:rowId xmlns:a16="http://schemas.microsoft.com/office/drawing/2014/main" val="3256335798"/>
                  </a:ext>
                </a:extLst>
              </a:tr>
              <a:tr h="462214">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Regularly review against agreed outcomes to demonstrate that there is continued embedding of the LRI/NRIs, complaints and concerns process within quality governance, ensuring responses in a timely manner.</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Monthly reporting through Perinatal Committee and Board</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Ward to Board reporting</a:t>
                      </a:r>
                    </a:p>
                  </a:txBody>
                  <a:tcPr marL="68580" marR="68580" marT="0" marB="0"/>
                </a:tc>
                <a:extLst>
                  <a:ext uri="{0D108BD9-81ED-4DB2-BD59-A6C34878D82A}">
                    <a16:rowId xmlns:a16="http://schemas.microsoft.com/office/drawing/2014/main" val="514377706"/>
                  </a:ext>
                </a:extLst>
              </a:tr>
              <a:tr h="462214">
                <a:tc>
                  <a:txBody>
                    <a:bodyPr/>
                    <a:lstStyle/>
                    <a:p>
                      <a:pPr marL="342900" lvl="0" indent="-342900">
                        <a:lnSpc>
                          <a:spcPct val="107000"/>
                        </a:lnSpc>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Evidence a joint and effective PMRT meetings across the service with</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228600">
                        <a:lnSpc>
                          <a:spcPct val="107000"/>
                        </a:lnSpc>
                        <a:spcAft>
                          <a:spcPts val="800"/>
                        </a:spcAft>
                        <a:buNone/>
                      </a:pPr>
                      <a:r>
                        <a:rPr lang="en-GB" sz="1800">
                          <a:effectLst/>
                          <a:latin typeface="Verdana" panose="020B0604030504040204" pitchFamily="34" charset="0"/>
                          <a:ea typeface="Verdana" panose="020B0604030504040204" pitchFamily="34" charset="0"/>
                          <a:cs typeface="Arial" panose="020B0604020202020204" pitchFamily="34" charset="0"/>
                        </a:rPr>
                        <a:t>engagement of affected families.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Part of the improvement plan and reported through Perinatal committee</a:t>
                      </a:r>
                    </a:p>
                  </a:txBody>
                  <a:tcPr marL="68580" marR="68580" marT="0" marB="0"/>
                </a:tc>
                <a:extLst>
                  <a:ext uri="{0D108BD9-81ED-4DB2-BD59-A6C34878D82A}">
                    <a16:rowId xmlns:a16="http://schemas.microsoft.com/office/drawing/2014/main" val="3186426611"/>
                  </a:ext>
                </a:extLst>
              </a:tr>
            </a:tbl>
          </a:graphicData>
        </a:graphic>
      </p:graphicFrame>
      <p:pic>
        <p:nvPicPr>
          <p:cNvPr id="9" name="Picture 8">
            <a:extLst>
              <a:ext uri="{FF2B5EF4-FFF2-40B4-BE49-F238E27FC236}">
                <a16:creationId xmlns:a16="http://schemas.microsoft.com/office/drawing/2014/main" id="{BF21019C-2E7B-4C14-3456-D8B8980C9E67}"/>
              </a:ext>
            </a:extLst>
          </p:cNvPr>
          <p:cNvPicPr>
            <a:picLocks noChangeAspect="1"/>
          </p:cNvPicPr>
          <p:nvPr/>
        </p:nvPicPr>
        <p:blipFill>
          <a:blip r:embed="rId2"/>
          <a:stretch>
            <a:fillRect/>
          </a:stretch>
        </p:blipFill>
        <p:spPr>
          <a:xfrm>
            <a:off x="16910844" y="6873875"/>
            <a:ext cx="1000000" cy="657143"/>
          </a:xfrm>
          <a:prstGeom prst="rect">
            <a:avLst/>
          </a:prstGeom>
        </p:spPr>
      </p:pic>
    </p:spTree>
    <p:extLst>
      <p:ext uri="{BB962C8B-B14F-4D97-AF65-F5344CB8AC3E}">
        <p14:creationId xmlns:p14="http://schemas.microsoft.com/office/powerpoint/2010/main" val="3873336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E1F52-CEAC-E4A1-7AED-D8160239E45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6C6C810-8381-F782-CBCF-0A81D9AFA2DA}"/>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Maternity &amp; Neonates</a:t>
            </a:r>
          </a:p>
        </p:txBody>
      </p:sp>
      <p:graphicFrame>
        <p:nvGraphicFramePr>
          <p:cNvPr id="7" name="Table 6">
            <a:extLst>
              <a:ext uri="{FF2B5EF4-FFF2-40B4-BE49-F238E27FC236}">
                <a16:creationId xmlns:a16="http://schemas.microsoft.com/office/drawing/2014/main" id="{A7615B1C-E0CD-D916-0DDA-7AEF2974AD5C}"/>
              </a:ext>
            </a:extLst>
          </p:cNvPr>
          <p:cNvGraphicFramePr>
            <a:graphicFrameLocks noGrp="1"/>
          </p:cNvGraphicFramePr>
          <p:nvPr/>
        </p:nvGraphicFramePr>
        <p:xfrm>
          <a:off x="489744" y="777875"/>
          <a:ext cx="19240500" cy="10151313"/>
        </p:xfrm>
        <a:graphic>
          <a:graphicData uri="http://schemas.openxmlformats.org/drawingml/2006/table">
            <a:tbl>
              <a:tblPr firstRow="1" bandRow="1">
                <a:tableStyleId>{5C22544A-7EE6-4342-B048-85BDC9FD1C3A}</a:tableStyleId>
              </a:tblPr>
              <a:tblGrid>
                <a:gridCol w="6286500">
                  <a:extLst>
                    <a:ext uri="{9D8B030D-6E8A-4147-A177-3AD203B41FA5}">
                      <a16:colId xmlns:a16="http://schemas.microsoft.com/office/drawing/2014/main" val="2050005337"/>
                    </a:ext>
                  </a:extLst>
                </a:gridCol>
                <a:gridCol w="12954000">
                  <a:extLst>
                    <a:ext uri="{9D8B030D-6E8A-4147-A177-3AD203B41FA5}">
                      <a16:colId xmlns:a16="http://schemas.microsoft.com/office/drawing/2014/main" val="3256999765"/>
                    </a:ext>
                  </a:extLst>
                </a:gridCol>
              </a:tblGrid>
              <a:tr h="407235">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Criteria to Achieve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Current Performance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5729567"/>
                  </a:ext>
                </a:extLst>
              </a:tr>
              <a:tr h="744808">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Maintain the required staffing establishment at appropriate numbers and grades.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Reported monthly through Perinatal committee, into Quality &amp; Safety committee and into Board. </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Key element of performance report</a:t>
                      </a:r>
                    </a:p>
                  </a:txBody>
                  <a:tcPr marL="68580" marR="68580" marT="0" marB="0"/>
                </a:tc>
                <a:extLst>
                  <a:ext uri="{0D108BD9-81ED-4DB2-BD59-A6C34878D82A}">
                    <a16:rowId xmlns:a16="http://schemas.microsoft.com/office/drawing/2014/main" val="2081941963"/>
                  </a:ext>
                </a:extLst>
              </a:tr>
              <a:tr h="529894">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Achieve and maintain training compliance rates for all staff in maternity and neonatal services.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Complete</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Reviewed at monthly performance and perinatal committee – key element of the report</a:t>
                      </a:r>
                    </a:p>
                  </a:txBody>
                  <a:tcPr marL="68580" marR="68580" marT="0" marB="0"/>
                </a:tc>
                <a:extLst>
                  <a:ext uri="{0D108BD9-81ED-4DB2-BD59-A6C34878D82A}">
                    <a16:rowId xmlns:a16="http://schemas.microsoft.com/office/drawing/2014/main" val="2012782796"/>
                  </a:ext>
                </a:extLst>
              </a:tr>
              <a:tr h="744808">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Demonstrate required corrective action against Patient Reported Outcome Measures and Patient Reported Experience Measures data for maternity and neonatal services.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All reported monthly through Perinatal committee, into Quality &amp; Safety committee and into Board. </a:t>
                      </a: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Additional requirements included in perinatal improvement plan</a:t>
                      </a:r>
                    </a:p>
                  </a:txBody>
                  <a:tcPr marL="68580" marR="68580" marT="0" marB="0"/>
                </a:tc>
                <a:extLst>
                  <a:ext uri="{0D108BD9-81ED-4DB2-BD59-A6C34878D82A}">
                    <a16:rowId xmlns:a16="http://schemas.microsoft.com/office/drawing/2014/main" val="1434591134"/>
                  </a:ext>
                </a:extLst>
              </a:tr>
              <a:tr h="2249206">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Evidence how women and family feedback shapes service design within the health board.</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 – </a:t>
                      </a:r>
                      <a:r>
                        <a:rPr lang="en-GB" sz="1800" dirty="0">
                          <a:effectLst/>
                          <a:latin typeface="Verdana" panose="020B0604030504040204" pitchFamily="34" charset="0"/>
                          <a:ea typeface="Verdana" panose="020B0604030504040204" pitchFamily="34" charset="0"/>
                          <a:cs typeface="Arial" panose="020B0604020202020204" pitchFamily="34" charset="0"/>
                        </a:rPr>
                        <a:t>Perinatal Improvement Plan</a:t>
                      </a:r>
                      <a:r>
                        <a:rPr lang="en-GB" sz="1800" b="1" dirty="0">
                          <a:effectLst/>
                          <a:latin typeface="Verdana" panose="020B0604030504040204" pitchFamily="34" charset="0"/>
                          <a:ea typeface="Verdana" panose="020B0604030504040204" pitchFamily="34" charset="0"/>
                          <a:cs typeface="Arial" panose="020B0604020202020204" pitchFamily="34" charset="0"/>
                        </a:rPr>
                        <a:t> </a:t>
                      </a:r>
                      <a:r>
                        <a:rPr lang="en-GB" sz="1800" dirty="0">
                          <a:effectLst/>
                          <a:latin typeface="Verdana" panose="020B0604030504040204" pitchFamily="34" charset="0"/>
                          <a:ea typeface="Verdana" panose="020B0604030504040204" pitchFamily="34" charset="0"/>
                          <a:cs typeface="Arial" panose="020B0604020202020204" pitchFamily="34" charset="0"/>
                        </a:rPr>
                        <a:t>outlines engagement blueprint as follows: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Service specific engagement undertaken by the service itself, mostly using its own contact with service users; ongoing rolling programme with reporting through Perinatal Committee.</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Service specific engagement undertaken by corporate teams, particularly DICE and the independent review’s engagement lead </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“Always on” engagement at a pan-Health Board level which sees generic engagement activity offering up insights and feedback relevant to the maternity and neonatal services. Ongoing  </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Mapping of groups across the Swansea and Neath Port Talbot areas – to be completed April 2026</a:t>
                      </a: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Develop a Network of Sounding Boards that builds on work being undertaken as part of the Women’s Health Plan – April 2026</a:t>
                      </a:r>
                    </a:p>
                  </a:txBody>
                  <a:tcPr marL="68580" marR="68580" marT="0" marB="0"/>
                </a:tc>
                <a:extLst>
                  <a:ext uri="{0D108BD9-81ED-4DB2-BD59-A6C34878D82A}">
                    <a16:rowId xmlns:a16="http://schemas.microsoft.com/office/drawing/2014/main" val="350607485"/>
                  </a:ext>
                </a:extLst>
              </a:tr>
              <a:tr h="1174636">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Provide assurance that clinical leadership is consistent, visible, effective, and that leadership development support is in place.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Senior clinical staff present as required by BAPM guidance; underpinned by audit cycle and key indicators which include care planning in decision making. Reported to Perinatal Committee on monthly basis. </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Multidisciplinary Team Development Programme rooted in compassionate leadership, culture and behaviours to be delivered between Feb and April 2026; first session held 6 Feb 2026.</a:t>
                      </a:r>
                    </a:p>
                  </a:txBody>
                  <a:tcPr marL="68580" marR="68580" marT="0" marB="0"/>
                </a:tc>
                <a:extLst>
                  <a:ext uri="{0D108BD9-81ED-4DB2-BD59-A6C34878D82A}">
                    <a16:rowId xmlns:a16="http://schemas.microsoft.com/office/drawing/2014/main" val="1689982056"/>
                  </a:ext>
                </a:extLst>
              </a:tr>
              <a:tr h="1819378">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Provide assurance and evidence of an improving culture through appropriate surveys, and/or qualitative assessment for maternity and neo-natal services.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Reported through monthly Perinatal committee and includes:</a:t>
                      </a: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Workforce heat maps that cover staff feedback</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Patient feedback</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Guardian service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Patient voices forum</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Pulse surveys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Feedback from all visitors reporting positive change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05126706"/>
                  </a:ext>
                </a:extLst>
              </a:tr>
            </a:tbl>
          </a:graphicData>
        </a:graphic>
      </p:graphicFrame>
    </p:spTree>
    <p:extLst>
      <p:ext uri="{BB962C8B-B14F-4D97-AF65-F5344CB8AC3E}">
        <p14:creationId xmlns:p14="http://schemas.microsoft.com/office/powerpoint/2010/main" val="808305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8CB37-0DF1-B143-B6A9-5CD00D5CBD6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EE410FE-7552-C655-F98A-CF0F23A8860B}"/>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3 – CAMHS</a:t>
            </a:r>
          </a:p>
        </p:txBody>
      </p:sp>
      <p:graphicFrame>
        <p:nvGraphicFramePr>
          <p:cNvPr id="3" name="Table 2">
            <a:extLst>
              <a:ext uri="{FF2B5EF4-FFF2-40B4-BE49-F238E27FC236}">
                <a16:creationId xmlns:a16="http://schemas.microsoft.com/office/drawing/2014/main" id="{822EE40B-1695-6E29-6917-FBD0EC9B60F7}"/>
              </a:ext>
            </a:extLst>
          </p:cNvPr>
          <p:cNvGraphicFramePr>
            <a:graphicFrameLocks noGrp="1"/>
          </p:cNvGraphicFramePr>
          <p:nvPr/>
        </p:nvGraphicFramePr>
        <p:xfrm>
          <a:off x="451644" y="777875"/>
          <a:ext cx="19278600" cy="3907563"/>
        </p:xfrm>
        <a:graphic>
          <a:graphicData uri="http://schemas.openxmlformats.org/drawingml/2006/table">
            <a:tbl>
              <a:tblPr firstRow="1" firstCol="1" bandRow="1">
                <a:tableStyleId>{5C22544A-7EE6-4342-B048-85BDC9FD1C3A}</a:tableStyleId>
              </a:tblPr>
              <a:tblGrid>
                <a:gridCol w="11381342">
                  <a:extLst>
                    <a:ext uri="{9D8B030D-6E8A-4147-A177-3AD203B41FA5}">
                      <a16:colId xmlns:a16="http://schemas.microsoft.com/office/drawing/2014/main" val="1591008720"/>
                    </a:ext>
                  </a:extLst>
                </a:gridCol>
                <a:gridCol w="7897258">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199074">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December – 98%</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93.5%</a:t>
                      </a: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February – 94%</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7710139"/>
                  </a:ext>
                </a:extLst>
              </a:tr>
              <a:tr h="1066800">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December – 70%</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75.6%</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Times New Roman" panose="02020603050405020304" pitchFamily="18" charset="0"/>
                        </a:rPr>
                        <a:t>February – 76%</a:t>
                      </a:r>
                    </a:p>
                  </a:txBody>
                  <a:tcPr marL="68580" marR="68580" marT="0" marB="0"/>
                </a:tc>
                <a:extLst>
                  <a:ext uri="{0D108BD9-81ED-4DB2-BD59-A6C34878D82A}">
                    <a16:rowId xmlns:a16="http://schemas.microsoft.com/office/drawing/2014/main" val="3997590235"/>
                  </a:ext>
                </a:extLst>
              </a:tr>
              <a:tr h="1240563">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December -98%</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97%</a:t>
                      </a: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February – 95%</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76142807"/>
                  </a:ext>
                </a:extLst>
              </a:tr>
            </a:tbl>
          </a:graphicData>
        </a:graphic>
      </p:graphicFrame>
      <p:sp>
        <p:nvSpPr>
          <p:cNvPr id="6" name="TextBox 5">
            <a:extLst>
              <a:ext uri="{FF2B5EF4-FFF2-40B4-BE49-F238E27FC236}">
                <a16:creationId xmlns:a16="http://schemas.microsoft.com/office/drawing/2014/main" id="{BB9BB3F8-CDD6-FE03-41AB-79A93B1F6A75}"/>
              </a:ext>
            </a:extLst>
          </p:cNvPr>
          <p:cNvSpPr txBox="1"/>
          <p:nvPr/>
        </p:nvSpPr>
        <p:spPr>
          <a:xfrm>
            <a:off x="465138" y="5239682"/>
            <a:ext cx="10363200" cy="5078313"/>
          </a:xfrm>
          <a:prstGeom prst="rect">
            <a:avLst/>
          </a:prstGeom>
          <a:noFill/>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CAMHS 1A &amp; Part 2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kumimoji="0" lang="en-US"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Performance remains strong in these areas and no issues anticipated to maintaining this in future.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CAMHS Part 1B:</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kumimoji="0" lang="en-US"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Recovery of the trajectory continues and is just off target at 76% for February 2026. The directorate remains on target to meet 80% in March 2026.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Weekly meetings continue over booking and utilisation of capacity and using our staffing resource as flexibly as possible.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Future bookings are also under close scrutiny with chronological booking firmly in place and scrutinization over those booked over target to see if they can be accommodated in earlier cancellation slots to increase compliance.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To make aid in meeting the trajectory and target ongoing, 1.0wte B6 funding has been created by repurposing non-clinical posts to provide more 1B capacity, however awaiting break-glass process to enable recruitment.</a:t>
            </a:r>
          </a:p>
        </p:txBody>
      </p:sp>
      <p:pic>
        <p:nvPicPr>
          <p:cNvPr id="10" name="Picture 9" descr="A graph with blue and red text&#10;&#10;AI-generated content may be incorrect.">
            <a:extLst>
              <a:ext uri="{FF2B5EF4-FFF2-40B4-BE49-F238E27FC236}">
                <a16:creationId xmlns:a16="http://schemas.microsoft.com/office/drawing/2014/main" id="{3EE948F7-F622-49CF-BCA2-AEA8B61888C5}"/>
              </a:ext>
            </a:extLst>
          </p:cNvPr>
          <p:cNvPicPr>
            <a:picLocks noChangeAspect="1"/>
          </p:cNvPicPr>
          <p:nvPr/>
        </p:nvPicPr>
        <p:blipFill>
          <a:blip r:embed="rId2"/>
          <a:stretch>
            <a:fillRect/>
          </a:stretch>
        </p:blipFill>
        <p:spPr>
          <a:xfrm>
            <a:off x="11195844" y="5654675"/>
            <a:ext cx="8132062" cy="4248328"/>
          </a:xfrm>
          <a:prstGeom prst="rect">
            <a:avLst/>
          </a:prstGeom>
        </p:spPr>
      </p:pic>
    </p:spTree>
    <p:extLst>
      <p:ext uri="{BB962C8B-B14F-4D97-AF65-F5344CB8AC3E}">
        <p14:creationId xmlns:p14="http://schemas.microsoft.com/office/powerpoint/2010/main" val="7248996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DED7AA-EBB2-2C14-7CC4-76470B2BAD2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CA4E5F6-1AFF-BDD7-F087-EF4808FD6E88}"/>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3 – Planned Care</a:t>
            </a:r>
          </a:p>
        </p:txBody>
      </p:sp>
      <p:graphicFrame>
        <p:nvGraphicFramePr>
          <p:cNvPr id="3" name="Table 2">
            <a:extLst>
              <a:ext uri="{FF2B5EF4-FFF2-40B4-BE49-F238E27FC236}">
                <a16:creationId xmlns:a16="http://schemas.microsoft.com/office/drawing/2014/main" id="{10E95488-CB47-2402-F2BA-A681449A7C1B}"/>
              </a:ext>
            </a:extLst>
          </p:cNvPr>
          <p:cNvGraphicFramePr>
            <a:graphicFrameLocks noGrp="1"/>
          </p:cNvGraphicFramePr>
          <p:nvPr/>
        </p:nvGraphicFramePr>
        <p:xfrm>
          <a:off x="527844" y="777875"/>
          <a:ext cx="19050000" cy="6317299"/>
        </p:xfrm>
        <a:graphic>
          <a:graphicData uri="http://schemas.openxmlformats.org/drawingml/2006/table">
            <a:tbl>
              <a:tblPr firstRow="1" firstCol="1" bandRow="1">
                <a:tableStyleId>{5C22544A-7EE6-4342-B048-85BDC9FD1C3A}</a:tableStyleId>
              </a:tblPr>
              <a:tblGrid>
                <a:gridCol w="13712716">
                  <a:extLst>
                    <a:ext uri="{9D8B030D-6E8A-4147-A177-3AD203B41FA5}">
                      <a16:colId xmlns:a16="http://schemas.microsoft.com/office/drawing/2014/main" val="1715366069"/>
                    </a:ext>
                  </a:extLst>
                </a:gridCol>
                <a:gridCol w="5337284">
                  <a:extLst>
                    <a:ext uri="{9D8B030D-6E8A-4147-A177-3AD203B41FA5}">
                      <a16:colId xmlns:a16="http://schemas.microsoft.com/office/drawing/2014/main" val="3338111523"/>
                    </a:ext>
                  </a:extLst>
                </a:gridCol>
              </a:tblGrid>
              <a:tr h="673250">
                <a:tc>
                  <a:txBody>
                    <a:bodyPr/>
                    <a:lstStyle/>
                    <a:p>
                      <a:pPr>
                        <a:lnSpc>
                          <a:spcPct val="107000"/>
                        </a:lnSpc>
                        <a:spcAft>
                          <a:spcPts val="800"/>
                        </a:spcAft>
                        <a:buNone/>
                      </a:pPr>
                      <a:r>
                        <a:rPr lang="en-GB" sz="1800">
                          <a:effectLst/>
                          <a:latin typeface="Verdana" panose="020B0604030504040204" pitchFamily="34" charset="0"/>
                          <a:ea typeface="Verdana" panose="020B0604030504040204" pitchFamily="34" charset="0"/>
                        </a:rPr>
                        <a:t>Criteria to Achieve</a:t>
                      </a:r>
                      <a:endParaRPr lang="en-GB" sz="160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tc>
                  <a:txBody>
                    <a:bodyPr/>
                    <a:lstStyle/>
                    <a:p>
                      <a:pPr>
                        <a:lnSpc>
                          <a:spcPct val="107000"/>
                        </a:lnSpc>
                        <a:spcAft>
                          <a:spcPts val="800"/>
                        </a:spcAft>
                        <a:buNone/>
                      </a:pPr>
                      <a:r>
                        <a:rPr lang="en-GB" sz="1800" dirty="0">
                          <a:effectLst/>
                          <a:latin typeface="Verdana" panose="020B0604030504040204" pitchFamily="34" charset="0"/>
                          <a:ea typeface="Verdana" panose="020B0604030504040204" pitchFamily="34" charset="0"/>
                        </a:rPr>
                        <a:t>Current Performance  </a:t>
                      </a:r>
                      <a:endParaRPr lang="en-GB" sz="1600" dirty="0">
                        <a:effectLst/>
                        <a:latin typeface="Verdana" panose="020B0604030504040204" pitchFamily="34" charset="0"/>
                        <a:ea typeface="Verdana" panose="020B0604030504040204" pitchFamily="34" charset="0"/>
                      </a:endParaRPr>
                    </a:p>
                    <a:p>
                      <a:pPr>
                        <a:lnSpc>
                          <a:spcPct val="107000"/>
                        </a:lnSpc>
                        <a:spcAft>
                          <a:spcPts val="800"/>
                        </a:spcAft>
                        <a:buNone/>
                      </a:pPr>
                      <a:r>
                        <a:rPr lang="en-GB" sz="1800" dirty="0">
                          <a:effectLst/>
                          <a:latin typeface="Verdana" panose="020B0604030504040204" pitchFamily="34" charset="0"/>
                          <a:ea typeface="Verdana" panose="020B0604030504040204" pitchFamily="34" charset="0"/>
                        </a:rPr>
                        <a:t>(February 2026)</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1906803581"/>
                  </a:ext>
                </a:extLst>
              </a:tr>
              <a:tr h="492436">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100% of open outpatient pathways to be waiting less than 52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100%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654065728"/>
                  </a:ext>
                </a:extLst>
              </a:tr>
              <a:tr h="492436">
                <a:tc>
                  <a:txBody>
                    <a:bodyPr/>
                    <a:lstStyle/>
                    <a:p>
                      <a:pPr marL="342900" lvl="0" indent="-342900" fontAlgn="base">
                        <a:lnSpc>
                          <a:spcPct val="107000"/>
                        </a:lnSpc>
                        <a:spcAft>
                          <a:spcPts val="800"/>
                        </a:spcAft>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Continuous improvement towards 75% of all open outpatient pathways waiting less than 26 weeks. </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83.41%</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1517686131"/>
                  </a:ext>
                </a:extLst>
              </a:tr>
              <a:tr h="391503">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100% of open pathways to be waiting less than 104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99.99%</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959432145"/>
                  </a:ext>
                </a:extLst>
              </a:tr>
              <a:tr h="492436">
                <a:tc>
                  <a:txBody>
                    <a:bodyPr/>
                    <a:lstStyle/>
                    <a:p>
                      <a:pPr marL="342900" lvl="0" indent="-342900">
                        <a:lnSpc>
                          <a:spcPct val="107000"/>
                        </a:lnSpc>
                        <a:spcAft>
                          <a:spcPts val="800"/>
                        </a:spcAft>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Continuous improvement towards 80% of all open pathways waiting less than 36 weeks. </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76.24%</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2987817057"/>
                  </a:ext>
                </a:extLst>
              </a:tr>
              <a:tr h="761849">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12% reduction in the number of patients delayed by 100% for their follow up appointment in three consecutive months and maintained for 3 months (Based on the November 2024 baseline).</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19.67% increase against baseline</a:t>
                      </a:r>
                      <a:endParaRPr lang="en-GB" sz="1600" dirty="0">
                        <a:effectLst/>
                        <a:latin typeface="Verdana" panose="020B0604030504040204" pitchFamily="34" charset="0"/>
                        <a:ea typeface="Verdana" panose="020B0604030504040204" pitchFamily="34" charset="0"/>
                      </a:endParaRPr>
                    </a:p>
                    <a:p>
                      <a:pPr>
                        <a:lnSpc>
                          <a:spcPct val="107000"/>
                        </a:lnSpc>
                        <a:spcAft>
                          <a:spcPts val="800"/>
                        </a:spcAft>
                        <a:buNone/>
                      </a:pPr>
                      <a:r>
                        <a:rPr lang="en-GB" sz="1800" dirty="0">
                          <a:effectLst/>
                          <a:latin typeface="Verdana" panose="020B0604030504040204" pitchFamily="34" charset="0"/>
                          <a:ea typeface="Verdana" panose="020B0604030504040204" pitchFamily="34" charset="0"/>
                        </a:rPr>
                        <a:t>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2544877114"/>
                  </a:ext>
                </a:extLst>
              </a:tr>
              <a:tr h="810890">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68% R1 ophthalmology patient pathways to be waiting within or no longer than 25% of their target date for an outpatient appointment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72.60% - meets de-escalation criteria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298939514"/>
                  </a:ext>
                </a:extLst>
              </a:tr>
              <a:tr h="570021">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85% of patients waiting for a diagnostic test to be waiting less than 8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82.17%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4060202776"/>
                  </a:ext>
                </a:extLst>
              </a:tr>
              <a:tr h="570021">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85% of patients waiting for a diagnostic endoscopy to be waiting less than 8 weeks and maintained for 3 months.</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63.87%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042451892"/>
                  </a:ext>
                </a:extLst>
              </a:tr>
              <a:tr h="570021">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85% of patients waiting for a NOUS and non-cardiac MRI to be waiting less than 8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82.06%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1740729140"/>
                  </a:ext>
                </a:extLst>
              </a:tr>
              <a:tr h="492436">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90% of patients waiting for therapies to be waiting less than 14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100%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2730509277"/>
                  </a:ext>
                </a:extLst>
              </a:tr>
            </a:tbl>
          </a:graphicData>
        </a:graphic>
      </p:graphicFrame>
      <p:pic>
        <p:nvPicPr>
          <p:cNvPr id="6" name="Picture 5" descr="A screenshot of a graph&#10;&#10;AI-generated content may be incorrect.">
            <a:extLst>
              <a:ext uri="{FF2B5EF4-FFF2-40B4-BE49-F238E27FC236}">
                <a16:creationId xmlns:a16="http://schemas.microsoft.com/office/drawing/2014/main" id="{93E55F86-5100-308D-D93C-688A679A834D}"/>
              </a:ext>
            </a:extLst>
          </p:cNvPr>
          <p:cNvPicPr>
            <a:picLocks noChangeAspect="1"/>
          </p:cNvPicPr>
          <p:nvPr/>
        </p:nvPicPr>
        <p:blipFill>
          <a:blip r:embed="rId2"/>
          <a:stretch>
            <a:fillRect/>
          </a:stretch>
        </p:blipFill>
        <p:spPr>
          <a:xfrm>
            <a:off x="527844" y="7331075"/>
            <a:ext cx="6172200" cy="3726856"/>
          </a:xfrm>
          <a:prstGeom prst="rect">
            <a:avLst/>
          </a:prstGeom>
        </p:spPr>
      </p:pic>
      <p:pic>
        <p:nvPicPr>
          <p:cNvPr id="8" name="Picture 7" descr="A graph of numbers and a line of numbers&#10;&#10;AI-generated content may be incorrect.">
            <a:extLst>
              <a:ext uri="{FF2B5EF4-FFF2-40B4-BE49-F238E27FC236}">
                <a16:creationId xmlns:a16="http://schemas.microsoft.com/office/drawing/2014/main" id="{5EAFFFC1-A519-9BA3-C1AA-7718EAA4F23A}"/>
              </a:ext>
            </a:extLst>
          </p:cNvPr>
          <p:cNvPicPr>
            <a:picLocks noChangeAspect="1"/>
          </p:cNvPicPr>
          <p:nvPr/>
        </p:nvPicPr>
        <p:blipFill>
          <a:blip r:embed="rId3"/>
          <a:stretch>
            <a:fillRect/>
          </a:stretch>
        </p:blipFill>
        <p:spPr>
          <a:xfrm>
            <a:off x="7246940" y="7323988"/>
            <a:ext cx="5892004" cy="3701845"/>
          </a:xfrm>
          <a:prstGeom prst="rect">
            <a:avLst/>
          </a:prstGeom>
        </p:spPr>
      </p:pic>
      <p:pic>
        <p:nvPicPr>
          <p:cNvPr id="11" name="Picture 10" descr="A graph with blue and red lines&#10;&#10;AI-generated content may be incorrect.">
            <a:extLst>
              <a:ext uri="{FF2B5EF4-FFF2-40B4-BE49-F238E27FC236}">
                <a16:creationId xmlns:a16="http://schemas.microsoft.com/office/drawing/2014/main" id="{46ED0C11-916C-7C4E-68AA-37E8A8638A52}"/>
              </a:ext>
            </a:extLst>
          </p:cNvPr>
          <p:cNvPicPr>
            <a:picLocks noChangeAspect="1"/>
          </p:cNvPicPr>
          <p:nvPr/>
        </p:nvPicPr>
        <p:blipFill>
          <a:blip r:embed="rId4"/>
          <a:stretch>
            <a:fillRect/>
          </a:stretch>
        </p:blipFill>
        <p:spPr>
          <a:xfrm>
            <a:off x="13685840" y="7207860"/>
            <a:ext cx="5892004" cy="3850071"/>
          </a:xfrm>
          <a:prstGeom prst="rect">
            <a:avLst/>
          </a:prstGeom>
        </p:spPr>
      </p:pic>
    </p:spTree>
    <p:extLst>
      <p:ext uri="{BB962C8B-B14F-4D97-AF65-F5344CB8AC3E}">
        <p14:creationId xmlns:p14="http://schemas.microsoft.com/office/powerpoint/2010/main" val="11755606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3141321290"/>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20</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4453B-C850-1AEE-9DA0-443B73C1F3E1}"/>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3DF64D75-4266-C347-E666-C12CB41E3247}"/>
              </a:ext>
            </a:extLst>
          </p:cNvPr>
          <p:cNvGraphicFramePr>
            <a:graphicFrameLocks noGrp="1"/>
          </p:cNvGraphicFramePr>
          <p:nvPr/>
        </p:nvGraphicFramePr>
        <p:xfrm>
          <a:off x="628381" y="3281697"/>
          <a:ext cx="18723256" cy="3990144"/>
        </p:xfrm>
        <a:graphic>
          <a:graphicData uri="http://schemas.openxmlformats.org/drawingml/2006/table">
            <a:tbl>
              <a:tblPr firstRow="1" bandRow="1">
                <a:tableStyleId>{5C22544A-7EE6-4342-B048-85BDC9FD1C3A}</a:tableStyleId>
              </a:tblPr>
              <a:tblGrid>
                <a:gridCol w="11435009">
                  <a:extLst>
                    <a:ext uri="{9D8B030D-6E8A-4147-A177-3AD203B41FA5}">
                      <a16:colId xmlns:a16="http://schemas.microsoft.com/office/drawing/2014/main" val="980760422"/>
                    </a:ext>
                  </a:extLst>
                </a:gridCol>
                <a:gridCol w="2303756">
                  <a:extLst>
                    <a:ext uri="{9D8B030D-6E8A-4147-A177-3AD203B41FA5}">
                      <a16:colId xmlns:a16="http://schemas.microsoft.com/office/drawing/2014/main" val="2899060745"/>
                    </a:ext>
                  </a:extLst>
                </a:gridCol>
                <a:gridCol w="2749849">
                  <a:extLst>
                    <a:ext uri="{9D8B030D-6E8A-4147-A177-3AD203B41FA5}">
                      <a16:colId xmlns:a16="http://schemas.microsoft.com/office/drawing/2014/main" val="4200135179"/>
                    </a:ext>
                  </a:extLst>
                </a:gridCol>
                <a:gridCol w="2234642">
                  <a:extLst>
                    <a:ext uri="{9D8B030D-6E8A-4147-A177-3AD203B41FA5}">
                      <a16:colId xmlns:a16="http://schemas.microsoft.com/office/drawing/2014/main" val="995196301"/>
                    </a:ext>
                  </a:extLst>
                </a:gridCol>
              </a:tblGrid>
              <a:tr h="753957">
                <a:tc>
                  <a:txBody>
                    <a:bodyPr/>
                    <a:lstStyle/>
                    <a:p>
                      <a:r>
                        <a:rPr lang="en-GB" sz="2600" b="1" dirty="0">
                          <a:solidFill>
                            <a:schemeClr val="bg1"/>
                          </a:solidFill>
                        </a:rPr>
                        <a:t>SBUHB organisational strategy indicators</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Target/standard</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Time period (reporting frequency)</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Most recent data available</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1258263590"/>
                  </a:ext>
                </a:extLst>
              </a:tr>
              <a:tr h="854484">
                <a:tc>
                  <a:txBody>
                    <a:bodyPr/>
                    <a:lstStyle/>
                    <a:p>
                      <a:r>
                        <a:rPr lang="en-GB" sz="2300" dirty="0"/>
                        <a:t>Percentage of children who are up to date with the scheduled vaccinations by age 5 (‘4 in 1’ preschool booster, the Hib/</a:t>
                      </a:r>
                      <a:r>
                        <a:rPr lang="en-GB" sz="2300" dirty="0" err="1"/>
                        <a:t>MenC</a:t>
                      </a:r>
                      <a:r>
                        <a:rPr lang="en-GB" sz="2300" dirty="0"/>
                        <a:t> booster and the second MMR dose)</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t>95%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Jul-Sep 2025</a:t>
                      </a:r>
                    </a:p>
                    <a:p>
                      <a:pPr algn="ctr"/>
                      <a:r>
                        <a:rPr lang="en-GB" sz="2000" dirty="0"/>
                        <a:t>(quarterly*)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chemeClr val="accent2">
                              <a:lumMod val="75000"/>
                            </a:schemeClr>
                          </a:solidFill>
                        </a:rPr>
                        <a:t>88.4%</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1638319"/>
                  </a:ext>
                </a:extLst>
              </a:tr>
              <a:tr h="854484">
                <a:tc>
                  <a:txBody>
                    <a:bodyPr/>
                    <a:lstStyle/>
                    <a:p>
                      <a:r>
                        <a:rPr lang="en-GB" sz="2300" dirty="0"/>
                        <a:t>Percentage of children receiving the Human Papillomavirus (HPV) vaccination by the age of 15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t>90%</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Jul-Sep 2025</a:t>
                      </a:r>
                    </a:p>
                    <a:p>
                      <a:pPr algn="ctr"/>
                      <a:r>
                        <a:rPr lang="en-GB" sz="2000" dirty="0"/>
                        <a:t>(quarterly*)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chemeClr val="accent2">
                              <a:lumMod val="75000"/>
                            </a:schemeClr>
                          </a:solidFill>
                        </a:rPr>
                        <a:t>85.8% </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3401648"/>
                  </a:ext>
                </a:extLst>
              </a:tr>
              <a:tr h="753957">
                <a:tc>
                  <a:txBody>
                    <a:bodyPr/>
                    <a:lstStyle/>
                    <a:p>
                      <a:r>
                        <a:rPr lang="en-GB" sz="2300" dirty="0"/>
                        <a:t>Percentage of adult smokers who  make a quit attempt via smoking cessation services</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chemeClr val="tx1"/>
                          </a:solidFill>
                        </a:rPr>
                        <a:t>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2024/25</a:t>
                      </a:r>
                    </a:p>
                    <a:p>
                      <a:pPr algn="ctr"/>
                      <a:r>
                        <a:rPr lang="en-GB" sz="2000" dirty="0"/>
                        <a:t>(annually)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rgbClr val="FF0000"/>
                          </a:solidFill>
                        </a:rPr>
                        <a:t>3.5%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3152665"/>
                  </a:ext>
                </a:extLst>
              </a:tr>
              <a:tr h="753957">
                <a:tc>
                  <a:txBody>
                    <a:bodyPr/>
                    <a:lstStyle/>
                    <a:p>
                      <a:r>
                        <a:rPr lang="en-GB" sz="2300" dirty="0"/>
                        <a:t>Percentage of eligible adults who participate in bowel screening</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t>60%</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2023/24</a:t>
                      </a:r>
                    </a:p>
                    <a:p>
                      <a:pPr algn="ctr"/>
                      <a:r>
                        <a:rPr lang="en-GB" sz="2000" dirty="0"/>
                        <a:t>(annually**)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rgbClr val="00B050"/>
                          </a:solidFill>
                        </a:rPr>
                        <a:t>64.2%</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952361"/>
                  </a:ext>
                </a:extLst>
              </a:tr>
            </a:tbl>
          </a:graphicData>
        </a:graphic>
      </p:graphicFrame>
      <p:pic>
        <p:nvPicPr>
          <p:cNvPr id="2" name="Picture 1">
            <a:extLst>
              <a:ext uri="{FF2B5EF4-FFF2-40B4-BE49-F238E27FC236}">
                <a16:creationId xmlns:a16="http://schemas.microsoft.com/office/drawing/2014/main" id="{BC77E485-9338-D465-50B1-C36C53F95095}"/>
              </a:ext>
            </a:extLst>
          </p:cNvPr>
          <p:cNvPicPr>
            <a:picLocks noChangeAspect="1"/>
          </p:cNvPicPr>
          <p:nvPr/>
        </p:nvPicPr>
        <p:blipFill>
          <a:blip r:embed="rId3"/>
          <a:srcRect b="76231"/>
          <a:stretch>
            <a:fillRect/>
          </a:stretch>
        </p:blipFill>
        <p:spPr>
          <a:xfrm>
            <a:off x="0" y="-12199"/>
            <a:ext cx="20105688" cy="2410132"/>
          </a:xfrm>
          <a:prstGeom prst="rect">
            <a:avLst/>
          </a:prstGeom>
        </p:spPr>
      </p:pic>
      <p:graphicFrame>
        <p:nvGraphicFramePr>
          <p:cNvPr id="3" name="Table 2">
            <a:extLst>
              <a:ext uri="{FF2B5EF4-FFF2-40B4-BE49-F238E27FC236}">
                <a16:creationId xmlns:a16="http://schemas.microsoft.com/office/drawing/2014/main" id="{406944F8-419A-FDCB-816D-B9AB6084E0AD}"/>
              </a:ext>
            </a:extLst>
          </p:cNvPr>
          <p:cNvGraphicFramePr>
            <a:graphicFrameLocks noGrp="1"/>
          </p:cNvGraphicFramePr>
          <p:nvPr/>
        </p:nvGraphicFramePr>
        <p:xfrm>
          <a:off x="628383" y="7748781"/>
          <a:ext cx="18723256" cy="2281176"/>
        </p:xfrm>
        <a:graphic>
          <a:graphicData uri="http://schemas.openxmlformats.org/drawingml/2006/table">
            <a:tbl>
              <a:tblPr firstRow="1" bandRow="1">
                <a:tableStyleId>{5C22544A-7EE6-4342-B048-85BDC9FD1C3A}</a:tableStyleId>
              </a:tblPr>
              <a:tblGrid>
                <a:gridCol w="11455956">
                  <a:extLst>
                    <a:ext uri="{9D8B030D-6E8A-4147-A177-3AD203B41FA5}">
                      <a16:colId xmlns:a16="http://schemas.microsoft.com/office/drawing/2014/main" val="980760422"/>
                    </a:ext>
                  </a:extLst>
                </a:gridCol>
                <a:gridCol w="2345643">
                  <a:extLst>
                    <a:ext uri="{9D8B030D-6E8A-4147-A177-3AD203B41FA5}">
                      <a16:colId xmlns:a16="http://schemas.microsoft.com/office/drawing/2014/main" val="2899060745"/>
                    </a:ext>
                  </a:extLst>
                </a:gridCol>
                <a:gridCol w="2730407">
                  <a:extLst>
                    <a:ext uri="{9D8B030D-6E8A-4147-A177-3AD203B41FA5}">
                      <a16:colId xmlns:a16="http://schemas.microsoft.com/office/drawing/2014/main" val="4200135179"/>
                    </a:ext>
                  </a:extLst>
                </a:gridCol>
                <a:gridCol w="2191250">
                  <a:extLst>
                    <a:ext uri="{9D8B030D-6E8A-4147-A177-3AD203B41FA5}">
                      <a16:colId xmlns:a16="http://schemas.microsoft.com/office/drawing/2014/main" val="995196301"/>
                    </a:ext>
                  </a:extLst>
                </a:gridCol>
              </a:tblGrid>
              <a:tr h="753957">
                <a:tc>
                  <a:txBody>
                    <a:bodyPr/>
                    <a:lstStyle/>
                    <a:p>
                      <a:r>
                        <a:rPr lang="en-GB" sz="2600" b="1" dirty="0">
                          <a:solidFill>
                            <a:schemeClr val="bg1"/>
                          </a:solidFill>
                        </a:rPr>
                        <a:t>Welsh Government Immunisation targets 2025/26</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Target/standard</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Time period (reporting frequency)</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Most recent data available</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1258263590"/>
                  </a:ext>
                </a:extLst>
              </a:tr>
              <a:tr h="753957">
                <a:tc>
                  <a:txBody>
                    <a:bodyPr/>
                    <a:lstStyle/>
                    <a:p>
                      <a:r>
                        <a:rPr lang="en-GB" sz="2300" dirty="0"/>
                        <a:t>Percentage uptake of influenza vaccine in adults 65 years and over</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75%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March</a:t>
                      </a:r>
                    </a:p>
                    <a:p>
                      <a:pPr algn="ctr"/>
                      <a:r>
                        <a:rPr lang="en-GB" sz="2000" dirty="0"/>
                        <a:t>(monthly)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solidFill>
                            <a:schemeClr val="accent2">
                              <a:lumMod val="75000"/>
                            </a:schemeClr>
                          </a:solidFill>
                        </a:rPr>
                        <a:t>68.1%</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1638319"/>
                  </a:ext>
                </a:extLst>
              </a:tr>
              <a:tr h="753957">
                <a:tc>
                  <a:txBody>
                    <a:bodyPr/>
                    <a:lstStyle/>
                    <a:p>
                      <a:r>
                        <a:rPr lang="en-GB" sz="2300" dirty="0"/>
                        <a:t>Percentage uptake of COVID-19 vaccine for all those eligible</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75%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March</a:t>
                      </a:r>
                    </a:p>
                    <a:p>
                      <a:pPr algn="ctr"/>
                      <a:r>
                        <a:rPr lang="en-GB" sz="2000" dirty="0"/>
                        <a:t>(monthly)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solidFill>
                            <a:srgbClr val="FF0000"/>
                          </a:solidFill>
                        </a:rPr>
                        <a:t>54.6%</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952361"/>
                  </a:ext>
                </a:extLst>
              </a:tr>
            </a:tbl>
          </a:graphicData>
        </a:graphic>
      </p:graphicFrame>
      <p:sp>
        <p:nvSpPr>
          <p:cNvPr id="5" name="TextBox 4">
            <a:extLst>
              <a:ext uri="{FF2B5EF4-FFF2-40B4-BE49-F238E27FC236}">
                <a16:creationId xmlns:a16="http://schemas.microsoft.com/office/drawing/2014/main" id="{6B91D6F7-BD01-4969-F92D-37535278B5DA}"/>
              </a:ext>
            </a:extLst>
          </p:cNvPr>
          <p:cNvSpPr txBox="1"/>
          <p:nvPr/>
        </p:nvSpPr>
        <p:spPr>
          <a:xfrm>
            <a:off x="173794" y="10548030"/>
            <a:ext cx="17634209" cy="701474"/>
          </a:xfrm>
          <a:prstGeom prst="rect">
            <a:avLst/>
          </a:prstGeom>
          <a:noFill/>
        </p:spPr>
        <p:txBody>
          <a:bodyPr wrap="square" rtlCol="0">
            <a:spAutoFit/>
          </a:bodyPr>
          <a:lstStyle/>
          <a:p>
            <a:pPr defTabSz="1507937"/>
            <a:r>
              <a:rPr lang="en-GB" sz="1979" dirty="0">
                <a:solidFill>
                  <a:prstClr val="black"/>
                </a:solidFill>
                <a:latin typeface="Aptos" panose="02110004020202020204"/>
              </a:rPr>
              <a:t>*Quarterly data release from PHW for Oct-Dec 2025 is delayed (was due 28/02/26)</a:t>
            </a:r>
          </a:p>
          <a:p>
            <a:pPr defTabSz="1507937"/>
            <a:r>
              <a:rPr lang="en-GB" sz="1979" dirty="0">
                <a:solidFill>
                  <a:prstClr val="black"/>
                </a:solidFill>
                <a:latin typeface="Aptos" panose="02110004020202020204"/>
              </a:rPr>
              <a:t>**PHW data on screening uptake in SBUHB will be reported quarterly from 2026/27 on</a:t>
            </a:r>
          </a:p>
        </p:txBody>
      </p:sp>
    </p:spTree>
    <p:extLst>
      <p:ext uri="{BB962C8B-B14F-4D97-AF65-F5344CB8AC3E}">
        <p14:creationId xmlns:p14="http://schemas.microsoft.com/office/powerpoint/2010/main" val="39412833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09EFB0-42B3-895D-2282-FC005B8B4EDC}"/>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E814496B-C146-913C-EA6F-48E27982B701}"/>
              </a:ext>
            </a:extLst>
          </p:cNvPr>
          <p:cNvPicPr>
            <a:picLocks noChangeAspect="1"/>
          </p:cNvPicPr>
          <p:nvPr/>
        </p:nvPicPr>
        <p:blipFill>
          <a:blip r:embed="rId2"/>
          <a:stretch>
            <a:fillRect/>
          </a:stretch>
        </p:blipFill>
        <p:spPr>
          <a:xfrm>
            <a:off x="177" y="0"/>
            <a:ext cx="20105511" cy="11309350"/>
          </a:xfrm>
          <a:prstGeom prst="rect">
            <a:avLst/>
          </a:prstGeom>
        </p:spPr>
      </p:pic>
    </p:spTree>
    <p:extLst>
      <p:ext uri="{BB962C8B-B14F-4D97-AF65-F5344CB8AC3E}">
        <p14:creationId xmlns:p14="http://schemas.microsoft.com/office/powerpoint/2010/main" val="29013186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23</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2950122243"/>
              </p:ext>
            </p:extLst>
          </p:nvPr>
        </p:nvGraphicFramePr>
        <p:xfrm>
          <a:off x="375444" y="2295624"/>
          <a:ext cx="19050000" cy="636738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511448">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i="0" u="none" strike="noStrike" dirty="0">
                          <a:solidFill>
                            <a:schemeClr val="bg1"/>
                          </a:solidFill>
                          <a:effectLst/>
                          <a:latin typeface="Verdana" panose="020B0604030504040204" pitchFamily="34" charset="0"/>
                          <a:ea typeface="Verdana" panose="020B0604030504040204" pitchFamily="34" charset="0"/>
                        </a:rPr>
                        <a:t>Feb-26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87592">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67.68%</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611154">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1,202</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64110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Delayed Pathways of Care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200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53834">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53834">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82.93%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5383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purple: arrest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7.16</a:t>
                      </a:r>
                    </a:p>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(Jan-26)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73096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red: emergency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9.46</a:t>
                      </a:r>
                    </a:p>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(Jan-26)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1,793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 Delays &gt; 45 minutes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591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975197"/>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25016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6" y="385641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09542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386609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1461751578"/>
              </p:ext>
            </p:extLst>
          </p:nvPr>
        </p:nvGraphicFramePr>
        <p:xfrm>
          <a:off x="527844" y="1006475"/>
          <a:ext cx="19050000" cy="765570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Jan -26</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25.1%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20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40%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14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Feb –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83.41%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&lt;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76.24%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Feb – 26</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2,917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830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107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06736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5957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601372"/>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2711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337556" y="5589002"/>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60701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2725432666"/>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Feb -26</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75,892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45,996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158,618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Feb –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40.4%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Feb – 26</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6,668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59% (Dec-25)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AD3DB-12D1-66D0-7468-12ACECB5B9A9}"/>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8D0EF5D-6E90-7D0A-8A92-C690D03BED64}"/>
              </a:ext>
            </a:extLst>
          </p:cNvPr>
          <p:cNvSpPr>
            <a:spLocks noGrp="1"/>
          </p:cNvSpPr>
          <p:nvPr>
            <p:ph type="body" sz="quarter" idx="10"/>
          </p:nvPr>
        </p:nvSpPr>
        <p:spPr>
          <a:xfrm>
            <a:off x="604044" y="3978275"/>
            <a:ext cx="17409186" cy="1231106"/>
          </a:xfrm>
        </p:spPr>
        <p:txBody>
          <a:bodyPr/>
          <a:lstStyle/>
          <a:p>
            <a:r>
              <a:rPr lang="en-GB" sz="8000" b="1" dirty="0">
                <a:effectLst/>
                <a:latin typeface="Calibri" panose="020F0502020204030204" pitchFamily="34" charset="0"/>
                <a:ea typeface="Calibri" panose="020F0502020204030204" pitchFamily="34" charset="0"/>
              </a:rPr>
              <a:t>Unscheduled Care</a:t>
            </a:r>
          </a:p>
        </p:txBody>
      </p:sp>
    </p:spTree>
    <p:extLst>
      <p:ext uri="{BB962C8B-B14F-4D97-AF65-F5344CB8AC3E}">
        <p14:creationId xmlns:p14="http://schemas.microsoft.com/office/powerpoint/2010/main" val="18726586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27</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8550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8769798"/>
            <a:ext cx="19958844" cy="286232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defRPr/>
            </a:pPr>
            <a:r>
              <a:rPr lang="en-GB" b="1" dirty="0">
                <a:solidFill>
                  <a:prstClr val="black"/>
                </a:solidFill>
                <a:latin typeface="Verdana" panose="020B0604030504040204" pitchFamily="34" charset="0"/>
                <a:ea typeface="Verdana" panose="020B0604030504040204" pitchFamily="34" charset="0"/>
              </a:rPr>
              <a:t>Full implementation of D2RA model </a:t>
            </a:r>
            <a:r>
              <a:rPr lang="en-GB" dirty="0">
                <a:solidFill>
                  <a:prstClr val="black"/>
                </a:solidFill>
                <a:latin typeface="Verdana" panose="020B0604030504040204" pitchFamily="34" charset="0"/>
                <a:ea typeface="Verdana" panose="020B0604030504040204" pitchFamily="34" charset="0"/>
              </a:rPr>
              <a:t>– recent communications between the Health Board Chair and CEO and council leaders have enabled a reprioritisation of the work programme to deliver discharge pathways whereby more of the patient assessment occurs within the community. There is an ongoing review of the integrated discharge hub as it is recognised that the resourcing of the service needs to increase in order to deliver an enhanced function. This will be achieved through redirection of Health Board resources in partnership with Local Authorities.  </a:t>
            </a:r>
          </a:p>
          <a:p>
            <a:pPr marL="285750" lvl="0" indent="-285750">
              <a:buFont typeface="Arial" panose="020B0604020202020204" pitchFamily="34" charset="0"/>
              <a:buChar char="•"/>
              <a:defRPr/>
            </a:pPr>
            <a:r>
              <a:rPr lang="en-GB" b="1" dirty="0">
                <a:solidFill>
                  <a:prstClr val="black"/>
                </a:solidFill>
                <a:latin typeface="Verdana" panose="020B0604030504040204" pitchFamily="34" charset="0"/>
                <a:ea typeface="Verdana" panose="020B0604030504040204" pitchFamily="34" charset="0"/>
              </a:rPr>
              <a:t>Pathway of Care Delays (</a:t>
            </a:r>
            <a:r>
              <a:rPr lang="en-GB" b="1" dirty="0" err="1">
                <a:solidFill>
                  <a:prstClr val="black"/>
                </a:solidFill>
                <a:latin typeface="Verdana" panose="020B0604030504040204" pitchFamily="34" charset="0"/>
                <a:ea typeface="Verdana" panose="020B0604030504040204" pitchFamily="34" charset="0"/>
              </a:rPr>
              <a:t>PoCD</a:t>
            </a:r>
            <a:r>
              <a:rPr lang="en-GB" b="1" dirty="0">
                <a:solidFill>
                  <a:prstClr val="black"/>
                </a:solidFill>
                <a:latin typeface="Verdana" panose="020B0604030504040204" pitchFamily="34" charset="0"/>
                <a:ea typeface="Verdana" panose="020B0604030504040204" pitchFamily="34" charset="0"/>
              </a:rPr>
              <a:t>) –</a:t>
            </a:r>
            <a:r>
              <a:rPr lang="en-GB" dirty="0">
                <a:solidFill>
                  <a:prstClr val="black"/>
                </a:solidFill>
                <a:latin typeface="Verdana" panose="020B0604030504040204" pitchFamily="34" charset="0"/>
                <a:ea typeface="Verdana" panose="020B0604030504040204" pitchFamily="34" charset="0"/>
              </a:rPr>
              <a:t> The </a:t>
            </a:r>
            <a:r>
              <a:rPr lang="en-GB" dirty="0" err="1">
                <a:solidFill>
                  <a:prstClr val="black"/>
                </a:solidFill>
                <a:latin typeface="Verdana" panose="020B0604030504040204" pitchFamily="34" charset="0"/>
                <a:ea typeface="Verdana" panose="020B0604030504040204" pitchFamily="34" charset="0"/>
              </a:rPr>
              <a:t>PoCD</a:t>
            </a:r>
            <a:r>
              <a:rPr lang="en-GB" dirty="0">
                <a:solidFill>
                  <a:prstClr val="black"/>
                </a:solidFill>
                <a:latin typeface="Verdana" panose="020B0604030504040204" pitchFamily="34" charset="0"/>
                <a:ea typeface="Verdana" panose="020B0604030504040204" pitchFamily="34" charset="0"/>
              </a:rPr>
              <a:t> position continues to challenge patient flow at a time where both ED and ambulance attendance has increased. Despite significant effort being invested in managing the Clinically Optimised patients, the outputs remain limited resulting in patients spending extended periods of time in hospital when they are deemed clinically optimised. There has been a recent increase in the number of patients delayed and the bed days utilised by this patient group.</a:t>
            </a:r>
            <a:endParaRPr lang="en-GB" dirty="0">
              <a:solidFill>
                <a:prstClr val="black"/>
              </a:solidFill>
            </a:endParaRPr>
          </a:p>
          <a:p>
            <a:endParaRPr lang="en-GB" dirty="0"/>
          </a:p>
          <a:p>
            <a:endParaRPr lang="en-GB" b="1" dirty="0">
              <a:solidFill>
                <a:schemeClr val="accent1"/>
              </a:solidFill>
              <a:latin typeface="Verdana" panose="020B0604030504040204" pitchFamily="34" charset="0"/>
              <a:ea typeface="Verdana" panose="020B0604030504040204" pitchFamily="34" charset="0"/>
            </a:endParaRPr>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8" name="Picture 7" descr="A graph with blue and white lines&#10;&#10;AI-generated content may be incorrect.">
            <a:extLst>
              <a:ext uri="{FF2B5EF4-FFF2-40B4-BE49-F238E27FC236}">
                <a16:creationId xmlns:a16="http://schemas.microsoft.com/office/drawing/2014/main" id="{7813C6B0-3094-9861-E79B-EA9D700CD020}"/>
              </a:ext>
            </a:extLst>
          </p:cNvPr>
          <p:cNvPicPr>
            <a:picLocks noChangeAspect="1"/>
          </p:cNvPicPr>
          <p:nvPr/>
        </p:nvPicPr>
        <p:blipFill>
          <a:blip r:embed="rId5"/>
          <a:stretch>
            <a:fillRect/>
          </a:stretch>
        </p:blipFill>
        <p:spPr>
          <a:xfrm>
            <a:off x="3542214" y="790229"/>
            <a:ext cx="5907790" cy="3526589"/>
          </a:xfrm>
          <a:prstGeom prst="rect">
            <a:avLst/>
          </a:prstGeom>
        </p:spPr>
      </p:pic>
      <p:pic>
        <p:nvPicPr>
          <p:cNvPr id="11" name="Picture 10" descr="A graph of patients waiting&#10;&#10;AI-generated content may be incorrect.">
            <a:extLst>
              <a:ext uri="{FF2B5EF4-FFF2-40B4-BE49-F238E27FC236}">
                <a16:creationId xmlns:a16="http://schemas.microsoft.com/office/drawing/2014/main" id="{01DF13CA-AAD5-CAC0-1BD0-73B3FD35D245}"/>
              </a:ext>
            </a:extLst>
          </p:cNvPr>
          <p:cNvPicPr>
            <a:picLocks noChangeAspect="1"/>
          </p:cNvPicPr>
          <p:nvPr/>
        </p:nvPicPr>
        <p:blipFill>
          <a:blip r:embed="rId6"/>
          <a:stretch>
            <a:fillRect/>
          </a:stretch>
        </p:blipFill>
        <p:spPr>
          <a:xfrm>
            <a:off x="11122147" y="814125"/>
            <a:ext cx="5754610" cy="3526590"/>
          </a:xfrm>
          <a:prstGeom prst="rect">
            <a:avLst/>
          </a:prstGeom>
        </p:spPr>
      </p:pic>
      <p:pic>
        <p:nvPicPr>
          <p:cNvPr id="19" name="Picture 18" descr="A graph of a patient&#10;&#10;AI-generated content may be incorrect.">
            <a:extLst>
              <a:ext uri="{FF2B5EF4-FFF2-40B4-BE49-F238E27FC236}">
                <a16:creationId xmlns:a16="http://schemas.microsoft.com/office/drawing/2014/main" id="{73CBBD37-D14E-7F85-7FEF-300BE4BFAF70}"/>
              </a:ext>
            </a:extLst>
          </p:cNvPr>
          <p:cNvPicPr>
            <a:picLocks noChangeAspect="1"/>
          </p:cNvPicPr>
          <p:nvPr/>
        </p:nvPicPr>
        <p:blipFill>
          <a:blip r:embed="rId7"/>
          <a:stretch>
            <a:fillRect/>
          </a:stretch>
        </p:blipFill>
        <p:spPr>
          <a:xfrm>
            <a:off x="3542214" y="4712940"/>
            <a:ext cx="5907790" cy="3441211"/>
          </a:xfrm>
          <a:prstGeom prst="rect">
            <a:avLst/>
          </a:prstGeom>
        </p:spPr>
      </p:pic>
      <p:pic>
        <p:nvPicPr>
          <p:cNvPr id="22" name="Picture 21" descr="A graph of numbers and a number of attendance&#10;&#10;AI-generated content may be incorrect.">
            <a:extLst>
              <a:ext uri="{FF2B5EF4-FFF2-40B4-BE49-F238E27FC236}">
                <a16:creationId xmlns:a16="http://schemas.microsoft.com/office/drawing/2014/main" id="{CE0059D4-8C91-F0FB-3278-8A70859EC28E}"/>
              </a:ext>
            </a:extLst>
          </p:cNvPr>
          <p:cNvPicPr>
            <a:picLocks noChangeAspect="1"/>
          </p:cNvPicPr>
          <p:nvPr/>
        </p:nvPicPr>
        <p:blipFill>
          <a:blip r:embed="rId8"/>
          <a:stretch>
            <a:fillRect/>
          </a:stretch>
        </p:blipFill>
        <p:spPr>
          <a:xfrm>
            <a:off x="11122147" y="4712940"/>
            <a:ext cx="5754610" cy="3590477"/>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28</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8672782"/>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8748982"/>
            <a:ext cx="19583400" cy="2554545"/>
          </a:xfrm>
          <a:prstGeom prst="rect">
            <a:avLst/>
          </a:prstGeom>
          <a:noFill/>
        </p:spPr>
        <p:txBody>
          <a:bodyPr wrap="square" rtlCol="0">
            <a:spAutoFit/>
          </a:bodyPr>
          <a:lstStyle/>
          <a:p>
            <a:r>
              <a:rPr lang="en-GB" sz="1600"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defRPr/>
            </a:pPr>
            <a:r>
              <a:rPr lang="en-GB" b="1" dirty="0">
                <a:solidFill>
                  <a:prstClr val="black"/>
                </a:solidFill>
                <a:latin typeface="Verdana" panose="020B0604030504040204" pitchFamily="34" charset="0"/>
                <a:ea typeface="Verdana" panose="020B0604030504040204" pitchFamily="34" charset="0"/>
              </a:rPr>
              <a:t>Revised flow operating model: </a:t>
            </a:r>
            <a:r>
              <a:rPr lang="en-GB" dirty="0">
                <a:solidFill>
                  <a:prstClr val="black"/>
                </a:solidFill>
                <a:latin typeface="Verdana" panose="020B0604030504040204" pitchFamily="34" charset="0"/>
                <a:ea typeface="Verdana" panose="020B0604030504040204" pitchFamily="34" charset="0"/>
              </a:rPr>
              <a:t>The revised operating models implemented as part of the test of change in Morriston remain in place. However, increase in demand for emergency care, high levels of patient occupancy driven by medical bed day utilisation has challenged the Health Board’s ability to maintain flow and thus the level of ambulance handover performance achieved following the tests of change. The emergency pressures have tipped the Health Board into two formal Business Continuity incidents, consistent with the pattern currently seen across NHS Wales. These system pressures continue, however there is evidence to demonstrate that the improvements implemented in June 2025 continue to have impact. This position is further complicated with an increase in the Clinically Optimised patient cohort, which significantly impacts patient flow. </a:t>
            </a:r>
          </a:p>
          <a:p>
            <a:pPr marL="285750" lvl="0" indent="-285750">
              <a:buFont typeface="Arial" panose="020B0604020202020204" pitchFamily="34" charset="0"/>
              <a:buChar char="•"/>
              <a:defRPr/>
            </a:pPr>
            <a:r>
              <a:rPr lang="en-GB" b="1" dirty="0">
                <a:solidFill>
                  <a:prstClr val="black"/>
                </a:solidFill>
                <a:latin typeface="Verdana" panose="020B0604030504040204" pitchFamily="34" charset="0"/>
                <a:ea typeface="Verdana" panose="020B0604030504040204" pitchFamily="34" charset="0"/>
              </a:rPr>
              <a:t>UEC capital redesign – </a:t>
            </a:r>
            <a:r>
              <a:rPr lang="en-GB" dirty="0">
                <a:solidFill>
                  <a:prstClr val="black"/>
                </a:solidFill>
                <a:latin typeface="Verdana" panose="020B0604030504040204" pitchFamily="34" charset="0"/>
                <a:ea typeface="Verdana" panose="020B0604030504040204" pitchFamily="34" charset="0"/>
              </a:rPr>
              <a:t>The Health Board ambition to co-locate assessment functions in Morriston into one facility adjacent to the Emergency Department features as part of the capital plan. This remains a priority in terms of UEC service delivery however is dependent on Capital funding to progress. </a:t>
            </a:r>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descr="A graph of a number of patients&#10;&#10;AI-generated content may be incorrect.">
            <a:extLst>
              <a:ext uri="{FF2B5EF4-FFF2-40B4-BE49-F238E27FC236}">
                <a16:creationId xmlns:a16="http://schemas.microsoft.com/office/drawing/2014/main" id="{92F388D8-E602-B0BE-D5BE-8B09FE780E09}"/>
              </a:ext>
            </a:extLst>
          </p:cNvPr>
          <p:cNvPicPr>
            <a:picLocks noChangeAspect="1"/>
          </p:cNvPicPr>
          <p:nvPr/>
        </p:nvPicPr>
        <p:blipFill>
          <a:blip r:embed="rId5"/>
          <a:stretch>
            <a:fillRect/>
          </a:stretch>
        </p:blipFill>
        <p:spPr>
          <a:xfrm>
            <a:off x="3180056" y="807429"/>
            <a:ext cx="6377072" cy="3658276"/>
          </a:xfrm>
          <a:prstGeom prst="rect">
            <a:avLst/>
          </a:prstGeom>
        </p:spPr>
      </p:pic>
      <p:pic>
        <p:nvPicPr>
          <p:cNvPr id="9" name="Picture 8" descr="A graph of a number of patients&#10;&#10;AI-generated content may be incorrect.">
            <a:extLst>
              <a:ext uri="{FF2B5EF4-FFF2-40B4-BE49-F238E27FC236}">
                <a16:creationId xmlns:a16="http://schemas.microsoft.com/office/drawing/2014/main" id="{5E23DDB5-1963-85DC-F27F-2DBB1A00B69B}"/>
              </a:ext>
            </a:extLst>
          </p:cNvPr>
          <p:cNvPicPr>
            <a:picLocks noChangeAspect="1"/>
          </p:cNvPicPr>
          <p:nvPr/>
        </p:nvPicPr>
        <p:blipFill>
          <a:blip r:embed="rId6"/>
          <a:stretch>
            <a:fillRect/>
          </a:stretch>
        </p:blipFill>
        <p:spPr>
          <a:xfrm>
            <a:off x="11202258" y="910455"/>
            <a:ext cx="6150233" cy="3555245"/>
          </a:xfrm>
          <a:prstGeom prst="rect">
            <a:avLst/>
          </a:prstGeom>
        </p:spPr>
      </p:pic>
      <p:pic>
        <p:nvPicPr>
          <p:cNvPr id="15" name="Picture 14" descr="A graph of a number of blue and black bars&#10;&#10;AI-generated content may be incorrect.">
            <a:extLst>
              <a:ext uri="{FF2B5EF4-FFF2-40B4-BE49-F238E27FC236}">
                <a16:creationId xmlns:a16="http://schemas.microsoft.com/office/drawing/2014/main" id="{9E729AF1-10A4-CCC8-3E3B-27E34AB86194}"/>
              </a:ext>
            </a:extLst>
          </p:cNvPr>
          <p:cNvPicPr>
            <a:picLocks noChangeAspect="1"/>
          </p:cNvPicPr>
          <p:nvPr/>
        </p:nvPicPr>
        <p:blipFill>
          <a:blip r:embed="rId7"/>
          <a:stretch>
            <a:fillRect/>
          </a:stretch>
        </p:blipFill>
        <p:spPr>
          <a:xfrm>
            <a:off x="3180055" y="4854549"/>
            <a:ext cx="6377072" cy="3518144"/>
          </a:xfrm>
          <a:prstGeom prst="rect">
            <a:avLst/>
          </a:prstGeom>
        </p:spPr>
      </p:pic>
      <p:pic>
        <p:nvPicPr>
          <p:cNvPr id="22" name="Picture 21" descr="A graph of a number of people&#10;&#10;AI-generated content may be incorrect.">
            <a:extLst>
              <a:ext uri="{FF2B5EF4-FFF2-40B4-BE49-F238E27FC236}">
                <a16:creationId xmlns:a16="http://schemas.microsoft.com/office/drawing/2014/main" id="{7D1251D3-4BC3-793B-AE38-0CFCF7EC3488}"/>
              </a:ext>
            </a:extLst>
          </p:cNvPr>
          <p:cNvPicPr>
            <a:picLocks noChangeAspect="1"/>
          </p:cNvPicPr>
          <p:nvPr/>
        </p:nvPicPr>
        <p:blipFill>
          <a:blip r:embed="rId8"/>
          <a:stretch>
            <a:fillRect/>
          </a:stretch>
        </p:blipFill>
        <p:spPr>
          <a:xfrm>
            <a:off x="11202258" y="4901453"/>
            <a:ext cx="6096521" cy="3445552"/>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6B4C96-CC88-E903-E8F6-930145521C5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141545C-32D7-927B-B4F7-1B6DD455775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523F1619-11FD-E895-386B-E28DC079A55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29</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D94AD0EB-EA55-A09F-CF36-0B87758D7175}"/>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Stroke</a:t>
            </a:r>
          </a:p>
        </p:txBody>
      </p:sp>
      <p:cxnSp>
        <p:nvCxnSpPr>
          <p:cNvPr id="5" name="Straight Connector 4">
            <a:extLst>
              <a:ext uri="{FF2B5EF4-FFF2-40B4-BE49-F238E27FC236}">
                <a16:creationId xmlns:a16="http://schemas.microsoft.com/office/drawing/2014/main" id="{AA64552B-2DE4-1925-F472-5380C0CF271F}"/>
              </a:ext>
            </a:extLst>
          </p:cNvPr>
          <p:cNvCxnSpPr/>
          <p:nvPr/>
        </p:nvCxnSpPr>
        <p:spPr>
          <a:xfrm>
            <a:off x="0" y="8321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F82F559-2DC6-CB0C-2910-F58FF1456958}"/>
              </a:ext>
            </a:extLst>
          </p:cNvPr>
          <p:cNvSpPr txBox="1"/>
          <p:nvPr/>
        </p:nvSpPr>
        <p:spPr>
          <a:xfrm>
            <a:off x="255588" y="8329529"/>
            <a:ext cx="19583400" cy="34163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Compliance against the 4-hour access target and the ring-fencing of beds for admission to the Acute Stroke Unit continues to remain challenging due to system wide pressures.  However, work is taking place to improve flow between Morriston Hospital and Neath Port Talbot (NPTH).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Funding still not received to implement a 24/7 stroke consultant rota.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Performance against the new KPI metrics remain challenging.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Continued high compliance of thrombolysis rate, swallow assessments and therapeutic assessments.</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Performance against the new KPI CT head within 20 minutes has positively increased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Reducing door to needle time for Thrombolysis is an area for improvement, more so since the introduction of the new KPI</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Increase of Mechanical Thrombectomy remains a priority.</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Embedding of CT Perfusion and MRI Perfusion.</a:t>
            </a:r>
          </a:p>
          <a:p>
            <a:pPr marL="285750" lvl="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endParaRPr>
          </a:p>
        </p:txBody>
      </p:sp>
      <p:pic>
        <p:nvPicPr>
          <p:cNvPr id="7" name="Picture 6">
            <a:extLst>
              <a:ext uri="{FF2B5EF4-FFF2-40B4-BE49-F238E27FC236}">
                <a16:creationId xmlns:a16="http://schemas.microsoft.com/office/drawing/2014/main" id="{D886C958-B1C2-7AA7-9F7E-CA6A0437475A}"/>
              </a:ext>
            </a:extLst>
          </p:cNvPr>
          <p:cNvPicPr>
            <a:picLocks noChangeAspect="1"/>
          </p:cNvPicPr>
          <p:nvPr/>
        </p:nvPicPr>
        <p:blipFill>
          <a:blip r:embed="rId2"/>
          <a:stretch>
            <a:fillRect/>
          </a:stretch>
        </p:blipFill>
        <p:spPr>
          <a:xfrm>
            <a:off x="15865379" y="93700"/>
            <a:ext cx="3973609" cy="685800"/>
          </a:xfrm>
          <a:prstGeom prst="rect">
            <a:avLst/>
          </a:prstGeom>
        </p:spPr>
      </p:pic>
      <p:pic>
        <p:nvPicPr>
          <p:cNvPr id="8" name="Picture 7" descr="A table with numbers and text&#10;&#10;AI-generated content may be incorrect.">
            <a:extLst>
              <a:ext uri="{FF2B5EF4-FFF2-40B4-BE49-F238E27FC236}">
                <a16:creationId xmlns:a16="http://schemas.microsoft.com/office/drawing/2014/main" id="{BC255C9E-E437-8986-1CDA-0A8C0E11D36C}"/>
              </a:ext>
            </a:extLst>
          </p:cNvPr>
          <p:cNvPicPr>
            <a:picLocks noChangeAspect="1"/>
          </p:cNvPicPr>
          <p:nvPr/>
        </p:nvPicPr>
        <p:blipFill>
          <a:blip r:embed="rId3"/>
          <a:stretch>
            <a:fillRect/>
          </a:stretch>
        </p:blipFill>
        <p:spPr>
          <a:xfrm>
            <a:off x="1779588" y="805258"/>
            <a:ext cx="16535400" cy="7287813"/>
          </a:xfrm>
          <a:prstGeom prst="rect">
            <a:avLst/>
          </a:prstGeom>
        </p:spPr>
      </p:pic>
    </p:spTree>
    <p:extLst>
      <p:ext uri="{BB962C8B-B14F-4D97-AF65-F5344CB8AC3E}">
        <p14:creationId xmlns:p14="http://schemas.microsoft.com/office/powerpoint/2010/main" val="216719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CCFB2-A739-8304-F9DE-E70B8F21C800}"/>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9072E0C6-B818-3F45-7AA1-7C8FDD5B5A07}"/>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Planned</a:t>
            </a:r>
            <a:r>
              <a:rPr lang="en-GB" sz="8000" b="1" dirty="0">
                <a:effectLst/>
                <a:latin typeface="Calibri" panose="020F0502020204030204" pitchFamily="34" charset="0"/>
                <a:ea typeface="Calibri" panose="020F0502020204030204" pitchFamily="34" charset="0"/>
              </a:rPr>
              <a:t> Care</a:t>
            </a:r>
          </a:p>
        </p:txBody>
      </p:sp>
    </p:spTree>
    <p:extLst>
      <p:ext uri="{BB962C8B-B14F-4D97-AF65-F5344CB8AC3E}">
        <p14:creationId xmlns:p14="http://schemas.microsoft.com/office/powerpoint/2010/main" val="27874631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31</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07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8996848"/>
            <a:ext cx="19583400"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February 2026.</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reported 5 patients waiting &gt; 104 weeks for treatment target of 0 for February 2026. The breached in February are result of the national bone cement shortage which affected the UK. All of these patients will be redated in March and so we will maintain 0 breach position for end of year.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Robust monitoring via live dashboards with revised Planned Care scrutiny structure due to go live in March providing clearer operational grip.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Outpatient Redesign Workplan for 26/27 agreed at OPRRG.</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Targeted elimination of long waits through focused additional activity until end of March.</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Q1 26/27 baseline reset within core capacity is planned via the Deloitte-supported productivity analysis.</a:t>
            </a:r>
          </a:p>
        </p:txBody>
      </p:sp>
      <p:sp>
        <p:nvSpPr>
          <p:cNvPr id="17" name="Rectangle: Rounded Corners 16">
            <a:hlinkClick r:id="rId3"/>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298779" y="654124"/>
            <a:ext cx="914400" cy="914400"/>
          </a:xfrm>
          <a:prstGeom prst="rect">
            <a:avLst/>
          </a:prstGeom>
        </p:spPr>
      </p:pic>
      <p:pic>
        <p:nvPicPr>
          <p:cNvPr id="8" name="Picture 7" descr="A graph of a patient's appointment&#10;&#10;AI-generated content may be incorrect.">
            <a:extLst>
              <a:ext uri="{FF2B5EF4-FFF2-40B4-BE49-F238E27FC236}">
                <a16:creationId xmlns:a16="http://schemas.microsoft.com/office/drawing/2014/main" id="{643F8E6E-80A1-A382-BD1B-3BD87BF669D1}"/>
              </a:ext>
            </a:extLst>
          </p:cNvPr>
          <p:cNvPicPr>
            <a:picLocks noChangeAspect="1"/>
          </p:cNvPicPr>
          <p:nvPr/>
        </p:nvPicPr>
        <p:blipFill>
          <a:blip r:embed="rId6"/>
          <a:stretch>
            <a:fillRect/>
          </a:stretch>
        </p:blipFill>
        <p:spPr>
          <a:xfrm>
            <a:off x="3042444" y="858333"/>
            <a:ext cx="6110669" cy="3581521"/>
          </a:xfrm>
          <a:prstGeom prst="rect">
            <a:avLst/>
          </a:prstGeom>
        </p:spPr>
      </p:pic>
      <p:pic>
        <p:nvPicPr>
          <p:cNvPr id="11" name="Picture 10" descr="A graph with blue and red lines&#10;&#10;AI-generated content may be incorrect.">
            <a:extLst>
              <a:ext uri="{FF2B5EF4-FFF2-40B4-BE49-F238E27FC236}">
                <a16:creationId xmlns:a16="http://schemas.microsoft.com/office/drawing/2014/main" id="{1B94BA76-B766-8E84-9DAA-903FAE4B075F}"/>
              </a:ext>
            </a:extLst>
          </p:cNvPr>
          <p:cNvPicPr>
            <a:picLocks noChangeAspect="1"/>
          </p:cNvPicPr>
          <p:nvPr/>
        </p:nvPicPr>
        <p:blipFill>
          <a:blip r:embed="rId7"/>
          <a:stretch>
            <a:fillRect/>
          </a:stretch>
        </p:blipFill>
        <p:spPr>
          <a:xfrm>
            <a:off x="10503315" y="911269"/>
            <a:ext cx="6380288" cy="3528585"/>
          </a:xfrm>
          <a:prstGeom prst="rect">
            <a:avLst/>
          </a:prstGeom>
        </p:spPr>
      </p:pic>
      <p:pic>
        <p:nvPicPr>
          <p:cNvPr id="14" name="Picture 13" descr="A screenshot of a medical appointment&#10;&#10;AI-generated content may be incorrect.">
            <a:extLst>
              <a:ext uri="{FF2B5EF4-FFF2-40B4-BE49-F238E27FC236}">
                <a16:creationId xmlns:a16="http://schemas.microsoft.com/office/drawing/2014/main" id="{1F696648-BC20-B967-807F-B753CEEF0695}"/>
              </a:ext>
            </a:extLst>
          </p:cNvPr>
          <p:cNvPicPr>
            <a:picLocks noChangeAspect="1"/>
          </p:cNvPicPr>
          <p:nvPr/>
        </p:nvPicPr>
        <p:blipFill>
          <a:blip r:embed="rId8"/>
          <a:stretch>
            <a:fillRect/>
          </a:stretch>
        </p:blipFill>
        <p:spPr>
          <a:xfrm>
            <a:off x="3222085" y="4878925"/>
            <a:ext cx="5931028" cy="3901533"/>
          </a:xfrm>
          <a:prstGeom prst="rect">
            <a:avLst/>
          </a:prstGeom>
        </p:spPr>
      </p:pic>
      <p:pic>
        <p:nvPicPr>
          <p:cNvPr id="15" name="Picture 14" descr="A screenshot of a graph&#10;&#10;AI-generated content may be incorrect.">
            <a:extLst>
              <a:ext uri="{FF2B5EF4-FFF2-40B4-BE49-F238E27FC236}">
                <a16:creationId xmlns:a16="http://schemas.microsoft.com/office/drawing/2014/main" id="{368E36DA-92F0-4626-BD8B-03A8E33F09DE}"/>
              </a:ext>
            </a:extLst>
          </p:cNvPr>
          <p:cNvPicPr>
            <a:picLocks noChangeAspect="1"/>
          </p:cNvPicPr>
          <p:nvPr/>
        </p:nvPicPr>
        <p:blipFill>
          <a:blip r:embed="rId9"/>
          <a:stretch>
            <a:fillRect/>
          </a:stretch>
        </p:blipFill>
        <p:spPr>
          <a:xfrm>
            <a:off x="10503314" y="4804311"/>
            <a:ext cx="6380287" cy="3976149"/>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474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677659"/>
            <a:ext cx="19583400" cy="1938992"/>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decreased in February to 2,917 compared to 6,059 in January 2026. </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As part of the recovery plan, the WG have funded a mobile Endoscopy unit which has been sited on Morriston Hospital to support additional capacity. The unit has however been running live activity again since the 30th December and is supporting the reduction of the number of patients waiting &gt; 8 weeks for an Endoscopy and the waiting list continues to reduce as a result of the additional capacity.</a:t>
            </a:r>
            <a:endParaRPr lang="en-GB" sz="2000" dirty="0">
              <a:latin typeface="Verdana" panose="020B0604030504040204" pitchFamily="34" charset="0"/>
              <a:ea typeface="Verdana" panose="020B0604030504040204" pitchFamily="34" charset="0"/>
              <a:cs typeface="Aptos" panose="020B0004020202020204" pitchFamily="34" charset="0"/>
            </a:endParaRP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been reported as 0 in February 2026</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8" name="Picture 7" descr="A graph of numbers and a line of numbers&#10;&#10;AI-generated content may be incorrect.">
            <a:extLst>
              <a:ext uri="{FF2B5EF4-FFF2-40B4-BE49-F238E27FC236}">
                <a16:creationId xmlns:a16="http://schemas.microsoft.com/office/drawing/2014/main" id="{5051BEC3-C5A5-C5F6-7836-A77D9C9CF0DC}"/>
              </a:ext>
            </a:extLst>
          </p:cNvPr>
          <p:cNvPicPr>
            <a:picLocks noChangeAspect="1"/>
          </p:cNvPicPr>
          <p:nvPr/>
        </p:nvPicPr>
        <p:blipFill>
          <a:blip r:embed="rId2"/>
          <a:stretch>
            <a:fillRect/>
          </a:stretch>
        </p:blipFill>
        <p:spPr>
          <a:xfrm>
            <a:off x="737550" y="1878203"/>
            <a:ext cx="8623474" cy="5408582"/>
          </a:xfrm>
          <a:prstGeom prst="rect">
            <a:avLst/>
          </a:prstGeom>
        </p:spPr>
      </p:pic>
      <p:pic>
        <p:nvPicPr>
          <p:cNvPr id="12" name="Picture 11" descr="A graph showing the number of patients waiting&#10;&#10;AI-generated content may be incorrect.">
            <a:extLst>
              <a:ext uri="{FF2B5EF4-FFF2-40B4-BE49-F238E27FC236}">
                <a16:creationId xmlns:a16="http://schemas.microsoft.com/office/drawing/2014/main" id="{6BD4BEA0-36AD-04AD-816B-F45171BB1255}"/>
              </a:ext>
            </a:extLst>
          </p:cNvPr>
          <p:cNvPicPr>
            <a:picLocks noChangeAspect="1"/>
          </p:cNvPicPr>
          <p:nvPr/>
        </p:nvPicPr>
        <p:blipFill>
          <a:blip r:embed="rId3"/>
          <a:stretch>
            <a:fillRect/>
          </a:stretch>
        </p:blipFill>
        <p:spPr>
          <a:xfrm>
            <a:off x="10510044" y="1878203"/>
            <a:ext cx="8623474" cy="5282089"/>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a:solidFill>
                  <a:schemeClr val="bg1"/>
                </a:solidFill>
                <a:latin typeface="Calibri" panose="020F0502020204030204"/>
              </a:rPr>
              <a:t>Follow-Ups &amp; Activity</a:t>
            </a:r>
            <a:endParaRPr lang="en-GB" sz="3200" b="1" dirty="0">
              <a:solidFill>
                <a:schemeClr val="bg1"/>
              </a:solidFill>
              <a:latin typeface="Calibri" panose="020F0502020204030204"/>
            </a:endParaRPr>
          </a:p>
        </p:txBody>
      </p:sp>
      <p:pic>
        <p:nvPicPr>
          <p:cNvPr id="7" name="Picture 6" descr="A graph of patients waiting for appointment&#10;&#10;AI-generated content may be incorrect.">
            <a:extLst>
              <a:ext uri="{FF2B5EF4-FFF2-40B4-BE49-F238E27FC236}">
                <a16:creationId xmlns:a16="http://schemas.microsoft.com/office/drawing/2014/main" id="{CFB817B3-73F5-CE45-EC3D-331AFA557D12}"/>
              </a:ext>
            </a:extLst>
          </p:cNvPr>
          <p:cNvPicPr>
            <a:picLocks noChangeAspect="1"/>
          </p:cNvPicPr>
          <p:nvPr/>
        </p:nvPicPr>
        <p:blipFill>
          <a:blip r:embed="rId2"/>
          <a:stretch>
            <a:fillRect/>
          </a:stretch>
        </p:blipFill>
        <p:spPr>
          <a:xfrm>
            <a:off x="2662696" y="1014198"/>
            <a:ext cx="7159252" cy="4263967"/>
          </a:xfrm>
          <a:prstGeom prst="rect">
            <a:avLst/>
          </a:prstGeom>
        </p:spPr>
      </p:pic>
      <p:pic>
        <p:nvPicPr>
          <p:cNvPr id="10" name="Picture 9" descr="A graph with numbers and a number of patients delayed by a target date&#10;&#10;AI-generated content may be incorrect.">
            <a:extLst>
              <a:ext uri="{FF2B5EF4-FFF2-40B4-BE49-F238E27FC236}">
                <a16:creationId xmlns:a16="http://schemas.microsoft.com/office/drawing/2014/main" id="{B80E7BE5-7AF1-DD4D-A708-A8A92B0DCD00}"/>
              </a:ext>
            </a:extLst>
          </p:cNvPr>
          <p:cNvPicPr>
            <a:picLocks noChangeAspect="1"/>
          </p:cNvPicPr>
          <p:nvPr/>
        </p:nvPicPr>
        <p:blipFill>
          <a:blip r:embed="rId3"/>
          <a:stretch>
            <a:fillRect/>
          </a:stretch>
        </p:blipFill>
        <p:spPr>
          <a:xfrm>
            <a:off x="11109507" y="1014198"/>
            <a:ext cx="6813832" cy="4263967"/>
          </a:xfrm>
          <a:prstGeom prst="rect">
            <a:avLst/>
          </a:prstGeom>
        </p:spPr>
      </p:pic>
      <p:pic>
        <p:nvPicPr>
          <p:cNvPr id="13" name="Picture 12" descr="A graph with blue and black text&#10;&#10;AI-generated content may be incorrect.">
            <a:extLst>
              <a:ext uri="{FF2B5EF4-FFF2-40B4-BE49-F238E27FC236}">
                <a16:creationId xmlns:a16="http://schemas.microsoft.com/office/drawing/2014/main" id="{0559CE6B-AE1F-2DA7-A75F-0B7A58A137F4}"/>
              </a:ext>
            </a:extLst>
          </p:cNvPr>
          <p:cNvPicPr>
            <a:picLocks noChangeAspect="1"/>
          </p:cNvPicPr>
          <p:nvPr/>
        </p:nvPicPr>
        <p:blipFill>
          <a:blip r:embed="rId4"/>
          <a:stretch>
            <a:fillRect/>
          </a:stretch>
        </p:blipFill>
        <p:spPr>
          <a:xfrm>
            <a:off x="2662696" y="6099351"/>
            <a:ext cx="7159252" cy="4263967"/>
          </a:xfrm>
          <a:prstGeom prst="rect">
            <a:avLst/>
          </a:prstGeom>
        </p:spPr>
      </p:pic>
      <p:pic>
        <p:nvPicPr>
          <p:cNvPr id="16" name="Picture 15" descr="A graph of a patient's health&#10;&#10;AI-generated content may be incorrect.">
            <a:extLst>
              <a:ext uri="{FF2B5EF4-FFF2-40B4-BE49-F238E27FC236}">
                <a16:creationId xmlns:a16="http://schemas.microsoft.com/office/drawing/2014/main" id="{32DA9CF5-72C8-F85C-2EA4-6375922C4122}"/>
              </a:ext>
            </a:extLst>
          </p:cNvPr>
          <p:cNvPicPr>
            <a:picLocks noChangeAspect="1"/>
          </p:cNvPicPr>
          <p:nvPr/>
        </p:nvPicPr>
        <p:blipFill>
          <a:blip r:embed="rId5"/>
          <a:stretch>
            <a:fillRect/>
          </a:stretch>
        </p:blipFill>
        <p:spPr>
          <a:xfrm>
            <a:off x="11109507" y="6099351"/>
            <a:ext cx="6813832" cy="4195801"/>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34</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34511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service continues to meet all of the Welsh Government targets, apart from for patients waiting &lt; 26 weeks for Psychological therapies. Waits within this area continue to be a concern Nationally and th</a:t>
            </a:r>
            <a:r>
              <a:rPr lang="en-GB" dirty="0">
                <a:latin typeface="Verdana" panose="020B0604030504040204" pitchFamily="34" charset="0"/>
                <a:ea typeface="Calibri" panose="020F0502020204030204" pitchFamily="34" charset="0"/>
                <a:cs typeface="Arial" panose="020B0604020202020204" pitchFamily="34" charset="0"/>
              </a:rPr>
              <a:t>e service are working closely with Welsh Government colleagues for a solution. </a:t>
            </a:r>
            <a:endParaRPr lang="en-GB" sz="1800" dirty="0">
              <a:effectLst/>
              <a:latin typeface="Verdana" panose="020B060403050404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continues to report on the work being undertaken as part of the Transformation programme, routine updated are provided to Board.</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graph of a mental health assessment&#10;&#10;AI-generated content may be incorrect.">
            <a:extLst>
              <a:ext uri="{FF2B5EF4-FFF2-40B4-BE49-F238E27FC236}">
                <a16:creationId xmlns:a16="http://schemas.microsoft.com/office/drawing/2014/main" id="{3ED42092-1881-F7D3-AAA5-B4CC7B06BE7E}"/>
              </a:ext>
            </a:extLst>
          </p:cNvPr>
          <p:cNvPicPr>
            <a:picLocks noChangeAspect="1"/>
          </p:cNvPicPr>
          <p:nvPr/>
        </p:nvPicPr>
        <p:blipFill>
          <a:blip r:embed="rId2"/>
          <a:stretch>
            <a:fillRect/>
          </a:stretch>
        </p:blipFill>
        <p:spPr>
          <a:xfrm>
            <a:off x="3118644" y="881323"/>
            <a:ext cx="6516224" cy="3684481"/>
          </a:xfrm>
          <a:prstGeom prst="rect">
            <a:avLst/>
          </a:prstGeom>
        </p:spPr>
      </p:pic>
      <p:pic>
        <p:nvPicPr>
          <p:cNvPr id="9" name="Picture 8" descr="A graph with blue and black text&#10;&#10;AI-generated content may be incorrect.">
            <a:extLst>
              <a:ext uri="{FF2B5EF4-FFF2-40B4-BE49-F238E27FC236}">
                <a16:creationId xmlns:a16="http://schemas.microsoft.com/office/drawing/2014/main" id="{6383A0C2-C5F0-B0E2-9937-0EC4574EFDEF}"/>
              </a:ext>
            </a:extLst>
          </p:cNvPr>
          <p:cNvPicPr>
            <a:picLocks noChangeAspect="1"/>
          </p:cNvPicPr>
          <p:nvPr/>
        </p:nvPicPr>
        <p:blipFill>
          <a:blip r:embed="rId3"/>
          <a:stretch>
            <a:fillRect/>
          </a:stretch>
        </p:blipFill>
        <p:spPr>
          <a:xfrm>
            <a:off x="11567735" y="881322"/>
            <a:ext cx="6125565" cy="3684479"/>
          </a:xfrm>
          <a:prstGeom prst="rect">
            <a:avLst/>
          </a:prstGeom>
        </p:spPr>
      </p:pic>
      <p:pic>
        <p:nvPicPr>
          <p:cNvPr id="12" name="Picture 11" descr="A graph of a patient's appointment&#10;&#10;AI-generated content may be incorrect.">
            <a:extLst>
              <a:ext uri="{FF2B5EF4-FFF2-40B4-BE49-F238E27FC236}">
                <a16:creationId xmlns:a16="http://schemas.microsoft.com/office/drawing/2014/main" id="{820C2645-C5B3-7203-3036-98F4293C43ED}"/>
              </a:ext>
            </a:extLst>
          </p:cNvPr>
          <p:cNvPicPr>
            <a:picLocks noChangeAspect="1"/>
          </p:cNvPicPr>
          <p:nvPr/>
        </p:nvPicPr>
        <p:blipFill>
          <a:blip r:embed="rId4"/>
          <a:stretch>
            <a:fillRect/>
          </a:stretch>
        </p:blipFill>
        <p:spPr>
          <a:xfrm>
            <a:off x="3423444" y="5207189"/>
            <a:ext cx="6211424" cy="3684482"/>
          </a:xfrm>
          <a:prstGeom prst="rect">
            <a:avLst/>
          </a:prstGeom>
        </p:spPr>
      </p:pic>
      <p:pic>
        <p:nvPicPr>
          <p:cNvPr id="20" name="Picture 19" descr="A graph of a number of patients&#10;&#10;AI-generated content may be incorrect.">
            <a:extLst>
              <a:ext uri="{FF2B5EF4-FFF2-40B4-BE49-F238E27FC236}">
                <a16:creationId xmlns:a16="http://schemas.microsoft.com/office/drawing/2014/main" id="{E3B19F50-2A33-0A21-7C24-628CAC6EA947}"/>
              </a:ext>
            </a:extLst>
          </p:cNvPr>
          <p:cNvPicPr>
            <a:picLocks noChangeAspect="1"/>
          </p:cNvPicPr>
          <p:nvPr/>
        </p:nvPicPr>
        <p:blipFill>
          <a:blip r:embed="rId5"/>
          <a:stretch>
            <a:fillRect/>
          </a:stretch>
        </p:blipFill>
        <p:spPr>
          <a:xfrm>
            <a:off x="11567735" y="5157882"/>
            <a:ext cx="6095027" cy="3733790"/>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35</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cxnSp>
        <p:nvCxnSpPr>
          <p:cNvPr id="12" name="Straight Connector 11">
            <a:extLst>
              <a:ext uri="{FF2B5EF4-FFF2-40B4-BE49-F238E27FC236}">
                <a16:creationId xmlns:a16="http://schemas.microsoft.com/office/drawing/2014/main" id="{FE2E330C-A9AE-72DE-9F6E-56F0B4129880}"/>
              </a:ext>
            </a:extLst>
          </p:cNvPr>
          <p:cNvCxnSpPr/>
          <p:nvPr/>
        </p:nvCxnSpPr>
        <p:spPr>
          <a:xfrm>
            <a:off x="0" y="8778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8778875"/>
            <a:ext cx="19583400"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lvl="0" fontAlgn="base">
              <a:defRPr/>
            </a:pPr>
            <a:r>
              <a:rPr lang="en-GB" b="1" dirty="0">
                <a:solidFill>
                  <a:srgbClr val="000000"/>
                </a:solidFill>
                <a:latin typeface="Arial" panose="020B0604020202020204" pitchFamily="34" charset="0"/>
              </a:rPr>
              <a:t>CAMHS Part 1B:</a:t>
            </a:r>
            <a:r>
              <a:rPr lang="en-US" dirty="0">
                <a:solidFill>
                  <a:srgbClr val="000000"/>
                </a:solidFill>
                <a:latin typeface="Arial" panose="020B0604020202020204" pitchFamily="34" charset="0"/>
              </a:rPr>
              <a:t>​</a:t>
            </a:r>
            <a:endParaRPr lang="en-US" dirty="0">
              <a:solidFill>
                <a:srgbClr val="000000"/>
              </a:solidFill>
              <a:latin typeface="Segoe UI" panose="020B0502040204020203" pitchFamily="34" charset="0"/>
            </a:endParaRPr>
          </a:p>
          <a:p>
            <a:pPr marL="285750" lvl="0" indent="-285750" fontAlgn="base">
              <a:buFont typeface="Arial" panose="020B0604020202020204" pitchFamily="34" charset="0"/>
              <a:buChar char="•"/>
              <a:defRPr/>
            </a:pPr>
            <a:r>
              <a:rPr lang="en-GB" dirty="0">
                <a:solidFill>
                  <a:srgbClr val="000000"/>
                </a:solidFill>
                <a:latin typeface="Verdana" panose="020B0604030504040204" pitchFamily="34" charset="0"/>
                <a:ea typeface="Verdana" panose="020B0604030504040204" pitchFamily="34" charset="0"/>
              </a:rPr>
              <a:t>Recovery of the trajectory continues and is just off target at 76% for February 2026. The directorate remains on target to meet 80% in March 2026. </a:t>
            </a:r>
            <a:r>
              <a:rPr lang="en-US" dirty="0">
                <a:solidFill>
                  <a:srgbClr val="000000"/>
                </a:solidFill>
                <a:latin typeface="Verdana" panose="020B0604030504040204" pitchFamily="34" charset="0"/>
                <a:ea typeface="Verdana" panose="020B0604030504040204" pitchFamily="34" charset="0"/>
              </a:rPr>
              <a:t>​</a:t>
            </a:r>
            <a:endParaRPr lang="en-GB" dirty="0">
              <a:solidFill>
                <a:srgbClr val="000000"/>
              </a:solidFill>
              <a:latin typeface="Verdana" panose="020B0604030504040204" pitchFamily="34" charset="0"/>
              <a:ea typeface="Verdana" panose="020B0604030504040204" pitchFamily="34" charset="0"/>
            </a:endParaRPr>
          </a:p>
          <a:p>
            <a:pPr marL="285750" lvl="0" indent="-285750" fontAlgn="base">
              <a:buFont typeface="Arial" panose="020B0604020202020204" pitchFamily="34" charset="0"/>
              <a:buChar char="•"/>
              <a:defRPr/>
            </a:pPr>
            <a:r>
              <a:rPr lang="en-GB" dirty="0">
                <a:solidFill>
                  <a:srgbClr val="000000"/>
                </a:solidFill>
                <a:latin typeface="Verdana" panose="020B0604030504040204" pitchFamily="34" charset="0"/>
                <a:ea typeface="Verdana" panose="020B0604030504040204" pitchFamily="34" charset="0"/>
              </a:rPr>
              <a:t>Weekly meetings continue over booking and utilisation of capacity and using our staffing resource as flexibly as possible.  </a:t>
            </a:r>
            <a:r>
              <a:rPr lang="en-US" dirty="0">
                <a:solidFill>
                  <a:srgbClr val="000000"/>
                </a:solidFill>
                <a:latin typeface="Verdana" panose="020B0604030504040204" pitchFamily="34" charset="0"/>
                <a:ea typeface="Verdana" panose="020B0604030504040204" pitchFamily="34" charset="0"/>
              </a:rPr>
              <a:t>​</a:t>
            </a:r>
            <a:endParaRPr lang="en-GB" dirty="0">
              <a:solidFill>
                <a:srgbClr val="000000"/>
              </a:solidFill>
              <a:latin typeface="Verdana" panose="020B0604030504040204" pitchFamily="34" charset="0"/>
              <a:ea typeface="Verdana" panose="020B0604030504040204" pitchFamily="34" charset="0"/>
            </a:endParaRPr>
          </a:p>
          <a:p>
            <a:pPr marL="285750" lvl="0" indent="-285750" fontAlgn="base">
              <a:buFont typeface="Arial" panose="020B0604020202020204" pitchFamily="34" charset="0"/>
              <a:buChar char="•"/>
              <a:defRPr/>
            </a:pPr>
            <a:r>
              <a:rPr lang="en-GB" dirty="0">
                <a:solidFill>
                  <a:srgbClr val="000000"/>
                </a:solidFill>
                <a:latin typeface="Verdana" panose="020B0604030504040204" pitchFamily="34" charset="0"/>
                <a:ea typeface="Verdana" panose="020B0604030504040204" pitchFamily="34" charset="0"/>
              </a:rPr>
              <a:t>Future bookings are also under close scrutiny with chronological booking firmly in place and scrutinization over those booked over target to see if they can be accommodated in earlier cancellation slots to increase compliance. </a:t>
            </a:r>
            <a:r>
              <a:rPr lang="en-US" dirty="0">
                <a:solidFill>
                  <a:srgbClr val="000000"/>
                </a:solidFill>
                <a:latin typeface="Verdana" panose="020B0604030504040204" pitchFamily="34" charset="0"/>
                <a:ea typeface="Verdana" panose="020B0604030504040204" pitchFamily="34" charset="0"/>
              </a:rPr>
              <a:t>​</a:t>
            </a:r>
            <a:endParaRPr lang="en-GB" dirty="0">
              <a:solidFill>
                <a:srgbClr val="000000"/>
              </a:solidFill>
              <a:latin typeface="Verdana" panose="020B0604030504040204" pitchFamily="34" charset="0"/>
              <a:ea typeface="Verdana" panose="020B0604030504040204" pitchFamily="34" charset="0"/>
            </a:endParaRPr>
          </a:p>
          <a:p>
            <a:pPr marL="285750" lvl="0" indent="-285750" fontAlgn="base">
              <a:buFont typeface="Arial" panose="020B0604020202020204" pitchFamily="34" charset="0"/>
              <a:buChar char="•"/>
              <a:defRPr/>
            </a:pPr>
            <a:r>
              <a:rPr lang="en-GB" dirty="0">
                <a:solidFill>
                  <a:srgbClr val="000000"/>
                </a:solidFill>
                <a:latin typeface="Verdana" panose="020B0604030504040204" pitchFamily="34" charset="0"/>
                <a:ea typeface="Verdana" panose="020B0604030504040204" pitchFamily="34" charset="0"/>
              </a:rPr>
              <a:t>To make aid in meeting the trajectory and target ongoing, 1.0wte B6 funding has been created by repurposing non-clinical posts to provide more 1B capacity, however awaiting break-glass process to enable recruitment.</a:t>
            </a:r>
          </a:p>
        </p:txBody>
      </p:sp>
      <p:pic>
        <p:nvPicPr>
          <p:cNvPr id="7" name="Picture 6" descr="A graph of a routine assessment&#10;&#10;AI-generated content may be incorrect.">
            <a:extLst>
              <a:ext uri="{FF2B5EF4-FFF2-40B4-BE49-F238E27FC236}">
                <a16:creationId xmlns:a16="http://schemas.microsoft.com/office/drawing/2014/main" id="{CBF57A21-A1DA-2AE9-082D-CCC77E1B9CFF}"/>
              </a:ext>
            </a:extLst>
          </p:cNvPr>
          <p:cNvPicPr>
            <a:picLocks noChangeAspect="1"/>
          </p:cNvPicPr>
          <p:nvPr/>
        </p:nvPicPr>
        <p:blipFill>
          <a:blip r:embed="rId3"/>
          <a:stretch>
            <a:fillRect/>
          </a:stretch>
        </p:blipFill>
        <p:spPr>
          <a:xfrm>
            <a:off x="2323095" y="843763"/>
            <a:ext cx="6735865" cy="3338899"/>
          </a:xfrm>
          <a:prstGeom prst="rect">
            <a:avLst/>
          </a:prstGeom>
        </p:spPr>
      </p:pic>
      <p:pic>
        <p:nvPicPr>
          <p:cNvPr id="10" name="Picture 9" descr="A graph with blue and black numbers&#10;&#10;AI-generated content may be incorrect.">
            <a:extLst>
              <a:ext uri="{FF2B5EF4-FFF2-40B4-BE49-F238E27FC236}">
                <a16:creationId xmlns:a16="http://schemas.microsoft.com/office/drawing/2014/main" id="{41E62596-948F-F910-22F4-A7A2A2DFA6DA}"/>
              </a:ext>
            </a:extLst>
          </p:cNvPr>
          <p:cNvPicPr>
            <a:picLocks noChangeAspect="1"/>
          </p:cNvPicPr>
          <p:nvPr/>
        </p:nvPicPr>
        <p:blipFill>
          <a:blip r:embed="rId4"/>
          <a:stretch>
            <a:fillRect/>
          </a:stretch>
        </p:blipFill>
        <p:spPr>
          <a:xfrm>
            <a:off x="11229730" y="752852"/>
            <a:ext cx="6786780" cy="3401454"/>
          </a:xfrm>
          <a:prstGeom prst="rect">
            <a:avLst/>
          </a:prstGeom>
        </p:spPr>
      </p:pic>
      <p:pic>
        <p:nvPicPr>
          <p:cNvPr id="15" name="Picture 14" descr="A graph of health care&#10;&#10;AI-generated content may be incorrect.">
            <a:extLst>
              <a:ext uri="{FF2B5EF4-FFF2-40B4-BE49-F238E27FC236}">
                <a16:creationId xmlns:a16="http://schemas.microsoft.com/office/drawing/2014/main" id="{3E3D4AA7-4DF4-595D-2CB3-4CAC506972B7}"/>
              </a:ext>
            </a:extLst>
          </p:cNvPr>
          <p:cNvPicPr>
            <a:picLocks noChangeAspect="1"/>
          </p:cNvPicPr>
          <p:nvPr/>
        </p:nvPicPr>
        <p:blipFill>
          <a:blip r:embed="rId5"/>
          <a:stretch>
            <a:fillRect/>
          </a:stretch>
        </p:blipFill>
        <p:spPr>
          <a:xfrm>
            <a:off x="2513595" y="4728932"/>
            <a:ext cx="6354864" cy="3590459"/>
          </a:xfrm>
          <a:prstGeom prst="rect">
            <a:avLst/>
          </a:prstGeom>
        </p:spPr>
      </p:pic>
      <p:pic>
        <p:nvPicPr>
          <p:cNvPr id="18" name="Picture 17" descr="A graph of patients receiving a diagnose&#10;&#10;AI-generated content may be incorrect.">
            <a:extLst>
              <a:ext uri="{FF2B5EF4-FFF2-40B4-BE49-F238E27FC236}">
                <a16:creationId xmlns:a16="http://schemas.microsoft.com/office/drawing/2014/main" id="{06551121-8718-064D-8D4D-B6A61032619C}"/>
              </a:ext>
            </a:extLst>
          </p:cNvPr>
          <p:cNvPicPr>
            <a:picLocks noChangeAspect="1"/>
          </p:cNvPicPr>
          <p:nvPr/>
        </p:nvPicPr>
        <p:blipFill>
          <a:blip r:embed="rId6"/>
          <a:stretch>
            <a:fillRect/>
          </a:stretch>
        </p:blipFill>
        <p:spPr>
          <a:xfrm>
            <a:off x="11237231" y="4613790"/>
            <a:ext cx="6786780" cy="3590458"/>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36</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550960"/>
            <a:ext cx="19583400" cy="2030108"/>
          </a:xfrm>
          <a:prstGeom prst="rect">
            <a:avLst/>
          </a:prstGeom>
          <a:noFill/>
        </p:spPr>
        <p:txBody>
          <a:bodyPr wrap="square" rtlCol="0">
            <a:spAutoFit/>
          </a:bodyPr>
          <a:lstStyle/>
          <a:p>
            <a:r>
              <a:rPr lang="en-GB" b="1" dirty="0">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NPTSSG are currently undertaking focussed work to reduce late starts and maximise efficiency within theatre’s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7" name="Picture 6" descr="A graph of a performance&#10;&#10;AI-generated content may be incorrect.">
            <a:extLst>
              <a:ext uri="{FF2B5EF4-FFF2-40B4-BE49-F238E27FC236}">
                <a16:creationId xmlns:a16="http://schemas.microsoft.com/office/drawing/2014/main" id="{952C82D7-9F3B-7BF0-5EA4-DF0A93482C2D}"/>
              </a:ext>
            </a:extLst>
          </p:cNvPr>
          <p:cNvPicPr>
            <a:picLocks noChangeAspect="1"/>
          </p:cNvPicPr>
          <p:nvPr/>
        </p:nvPicPr>
        <p:blipFill>
          <a:blip r:embed="rId2"/>
          <a:stretch>
            <a:fillRect/>
          </a:stretch>
        </p:blipFill>
        <p:spPr>
          <a:xfrm>
            <a:off x="2748130" y="892864"/>
            <a:ext cx="6558534" cy="3237810"/>
          </a:xfrm>
          <a:prstGeom prst="rect">
            <a:avLst/>
          </a:prstGeom>
        </p:spPr>
      </p:pic>
      <p:pic>
        <p:nvPicPr>
          <p:cNvPr id="10" name="Picture 9" descr="A graph with blue and red lines&#10;&#10;AI-generated content may be incorrect.">
            <a:extLst>
              <a:ext uri="{FF2B5EF4-FFF2-40B4-BE49-F238E27FC236}">
                <a16:creationId xmlns:a16="http://schemas.microsoft.com/office/drawing/2014/main" id="{61AA602F-904A-61FB-8BED-4BB8F8256013}"/>
              </a:ext>
            </a:extLst>
          </p:cNvPr>
          <p:cNvPicPr>
            <a:picLocks noChangeAspect="1"/>
          </p:cNvPicPr>
          <p:nvPr/>
        </p:nvPicPr>
        <p:blipFill>
          <a:blip r:embed="rId3"/>
          <a:stretch>
            <a:fillRect/>
          </a:stretch>
        </p:blipFill>
        <p:spPr>
          <a:xfrm>
            <a:off x="10868728" y="773543"/>
            <a:ext cx="7147782" cy="3357129"/>
          </a:xfrm>
          <a:prstGeom prst="rect">
            <a:avLst/>
          </a:prstGeom>
        </p:spPr>
      </p:pic>
      <p:pic>
        <p:nvPicPr>
          <p:cNvPr id="15" name="Picture 14" descr="A graph with blue and white bars&#10;&#10;AI-generated content may be incorrect.">
            <a:extLst>
              <a:ext uri="{FF2B5EF4-FFF2-40B4-BE49-F238E27FC236}">
                <a16:creationId xmlns:a16="http://schemas.microsoft.com/office/drawing/2014/main" id="{918D8160-6C73-9798-6331-12F5D510556F}"/>
              </a:ext>
            </a:extLst>
          </p:cNvPr>
          <p:cNvPicPr>
            <a:picLocks noChangeAspect="1"/>
          </p:cNvPicPr>
          <p:nvPr/>
        </p:nvPicPr>
        <p:blipFill>
          <a:blip r:embed="rId4"/>
          <a:stretch>
            <a:fillRect/>
          </a:stretch>
        </p:blipFill>
        <p:spPr>
          <a:xfrm>
            <a:off x="10868727" y="5041013"/>
            <a:ext cx="7032717" cy="3471847"/>
          </a:xfrm>
          <a:prstGeom prst="rect">
            <a:avLst/>
          </a:prstGeom>
        </p:spPr>
      </p:pic>
      <p:pic>
        <p:nvPicPr>
          <p:cNvPr id="17" name="Picture 16" descr="A graph with blue and black text&#10;&#10;AI-generated content may be incorrect.">
            <a:extLst>
              <a:ext uri="{FF2B5EF4-FFF2-40B4-BE49-F238E27FC236}">
                <a16:creationId xmlns:a16="http://schemas.microsoft.com/office/drawing/2014/main" id="{6C04942D-DC90-6B1B-173F-BF46AE43C70F}"/>
              </a:ext>
            </a:extLst>
          </p:cNvPr>
          <p:cNvPicPr>
            <a:picLocks noChangeAspect="1"/>
          </p:cNvPicPr>
          <p:nvPr/>
        </p:nvPicPr>
        <p:blipFill>
          <a:blip r:embed="rId5"/>
          <a:stretch>
            <a:fillRect/>
          </a:stretch>
        </p:blipFill>
        <p:spPr>
          <a:xfrm>
            <a:off x="2748130" y="5044364"/>
            <a:ext cx="6558534" cy="3327189"/>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6" name="Picture 5" descr="A graph with blue and red lines&#10;&#10;AI-generated content may be incorrect.">
            <a:extLst>
              <a:ext uri="{FF2B5EF4-FFF2-40B4-BE49-F238E27FC236}">
                <a16:creationId xmlns:a16="http://schemas.microsoft.com/office/drawing/2014/main" id="{00C59053-66B9-E3C6-98DB-AACFAE6FA40C}"/>
              </a:ext>
            </a:extLst>
          </p:cNvPr>
          <p:cNvPicPr>
            <a:picLocks noChangeAspect="1"/>
          </p:cNvPicPr>
          <p:nvPr/>
        </p:nvPicPr>
        <p:blipFill>
          <a:blip r:embed="rId2"/>
          <a:stretch>
            <a:fillRect/>
          </a:stretch>
        </p:blipFill>
        <p:spPr>
          <a:xfrm>
            <a:off x="2966242" y="730798"/>
            <a:ext cx="6590252" cy="3061376"/>
          </a:xfrm>
          <a:prstGeom prst="rect">
            <a:avLst/>
          </a:prstGeom>
        </p:spPr>
      </p:pic>
      <p:pic>
        <p:nvPicPr>
          <p:cNvPr id="9" name="Picture 8" descr="A graph of surgery with blue and red lines&#10;&#10;AI-generated content may be incorrect.">
            <a:extLst>
              <a:ext uri="{FF2B5EF4-FFF2-40B4-BE49-F238E27FC236}">
                <a16:creationId xmlns:a16="http://schemas.microsoft.com/office/drawing/2014/main" id="{8F5721A7-E634-66C5-3741-20CE9C43B0B2}"/>
              </a:ext>
            </a:extLst>
          </p:cNvPr>
          <p:cNvPicPr>
            <a:picLocks noChangeAspect="1"/>
          </p:cNvPicPr>
          <p:nvPr/>
        </p:nvPicPr>
        <p:blipFill>
          <a:blip r:embed="rId3"/>
          <a:stretch>
            <a:fillRect/>
          </a:stretch>
        </p:blipFill>
        <p:spPr>
          <a:xfrm>
            <a:off x="10908676" y="730798"/>
            <a:ext cx="6812299" cy="3099526"/>
          </a:xfrm>
          <a:prstGeom prst="rect">
            <a:avLst/>
          </a:prstGeom>
        </p:spPr>
      </p:pic>
      <p:pic>
        <p:nvPicPr>
          <p:cNvPr id="12" name="Picture 11" descr="A graph of a patient's health&#10;&#10;AI-generated content may be incorrect.">
            <a:extLst>
              <a:ext uri="{FF2B5EF4-FFF2-40B4-BE49-F238E27FC236}">
                <a16:creationId xmlns:a16="http://schemas.microsoft.com/office/drawing/2014/main" id="{45C918FA-589E-9D9E-DB33-6191C7A325B2}"/>
              </a:ext>
            </a:extLst>
          </p:cNvPr>
          <p:cNvPicPr>
            <a:picLocks noChangeAspect="1"/>
          </p:cNvPicPr>
          <p:nvPr/>
        </p:nvPicPr>
        <p:blipFill>
          <a:blip r:embed="rId4"/>
          <a:stretch>
            <a:fillRect/>
          </a:stretch>
        </p:blipFill>
        <p:spPr>
          <a:xfrm>
            <a:off x="2966242" y="7795531"/>
            <a:ext cx="6511024" cy="3061377"/>
          </a:xfrm>
          <a:prstGeom prst="rect">
            <a:avLst/>
          </a:prstGeom>
        </p:spPr>
      </p:pic>
      <p:pic>
        <p:nvPicPr>
          <p:cNvPr id="15" name="Picture 14" descr="A graph of a patient with a red line&#10;&#10;AI-generated content may be incorrect.">
            <a:extLst>
              <a:ext uri="{FF2B5EF4-FFF2-40B4-BE49-F238E27FC236}">
                <a16:creationId xmlns:a16="http://schemas.microsoft.com/office/drawing/2014/main" id="{7512A8B7-981B-0255-53F3-96165762751F}"/>
              </a:ext>
            </a:extLst>
          </p:cNvPr>
          <p:cNvPicPr>
            <a:picLocks noChangeAspect="1"/>
          </p:cNvPicPr>
          <p:nvPr/>
        </p:nvPicPr>
        <p:blipFill>
          <a:blip r:embed="rId5"/>
          <a:stretch>
            <a:fillRect/>
          </a:stretch>
        </p:blipFill>
        <p:spPr>
          <a:xfrm>
            <a:off x="3194844" y="4203700"/>
            <a:ext cx="6361650" cy="3266879"/>
          </a:xfrm>
          <a:prstGeom prst="rect">
            <a:avLst/>
          </a:prstGeom>
        </p:spPr>
      </p:pic>
      <p:pic>
        <p:nvPicPr>
          <p:cNvPr id="18" name="Picture 17" descr="A graph of a number of days&#10;&#10;AI-generated content may be incorrect.">
            <a:extLst>
              <a:ext uri="{FF2B5EF4-FFF2-40B4-BE49-F238E27FC236}">
                <a16:creationId xmlns:a16="http://schemas.microsoft.com/office/drawing/2014/main" id="{0BFE106C-51FC-94BC-F754-7D7BF463EE43}"/>
              </a:ext>
            </a:extLst>
          </p:cNvPr>
          <p:cNvPicPr>
            <a:picLocks noChangeAspect="1"/>
          </p:cNvPicPr>
          <p:nvPr/>
        </p:nvPicPr>
        <p:blipFill>
          <a:blip r:embed="rId6"/>
          <a:stretch>
            <a:fillRect/>
          </a:stretch>
        </p:blipFill>
        <p:spPr>
          <a:xfrm>
            <a:off x="11071600" y="4203533"/>
            <a:ext cx="6595749" cy="3190568"/>
          </a:xfrm>
          <a:prstGeom prst="rect">
            <a:avLst/>
          </a:prstGeom>
        </p:spPr>
      </p:pic>
      <p:pic>
        <p:nvPicPr>
          <p:cNvPr id="21" name="Picture 20" descr="A graph of a number of days&#10;&#10;AI-generated content may be incorrect.">
            <a:extLst>
              <a:ext uri="{FF2B5EF4-FFF2-40B4-BE49-F238E27FC236}">
                <a16:creationId xmlns:a16="http://schemas.microsoft.com/office/drawing/2014/main" id="{B63994C4-D15C-CB0C-0710-3970EEE759B2}"/>
              </a:ext>
            </a:extLst>
          </p:cNvPr>
          <p:cNvPicPr>
            <a:picLocks noChangeAspect="1"/>
          </p:cNvPicPr>
          <p:nvPr/>
        </p:nvPicPr>
        <p:blipFill>
          <a:blip r:embed="rId7"/>
          <a:stretch>
            <a:fillRect/>
          </a:stretch>
        </p:blipFill>
        <p:spPr>
          <a:xfrm>
            <a:off x="11086096" y="7767310"/>
            <a:ext cx="6511024" cy="3089598"/>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38</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cxnSp>
        <p:nvCxnSpPr>
          <p:cNvPr id="22" name="Straight Connector 21">
            <a:extLst>
              <a:ext uri="{FF2B5EF4-FFF2-40B4-BE49-F238E27FC236}">
                <a16:creationId xmlns:a16="http://schemas.microsoft.com/office/drawing/2014/main" id="{ABC535ED-74FC-FF58-7135-5E8DBB6FF5B8}"/>
              </a:ext>
            </a:extLst>
          </p:cNvPr>
          <p:cNvCxnSpPr/>
          <p:nvPr/>
        </p:nvCxnSpPr>
        <p:spPr>
          <a:xfrm>
            <a:off x="-17588" y="8550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ECF8EBC-2CE0-D522-A8FD-A3AAC522311C}"/>
              </a:ext>
            </a:extLst>
          </p:cNvPr>
          <p:cNvSpPr txBox="1"/>
          <p:nvPr/>
        </p:nvSpPr>
        <p:spPr>
          <a:xfrm>
            <a:off x="35176" y="8690869"/>
            <a:ext cx="20070512" cy="285546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GMS escalation levels are currently remaining steady as we head into the winter period.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number of ACORNS completed is showing a steady increase towards the target as the year goes on.</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Floride varnish remains over target for both children and adults.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number of patients for eye health care Wales (emergency eye care) has increased from an average of 2,245 per month last year to an average of 2,641 per month this year to date. There is a slight increase in the number of patients receiving low vision services with an increase in domiciliary visits in particular.</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Common ailments consultations continue to increase with an average of 900 more consultations per month in comparison to  24/25. If this trend continues this would be a further 17% increase on last year.</a:t>
            </a:r>
          </a:p>
          <a:p>
            <a:r>
              <a:rPr lang="en-GB" dirty="0"/>
              <a:t> </a:t>
            </a: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6" name="Picture 5" descr="A graph with blue line and black text&#10;&#10;AI-generated content may be incorrect.">
            <a:extLst>
              <a:ext uri="{FF2B5EF4-FFF2-40B4-BE49-F238E27FC236}">
                <a16:creationId xmlns:a16="http://schemas.microsoft.com/office/drawing/2014/main" id="{8E65363D-8667-69FF-49FF-E80B1E5BE3EF}"/>
              </a:ext>
            </a:extLst>
          </p:cNvPr>
          <p:cNvPicPr>
            <a:picLocks noChangeAspect="1"/>
          </p:cNvPicPr>
          <p:nvPr/>
        </p:nvPicPr>
        <p:blipFill>
          <a:blip r:embed="rId2"/>
          <a:stretch>
            <a:fillRect/>
          </a:stretch>
        </p:blipFill>
        <p:spPr>
          <a:xfrm>
            <a:off x="829748" y="798051"/>
            <a:ext cx="5784037" cy="3510633"/>
          </a:xfrm>
          <a:prstGeom prst="rect">
            <a:avLst/>
          </a:prstGeom>
        </p:spPr>
      </p:pic>
      <p:pic>
        <p:nvPicPr>
          <p:cNvPr id="9" name="Picture 8" descr="A graph of a number of patients seen&#10;&#10;AI-generated content may be incorrect.">
            <a:extLst>
              <a:ext uri="{FF2B5EF4-FFF2-40B4-BE49-F238E27FC236}">
                <a16:creationId xmlns:a16="http://schemas.microsoft.com/office/drawing/2014/main" id="{E41318B5-8BDF-BA25-6CDE-3118FD5D21CA}"/>
              </a:ext>
            </a:extLst>
          </p:cNvPr>
          <p:cNvPicPr>
            <a:picLocks noChangeAspect="1"/>
          </p:cNvPicPr>
          <p:nvPr/>
        </p:nvPicPr>
        <p:blipFill>
          <a:blip r:embed="rId3"/>
          <a:stretch>
            <a:fillRect/>
          </a:stretch>
        </p:blipFill>
        <p:spPr>
          <a:xfrm>
            <a:off x="7551237" y="901666"/>
            <a:ext cx="5656342" cy="3382398"/>
          </a:xfrm>
          <a:prstGeom prst="rect">
            <a:avLst/>
          </a:prstGeom>
        </p:spPr>
      </p:pic>
      <p:pic>
        <p:nvPicPr>
          <p:cNvPr id="12" name="Picture 11" descr="A graph of a number of fluoride&#10;&#10;AI-generated content may be incorrect.">
            <a:extLst>
              <a:ext uri="{FF2B5EF4-FFF2-40B4-BE49-F238E27FC236}">
                <a16:creationId xmlns:a16="http://schemas.microsoft.com/office/drawing/2014/main" id="{E8B4DFD7-37BB-8EEA-E075-6EA6E8CF6BEB}"/>
              </a:ext>
            </a:extLst>
          </p:cNvPr>
          <p:cNvPicPr>
            <a:picLocks noChangeAspect="1"/>
          </p:cNvPicPr>
          <p:nvPr/>
        </p:nvPicPr>
        <p:blipFill>
          <a:blip r:embed="rId4"/>
          <a:stretch>
            <a:fillRect/>
          </a:stretch>
        </p:blipFill>
        <p:spPr>
          <a:xfrm>
            <a:off x="14145030" y="901666"/>
            <a:ext cx="5656342" cy="3253042"/>
          </a:xfrm>
          <a:prstGeom prst="rect">
            <a:avLst/>
          </a:prstGeom>
        </p:spPr>
      </p:pic>
      <p:pic>
        <p:nvPicPr>
          <p:cNvPr id="15" name="Picture 14" descr="A graph showing a number of patients receiving low vision&#10;&#10;AI-generated content may be incorrect.">
            <a:extLst>
              <a:ext uri="{FF2B5EF4-FFF2-40B4-BE49-F238E27FC236}">
                <a16:creationId xmlns:a16="http://schemas.microsoft.com/office/drawing/2014/main" id="{38EECA90-A3BC-3F86-F1A6-94A1C3593987}"/>
              </a:ext>
            </a:extLst>
          </p:cNvPr>
          <p:cNvPicPr>
            <a:picLocks noChangeAspect="1"/>
          </p:cNvPicPr>
          <p:nvPr/>
        </p:nvPicPr>
        <p:blipFill>
          <a:blip r:embed="rId5"/>
          <a:stretch>
            <a:fillRect/>
          </a:stretch>
        </p:blipFill>
        <p:spPr>
          <a:xfrm>
            <a:off x="829748" y="4781032"/>
            <a:ext cx="5784037" cy="3262658"/>
          </a:xfrm>
          <a:prstGeom prst="rect">
            <a:avLst/>
          </a:prstGeom>
        </p:spPr>
      </p:pic>
      <p:pic>
        <p:nvPicPr>
          <p:cNvPr id="18" name="Picture 17" descr="A graph with a line and a blue line&#10;&#10;AI-generated content may be incorrect.">
            <a:extLst>
              <a:ext uri="{FF2B5EF4-FFF2-40B4-BE49-F238E27FC236}">
                <a16:creationId xmlns:a16="http://schemas.microsoft.com/office/drawing/2014/main" id="{0182358F-0284-F0E6-2F4B-BC84B59144B5}"/>
              </a:ext>
            </a:extLst>
          </p:cNvPr>
          <p:cNvPicPr>
            <a:picLocks noChangeAspect="1"/>
          </p:cNvPicPr>
          <p:nvPr/>
        </p:nvPicPr>
        <p:blipFill>
          <a:blip r:embed="rId6"/>
          <a:stretch>
            <a:fillRect/>
          </a:stretch>
        </p:blipFill>
        <p:spPr>
          <a:xfrm>
            <a:off x="7551237" y="4671340"/>
            <a:ext cx="5656342" cy="3416819"/>
          </a:xfrm>
          <a:prstGeom prst="rect">
            <a:avLst/>
          </a:prstGeom>
        </p:spPr>
      </p:pic>
      <p:pic>
        <p:nvPicPr>
          <p:cNvPr id="21" name="Picture 20" descr="A graph of a number and a number of patients&#10;&#10;AI-generated content may be incorrect.">
            <a:extLst>
              <a:ext uri="{FF2B5EF4-FFF2-40B4-BE49-F238E27FC236}">
                <a16:creationId xmlns:a16="http://schemas.microsoft.com/office/drawing/2014/main" id="{F719A6EA-B318-0FC8-1232-996822080AA5}"/>
              </a:ext>
            </a:extLst>
          </p:cNvPr>
          <p:cNvPicPr>
            <a:picLocks noChangeAspect="1"/>
          </p:cNvPicPr>
          <p:nvPr/>
        </p:nvPicPr>
        <p:blipFill>
          <a:blip r:embed="rId7"/>
          <a:stretch>
            <a:fillRect/>
          </a:stretch>
        </p:blipFill>
        <p:spPr>
          <a:xfrm>
            <a:off x="14320044" y="4661293"/>
            <a:ext cx="5481328" cy="3382398"/>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5BAC9-87C0-CC68-3908-D8F6D8F48DD8}"/>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47D0D51-471D-4616-E474-94DE4E7500A6}"/>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Quality &amp; Safety</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113660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nvGraphicFramePr>
        <p:xfrm>
          <a:off x="-5556" y="549061"/>
          <a:ext cx="19755060" cy="10744169"/>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(Feb -26)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 </a:t>
                      </a:r>
                      <a:endParaRPr lang="en-GB" sz="1800" b="1"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55% </a:t>
                      </a:r>
                    </a:p>
                    <a:p>
                      <a:pPr algn="ctr"/>
                      <a:r>
                        <a:rPr lang="en-GB" sz="1800" b="1" dirty="0">
                          <a:solidFill>
                            <a:schemeClr val="tx1"/>
                          </a:solidFill>
                          <a:latin typeface="Verdana" panose="020B0604030504040204" pitchFamily="34" charset="0"/>
                          <a:ea typeface="Verdana" panose="020B0604030504040204" pitchFamily="34" charset="0"/>
                        </a:rPr>
                        <a:t>(Jan- 25)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501 (11.2% increase)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11.86%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82.93%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200 (12.5% Increase)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0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946741">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marL="0" marR="0" lvl="0" indent="0" algn="just"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617569"/>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785601"/>
            <a:ext cx="1905000"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617569"/>
            <a:ext cx="914400" cy="914400"/>
          </a:xfrm>
          <a:prstGeom prst="rect">
            <a:avLst/>
          </a:prstGeom>
        </p:spPr>
      </p:pic>
    </p:spTree>
    <p:extLst>
      <p:ext uri="{BB962C8B-B14F-4D97-AF65-F5344CB8AC3E}">
        <p14:creationId xmlns:p14="http://schemas.microsoft.com/office/powerpoint/2010/main" val="35895389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40</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71126" y="8875215"/>
            <a:ext cx="19563435" cy="2585323"/>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solidFill>
                <a:schemeClr val="accent1"/>
              </a:solidFill>
              <a:highlight>
                <a:srgbClr val="FFFF00"/>
              </a:highlight>
              <a:latin typeface="Verdana" panose="020B0604030504040204" pitchFamily="34" charset="0"/>
              <a:ea typeface="Verdana" panose="020B0604030504040204" pitchFamily="34" charset="0"/>
            </a:endParaRP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Gold C. difficile High Incidence Management Group.</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Continuation of QI Project in Acute Medical Unit focusing on AMS and 72-hour review and improving switch to oral route for administration.</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Trial of new Microfibre cleaning systems.</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Procurement of additional high-level disinfection equipment (UV-C).</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Primary care QI projects to reduce urinary tract infections in care home residents.</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Review of prescribing guidelines for antibiotic prophylaxis during prolonged surgical interventions.</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Repeat Hospital Acquired Pneumonia antimicrobial audit.</a:t>
            </a:r>
          </a:p>
          <a:p>
            <a:pPr marL="285750" lvl="0" indent="-285750">
              <a:buFont typeface="Arial" panose="020B0604020202020204" pitchFamily="34" charset="0"/>
              <a:buChar char="•"/>
            </a:pPr>
            <a:endParaRPr lang="en-GB" dirty="0">
              <a:solidFill>
                <a:srgbClr val="FF0000"/>
              </a:solidFill>
              <a:latin typeface="Verdana" panose="020B0604030504040204" pitchFamily="34" charset="0"/>
              <a:ea typeface="Verdana" panose="020B0604030504040204" pitchFamily="34" charset="0"/>
            </a:endParaRP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08441" y="843950"/>
            <a:ext cx="914400" cy="914400"/>
          </a:xfrm>
          <a:prstGeom prst="rect">
            <a:avLst/>
          </a:prstGeom>
        </p:spPr>
      </p:pic>
      <p:pic>
        <p:nvPicPr>
          <p:cNvPr id="8" name="Picture 7" descr="A graph of health care cases&#10;&#10;AI-generated content may be incorrect.">
            <a:extLst>
              <a:ext uri="{FF2B5EF4-FFF2-40B4-BE49-F238E27FC236}">
                <a16:creationId xmlns:a16="http://schemas.microsoft.com/office/drawing/2014/main" id="{C2E75CD4-716C-BF1F-B46D-C48E1C46F1CA}"/>
              </a:ext>
            </a:extLst>
          </p:cNvPr>
          <p:cNvPicPr>
            <a:picLocks noChangeAspect="1"/>
          </p:cNvPicPr>
          <p:nvPr/>
        </p:nvPicPr>
        <p:blipFill>
          <a:blip r:embed="rId5"/>
          <a:stretch>
            <a:fillRect/>
          </a:stretch>
        </p:blipFill>
        <p:spPr>
          <a:xfrm>
            <a:off x="2778608" y="711673"/>
            <a:ext cx="6589411" cy="3791152"/>
          </a:xfrm>
          <a:prstGeom prst="rect">
            <a:avLst/>
          </a:prstGeom>
        </p:spPr>
      </p:pic>
      <p:pic>
        <p:nvPicPr>
          <p:cNvPr id="11" name="Picture 10" descr="A graph of a number of healthcare acquired and hospital cases&#10;&#10;AI-generated content may be incorrect.">
            <a:extLst>
              <a:ext uri="{FF2B5EF4-FFF2-40B4-BE49-F238E27FC236}">
                <a16:creationId xmlns:a16="http://schemas.microsoft.com/office/drawing/2014/main" id="{80B91D3F-65EA-4742-53C2-E7FF63259E58}"/>
              </a:ext>
            </a:extLst>
          </p:cNvPr>
          <p:cNvPicPr>
            <a:picLocks noChangeAspect="1"/>
          </p:cNvPicPr>
          <p:nvPr/>
        </p:nvPicPr>
        <p:blipFill>
          <a:blip r:embed="rId6"/>
          <a:stretch>
            <a:fillRect/>
          </a:stretch>
        </p:blipFill>
        <p:spPr>
          <a:xfrm>
            <a:off x="2778607" y="4734156"/>
            <a:ext cx="6572881" cy="3845612"/>
          </a:xfrm>
          <a:prstGeom prst="rect">
            <a:avLst/>
          </a:prstGeom>
        </p:spPr>
      </p:pic>
      <p:pic>
        <p:nvPicPr>
          <p:cNvPr id="14" name="Picture 13" descr="A graph of a number of patients&#10;&#10;AI-generated content may be incorrect.">
            <a:extLst>
              <a:ext uri="{FF2B5EF4-FFF2-40B4-BE49-F238E27FC236}">
                <a16:creationId xmlns:a16="http://schemas.microsoft.com/office/drawing/2014/main" id="{FD918433-ECF8-B19D-DED6-2B75A9C22A98}"/>
              </a:ext>
            </a:extLst>
          </p:cNvPr>
          <p:cNvPicPr>
            <a:picLocks noChangeAspect="1"/>
          </p:cNvPicPr>
          <p:nvPr/>
        </p:nvPicPr>
        <p:blipFill>
          <a:blip r:embed="rId7"/>
          <a:stretch>
            <a:fillRect/>
          </a:stretch>
        </p:blipFill>
        <p:spPr>
          <a:xfrm>
            <a:off x="10564672" y="711673"/>
            <a:ext cx="6518253" cy="3791152"/>
          </a:xfrm>
          <a:prstGeom prst="rect">
            <a:avLst/>
          </a:prstGeom>
        </p:spPr>
      </p:pic>
      <p:pic>
        <p:nvPicPr>
          <p:cNvPr id="17" name="Picture 16" descr="A graph of a number of patients&#10;&#10;AI-generated content may be incorrect.">
            <a:extLst>
              <a:ext uri="{FF2B5EF4-FFF2-40B4-BE49-F238E27FC236}">
                <a16:creationId xmlns:a16="http://schemas.microsoft.com/office/drawing/2014/main" id="{9F528254-2F26-A2CE-BD9F-B21FFB01D4BD}"/>
              </a:ext>
            </a:extLst>
          </p:cNvPr>
          <p:cNvPicPr>
            <a:picLocks noChangeAspect="1"/>
          </p:cNvPicPr>
          <p:nvPr/>
        </p:nvPicPr>
        <p:blipFill>
          <a:blip r:embed="rId8"/>
          <a:stretch>
            <a:fillRect/>
          </a:stretch>
        </p:blipFill>
        <p:spPr>
          <a:xfrm>
            <a:off x="10673347" y="4778132"/>
            <a:ext cx="6409577" cy="3781496"/>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41</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43556" y="9263966"/>
            <a:ext cx="19583400" cy="204043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3</a:t>
            </a:r>
            <a:r>
              <a:rPr lang="en-GB" sz="1800" dirty="0">
                <a:effectLst/>
                <a:latin typeface="Verdana" panose="020B0604030504040204" pitchFamily="34" charset="0"/>
                <a:ea typeface="Calibri" panose="020F0502020204030204" pitchFamily="34" charset="0"/>
                <a:cs typeface="Arial" panose="020B0604020202020204" pitchFamily="34" charset="0"/>
              </a:rPr>
              <a:t> Nationally Reported Incidents reported in February 2026 and there were no new never events reported. The detail surrounding the nature of the reported NRI’s can be found on the subsequent pages.</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February 2026, there were 106 open risks with a score &gt;20 recorded for the Health Bord which is slightly lower than the figure reported in January. There were 251 open risks with a score &gt;16, which again is a slight increase compared to 248 in January 2026.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162 hospital falls recorded in </a:t>
            </a:r>
            <a:r>
              <a:rPr lang="en-GB" dirty="0">
                <a:latin typeface="Verdana" panose="020B0604030504040204" pitchFamily="34" charset="0"/>
                <a:ea typeface="Calibri" panose="020F0502020204030204" pitchFamily="34" charset="0"/>
                <a:cs typeface="Arial" panose="020B0604020202020204" pitchFamily="34" charset="0"/>
              </a:rPr>
              <a:t>Februar</a:t>
            </a:r>
            <a:r>
              <a:rPr lang="en-GB" sz="1800" dirty="0">
                <a:effectLst/>
                <a:latin typeface="Verdana" panose="020B0604030504040204" pitchFamily="34" charset="0"/>
                <a:ea typeface="Calibri" panose="020F0502020204030204" pitchFamily="34" charset="0"/>
                <a:cs typeface="Arial" panose="020B0604020202020204" pitchFamily="34" charset="0"/>
              </a:rPr>
              <a:t>y 2026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descr="A graph of events and reports&#10;&#10;AI-generated content may be incorrect.">
            <a:extLst>
              <a:ext uri="{FF2B5EF4-FFF2-40B4-BE49-F238E27FC236}">
                <a16:creationId xmlns:a16="http://schemas.microsoft.com/office/drawing/2014/main" id="{F43E9A80-1FAE-427D-8805-CD2DB38C84AB}"/>
              </a:ext>
            </a:extLst>
          </p:cNvPr>
          <p:cNvPicPr>
            <a:picLocks noChangeAspect="1"/>
          </p:cNvPicPr>
          <p:nvPr/>
        </p:nvPicPr>
        <p:blipFill>
          <a:blip r:embed="rId3"/>
          <a:stretch>
            <a:fillRect/>
          </a:stretch>
        </p:blipFill>
        <p:spPr>
          <a:xfrm>
            <a:off x="2960004" y="799192"/>
            <a:ext cx="6260657" cy="3770042"/>
          </a:xfrm>
          <a:prstGeom prst="rect">
            <a:avLst/>
          </a:prstGeom>
        </p:spPr>
      </p:pic>
      <p:pic>
        <p:nvPicPr>
          <p:cNvPr id="10" name="Picture 9" descr="A graph of blue and white bars&#10;&#10;AI-generated content may be incorrect.">
            <a:extLst>
              <a:ext uri="{FF2B5EF4-FFF2-40B4-BE49-F238E27FC236}">
                <a16:creationId xmlns:a16="http://schemas.microsoft.com/office/drawing/2014/main" id="{939A6A1F-347F-2B63-FA57-CE2FF8FF3C62}"/>
              </a:ext>
            </a:extLst>
          </p:cNvPr>
          <p:cNvPicPr>
            <a:picLocks noChangeAspect="1"/>
          </p:cNvPicPr>
          <p:nvPr/>
        </p:nvPicPr>
        <p:blipFill>
          <a:blip r:embed="rId4"/>
          <a:stretch>
            <a:fillRect/>
          </a:stretch>
        </p:blipFill>
        <p:spPr>
          <a:xfrm>
            <a:off x="10910583" y="893401"/>
            <a:ext cx="6400797" cy="3675834"/>
          </a:xfrm>
          <a:prstGeom prst="rect">
            <a:avLst/>
          </a:prstGeom>
        </p:spPr>
      </p:pic>
      <p:pic>
        <p:nvPicPr>
          <p:cNvPr id="20" name="Picture 19" descr="A graph of a number of patients&#10;&#10;AI-generated content may be incorrect.">
            <a:extLst>
              <a:ext uri="{FF2B5EF4-FFF2-40B4-BE49-F238E27FC236}">
                <a16:creationId xmlns:a16="http://schemas.microsoft.com/office/drawing/2014/main" id="{57478EAB-2C78-AE74-6476-EFB542B9905B}"/>
              </a:ext>
            </a:extLst>
          </p:cNvPr>
          <p:cNvPicPr>
            <a:picLocks noChangeAspect="1"/>
          </p:cNvPicPr>
          <p:nvPr/>
        </p:nvPicPr>
        <p:blipFill>
          <a:blip r:embed="rId5"/>
          <a:stretch>
            <a:fillRect/>
          </a:stretch>
        </p:blipFill>
        <p:spPr>
          <a:xfrm>
            <a:off x="10910583" y="5159917"/>
            <a:ext cx="6260656" cy="3565779"/>
          </a:xfrm>
          <a:prstGeom prst="rect">
            <a:avLst/>
          </a:prstGeom>
        </p:spPr>
      </p:pic>
      <p:pic>
        <p:nvPicPr>
          <p:cNvPr id="22" name="Picture 21" descr="A graph of a number of risks&#10;&#10;AI-generated content may be incorrect.">
            <a:extLst>
              <a:ext uri="{FF2B5EF4-FFF2-40B4-BE49-F238E27FC236}">
                <a16:creationId xmlns:a16="http://schemas.microsoft.com/office/drawing/2014/main" id="{AAA77684-7ABF-13A9-FCA0-ACBE5F2E06E4}"/>
              </a:ext>
            </a:extLst>
          </p:cNvPr>
          <p:cNvPicPr>
            <a:picLocks noChangeAspect="1"/>
          </p:cNvPicPr>
          <p:nvPr/>
        </p:nvPicPr>
        <p:blipFill>
          <a:blip r:embed="rId6"/>
          <a:stretch>
            <a:fillRect/>
          </a:stretch>
        </p:blipFill>
        <p:spPr>
          <a:xfrm>
            <a:off x="3194844" y="5003413"/>
            <a:ext cx="6260656" cy="3583494"/>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2" name="Rectangle 1"/>
          <p:cNvSpPr/>
          <p:nvPr/>
        </p:nvSpPr>
        <p:spPr>
          <a:xfrm>
            <a:off x="195071" y="112579"/>
            <a:ext cx="9218870" cy="701410"/>
          </a:xfrm>
          <a:prstGeom prst="rect">
            <a:avLst/>
          </a:prstGeom>
        </p:spPr>
        <p:txBody>
          <a:bodyPr wrap="none">
            <a:spAutoFit/>
          </a:bodyPr>
          <a:lstStyle/>
          <a:p>
            <a:pPr defTabSz="914413">
              <a:defRPr/>
            </a:pPr>
            <a:r>
              <a:rPr lang="en-GB" sz="3958" b="1" dirty="0">
                <a:solidFill>
                  <a:srgbClr val="7030A0"/>
                </a:solidFill>
                <a:latin typeface="Arial Black" panose="020B0A04020102020204" pitchFamily="34" charset="0"/>
              </a:rPr>
              <a:t>NRIs/NE’s/EWNs – February 2026</a:t>
            </a:r>
            <a:endParaRPr lang="en-GB" sz="3958" dirty="0">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95072" y="644232"/>
            <a:ext cx="5895372" cy="10766858"/>
          </a:xfrm>
          <a:prstGeom prst="rect">
            <a:avLst/>
          </a:prstGeom>
          <a:noFill/>
        </p:spPr>
        <p:txBody>
          <a:bodyPr wrap="square">
            <a:spAutoFit/>
          </a:bodyPr>
          <a:lstStyle/>
          <a:p>
            <a:pPr defTabSz="1075350">
              <a:defRPr/>
            </a:pPr>
            <a:r>
              <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282738" indent="-282738" defTabSz="1075350">
              <a:buFont typeface="Arial" panose="020B0604020202020204" pitchFamily="34" charset="0"/>
              <a:buChar char="•"/>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Graph 1</a:t>
            </a: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 – Number of NRIs / NE’s reported to P&amp;I – 2 (includes retrospective reporting of: 1 avoidable pressure damage’)</a:t>
            </a:r>
          </a:p>
          <a:p>
            <a:pPr marL="282738" indent="-282738" defTabSz="1075350">
              <a:buFont typeface="Arial" panose="020B0604020202020204" pitchFamily="34" charset="0"/>
              <a:buChar char="•"/>
              <a:defRPr/>
            </a:pPr>
            <a:endParaRPr lang="en-GB" sz="1732" i="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defTabSz="1075350">
              <a:buFont typeface="Arial" panose="020B0604020202020204" pitchFamily="34" charset="0"/>
              <a:buChar char="•"/>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Graph 2</a:t>
            </a: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 – 39 NRIs open with NHSWP&amp;I – 18 open past closure date </a:t>
            </a:r>
            <a:r>
              <a:rPr lang="en-GB" sz="1732" i="1" dirty="0">
                <a:solidFill>
                  <a:prstClr val="black"/>
                </a:solidFill>
                <a:latin typeface="Verdana" panose="020B0604030504040204" pitchFamily="34" charset="0"/>
                <a:ea typeface="Verdana" panose="020B0604030504040204" pitchFamily="34" charset="0"/>
                <a:cs typeface="Arial" panose="020B0604020202020204" pitchFamily="34" charset="0"/>
              </a:rPr>
              <a:t>of which 6 are awaiting outcome of external reviews; 2 infant deaths require receipt of external review before closure can occur; 6 remain under investigation.  6 outcome forms with service groups to complete</a:t>
            </a:r>
          </a:p>
          <a:p>
            <a:pPr defTabSz="1075350">
              <a:defRPr/>
            </a:pPr>
            <a:endParaRPr lang="en-GB" sz="1732" i="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defTabSz="1075350">
              <a:buFont typeface="Arial" panose="020B0604020202020204" pitchFamily="34" charset="0"/>
              <a:buChar char="•"/>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Graph 3</a:t>
            </a: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 – Outcome forms submitted in month - 1 (100% performance)</a:t>
            </a:r>
          </a:p>
          <a:p>
            <a:pPr defTabSz="1075350">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Weekly review with PSI investigator to: </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monitor  progress of corporate investigations; identify barriers </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escalate outstanding actions required</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Fortnightly service group meetings: </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service group investigations - progress towards closure date discussed</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updates on PSI investigation given</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escalate to service group barriers identified with corporate PSI investigations </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Service Group Directors contacted separately for outstanding actions</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Data presented and discussed at health board Patient Safety and Compliance Group; Quality and Safety Group; Patient Stakeholder and Experience Group - Service Group assurance sought against outstanding actions for completion of investigation / outcome form</a:t>
            </a:r>
          </a:p>
          <a:p>
            <a:pPr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Reduction in number of overdue investigation outcomes forms </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Reduction in number of NRIs/NEs reported through recommendations/learning monthly</a:t>
            </a:r>
            <a:endPar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endParaRPr>
          </a:p>
        </p:txBody>
      </p:sp>
      <p:sp>
        <p:nvSpPr>
          <p:cNvPr id="3" name="TextBox 2">
            <a:extLst>
              <a:ext uri="{FF2B5EF4-FFF2-40B4-BE49-F238E27FC236}">
                <a16:creationId xmlns:a16="http://schemas.microsoft.com/office/drawing/2014/main" id="{6ED965DB-DD58-4A81-A3DF-6015162EF38A}"/>
              </a:ext>
            </a:extLst>
          </p:cNvPr>
          <p:cNvSpPr txBox="1"/>
          <p:nvPr/>
        </p:nvSpPr>
        <p:spPr>
          <a:xfrm>
            <a:off x="13331739" y="7087739"/>
            <a:ext cx="5266163" cy="3290901"/>
          </a:xfrm>
          <a:prstGeom prst="rect">
            <a:avLst/>
          </a:prstGeom>
          <a:noFill/>
        </p:spPr>
        <p:txBody>
          <a:bodyPr wrap="square">
            <a:spAutoFit/>
          </a:bodyPr>
          <a:lstStyle/>
          <a:p>
            <a:pPr defTabSz="1507937"/>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EWNs – February  2026 </a:t>
            </a:r>
          </a:p>
          <a:p>
            <a:pPr defTabSz="1507937"/>
            <a:endPar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defTabSz="1507937">
              <a:buFont typeface="Arial" panose="020B0604020202020204" pitchFamily="34" charset="0"/>
              <a:buChar cha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Risk or adverse publicity – Staff member arrested – Inappropriate online contact with child</a:t>
            </a:r>
          </a:p>
          <a:p>
            <a:pPr marL="282738" indent="-282738" defTabSz="1507937">
              <a:buFont typeface="Arial" panose="020B0604020202020204" pitchFamily="34" charset="0"/>
              <a:buChar cha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Risk or adverse publicity – GP Fraud</a:t>
            </a:r>
          </a:p>
          <a:p>
            <a:pPr marL="282738" indent="-282738" defTabSz="1507937">
              <a:buFont typeface="Arial" panose="020B0604020202020204" pitchFamily="34" charset="0"/>
              <a:buChar char="•"/>
            </a:pPr>
            <a:endParaRPr lang="en-GB" sz="1732" dirty="0">
              <a:solidFill>
                <a:prstClr val="black"/>
              </a:solidFill>
              <a:latin typeface="Arial" panose="020B0604020202020204" pitchFamily="34" charset="0"/>
              <a:cs typeface="Arial" panose="020B0604020202020204" pitchFamily="34" charset="0"/>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p:txBody>
      </p:sp>
      <p:pic>
        <p:nvPicPr>
          <p:cNvPr id="6" name="Picture 5">
            <a:extLst>
              <a:ext uri="{FF2B5EF4-FFF2-40B4-BE49-F238E27FC236}">
                <a16:creationId xmlns:a16="http://schemas.microsoft.com/office/drawing/2014/main" id="{740FBC22-6C28-4F89-872F-C51A87026362}"/>
              </a:ext>
            </a:extLst>
          </p:cNvPr>
          <p:cNvPicPr>
            <a:picLocks noChangeAspect="1"/>
          </p:cNvPicPr>
          <p:nvPr/>
        </p:nvPicPr>
        <p:blipFill>
          <a:blip r:embed="rId3"/>
          <a:stretch>
            <a:fillRect/>
          </a:stretch>
        </p:blipFill>
        <p:spPr>
          <a:xfrm>
            <a:off x="6090444" y="1025851"/>
            <a:ext cx="6776416" cy="4566495"/>
          </a:xfrm>
          <a:prstGeom prst="rect">
            <a:avLst/>
          </a:prstGeom>
        </p:spPr>
      </p:pic>
      <p:pic>
        <p:nvPicPr>
          <p:cNvPr id="12" name="Picture 11">
            <a:extLst>
              <a:ext uri="{FF2B5EF4-FFF2-40B4-BE49-F238E27FC236}">
                <a16:creationId xmlns:a16="http://schemas.microsoft.com/office/drawing/2014/main" id="{ECD550EF-F8B8-4D99-A718-FECF088F89CC}"/>
              </a:ext>
            </a:extLst>
          </p:cNvPr>
          <p:cNvPicPr>
            <a:picLocks noChangeAspect="1"/>
          </p:cNvPicPr>
          <p:nvPr/>
        </p:nvPicPr>
        <p:blipFill>
          <a:blip r:embed="rId4"/>
          <a:stretch>
            <a:fillRect/>
          </a:stretch>
        </p:blipFill>
        <p:spPr>
          <a:xfrm>
            <a:off x="13021952" y="1050081"/>
            <a:ext cx="6916050" cy="4566495"/>
          </a:xfrm>
          <a:prstGeom prst="rect">
            <a:avLst/>
          </a:prstGeom>
        </p:spPr>
      </p:pic>
      <p:graphicFrame>
        <p:nvGraphicFramePr>
          <p:cNvPr id="13" name="Chart 12">
            <a:extLst>
              <a:ext uri="{FF2B5EF4-FFF2-40B4-BE49-F238E27FC236}">
                <a16:creationId xmlns:a16="http://schemas.microsoft.com/office/drawing/2014/main" id="{7E961FAE-24FA-4A60-98BE-DCE6B72B6EC8}"/>
              </a:ext>
            </a:extLst>
          </p:cNvPr>
          <p:cNvGraphicFramePr>
            <a:graphicFrameLocks/>
          </p:cNvGraphicFramePr>
          <p:nvPr>
            <p:extLst>
              <p:ext uri="{D42A27DB-BD31-4B8C-83A1-F6EECF244321}">
                <p14:modId xmlns:p14="http://schemas.microsoft.com/office/powerpoint/2010/main" val="1725249616"/>
              </p:ext>
            </p:extLst>
          </p:nvPr>
        </p:nvGraphicFramePr>
        <p:xfrm>
          <a:off x="6090444" y="6461464"/>
          <a:ext cx="6931508" cy="412882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055986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5D11A-6A0E-E2CB-DCA1-EACC82C3095F}"/>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A38E7C0E-B73C-4B85-D505-44EDF302FFEB}"/>
              </a:ext>
            </a:extLst>
          </p:cNvPr>
          <p:cNvPicPr>
            <a:picLocks noChangeAspect="1"/>
          </p:cNvPicPr>
          <p:nvPr/>
        </p:nvPicPr>
        <p:blipFill>
          <a:blip r:embed="rId3"/>
          <a:stretch>
            <a:fillRect/>
          </a:stretch>
        </p:blipFill>
        <p:spPr>
          <a:xfrm>
            <a:off x="6665276" y="3214990"/>
            <a:ext cx="6662366" cy="3799989"/>
          </a:xfrm>
          <a:prstGeom prst="rect">
            <a:avLst/>
          </a:prstGeom>
        </p:spPr>
      </p:pic>
      <p:pic>
        <p:nvPicPr>
          <p:cNvPr id="12" name="Picture 11" descr="A graph with numbers and a line&#10;&#10;AI-generated content may be incorrect.">
            <a:extLst>
              <a:ext uri="{FF2B5EF4-FFF2-40B4-BE49-F238E27FC236}">
                <a16:creationId xmlns:a16="http://schemas.microsoft.com/office/drawing/2014/main" id="{56DE47F9-7643-2B17-E626-BA8BC192564B}"/>
              </a:ext>
            </a:extLst>
          </p:cNvPr>
          <p:cNvPicPr>
            <a:picLocks noChangeAspect="1"/>
          </p:cNvPicPr>
          <p:nvPr/>
        </p:nvPicPr>
        <p:blipFill>
          <a:blip r:embed="rId4"/>
          <a:stretch>
            <a:fillRect/>
          </a:stretch>
        </p:blipFill>
        <p:spPr>
          <a:xfrm>
            <a:off x="80842" y="3207939"/>
            <a:ext cx="6459783" cy="3797979"/>
          </a:xfrm>
          <a:prstGeom prst="rect">
            <a:avLst/>
          </a:prstGeom>
        </p:spPr>
      </p:pic>
      <p:sp>
        <p:nvSpPr>
          <p:cNvPr id="3" name="TextBox 2">
            <a:extLst>
              <a:ext uri="{FF2B5EF4-FFF2-40B4-BE49-F238E27FC236}">
                <a16:creationId xmlns:a16="http://schemas.microsoft.com/office/drawing/2014/main" id="{77A0B523-1718-292B-57E2-614BB1BB18FB}"/>
              </a:ext>
            </a:extLst>
          </p:cNvPr>
          <p:cNvSpPr txBox="1"/>
          <p:nvPr/>
        </p:nvSpPr>
        <p:spPr>
          <a:xfrm>
            <a:off x="17372445" y="141811"/>
            <a:ext cx="2432745" cy="549061"/>
          </a:xfrm>
          <a:prstGeom prst="rect">
            <a:avLst/>
          </a:prstGeom>
          <a:noFill/>
        </p:spPr>
        <p:txBody>
          <a:bodyPr wrap="square" rtlCol="0">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r" defTabSz="914263"/>
            <a:r>
              <a:rPr lang="en-GB" sz="2968">
                <a:solidFill>
                  <a:prstClr val="white"/>
                </a:solidFill>
                <a:latin typeface="Aptos" panose="02110004020202020204"/>
              </a:rPr>
              <a:t>Page 1</a:t>
            </a:r>
          </a:p>
        </p:txBody>
      </p:sp>
      <p:sp>
        <p:nvSpPr>
          <p:cNvPr id="19" name="Title 1">
            <a:extLst>
              <a:ext uri="{FF2B5EF4-FFF2-40B4-BE49-F238E27FC236}">
                <a16:creationId xmlns:a16="http://schemas.microsoft.com/office/drawing/2014/main" id="{F70210D3-F831-444E-88FA-B430284B5471}"/>
              </a:ext>
            </a:extLst>
          </p:cNvPr>
          <p:cNvSpPr txBox="1">
            <a:spLocks/>
          </p:cNvSpPr>
          <p:nvPr/>
        </p:nvSpPr>
        <p:spPr>
          <a:xfrm>
            <a:off x="178" y="-238"/>
            <a:ext cx="20105335" cy="463908"/>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90" tIns="75396" rIns="150790" bIns="75396" rtlCol="0" anchor="ctr">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2391" b="1" dirty="0">
                <a:solidFill>
                  <a:prstClr val="white"/>
                </a:solidFill>
                <a:latin typeface="Arial"/>
                <a:cs typeface="Arial"/>
              </a:rPr>
              <a:t>Falls Prevention</a:t>
            </a:r>
            <a:endParaRPr lang="en-GB" sz="2451" b="1" dirty="0">
              <a:solidFill>
                <a:prstClr val="white"/>
              </a:solidFill>
              <a:latin typeface="Arial"/>
              <a:cs typeface="Arial"/>
            </a:endParaRPr>
          </a:p>
        </p:txBody>
      </p:sp>
      <p:sp>
        <p:nvSpPr>
          <p:cNvPr id="24" name="TextBox 23">
            <a:extLst>
              <a:ext uri="{FF2B5EF4-FFF2-40B4-BE49-F238E27FC236}">
                <a16:creationId xmlns:a16="http://schemas.microsoft.com/office/drawing/2014/main" id="{16495F44-E355-2E84-E9F6-0E2F75757DEA}"/>
              </a:ext>
            </a:extLst>
          </p:cNvPr>
          <p:cNvSpPr txBox="1">
            <a:spLocks noChangeAspect="1"/>
          </p:cNvSpPr>
          <p:nvPr/>
        </p:nvSpPr>
        <p:spPr>
          <a:xfrm>
            <a:off x="3674" y="935990"/>
            <a:ext cx="13336184" cy="2041128"/>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dirty="0">
                <a:solidFill>
                  <a:prstClr val="black"/>
                </a:solidFill>
                <a:latin typeface="Arial"/>
                <a:cs typeface="Arial"/>
              </a:rPr>
              <a:t>What is the Data telling us?: </a:t>
            </a:r>
            <a:endParaRPr lang="en-GB" sz="1567" b="1" dirty="0">
              <a:solidFill>
                <a:srgbClr val="FF0000"/>
              </a:solidFill>
              <a:latin typeface="Arial"/>
              <a:cs typeface="Arial"/>
            </a:endParaRPr>
          </a:p>
          <a:p>
            <a:pPr defTabSz="914263"/>
            <a:r>
              <a:rPr lang="en-GB" sz="1567" dirty="0">
                <a:solidFill>
                  <a:prstClr val="black"/>
                </a:solidFill>
                <a:latin typeface="Arial"/>
                <a:cs typeface="Arial"/>
              </a:rPr>
              <a:t>In-patient falls rate remains below National average </a:t>
            </a:r>
          </a:p>
          <a:p>
            <a:pPr defTabSz="914263"/>
            <a:r>
              <a:rPr lang="en-GB" sz="1567" i="1" dirty="0">
                <a:solidFill>
                  <a:prstClr val="black"/>
                </a:solidFill>
                <a:latin typeface="Arial"/>
                <a:cs typeface="Arial"/>
              </a:rPr>
              <a:t>January 2026 has seen the lowest falls rate (3.26/1000 bed days) since June 2023</a:t>
            </a:r>
          </a:p>
          <a:p>
            <a:pPr defTabSz="914263"/>
            <a:r>
              <a:rPr lang="en-GB" sz="1567" dirty="0">
                <a:solidFill>
                  <a:prstClr val="black"/>
                </a:solidFill>
                <a:latin typeface="Arial"/>
                <a:cs typeface="Arial"/>
              </a:rPr>
              <a:t>Falls rate by ward has seen biggest reduction at Cefn Coed site across all older persons wards</a:t>
            </a:r>
          </a:p>
          <a:p>
            <a:pPr defTabSz="914263"/>
            <a:r>
              <a:rPr lang="en-GB" sz="1567" dirty="0">
                <a:solidFill>
                  <a:prstClr val="black"/>
                </a:solidFill>
                <a:latin typeface="Arial"/>
                <a:cs typeface="Arial"/>
              </a:rPr>
              <a:t>Falls related attendance to MIU up 20% compared to last month but on par with previous year. ED attendance for falls 7% higher than </a:t>
            </a:r>
            <a:r>
              <a:rPr lang="en-GB" sz="1567" dirty="0" err="1">
                <a:solidFill>
                  <a:prstClr val="black"/>
                </a:solidFill>
                <a:latin typeface="Arial"/>
                <a:cs typeface="Arial"/>
              </a:rPr>
              <a:t>prev</a:t>
            </a:r>
            <a:r>
              <a:rPr lang="en-GB" sz="1567">
                <a:solidFill>
                  <a:prstClr val="black"/>
                </a:solidFill>
                <a:latin typeface="Arial"/>
                <a:cs typeface="Arial"/>
              </a:rPr>
              <a:t> year.</a:t>
            </a:r>
          </a:p>
          <a:p>
            <a:pPr defTabSz="914263"/>
            <a:r>
              <a:rPr lang="en-GB" sz="1567">
                <a:solidFill>
                  <a:prstClr val="black"/>
                </a:solidFill>
                <a:latin typeface="Arial"/>
                <a:cs typeface="Arial"/>
              </a:rPr>
              <a:t>There have been 4 NRI falls related incidents in the last 12 months (Jan25--Dec25) compared to 10 in the previous 12 months = 60% decrease</a:t>
            </a:r>
          </a:p>
          <a:p>
            <a:pPr defTabSz="914263"/>
            <a:r>
              <a:rPr lang="en-GB" sz="1567" dirty="0">
                <a:solidFill>
                  <a:prstClr val="black"/>
                </a:solidFill>
                <a:latin typeface="Arial"/>
                <a:cs typeface="Arial"/>
              </a:rPr>
              <a:t>Care Home falls project continuing roll out – now live across 15 homes and preparatory work across other sites complete – current ambulance call </a:t>
            </a:r>
            <a:r>
              <a:rPr lang="en-GB" sz="1567">
                <a:solidFill>
                  <a:prstClr val="black"/>
                </a:solidFill>
                <a:latin typeface="Arial"/>
                <a:cs typeface="Arial"/>
              </a:rPr>
              <a:t>out rate at under 18% (compared to previous 94%) with a total of 555 falls incidents reported.</a:t>
            </a:r>
          </a:p>
        </p:txBody>
      </p:sp>
      <p:sp>
        <p:nvSpPr>
          <p:cNvPr id="26" name="TextBox 25">
            <a:extLst>
              <a:ext uri="{FF2B5EF4-FFF2-40B4-BE49-F238E27FC236}">
                <a16:creationId xmlns:a16="http://schemas.microsoft.com/office/drawing/2014/main" id="{C94F4918-364D-4AC6-EE86-7D93B9C8C7F0}"/>
              </a:ext>
            </a:extLst>
          </p:cNvPr>
          <p:cNvSpPr txBox="1"/>
          <p:nvPr/>
        </p:nvSpPr>
        <p:spPr>
          <a:xfrm>
            <a:off x="13466981" y="3293085"/>
            <a:ext cx="6450668" cy="3239736"/>
          </a:xfrm>
          <a:prstGeom prst="rect">
            <a:avLst/>
          </a:prstGeom>
          <a:noFill/>
          <a:ln>
            <a:solidFill>
              <a:schemeClr val="accent5">
                <a:lumMod val="50000"/>
              </a:schemeClr>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just" defTabSz="914263"/>
            <a:r>
              <a:rPr lang="en-GB" sz="1567" b="1" dirty="0">
                <a:solidFill>
                  <a:prstClr val="black"/>
                </a:solidFill>
                <a:latin typeface="Arial"/>
                <a:cs typeface="Arial"/>
              </a:rPr>
              <a:t>What are we doing about it:</a:t>
            </a:r>
            <a:endParaRPr lang="en-US" sz="1799">
              <a:solidFill>
                <a:prstClr val="black"/>
              </a:solidFill>
              <a:latin typeface="Aptos" panose="02110004020202020204"/>
            </a:endParaRPr>
          </a:p>
          <a:p>
            <a:pPr marL="284833" indent="-284833" defTabSz="914263">
              <a:buFont typeface="Arial"/>
              <a:buChar char="•"/>
            </a:pPr>
            <a:r>
              <a:rPr lang="en-GB" sz="1567" dirty="0">
                <a:solidFill>
                  <a:prstClr val="black"/>
                </a:solidFill>
                <a:latin typeface="Arial"/>
                <a:cs typeface="Arial"/>
              </a:rPr>
              <a:t>Review of Level 1 and 2 falls </a:t>
            </a:r>
            <a:r>
              <a:rPr lang="en-GB" sz="1567">
                <a:solidFill>
                  <a:prstClr val="black"/>
                </a:solidFill>
                <a:latin typeface="Arial"/>
                <a:cs typeface="Arial"/>
              </a:rPr>
              <a:t>offer </a:t>
            </a:r>
          </a:p>
          <a:p>
            <a:pPr marL="284833" indent="-284833" defTabSz="914263">
              <a:buFont typeface="Arial"/>
              <a:buChar char="•"/>
            </a:pPr>
            <a:r>
              <a:rPr lang="en-GB" sz="1567" dirty="0">
                <a:solidFill>
                  <a:prstClr val="black"/>
                </a:solidFill>
                <a:latin typeface="Arial"/>
                <a:cs typeface="Arial"/>
              </a:rPr>
              <a:t>Alignment with RPB Falls </a:t>
            </a:r>
            <a:r>
              <a:rPr lang="en-GB" sz="1567">
                <a:solidFill>
                  <a:prstClr val="black"/>
                </a:solidFill>
                <a:latin typeface="Arial"/>
                <a:cs typeface="Arial"/>
              </a:rPr>
              <a:t>plan</a:t>
            </a:r>
            <a:endParaRPr lang="en-GB" sz="1799">
              <a:solidFill>
                <a:prstClr val="black"/>
              </a:solidFill>
              <a:latin typeface="Aptos" panose="020B0004020202020204"/>
              <a:cs typeface="Arial"/>
            </a:endParaRPr>
          </a:p>
          <a:p>
            <a:pPr marL="284833" indent="-284833" defTabSz="914263">
              <a:buFont typeface="Arial"/>
              <a:buChar char="•"/>
            </a:pPr>
            <a:r>
              <a:rPr lang="en-GB" sz="1567">
                <a:solidFill>
                  <a:prstClr val="black"/>
                </a:solidFill>
                <a:latin typeface="Arial"/>
                <a:cs typeface="Arial"/>
              </a:rPr>
              <a:t>Closer working with UEC</a:t>
            </a:r>
            <a:endParaRPr lang="en-GB" sz="1732">
              <a:solidFill>
                <a:prstClr val="black"/>
              </a:solidFill>
              <a:latin typeface="Aptos" panose="020B0004020202020204"/>
              <a:cs typeface="Arial"/>
            </a:endParaRPr>
          </a:p>
          <a:p>
            <a:pPr marL="284833" indent="-284833" defTabSz="914263">
              <a:buFont typeface="Arial"/>
              <a:buChar char="•"/>
            </a:pPr>
            <a:r>
              <a:rPr lang="en-GB" sz="1567" dirty="0">
                <a:solidFill>
                  <a:prstClr val="black"/>
                </a:solidFill>
                <a:latin typeface="Arial"/>
                <a:cs typeface="Arial"/>
              </a:rPr>
              <a:t>Re-establishing National Safer Mobilisation Group (previously National In patient</a:t>
            </a:r>
            <a:r>
              <a:rPr lang="en-GB" sz="1567">
                <a:solidFill>
                  <a:prstClr val="black"/>
                </a:solidFill>
                <a:latin typeface="Arial"/>
                <a:cs typeface="Arial"/>
              </a:rPr>
              <a:t> falls Group)</a:t>
            </a:r>
            <a:endParaRPr lang="en-GB" sz="1732">
              <a:solidFill>
                <a:prstClr val="black"/>
              </a:solidFill>
              <a:latin typeface="Aptos" panose="020B0004020202020204"/>
              <a:cs typeface="Arial"/>
            </a:endParaRPr>
          </a:p>
          <a:p>
            <a:pPr marL="284833" indent="-284833" defTabSz="914263">
              <a:buFont typeface="Arial"/>
              <a:buChar char="•"/>
            </a:pPr>
            <a:r>
              <a:rPr lang="en-GB" sz="1567">
                <a:solidFill>
                  <a:prstClr val="black"/>
                </a:solidFill>
                <a:latin typeface="Arial"/>
                <a:cs typeface="Arial"/>
              </a:rPr>
              <a:t>Regional</a:t>
            </a:r>
            <a:r>
              <a:rPr lang="en-GB" sz="1567" dirty="0">
                <a:solidFill>
                  <a:prstClr val="black"/>
                </a:solidFill>
                <a:latin typeface="Arial"/>
                <a:cs typeface="Arial"/>
              </a:rPr>
              <a:t> Falls Prevention taskforce enabling collaboration</a:t>
            </a:r>
            <a:endParaRPr lang="en-GB" sz="1732">
              <a:solidFill>
                <a:prstClr val="black"/>
              </a:solidFill>
              <a:latin typeface="Aptos" panose="02110004020202020204"/>
            </a:endParaRPr>
          </a:p>
          <a:p>
            <a:pPr marL="284833" indent="-284833" defTabSz="914263">
              <a:buFont typeface="Arial"/>
              <a:buChar char="•"/>
            </a:pPr>
            <a:r>
              <a:rPr lang="en-GB" sz="1567" dirty="0">
                <a:solidFill>
                  <a:prstClr val="black"/>
                </a:solidFill>
                <a:latin typeface="Arial"/>
                <a:cs typeface="Arial"/>
              </a:rPr>
              <a:t>Primary Care action plan agreed </a:t>
            </a:r>
            <a:endParaRPr lang="en-GB" sz="1567"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r>
              <a:rPr lang="en-GB" sz="1567" dirty="0">
                <a:solidFill>
                  <a:prstClr val="black"/>
                </a:solidFill>
                <a:latin typeface="Arial"/>
                <a:cs typeface="Arial"/>
              </a:rPr>
              <a:t>Continued patient </a:t>
            </a:r>
            <a:r>
              <a:rPr lang="en-GB" sz="1567">
                <a:solidFill>
                  <a:prstClr val="black"/>
                </a:solidFill>
                <a:latin typeface="Arial"/>
                <a:cs typeface="Arial"/>
              </a:rPr>
              <a:t>engagement</a:t>
            </a:r>
            <a:r>
              <a:rPr lang="en-GB" sz="1567" dirty="0">
                <a:solidFill>
                  <a:prstClr val="black"/>
                </a:solidFill>
                <a:latin typeface="Arial"/>
                <a:cs typeface="Arial"/>
              </a:rPr>
              <a:t> events</a:t>
            </a:r>
            <a:endParaRPr lang="en-GB" sz="1799" dirty="0">
              <a:solidFill>
                <a:prstClr val="black"/>
              </a:solidFill>
              <a:latin typeface="Aptos" panose="02110004020202020204"/>
            </a:endParaRPr>
          </a:p>
          <a:p>
            <a:pPr marL="284833" indent="-284833" defTabSz="914263">
              <a:buFont typeface="Arial"/>
              <a:buChar char="•"/>
            </a:pPr>
            <a:r>
              <a:rPr lang="en-GB" sz="1567" dirty="0">
                <a:solidFill>
                  <a:prstClr val="black"/>
                </a:solidFill>
                <a:latin typeface="Arial"/>
                <a:cs typeface="Arial"/>
              </a:rPr>
              <a:t>Falls prevention (Dance to Health) programme developing due to commence prior to April 2027</a:t>
            </a:r>
          </a:p>
          <a:p>
            <a:pPr marL="284833" indent="-284833" defTabSz="914263">
              <a:buFont typeface="Arial"/>
              <a:buChar char="•"/>
            </a:pPr>
            <a:r>
              <a:rPr lang="en-GB" sz="1567">
                <a:solidFill>
                  <a:prstClr val="black"/>
                </a:solidFill>
                <a:latin typeface="Arial"/>
                <a:cs typeface="Arial"/>
              </a:rPr>
              <a:t>Review of Care pathways National &amp; Local</a:t>
            </a:r>
            <a:endParaRPr lang="en-GB" sz="1567" dirty="0">
              <a:solidFill>
                <a:prstClr val="black"/>
              </a:solidFill>
              <a:latin typeface="Arial"/>
              <a:cs typeface="Arial"/>
            </a:endParaRPr>
          </a:p>
          <a:p>
            <a:pPr marL="284833" indent="-284833" defTabSz="914263">
              <a:buFont typeface="Arial"/>
              <a:buChar char="•"/>
            </a:pPr>
            <a:endParaRPr lang="en-GB" sz="1484"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484"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484"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600">
              <a:solidFill>
                <a:prstClr val="black"/>
              </a:solidFill>
              <a:latin typeface="Arial" panose="020B0604020202020204" pitchFamily="34" charset="0"/>
              <a:cs typeface="Arial" panose="020B0604020202020204" pitchFamily="34" charset="0"/>
            </a:endParaRPr>
          </a:p>
          <a:p>
            <a:pPr marL="281691" indent="-281691" algn="just" defTabSz="914263">
              <a:buFont typeface="Arial" panose="020B0604020202020204" pitchFamily="34" charset="0"/>
              <a:buChar char="•"/>
            </a:pPr>
            <a:endParaRPr lang="en-GB" sz="1649" b="1" u="sng">
              <a:solidFill>
                <a:prstClr val="black"/>
              </a:solidFill>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76387812-1C33-CDFD-E54F-E475EC9AABBC}"/>
              </a:ext>
            </a:extLst>
          </p:cNvPr>
          <p:cNvSpPr txBox="1"/>
          <p:nvPr/>
        </p:nvSpPr>
        <p:spPr>
          <a:xfrm>
            <a:off x="467" y="465281"/>
            <a:ext cx="13333620" cy="475309"/>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600" b="1">
                <a:solidFill>
                  <a:prstClr val="black"/>
                </a:solidFill>
                <a:latin typeface="Arial"/>
                <a:cs typeface="Arial"/>
              </a:rPr>
              <a:t>Project Team: </a:t>
            </a:r>
            <a:r>
              <a:rPr lang="en-GB" sz="1600">
                <a:solidFill>
                  <a:prstClr val="black"/>
                </a:solidFill>
                <a:latin typeface="Arial"/>
                <a:cs typeface="Arial"/>
              </a:rPr>
              <a:t>Senior Responsible Officer: Helen Annandale, QP lead – Eleri D'Arcy</a:t>
            </a:r>
            <a:endParaRPr lang="en-GB" sz="1600">
              <a:solidFill>
                <a:srgbClr val="FF0000"/>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F2A526-0DE0-0057-4207-63BF166DD0B6}"/>
              </a:ext>
            </a:extLst>
          </p:cNvPr>
          <p:cNvSpPr>
            <a:spLocks noChangeAspect="1" noChangeArrowheads="1"/>
          </p:cNvSpPr>
          <p:nvPr/>
        </p:nvSpPr>
        <p:spPr bwMode="auto">
          <a:xfrm>
            <a:off x="256730" y="-238177"/>
            <a:ext cx="502633" cy="50263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11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625B19CE-FBA3-C91D-5321-294F7E72D9F5}"/>
              </a:ext>
            </a:extLst>
          </p:cNvPr>
          <p:cNvSpPr>
            <a:spLocks noChangeAspect="1" noChangeArrowheads="1"/>
          </p:cNvSpPr>
          <p:nvPr/>
        </p:nvSpPr>
        <p:spPr bwMode="auto">
          <a:xfrm>
            <a:off x="204373" y="-225088"/>
            <a:ext cx="502633" cy="5026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110004020202020204"/>
            </a:endParaRPr>
          </a:p>
        </p:txBody>
      </p:sp>
      <p:sp>
        <p:nvSpPr>
          <p:cNvPr id="7" name="TextBox 6">
            <a:extLst>
              <a:ext uri="{FF2B5EF4-FFF2-40B4-BE49-F238E27FC236}">
                <a16:creationId xmlns:a16="http://schemas.microsoft.com/office/drawing/2014/main" id="{58953730-E91C-32C0-B73B-E09EA329D929}"/>
              </a:ext>
            </a:extLst>
          </p:cNvPr>
          <p:cNvSpPr txBox="1">
            <a:spLocks noChangeAspect="1"/>
          </p:cNvSpPr>
          <p:nvPr/>
        </p:nvSpPr>
        <p:spPr>
          <a:xfrm>
            <a:off x="13461884" y="464329"/>
            <a:ext cx="6441913" cy="2508286"/>
          </a:xfrm>
          <a:prstGeom prst="rect">
            <a:avLst/>
          </a:prstGeom>
          <a:noFill/>
          <a:ln w="6350">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dirty="0">
                <a:solidFill>
                  <a:prstClr val="black"/>
                </a:solidFill>
                <a:latin typeface="Arial"/>
                <a:cs typeface="Arial"/>
              </a:rPr>
              <a:t>Underlying causes:</a:t>
            </a:r>
            <a:endParaRPr lang="en-US" sz="1799" dirty="0">
              <a:solidFill>
                <a:prstClr val="black"/>
              </a:solidFill>
              <a:latin typeface="Aptos" panose="02110004020202020204"/>
            </a:endParaRPr>
          </a:p>
          <a:p>
            <a:pPr marL="281691" indent="-281691" defTabSz="914263">
              <a:buFont typeface="Arial" panose="020B0604020202020204" pitchFamily="34" charset="0"/>
              <a:buChar char="•"/>
            </a:pPr>
            <a:r>
              <a:rPr lang="en-GB" sz="1567" dirty="0">
                <a:solidFill>
                  <a:prstClr val="black"/>
                </a:solidFill>
                <a:latin typeface="Arial"/>
                <a:cs typeface="Arial"/>
              </a:rPr>
              <a:t>Ageing population with increasing frailty picture</a:t>
            </a:r>
            <a:endParaRPr lang="en-GB" sz="1600" dirty="0">
              <a:solidFill>
                <a:prstClr val="black"/>
              </a:solidFill>
              <a:latin typeface="Arial" panose="020B0604020202020204" pitchFamily="34" charset="0"/>
              <a:cs typeface="Arial" panose="020B0604020202020204" pitchFamily="34" charset="0"/>
            </a:endParaRPr>
          </a:p>
          <a:p>
            <a:pPr marL="281691" indent="-281691" defTabSz="914263">
              <a:buFont typeface="Arial" panose="020B0604020202020204" pitchFamily="34" charset="0"/>
              <a:buChar char="•"/>
            </a:pPr>
            <a:r>
              <a:rPr lang="en-GB" sz="1567" dirty="0">
                <a:solidFill>
                  <a:prstClr val="black"/>
                </a:solidFill>
                <a:latin typeface="Arial"/>
                <a:cs typeface="Arial"/>
              </a:rPr>
              <a:t>Increased demand on WAST and front door services</a:t>
            </a:r>
          </a:p>
          <a:p>
            <a:pPr marL="281691" indent="-281691" defTabSz="914263">
              <a:buFont typeface="Arial" panose="020B0604020202020204" pitchFamily="34" charset="0"/>
              <a:buChar char="•"/>
            </a:pPr>
            <a:r>
              <a:rPr lang="en-GB" sz="1567" dirty="0">
                <a:solidFill>
                  <a:prstClr val="black"/>
                </a:solidFill>
                <a:latin typeface="Arial"/>
                <a:cs typeface="Arial"/>
              </a:rPr>
              <a:t>Limited alternative WAST response to level 1 and level 2 falls regionally </a:t>
            </a:r>
          </a:p>
          <a:p>
            <a:pPr marL="281691" indent="-281691" defTabSz="914263">
              <a:buFont typeface="Arial" panose="020B0604020202020204" pitchFamily="34" charset="0"/>
              <a:buChar char="•"/>
            </a:pPr>
            <a:r>
              <a:rPr lang="en-GB" sz="1567" dirty="0">
                <a:solidFill>
                  <a:prstClr val="black"/>
                </a:solidFill>
                <a:latin typeface="Arial"/>
                <a:cs typeface="Arial"/>
              </a:rPr>
              <a:t>Inconsistent approach to falls advice in community/primary care</a:t>
            </a:r>
          </a:p>
          <a:p>
            <a:pPr marL="281691" indent="-281691" defTabSz="914263">
              <a:buFont typeface="Arial" panose="020B0604020202020204" pitchFamily="34" charset="0"/>
              <a:buChar char="•"/>
            </a:pPr>
            <a:r>
              <a:rPr lang="en-GB" sz="1567" dirty="0">
                <a:solidFill>
                  <a:prstClr val="black"/>
                </a:solidFill>
                <a:latin typeface="Arial"/>
                <a:cs typeface="Arial"/>
              </a:rPr>
              <a:t>Reduced access and provision of falls clinics across region</a:t>
            </a:r>
          </a:p>
          <a:p>
            <a:pPr marL="281691" indent="-281691" defTabSz="914263">
              <a:buFont typeface="Arial" panose="020B0604020202020204" pitchFamily="34" charset="0"/>
              <a:buChar char="•"/>
            </a:pPr>
            <a:r>
              <a:rPr lang="en-GB" sz="1567">
                <a:solidFill>
                  <a:prstClr val="black"/>
                </a:solidFill>
                <a:latin typeface="Arial"/>
                <a:cs typeface="Arial"/>
              </a:rPr>
              <a:t>Limited prevention offers</a:t>
            </a:r>
          </a:p>
          <a:p>
            <a:pPr marL="281691" indent="-281691" defTabSz="914263">
              <a:buFont typeface="Arial" panose="020B0604020202020204" pitchFamily="34" charset="0"/>
              <a:buChar char="•"/>
            </a:pPr>
            <a:r>
              <a:rPr lang="en-GB" sz="1567" dirty="0">
                <a:solidFill>
                  <a:prstClr val="black"/>
                </a:solidFill>
                <a:latin typeface="Arial"/>
                <a:cs typeface="Arial"/>
              </a:rPr>
              <a:t>Destabilisation at </a:t>
            </a:r>
            <a:r>
              <a:rPr lang="en-GB" sz="1567">
                <a:solidFill>
                  <a:prstClr val="black"/>
                </a:solidFill>
                <a:latin typeface="Arial"/>
                <a:cs typeface="Arial"/>
              </a:rPr>
              <a:t>National</a:t>
            </a:r>
            <a:r>
              <a:rPr lang="en-GB" sz="1567" dirty="0">
                <a:solidFill>
                  <a:prstClr val="black"/>
                </a:solidFill>
                <a:latin typeface="Arial"/>
                <a:cs typeface="Arial"/>
              </a:rPr>
              <a:t> Level re Governance</a:t>
            </a:r>
          </a:p>
          <a:p>
            <a:pPr marL="281691" indent="-281691" defTabSz="914263">
              <a:buFont typeface="Arial" panose="020B0604020202020204" pitchFamily="34" charset="0"/>
              <a:buChar char="•"/>
            </a:pPr>
            <a:endParaRPr lang="en-GB" sz="1567" dirty="0">
              <a:solidFill>
                <a:prstClr val="black"/>
              </a:solidFill>
              <a:latin typeface="Arial"/>
              <a:cs typeface="Arial"/>
            </a:endParaRPr>
          </a:p>
          <a:p>
            <a:pPr marL="281691" indent="-281691" defTabSz="914263">
              <a:buFont typeface="Arial" panose="020B0604020202020204" pitchFamily="34" charset="0"/>
              <a:buChar char="•"/>
            </a:pPr>
            <a:endParaRPr lang="en-GB" sz="1567" dirty="0">
              <a:solidFill>
                <a:prstClr val="black"/>
              </a:solidFill>
              <a:latin typeface="Arial"/>
              <a:cs typeface="Arial"/>
            </a:endParaRPr>
          </a:p>
          <a:p>
            <a:pPr defTabSz="914263"/>
            <a:endParaRPr lang="en-GB" sz="1567" dirty="0">
              <a:solidFill>
                <a:prstClr val="black"/>
              </a:solidFill>
              <a:latin typeface="Arial"/>
              <a:cs typeface="Arial"/>
            </a:endParaRPr>
          </a:p>
          <a:p>
            <a:pPr marL="284833" indent="-284833" defTabSz="914263">
              <a:buFont typeface="Arial,Sans-Serif" panose="020B0604020202020204" pitchFamily="34" charset="0"/>
              <a:buChar char="•"/>
            </a:pPr>
            <a:endParaRPr lang="en-GB" sz="1567" dirty="0">
              <a:solidFill>
                <a:prstClr val="black"/>
              </a:solidFill>
              <a:latin typeface="Arial"/>
              <a:cs typeface="Arial"/>
            </a:endParaRPr>
          </a:p>
        </p:txBody>
      </p:sp>
      <p:sp>
        <p:nvSpPr>
          <p:cNvPr id="8" name="TextBox 7">
            <a:extLst>
              <a:ext uri="{FF2B5EF4-FFF2-40B4-BE49-F238E27FC236}">
                <a16:creationId xmlns:a16="http://schemas.microsoft.com/office/drawing/2014/main" id="{82E1485D-1CC9-3A76-D212-7CF68055290C}"/>
              </a:ext>
            </a:extLst>
          </p:cNvPr>
          <p:cNvSpPr txBox="1"/>
          <p:nvPr/>
        </p:nvSpPr>
        <p:spPr>
          <a:xfrm>
            <a:off x="16912785" y="3490"/>
            <a:ext cx="3198480" cy="464651"/>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marL="456570" lvl="1" defTabSz="914263"/>
            <a:r>
              <a:rPr lang="en-GB" sz="2309" b="1">
                <a:solidFill>
                  <a:prstClr val="white"/>
                </a:solidFill>
                <a:latin typeface="Arial"/>
                <a:cs typeface="Arial"/>
              </a:rPr>
              <a:t>February 2026</a:t>
            </a:r>
            <a:endParaRPr lang="en-GB" sz="2309">
              <a:solidFill>
                <a:prstClr val="white"/>
              </a:solidFill>
              <a:latin typeface="Arial" panose="020B0604020202020204" pitchFamily="34" charset="0"/>
              <a:cs typeface="Arial" panose="020B0604020202020204" pitchFamily="34" charset="0"/>
            </a:endParaRPr>
          </a:p>
        </p:txBody>
      </p:sp>
      <p:pic>
        <p:nvPicPr>
          <p:cNvPr id="4" name="Picture 3" descr="A close-up of a logo&#10;&#10;AI-generated content may be incorrect.">
            <a:extLst>
              <a:ext uri="{FF2B5EF4-FFF2-40B4-BE49-F238E27FC236}">
                <a16:creationId xmlns:a16="http://schemas.microsoft.com/office/drawing/2014/main" id="{6529BA95-B8FE-ABD7-327C-B91D36D43814}"/>
              </a:ext>
            </a:extLst>
          </p:cNvPr>
          <p:cNvPicPr>
            <a:picLocks noChangeAspect="1"/>
          </p:cNvPicPr>
          <p:nvPr/>
        </p:nvPicPr>
        <p:blipFill>
          <a:blip r:embed="rId5"/>
          <a:stretch>
            <a:fillRect/>
          </a:stretch>
        </p:blipFill>
        <p:spPr>
          <a:xfrm>
            <a:off x="15826968" y="9935863"/>
            <a:ext cx="4115347" cy="1256594"/>
          </a:xfrm>
          <a:prstGeom prst="rect">
            <a:avLst/>
          </a:prstGeom>
        </p:spPr>
      </p:pic>
      <p:sp>
        <p:nvSpPr>
          <p:cNvPr id="9" name="TextBox 8">
            <a:extLst>
              <a:ext uri="{FF2B5EF4-FFF2-40B4-BE49-F238E27FC236}">
                <a16:creationId xmlns:a16="http://schemas.microsoft.com/office/drawing/2014/main" id="{8B0482D5-25F6-3A67-293A-AD043D4C8452}"/>
              </a:ext>
            </a:extLst>
          </p:cNvPr>
          <p:cNvSpPr txBox="1"/>
          <p:nvPr/>
        </p:nvSpPr>
        <p:spPr>
          <a:xfrm>
            <a:off x="13491725" y="6717269"/>
            <a:ext cx="6425924" cy="2551063"/>
          </a:xfrm>
          <a:prstGeom prst="rect">
            <a:avLst/>
          </a:prstGeom>
          <a:noFill/>
          <a:ln>
            <a:solidFill>
              <a:schemeClr val="tx1"/>
            </a:solidFill>
          </a:ln>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567" b="1" dirty="0">
                <a:solidFill>
                  <a:prstClr val="black"/>
                </a:solidFill>
                <a:latin typeface="Arial"/>
                <a:cs typeface="Arial"/>
              </a:rPr>
              <a:t>What do we expect to see change?</a:t>
            </a:r>
          </a:p>
          <a:p>
            <a:pPr marL="282738" indent="-282738" defTabSz="1507937">
              <a:buFont typeface="Arial"/>
              <a:buChar char="•"/>
            </a:pPr>
            <a:r>
              <a:rPr lang="en-GB" sz="1567" dirty="0">
                <a:solidFill>
                  <a:prstClr val="black"/>
                </a:solidFill>
                <a:latin typeface="Arial"/>
                <a:cs typeface="Arial"/>
              </a:rPr>
              <a:t>Reduction in WAST call out from care homes following falls incident (goal – 30% reduction per site by March '26) - ON TRACK</a:t>
            </a:r>
          </a:p>
          <a:p>
            <a:pPr marL="282738" indent="-282738" defTabSz="1507937">
              <a:buFont typeface="Arial"/>
              <a:buChar char="•"/>
            </a:pPr>
            <a:r>
              <a:rPr lang="en-GB" sz="1567" dirty="0">
                <a:solidFill>
                  <a:prstClr val="black"/>
                </a:solidFill>
                <a:latin typeface="Arial"/>
                <a:cs typeface="Arial"/>
              </a:rPr>
              <a:t>Falls rate not exceeding 5.0 (falls/1000beddays) over proceeding 12 months – ON TRACK</a:t>
            </a:r>
          </a:p>
          <a:p>
            <a:pPr marL="282738" indent="-282738" defTabSz="1507937">
              <a:buFont typeface="Arial"/>
              <a:buChar char="•"/>
            </a:pPr>
            <a:r>
              <a:rPr lang="en-GB" sz="1567" dirty="0">
                <a:solidFill>
                  <a:prstClr val="black"/>
                </a:solidFill>
                <a:latin typeface="Arial"/>
                <a:cs typeface="Arial"/>
              </a:rPr>
              <a:t>Reduction in conveyance to hospital via WAST for level 2 falls (WG target of 25% reduction) - OFF TRACK (current rate 16% </a:t>
            </a:r>
            <a:r>
              <a:rPr lang="en-GB" sz="1567">
                <a:solidFill>
                  <a:prstClr val="black"/>
                </a:solidFill>
                <a:latin typeface="Arial"/>
                <a:cs typeface="Arial"/>
              </a:rPr>
              <a:t>reduction) - review underway to plan post March 2025</a:t>
            </a:r>
            <a:endParaRPr lang="en-GB" sz="1567" dirty="0">
              <a:solidFill>
                <a:prstClr val="black"/>
              </a:solidFill>
              <a:latin typeface="Arial"/>
              <a:cs typeface="Arial"/>
            </a:endParaRPr>
          </a:p>
          <a:p>
            <a:pPr marL="282738" indent="-282738" defTabSz="1507937">
              <a:buFont typeface="Arial"/>
              <a:buChar char="•"/>
            </a:pPr>
            <a:endParaRPr lang="en-GB" sz="1484" dirty="0">
              <a:solidFill>
                <a:prstClr val="black"/>
              </a:solidFill>
              <a:latin typeface="Arial"/>
              <a:cs typeface="Arial"/>
            </a:endParaRPr>
          </a:p>
        </p:txBody>
      </p:sp>
      <p:sp>
        <p:nvSpPr>
          <p:cNvPr id="5" name="TextBox 4">
            <a:extLst>
              <a:ext uri="{FF2B5EF4-FFF2-40B4-BE49-F238E27FC236}">
                <a16:creationId xmlns:a16="http://schemas.microsoft.com/office/drawing/2014/main" id="{2CB69C91-A16F-A9AA-1E30-8649781D0DDB}"/>
              </a:ext>
            </a:extLst>
          </p:cNvPr>
          <p:cNvSpPr txBox="1"/>
          <p:nvPr/>
        </p:nvSpPr>
        <p:spPr>
          <a:xfrm>
            <a:off x="3965925" y="3293519"/>
            <a:ext cx="2481375" cy="406052"/>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649" dirty="0">
                <a:solidFill>
                  <a:prstClr val="black"/>
                </a:solidFill>
                <a:latin typeface="Aptos" panose="02110004020202020204"/>
              </a:rPr>
              <a:t>Health Board wide data</a:t>
            </a:r>
          </a:p>
        </p:txBody>
      </p:sp>
      <p:sp>
        <p:nvSpPr>
          <p:cNvPr id="16" name="TextBox 15">
            <a:extLst>
              <a:ext uri="{FF2B5EF4-FFF2-40B4-BE49-F238E27FC236}">
                <a16:creationId xmlns:a16="http://schemas.microsoft.com/office/drawing/2014/main" id="{C457B556-3EB2-23B7-67E6-EAAEBF2B0988}"/>
              </a:ext>
            </a:extLst>
          </p:cNvPr>
          <p:cNvSpPr txBox="1"/>
          <p:nvPr/>
        </p:nvSpPr>
        <p:spPr>
          <a:xfrm>
            <a:off x="88" y="7110098"/>
            <a:ext cx="12899976" cy="608993"/>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2309" dirty="0">
                <a:solidFill>
                  <a:prstClr val="black"/>
                </a:solidFill>
                <a:latin typeface="Aptos" panose="02110004020202020204"/>
              </a:rPr>
              <a:t>WAST - Conveyed calls (over 60yrs)</a:t>
            </a:r>
            <a:r>
              <a:rPr lang="en-GB" sz="2968" dirty="0">
                <a:solidFill>
                  <a:prstClr val="black"/>
                </a:solidFill>
                <a:latin typeface="Aptos" panose="02110004020202020204"/>
              </a:rPr>
              <a:t> </a:t>
            </a:r>
          </a:p>
        </p:txBody>
      </p:sp>
      <p:sp>
        <p:nvSpPr>
          <p:cNvPr id="11" name="TextBox 10">
            <a:extLst>
              <a:ext uri="{FF2B5EF4-FFF2-40B4-BE49-F238E27FC236}">
                <a16:creationId xmlns:a16="http://schemas.microsoft.com/office/drawing/2014/main" id="{9E1016FA-5731-7A6D-2BB6-6955EF433241}"/>
              </a:ext>
            </a:extLst>
          </p:cNvPr>
          <p:cNvSpPr txBox="1"/>
          <p:nvPr/>
        </p:nvSpPr>
        <p:spPr>
          <a:xfrm>
            <a:off x="8565796" y="3496414"/>
            <a:ext cx="5415043" cy="456835"/>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979" dirty="0">
                <a:solidFill>
                  <a:prstClr val="black"/>
                </a:solidFill>
                <a:latin typeface="Aptos" panose="02110004020202020204"/>
              </a:rPr>
              <a:t>Falls rate /1000 bed days by ward Dec '25</a:t>
            </a:r>
          </a:p>
        </p:txBody>
      </p:sp>
      <p:pic>
        <p:nvPicPr>
          <p:cNvPr id="14" name="Picture 13" descr="A line graph with different colored lines&#10;&#10;AI-generated content may be incorrect.">
            <a:extLst>
              <a:ext uri="{FF2B5EF4-FFF2-40B4-BE49-F238E27FC236}">
                <a16:creationId xmlns:a16="http://schemas.microsoft.com/office/drawing/2014/main" id="{00D367C4-7D99-78FB-A2F6-4F76547B95FA}"/>
              </a:ext>
            </a:extLst>
          </p:cNvPr>
          <p:cNvPicPr>
            <a:picLocks noChangeAspect="1"/>
          </p:cNvPicPr>
          <p:nvPr/>
        </p:nvPicPr>
        <p:blipFill>
          <a:blip r:embed="rId6"/>
          <a:stretch>
            <a:fillRect/>
          </a:stretch>
        </p:blipFill>
        <p:spPr>
          <a:xfrm>
            <a:off x="78412" y="7604847"/>
            <a:ext cx="13249230" cy="3446372"/>
          </a:xfrm>
          <a:prstGeom prst="rect">
            <a:avLst/>
          </a:prstGeom>
        </p:spPr>
      </p:pic>
    </p:spTree>
    <p:extLst>
      <p:ext uri="{BB962C8B-B14F-4D97-AF65-F5344CB8AC3E}">
        <p14:creationId xmlns:p14="http://schemas.microsoft.com/office/powerpoint/2010/main" val="22043628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44</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latin typeface="Verdana" panose="020B0604030504040204" pitchFamily="34" charset="0"/>
              <a:ea typeface="Verdana" panose="020B0604030504040204" pitchFamily="34"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5,959 friends and family surveys completed in February 2026 which is a reduction on the previous month where </a:t>
            </a:r>
            <a:r>
              <a:rPr lang="en-GB" dirty="0">
                <a:latin typeface="Verdana" panose="020B0604030504040204" pitchFamily="34" charset="0"/>
                <a:ea typeface="Calibri" panose="020F0502020204030204" pitchFamily="34" charset="0"/>
                <a:cs typeface="Arial" panose="020B0604020202020204" pitchFamily="34" charset="0"/>
              </a:rPr>
              <a:t>6,549</a:t>
            </a:r>
            <a:r>
              <a:rPr lang="en-GB" sz="1800" dirty="0">
                <a:effectLst/>
                <a:latin typeface="Verdana" panose="020B0604030504040204" pitchFamily="34" charset="0"/>
                <a:ea typeface="Calibri" panose="020F0502020204030204" pitchFamily="34" charset="0"/>
                <a:cs typeface="Arial" panose="020B0604020202020204" pitchFamily="34" charset="0"/>
              </a:rPr>
              <a:t> surveys were completed.</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93%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163</a:t>
            </a:r>
            <a:r>
              <a:rPr lang="en-GB" sz="1800" dirty="0">
                <a:effectLst/>
                <a:latin typeface="Verdana" panose="020B0604030504040204" pitchFamily="34" charset="0"/>
                <a:ea typeface="Calibri" panose="020F0502020204030204" pitchFamily="34" charset="0"/>
                <a:cs typeface="Arial" panose="020B0604020202020204" pitchFamily="34" charset="0"/>
              </a:rPr>
              <a:t> concerns received in December 2025, and 59% of those concerns had responses sent within 30 days in December.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descr="A graph of a number of survey results&#10;&#10;AI-generated content may be incorrect.">
            <a:extLst>
              <a:ext uri="{FF2B5EF4-FFF2-40B4-BE49-F238E27FC236}">
                <a16:creationId xmlns:a16="http://schemas.microsoft.com/office/drawing/2014/main" id="{8B09D828-7532-2AF7-076F-BD757A814A93}"/>
              </a:ext>
            </a:extLst>
          </p:cNvPr>
          <p:cNvPicPr>
            <a:picLocks noChangeAspect="1"/>
          </p:cNvPicPr>
          <p:nvPr/>
        </p:nvPicPr>
        <p:blipFill>
          <a:blip r:embed="rId3"/>
          <a:stretch>
            <a:fillRect/>
          </a:stretch>
        </p:blipFill>
        <p:spPr>
          <a:xfrm>
            <a:off x="2890044" y="896476"/>
            <a:ext cx="7161372" cy="3959228"/>
          </a:xfrm>
          <a:prstGeom prst="rect">
            <a:avLst/>
          </a:prstGeom>
        </p:spPr>
      </p:pic>
      <p:pic>
        <p:nvPicPr>
          <p:cNvPr id="10" name="Picture 9" descr="A graph of a customer feedback&#10;&#10;AI-generated content may be incorrect.">
            <a:extLst>
              <a:ext uri="{FF2B5EF4-FFF2-40B4-BE49-F238E27FC236}">
                <a16:creationId xmlns:a16="http://schemas.microsoft.com/office/drawing/2014/main" id="{47DBE6E2-D9FF-F76A-D73E-E87ED18F5188}"/>
              </a:ext>
            </a:extLst>
          </p:cNvPr>
          <p:cNvPicPr>
            <a:picLocks noChangeAspect="1"/>
          </p:cNvPicPr>
          <p:nvPr/>
        </p:nvPicPr>
        <p:blipFill>
          <a:blip r:embed="rId4"/>
          <a:stretch>
            <a:fillRect/>
          </a:stretch>
        </p:blipFill>
        <p:spPr>
          <a:xfrm>
            <a:off x="11035618" y="980798"/>
            <a:ext cx="6555470" cy="3874906"/>
          </a:xfrm>
          <a:prstGeom prst="rect">
            <a:avLst/>
          </a:prstGeom>
        </p:spPr>
      </p:pic>
      <p:pic>
        <p:nvPicPr>
          <p:cNvPr id="15" name="Picture 14" descr="A graph of a number of complaints receiving&#10;&#10;AI-generated content may be incorrect.">
            <a:extLst>
              <a:ext uri="{FF2B5EF4-FFF2-40B4-BE49-F238E27FC236}">
                <a16:creationId xmlns:a16="http://schemas.microsoft.com/office/drawing/2014/main" id="{250E42C2-F8B2-295B-27AD-E90E4AD331E3}"/>
              </a:ext>
            </a:extLst>
          </p:cNvPr>
          <p:cNvPicPr>
            <a:picLocks noChangeAspect="1"/>
          </p:cNvPicPr>
          <p:nvPr/>
        </p:nvPicPr>
        <p:blipFill>
          <a:blip r:embed="rId5"/>
          <a:stretch>
            <a:fillRect/>
          </a:stretch>
        </p:blipFill>
        <p:spPr>
          <a:xfrm>
            <a:off x="2890044" y="5435831"/>
            <a:ext cx="7161372" cy="3532159"/>
          </a:xfrm>
          <a:prstGeom prst="rect">
            <a:avLst/>
          </a:prstGeom>
        </p:spPr>
      </p:pic>
      <p:pic>
        <p:nvPicPr>
          <p:cNvPr id="18" name="Picture 17" descr="A graph with blue and red lines&#10;&#10;AI-generated content may be incorrect.">
            <a:extLst>
              <a:ext uri="{FF2B5EF4-FFF2-40B4-BE49-F238E27FC236}">
                <a16:creationId xmlns:a16="http://schemas.microsoft.com/office/drawing/2014/main" id="{97B92BA2-AFB4-3B0F-9746-7D767E75B5A3}"/>
              </a:ext>
            </a:extLst>
          </p:cNvPr>
          <p:cNvPicPr>
            <a:picLocks noChangeAspect="1"/>
          </p:cNvPicPr>
          <p:nvPr/>
        </p:nvPicPr>
        <p:blipFill>
          <a:blip r:embed="rId6"/>
          <a:stretch>
            <a:fillRect/>
          </a:stretch>
        </p:blipFill>
        <p:spPr>
          <a:xfrm>
            <a:off x="11035618" y="5435829"/>
            <a:ext cx="6555470" cy="3532159"/>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16247330" y="10112093"/>
            <a:ext cx="3690672" cy="1141755"/>
          </a:xfrm>
          <a:prstGeom prst="rect">
            <a:avLst/>
          </a:prstGeom>
        </p:spPr>
      </p:pic>
      <p:sp>
        <p:nvSpPr>
          <p:cNvPr id="2" name="Rectangle 1"/>
          <p:cNvSpPr/>
          <p:nvPr/>
        </p:nvSpPr>
        <p:spPr>
          <a:xfrm>
            <a:off x="195072" y="359739"/>
            <a:ext cx="7904728" cy="701410"/>
          </a:xfrm>
          <a:prstGeom prst="rect">
            <a:avLst/>
          </a:prstGeom>
        </p:spPr>
        <p:txBody>
          <a:bodyPr wrap="none">
            <a:spAutoFit/>
          </a:bodyPr>
          <a:lstStyle/>
          <a:p>
            <a:pPr defTabSz="914413">
              <a:defRPr/>
            </a:pPr>
            <a:r>
              <a:rPr lang="en-GB" sz="3958" b="1" dirty="0">
                <a:solidFill>
                  <a:srgbClr val="7030A0"/>
                </a:solidFill>
                <a:latin typeface="Arial Black" panose="020B0A04020102020204" pitchFamily="34" charset="0"/>
              </a:rPr>
              <a:t>Complaints – February 2026</a:t>
            </a:r>
            <a:endParaRPr lang="en-GB" sz="3958" dirty="0">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69692" y="1147084"/>
            <a:ext cx="5503094" cy="9481955"/>
          </a:xfrm>
          <a:prstGeom prst="rect">
            <a:avLst/>
          </a:prstGeom>
          <a:noFill/>
        </p:spPr>
        <p:txBody>
          <a:bodyPr wrap="square">
            <a:spAutoFit/>
          </a:bodyPr>
          <a:lstStyle/>
          <a:p>
            <a:pPr defTabSz="1075350">
              <a:defRPr/>
            </a:pPr>
            <a:r>
              <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1 – is indicating that a number of complaints are not compliant with the 30 working day target for responding to formal complaints in line with the Putting Things Right Guidance.</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2 – 210 new formal complaints in February which is an increase compared to 166  in December.</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3 - The average number of days taken to close a formal complaint has decreased by 2 working days compared to the previous month. Average days for December being 28 days which is within the Welsh Government target of 30 working days.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4 - The number of overdue formal complaints is decreasing bi-weekly. As of the 27</a:t>
            </a:r>
            <a:r>
              <a:rPr lang="en-GB" sz="1484" baseline="30000" dirty="0">
                <a:solidFill>
                  <a:prstClr val="black"/>
                </a:solidFill>
                <a:latin typeface="Verdana" panose="020B0604030504040204" pitchFamily="34" charset="0"/>
                <a:ea typeface="Verdana" panose="020B0604030504040204" pitchFamily="34" charset="0"/>
                <a:cs typeface="Arial" panose="020B0604020202020204" pitchFamily="34" charset="0"/>
              </a:rPr>
              <a:t>th</a:t>
            </a: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 February 2026, 257 formal complaints were overdue</a:t>
            </a:r>
            <a:endPar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Bi-weekly report run on all overdue complaints which is sent to each Service Groups requesting updates.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Bi-weekly drop-in sessions where complaint handlers can join to discuss any issues.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Bi-weekly meetings with Service Groups to discuss open complaints and Ombudsman cases.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Test to Change in SNPT to trial new way of managing complaints and trying to resolve early on.</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Corporate are supporting individual service groups with the aim of reducing the number of overdue complaints</a:t>
            </a:r>
          </a:p>
          <a:p>
            <a:pPr algn="just" defTabSz="1075350">
              <a:defRPr/>
            </a:pPr>
            <a:endPar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p>
          <a:p>
            <a:pPr algn="just" defTabSz="1075350">
              <a:defRPr/>
            </a:pPr>
            <a:endPar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There is evidence to indicate that there is a reduction in the overdue complaints as shown in graph 4</a:t>
            </a:r>
          </a:p>
          <a:p>
            <a:pPr algn="just" defTabSz="1075350">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Early engagement with the complainant combined with listening meetings which will support an empathetic and compassionate handling of the complaint.</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FAAE5C29-7FB9-2613-140B-5E8C76186011}"/>
              </a:ext>
            </a:extLst>
          </p:cNvPr>
          <p:cNvSpPr txBox="1"/>
          <p:nvPr/>
        </p:nvSpPr>
        <p:spPr>
          <a:xfrm>
            <a:off x="150098" y="10430587"/>
            <a:ext cx="16279548" cy="396904"/>
          </a:xfrm>
          <a:prstGeom prst="rect">
            <a:avLst/>
          </a:prstGeom>
          <a:noFill/>
        </p:spPr>
        <p:txBody>
          <a:bodyPr wrap="square" rtlCol="0">
            <a:spAutoFit/>
          </a:bodyPr>
          <a:lstStyle/>
          <a:p>
            <a:pPr algn="just" defTabSz="1507937"/>
            <a:r>
              <a:rPr lang="en-GB" sz="1979" b="1" dirty="0">
                <a:solidFill>
                  <a:prstClr val="black"/>
                </a:solidFill>
                <a:latin typeface="Aptos" panose="02110004020202020204"/>
              </a:rPr>
              <a:t>**Please note two graphs only go up as far as November, this is due to the 30 working days for complaints received in Dec/Jan not being up yet</a:t>
            </a:r>
          </a:p>
        </p:txBody>
      </p:sp>
      <p:graphicFrame>
        <p:nvGraphicFramePr>
          <p:cNvPr id="3" name="Chart 2">
            <a:extLst>
              <a:ext uri="{FF2B5EF4-FFF2-40B4-BE49-F238E27FC236}">
                <a16:creationId xmlns:a16="http://schemas.microsoft.com/office/drawing/2014/main" id="{9E327431-7F93-2815-DC76-8A1E05153323}"/>
              </a:ext>
            </a:extLst>
          </p:cNvPr>
          <p:cNvGraphicFramePr>
            <a:graphicFrameLocks/>
          </p:cNvGraphicFramePr>
          <p:nvPr/>
        </p:nvGraphicFramePr>
        <p:xfrm>
          <a:off x="5901958" y="1437649"/>
          <a:ext cx="6823450" cy="355629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67BE243A-4806-13D7-6CE9-90E709DD6179}"/>
              </a:ext>
            </a:extLst>
          </p:cNvPr>
          <p:cNvGraphicFramePr>
            <a:graphicFrameLocks/>
          </p:cNvGraphicFramePr>
          <p:nvPr/>
        </p:nvGraphicFramePr>
        <p:xfrm>
          <a:off x="12954580" y="1539875"/>
          <a:ext cx="6708367" cy="382159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Chart 9">
            <a:extLst>
              <a:ext uri="{FF2B5EF4-FFF2-40B4-BE49-F238E27FC236}">
                <a16:creationId xmlns:a16="http://schemas.microsoft.com/office/drawing/2014/main" id="{A088AB4D-D584-88A6-0E5A-1868E5C57FF1}"/>
              </a:ext>
            </a:extLst>
          </p:cNvPr>
          <p:cNvGraphicFramePr>
            <a:graphicFrameLocks/>
          </p:cNvGraphicFramePr>
          <p:nvPr>
            <p:extLst>
              <p:ext uri="{D42A27DB-BD31-4B8C-83A1-F6EECF244321}">
                <p14:modId xmlns:p14="http://schemas.microsoft.com/office/powerpoint/2010/main" val="1717020753"/>
              </p:ext>
            </p:extLst>
          </p:nvPr>
        </p:nvGraphicFramePr>
        <p:xfrm>
          <a:off x="5901958" y="5057012"/>
          <a:ext cx="6823450" cy="443004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Chart 11">
            <a:extLst>
              <a:ext uri="{FF2B5EF4-FFF2-40B4-BE49-F238E27FC236}">
                <a16:creationId xmlns:a16="http://schemas.microsoft.com/office/drawing/2014/main" id="{02B341D2-2FC7-0416-B3F3-8C876150248A}"/>
              </a:ext>
            </a:extLst>
          </p:cNvPr>
          <p:cNvGraphicFramePr>
            <a:graphicFrameLocks/>
          </p:cNvGraphicFramePr>
          <p:nvPr/>
        </p:nvGraphicFramePr>
        <p:xfrm>
          <a:off x="12954580" y="5387500"/>
          <a:ext cx="6708367" cy="4262784"/>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294340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16247330" y="10470801"/>
            <a:ext cx="3690672" cy="783046"/>
          </a:xfrm>
          <a:prstGeom prst="rect">
            <a:avLst/>
          </a:prstGeom>
        </p:spPr>
      </p:pic>
      <p:sp>
        <p:nvSpPr>
          <p:cNvPr id="2" name="Rectangle 1"/>
          <p:cNvSpPr/>
          <p:nvPr/>
        </p:nvSpPr>
        <p:spPr>
          <a:xfrm>
            <a:off x="195072" y="359739"/>
            <a:ext cx="10061088" cy="701410"/>
          </a:xfrm>
          <a:prstGeom prst="rect">
            <a:avLst/>
          </a:prstGeom>
        </p:spPr>
        <p:txBody>
          <a:bodyPr wrap="none">
            <a:spAutoFit/>
          </a:bodyPr>
          <a:lstStyle/>
          <a:p>
            <a:pPr defTabSz="914413">
              <a:defRPr/>
            </a:pPr>
            <a:r>
              <a:rPr lang="en-GB" sz="3958" b="1" dirty="0">
                <a:solidFill>
                  <a:srgbClr val="7030A0"/>
                </a:solidFill>
                <a:latin typeface="Arial Black" panose="020B0A04020102020204" pitchFamily="34" charset="0"/>
              </a:rPr>
              <a:t>Patient Experience – February 2026</a:t>
            </a:r>
            <a:endParaRPr lang="en-GB" sz="3958" dirty="0">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848409"/>
            <a:ext cx="18561049" cy="7921067"/>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69693" y="1147085"/>
            <a:ext cx="4990585" cy="9749015"/>
          </a:xfrm>
          <a:prstGeom prst="rect">
            <a:avLst/>
          </a:prstGeom>
          <a:noFill/>
        </p:spPr>
        <p:txBody>
          <a:bodyPr wrap="square">
            <a:spAutoFit/>
          </a:bodyPr>
          <a:lstStyle/>
          <a:p>
            <a:pPr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1 – Illustrates that Swansea Bay UHB’s overall score consistently exceeds the benchmark of 85%, maintaining a performance of 90% or higher.</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2 – Displays the overall satisfaction scores across the different Service Groups.</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3 – Highlights wards/clinics achieving scores above 100%, based on more than 30 responses.. </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4 – Identifies the wards/clinics with the lowest satisfaction percentages.</a:t>
            </a:r>
          </a:p>
          <a:p>
            <a:pPr algn="just" defTabSz="1075350">
              <a:defRPr/>
            </a:pPr>
            <a:endPar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The system generates weekly feedback summaries for Service Group Leads, enabling timely action on low scores and recognition of positive feedback and comments. </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Ongoing drop-in feedback sessions are held to support teams in using Civica effectively and managing their feedback constructively.</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For alerts flagged as very poor or poor, the Action Manager is triggered. This tool tracks the progress and resolution of issues within Civica, managed by the PALS and Quality &amp; Safety departments.</a:t>
            </a:r>
          </a:p>
          <a:p>
            <a:pPr marL="282738" indent="-282738" algn="just" defTabSz="1075350">
              <a:buFont typeface="Arial" panose="020B0604020202020204" pitchFamily="34" charset="0"/>
              <a:buChar char="•"/>
              <a:defRPr/>
            </a:pPr>
            <a:endPar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We expect departments to take ownership of their low scores and implement improvements based on the feedback provided. Our role is to ensure timely alerts and supply weekly comment reports to support this process. </a:t>
            </a:r>
          </a:p>
        </p:txBody>
      </p:sp>
      <p:sp>
        <p:nvSpPr>
          <p:cNvPr id="7" name="TextBox 6">
            <a:extLst>
              <a:ext uri="{FF2B5EF4-FFF2-40B4-BE49-F238E27FC236}">
                <a16:creationId xmlns:a16="http://schemas.microsoft.com/office/drawing/2014/main" id="{F0DCFA83-9B42-CA52-B710-26F5CC3A4BEC}"/>
              </a:ext>
            </a:extLst>
          </p:cNvPr>
          <p:cNvSpPr txBox="1"/>
          <p:nvPr/>
        </p:nvSpPr>
        <p:spPr>
          <a:xfrm>
            <a:off x="5322357" y="1063913"/>
            <a:ext cx="1947222" cy="346120"/>
          </a:xfrm>
          <a:prstGeom prst="rect">
            <a:avLst/>
          </a:prstGeom>
          <a:noFill/>
        </p:spPr>
        <p:txBody>
          <a:bodyPr wrap="square" rtlCol="0">
            <a:spAutoFit/>
          </a:bodyPr>
          <a:lstStyle/>
          <a:p>
            <a:pPr defTabSz="1507937"/>
            <a:r>
              <a:rPr lang="en-GB" sz="1649" dirty="0">
                <a:solidFill>
                  <a:prstClr val="black"/>
                </a:solidFill>
                <a:latin typeface="Arial" panose="020B0604020202020204" pitchFamily="34" charset="0"/>
                <a:cs typeface="Arial" panose="020B0604020202020204" pitchFamily="34" charset="0"/>
              </a:rPr>
              <a:t>Graph 1</a:t>
            </a:r>
          </a:p>
        </p:txBody>
      </p:sp>
      <p:sp>
        <p:nvSpPr>
          <p:cNvPr id="10" name="TextBox 9">
            <a:extLst>
              <a:ext uri="{FF2B5EF4-FFF2-40B4-BE49-F238E27FC236}">
                <a16:creationId xmlns:a16="http://schemas.microsoft.com/office/drawing/2014/main" id="{9BA0544A-A581-0E98-D2F5-6ED62AAC0C1A}"/>
              </a:ext>
            </a:extLst>
          </p:cNvPr>
          <p:cNvSpPr txBox="1"/>
          <p:nvPr/>
        </p:nvSpPr>
        <p:spPr>
          <a:xfrm>
            <a:off x="5322357" y="5654676"/>
            <a:ext cx="1936780" cy="549061"/>
          </a:xfrm>
          <a:prstGeom prst="rect">
            <a:avLst/>
          </a:prstGeom>
          <a:noFill/>
        </p:spPr>
        <p:txBody>
          <a:bodyPr wrap="square" rtlCol="0">
            <a:spAutoFit/>
          </a:bodyPr>
          <a:lstStyle/>
          <a:p>
            <a:pPr defTabSz="1507937"/>
            <a:r>
              <a:rPr lang="en-GB" sz="1649" dirty="0">
                <a:solidFill>
                  <a:prstClr val="black"/>
                </a:solidFill>
                <a:latin typeface="Arial" panose="020B0604020202020204" pitchFamily="34" charset="0"/>
                <a:cs typeface="Arial" panose="020B0604020202020204" pitchFamily="34" charset="0"/>
              </a:rPr>
              <a:t>Graph</a:t>
            </a:r>
            <a:r>
              <a:rPr lang="en-GB" sz="2968" dirty="0">
                <a:solidFill>
                  <a:prstClr val="black"/>
                </a:solidFill>
                <a:latin typeface="Aptos" panose="02110004020202020204"/>
              </a:rPr>
              <a:t> </a:t>
            </a:r>
            <a:r>
              <a:rPr lang="en-GB" sz="1649" dirty="0">
                <a:solidFill>
                  <a:prstClr val="black"/>
                </a:solidFill>
                <a:latin typeface="Arial" panose="020B0604020202020204" pitchFamily="34" charset="0"/>
                <a:cs typeface="Arial" panose="020B0604020202020204" pitchFamily="34" charset="0"/>
              </a:rPr>
              <a:t>2</a:t>
            </a:r>
          </a:p>
        </p:txBody>
      </p:sp>
      <p:sp>
        <p:nvSpPr>
          <p:cNvPr id="12" name="TextBox 11">
            <a:extLst>
              <a:ext uri="{FF2B5EF4-FFF2-40B4-BE49-F238E27FC236}">
                <a16:creationId xmlns:a16="http://schemas.microsoft.com/office/drawing/2014/main" id="{A66BB3FA-F64F-A5A8-DFC7-D0C56487C144}"/>
              </a:ext>
            </a:extLst>
          </p:cNvPr>
          <p:cNvSpPr txBox="1"/>
          <p:nvPr/>
        </p:nvSpPr>
        <p:spPr>
          <a:xfrm>
            <a:off x="12722613" y="966152"/>
            <a:ext cx="2178254" cy="549061"/>
          </a:xfrm>
          <a:prstGeom prst="rect">
            <a:avLst/>
          </a:prstGeom>
          <a:noFill/>
        </p:spPr>
        <p:txBody>
          <a:bodyPr wrap="square" rtlCol="0">
            <a:spAutoFit/>
          </a:bodyPr>
          <a:lstStyle/>
          <a:p>
            <a:pPr defTabSz="1507937"/>
            <a:r>
              <a:rPr lang="en-GB" sz="1649" dirty="0">
                <a:solidFill>
                  <a:prstClr val="black"/>
                </a:solidFill>
                <a:latin typeface="Arial" panose="020B0604020202020204" pitchFamily="34" charset="0"/>
                <a:cs typeface="Arial" panose="020B0604020202020204" pitchFamily="34" charset="0"/>
              </a:rPr>
              <a:t>Graph</a:t>
            </a:r>
            <a:r>
              <a:rPr lang="en-GB" sz="2968" dirty="0">
                <a:solidFill>
                  <a:prstClr val="black"/>
                </a:solidFill>
                <a:latin typeface="Aptos" panose="02110004020202020204"/>
              </a:rPr>
              <a:t> </a:t>
            </a:r>
            <a:r>
              <a:rPr lang="en-GB" sz="1649" dirty="0">
                <a:solidFill>
                  <a:prstClr val="black"/>
                </a:solidFill>
                <a:latin typeface="Arial" panose="020B0604020202020204" pitchFamily="34" charset="0"/>
                <a:cs typeface="Arial" panose="020B0604020202020204" pitchFamily="34" charset="0"/>
              </a:rPr>
              <a:t>3</a:t>
            </a:r>
          </a:p>
        </p:txBody>
      </p:sp>
      <p:sp>
        <p:nvSpPr>
          <p:cNvPr id="15" name="TextBox 11">
            <a:extLst>
              <a:ext uri="{FF2B5EF4-FFF2-40B4-BE49-F238E27FC236}">
                <a16:creationId xmlns:a16="http://schemas.microsoft.com/office/drawing/2014/main" id="{EB797DB9-A9CE-EA38-4624-69FB55409269}"/>
              </a:ext>
            </a:extLst>
          </p:cNvPr>
          <p:cNvSpPr txBox="1"/>
          <p:nvPr/>
        </p:nvSpPr>
        <p:spPr>
          <a:xfrm>
            <a:off x="12614680" y="5654676"/>
            <a:ext cx="2178254" cy="549061"/>
          </a:xfrm>
          <a:prstGeom prst="rect">
            <a:avLst/>
          </a:prstGeom>
          <a:noFill/>
        </p:spPr>
        <p:txBody>
          <a:bodyPr wrap="square" rtlCol="0">
            <a:spAutoFit/>
          </a:bodyPr>
          <a:lstStyle>
            <a:defPPr>
              <a:defRPr lang="en-US"/>
            </a:defPPr>
            <a:lvl1pPr marL="0" indent="0" algn="l" defTabSz="914400" rtl="0" eaLnBrk="1" latinLnBrk="0" hangingPunct="1">
              <a:defRPr sz="1800" kern="1200">
                <a:solidFill>
                  <a:schemeClr val="tx1"/>
                </a:solidFill>
                <a:latin typeface="+mn-lt"/>
                <a:ea typeface="+mn-ea"/>
                <a:cs typeface="+mn-cs"/>
              </a:defRPr>
            </a:lvl1pPr>
            <a:lvl2pPr marL="457200" indent="0" algn="l" defTabSz="914400" rtl="0" eaLnBrk="1" latinLnBrk="0" hangingPunct="1">
              <a:defRPr sz="1800" kern="1200">
                <a:solidFill>
                  <a:schemeClr val="tx1"/>
                </a:solidFill>
                <a:latin typeface="+mn-lt"/>
                <a:ea typeface="+mn-ea"/>
                <a:cs typeface="+mn-cs"/>
              </a:defRPr>
            </a:lvl2pPr>
            <a:lvl3pPr marL="914400" indent="0" algn="l" defTabSz="914400" rtl="0" eaLnBrk="1" latinLnBrk="0" hangingPunct="1">
              <a:defRPr sz="1800" kern="1200">
                <a:solidFill>
                  <a:schemeClr val="tx1"/>
                </a:solidFill>
                <a:latin typeface="+mn-lt"/>
                <a:ea typeface="+mn-ea"/>
                <a:cs typeface="+mn-cs"/>
              </a:defRPr>
            </a:lvl3pPr>
            <a:lvl4pPr marL="1371600" indent="0" algn="l" defTabSz="914400" rtl="0" eaLnBrk="1" latinLnBrk="0" hangingPunct="1">
              <a:defRPr sz="1800" kern="1200">
                <a:solidFill>
                  <a:schemeClr val="tx1"/>
                </a:solidFill>
                <a:latin typeface="+mn-lt"/>
                <a:ea typeface="+mn-ea"/>
                <a:cs typeface="+mn-cs"/>
              </a:defRPr>
            </a:lvl4pPr>
            <a:lvl5pPr marL="1828800" indent="0" algn="l" defTabSz="914400" rtl="0" eaLnBrk="1" latinLnBrk="0" hangingPunct="1">
              <a:defRPr sz="1800" kern="1200">
                <a:solidFill>
                  <a:schemeClr val="tx1"/>
                </a:solidFill>
                <a:latin typeface="+mn-lt"/>
                <a:ea typeface="+mn-ea"/>
                <a:cs typeface="+mn-cs"/>
              </a:defRPr>
            </a:lvl5pPr>
            <a:lvl6pPr marL="2286000" indent="0" algn="l" defTabSz="914400" rtl="0" eaLnBrk="1" latinLnBrk="0" hangingPunct="1">
              <a:defRPr sz="1800" kern="1200">
                <a:solidFill>
                  <a:schemeClr val="tx1"/>
                </a:solidFill>
                <a:latin typeface="+mn-lt"/>
                <a:ea typeface="+mn-ea"/>
                <a:cs typeface="+mn-cs"/>
              </a:defRPr>
            </a:lvl6pPr>
            <a:lvl7pPr marL="2743200" indent="0" algn="l" defTabSz="914400" rtl="0" eaLnBrk="1" latinLnBrk="0" hangingPunct="1">
              <a:defRPr sz="1800" kern="1200">
                <a:solidFill>
                  <a:schemeClr val="tx1"/>
                </a:solidFill>
                <a:latin typeface="+mn-lt"/>
                <a:ea typeface="+mn-ea"/>
                <a:cs typeface="+mn-cs"/>
              </a:defRPr>
            </a:lvl7pPr>
            <a:lvl8pPr marL="3200400" indent="0" algn="l" defTabSz="914400" rtl="0" eaLnBrk="1" latinLnBrk="0" hangingPunct="1">
              <a:defRPr sz="1800" kern="1200">
                <a:solidFill>
                  <a:schemeClr val="tx1"/>
                </a:solidFill>
                <a:latin typeface="+mn-lt"/>
                <a:ea typeface="+mn-ea"/>
                <a:cs typeface="+mn-cs"/>
              </a:defRPr>
            </a:lvl8pPr>
            <a:lvl9pPr marL="3657600" indent="0" algn="l" defTabSz="914400" rtl="0" eaLnBrk="1" latinLnBrk="0" hangingPunct="1">
              <a:defRPr sz="1800" kern="1200">
                <a:solidFill>
                  <a:schemeClr val="tx1"/>
                </a:solidFill>
                <a:latin typeface="+mn-lt"/>
                <a:ea typeface="+mn-ea"/>
                <a:cs typeface="+mn-cs"/>
              </a:defRPr>
            </a:lvl9pPr>
          </a:lstStyle>
          <a:p>
            <a:pPr defTabSz="1507937"/>
            <a:r>
              <a:rPr lang="en-GB" sz="1649" dirty="0">
                <a:solidFill>
                  <a:prstClr val="black"/>
                </a:solidFill>
                <a:latin typeface="Arial" panose="020B0604020202020204" pitchFamily="34" charset="0"/>
                <a:cs typeface="Arial" panose="020B0604020202020204" pitchFamily="34" charset="0"/>
              </a:rPr>
              <a:t>Graph</a:t>
            </a:r>
            <a:r>
              <a:rPr lang="en-GB" sz="2968" dirty="0">
                <a:solidFill>
                  <a:prstClr val="black"/>
                </a:solidFill>
                <a:latin typeface="Aptos" panose="02110004020202020204"/>
              </a:rPr>
              <a:t> </a:t>
            </a:r>
            <a:r>
              <a:rPr lang="en-GB" sz="1649" dirty="0">
                <a:solidFill>
                  <a:prstClr val="black"/>
                </a:solidFill>
                <a:latin typeface="Arial" panose="020B0604020202020204" pitchFamily="34" charset="0"/>
                <a:cs typeface="Arial" panose="020B0604020202020204" pitchFamily="34" charset="0"/>
              </a:rPr>
              <a:t>4</a:t>
            </a:r>
          </a:p>
        </p:txBody>
      </p:sp>
      <p:pic>
        <p:nvPicPr>
          <p:cNvPr id="3" name="Picture 1">
            <a:extLst>
              <a:ext uri="{FF2B5EF4-FFF2-40B4-BE49-F238E27FC236}">
                <a16:creationId xmlns:a16="http://schemas.microsoft.com/office/drawing/2014/main" id="{E519A361-3C28-AC5B-0EFB-7293222BFC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8963" y="1460473"/>
            <a:ext cx="7336483" cy="41942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3F543A7C-D197-DB61-2168-20D69D07B4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58963" y="6071930"/>
            <a:ext cx="7336483" cy="419167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a:extLst>
              <a:ext uri="{FF2B5EF4-FFF2-40B4-BE49-F238E27FC236}">
                <a16:creationId xmlns:a16="http://schemas.microsoft.com/office/drawing/2014/main" id="{C5577475-3352-00BD-E8C5-1117FD68EB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708002" y="1477705"/>
            <a:ext cx="7168593" cy="418702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a:extLst>
              <a:ext uri="{FF2B5EF4-FFF2-40B4-BE49-F238E27FC236}">
                <a16:creationId xmlns:a16="http://schemas.microsoft.com/office/drawing/2014/main" id="{1E646056-3378-5EE8-B8FB-DE126D2E8B7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708002" y="6141657"/>
            <a:ext cx="7168593" cy="4096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72599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47</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567439"/>
            <a:ext cx="19583400" cy="212365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was 65% in </a:t>
            </a:r>
            <a:r>
              <a:rPr lang="en-GB" sz="2000" dirty="0">
                <a:latin typeface="Verdana" panose="020B0604030504040204" pitchFamily="34" charset="0"/>
                <a:ea typeface="Calibri" panose="020F0502020204030204" pitchFamily="34" charset="0"/>
                <a:cs typeface="Arial" panose="020B0604020202020204" pitchFamily="34" charset="0"/>
              </a:rPr>
              <a:t>February</a:t>
            </a:r>
            <a:r>
              <a:rPr lang="en-GB" sz="2000" dirty="0">
                <a:effectLst/>
                <a:latin typeface="Verdana" panose="020B0604030504040204" pitchFamily="34" charset="0"/>
                <a:ea typeface="Calibri" panose="020F0502020204030204" pitchFamily="34" charset="0"/>
                <a:cs typeface="Arial" panose="020B0604020202020204" pitchFamily="34" charset="0"/>
              </a:rPr>
              <a:t> 2026, which is the same </a:t>
            </a:r>
            <a:r>
              <a:rPr lang="en-GB" sz="2000" dirty="0">
                <a:latin typeface="Verdana" panose="020B0604030504040204" pitchFamily="34" charset="0"/>
                <a:ea typeface="Calibri" panose="020F0502020204030204" pitchFamily="34" charset="0"/>
                <a:cs typeface="Arial" panose="020B0604020202020204" pitchFamily="34" charset="0"/>
              </a:rPr>
              <a:t>figure which was </a:t>
            </a:r>
            <a:r>
              <a:rPr lang="en-GB" sz="2000" dirty="0">
                <a:effectLst/>
                <a:latin typeface="Verdana" panose="020B0604030504040204" pitchFamily="34" charset="0"/>
                <a:ea typeface="Calibri" panose="020F0502020204030204" pitchFamily="34" charset="0"/>
                <a:cs typeface="Arial" panose="020B0604020202020204" pitchFamily="34" charset="0"/>
              </a:rPr>
              <a:t>reported in January.</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There were </a:t>
            </a:r>
            <a:r>
              <a:rPr lang="en-GB" sz="2000" dirty="0">
                <a:latin typeface="Verdana" panose="020B0604030504040204" pitchFamily="34" charset="0"/>
                <a:ea typeface="Calibri" panose="020F0502020204030204" pitchFamily="34" charset="0"/>
                <a:cs typeface="Arial" panose="020B0604020202020204" pitchFamily="34" charset="0"/>
              </a:rPr>
              <a:t>155</a:t>
            </a:r>
            <a:r>
              <a:rPr lang="en-GB" sz="2000" dirty="0">
                <a:effectLst/>
                <a:latin typeface="Verdana" panose="020B0604030504040204" pitchFamily="34" charset="0"/>
                <a:ea typeface="Calibri" panose="020F0502020204030204" pitchFamily="34" charset="0"/>
                <a:cs typeface="Arial" panose="020B0604020202020204" pitchFamily="34" charset="0"/>
              </a:rPr>
              <a:t> Pressure Ulcers reported in January 2026, of which 47 were recorded in the Community. </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a:t>
            </a:r>
            <a:r>
              <a:rPr lang="en-GB" sz="2000" dirty="0">
                <a:latin typeface="Verdana" panose="020B0604030504040204" pitchFamily="34" charset="0"/>
                <a:ea typeface="Calibri" panose="020F0502020204030204" pitchFamily="34" charset="0"/>
                <a:cs typeface="Arial" panose="020B0604020202020204" pitchFamily="34" charset="0"/>
              </a:rPr>
              <a:t>percentage of episodes clinically coded within 1 month of discharge increased to 68% in January 2026.</a:t>
            </a:r>
            <a:endParaRPr lang="en-GB" sz="2000" dirty="0">
              <a:effectLst/>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7" name="Picture 6" descr="A graph of a number of rectangles&#10;&#10;AI-generated content may be incorrect.">
            <a:extLst>
              <a:ext uri="{FF2B5EF4-FFF2-40B4-BE49-F238E27FC236}">
                <a16:creationId xmlns:a16="http://schemas.microsoft.com/office/drawing/2014/main" id="{012BD4D8-FBB4-15E8-B429-B81B054906B3}"/>
              </a:ext>
            </a:extLst>
          </p:cNvPr>
          <p:cNvPicPr>
            <a:picLocks noChangeAspect="1"/>
          </p:cNvPicPr>
          <p:nvPr/>
        </p:nvPicPr>
        <p:blipFill>
          <a:blip r:embed="rId3"/>
          <a:stretch>
            <a:fillRect/>
          </a:stretch>
        </p:blipFill>
        <p:spPr>
          <a:xfrm>
            <a:off x="2363292" y="869697"/>
            <a:ext cx="6977315" cy="3562884"/>
          </a:xfrm>
          <a:prstGeom prst="rect">
            <a:avLst/>
          </a:prstGeom>
        </p:spPr>
      </p:pic>
      <p:pic>
        <p:nvPicPr>
          <p:cNvPr id="10" name="Picture 9" descr="A graph of pressure ulcers&#10;&#10;AI-generated content may be incorrect.">
            <a:extLst>
              <a:ext uri="{FF2B5EF4-FFF2-40B4-BE49-F238E27FC236}">
                <a16:creationId xmlns:a16="http://schemas.microsoft.com/office/drawing/2014/main" id="{2E36AA62-D40C-5065-1B23-B15F5B5C225E}"/>
              </a:ext>
            </a:extLst>
          </p:cNvPr>
          <p:cNvPicPr>
            <a:picLocks noChangeAspect="1"/>
          </p:cNvPicPr>
          <p:nvPr/>
        </p:nvPicPr>
        <p:blipFill>
          <a:blip r:embed="rId4"/>
          <a:stretch>
            <a:fillRect/>
          </a:stretch>
        </p:blipFill>
        <p:spPr>
          <a:xfrm>
            <a:off x="10765083" y="869698"/>
            <a:ext cx="6256470" cy="3562884"/>
          </a:xfrm>
          <a:prstGeom prst="rect">
            <a:avLst/>
          </a:prstGeom>
        </p:spPr>
      </p:pic>
      <p:pic>
        <p:nvPicPr>
          <p:cNvPr id="18" name="Picture 17" descr="A graph of blue and black numbers&#10;&#10;AI-generated content may be incorrect.">
            <a:extLst>
              <a:ext uri="{FF2B5EF4-FFF2-40B4-BE49-F238E27FC236}">
                <a16:creationId xmlns:a16="http://schemas.microsoft.com/office/drawing/2014/main" id="{2AE8FD1E-1970-7ECD-E0C7-76E51CF3F2EF}"/>
              </a:ext>
            </a:extLst>
          </p:cNvPr>
          <p:cNvPicPr>
            <a:picLocks noChangeAspect="1"/>
          </p:cNvPicPr>
          <p:nvPr/>
        </p:nvPicPr>
        <p:blipFill>
          <a:blip r:embed="rId5"/>
          <a:stretch>
            <a:fillRect/>
          </a:stretch>
        </p:blipFill>
        <p:spPr>
          <a:xfrm>
            <a:off x="2661444" y="5218780"/>
            <a:ext cx="6679163" cy="3530415"/>
          </a:xfrm>
          <a:prstGeom prst="rect">
            <a:avLst/>
          </a:prstGeom>
        </p:spPr>
      </p:pic>
      <p:pic>
        <p:nvPicPr>
          <p:cNvPr id="20" name="Picture 19" descr="A graph of numbers and a number of episodes&#10;&#10;AI-generated content may be incorrect.">
            <a:extLst>
              <a:ext uri="{FF2B5EF4-FFF2-40B4-BE49-F238E27FC236}">
                <a16:creationId xmlns:a16="http://schemas.microsoft.com/office/drawing/2014/main" id="{137DAA32-7A5C-6FE9-A4BB-B01C18ECE76C}"/>
              </a:ext>
            </a:extLst>
          </p:cNvPr>
          <p:cNvPicPr>
            <a:picLocks noChangeAspect="1"/>
          </p:cNvPicPr>
          <p:nvPr/>
        </p:nvPicPr>
        <p:blipFill>
          <a:blip r:embed="rId6"/>
          <a:stretch>
            <a:fillRect/>
          </a:stretch>
        </p:blipFill>
        <p:spPr>
          <a:xfrm>
            <a:off x="10967244" y="5178508"/>
            <a:ext cx="5830067" cy="3371766"/>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A925E-78F6-7769-044D-9F9E1A5DAF82}"/>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CCC8C62F-E0AD-1CF0-1787-73F83A68E237}"/>
              </a:ext>
            </a:extLst>
          </p:cNvPr>
          <p:cNvSpPr txBox="1"/>
          <p:nvPr/>
        </p:nvSpPr>
        <p:spPr>
          <a:xfrm>
            <a:off x="17635099" y="-344499"/>
            <a:ext cx="2432703" cy="549061"/>
          </a:xfrm>
          <a:prstGeom prst="rect">
            <a:avLst/>
          </a:prstGeom>
          <a:noFill/>
        </p:spPr>
        <p:txBody>
          <a:bodyPr wrap="square" rtlCol="0">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algn="r" defTabSz="914289"/>
            <a:r>
              <a:rPr lang="en-GB">
                <a:solidFill>
                  <a:prstClr val="white"/>
                </a:solidFill>
                <a:latin typeface="Aptos" panose="020B0004020202020204"/>
              </a:rPr>
              <a:t>Page 1</a:t>
            </a:r>
          </a:p>
        </p:txBody>
      </p:sp>
      <p:sp>
        <p:nvSpPr>
          <p:cNvPr id="24" name="TextBox 23">
            <a:extLst>
              <a:ext uri="{FF2B5EF4-FFF2-40B4-BE49-F238E27FC236}">
                <a16:creationId xmlns:a16="http://schemas.microsoft.com/office/drawing/2014/main" id="{44AC7071-AC27-B052-629B-3344AFBB7BDA}"/>
              </a:ext>
            </a:extLst>
          </p:cNvPr>
          <p:cNvSpPr txBox="1">
            <a:spLocks noChangeAspect="1"/>
          </p:cNvSpPr>
          <p:nvPr/>
        </p:nvSpPr>
        <p:spPr>
          <a:xfrm>
            <a:off x="143025" y="597817"/>
            <a:ext cx="10488616" cy="5406837"/>
          </a:xfrm>
          <a:prstGeom prst="rect">
            <a:avLst/>
          </a:prstGeom>
          <a:noFill/>
          <a:ln>
            <a:solidFill>
              <a:srgbClr val="1F355E"/>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r>
              <a:rPr lang="en-GB" sz="1732" b="1" dirty="0">
                <a:solidFill>
                  <a:prstClr val="black"/>
                </a:solidFill>
                <a:latin typeface="Arial" panose="020B0604020202020204" pitchFamily="34" charset="0"/>
                <a:ea typeface="Verdana"/>
                <a:cs typeface="Arial" panose="020B0604020202020204" pitchFamily="34" charset="0"/>
              </a:rPr>
              <a:t>What is the Data telling us:</a:t>
            </a:r>
            <a:br>
              <a:rPr lang="en-GB" sz="1732" dirty="0">
                <a:solidFill>
                  <a:prstClr val="black"/>
                </a:solidFill>
                <a:latin typeface="Arial" panose="020B0604020202020204" pitchFamily="34" charset="0"/>
                <a:cs typeface="Arial" panose="020B0604020202020204" pitchFamily="34" charset="0"/>
              </a:rPr>
            </a:br>
            <a:r>
              <a:rPr lang="en-GB" sz="1732" dirty="0">
                <a:solidFill>
                  <a:prstClr val="black"/>
                </a:solidFill>
                <a:latin typeface="Arial" panose="020B0604020202020204" pitchFamily="34" charset="0"/>
                <a:cs typeface="Arial" panose="020B0604020202020204" pitchFamily="34" charset="0"/>
              </a:rPr>
              <a:t>156 incidents were reported in January 2026, on par with December 2025, a 32%   from previous months </a:t>
            </a:r>
            <a:r>
              <a:rPr lang="en-GB" sz="1319" i="1" dirty="0">
                <a:solidFill>
                  <a:prstClr val="black"/>
                </a:solidFill>
                <a:latin typeface="Arial" panose="020B0604020202020204" pitchFamily="34" charset="0"/>
                <a:cs typeface="Arial" panose="020B0604020202020204" pitchFamily="34" charset="0"/>
              </a:rPr>
              <a:t>(Graph 1). </a:t>
            </a:r>
            <a:r>
              <a:rPr lang="en-GB" sz="1732" dirty="0">
                <a:solidFill>
                  <a:prstClr val="black"/>
                </a:solidFill>
                <a:latin typeface="Arial" panose="020B0604020202020204" pitchFamily="34" charset="0"/>
                <a:cs typeface="Arial" panose="020B0604020202020204" pitchFamily="34" charset="0"/>
              </a:rPr>
              <a:t>This was reduced following the cleanse for December, not yet completed for January</a:t>
            </a:r>
            <a:endParaRPr lang="en-GB" sz="1732" dirty="0">
              <a:solidFill>
                <a:prstClr val="black"/>
              </a:solidFill>
              <a:latin typeface="Arial" panose="020B0604020202020204" pitchFamily="34" charset="0"/>
              <a:ea typeface="+mn-lt"/>
              <a:cs typeface="Arial" panose="020B0604020202020204" pitchFamily="34" charset="0"/>
            </a:endParaRPr>
          </a:p>
          <a:p>
            <a:pPr defTabSz="914289"/>
            <a:r>
              <a:rPr lang="en-GB" sz="1732" dirty="0">
                <a:solidFill>
                  <a:prstClr val="black"/>
                </a:solidFill>
                <a:latin typeface="Arial" panose="020B0604020202020204" pitchFamily="34" charset="0"/>
                <a:ea typeface="+mn-lt"/>
                <a:cs typeface="Arial" panose="020B0604020202020204" pitchFamily="34" charset="0"/>
              </a:rPr>
              <a:t>Inpatient rate: </a:t>
            </a:r>
            <a:r>
              <a:rPr lang="en-GB" sz="1732" b="1" dirty="0">
                <a:solidFill>
                  <a:prstClr val="black"/>
                </a:solidFill>
                <a:latin typeface="Arial" panose="020B0604020202020204" pitchFamily="34" charset="0"/>
                <a:ea typeface="+mn-lt"/>
                <a:cs typeface="Arial" panose="020B0604020202020204" pitchFamily="34" charset="0"/>
              </a:rPr>
              <a:t>2.9 </a:t>
            </a:r>
            <a:r>
              <a:rPr lang="en-GB" sz="1732" dirty="0">
                <a:solidFill>
                  <a:prstClr val="black"/>
                </a:solidFill>
                <a:latin typeface="Arial" panose="020B0604020202020204" pitchFamily="34" charset="0"/>
                <a:ea typeface="+mn-lt"/>
                <a:cs typeface="Arial" panose="020B0604020202020204" pitchFamily="34" charset="0"/>
              </a:rPr>
              <a:t>% per 1,000 bed days for  2026 (0.4% rate increase).  There is no national average.</a:t>
            </a:r>
          </a:p>
          <a:p>
            <a:pPr defTabSz="2486589"/>
            <a:r>
              <a:rPr lang="en-GB" sz="1732" dirty="0">
                <a:solidFill>
                  <a:prstClr val="black"/>
                </a:solidFill>
                <a:latin typeface="Arial" panose="020B0604020202020204" pitchFamily="34" charset="0"/>
                <a:ea typeface="+mn-lt"/>
                <a:cs typeface="Arial" panose="020B0604020202020204" pitchFamily="34" charset="0"/>
              </a:rPr>
              <a:t>The highest inpatient rates are at NPSSG (</a:t>
            </a:r>
            <a:r>
              <a:rPr lang="en-GB" sz="1732" i="1" dirty="0">
                <a:solidFill>
                  <a:prstClr val="black"/>
                </a:solidFill>
                <a:latin typeface="Arial" panose="020B0604020202020204" pitchFamily="34" charset="0"/>
                <a:ea typeface="+mn-lt"/>
                <a:cs typeface="Arial" panose="020B0604020202020204" pitchFamily="34" charset="0"/>
              </a:rPr>
              <a:t>R 3.0</a:t>
            </a:r>
            <a:r>
              <a:rPr lang="en-GB" sz="1732" dirty="0">
                <a:solidFill>
                  <a:prstClr val="black"/>
                </a:solidFill>
                <a:latin typeface="Arial" panose="020B0604020202020204" pitchFamily="34" charset="0"/>
                <a:ea typeface="+mn-lt"/>
                <a:cs typeface="Arial" panose="020B0604020202020204" pitchFamily="34" charset="0"/>
              </a:rPr>
              <a:t>) and Morriston (</a:t>
            </a:r>
            <a:r>
              <a:rPr lang="en-GB" sz="1732" i="1" dirty="0">
                <a:solidFill>
                  <a:prstClr val="black"/>
                </a:solidFill>
                <a:latin typeface="Arial" panose="020B0604020202020204" pitchFamily="34" charset="0"/>
                <a:ea typeface="+mn-lt"/>
                <a:cs typeface="Arial" panose="020B0604020202020204" pitchFamily="34" charset="0"/>
              </a:rPr>
              <a:t>R</a:t>
            </a:r>
            <a:r>
              <a:rPr lang="en-GB" sz="1732" dirty="0">
                <a:solidFill>
                  <a:prstClr val="black"/>
                </a:solidFill>
                <a:latin typeface="Arial" panose="020B0604020202020204" pitchFamily="34" charset="0"/>
                <a:ea typeface="+mn-lt"/>
                <a:cs typeface="Arial" panose="020B0604020202020204" pitchFamily="34" charset="0"/>
              </a:rPr>
              <a:t> 2.9) for Q3. </a:t>
            </a:r>
            <a:endParaRPr lang="en-GB" sz="1732" dirty="0">
              <a:solidFill>
                <a:prstClr val="black"/>
              </a:solidFill>
              <a:latin typeface="Arial" panose="020B0604020202020204" pitchFamily="34" charset="0"/>
              <a:ea typeface="Calibri"/>
              <a:cs typeface="Arial" panose="020B0604020202020204" pitchFamily="34" charset="0"/>
            </a:endParaRPr>
          </a:p>
          <a:p>
            <a:pPr defTabSz="2486589"/>
            <a:r>
              <a:rPr lang="en-GB" sz="1732" dirty="0">
                <a:solidFill>
                  <a:prstClr val="black"/>
                </a:solidFill>
                <a:latin typeface="Arial" panose="020B0604020202020204" pitchFamily="34" charset="0"/>
                <a:ea typeface="Calibri"/>
                <a:cs typeface="Arial" panose="020B0604020202020204" pitchFamily="34" charset="0"/>
              </a:rPr>
              <a:t>PCS rates are challenging due to inaccuracies in caseload dashboards. 17% reduction in incidents. </a:t>
            </a:r>
          </a:p>
          <a:p>
            <a:pPr defTabSz="2486589"/>
            <a:endParaRPr lang="en-GB" sz="1732" b="1" dirty="0">
              <a:solidFill>
                <a:prstClr val="black"/>
              </a:solidFill>
              <a:latin typeface="Arial" panose="020B0604020202020204" pitchFamily="34" charset="0"/>
              <a:ea typeface="Calibri"/>
              <a:cs typeface="Arial" panose="020B0604020202020204" pitchFamily="34" charset="0"/>
            </a:endParaRPr>
          </a:p>
          <a:p>
            <a:pPr defTabSz="2486589"/>
            <a:r>
              <a:rPr lang="en-GB" sz="1732" b="1" dirty="0">
                <a:solidFill>
                  <a:prstClr val="black"/>
                </a:solidFill>
                <a:latin typeface="Arial" panose="020B0604020202020204" pitchFamily="34" charset="0"/>
                <a:ea typeface="Calibri"/>
                <a:cs typeface="Arial" panose="020B0604020202020204" pitchFamily="34" charset="0"/>
              </a:rPr>
              <a:t>Harm Profile</a:t>
            </a:r>
          </a:p>
          <a:p>
            <a:pPr defTabSz="2486589"/>
            <a:r>
              <a:rPr lang="en-GB" sz="1732" i="1" dirty="0">
                <a:solidFill>
                  <a:prstClr val="black"/>
                </a:solidFill>
                <a:latin typeface="Arial" panose="020B0604020202020204" pitchFamily="34" charset="0"/>
                <a:cs typeface="Arial" panose="020B0604020202020204" pitchFamily="34" charset="0"/>
              </a:rPr>
              <a:t>Severity: </a:t>
            </a:r>
            <a:r>
              <a:rPr lang="en-GB" sz="1732" dirty="0">
                <a:solidFill>
                  <a:prstClr val="black"/>
                </a:solidFill>
                <a:latin typeface="Arial" panose="020B0604020202020204" pitchFamily="34" charset="0"/>
                <a:cs typeface="Arial" panose="020B0604020202020204" pitchFamily="34" charset="0"/>
              </a:rPr>
              <a:t>November to January data: (</a:t>
            </a:r>
            <a:r>
              <a:rPr lang="en-GB" sz="1319" i="1" dirty="0">
                <a:solidFill>
                  <a:prstClr val="black"/>
                </a:solidFill>
                <a:latin typeface="Arial" panose="020B0604020202020204" pitchFamily="34" charset="0"/>
                <a:cs typeface="Arial" panose="020B0604020202020204" pitchFamily="34" charset="0"/>
              </a:rPr>
              <a:t>Graph 2)</a:t>
            </a:r>
          </a:p>
          <a:p>
            <a:pPr defTabSz="2486589"/>
            <a:r>
              <a:rPr lang="en-GB" sz="1732" dirty="0">
                <a:solidFill>
                  <a:prstClr val="black"/>
                </a:solidFill>
                <a:latin typeface="Arial" panose="020B0604020202020204" pitchFamily="34" charset="0"/>
                <a:cs typeface="Arial" panose="020B0604020202020204" pitchFamily="34" charset="0"/>
              </a:rPr>
              <a:t> 87% of all health board-acquired incidents remain superficial in nature, </a:t>
            </a:r>
          </a:p>
          <a:p>
            <a:pPr defTabSz="2486589"/>
            <a:r>
              <a:rPr lang="en-GB" sz="1732" dirty="0">
                <a:solidFill>
                  <a:prstClr val="black"/>
                </a:solidFill>
                <a:latin typeface="Arial" panose="020B0604020202020204" pitchFamily="34" charset="0"/>
                <a:cs typeface="Arial" panose="020B0604020202020204" pitchFamily="34" charset="0"/>
              </a:rPr>
              <a:t>13 %  deep in nature,</a:t>
            </a:r>
            <a:r>
              <a:rPr lang="en-GB" sz="1732" dirty="0">
                <a:solidFill>
                  <a:prstClr val="black"/>
                </a:solidFill>
                <a:latin typeface="Arial" panose="020B0604020202020204" pitchFamily="34" charset="0"/>
                <a:ea typeface="Calibri"/>
                <a:cs typeface="Arial" panose="020B0604020202020204" pitchFamily="34" charset="0"/>
              </a:rPr>
              <a:t> </a:t>
            </a:r>
          </a:p>
          <a:p>
            <a:pPr defTabSz="2486589"/>
            <a:r>
              <a:rPr lang="en-GB" sz="1732" dirty="0">
                <a:solidFill>
                  <a:prstClr val="black"/>
                </a:solidFill>
                <a:latin typeface="Arial" panose="020B0604020202020204" pitchFamily="34" charset="0"/>
                <a:ea typeface="Calibri"/>
                <a:cs typeface="Arial" panose="020B0604020202020204" pitchFamily="34" charset="0"/>
              </a:rPr>
              <a:t> 3%  severe harm. Due to a backlog of cases requiring scrutiny review, this picture may not be accurate</a:t>
            </a:r>
          </a:p>
          <a:p>
            <a:pPr defTabSz="2486589"/>
            <a:r>
              <a:rPr lang="en-GB" sz="1732" dirty="0">
                <a:solidFill>
                  <a:prstClr val="black"/>
                </a:solidFill>
                <a:latin typeface="Arial" panose="020B0604020202020204" pitchFamily="34" charset="0"/>
                <a:ea typeface="Calibri"/>
                <a:cs typeface="Arial" panose="020B0604020202020204" pitchFamily="34" charset="0"/>
              </a:rPr>
              <a:t>The trajectory reflects an increase in incidents deep damage</a:t>
            </a:r>
          </a:p>
          <a:p>
            <a:pPr defTabSz="2486589"/>
            <a:r>
              <a:rPr lang="en-GB" sz="1732" dirty="0">
                <a:solidFill>
                  <a:prstClr val="black"/>
                </a:solidFill>
                <a:latin typeface="Arial" panose="020B0604020202020204" pitchFamily="34" charset="0"/>
                <a:cs typeface="Arial" panose="020B0604020202020204" pitchFamily="34" charset="0"/>
              </a:rPr>
              <a:t>75% are deemed unavoidable, 52% were closed with no status. (106 incidents)</a:t>
            </a:r>
            <a:endParaRPr lang="en-GB" sz="1732" dirty="0">
              <a:solidFill>
                <a:prstClr val="black"/>
              </a:solidFill>
              <a:latin typeface="Arial" panose="020B0604020202020204" pitchFamily="34" charset="0"/>
              <a:ea typeface="Calibri"/>
              <a:cs typeface="Arial" panose="020B0604020202020204" pitchFamily="34" charset="0"/>
            </a:endParaRPr>
          </a:p>
          <a:p>
            <a:pPr defTabSz="2486589"/>
            <a:r>
              <a:rPr lang="en-GB" sz="1484" b="1" dirty="0">
                <a:solidFill>
                  <a:prstClr val="black"/>
                </a:solidFill>
                <a:latin typeface="Arial" panose="020B0604020202020204" pitchFamily="34" charset="0"/>
                <a:ea typeface="Calibri"/>
                <a:cs typeface="Arial" panose="020B0604020202020204" pitchFamily="34" charset="0"/>
              </a:rPr>
              <a:t>Please note that this position may change pending validation through the scrutiny process</a:t>
            </a:r>
          </a:p>
          <a:p>
            <a:pPr defTabSz="2486589"/>
            <a:r>
              <a:rPr lang="en-GB" sz="1732" u="sng" dirty="0">
                <a:solidFill>
                  <a:srgbClr val="000000"/>
                </a:solidFill>
                <a:latin typeface="Arial" panose="020B0604020202020204" pitchFamily="34" charset="0"/>
                <a:ea typeface="Calibri"/>
                <a:cs typeface="Arial" panose="020B0604020202020204" pitchFamily="34" charset="0"/>
              </a:rPr>
              <a:t>Quarter 3 Data (validated)</a:t>
            </a:r>
          </a:p>
          <a:p>
            <a:pPr defTabSz="2486589"/>
            <a:r>
              <a:rPr lang="en-GB" sz="1649" dirty="0">
                <a:solidFill>
                  <a:prstClr val="black"/>
                </a:solidFill>
                <a:latin typeface="Arial" panose="020B0604020202020204" pitchFamily="34" charset="0"/>
                <a:cs typeface="Arial" panose="020B0604020202020204" pitchFamily="34" charset="0"/>
              </a:rPr>
              <a:t>13 % increase in the total number of Health board acquired incidents reported, comparing reduction when comparing to the Q1/2 average. 23% increase in hospital sites. </a:t>
            </a:r>
          </a:p>
          <a:p>
            <a:pPr defTabSz="2486589"/>
            <a:r>
              <a:rPr lang="en-GB" sz="1649" dirty="0">
                <a:solidFill>
                  <a:prstClr val="black"/>
                </a:solidFill>
                <a:latin typeface="Arial" panose="020B0604020202020204" pitchFamily="34" charset="0"/>
                <a:ea typeface="Calibri"/>
                <a:cs typeface="Arial" panose="020B0604020202020204" pitchFamily="34" charset="0"/>
              </a:rPr>
              <a:t>3 </a:t>
            </a:r>
            <a:r>
              <a:rPr lang="en-GB" sz="1732" dirty="0">
                <a:solidFill>
                  <a:prstClr val="black"/>
                </a:solidFill>
                <a:latin typeface="Arial" panose="020B0604020202020204" pitchFamily="34" charset="0"/>
                <a:ea typeface="Calibri"/>
                <a:cs typeface="Arial" panose="020B0604020202020204" pitchFamily="34" charset="0"/>
              </a:rPr>
              <a:t>%  increase in deep tissue damage</a:t>
            </a:r>
          </a:p>
          <a:p>
            <a:pPr defTabSz="2486589"/>
            <a:r>
              <a:rPr lang="en-GB" sz="1732" dirty="0">
                <a:solidFill>
                  <a:prstClr val="black"/>
                </a:solidFill>
                <a:latin typeface="Arial" panose="020B0604020202020204" pitchFamily="34" charset="0"/>
                <a:ea typeface="Calibri"/>
                <a:cs typeface="Arial" panose="020B0604020202020204" pitchFamily="34" charset="0"/>
              </a:rPr>
              <a:t>Over 70% of all community damage incidents investigated were deemed unavoidable. </a:t>
            </a:r>
          </a:p>
          <a:p>
            <a:pPr defTabSz="2486589"/>
            <a:r>
              <a:rPr lang="en-GB" sz="1484" dirty="0">
                <a:solidFill>
                  <a:prstClr val="black"/>
                </a:solidFill>
                <a:latin typeface="Aptos" panose="02110004020202020204"/>
                <a:cs typeface="Arial" panose="020B0604020202020204" pitchFamily="34" charset="0"/>
              </a:rPr>
              <a:t> </a:t>
            </a:r>
          </a:p>
        </p:txBody>
      </p:sp>
      <p:sp>
        <p:nvSpPr>
          <p:cNvPr id="26" name="TextBox 25">
            <a:extLst>
              <a:ext uri="{FF2B5EF4-FFF2-40B4-BE49-F238E27FC236}">
                <a16:creationId xmlns:a16="http://schemas.microsoft.com/office/drawing/2014/main" id="{5463F53A-3B8B-6713-1626-8E72F21C9D31}"/>
              </a:ext>
            </a:extLst>
          </p:cNvPr>
          <p:cNvSpPr txBox="1"/>
          <p:nvPr/>
        </p:nvSpPr>
        <p:spPr>
          <a:xfrm>
            <a:off x="10768724" y="2720905"/>
            <a:ext cx="9173418" cy="3063249"/>
          </a:xfrm>
          <a:prstGeom prst="rect">
            <a:avLst/>
          </a:prstGeom>
          <a:noFill/>
          <a:ln>
            <a:solidFill>
              <a:schemeClr val="accent5">
                <a:lumMod val="50000"/>
              </a:schemeClr>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649" b="1" dirty="0">
                <a:solidFill>
                  <a:prstClr val="black"/>
                </a:solidFill>
                <a:latin typeface="Arial" panose="020B0604020202020204" pitchFamily="34" charset="0"/>
                <a:cs typeface="Arial" panose="020B0604020202020204" pitchFamily="34" charset="0"/>
              </a:rPr>
              <a:t>What we are doing about it:</a:t>
            </a:r>
          </a:p>
          <a:p>
            <a:pPr defTabSz="2486589"/>
            <a:r>
              <a:rPr lang="en-GB" sz="1649" dirty="0">
                <a:solidFill>
                  <a:prstClr val="black"/>
                </a:solidFill>
                <a:latin typeface="Arial" panose="020B0604020202020204" pitchFamily="34" charset="0"/>
                <a:cs typeface="Arial" panose="020B0604020202020204" pitchFamily="34" charset="0"/>
              </a:rPr>
              <a:t>Improvement in number of incidents closed (65% in Quarter 3), increasing the accuracy of data</a:t>
            </a:r>
          </a:p>
          <a:p>
            <a:pPr defTabSz="2486589"/>
            <a:r>
              <a:rPr lang="en-GB" sz="1649" dirty="0">
                <a:solidFill>
                  <a:prstClr val="black"/>
                </a:solidFill>
                <a:latin typeface="Arial" panose="020B0604020202020204" pitchFamily="34" charset="0"/>
                <a:cs typeface="Arial" panose="020B0604020202020204" pitchFamily="34" charset="0"/>
              </a:rPr>
              <a:t>Pressure Ulcer Strategic  Group, scrutiny panels, peer reviews.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Audit of documentation and care provided</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Multi-layered education (face-to-face, Teams, videos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Development of PU pathways, policies, and improvement plans supported by All Wales Tissue Viability Forum. </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Centralised Tissue Viability service, digital wound imaging (Improvement Cymru), bed contract finalisation. Shared education, champions and skills programme</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ea typeface="Calibri"/>
                <a:cs typeface="Arial" panose="020B0604020202020204" pitchFamily="34" charset="0"/>
              </a:rPr>
              <a:t>Quality Improvement awareness campaign 2026 </a:t>
            </a: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86AB89-80F9-96A2-A9D8-33F55D2F6370}"/>
              </a:ext>
            </a:extLst>
          </p:cNvPr>
          <p:cNvSpPr>
            <a:spLocks noChangeAspect="1" noChangeArrowheads="1"/>
          </p:cNvSpPr>
          <p:nvPr/>
        </p:nvSpPr>
        <p:spPr bwMode="auto">
          <a:xfrm>
            <a:off x="256903" y="-238071"/>
            <a:ext cx="502623" cy="5026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endParaRPr lang="en-GB">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B324C9F8-9974-E0C2-9403-B09FD0113DE6}"/>
              </a:ext>
            </a:extLst>
          </p:cNvPr>
          <p:cNvSpPr>
            <a:spLocks noChangeAspect="1" noChangeArrowheads="1"/>
          </p:cNvSpPr>
          <p:nvPr/>
        </p:nvSpPr>
        <p:spPr bwMode="auto">
          <a:xfrm>
            <a:off x="204548" y="-224984"/>
            <a:ext cx="502623" cy="50262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endParaRPr lang="en-GB">
              <a:solidFill>
                <a:prstClr val="black"/>
              </a:solidFill>
              <a:latin typeface="Aptos" panose="020B0004020202020204"/>
            </a:endParaRPr>
          </a:p>
        </p:txBody>
      </p:sp>
      <p:sp>
        <p:nvSpPr>
          <p:cNvPr id="7" name="TextBox 6">
            <a:extLst>
              <a:ext uri="{FF2B5EF4-FFF2-40B4-BE49-F238E27FC236}">
                <a16:creationId xmlns:a16="http://schemas.microsoft.com/office/drawing/2014/main" id="{9DCC9AF2-263D-A217-5354-08247A708538}"/>
              </a:ext>
            </a:extLst>
          </p:cNvPr>
          <p:cNvSpPr txBox="1">
            <a:spLocks noChangeAspect="1"/>
          </p:cNvSpPr>
          <p:nvPr/>
        </p:nvSpPr>
        <p:spPr>
          <a:xfrm>
            <a:off x="10768723" y="602989"/>
            <a:ext cx="9173420" cy="1982006"/>
          </a:xfrm>
          <a:prstGeom prst="rect">
            <a:avLst/>
          </a:prstGeom>
          <a:noFill/>
          <a:ln w="6350">
            <a:solidFill>
              <a:srgbClr val="1F355E"/>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r>
              <a:rPr lang="en-GB" sz="1649" b="1" dirty="0">
                <a:solidFill>
                  <a:prstClr val="black"/>
                </a:solidFill>
                <a:latin typeface="Arial" panose="020B0604020202020204" pitchFamily="34" charset="0"/>
                <a:ea typeface="Verdana"/>
                <a:cs typeface="Arial" panose="020B0604020202020204" pitchFamily="34" charset="0"/>
              </a:rPr>
              <a:t>Underlying causes:</a:t>
            </a:r>
          </a:p>
          <a:p>
            <a:pPr defTabSz="2486589">
              <a:buSzPts val="1000"/>
              <a:tabLst>
                <a:tab pos="753980" algn="l"/>
              </a:tabLst>
            </a:pPr>
            <a:r>
              <a:rPr lang="en-GB" sz="1649" dirty="0">
                <a:solidFill>
                  <a:prstClr val="black"/>
                </a:solidFill>
                <a:latin typeface="Arial" panose="020B0604020202020204" pitchFamily="34" charset="0"/>
                <a:ea typeface="Verdana"/>
                <a:cs typeface="Arial" panose="020B0604020202020204" pitchFamily="34" charset="0"/>
              </a:rPr>
              <a:t>Patient vu</a:t>
            </a:r>
            <a:r>
              <a:rPr lang="en-GB" sz="1649" dirty="0">
                <a:solidFill>
                  <a:prstClr val="black"/>
                </a:solidFill>
                <a:latin typeface="Arial" panose="020B0604020202020204" pitchFamily="34" charset="0"/>
                <a:cs typeface="Arial" panose="020B0604020202020204" pitchFamily="34" charset="0"/>
              </a:rPr>
              <a:t>lnerability (esp. first 72h of admission).</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Staff knowledge, skills and application of risk management principles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Delays in receiving specialist equipment</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Limited prevention training, lack of tissue viability expertise Delayed/incomplete digital charting, and limited access to medical photography.</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Whole system pressure affecting the timeliness of scrutiny review panels</a:t>
            </a:r>
            <a:endParaRPr lang="en-GB" sz="1649" dirty="0">
              <a:solidFill>
                <a:prstClr val="black"/>
              </a:solidFill>
              <a:latin typeface="Arial" panose="020B0604020202020204" pitchFamily="34" charset="0"/>
              <a:ea typeface="Calibri"/>
              <a:cs typeface="Arial" panose="020B0604020202020204" pitchFamily="34" charset="0"/>
            </a:endParaRPr>
          </a:p>
        </p:txBody>
      </p:sp>
      <p:pic>
        <p:nvPicPr>
          <p:cNvPr id="4" name="Picture 3" descr="A close-up of a logo&#10;&#10;AI-generated content may be incorrect.">
            <a:extLst>
              <a:ext uri="{FF2B5EF4-FFF2-40B4-BE49-F238E27FC236}">
                <a16:creationId xmlns:a16="http://schemas.microsoft.com/office/drawing/2014/main" id="{37002DE1-26C1-707B-C24F-F211229D6590}"/>
              </a:ext>
            </a:extLst>
          </p:cNvPr>
          <p:cNvPicPr>
            <a:picLocks noChangeAspect="1"/>
          </p:cNvPicPr>
          <p:nvPr/>
        </p:nvPicPr>
        <p:blipFill>
          <a:blip r:embed="rId3"/>
          <a:stretch>
            <a:fillRect/>
          </a:stretch>
        </p:blipFill>
        <p:spPr>
          <a:xfrm>
            <a:off x="15826868" y="9935789"/>
            <a:ext cx="4115274" cy="1256571"/>
          </a:xfrm>
          <a:prstGeom prst="rect">
            <a:avLst/>
          </a:prstGeom>
        </p:spPr>
      </p:pic>
      <p:sp>
        <p:nvSpPr>
          <p:cNvPr id="9" name="TextBox 8">
            <a:extLst>
              <a:ext uri="{FF2B5EF4-FFF2-40B4-BE49-F238E27FC236}">
                <a16:creationId xmlns:a16="http://schemas.microsoft.com/office/drawing/2014/main" id="{48C86175-D620-9216-9290-ABEDB5140811}"/>
              </a:ext>
            </a:extLst>
          </p:cNvPr>
          <p:cNvSpPr txBox="1"/>
          <p:nvPr/>
        </p:nvSpPr>
        <p:spPr>
          <a:xfrm>
            <a:off x="4944643" y="9663322"/>
            <a:ext cx="8802005" cy="1421202"/>
          </a:xfrm>
          <a:prstGeom prst="rect">
            <a:avLst/>
          </a:prstGeom>
          <a:solidFill>
            <a:schemeClr val="bg1"/>
          </a:solidFill>
          <a:ln>
            <a:solidFill>
              <a:schemeClr val="tx1"/>
            </a:solidFill>
          </a:ln>
        </p:spPr>
        <p:txBody>
          <a:bodyPr rot="0" spcFirstLastPara="0" vertOverflow="overflow" horzOverflow="overflow" vert="horz" wrap="square" lIns="150788" tIns="75396" rIns="150788" bIns="75396" numCol="1" spcCol="0" rtlCol="0" fromWordArt="0" anchor="t" anchorCtr="0" forceAA="0" compatLnSpc="1">
            <a:prstTxWarp prst="textNoShape">
              <a:avLst/>
            </a:prstTxWarp>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649" b="1" dirty="0">
                <a:solidFill>
                  <a:prstClr val="black"/>
                </a:solidFill>
                <a:latin typeface="Arial" panose="020B0604020202020204" pitchFamily="34" charset="0"/>
                <a:cs typeface="Arial" panose="020B0604020202020204" pitchFamily="34" charset="0"/>
              </a:rPr>
              <a:t>What we expect to see (Outcomes by 2026)</a:t>
            </a:r>
            <a:r>
              <a:rPr lang="en-GB" sz="1649" b="1" u="sng" dirty="0">
                <a:solidFill>
                  <a:prstClr val="black"/>
                </a:solidFill>
                <a:latin typeface="Arial" panose="020B0604020202020204" pitchFamily="34" charset="0"/>
                <a:cs typeface="Arial" panose="020B0604020202020204" pitchFamily="34" charset="0"/>
              </a:rPr>
              <a:t>:</a:t>
            </a:r>
            <a:endParaRPr lang="en-GB" sz="1649" u="sng" dirty="0">
              <a:solidFill>
                <a:prstClr val="black"/>
              </a:solidFill>
              <a:latin typeface="Arial" panose="020B0604020202020204" pitchFamily="34" charset="0"/>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cs typeface="Arial" panose="020B0604020202020204" pitchFamily="34" charset="0"/>
              </a:rPr>
              <a:t>↓ 20% PU rates in acute sites; ≤1.6/1000 bed days.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cs typeface="Arial" panose="020B0604020202020204" pitchFamily="34" charset="0"/>
              </a:rPr>
              <a:t>↓ 20 % avoidable PU in HB.</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ea typeface="Calibri"/>
                <a:cs typeface="Arial" panose="020B0604020202020204" pitchFamily="34" charset="0"/>
              </a:rPr>
              <a:t>↓ Reduce the total number of HBA incidents by 10% </a:t>
            </a:r>
            <a:endParaRPr lang="en-GB" sz="1649" dirty="0">
              <a:solidFill>
                <a:prstClr val="black"/>
              </a:solidFill>
              <a:latin typeface="Arial" panose="020B0604020202020204" pitchFamily="34" charset="0"/>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ea typeface="Calibri"/>
                <a:cs typeface="Arial" panose="020B0604020202020204" pitchFamily="34" charset="0"/>
              </a:rPr>
              <a:t>↓ Reduce HB acquired Deep damage by 10% </a:t>
            </a:r>
            <a:endParaRPr lang="en-GB" sz="1649" dirty="0">
              <a:solidFill>
                <a:prstClr val="black"/>
              </a:solidFill>
              <a:latin typeface="Arial" panose="020B0604020202020204" pitchFamily="34" charset="0"/>
              <a:cs typeface="Arial" panose="020B0604020202020204" pitchFamily="34" charset="0"/>
            </a:endParaRPr>
          </a:p>
        </p:txBody>
      </p:sp>
      <p:sp>
        <p:nvSpPr>
          <p:cNvPr id="14" name="Text Box 980076608">
            <a:extLst>
              <a:ext uri="{FF2B5EF4-FFF2-40B4-BE49-F238E27FC236}">
                <a16:creationId xmlns:a16="http://schemas.microsoft.com/office/drawing/2014/main" id="{E700EB84-B6D4-EACB-F6C4-E96ABB6778E0}"/>
              </a:ext>
            </a:extLst>
          </p:cNvPr>
          <p:cNvSpPr txBox="1">
            <a:spLocks noChangeArrowheads="1"/>
          </p:cNvSpPr>
          <p:nvPr/>
        </p:nvSpPr>
        <p:spPr bwMode="auto">
          <a:xfrm>
            <a:off x="1289997" y="-906783"/>
            <a:ext cx="16849771" cy="75394"/>
          </a:xfrm>
          <a:prstGeom prst="rect">
            <a:avLst/>
          </a:prstGeom>
          <a:noFill/>
          <a:ln w="9525">
            <a:noFill/>
            <a:miter lim="800000"/>
            <a:headEnd/>
            <a:tailEnd/>
          </a:ln>
        </p:spPr>
        <p:txBody>
          <a:bodyPr rot="0" vert="horz" wrap="square" lIns="150786" tIns="75396" rIns="150786" bIns="75396" anchor="t" anchorCtr="0">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1508001">
              <a:defRPr/>
            </a:pPr>
            <a:endParaRPr lang="en-GB" sz="2309" b="1">
              <a:solidFill>
                <a:srgbClr val="FFFFFF"/>
              </a:solidFill>
              <a:latin typeface="Verdana" panose="020B0604030504040204" pitchFamily="34" charset="0"/>
              <a:ea typeface="Verdana" panose="020B0604030504040204" pitchFamily="34" charset="0"/>
            </a:endParaRPr>
          </a:p>
          <a:p>
            <a:pPr defTabSz="1508001">
              <a:defRPr/>
            </a:pPr>
            <a:endParaRPr lang="en-GB" sz="2309" b="1">
              <a:solidFill>
                <a:srgbClr val="FFFFFF"/>
              </a:solidFill>
              <a:latin typeface="Verdana" panose="020B0604030504040204" pitchFamily="34" charset="0"/>
              <a:ea typeface="Verdana" panose="020B0604030504040204" pitchFamily="34" charset="0"/>
            </a:endParaRPr>
          </a:p>
          <a:p>
            <a:pPr defTabSz="1508001">
              <a:defRPr/>
            </a:pPr>
            <a:r>
              <a:rPr lang="en-GB" sz="4895" b="1">
                <a:solidFill>
                  <a:srgbClr val="FFFFFF"/>
                </a:solidFill>
                <a:latin typeface="Verdana" panose="020B0604030504040204" pitchFamily="34" charset="0"/>
                <a:ea typeface="Verdana" panose="020B0604030504040204" pitchFamily="34" charset="0"/>
              </a:rPr>
              <a:t>Pressure Ulcers: Action &amp; Intervention</a:t>
            </a:r>
            <a:endParaRPr lang="en-GB" sz="4895" b="1">
              <a:solidFill>
                <a:prstClr val="black"/>
              </a:solidFill>
              <a:latin typeface="Verdana" panose="020B0604030504040204" pitchFamily="34" charset="0"/>
              <a:ea typeface="Verdana" panose="020B0604030504040204" pitchFamily="34" charset="0"/>
            </a:endParaRPr>
          </a:p>
        </p:txBody>
      </p:sp>
      <p:cxnSp>
        <p:nvCxnSpPr>
          <p:cNvPr id="18" name="Straight Connector 17">
            <a:extLst>
              <a:ext uri="{FF2B5EF4-FFF2-40B4-BE49-F238E27FC236}">
                <a16:creationId xmlns:a16="http://schemas.microsoft.com/office/drawing/2014/main" id="{D9CBAA5C-38FA-669C-C7A8-5DB730DD02A5}"/>
              </a:ext>
              <a:ext uri="{C183D7F6-B498-43B3-948B-1728B52AA6E4}">
                <adec:decorative xmlns:adec="http://schemas.microsoft.com/office/drawing/2017/decorative" val="1"/>
              </a:ext>
            </a:extLst>
          </p:cNvPr>
          <p:cNvCxnSpPr>
            <a:cxnSpLocks/>
          </p:cNvCxnSpPr>
          <p:nvPr/>
        </p:nvCxnSpPr>
        <p:spPr>
          <a:xfrm>
            <a:off x="-180770" y="301912"/>
            <a:ext cx="29816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Rectangle 1">
            <a:extLst>
              <a:ext uri="{FF2B5EF4-FFF2-40B4-BE49-F238E27FC236}">
                <a16:creationId xmlns:a16="http://schemas.microsoft.com/office/drawing/2014/main" id="{34FE63C1-DAF3-20DE-5ACB-8760386DB172}"/>
              </a:ext>
            </a:extLst>
          </p:cNvPr>
          <p:cNvSpPr>
            <a:spLocks noChangeArrowheads="1"/>
          </p:cNvSpPr>
          <p:nvPr/>
        </p:nvSpPr>
        <p:spPr bwMode="auto">
          <a:xfrm>
            <a:off x="7385225" y="7356838"/>
            <a:ext cx="20105335" cy="905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50790" tIns="75396" rIns="150790" bIns="75396" numCol="1" anchor="ctr" anchorCtr="0" compatLnSpc="1">
            <a:prstTxWarp prst="textNoShape">
              <a:avLst/>
            </a:prstTxWarp>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endParaRPr lang="en-GB" sz="4895">
              <a:solidFill>
                <a:prstClr val="black"/>
              </a:solidFill>
              <a:latin typeface="Aptos" panose="02110004020202020204"/>
            </a:endParaRPr>
          </a:p>
        </p:txBody>
      </p:sp>
      <p:sp>
        <p:nvSpPr>
          <p:cNvPr id="30" name="Title 1">
            <a:extLst>
              <a:ext uri="{FF2B5EF4-FFF2-40B4-BE49-F238E27FC236}">
                <a16:creationId xmlns:a16="http://schemas.microsoft.com/office/drawing/2014/main" id="{DB77669E-DEB2-8469-1784-A4BE86B0F9C1}"/>
              </a:ext>
            </a:extLst>
          </p:cNvPr>
          <p:cNvSpPr txBox="1">
            <a:spLocks/>
          </p:cNvSpPr>
          <p:nvPr/>
        </p:nvSpPr>
        <p:spPr>
          <a:xfrm>
            <a:off x="177" y="-245341"/>
            <a:ext cx="20141251" cy="766189"/>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88" tIns="75396" rIns="150788" bIns="75396" rtlCol="0" anchor="ctr">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649" b="1" dirty="0">
                <a:solidFill>
                  <a:prstClr val="white"/>
                </a:solidFill>
                <a:latin typeface="Arial"/>
                <a:cs typeface="Arial"/>
              </a:rPr>
              <a:t>Pressure Ulcers – Action &amp; Intervention</a:t>
            </a:r>
            <a:endParaRPr lang="en-GB" sz="1649" b="1" dirty="0">
              <a:solidFill>
                <a:prstClr val="white"/>
              </a:solidFill>
              <a:latin typeface="Arial" panose="020B0604020202020204" pitchFamily="34" charset="0"/>
              <a:cs typeface="Arial" panose="020B0604020202020204" pitchFamily="34" charset="0"/>
            </a:endParaRPr>
          </a:p>
          <a:p>
            <a:pPr defTabSz="2486589"/>
            <a:r>
              <a:rPr lang="en-GB" sz="1649" b="1" dirty="0">
                <a:solidFill>
                  <a:prstClr val="white"/>
                </a:solidFill>
                <a:latin typeface="Arial"/>
                <a:cs typeface="Arial"/>
              </a:rPr>
              <a:t>Goal – To reduce the amount of patients developing HB acquired avoidable pressure damage by 20% by end of March 2026                            </a:t>
            </a:r>
            <a:endParaRPr lang="en-GB" sz="1649" dirty="0">
              <a:solidFill>
                <a:prstClr val="white"/>
              </a:solidFill>
              <a:latin typeface="Arial" panose="020B0604020202020204" pitchFamily="34" charset="0"/>
              <a:cs typeface="Arial" panose="020B0604020202020204" pitchFamily="34" charset="0"/>
            </a:endParaRPr>
          </a:p>
        </p:txBody>
      </p:sp>
      <p:pic>
        <p:nvPicPr>
          <p:cNvPr id="10" name="Picture 9" descr="A graph with blue lines and numbers&#10;&#10;AI-generated content may be incorrect.">
            <a:extLst>
              <a:ext uri="{FF2B5EF4-FFF2-40B4-BE49-F238E27FC236}">
                <a16:creationId xmlns:a16="http://schemas.microsoft.com/office/drawing/2014/main" id="{BD25A7BC-0F13-905F-0352-45692B00851D}"/>
              </a:ext>
            </a:extLst>
          </p:cNvPr>
          <p:cNvPicPr>
            <a:picLocks noChangeAspect="1"/>
          </p:cNvPicPr>
          <p:nvPr/>
        </p:nvPicPr>
        <p:blipFill>
          <a:blip r:embed="rId4"/>
          <a:stretch>
            <a:fillRect/>
          </a:stretch>
        </p:blipFill>
        <p:spPr>
          <a:xfrm>
            <a:off x="7182915" y="6464163"/>
            <a:ext cx="5675818" cy="2990210"/>
          </a:xfrm>
          <a:prstGeom prst="rect">
            <a:avLst/>
          </a:prstGeom>
        </p:spPr>
      </p:pic>
      <p:cxnSp>
        <p:nvCxnSpPr>
          <p:cNvPr id="29" name="Straight Arrow Connector 28">
            <a:extLst>
              <a:ext uri="{FF2B5EF4-FFF2-40B4-BE49-F238E27FC236}">
                <a16:creationId xmlns:a16="http://schemas.microsoft.com/office/drawing/2014/main" id="{324595FD-B647-86A4-E86E-1B894F68608D}"/>
              </a:ext>
            </a:extLst>
          </p:cNvPr>
          <p:cNvCxnSpPr/>
          <p:nvPr/>
        </p:nvCxnSpPr>
        <p:spPr>
          <a:xfrm flipV="1">
            <a:off x="8931693" y="2383939"/>
            <a:ext cx="0" cy="2010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DD81481E-65C1-5E7D-4BFA-E7E3A0B0ABFA}"/>
              </a:ext>
            </a:extLst>
          </p:cNvPr>
          <p:cNvCxnSpPr/>
          <p:nvPr/>
        </p:nvCxnSpPr>
        <p:spPr>
          <a:xfrm flipV="1">
            <a:off x="8300474" y="900072"/>
            <a:ext cx="0" cy="29223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5" name="Picture 14">
            <a:extLst>
              <a:ext uri="{FF2B5EF4-FFF2-40B4-BE49-F238E27FC236}">
                <a16:creationId xmlns:a16="http://schemas.microsoft.com/office/drawing/2014/main" id="{4290D654-EC2E-AAE6-F7DA-737505A8A826}"/>
              </a:ext>
            </a:extLst>
          </p:cNvPr>
          <p:cNvPicPr>
            <a:picLocks noChangeAspect="1"/>
          </p:cNvPicPr>
          <p:nvPr/>
        </p:nvPicPr>
        <p:blipFill>
          <a:blip r:embed="rId5"/>
          <a:stretch>
            <a:fillRect/>
          </a:stretch>
        </p:blipFill>
        <p:spPr>
          <a:xfrm>
            <a:off x="684522" y="6464162"/>
            <a:ext cx="5675816" cy="2990212"/>
          </a:xfrm>
          <a:prstGeom prst="rect">
            <a:avLst/>
          </a:prstGeom>
        </p:spPr>
      </p:pic>
      <p:graphicFrame>
        <p:nvGraphicFramePr>
          <p:cNvPr id="21" name="Content Placeholder 8">
            <a:extLst>
              <a:ext uri="{FF2B5EF4-FFF2-40B4-BE49-F238E27FC236}">
                <a16:creationId xmlns:a16="http://schemas.microsoft.com/office/drawing/2014/main" id="{54E5EE74-DE69-4BE9-C48A-131DAC752574}"/>
              </a:ext>
            </a:extLst>
          </p:cNvPr>
          <p:cNvGraphicFramePr>
            <a:graphicFrameLocks/>
          </p:cNvGraphicFramePr>
          <p:nvPr>
            <p:extLst>
              <p:ext uri="{D42A27DB-BD31-4B8C-83A1-F6EECF244321}">
                <p14:modId xmlns:p14="http://schemas.microsoft.com/office/powerpoint/2010/main" val="1311019549"/>
              </p:ext>
            </p:extLst>
          </p:nvPr>
        </p:nvGraphicFramePr>
        <p:xfrm>
          <a:off x="13459331" y="6283497"/>
          <a:ext cx="6242060" cy="3676809"/>
        </p:xfrm>
        <a:graphic>
          <a:graphicData uri="http://schemas.openxmlformats.org/drawingml/2006/chart">
            <c:chart xmlns:c="http://schemas.openxmlformats.org/drawingml/2006/chart" xmlns:r="http://schemas.openxmlformats.org/officeDocument/2006/relationships" r:id="rId6"/>
          </a:graphicData>
        </a:graphic>
      </p:graphicFrame>
      <p:sp>
        <p:nvSpPr>
          <p:cNvPr id="22" name="TextBox 21">
            <a:extLst>
              <a:ext uri="{FF2B5EF4-FFF2-40B4-BE49-F238E27FC236}">
                <a16:creationId xmlns:a16="http://schemas.microsoft.com/office/drawing/2014/main" id="{772C7CAB-8BA0-0C43-B8D6-9CF5FDDDC348}"/>
              </a:ext>
            </a:extLst>
          </p:cNvPr>
          <p:cNvSpPr txBox="1"/>
          <p:nvPr/>
        </p:nvSpPr>
        <p:spPr>
          <a:xfrm>
            <a:off x="759526" y="6168825"/>
            <a:ext cx="1417424" cy="295337"/>
          </a:xfrm>
          <a:prstGeom prst="rect">
            <a:avLst/>
          </a:prstGeom>
          <a:noFill/>
        </p:spPr>
        <p:txBody>
          <a:bodyPr wrap="square" rtlCol="0">
            <a:spAutoFit/>
          </a:bodyPr>
          <a:lstStyle/>
          <a:p>
            <a:pPr defTabSz="1507937"/>
            <a:r>
              <a:rPr lang="en-GB" sz="1319" i="1" dirty="0">
                <a:solidFill>
                  <a:prstClr val="black"/>
                </a:solidFill>
                <a:latin typeface="Aptos" panose="02110004020202020204"/>
              </a:rPr>
              <a:t>Graph 1</a:t>
            </a:r>
          </a:p>
        </p:txBody>
      </p:sp>
      <p:sp>
        <p:nvSpPr>
          <p:cNvPr id="23" name="TextBox 22">
            <a:extLst>
              <a:ext uri="{FF2B5EF4-FFF2-40B4-BE49-F238E27FC236}">
                <a16:creationId xmlns:a16="http://schemas.microsoft.com/office/drawing/2014/main" id="{5B81CDD9-6CB6-91CF-AA62-F9694B678956}"/>
              </a:ext>
            </a:extLst>
          </p:cNvPr>
          <p:cNvSpPr txBox="1"/>
          <p:nvPr/>
        </p:nvSpPr>
        <p:spPr>
          <a:xfrm>
            <a:off x="7351595" y="6089584"/>
            <a:ext cx="1417424" cy="295337"/>
          </a:xfrm>
          <a:prstGeom prst="rect">
            <a:avLst/>
          </a:prstGeom>
          <a:noFill/>
        </p:spPr>
        <p:txBody>
          <a:bodyPr wrap="square" rtlCol="0">
            <a:spAutoFit/>
          </a:bodyPr>
          <a:lstStyle/>
          <a:p>
            <a:pPr defTabSz="1507937"/>
            <a:r>
              <a:rPr lang="en-GB" sz="1319" i="1" dirty="0">
                <a:solidFill>
                  <a:prstClr val="black"/>
                </a:solidFill>
                <a:latin typeface="Aptos" panose="02110004020202020204"/>
              </a:rPr>
              <a:t>Graph 2</a:t>
            </a:r>
          </a:p>
        </p:txBody>
      </p:sp>
      <p:sp>
        <p:nvSpPr>
          <p:cNvPr id="25" name="TextBox 24">
            <a:extLst>
              <a:ext uri="{FF2B5EF4-FFF2-40B4-BE49-F238E27FC236}">
                <a16:creationId xmlns:a16="http://schemas.microsoft.com/office/drawing/2014/main" id="{0AD4742F-D65C-35ED-3314-D9254F696708}"/>
              </a:ext>
            </a:extLst>
          </p:cNvPr>
          <p:cNvSpPr txBox="1"/>
          <p:nvPr/>
        </p:nvSpPr>
        <p:spPr>
          <a:xfrm>
            <a:off x="13746648" y="6089585"/>
            <a:ext cx="1417424" cy="295337"/>
          </a:xfrm>
          <a:prstGeom prst="rect">
            <a:avLst/>
          </a:prstGeom>
          <a:noFill/>
        </p:spPr>
        <p:txBody>
          <a:bodyPr wrap="square" rtlCol="0">
            <a:spAutoFit/>
          </a:bodyPr>
          <a:lstStyle/>
          <a:p>
            <a:pPr defTabSz="1507937"/>
            <a:r>
              <a:rPr lang="en-GB" sz="1319" i="1" dirty="0">
                <a:solidFill>
                  <a:prstClr val="black"/>
                </a:solidFill>
                <a:latin typeface="Aptos" panose="02110004020202020204"/>
              </a:rPr>
              <a:t>Graph 3</a:t>
            </a:r>
          </a:p>
        </p:txBody>
      </p:sp>
    </p:spTree>
    <p:extLst>
      <p:ext uri="{BB962C8B-B14F-4D97-AF65-F5344CB8AC3E}">
        <p14:creationId xmlns:p14="http://schemas.microsoft.com/office/powerpoint/2010/main" val="36256221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C86B5-21DA-C6D1-9423-6627D982DD4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9F706D8E-0A3A-1154-4A78-AB384B8FBE6D}"/>
              </a:ext>
              <a:ext uri="{C183D7F6-B498-43B3-948B-1728B52AA6E4}">
                <adec:decorative xmlns:adec="http://schemas.microsoft.com/office/drawing/2017/decorative" val="1"/>
              </a:ext>
            </a:extLst>
          </p:cNvPr>
          <p:cNvSpPr/>
          <p:nvPr/>
        </p:nvSpPr>
        <p:spPr>
          <a:xfrm>
            <a:off x="329533" y="403095"/>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dirty="0">
              <a:solidFill>
                <a:prstClr val="white"/>
              </a:solidFill>
              <a:latin typeface="Calibri" panose="020F0502020204030204"/>
            </a:endParaRPr>
          </a:p>
        </p:txBody>
      </p:sp>
      <p:cxnSp>
        <p:nvCxnSpPr>
          <p:cNvPr id="41" name="Straight Connector 40">
            <a:extLst>
              <a:ext uri="{FF2B5EF4-FFF2-40B4-BE49-F238E27FC236}">
                <a16:creationId xmlns:a16="http://schemas.microsoft.com/office/drawing/2014/main" id="{9DEC9712-BA3C-A87A-E495-739F91E32BC8}"/>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9B4B2698-3784-EEFB-0163-876D021CFCA0}"/>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751" y="3077708"/>
            <a:ext cx="672354" cy="672354"/>
          </a:xfrm>
          <a:prstGeom prst="rect">
            <a:avLst/>
          </a:prstGeom>
        </p:spPr>
      </p:pic>
      <p:sp>
        <p:nvSpPr>
          <p:cNvPr id="21" name="Text Box">
            <a:hlinkClick r:id="rId6"/>
            <a:extLst>
              <a:ext uri="{FF2B5EF4-FFF2-40B4-BE49-F238E27FC236}">
                <a16:creationId xmlns:a16="http://schemas.microsoft.com/office/drawing/2014/main" id="{3BB60B02-2572-CEC2-BF34-5B12607C3433}"/>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D502FE33-6861-49F9-9493-0B9A2569808F}"/>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9E523614-B334-F9EB-65CD-8632D413324A}"/>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94773BF9-AEFD-E3D3-2C82-F516A2B3B6C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5475F280-5A34-6A17-1C15-51F610AAA48A}"/>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Mortality: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3" name="Slide Number Placeholder 2">
            <a:extLst>
              <a:ext uri="{FF2B5EF4-FFF2-40B4-BE49-F238E27FC236}">
                <a16:creationId xmlns:a16="http://schemas.microsoft.com/office/drawing/2014/main" id="{48ECF5DB-73AB-8302-722D-7D309AA9C5AB}"/>
              </a:ext>
            </a:extLst>
          </p:cNvPr>
          <p:cNvSpPr>
            <a:spLocks noGrp="1"/>
          </p:cNvSpPr>
          <p:nvPr>
            <p:ph type="sldNum" sz="quarter" idx="12"/>
          </p:nvPr>
        </p:nvSpPr>
        <p:spPr>
          <a:xfrm>
            <a:off x="19565169" y="10930591"/>
            <a:ext cx="608114" cy="364752"/>
          </a:xfrm>
        </p:spPr>
        <p:txBody>
          <a:bodyPr/>
          <a:lstStyle/>
          <a:p>
            <a:pPr defTabSz="1507958">
              <a:defRPr/>
            </a:pPr>
            <a:fld id="{19BBC658-49D8-45A7-8DA2-B6FE1BCE69C1}" type="slidenum">
              <a:rPr lang="en-GB" sz="1814">
                <a:solidFill>
                  <a:srgbClr val="285087"/>
                </a:solidFill>
                <a:latin typeface="Ubuntu Medium" panose="020B0604030602030204" pitchFamily="34" charset="0"/>
              </a:rPr>
              <a:pPr defTabSz="1507958">
                <a:defRPr/>
              </a:pPr>
              <a:t>49</a:t>
            </a:fld>
            <a:endParaRPr lang="en-GB" sz="1814">
              <a:solidFill>
                <a:srgbClr val="285087"/>
              </a:solidFill>
              <a:latin typeface="Ubuntu Medium" panose="020B0604030602030204" pitchFamily="34" charset="0"/>
            </a:endParaRPr>
          </a:p>
        </p:txBody>
      </p:sp>
      <p:sp>
        <p:nvSpPr>
          <p:cNvPr id="15" name="Oval 14" descr="Checklist with solid fill">
            <a:extLst>
              <a:ext uri="{FF2B5EF4-FFF2-40B4-BE49-F238E27FC236}">
                <a16:creationId xmlns:a16="http://schemas.microsoft.com/office/drawing/2014/main" id="{47BFDADA-4A5E-79DB-1EA3-11EC53BE6D19}"/>
              </a:ext>
            </a:extLst>
          </p:cNvPr>
          <p:cNvSpPr/>
          <p:nvPr/>
        </p:nvSpPr>
        <p:spPr>
          <a:xfrm>
            <a:off x="505063" y="502822"/>
            <a:ext cx="1132370" cy="118815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pic>
        <p:nvPicPr>
          <p:cNvPr id="105" name="Graphic" descr="Target">
            <a:hlinkClick r:id="rId3"/>
            <a:extLst>
              <a:ext uri="{FF2B5EF4-FFF2-40B4-BE49-F238E27FC236}">
                <a16:creationId xmlns:a16="http://schemas.microsoft.com/office/drawing/2014/main" id="{EA22B7DC-AFFA-5117-E807-F8B791293DA7}"/>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5E8D33D7-D5D9-A0D7-83B1-A9BB46403064}"/>
              </a:ext>
              <a:ext uri="{C183D7F6-B498-43B3-948B-1728B52AA6E4}">
                <adec:decorative xmlns:adec="http://schemas.microsoft.com/office/drawing/2017/decorative" val="1"/>
              </a:ext>
            </a:extLst>
          </p:cNvPr>
          <p:cNvSpPr/>
          <p:nvPr/>
        </p:nvSpPr>
        <p:spPr>
          <a:xfrm>
            <a:off x="10566309" y="6942325"/>
            <a:ext cx="8930167" cy="2979550"/>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13">
              <a:defRPr/>
            </a:pPr>
            <a:endParaRPr lang="en-GB" sz="1801">
              <a:solidFill>
                <a:srgbClr val="285087"/>
              </a:solidFill>
              <a:latin typeface="Calibri" panose="020F0502020204030204"/>
            </a:endParaRPr>
          </a:p>
        </p:txBody>
      </p:sp>
      <p:sp>
        <p:nvSpPr>
          <p:cNvPr id="7" name="Heading 2">
            <a:extLst>
              <a:ext uri="{FF2B5EF4-FFF2-40B4-BE49-F238E27FC236}">
                <a16:creationId xmlns:a16="http://schemas.microsoft.com/office/drawing/2014/main" id="{2E672342-DE3B-A333-A964-DFC901F88283}"/>
              </a:ext>
            </a:extLst>
          </p:cNvPr>
          <p:cNvSpPr txBox="1">
            <a:spLocks noChangeArrowheads="1"/>
          </p:cNvSpPr>
          <p:nvPr/>
        </p:nvSpPr>
        <p:spPr bwMode="auto">
          <a:xfrm>
            <a:off x="10767085" y="7092453"/>
            <a:ext cx="8729392" cy="2677022"/>
          </a:xfrm>
          <a:prstGeom prst="rect">
            <a:avLst/>
          </a:prstGeom>
          <a:noFill/>
          <a:ln w="9525">
            <a:noFill/>
            <a:miter lim="800000"/>
            <a:headEnd/>
            <a:tailEnd/>
          </a:ln>
        </p:spPr>
        <p:txBody>
          <a:bodyPr rot="0" vert="horz" wrap="square" lIns="91440" tIns="45719" rIns="91440" bIns="45719"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13">
              <a:defRPr/>
            </a:pPr>
            <a:r>
              <a:rPr lang="en-GB" sz="1700" b="1" dirty="0">
                <a:solidFill>
                  <a:srgbClr val="0070C0"/>
                </a:solidFill>
                <a:latin typeface="Verdana" panose="020B0604030504040204" pitchFamily="34" charset="0"/>
                <a:ea typeface="Verdana" panose="020B0604030504040204" pitchFamily="34" charset="0"/>
              </a:rPr>
              <a:t>Mortality Data Summary</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crude mortality rate has seen a reduction in February 2026, reporting 1.07% compared to 1.54% in January 2026. </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Crude mortality over the last 4 years is within the control limits and the recent data reflects the predicted decline of mortality as expected during summer months</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summary of deaths in the Emergency Department has remained relatively stable in recent months</a:t>
            </a:r>
          </a:p>
          <a:p>
            <a:pPr defTabSz="914413">
              <a:defRPr/>
            </a:pPr>
            <a:endParaRPr lang="en-GB" sz="1400" dirty="0">
              <a:solidFill>
                <a:srgbClr val="285087"/>
              </a:solidFill>
              <a:latin typeface="Calibri" panose="020F0502020204030204" pitchFamily="34" charset="0"/>
              <a:ea typeface="Calibri" panose="020F0502020204030204" pitchFamily="34" charset="0"/>
            </a:endParaRPr>
          </a:p>
        </p:txBody>
      </p:sp>
      <p:sp>
        <p:nvSpPr>
          <p:cNvPr id="11" name="TextBox 10">
            <a:extLst>
              <a:ext uri="{FF2B5EF4-FFF2-40B4-BE49-F238E27FC236}">
                <a16:creationId xmlns:a16="http://schemas.microsoft.com/office/drawing/2014/main" id="{5D042517-AD4B-51B6-DC8A-68758CE778B5}"/>
              </a:ext>
            </a:extLst>
          </p:cNvPr>
          <p:cNvSpPr txBox="1"/>
          <p:nvPr/>
        </p:nvSpPr>
        <p:spPr>
          <a:xfrm>
            <a:off x="1312105" y="6441916"/>
            <a:ext cx="7306231" cy="369460"/>
          </a:xfrm>
          <a:prstGeom prst="rect">
            <a:avLst/>
          </a:prstGeom>
          <a:noFill/>
        </p:spPr>
        <p:txBody>
          <a:bodyPr wrap="none" rtlCol="0">
            <a:spAutoFit/>
          </a:bodyPr>
          <a:lstStyle/>
          <a:p>
            <a:pPr defTabSz="914413"/>
            <a:r>
              <a:rPr lang="en-GB" sz="1801" b="1" dirty="0">
                <a:solidFill>
                  <a:srgbClr val="325A8A"/>
                </a:solidFill>
                <a:latin typeface="Calibri" panose="020F0502020204030204"/>
              </a:rPr>
              <a:t>The summary of deaths in the Emergency Department can be seen below: </a:t>
            </a:r>
          </a:p>
        </p:txBody>
      </p:sp>
      <p:pic>
        <p:nvPicPr>
          <p:cNvPr id="5" name="Picture 4" descr="A graph with lines and dots&#10;&#10;AI-generated content may be incorrect.">
            <a:extLst>
              <a:ext uri="{FF2B5EF4-FFF2-40B4-BE49-F238E27FC236}">
                <a16:creationId xmlns:a16="http://schemas.microsoft.com/office/drawing/2014/main" id="{FE4B421D-00FD-4719-8FDB-B5FCC24E5BF7}"/>
              </a:ext>
            </a:extLst>
          </p:cNvPr>
          <p:cNvPicPr>
            <a:picLocks noChangeAspect="1"/>
          </p:cNvPicPr>
          <p:nvPr/>
        </p:nvPicPr>
        <p:blipFill>
          <a:blip r:embed="rId11"/>
          <a:stretch>
            <a:fillRect/>
          </a:stretch>
        </p:blipFill>
        <p:spPr>
          <a:xfrm>
            <a:off x="330540" y="2163461"/>
            <a:ext cx="19234629" cy="3959879"/>
          </a:xfrm>
          <a:prstGeom prst="rect">
            <a:avLst/>
          </a:prstGeom>
        </p:spPr>
      </p:pic>
      <p:pic>
        <p:nvPicPr>
          <p:cNvPr id="12" name="Picture 11" descr="A graph with lines and dots&#10;&#10;AI-generated content may be incorrect.">
            <a:extLst>
              <a:ext uri="{FF2B5EF4-FFF2-40B4-BE49-F238E27FC236}">
                <a16:creationId xmlns:a16="http://schemas.microsoft.com/office/drawing/2014/main" id="{E23C25E0-E8D2-9914-639B-FEE1365D650B}"/>
              </a:ext>
            </a:extLst>
          </p:cNvPr>
          <p:cNvPicPr>
            <a:picLocks noChangeAspect="1"/>
          </p:cNvPicPr>
          <p:nvPr/>
        </p:nvPicPr>
        <p:blipFill>
          <a:blip r:embed="rId12"/>
          <a:stretch>
            <a:fillRect/>
          </a:stretch>
        </p:blipFill>
        <p:spPr>
          <a:xfrm>
            <a:off x="1407136" y="6839380"/>
            <a:ext cx="7116168" cy="3990212"/>
          </a:xfrm>
          <a:prstGeom prst="rect">
            <a:avLst/>
          </a:prstGeom>
        </p:spPr>
      </p:pic>
    </p:spTree>
    <p:extLst>
      <p:ext uri="{BB962C8B-B14F-4D97-AF65-F5344CB8AC3E}">
        <p14:creationId xmlns:p14="http://schemas.microsoft.com/office/powerpoint/2010/main" val="3862628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nvGraphicFramePr>
        <p:xfrm>
          <a:off x="146844" y="774890"/>
          <a:ext cx="19583400" cy="10250356"/>
        </p:xfrm>
        <a:graphic>
          <a:graphicData uri="http://schemas.openxmlformats.org/drawingml/2006/table">
            <a:tbl>
              <a:tblPr firstRow="1" bandRow="1">
                <a:tableStyleId>{5C22544A-7EE6-4342-B048-85BDC9FD1C3A}</a:tableStyleId>
              </a:tblPr>
              <a:tblGrid>
                <a:gridCol w="2752687">
                  <a:extLst>
                    <a:ext uri="{9D8B030D-6E8A-4147-A177-3AD203B41FA5}">
                      <a16:colId xmlns:a16="http://schemas.microsoft.com/office/drawing/2014/main" val="2762623597"/>
                    </a:ext>
                  </a:extLst>
                </a:gridCol>
                <a:gridCol w="13900914">
                  <a:extLst>
                    <a:ext uri="{9D8B030D-6E8A-4147-A177-3AD203B41FA5}">
                      <a16:colId xmlns:a16="http://schemas.microsoft.com/office/drawing/2014/main" val="1765998844"/>
                    </a:ext>
                  </a:extLst>
                </a:gridCol>
                <a:gridCol w="2929799">
                  <a:extLst>
                    <a:ext uri="{9D8B030D-6E8A-4147-A177-3AD203B41FA5}">
                      <a16:colId xmlns:a16="http://schemas.microsoft.com/office/drawing/2014/main" val="2201901794"/>
                    </a:ext>
                  </a:extLst>
                </a:gridCol>
              </a:tblGrid>
              <a:tr h="763248">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(Feb-26)</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9401">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242885159"/>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953620698"/>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89401">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89401">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83.41%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923686920"/>
                  </a:ext>
                </a:extLst>
              </a:tr>
              <a:tr h="64803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99.99%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50068624"/>
                  </a:ext>
                </a:extLst>
              </a:tr>
              <a:tr h="61935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76.24%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19.67%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1181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72.60%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887949922"/>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82.17%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63.87%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85916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82.06%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74276403"/>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marL="0" marR="0" lvl="0" indent="0" algn="just"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Delivery against Targeted Intervention and Enhanced Monitoring Criteria 2025/26  </a:t>
            </a:r>
          </a:p>
        </p:txBody>
      </p:sp>
    </p:spTree>
    <p:extLst>
      <p:ext uri="{BB962C8B-B14F-4D97-AF65-F5344CB8AC3E}">
        <p14:creationId xmlns:p14="http://schemas.microsoft.com/office/powerpoint/2010/main" val="35606244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2A106A-9315-7405-4822-758243734322}"/>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1A2C860-7FFD-1041-89F3-221FC4E18B5A}"/>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Maternity &amp; Neonates</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1157158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2448B-36CA-94FC-AB93-5E42CA83CB2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8C68DE-6918-4177-828C-FAE1E1F417F6}"/>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 Placeholder 4">
            <a:extLst>
              <a:ext uri="{FF2B5EF4-FFF2-40B4-BE49-F238E27FC236}">
                <a16:creationId xmlns:a16="http://schemas.microsoft.com/office/drawing/2014/main" id="{AFF1EF61-D9FF-455E-A150-56C5AF063A53}"/>
              </a:ext>
            </a:extLst>
          </p:cNvPr>
          <p:cNvSpPr>
            <a:spLocks noGrp="1"/>
          </p:cNvSpPr>
          <p:nvPr>
            <p:ph type="body" sz="quarter" idx="10"/>
          </p:nvPr>
        </p:nvSpPr>
        <p:spPr/>
        <p:txBody>
          <a:bodyPr/>
          <a:lstStyle/>
          <a:p>
            <a:endParaRPr lang="en-GB"/>
          </a:p>
        </p:txBody>
      </p:sp>
      <p:sp>
        <p:nvSpPr>
          <p:cNvPr id="7" name="Text Placeholder 6">
            <a:extLst>
              <a:ext uri="{FF2B5EF4-FFF2-40B4-BE49-F238E27FC236}">
                <a16:creationId xmlns:a16="http://schemas.microsoft.com/office/drawing/2014/main" id="{1D3966F3-C45D-41BA-91F6-41935AD480E8}"/>
              </a:ext>
            </a:extLst>
          </p:cNvPr>
          <p:cNvSpPr>
            <a:spLocks noGrp="1"/>
          </p:cNvSpPr>
          <p:nvPr>
            <p:ph type="body" sz="quarter" idx="11"/>
          </p:nvPr>
        </p:nvSpPr>
        <p:spPr/>
        <p:txBody>
          <a:bodyPr/>
          <a:lstStyle/>
          <a:p>
            <a:endParaRPr lang="en-GB"/>
          </a:p>
        </p:txBody>
      </p:sp>
      <p:sp>
        <p:nvSpPr>
          <p:cNvPr id="4" name="Slide Number Placeholder 3">
            <a:extLst>
              <a:ext uri="{FF2B5EF4-FFF2-40B4-BE49-F238E27FC236}">
                <a16:creationId xmlns:a16="http://schemas.microsoft.com/office/drawing/2014/main" id="{665F9C58-1298-1881-3B35-88865ED6679C}"/>
              </a:ext>
            </a:extLst>
          </p:cNvPr>
          <p:cNvSpPr>
            <a:spLocks noGrp="1"/>
          </p:cNvSpPr>
          <p:nvPr>
            <p:ph type="sldNum" sz="quarter" idx="4294967295"/>
          </p:nvPr>
        </p:nvSpPr>
        <p:spPr>
          <a:xfrm>
            <a:off x="16430625" y="10482263"/>
            <a:ext cx="3675063" cy="601662"/>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51</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65DDD61-398E-DAE5-F4F0-71A74194DFE3}"/>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p>
        </p:txBody>
      </p:sp>
      <p:graphicFrame>
        <p:nvGraphicFramePr>
          <p:cNvPr id="8" name="Table 7">
            <a:extLst>
              <a:ext uri="{FF2B5EF4-FFF2-40B4-BE49-F238E27FC236}">
                <a16:creationId xmlns:a16="http://schemas.microsoft.com/office/drawing/2014/main" id="{E6777DA4-13C3-D7C5-CC96-C7D756595820}"/>
              </a:ext>
            </a:extLst>
          </p:cNvPr>
          <p:cNvGraphicFramePr>
            <a:graphicFrameLocks noGrp="1"/>
          </p:cNvGraphicFramePr>
          <p:nvPr>
            <p:extLst>
              <p:ext uri="{D42A27DB-BD31-4B8C-83A1-F6EECF244321}">
                <p14:modId xmlns:p14="http://schemas.microsoft.com/office/powerpoint/2010/main" val="102678701"/>
              </p:ext>
            </p:extLst>
          </p:nvPr>
        </p:nvGraphicFramePr>
        <p:xfrm>
          <a:off x="0" y="604868"/>
          <a:ext cx="20105688" cy="10704481"/>
        </p:xfrm>
        <a:graphic>
          <a:graphicData uri="http://schemas.openxmlformats.org/drawingml/2006/table">
            <a:tbl>
              <a:tblPr firstRow="1" bandRow="1">
                <a:tableStyleId>{5C22544A-7EE6-4342-B048-85BDC9FD1C3A}</a:tableStyleId>
              </a:tblPr>
              <a:tblGrid>
                <a:gridCol w="10052844">
                  <a:extLst>
                    <a:ext uri="{9D8B030D-6E8A-4147-A177-3AD203B41FA5}">
                      <a16:colId xmlns:a16="http://schemas.microsoft.com/office/drawing/2014/main" val="1790976562"/>
                    </a:ext>
                  </a:extLst>
                </a:gridCol>
                <a:gridCol w="10052844">
                  <a:extLst>
                    <a:ext uri="{9D8B030D-6E8A-4147-A177-3AD203B41FA5}">
                      <a16:colId xmlns:a16="http://schemas.microsoft.com/office/drawing/2014/main" val="3715746704"/>
                    </a:ext>
                  </a:extLst>
                </a:gridCol>
              </a:tblGrid>
              <a:tr h="701177">
                <a:tc>
                  <a:txBody>
                    <a:bodyPr/>
                    <a:lstStyle/>
                    <a:p>
                      <a:r>
                        <a:rPr lang="en-GB"/>
                        <a:t>Perinatal Mortality - Stillbirths</a:t>
                      </a:r>
                    </a:p>
                  </a:txBody>
                  <a:tcPr/>
                </a:tc>
                <a:tc>
                  <a:txBody>
                    <a:bodyPr/>
                    <a:lstStyle/>
                    <a:p>
                      <a:r>
                        <a:rPr lang="en-GB"/>
                        <a:t>Perinatal Mortality - Neonatal Deaths</a:t>
                      </a:r>
                    </a:p>
                  </a:txBody>
                  <a:tcPr/>
                </a:tc>
                <a:extLst>
                  <a:ext uri="{0D108BD9-81ED-4DB2-BD59-A6C34878D82A}">
                    <a16:rowId xmlns:a16="http://schemas.microsoft.com/office/drawing/2014/main" val="1696863262"/>
                  </a:ext>
                </a:extLst>
              </a:tr>
              <a:tr h="4429795">
                <a:tc>
                  <a:txBody>
                    <a:bodyPr/>
                    <a:lstStyle/>
                    <a:p>
                      <a:endParaRPr lang="en-GB" dirty="0"/>
                    </a:p>
                    <a:p>
                      <a:endParaRPr lang="en-GB" dirty="0"/>
                    </a:p>
                    <a:p>
                      <a:endParaRPr lang="en-GB" dirty="0"/>
                    </a:p>
                    <a:p>
                      <a:endParaRPr lang="en-GB" dirty="0"/>
                    </a:p>
                    <a:p>
                      <a:endParaRPr lang="en-GB" dirty="0"/>
                    </a:p>
                  </a:txBody>
                  <a:tcPr/>
                </a:tc>
                <a:tc>
                  <a:txBody>
                    <a:bodyPr/>
                    <a:lstStyle/>
                    <a:p>
                      <a:endParaRPr lang="en-GB" dirty="0"/>
                    </a:p>
                  </a:txBody>
                  <a:tcPr/>
                </a:tc>
                <a:extLst>
                  <a:ext uri="{0D108BD9-81ED-4DB2-BD59-A6C34878D82A}">
                    <a16:rowId xmlns:a16="http://schemas.microsoft.com/office/drawing/2014/main" val="4033310865"/>
                  </a:ext>
                </a:extLst>
              </a:tr>
              <a:tr h="5573509">
                <a:tc>
                  <a:txBody>
                    <a:bodyPr/>
                    <a:lstStyle/>
                    <a:p>
                      <a:endParaRPr lang="en-GB" dirty="0"/>
                    </a:p>
                    <a:p>
                      <a:endParaRPr lang="en-GB" dirty="0"/>
                    </a:p>
                    <a:p>
                      <a:endParaRPr lang="en-GB" dirty="0"/>
                    </a:p>
                    <a:p>
                      <a:endParaRPr lang="en-GB" dirty="0"/>
                    </a:p>
                    <a:p>
                      <a:endParaRPr lang="en-GB" dirty="0"/>
                    </a:p>
                  </a:txBody>
                  <a:tcPr/>
                </a:tc>
                <a:tc>
                  <a:txBody>
                    <a:bodyPr/>
                    <a:lstStyle/>
                    <a:p>
                      <a:endParaRPr lang="en-GB" dirty="0"/>
                    </a:p>
                  </a:txBody>
                  <a:tcPr/>
                </a:tc>
                <a:extLst>
                  <a:ext uri="{0D108BD9-81ED-4DB2-BD59-A6C34878D82A}">
                    <a16:rowId xmlns:a16="http://schemas.microsoft.com/office/drawing/2014/main" val="4069449202"/>
                  </a:ext>
                </a:extLst>
              </a:tr>
            </a:tbl>
          </a:graphicData>
        </a:graphic>
      </p:graphicFrame>
      <p:sp>
        <p:nvSpPr>
          <p:cNvPr id="15" name="TextBox 14">
            <a:extLst>
              <a:ext uri="{FF2B5EF4-FFF2-40B4-BE49-F238E27FC236}">
                <a16:creationId xmlns:a16="http://schemas.microsoft.com/office/drawing/2014/main" id="{23731466-1207-C4E0-945E-776432C8A5FC}"/>
              </a:ext>
            </a:extLst>
          </p:cNvPr>
          <p:cNvSpPr txBox="1"/>
          <p:nvPr/>
        </p:nvSpPr>
        <p:spPr>
          <a:xfrm>
            <a:off x="6102309" y="1448377"/>
            <a:ext cx="3872660" cy="3139321"/>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12 stillbirths during January – December 2025, all are included in the MBRRACE reporting data. One case did not receive any antenatal care within Swansea Bay; one was an unknown pregnancy that birthed pre-hospital with maternity services involved postnatally to provide care and support.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958866E5-A767-35B5-9CAB-32BF42F85C5E}"/>
              </a:ext>
            </a:extLst>
          </p:cNvPr>
          <p:cNvSpPr txBox="1"/>
          <p:nvPr/>
        </p:nvSpPr>
        <p:spPr>
          <a:xfrm>
            <a:off x="15858693" y="1441445"/>
            <a:ext cx="3810084" cy="39703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11 neonatal deaths between January 2025 and December 2025 and of these cases only five are reportable to MBRRACE as two were over 28 days of life. Of these five, only two will be represented in the MBRRACE report as deaths &lt;24 weeks gestation are not included in the final report for analysis. The three deaths not included in MBRRACE analysis were extremely pre-term (less than 24 weeks) at the limit of viability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18" name="Table 17">
            <a:extLst>
              <a:ext uri="{FF2B5EF4-FFF2-40B4-BE49-F238E27FC236}">
                <a16:creationId xmlns:a16="http://schemas.microsoft.com/office/drawing/2014/main" id="{875F6A83-0C21-4AA3-088E-82B04A7CEB38}"/>
              </a:ext>
            </a:extLst>
          </p:cNvPr>
          <p:cNvGraphicFramePr>
            <a:graphicFrameLocks noGrp="1"/>
          </p:cNvGraphicFramePr>
          <p:nvPr/>
        </p:nvGraphicFramePr>
        <p:xfrm>
          <a:off x="230257" y="5068011"/>
          <a:ext cx="19626052" cy="605134"/>
        </p:xfrm>
        <a:graphic>
          <a:graphicData uri="http://schemas.openxmlformats.org/drawingml/2006/table">
            <a:tbl>
              <a:tblPr firstRow="1" bandRow="1">
                <a:tableStyleId>{5C22544A-7EE6-4342-B048-85BDC9FD1C3A}</a:tableStyleId>
              </a:tblPr>
              <a:tblGrid>
                <a:gridCol w="9813026">
                  <a:extLst>
                    <a:ext uri="{9D8B030D-6E8A-4147-A177-3AD203B41FA5}">
                      <a16:colId xmlns:a16="http://schemas.microsoft.com/office/drawing/2014/main" val="2608378766"/>
                    </a:ext>
                  </a:extLst>
                </a:gridCol>
                <a:gridCol w="9813026">
                  <a:extLst>
                    <a:ext uri="{9D8B030D-6E8A-4147-A177-3AD203B41FA5}">
                      <a16:colId xmlns:a16="http://schemas.microsoft.com/office/drawing/2014/main" val="2343288635"/>
                    </a:ext>
                  </a:extLst>
                </a:gridCol>
              </a:tblGrid>
              <a:tr h="605134">
                <a:tc>
                  <a:txBody>
                    <a:bodyPr/>
                    <a:lstStyle/>
                    <a:p>
                      <a:r>
                        <a:rPr lang="en-GB"/>
                        <a:t>Perinatal Morbidity – HIE Grade 2 and 3</a:t>
                      </a:r>
                    </a:p>
                  </a:txBody>
                  <a:tcPr/>
                </a:tc>
                <a:tc>
                  <a:txBody>
                    <a:bodyPr/>
                    <a:lstStyle/>
                    <a:p>
                      <a:r>
                        <a:rPr lang="en-GB" dirty="0"/>
                        <a:t>Maternal Morbidity – PPH &lt;1.5litres</a:t>
                      </a:r>
                    </a:p>
                  </a:txBody>
                  <a:tcPr/>
                </a:tc>
                <a:extLst>
                  <a:ext uri="{0D108BD9-81ED-4DB2-BD59-A6C34878D82A}">
                    <a16:rowId xmlns:a16="http://schemas.microsoft.com/office/drawing/2014/main" val="4098797734"/>
                  </a:ext>
                </a:extLst>
              </a:tr>
            </a:tbl>
          </a:graphicData>
        </a:graphic>
      </p:graphicFrame>
      <p:sp>
        <p:nvSpPr>
          <p:cNvPr id="21" name="TextBox 20">
            <a:extLst>
              <a:ext uri="{FF2B5EF4-FFF2-40B4-BE49-F238E27FC236}">
                <a16:creationId xmlns:a16="http://schemas.microsoft.com/office/drawing/2014/main" id="{7538EE5D-5BF6-4D80-BFD1-C87B9DF1E300}"/>
              </a:ext>
            </a:extLst>
          </p:cNvPr>
          <p:cNvSpPr txBox="1"/>
          <p:nvPr/>
        </p:nvSpPr>
        <p:spPr>
          <a:xfrm>
            <a:off x="6136288" y="5715654"/>
            <a:ext cx="3772570" cy="39703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6 cases of HIE reported in January – December 2025. All babies survived to discharge with good outcomes. There is limited data published to allow National benchmarking. Latest published data from National Neonatal Research Database (NNRD) is 4 years out of date (Department of Health, 2021 data). This reports a UK average incidence for Moderate and Severe HIE cases of 1.59/1000 births (1.49-1.70).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F9736177-CFDD-A827-9F64-2DDC269A78AF}"/>
              </a:ext>
            </a:extLst>
          </p:cNvPr>
          <p:cNvSpPr txBox="1"/>
          <p:nvPr/>
        </p:nvSpPr>
        <p:spPr>
          <a:xfrm>
            <a:off x="339070" y="8397875"/>
            <a:ext cx="5725540" cy="2308324"/>
          </a:xfrm>
          <a:prstGeom prst="rect">
            <a:avLst/>
          </a:prstGeom>
          <a:noFill/>
        </p:spPr>
        <p:txBody>
          <a:bodyPr wrap="square" lIns="91440" tIns="45720" rIns="91440" bIns="45720" rtlCol="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Due to the low number of HIE and births in SBUHB a rolling 12-month HIE incidence reporting is more appropriate. This shows that in January 2026 our moderate to severe rolling 12-month HIE rate was 1.84/1000 births. This represents a 48% decrease since its peak in April 2024 of 3.32/1000 births. The 2025 HIE rate is 1.84/1000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BD7E6416-AE25-2BAD-866D-4A76C67CAA84}"/>
              </a:ext>
            </a:extLst>
          </p:cNvPr>
          <p:cNvSpPr txBox="1"/>
          <p:nvPr/>
        </p:nvSpPr>
        <p:spPr>
          <a:xfrm>
            <a:off x="10281444" y="8397875"/>
            <a:ext cx="9387333" cy="147732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 NMPA published 2023 data for National benchmarking and reported postpartum haemorrhage incidence as 3.41/1000 births (2.98-3.79). SBUHB rate for postpartum haemorrhage in 2025 was reported as 2.49/1000 births, lower than the National benchmark. This showed a steady reduction from 2024 data, of 3.51/1000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lide Number Placeholder 4">
            <a:extLst>
              <a:ext uri="{FF2B5EF4-FFF2-40B4-BE49-F238E27FC236}">
                <a16:creationId xmlns:a16="http://schemas.microsoft.com/office/drawing/2014/main" id="{8FCE4A42-54B4-770C-B9D6-23B8A6BB811A}"/>
              </a:ext>
            </a:extLst>
          </p:cNvPr>
          <p:cNvSpPr txBox="1">
            <a:spLocks/>
          </p:cNvSpPr>
          <p:nvPr/>
        </p:nvSpPr>
        <p:spPr>
          <a:xfrm>
            <a:off x="14199642" y="10482093"/>
            <a:ext cx="4523780" cy="602118"/>
          </a:xfrm>
          <a:prstGeom prst="rect">
            <a:avLst/>
          </a:prstGeom>
        </p:spPr>
        <p:txBody>
          <a:bodyPr vert="horz" lIns="91440" tIns="45720" rIns="91440" bIns="45720" rtlCol="0" anchor="ctr"/>
          <a:lstStyle>
            <a:defPPr>
              <a:defRPr lang="en-US"/>
            </a:defPPr>
            <a:lvl1pPr marL="0" algn="r" defTabSz="914400" rtl="0" eaLnBrk="1" latinLnBrk="0" hangingPunct="1">
              <a:defRPr sz="1979"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C5F4030-F56C-4935-9E0F-578680E692CE}" type="slidenum">
              <a:rPr kumimoji="0" lang="en-GB" sz="1979"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979"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A9314A4F-E4C7-A203-86DA-72D958FDA20F}"/>
              </a:ext>
            </a:extLst>
          </p:cNvPr>
          <p:cNvSpPr txBox="1"/>
          <p:nvPr/>
        </p:nvSpPr>
        <p:spPr>
          <a:xfrm>
            <a:off x="10230242" y="3960016"/>
            <a:ext cx="538971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No Neonatal Deaths in February 2026</a:t>
            </a:r>
          </a:p>
        </p:txBody>
      </p:sp>
      <p:sp>
        <p:nvSpPr>
          <p:cNvPr id="27" name="TextBox 26">
            <a:extLst>
              <a:ext uri="{FF2B5EF4-FFF2-40B4-BE49-F238E27FC236}">
                <a16:creationId xmlns:a16="http://schemas.microsoft.com/office/drawing/2014/main" id="{ACC5E5DD-EB59-7A02-5D35-76A7BEFA867F}"/>
              </a:ext>
            </a:extLst>
          </p:cNvPr>
          <p:cNvSpPr txBox="1"/>
          <p:nvPr/>
        </p:nvSpPr>
        <p:spPr>
          <a:xfrm>
            <a:off x="339069" y="3909213"/>
            <a:ext cx="9635900"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No Stillbirths in February 2026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2025 - Based on 12 cases our crude stillbirth rate for 2025 is 3.68/1000 births, we won’t have the final figures both crude and stabilised, adjusted from MBRRACE until quarter 3 of 2027. Swansea Bay’s crude and stabilised, adjusted rate for stillbirths in 2023 based on 13 stillbirths was 4.79/1000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1" name="Picture 10" descr="A graph with a line and a dotted line&#10;&#10;AI-generated content may be incorrect.">
            <a:extLst>
              <a:ext uri="{FF2B5EF4-FFF2-40B4-BE49-F238E27FC236}">
                <a16:creationId xmlns:a16="http://schemas.microsoft.com/office/drawing/2014/main" id="{AA58E29D-77DE-D231-A5BB-3F4456CA86B0}"/>
              </a:ext>
            </a:extLst>
          </p:cNvPr>
          <p:cNvPicPr>
            <a:picLocks noChangeAspect="1"/>
          </p:cNvPicPr>
          <p:nvPr/>
        </p:nvPicPr>
        <p:blipFill>
          <a:blip r:embed="rId3"/>
          <a:stretch>
            <a:fillRect/>
          </a:stretch>
        </p:blipFill>
        <p:spPr>
          <a:xfrm>
            <a:off x="282518" y="1412295"/>
            <a:ext cx="5668414" cy="2495457"/>
          </a:xfrm>
          <a:prstGeom prst="rect">
            <a:avLst/>
          </a:prstGeom>
        </p:spPr>
      </p:pic>
      <p:pic>
        <p:nvPicPr>
          <p:cNvPr id="14" name="Picture 13" descr="A graph with lines and numbers&#10;&#10;AI-generated content may be incorrect.">
            <a:extLst>
              <a:ext uri="{FF2B5EF4-FFF2-40B4-BE49-F238E27FC236}">
                <a16:creationId xmlns:a16="http://schemas.microsoft.com/office/drawing/2014/main" id="{23F543A7-E5F0-F041-EC1B-4355FEA59CD9}"/>
              </a:ext>
            </a:extLst>
          </p:cNvPr>
          <p:cNvPicPr>
            <a:picLocks noChangeAspect="1"/>
          </p:cNvPicPr>
          <p:nvPr/>
        </p:nvPicPr>
        <p:blipFill>
          <a:blip r:embed="rId4"/>
          <a:stretch>
            <a:fillRect/>
          </a:stretch>
        </p:blipFill>
        <p:spPr>
          <a:xfrm>
            <a:off x="10230242" y="1492942"/>
            <a:ext cx="5569236" cy="2467074"/>
          </a:xfrm>
          <a:prstGeom prst="rect">
            <a:avLst/>
          </a:prstGeom>
        </p:spPr>
      </p:pic>
      <p:pic>
        <p:nvPicPr>
          <p:cNvPr id="20" name="Picture 19" descr="A graph with numbers and lines&#10;&#10;AI-generated content may be incorrect.">
            <a:extLst>
              <a:ext uri="{FF2B5EF4-FFF2-40B4-BE49-F238E27FC236}">
                <a16:creationId xmlns:a16="http://schemas.microsoft.com/office/drawing/2014/main" id="{1E25C9F3-B0F7-BB51-AAE8-C6E187A1A829}"/>
              </a:ext>
            </a:extLst>
          </p:cNvPr>
          <p:cNvPicPr>
            <a:picLocks noChangeAspect="1"/>
          </p:cNvPicPr>
          <p:nvPr/>
        </p:nvPicPr>
        <p:blipFill>
          <a:blip r:embed="rId5"/>
          <a:stretch>
            <a:fillRect/>
          </a:stretch>
        </p:blipFill>
        <p:spPr>
          <a:xfrm>
            <a:off x="272907" y="5743662"/>
            <a:ext cx="5679847" cy="2553200"/>
          </a:xfrm>
          <a:prstGeom prst="rect">
            <a:avLst/>
          </a:prstGeom>
        </p:spPr>
      </p:pic>
      <p:pic>
        <p:nvPicPr>
          <p:cNvPr id="28" name="Picture 27" descr="A graph of blood loss&#10;&#10;AI-generated content may be incorrect.">
            <a:extLst>
              <a:ext uri="{FF2B5EF4-FFF2-40B4-BE49-F238E27FC236}">
                <a16:creationId xmlns:a16="http://schemas.microsoft.com/office/drawing/2014/main" id="{ABCE27C2-1B99-C1EE-E636-C75D83D972BE}"/>
              </a:ext>
            </a:extLst>
          </p:cNvPr>
          <p:cNvPicPr>
            <a:picLocks noChangeAspect="1"/>
          </p:cNvPicPr>
          <p:nvPr/>
        </p:nvPicPr>
        <p:blipFill>
          <a:blip r:embed="rId6"/>
          <a:stretch>
            <a:fillRect/>
          </a:stretch>
        </p:blipFill>
        <p:spPr>
          <a:xfrm>
            <a:off x="10230242" y="5781572"/>
            <a:ext cx="6988236" cy="2515290"/>
          </a:xfrm>
          <a:prstGeom prst="rect">
            <a:avLst/>
          </a:prstGeom>
        </p:spPr>
      </p:pic>
    </p:spTree>
    <p:extLst>
      <p:ext uri="{BB962C8B-B14F-4D97-AF65-F5344CB8AC3E}">
        <p14:creationId xmlns:p14="http://schemas.microsoft.com/office/powerpoint/2010/main" val="33470402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FA5B3-178C-C9D8-DFB6-F8CBF00AEA4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2632F24-95CC-DA9E-A66D-C6E6006E38C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 Placeholder 6">
            <a:extLst>
              <a:ext uri="{FF2B5EF4-FFF2-40B4-BE49-F238E27FC236}">
                <a16:creationId xmlns:a16="http://schemas.microsoft.com/office/drawing/2014/main" id="{8BC6724A-6252-4B02-B2AC-069CD3C72B95}"/>
              </a:ext>
            </a:extLst>
          </p:cNvPr>
          <p:cNvSpPr>
            <a:spLocks noGrp="1"/>
          </p:cNvSpPr>
          <p:nvPr>
            <p:ph type="body" sz="quarter" idx="10"/>
          </p:nvPr>
        </p:nvSpPr>
        <p:spPr/>
        <p:txBody>
          <a:bodyPr/>
          <a:lstStyle/>
          <a:p>
            <a:endParaRPr lang="en-GB"/>
          </a:p>
        </p:txBody>
      </p:sp>
      <p:sp>
        <p:nvSpPr>
          <p:cNvPr id="9" name="Text Placeholder 8">
            <a:extLst>
              <a:ext uri="{FF2B5EF4-FFF2-40B4-BE49-F238E27FC236}">
                <a16:creationId xmlns:a16="http://schemas.microsoft.com/office/drawing/2014/main" id="{71328B17-5037-47D4-BC60-D35EA8E871FE}"/>
              </a:ext>
            </a:extLst>
          </p:cNvPr>
          <p:cNvSpPr>
            <a:spLocks noGrp="1"/>
          </p:cNvSpPr>
          <p:nvPr>
            <p:ph type="body" sz="quarter" idx="11"/>
          </p:nvPr>
        </p:nvSpPr>
        <p:spPr/>
        <p:txBody>
          <a:bodyPr/>
          <a:lstStyle/>
          <a:p>
            <a:endParaRPr lang="en-GB"/>
          </a:p>
        </p:txBody>
      </p:sp>
      <p:sp>
        <p:nvSpPr>
          <p:cNvPr id="4" name="Slide Number Placeholder 3">
            <a:extLst>
              <a:ext uri="{FF2B5EF4-FFF2-40B4-BE49-F238E27FC236}">
                <a16:creationId xmlns:a16="http://schemas.microsoft.com/office/drawing/2014/main" id="{0A85D2EE-FC4C-0D52-6D5F-324D85DBED33}"/>
              </a:ext>
            </a:extLst>
          </p:cNvPr>
          <p:cNvSpPr>
            <a:spLocks noGrp="1"/>
          </p:cNvSpPr>
          <p:nvPr>
            <p:ph type="sldNum" sz="quarter" idx="4294967295"/>
          </p:nvPr>
        </p:nvSpPr>
        <p:spPr>
          <a:xfrm>
            <a:off x="16430625" y="10482263"/>
            <a:ext cx="3675063" cy="601662"/>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52</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55FD783A-FD6A-02AE-0CCF-AE9D6333E162}"/>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p>
        </p:txBody>
      </p:sp>
      <p:graphicFrame>
        <p:nvGraphicFramePr>
          <p:cNvPr id="5" name="Table 4">
            <a:extLst>
              <a:ext uri="{FF2B5EF4-FFF2-40B4-BE49-F238E27FC236}">
                <a16:creationId xmlns:a16="http://schemas.microsoft.com/office/drawing/2014/main" id="{0C1FCCB6-7DDF-CE95-CF3B-EB7CAAFC053A}"/>
              </a:ext>
            </a:extLst>
          </p:cNvPr>
          <p:cNvGraphicFramePr>
            <a:graphicFrameLocks noGrp="1"/>
          </p:cNvGraphicFramePr>
          <p:nvPr>
            <p:extLst>
              <p:ext uri="{D42A27DB-BD31-4B8C-83A1-F6EECF244321}">
                <p14:modId xmlns:p14="http://schemas.microsoft.com/office/powerpoint/2010/main" val="3522389041"/>
              </p:ext>
            </p:extLst>
          </p:nvPr>
        </p:nvGraphicFramePr>
        <p:xfrm>
          <a:off x="17588" y="569278"/>
          <a:ext cx="20070512" cy="10918173"/>
        </p:xfrm>
        <a:graphic>
          <a:graphicData uri="http://schemas.openxmlformats.org/drawingml/2006/table">
            <a:tbl>
              <a:tblPr firstRow="1" bandRow="1">
                <a:tableStyleId>{5C22544A-7EE6-4342-B048-85BDC9FD1C3A}</a:tableStyleId>
              </a:tblPr>
              <a:tblGrid>
                <a:gridCol w="10085931">
                  <a:extLst>
                    <a:ext uri="{9D8B030D-6E8A-4147-A177-3AD203B41FA5}">
                      <a16:colId xmlns:a16="http://schemas.microsoft.com/office/drawing/2014/main" val="48947419"/>
                    </a:ext>
                  </a:extLst>
                </a:gridCol>
                <a:gridCol w="9984581">
                  <a:extLst>
                    <a:ext uri="{9D8B030D-6E8A-4147-A177-3AD203B41FA5}">
                      <a16:colId xmlns:a16="http://schemas.microsoft.com/office/drawing/2014/main" val="3778020355"/>
                    </a:ext>
                  </a:extLst>
                </a:gridCol>
              </a:tblGrid>
              <a:tr h="662227">
                <a:tc gridSpan="2">
                  <a:txBody>
                    <a:bodyPr/>
                    <a:lstStyle/>
                    <a:p>
                      <a:r>
                        <a:rPr lang="en-GB"/>
                        <a:t>Maternity Triage - BSOTS</a:t>
                      </a:r>
                    </a:p>
                  </a:txBody>
                  <a:tcPr/>
                </a:tc>
                <a:tc hMerge="1">
                  <a:txBody>
                    <a:bodyPr/>
                    <a:lstStyle/>
                    <a:p>
                      <a:endParaRPr lang="en-GB"/>
                    </a:p>
                  </a:txBody>
                  <a:tcPr/>
                </a:tc>
                <a:extLst>
                  <a:ext uri="{0D108BD9-81ED-4DB2-BD59-A6C34878D82A}">
                    <a16:rowId xmlns:a16="http://schemas.microsoft.com/office/drawing/2014/main" val="1061403091"/>
                  </a:ext>
                </a:extLst>
              </a:tr>
              <a:tr h="4345044">
                <a:tc gridSpan="2">
                  <a:txBody>
                    <a:bodyPr/>
                    <a:lstStyle/>
                    <a:p>
                      <a:pPr lvl="0" algn="just">
                        <a:lnSpc>
                          <a:spcPct val="100000"/>
                        </a:lnSpc>
                        <a:spcBef>
                          <a:spcPts val="0"/>
                        </a:spcBef>
                        <a:spcAft>
                          <a:spcPts val="0"/>
                        </a:spcAft>
                        <a:buNone/>
                      </a:pPr>
                      <a:r>
                        <a:rPr lang="en-GB" sz="2000" b="0" i="0" u="none" strike="noStrike" kern="1200" noProof="0">
                          <a:solidFill>
                            <a:srgbClr val="000000"/>
                          </a:solidFill>
                          <a:effectLst/>
                          <a:latin typeface="Calibri"/>
                        </a:rPr>
                        <a:t>Birmingham Symptom Specific Obstetric Triage System (BSOTS) is the Maternity services emergency department to support women experiencing concerns or urgent complications with their pregnancy or postnatal period. The following metrics help the system understand how effective, efficient, timely and safe our triage system is in responding to these.</a:t>
                      </a:r>
                    </a:p>
                    <a:p>
                      <a:pPr lvl="0" algn="just">
                        <a:lnSpc>
                          <a:spcPct val="100000"/>
                        </a:lnSpc>
                        <a:spcBef>
                          <a:spcPts val="0"/>
                        </a:spcBef>
                        <a:spcAft>
                          <a:spcPts val="0"/>
                        </a:spcAft>
                        <a:buNone/>
                      </a:pPr>
                      <a:r>
                        <a:rPr lang="en-GB" sz="2000" b="0" i="0" u="none" strike="noStrike" kern="1200" noProof="0">
                          <a:solidFill>
                            <a:srgbClr val="000000"/>
                          </a:solidFill>
                          <a:effectLst/>
                          <a:latin typeface="Calibri"/>
                        </a:rPr>
                        <a:t>In December 530 women were reviewed in triage and assessed for ongoing care requirements in comparison to 480 in November, </a:t>
                      </a:r>
                      <a:r>
                        <a:rPr lang="en-GB" sz="2000" kern="1200">
                          <a:solidFill>
                            <a:schemeClr val="dk1"/>
                          </a:solidFill>
                          <a:effectLst/>
                          <a:latin typeface="+mn-lt"/>
                          <a:ea typeface="+mn-ea"/>
                          <a:cs typeface="+mn-cs"/>
                        </a:rPr>
                        <a:t>an increase of 18% </a:t>
                      </a:r>
                      <a:r>
                        <a:rPr lang="en-GB" sz="2000" b="0" i="0" u="none" strike="noStrike" kern="1200" noProof="0">
                          <a:solidFill>
                            <a:srgbClr val="000000"/>
                          </a:solidFill>
                          <a:effectLst/>
                          <a:latin typeface="Calibri"/>
                        </a:rPr>
                        <a:t>.    </a:t>
                      </a:r>
                      <a:endParaRPr lang="en-GB" sz="2000" b="0" i="0" u="none" strike="noStrike" noProof="0">
                        <a:solidFill>
                          <a:srgbClr val="000000"/>
                        </a:solidFill>
                        <a:latin typeface="Calibri"/>
                      </a:endParaRPr>
                    </a:p>
                    <a:p>
                      <a:pPr marL="0" marR="0" lvl="0" indent="0" algn="just" rtl="0" eaLnBrk="1" fontAlgn="auto" latinLnBrk="0" hangingPunct="1">
                        <a:lnSpc>
                          <a:spcPct val="100000"/>
                        </a:lnSpc>
                        <a:spcBef>
                          <a:spcPts val="0"/>
                        </a:spcBef>
                        <a:spcAft>
                          <a:spcPts val="0"/>
                        </a:spcAft>
                        <a:buClrTx/>
                        <a:buSzTx/>
                        <a:buFontTx/>
                        <a:buNone/>
                      </a:pPr>
                      <a:r>
                        <a:rPr lang="en-GB" sz="2000" b="0" i="0" u="none" strike="noStrike" kern="1200" noProof="0">
                          <a:solidFill>
                            <a:srgbClr val="000000"/>
                          </a:solidFill>
                          <a:effectLst/>
                          <a:latin typeface="Calibri"/>
                        </a:rPr>
                        <a:t>Initial trigae within 15 minutes, standard is 90% - </a:t>
                      </a:r>
                      <a:r>
                        <a:rPr lang="en-GB" sz="2000" kern="1200">
                          <a:solidFill>
                            <a:schemeClr val="dk1"/>
                          </a:solidFill>
                          <a:effectLst/>
                          <a:latin typeface="+mn-lt"/>
                          <a:ea typeface="+mn-ea"/>
                          <a:cs typeface="+mn-cs"/>
                        </a:rPr>
                        <a:t>rate in January 93.2% which is a increase in the compliance in November of 87.5%.  There were 14 incidents reported due to delays following initial assessment and risk stratification for yellow, amber and red pathways. There were no incidents of harm as a result of these delays.  There were 24 breaches in timely medical review of 4.4% which is an improved position of 7.8% in December. </a:t>
                      </a: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pPr lvl="0" algn="just">
                        <a:buNone/>
                      </a:pPr>
                      <a:endParaRPr lang="en-GB" sz="2000" kern="1200">
                        <a:solidFill>
                          <a:schemeClr val="dk1"/>
                        </a:solidFill>
                        <a:effectLst/>
                        <a:latin typeface="+mn-lt"/>
                        <a:ea typeface="+mn-ea"/>
                        <a:cs typeface="+mn-cs"/>
                      </a:endParaRPr>
                    </a:p>
                  </a:txBody>
                  <a:tcPr/>
                </a:tc>
                <a:tc hMerge="1">
                  <a:txBody>
                    <a:bodyPr/>
                    <a:lstStyle/>
                    <a:p>
                      <a:endParaRPr lang="en-GB"/>
                    </a:p>
                  </a:txBody>
                  <a:tcPr/>
                </a:tc>
                <a:extLst>
                  <a:ext uri="{0D108BD9-81ED-4DB2-BD59-A6C34878D82A}">
                    <a16:rowId xmlns:a16="http://schemas.microsoft.com/office/drawing/2014/main" val="2564628124"/>
                  </a:ext>
                </a:extLst>
              </a:tr>
              <a:tr h="662227">
                <a:tc>
                  <a:txBody>
                    <a:bodyPr/>
                    <a:lstStyle/>
                    <a:p>
                      <a:r>
                        <a:rPr lang="en-GB" b="1" dirty="0">
                          <a:solidFill>
                            <a:schemeClr val="bg1"/>
                          </a:solidFill>
                        </a:rPr>
                        <a:t>Workforce – Neonatal Staffing Establishment</a:t>
                      </a:r>
                    </a:p>
                  </a:txBody>
                  <a:tcPr>
                    <a:solidFill>
                      <a:schemeClr val="accent1"/>
                    </a:solidFill>
                  </a:tcPr>
                </a:tc>
                <a:tc>
                  <a:txBody>
                    <a:bodyPr/>
                    <a:lstStyle/>
                    <a:p>
                      <a:r>
                        <a:rPr lang="en-GB" b="1" dirty="0">
                          <a:solidFill>
                            <a:schemeClr val="bg1"/>
                          </a:solidFill>
                        </a:rPr>
                        <a:t>Workforce – Maternity Staffing Establishment</a:t>
                      </a:r>
                      <a:endParaRPr lang="en-GB" dirty="0">
                        <a:solidFill>
                          <a:schemeClr val="bg1"/>
                        </a:solidFill>
                      </a:endParaRPr>
                    </a:p>
                  </a:txBody>
                  <a:tcPr>
                    <a:solidFill>
                      <a:schemeClr val="accent1"/>
                    </a:solidFill>
                  </a:tcPr>
                </a:tc>
                <a:extLst>
                  <a:ext uri="{0D108BD9-81ED-4DB2-BD59-A6C34878D82A}">
                    <a16:rowId xmlns:a16="http://schemas.microsoft.com/office/drawing/2014/main" val="2915054611"/>
                  </a:ext>
                </a:extLst>
              </a:tr>
              <a:tr h="5174119">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884505210"/>
                  </a:ext>
                </a:extLst>
              </a:tr>
            </a:tbl>
          </a:graphicData>
        </a:graphic>
      </p:graphicFrame>
      <p:sp>
        <p:nvSpPr>
          <p:cNvPr id="11" name="Slide Number Placeholder 4">
            <a:extLst>
              <a:ext uri="{FF2B5EF4-FFF2-40B4-BE49-F238E27FC236}">
                <a16:creationId xmlns:a16="http://schemas.microsoft.com/office/drawing/2014/main" id="{936FEBCD-613D-34B3-6D6C-E1A48D2F6679}"/>
              </a:ext>
            </a:extLst>
          </p:cNvPr>
          <p:cNvSpPr txBox="1">
            <a:spLocks/>
          </p:cNvSpPr>
          <p:nvPr/>
        </p:nvSpPr>
        <p:spPr>
          <a:xfrm>
            <a:off x="14199642" y="10482093"/>
            <a:ext cx="4523780" cy="602118"/>
          </a:xfrm>
          <a:prstGeom prst="rect">
            <a:avLst/>
          </a:prstGeom>
        </p:spPr>
        <p:txBody>
          <a:bodyPr vert="horz" lIns="91440" tIns="45720" rIns="91440" bIns="45720" rtlCol="0" anchor="ctr"/>
          <a:lstStyle>
            <a:defPPr>
              <a:defRPr lang="en-US"/>
            </a:defPPr>
            <a:lvl1pPr marL="0" algn="r" defTabSz="914400" rtl="0" eaLnBrk="1" latinLnBrk="0" hangingPunct="1">
              <a:defRPr sz="1979"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C5F4030-F56C-4935-9E0F-578680E692CE}" type="slidenum">
              <a:rPr kumimoji="0" lang="en-GB" sz="1979"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GB" sz="1979"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8" name="Picture 7" descr="A blue and white box with black text&#10;&#10;AI-generated content may be incorrect.">
            <a:extLst>
              <a:ext uri="{FF2B5EF4-FFF2-40B4-BE49-F238E27FC236}">
                <a16:creationId xmlns:a16="http://schemas.microsoft.com/office/drawing/2014/main" id="{423543EB-2B37-FE59-E386-3D765859A0ED}"/>
              </a:ext>
            </a:extLst>
          </p:cNvPr>
          <p:cNvPicPr>
            <a:picLocks noChangeAspect="1"/>
          </p:cNvPicPr>
          <p:nvPr/>
        </p:nvPicPr>
        <p:blipFill>
          <a:blip r:embed="rId3"/>
          <a:stretch>
            <a:fillRect/>
          </a:stretch>
        </p:blipFill>
        <p:spPr>
          <a:xfrm>
            <a:off x="6864831" y="3035498"/>
            <a:ext cx="6083613" cy="2324219"/>
          </a:xfrm>
          <a:prstGeom prst="rect">
            <a:avLst/>
          </a:prstGeom>
        </p:spPr>
      </p:pic>
      <p:pic>
        <p:nvPicPr>
          <p:cNvPr id="13" name="Picture 12" descr="A screenshot of a computer&#10;&#10;AI-generated content may be incorrect.">
            <a:extLst>
              <a:ext uri="{FF2B5EF4-FFF2-40B4-BE49-F238E27FC236}">
                <a16:creationId xmlns:a16="http://schemas.microsoft.com/office/drawing/2014/main" id="{1000AA8C-47B8-CA42-897B-9D3360CE09CD}"/>
              </a:ext>
            </a:extLst>
          </p:cNvPr>
          <p:cNvPicPr>
            <a:picLocks noChangeAspect="1"/>
          </p:cNvPicPr>
          <p:nvPr/>
        </p:nvPicPr>
        <p:blipFill>
          <a:blip r:embed="rId4"/>
          <a:stretch>
            <a:fillRect/>
          </a:stretch>
        </p:blipFill>
        <p:spPr>
          <a:xfrm>
            <a:off x="330893" y="6295796"/>
            <a:ext cx="9130144" cy="5118558"/>
          </a:xfrm>
          <a:prstGeom prst="rect">
            <a:avLst/>
          </a:prstGeom>
        </p:spPr>
      </p:pic>
      <p:pic>
        <p:nvPicPr>
          <p:cNvPr id="17" name="Picture 16" descr="A screenshot of a computer&#10;&#10;AI-generated content may be incorrect.">
            <a:extLst>
              <a:ext uri="{FF2B5EF4-FFF2-40B4-BE49-F238E27FC236}">
                <a16:creationId xmlns:a16="http://schemas.microsoft.com/office/drawing/2014/main" id="{F300790F-B2A9-5FD5-BC63-366C1F53DE4F}"/>
              </a:ext>
            </a:extLst>
          </p:cNvPr>
          <p:cNvPicPr>
            <a:picLocks noChangeAspect="1"/>
          </p:cNvPicPr>
          <p:nvPr/>
        </p:nvPicPr>
        <p:blipFill>
          <a:blip r:embed="rId5"/>
          <a:stretch>
            <a:fillRect/>
          </a:stretch>
        </p:blipFill>
        <p:spPr>
          <a:xfrm>
            <a:off x="10284597" y="6294335"/>
            <a:ext cx="9422801" cy="5118558"/>
          </a:xfrm>
          <a:prstGeom prst="rect">
            <a:avLst/>
          </a:prstGeom>
        </p:spPr>
      </p:pic>
    </p:spTree>
    <p:extLst>
      <p:ext uri="{BB962C8B-B14F-4D97-AF65-F5344CB8AC3E}">
        <p14:creationId xmlns:p14="http://schemas.microsoft.com/office/powerpoint/2010/main" val="227665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79E90-B5DB-3460-A5F5-4D3AA9D084C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B2A1411-BCD7-75C7-3843-3AE2819CB75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 Placeholder 5">
            <a:extLst>
              <a:ext uri="{FF2B5EF4-FFF2-40B4-BE49-F238E27FC236}">
                <a16:creationId xmlns:a16="http://schemas.microsoft.com/office/drawing/2014/main" id="{FD4AA94A-08A6-41F7-BF86-C9E7FB07874D}"/>
              </a:ext>
            </a:extLst>
          </p:cNvPr>
          <p:cNvSpPr>
            <a:spLocks noGrp="1"/>
          </p:cNvSpPr>
          <p:nvPr>
            <p:ph type="body" sz="quarter" idx="10"/>
          </p:nvPr>
        </p:nvSpPr>
        <p:spPr/>
        <p:txBody>
          <a:bodyPr/>
          <a:lstStyle/>
          <a:p>
            <a:endParaRPr lang="en-GB"/>
          </a:p>
        </p:txBody>
      </p:sp>
      <p:sp>
        <p:nvSpPr>
          <p:cNvPr id="9" name="Text Placeholder 8">
            <a:extLst>
              <a:ext uri="{FF2B5EF4-FFF2-40B4-BE49-F238E27FC236}">
                <a16:creationId xmlns:a16="http://schemas.microsoft.com/office/drawing/2014/main" id="{41375745-AA03-497D-9DF0-2EC5B09D67DF}"/>
              </a:ext>
            </a:extLst>
          </p:cNvPr>
          <p:cNvSpPr>
            <a:spLocks noGrp="1"/>
          </p:cNvSpPr>
          <p:nvPr>
            <p:ph type="body" sz="quarter" idx="11"/>
          </p:nvPr>
        </p:nvSpPr>
        <p:spPr/>
        <p:txBody>
          <a:bodyPr/>
          <a:lstStyle/>
          <a:p>
            <a:endParaRPr lang="en-GB"/>
          </a:p>
        </p:txBody>
      </p:sp>
      <p:sp>
        <p:nvSpPr>
          <p:cNvPr id="4" name="Slide Number Placeholder 3">
            <a:extLst>
              <a:ext uri="{FF2B5EF4-FFF2-40B4-BE49-F238E27FC236}">
                <a16:creationId xmlns:a16="http://schemas.microsoft.com/office/drawing/2014/main" id="{6EE41753-A0CF-FF3D-F203-842E47F8A245}"/>
              </a:ext>
            </a:extLst>
          </p:cNvPr>
          <p:cNvSpPr>
            <a:spLocks noGrp="1"/>
          </p:cNvSpPr>
          <p:nvPr>
            <p:ph type="sldNum" sz="quarter" idx="4294967295"/>
          </p:nvPr>
        </p:nvSpPr>
        <p:spPr>
          <a:xfrm>
            <a:off x="16430625" y="10482263"/>
            <a:ext cx="3675063" cy="601662"/>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53</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7B4070A6-9318-0A28-2D89-4E1FE68D29D0}"/>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p>
        </p:txBody>
      </p:sp>
      <p:graphicFrame>
        <p:nvGraphicFramePr>
          <p:cNvPr id="5" name="Table 4">
            <a:extLst>
              <a:ext uri="{FF2B5EF4-FFF2-40B4-BE49-F238E27FC236}">
                <a16:creationId xmlns:a16="http://schemas.microsoft.com/office/drawing/2014/main" id="{8003187B-6F65-5043-84E4-90327FED23BC}"/>
              </a:ext>
            </a:extLst>
          </p:cNvPr>
          <p:cNvGraphicFramePr>
            <a:graphicFrameLocks noGrp="1"/>
          </p:cNvGraphicFramePr>
          <p:nvPr/>
        </p:nvGraphicFramePr>
        <p:xfrm>
          <a:off x="123653" y="744316"/>
          <a:ext cx="19659600" cy="10112527"/>
        </p:xfrm>
        <a:graphic>
          <a:graphicData uri="http://schemas.openxmlformats.org/drawingml/2006/table">
            <a:tbl>
              <a:tblPr firstRow="1" bandRow="1">
                <a:tableStyleId>{5C22544A-7EE6-4342-B048-85BDC9FD1C3A}</a:tableStyleId>
              </a:tblPr>
              <a:tblGrid>
                <a:gridCol w="8024191">
                  <a:extLst>
                    <a:ext uri="{9D8B030D-6E8A-4147-A177-3AD203B41FA5}">
                      <a16:colId xmlns:a16="http://schemas.microsoft.com/office/drawing/2014/main" val="48947419"/>
                    </a:ext>
                  </a:extLst>
                </a:gridCol>
                <a:gridCol w="11635409">
                  <a:extLst>
                    <a:ext uri="{9D8B030D-6E8A-4147-A177-3AD203B41FA5}">
                      <a16:colId xmlns:a16="http://schemas.microsoft.com/office/drawing/2014/main" val="3778020355"/>
                    </a:ext>
                  </a:extLst>
                </a:gridCol>
              </a:tblGrid>
              <a:tr h="533401">
                <a:tc gridSpan="2">
                  <a:txBody>
                    <a:bodyPr/>
                    <a:lstStyle/>
                    <a:p>
                      <a:r>
                        <a:rPr lang="en-GB"/>
                        <a:t>Perinatal Training Compliance</a:t>
                      </a:r>
                    </a:p>
                  </a:txBody>
                  <a:tcPr/>
                </a:tc>
                <a:tc hMerge="1">
                  <a:txBody>
                    <a:bodyPr/>
                    <a:lstStyle/>
                    <a:p>
                      <a:endParaRPr/>
                    </a:p>
                  </a:txBody>
                  <a:tcPr/>
                </a:tc>
                <a:extLst>
                  <a:ext uri="{0D108BD9-81ED-4DB2-BD59-A6C34878D82A}">
                    <a16:rowId xmlns:a16="http://schemas.microsoft.com/office/drawing/2014/main" val="1061403091"/>
                  </a:ext>
                </a:extLst>
              </a:tr>
              <a:tr h="4622041">
                <a:tc>
                  <a:txBody>
                    <a:bodyPr/>
                    <a:lstStyle/>
                    <a:p>
                      <a:pPr algn="just"/>
                      <a:endParaRPr lang="en-GB" sz="1800" dirty="0"/>
                    </a:p>
                  </a:txBody>
                  <a:tcPr/>
                </a:tc>
                <a:tc>
                  <a:txBody>
                    <a:bodyPr/>
                    <a:lstStyle/>
                    <a:p>
                      <a:endParaRPr lang="en-GB" dirty="0"/>
                    </a:p>
                  </a:txBody>
                  <a:tcPr/>
                </a:tc>
                <a:extLst>
                  <a:ext uri="{0D108BD9-81ED-4DB2-BD59-A6C34878D82A}">
                    <a16:rowId xmlns:a16="http://schemas.microsoft.com/office/drawing/2014/main" val="2564628124"/>
                  </a:ext>
                </a:extLst>
              </a:tr>
              <a:tr h="567965">
                <a:tc>
                  <a:txBody>
                    <a:bodyPr/>
                    <a:lstStyle/>
                    <a:p>
                      <a:endParaRPr lang="en-GB" b="1">
                        <a:solidFill>
                          <a:schemeClr val="bg1"/>
                        </a:solidFill>
                      </a:endParaRPr>
                    </a:p>
                  </a:txBody>
                  <a:tcPr>
                    <a:solidFill>
                      <a:schemeClr val="accent1"/>
                    </a:solidFill>
                  </a:tcPr>
                </a:tc>
                <a:tc>
                  <a:txBody>
                    <a:bodyPr/>
                    <a:lstStyle/>
                    <a:p>
                      <a:endParaRPr lang="en-GB">
                        <a:solidFill>
                          <a:schemeClr val="bg1"/>
                        </a:solidFill>
                      </a:endParaRPr>
                    </a:p>
                  </a:txBody>
                  <a:tcPr>
                    <a:solidFill>
                      <a:schemeClr val="accent1"/>
                    </a:solidFill>
                  </a:tcPr>
                </a:tc>
                <a:extLst>
                  <a:ext uri="{0D108BD9-81ED-4DB2-BD59-A6C34878D82A}">
                    <a16:rowId xmlns:a16="http://schemas.microsoft.com/office/drawing/2014/main" val="2915054611"/>
                  </a:ext>
                </a:extLst>
              </a:tr>
              <a:tr h="4248444">
                <a:tc>
                  <a:txBody>
                    <a:bodyPr/>
                    <a:lstStyle/>
                    <a:p>
                      <a:endParaRPr lang="en-GB" dirty="0"/>
                    </a:p>
                  </a:txBody>
                  <a:tcPr/>
                </a:tc>
                <a:tc>
                  <a:txBody>
                    <a:bodyPr/>
                    <a:lstStyle/>
                    <a:p>
                      <a:pPr algn="just"/>
                      <a:r>
                        <a:rPr lang="en-GB" sz="2400" kern="1200" dirty="0">
                          <a:solidFill>
                            <a:schemeClr val="dk1"/>
                          </a:solidFill>
                          <a:effectLst/>
                          <a:latin typeface="+mn-lt"/>
                          <a:ea typeface="+mn-ea"/>
                          <a:cs typeface="+mn-cs"/>
                        </a:rPr>
                        <a:t>There have been some challenges within the Neonatal medical workforce due to unavailability, this has been mitigated with flexible working arrangements which has meant there has been no gap in service.  A Neonatal Consultant was successfully recruited on the 9</a:t>
                      </a:r>
                      <a:r>
                        <a:rPr lang="en-GB" sz="2400" kern="1200" baseline="30000" dirty="0">
                          <a:solidFill>
                            <a:schemeClr val="dk1"/>
                          </a:solidFill>
                          <a:effectLst/>
                          <a:latin typeface="+mn-lt"/>
                          <a:ea typeface="+mn-ea"/>
                          <a:cs typeface="+mn-cs"/>
                        </a:rPr>
                        <a:t>th</a:t>
                      </a:r>
                      <a:r>
                        <a:rPr lang="en-GB" sz="2400" kern="1200" dirty="0">
                          <a:solidFill>
                            <a:schemeClr val="dk1"/>
                          </a:solidFill>
                          <a:effectLst/>
                          <a:latin typeface="+mn-lt"/>
                          <a:ea typeface="+mn-ea"/>
                          <a:cs typeface="+mn-cs"/>
                        </a:rPr>
                        <a:t> December, with 1 expected return following maternity leave in January.</a:t>
                      </a:r>
                    </a:p>
                    <a:p>
                      <a:pPr algn="just"/>
                      <a:endParaRPr lang="en-GB" sz="2400" kern="1200" dirty="0">
                        <a:solidFill>
                          <a:schemeClr val="dk1"/>
                        </a:solidFill>
                        <a:effectLst/>
                        <a:latin typeface="+mn-lt"/>
                        <a:ea typeface="+mn-ea"/>
                        <a:cs typeface="+mn-cs"/>
                      </a:endParaRPr>
                    </a:p>
                    <a:p>
                      <a:pPr algn="just"/>
                      <a:r>
                        <a:rPr lang="en-GB" sz="2400" kern="1200" dirty="0">
                          <a:solidFill>
                            <a:schemeClr val="dk1"/>
                          </a:solidFill>
                          <a:effectLst/>
                          <a:latin typeface="+mn-lt"/>
                          <a:ea typeface="+mn-ea"/>
                          <a:cs typeface="+mn-cs"/>
                        </a:rPr>
                        <a:t>Obstetric workforce – 2 fixed term gaps for career break and other leave have been covered with no vacancies impacting on services.</a:t>
                      </a:r>
                    </a:p>
                    <a:p>
                      <a:pPr algn="just"/>
                      <a:endParaRPr lang="en-GB" sz="2400" kern="1200" dirty="0">
                        <a:solidFill>
                          <a:schemeClr val="dk1"/>
                        </a:solidFill>
                        <a:effectLst/>
                        <a:latin typeface="+mn-lt"/>
                        <a:ea typeface="+mn-ea"/>
                        <a:cs typeface="+mn-cs"/>
                      </a:endParaRPr>
                    </a:p>
                    <a:p>
                      <a:pPr marL="0" marR="0" lvl="0" indent="0" algn="just" defTabSz="1507937" rtl="0" eaLnBrk="1" fontAlgn="auto" latinLnBrk="0" hangingPunct="1">
                        <a:lnSpc>
                          <a:spcPct val="100000"/>
                        </a:lnSpc>
                        <a:spcBef>
                          <a:spcPts val="0"/>
                        </a:spcBef>
                        <a:spcAft>
                          <a:spcPts val="0"/>
                        </a:spcAft>
                        <a:buClrTx/>
                        <a:buSzTx/>
                        <a:buFontTx/>
                        <a:buNone/>
                        <a:tabLst/>
                        <a:defRPr/>
                      </a:pPr>
                      <a:r>
                        <a:rPr lang="en-GB" sz="2400" kern="1200" dirty="0">
                          <a:solidFill>
                            <a:schemeClr val="dk1"/>
                          </a:solidFill>
                          <a:effectLst/>
                          <a:latin typeface="+mn-lt"/>
                          <a:ea typeface="+mn-ea"/>
                          <a:cs typeface="+mn-cs"/>
                        </a:rPr>
                        <a:t>Training compliance is improving across the board and individual staff out of compliance have been emailed to complete their mandatory training. Respective line managers follow up is in place. </a:t>
                      </a:r>
                    </a:p>
                    <a:p>
                      <a:endParaRPr lang="en-GB" dirty="0"/>
                    </a:p>
                  </a:txBody>
                  <a:tcPr/>
                </a:tc>
                <a:extLst>
                  <a:ext uri="{0D108BD9-81ED-4DB2-BD59-A6C34878D82A}">
                    <a16:rowId xmlns:a16="http://schemas.microsoft.com/office/drawing/2014/main" val="3884505210"/>
                  </a:ext>
                </a:extLst>
              </a:tr>
            </a:tbl>
          </a:graphicData>
        </a:graphic>
      </p:graphicFrame>
      <p:sp>
        <p:nvSpPr>
          <p:cNvPr id="8" name="Slide Number Placeholder 4">
            <a:extLst>
              <a:ext uri="{FF2B5EF4-FFF2-40B4-BE49-F238E27FC236}">
                <a16:creationId xmlns:a16="http://schemas.microsoft.com/office/drawing/2014/main" id="{58775D24-23E5-4097-F4DE-1B9A49D205C6}"/>
              </a:ext>
            </a:extLst>
          </p:cNvPr>
          <p:cNvSpPr txBox="1">
            <a:spLocks/>
          </p:cNvSpPr>
          <p:nvPr/>
        </p:nvSpPr>
        <p:spPr>
          <a:xfrm>
            <a:off x="14199642" y="10482093"/>
            <a:ext cx="4523780" cy="602118"/>
          </a:xfrm>
          <a:prstGeom prst="rect">
            <a:avLst/>
          </a:prstGeom>
        </p:spPr>
        <p:txBody>
          <a:bodyPr vert="horz" lIns="91440" tIns="45720" rIns="91440" bIns="45720" rtlCol="0" anchor="ctr"/>
          <a:lstStyle>
            <a:defPPr>
              <a:defRPr lang="en-US"/>
            </a:defPPr>
            <a:lvl1pPr marL="0" algn="r" defTabSz="914400" rtl="0" eaLnBrk="1" latinLnBrk="0" hangingPunct="1">
              <a:defRPr sz="1979"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C5F4030-F56C-4935-9E0F-578680E692CE}" type="slidenum">
              <a:rPr kumimoji="0" lang="en-GB" sz="1979"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GB" sz="1979"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10" name="Picture 9" descr="A calendar with numbers and a number of figures&#10;&#10;AI-generated content may be incorrect.">
            <a:extLst>
              <a:ext uri="{FF2B5EF4-FFF2-40B4-BE49-F238E27FC236}">
                <a16:creationId xmlns:a16="http://schemas.microsoft.com/office/drawing/2014/main" id="{6A29D91D-E1F3-FA84-B92D-734BC3866965}"/>
              </a:ext>
            </a:extLst>
          </p:cNvPr>
          <p:cNvPicPr>
            <a:picLocks noChangeAspect="1"/>
          </p:cNvPicPr>
          <p:nvPr/>
        </p:nvPicPr>
        <p:blipFill>
          <a:blip r:embed="rId3"/>
          <a:stretch>
            <a:fillRect/>
          </a:stretch>
        </p:blipFill>
        <p:spPr>
          <a:xfrm>
            <a:off x="117500" y="1332451"/>
            <a:ext cx="7910779" cy="4283991"/>
          </a:xfrm>
          <a:prstGeom prst="rect">
            <a:avLst/>
          </a:prstGeom>
        </p:spPr>
      </p:pic>
      <p:pic>
        <p:nvPicPr>
          <p:cNvPr id="13" name="Picture 12" descr="A chart with numbers and a number of people&#10;&#10;AI-generated content may be incorrect.">
            <a:extLst>
              <a:ext uri="{FF2B5EF4-FFF2-40B4-BE49-F238E27FC236}">
                <a16:creationId xmlns:a16="http://schemas.microsoft.com/office/drawing/2014/main" id="{EB26DD36-665F-43FA-E97A-595A3CEE030B}"/>
              </a:ext>
            </a:extLst>
          </p:cNvPr>
          <p:cNvPicPr>
            <a:picLocks noChangeAspect="1"/>
          </p:cNvPicPr>
          <p:nvPr/>
        </p:nvPicPr>
        <p:blipFill>
          <a:blip r:embed="rId4"/>
          <a:stretch>
            <a:fillRect/>
          </a:stretch>
        </p:blipFill>
        <p:spPr>
          <a:xfrm>
            <a:off x="8198493" y="1323389"/>
            <a:ext cx="8232131" cy="4545568"/>
          </a:xfrm>
          <a:prstGeom prst="rect">
            <a:avLst/>
          </a:prstGeom>
        </p:spPr>
      </p:pic>
      <p:pic>
        <p:nvPicPr>
          <p:cNvPr id="16" name="Picture 15" descr="A blue and white chart with numbers and a number&#10;&#10;AI-generated content may be incorrect.">
            <a:extLst>
              <a:ext uri="{FF2B5EF4-FFF2-40B4-BE49-F238E27FC236}">
                <a16:creationId xmlns:a16="http://schemas.microsoft.com/office/drawing/2014/main" id="{BAB3BFF6-3F2C-41F0-B383-4D5F6EBF123A}"/>
              </a:ext>
            </a:extLst>
          </p:cNvPr>
          <p:cNvPicPr>
            <a:picLocks noChangeAspect="1"/>
          </p:cNvPicPr>
          <p:nvPr/>
        </p:nvPicPr>
        <p:blipFill>
          <a:blip r:embed="rId5"/>
          <a:stretch>
            <a:fillRect/>
          </a:stretch>
        </p:blipFill>
        <p:spPr>
          <a:xfrm>
            <a:off x="117500" y="6461669"/>
            <a:ext cx="7731100" cy="4347668"/>
          </a:xfrm>
          <a:prstGeom prst="rect">
            <a:avLst/>
          </a:prstGeom>
        </p:spPr>
      </p:pic>
    </p:spTree>
    <p:extLst>
      <p:ext uri="{BB962C8B-B14F-4D97-AF65-F5344CB8AC3E}">
        <p14:creationId xmlns:p14="http://schemas.microsoft.com/office/powerpoint/2010/main" val="39254990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54</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877" y="573673"/>
            <a:ext cx="19989934" cy="1753503"/>
          </a:xfrm>
          <a:prstGeom prst="rect">
            <a:avLst/>
          </a:prstGeom>
        </p:spPr>
      </p:pic>
      <p:graphicFrame>
        <p:nvGraphicFramePr>
          <p:cNvPr id="7" name="Table 6">
            <a:extLst>
              <a:ext uri="{FF2B5EF4-FFF2-40B4-BE49-F238E27FC236}">
                <a16:creationId xmlns:a16="http://schemas.microsoft.com/office/drawing/2014/main" id="{01CD0062-D5EB-D125-C8E4-E7A92AC44C41}"/>
              </a:ext>
            </a:extLst>
          </p:cNvPr>
          <p:cNvGraphicFramePr>
            <a:graphicFrameLocks noGrp="1"/>
          </p:cNvGraphicFramePr>
          <p:nvPr>
            <p:extLst>
              <p:ext uri="{D42A27DB-BD31-4B8C-83A1-F6EECF244321}">
                <p14:modId xmlns:p14="http://schemas.microsoft.com/office/powerpoint/2010/main" val="1390777800"/>
              </p:ext>
            </p:extLst>
          </p:nvPr>
        </p:nvGraphicFramePr>
        <p:xfrm>
          <a:off x="1412951" y="2462614"/>
          <a:ext cx="17678400" cy="8092010"/>
        </p:xfrm>
        <a:graphic>
          <a:graphicData uri="http://schemas.openxmlformats.org/drawingml/2006/table">
            <a:tbl>
              <a:tblPr/>
              <a:tblGrid>
                <a:gridCol w="6601229">
                  <a:extLst>
                    <a:ext uri="{9D8B030D-6E8A-4147-A177-3AD203B41FA5}">
                      <a16:colId xmlns:a16="http://schemas.microsoft.com/office/drawing/2014/main" val="1352849746"/>
                    </a:ext>
                  </a:extLst>
                </a:gridCol>
                <a:gridCol w="1474082">
                  <a:extLst>
                    <a:ext uri="{9D8B030D-6E8A-4147-A177-3AD203B41FA5}">
                      <a16:colId xmlns:a16="http://schemas.microsoft.com/office/drawing/2014/main" val="2078059697"/>
                    </a:ext>
                  </a:extLst>
                </a:gridCol>
                <a:gridCol w="2249939">
                  <a:extLst>
                    <a:ext uri="{9D8B030D-6E8A-4147-A177-3AD203B41FA5}">
                      <a16:colId xmlns:a16="http://schemas.microsoft.com/office/drawing/2014/main" val="26766385"/>
                    </a:ext>
                  </a:extLst>
                </a:gridCol>
                <a:gridCol w="2451050">
                  <a:extLst>
                    <a:ext uri="{9D8B030D-6E8A-4147-A177-3AD203B41FA5}">
                      <a16:colId xmlns:a16="http://schemas.microsoft.com/office/drawing/2014/main" val="2202677127"/>
                    </a:ext>
                  </a:extLst>
                </a:gridCol>
                <a:gridCol w="2451050">
                  <a:extLst>
                    <a:ext uri="{9D8B030D-6E8A-4147-A177-3AD203B41FA5}">
                      <a16:colId xmlns:a16="http://schemas.microsoft.com/office/drawing/2014/main" val="3494659040"/>
                    </a:ext>
                  </a:extLst>
                </a:gridCol>
                <a:gridCol w="2451050">
                  <a:extLst>
                    <a:ext uri="{9D8B030D-6E8A-4147-A177-3AD203B41FA5}">
                      <a16:colId xmlns:a16="http://schemas.microsoft.com/office/drawing/2014/main" val="2872436460"/>
                    </a:ext>
                  </a:extLst>
                </a:gridCol>
              </a:tblGrid>
              <a:tr h="816424">
                <a:tc>
                  <a:txBody>
                    <a:bodyPr/>
                    <a:lstStyle/>
                    <a:p>
                      <a:pPr algn="l" fontAlgn="base">
                        <a:lnSpc>
                          <a:spcPts val="2400"/>
                        </a:lnSpc>
                        <a:buNone/>
                      </a:pPr>
                      <a:r>
                        <a:rPr lang="en-GB" sz="1800" b="1" i="0" u="none" strike="noStrike" dirty="0">
                          <a:solidFill>
                            <a:srgbClr val="FFFFFF"/>
                          </a:solidFill>
                          <a:effectLst/>
                          <a:latin typeface="Verdana"/>
                        </a:rPr>
                        <a:t>Communication with primary care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Nov 25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Dec 25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Jan 26</a:t>
                      </a:r>
                      <a:endParaRPr lang="en-GB" sz="18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marL="0" algn="ctr" defTabSz="1507937" rtl="0" eaLnBrk="1" fontAlgn="base" latinLnBrk="0" hangingPunct="1">
                        <a:lnSpc>
                          <a:spcPts val="2400"/>
                        </a:lnSpc>
                        <a:buNone/>
                      </a:pPr>
                      <a:r>
                        <a:rPr lang="en-GB" sz="1800" b="1" i="0" u="none" strike="noStrike" kern="1200" dirty="0">
                          <a:solidFill>
                            <a:srgbClr val="FFFFFF"/>
                          </a:solidFill>
                          <a:effectLst/>
                          <a:latin typeface="Verdana"/>
                          <a:ea typeface="+mn-ea"/>
                          <a:cs typeface="+mn-cs"/>
                        </a:rPr>
                        <a:t>Feb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580123821"/>
                  </a:ext>
                </a:extLst>
              </a:tr>
              <a:tr h="510316">
                <a:tc>
                  <a:txBody>
                    <a:bodyPr/>
                    <a:lstStyle/>
                    <a:p>
                      <a:pPr algn="l" fontAlgn="base">
                        <a:lnSpc>
                          <a:spcPts val="2400"/>
                        </a:lnSpc>
                        <a:buNone/>
                      </a:pPr>
                      <a:r>
                        <a:rPr lang="en-GB" sz="1800" b="0" i="0" u="none" strike="noStrike" dirty="0">
                          <a:solidFill>
                            <a:srgbClr val="000000"/>
                          </a:solidFill>
                          <a:effectLst/>
                          <a:latin typeface="Verdana"/>
                        </a:rPr>
                        <a:t>% of discharge letters sent to GP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73%​</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71%​</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68%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94052166"/>
                  </a:ext>
                </a:extLst>
              </a:tr>
              <a:tr h="510316">
                <a:tc>
                  <a:txBody>
                    <a:bodyPr/>
                    <a:lstStyle/>
                    <a:p>
                      <a:pPr algn="l" fontAlgn="base">
                        <a:lnSpc>
                          <a:spcPts val="2400"/>
                        </a:lnSpc>
                        <a:buNone/>
                      </a:pPr>
                      <a:r>
                        <a:rPr lang="en-GB" sz="1800" b="1" i="0" u="none" strike="noStrike" dirty="0">
                          <a:solidFill>
                            <a:srgbClr val="FFFFFF"/>
                          </a:solidFill>
                          <a:effectLst/>
                          <a:latin typeface="Verdana"/>
                        </a:rPr>
                        <a:t>Digital Inclusion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Target</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dirty="0">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dirty="0">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2191084555"/>
                  </a:ext>
                </a:extLst>
              </a:tr>
              <a:tr h="1009078">
                <a:tc>
                  <a:txBody>
                    <a:bodyPr/>
                    <a:lstStyle/>
                    <a:p>
                      <a:pPr algn="l" fontAlgn="base">
                        <a:lnSpc>
                          <a:spcPts val="2400"/>
                        </a:lnSpc>
                        <a:buNone/>
                      </a:pPr>
                      <a:r>
                        <a:rPr lang="en-GB" sz="1800" b="0" i="0" u="none" strike="noStrike" kern="1200">
                          <a:solidFill>
                            <a:srgbClr val="000000"/>
                          </a:solidFill>
                          <a:effectLst/>
                          <a:latin typeface="Verdana"/>
                          <a:ea typeface="+mn-ea"/>
                          <a:cs typeface="+mn-cs"/>
                        </a:rPr>
                        <a:t>Total number of citizens that have downloaded the NHS Wales App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​TBC</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75,406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rtl="0" eaLnBrk="1" fontAlgn="auto" latinLnBrk="0" hangingPunct="1">
                        <a:lnSpc>
                          <a:spcPts val="2400"/>
                        </a:lnSpc>
                        <a:buNone/>
                      </a:pPr>
                      <a:r>
                        <a:rPr lang="en-US" sz="1800" b="0" i="0" u="none" strike="noStrike" kern="1200">
                          <a:solidFill>
                            <a:srgbClr val="000000"/>
                          </a:solidFill>
                          <a:effectLst/>
                          <a:latin typeface="Verdana"/>
                          <a:ea typeface="+mn-ea"/>
                          <a:cs typeface="+mn-cs"/>
                        </a:rPr>
                        <a:t>77,829 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defTabSz="1507937" rtl="0" eaLnBrk="1" fontAlgn="auto" latinLnBrk="0" hangingPunct="1">
                        <a:lnSpc>
                          <a:spcPts val="2400"/>
                        </a:lnSpc>
                        <a:buNone/>
                      </a:pPr>
                      <a:r>
                        <a:rPr lang="en-US" sz="1800" b="0" i="0" u="none" strike="noStrike" kern="1200">
                          <a:solidFill>
                            <a:srgbClr val="000000"/>
                          </a:solidFill>
                          <a:effectLst/>
                          <a:latin typeface="Verdana"/>
                          <a:ea typeface="+mn-ea"/>
                          <a:cs typeface="+mn-cs"/>
                        </a:rPr>
                        <a:t>82,089</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rtl="0" eaLnBrk="1" fontAlgn="auto" latinLnBrk="0" hangingPunct="1">
                        <a:lnSpc>
                          <a:spcPts val="2400"/>
                        </a:lnSpc>
                        <a:buNone/>
                      </a:pPr>
                      <a:r>
                        <a:rPr lang="en-US" sz="1800" b="0" i="0" u="none" strike="noStrike" kern="1200">
                          <a:solidFill>
                            <a:srgbClr val="000000"/>
                          </a:solidFill>
                          <a:effectLst/>
                          <a:latin typeface="Verdana"/>
                          <a:ea typeface="+mn-ea"/>
                          <a:cs typeface="+mn-cs"/>
                        </a:rPr>
                        <a:t>85,145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066766147"/>
                  </a:ext>
                </a:extLst>
              </a:tr>
              <a:tr h="1009078">
                <a:tc>
                  <a:txBody>
                    <a:bodyPr/>
                    <a:lstStyle/>
                    <a:p>
                      <a:pPr algn="l" fontAlgn="base">
                        <a:lnSpc>
                          <a:spcPts val="2400"/>
                        </a:lnSpc>
                        <a:buNone/>
                      </a:pPr>
                      <a:r>
                        <a:rPr lang="en-GB" sz="1800" b="0" i="0" u="none" strike="noStrike">
                          <a:solidFill>
                            <a:srgbClr val="000000"/>
                          </a:solidFill>
                          <a:effectLst/>
                          <a:latin typeface="Verdana"/>
                        </a:rPr>
                        <a:t>Total number of outpatients that have downloaded the Swansea Bay Patient Portal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50%​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37,388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40,699 </a:t>
                      </a:r>
                      <a:endParaRPr lang="en-GB" sz="1800" b="0" i="0" u="none" strike="noStrike" noProof="0">
                        <a:solidFill>
                          <a:srgbClr val="000000"/>
                        </a:solidFill>
                        <a:effectLst/>
                        <a:latin typeface="Verdana"/>
                        <a:ea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45,022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49,011 (18% of patients)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3842305373"/>
                  </a:ext>
                </a:extLst>
              </a:tr>
              <a:tr h="1009078">
                <a:tc>
                  <a:txBody>
                    <a:bodyPr/>
                    <a:lstStyle/>
                    <a:p>
                      <a:pPr algn="l" fontAlgn="base">
                        <a:lnSpc>
                          <a:spcPts val="2400"/>
                        </a:lnSpc>
                        <a:buNone/>
                      </a:pPr>
                      <a:r>
                        <a:rPr lang="en-GB" sz="1800" b="0" i="0" u="none" strike="noStrike" dirty="0">
                          <a:solidFill>
                            <a:srgbClr val="000000"/>
                          </a:solidFill>
                          <a:effectLst/>
                          <a:latin typeface="Verdana"/>
                        </a:rPr>
                        <a:t>% of Digital Health Assessment forms Completion Rate </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60%​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27.22%​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lvl="0" algn="ctr">
                        <a:lnSpc>
                          <a:spcPts val="2400"/>
                        </a:lnSpc>
                        <a:buNone/>
                      </a:pPr>
                      <a:r>
                        <a:rPr lang="en-GB" sz="1800" b="0" i="0" u="none" strike="noStrike">
                          <a:solidFill>
                            <a:srgbClr val="000000"/>
                          </a:solidFill>
                          <a:effectLst/>
                          <a:latin typeface="Verdana"/>
                        </a:rPr>
                        <a:t>56.15%</a:t>
                      </a:r>
                    </a:p>
                    <a:p>
                      <a:pPr lvl="0" algn="ctr">
                        <a:lnSpc>
                          <a:spcPts val="2400"/>
                        </a:lnSpc>
                        <a:buNone/>
                      </a:pPr>
                      <a:endParaRPr lang="en-GB" sz="1800" b="0" i="0" u="none" strike="noStrike">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lvl="0" algn="ctr">
                        <a:lnSpc>
                          <a:spcPts val="2400"/>
                        </a:lnSpc>
                        <a:buNone/>
                      </a:pPr>
                      <a:r>
                        <a:rPr lang="en-GB" sz="1600" b="0" i="0" u="none" strike="noStrike">
                          <a:solidFill>
                            <a:srgbClr val="000000"/>
                          </a:solidFill>
                          <a:effectLst/>
                          <a:latin typeface="Verdana"/>
                        </a:rPr>
                        <a:t>tbc</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lvl="0" algn="ctr" defTabSz="1507937" rtl="0" eaLnBrk="1" latinLnBrk="0" hangingPunct="1">
                        <a:lnSpc>
                          <a:spcPts val="2400"/>
                        </a:lnSpc>
                        <a:spcBef>
                          <a:spcPts val="0"/>
                        </a:spcBef>
                        <a:spcAft>
                          <a:spcPts val="0"/>
                        </a:spcAft>
                        <a:buNone/>
                      </a:pPr>
                      <a:r>
                        <a:rPr lang="en-GB" sz="1800" b="0" i="0" u="none" strike="noStrike" kern="1200" noProof="0">
                          <a:solidFill>
                            <a:srgbClr val="000000"/>
                          </a:solidFill>
                          <a:effectLst/>
                          <a:latin typeface="Verdana"/>
                          <a:ea typeface="+mn-ea"/>
                          <a:cs typeface="+mn-cs"/>
                        </a:rPr>
                        <a:t>41.73%</a:t>
                      </a:r>
                      <a:endParaRPr lang="en-US" sz="1800" b="0" i="0" u="none" strike="noStrike" kern="1200">
                        <a:solidFill>
                          <a:srgbClr val="000000"/>
                        </a:solidFill>
                        <a:effectLst/>
                        <a:latin typeface="Verdana"/>
                        <a:ea typeface="+mn-ea"/>
                        <a:cs typeface="+mn-cs"/>
                      </a:endParaRPr>
                    </a:p>
                    <a:p>
                      <a:pPr marL="0" lvl="0" algn="ctr" defTabSz="1507937" rtl="0" eaLnBrk="1" latinLnBrk="0" hangingPunct="1">
                        <a:lnSpc>
                          <a:spcPts val="2400"/>
                        </a:lnSpc>
                        <a:spcBef>
                          <a:spcPts val="0"/>
                        </a:spcBef>
                        <a:spcAft>
                          <a:spcPts val="0"/>
                        </a:spcAft>
                        <a:buNone/>
                      </a:pPr>
                      <a:r>
                        <a:rPr lang="en-GB" sz="1800" b="0" i="0" u="none" strike="noStrike" kern="1200" noProof="0">
                          <a:solidFill>
                            <a:srgbClr val="000000"/>
                          </a:solidFill>
                          <a:effectLst/>
                          <a:latin typeface="Verdana"/>
                          <a:ea typeface="+mn-ea"/>
                          <a:cs typeface="+mn-cs"/>
                        </a:rPr>
                        <a:t>(78,208 completed forms)</a:t>
                      </a:r>
                      <a:endParaRPr lang="en-GB" sz="1800" b="0" i="0" u="none" strike="noStrike" kern="1200">
                        <a:solidFill>
                          <a:srgbClr val="000000"/>
                        </a:solidFill>
                        <a:effectLst/>
                        <a:latin typeface="Verdana"/>
                        <a:ea typeface="+mn-ea"/>
                        <a:cs typeface="+mn-cs"/>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537347152"/>
                  </a:ext>
                </a:extLst>
              </a:tr>
              <a:tr h="531624">
                <a:tc>
                  <a:txBody>
                    <a:bodyPr/>
                    <a:lstStyle/>
                    <a:p>
                      <a:pPr algn="l" fontAlgn="base">
                        <a:lnSpc>
                          <a:spcPts val="2400"/>
                        </a:lnSpc>
                        <a:buNone/>
                      </a:pPr>
                      <a:r>
                        <a:rPr lang="en-GB" sz="1800" b="1" i="0" u="none" strike="noStrike">
                          <a:solidFill>
                            <a:srgbClr val="FFFFFF"/>
                          </a:solidFill>
                          <a:effectLst/>
                          <a:latin typeface="Verdana"/>
                        </a:rPr>
                        <a:t>Diagnostic requesting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dirty="0">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endParaRPr lang="en-GB" sz="800" b="0" i="0" u="none" strike="noStrike"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endParaRPr lang="en-GB" sz="800" b="0" i="0" u="none" strike="noStrike"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2282709682"/>
                  </a:ext>
                </a:extLst>
              </a:tr>
              <a:tr h="816424">
                <a:tc>
                  <a:txBody>
                    <a:bodyPr/>
                    <a:lstStyle/>
                    <a:p>
                      <a:pPr algn="l" fontAlgn="base">
                        <a:lnSpc>
                          <a:spcPts val="2400"/>
                        </a:lnSpc>
                        <a:buNone/>
                      </a:pPr>
                      <a:r>
                        <a:rPr lang="en-GB" sz="1800" b="0" i="0" u="none" strike="noStrike">
                          <a:solidFill>
                            <a:srgbClr val="000000"/>
                          </a:solidFill>
                          <a:effectLst/>
                          <a:latin typeface="Verdana"/>
                        </a:rPr>
                        <a:t>% of secondary care pathology tests raised electronically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​90%</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​83.2%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​85%</a:t>
                      </a:r>
                      <a:endParaRPr lang="en-GB" sz="1800" b="0" i="0" u="none" strike="noStrike" dirty="0">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85%</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85%</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248675754"/>
                  </a:ext>
                </a:extLst>
              </a:tr>
              <a:tr h="531624">
                <a:tc>
                  <a:txBody>
                    <a:bodyPr/>
                    <a:lstStyle/>
                    <a:p>
                      <a:pPr algn="l" fontAlgn="base">
                        <a:lnSpc>
                          <a:spcPts val="2400"/>
                        </a:lnSpc>
                        <a:buNone/>
                      </a:pPr>
                      <a:r>
                        <a:rPr lang="en-GB" sz="1800" b="0" i="0" u="none" strike="noStrike">
                          <a:solidFill>
                            <a:srgbClr val="000000"/>
                          </a:solidFill>
                          <a:effectLst/>
                          <a:latin typeface="Verdana"/>
                        </a:rPr>
                        <a:t>% of primary care pathology tests raised electronically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3854707773"/>
                  </a:ext>
                </a:extLst>
              </a:tr>
              <a:tr h="531624">
                <a:tc>
                  <a:txBody>
                    <a:bodyPr/>
                    <a:lstStyle/>
                    <a:p>
                      <a:pPr algn="l" fontAlgn="base">
                        <a:lnSpc>
                          <a:spcPts val="2400"/>
                        </a:lnSpc>
                        <a:buNone/>
                      </a:pPr>
                      <a:r>
                        <a:rPr lang="en-GB" sz="1800" b="1" i="0" u="none" strike="noStrike">
                          <a:solidFill>
                            <a:srgbClr val="FFFFFF"/>
                          </a:solidFill>
                          <a:effectLst/>
                          <a:latin typeface="Verdana"/>
                        </a:rPr>
                        <a:t>Supporting safe discharge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dirty="0">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dirty="0">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664553538"/>
                  </a:ext>
                </a:extLst>
              </a:tr>
              <a:tr h="816424">
                <a:tc>
                  <a:txBody>
                    <a:bodyPr/>
                    <a:lstStyle/>
                    <a:p>
                      <a:pPr algn="l" fontAlgn="base">
                        <a:lnSpc>
                          <a:spcPts val="2400"/>
                        </a:lnSpc>
                        <a:buNone/>
                      </a:pPr>
                      <a:r>
                        <a:rPr lang="en-GB" sz="1800" b="0" i="0" u="none" strike="noStrike" dirty="0">
                          <a:solidFill>
                            <a:srgbClr val="000000"/>
                          </a:solidFill>
                          <a:effectLst/>
                          <a:latin typeface="Verdana"/>
                        </a:rPr>
                        <a:t>% of patients with a recorded estimated date of discharge </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35%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37%</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45.16%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42.2%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134318211"/>
                  </a:ext>
                </a:extLst>
              </a:tr>
            </a:tbl>
          </a:graphicData>
        </a:graphic>
      </p:graphicFrame>
      <p:sp>
        <p:nvSpPr>
          <p:cNvPr id="8" name="Rectangle 1">
            <a:extLst>
              <a:ext uri="{FF2B5EF4-FFF2-40B4-BE49-F238E27FC236}">
                <a16:creationId xmlns:a16="http://schemas.microsoft.com/office/drawing/2014/main" id="{FB4B8FF7-698F-F58D-2E88-D27E57BFC3FE}"/>
              </a:ext>
            </a:extLst>
          </p:cNvPr>
          <p:cNvSpPr>
            <a:spLocks noChangeArrowheads="1"/>
          </p:cNvSpPr>
          <p:nvPr/>
        </p:nvSpPr>
        <p:spPr bwMode="auto">
          <a:xfrm>
            <a:off x="1412951" y="2429459"/>
            <a:ext cx="20105511" cy="646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19" rIns="91440" bIns="45719"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13" rtl="0" eaLnBrk="0" fontAlgn="base" latinLnBrk="0" hangingPunct="0">
              <a:lnSpc>
                <a:spcPct val="100000"/>
              </a:lnSpc>
              <a:spcBef>
                <a:spcPct val="0"/>
              </a:spcBef>
              <a:spcAft>
                <a:spcPct val="0"/>
              </a:spcAft>
              <a:buClrTx/>
              <a:buSzTx/>
              <a:buFontTx/>
              <a:buNone/>
              <a:tabLst/>
              <a:defRPr/>
            </a:pPr>
            <a:r>
              <a:rPr kumimoji="0" lang="en-US" altLang="en-US" sz="1801"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endParaRPr kumimoji="0" lang="en-US" altLang="en-US" sz="1801"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914413" rtl="0" eaLnBrk="0" fontAlgn="base" latinLnBrk="0" hangingPunct="0">
              <a:lnSpc>
                <a:spcPct val="100000"/>
              </a:lnSpc>
              <a:spcBef>
                <a:spcPct val="0"/>
              </a:spcBef>
              <a:spcAft>
                <a:spcPct val="0"/>
              </a:spcAft>
              <a:buClrTx/>
              <a:buSzTx/>
              <a:buFontTx/>
              <a:buNone/>
              <a:tabLst/>
              <a:defRPr/>
            </a:pPr>
            <a:endParaRPr kumimoji="0" lang="en-US" altLang="en-US" sz="1801"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7669279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55</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877" y="573673"/>
            <a:ext cx="19989934" cy="1753503"/>
          </a:xfrm>
          <a:prstGeom prst="rect">
            <a:avLst/>
          </a:prstGeom>
        </p:spPr>
      </p:pic>
      <p:sp>
        <p:nvSpPr>
          <p:cNvPr id="8" name="TextBox 7">
            <a:extLst>
              <a:ext uri="{FF2B5EF4-FFF2-40B4-BE49-F238E27FC236}">
                <a16:creationId xmlns:a16="http://schemas.microsoft.com/office/drawing/2014/main" id="{998A613D-8A67-AB53-2ECC-47AB445F381A}"/>
              </a:ext>
            </a:extLst>
          </p:cNvPr>
          <p:cNvSpPr txBox="1">
            <a:spLocks/>
          </p:cNvSpPr>
          <p:nvPr/>
        </p:nvSpPr>
        <p:spPr>
          <a:xfrm>
            <a:off x="10325271" y="7234967"/>
            <a:ext cx="11293029" cy="946309"/>
          </a:xfrm>
          <a:prstGeom prst="rect">
            <a:avLst/>
          </a:prstGeom>
          <a:noFill/>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1801" b="0" i="0" u="none" strike="noStrike" kern="1200" cap="none" spc="0" normalizeH="0" baseline="0" noProof="0">
                <a:ln>
                  <a:noFill/>
                </a:ln>
                <a:solidFill>
                  <a:prstClr val="black"/>
                </a:solidFill>
                <a:effectLst/>
                <a:uLnTx/>
                <a:uFillTx/>
                <a:latin typeface="Calibri" panose="020F0502020204030204"/>
                <a:ea typeface="+mn-ea"/>
                <a:cs typeface="+mn-cs"/>
              </a:rPr>
              <a:t>M365 Digital Champions engagement over the previous 12 months</a:t>
            </a:r>
          </a:p>
        </p:txBody>
      </p:sp>
      <p:graphicFrame>
        <p:nvGraphicFramePr>
          <p:cNvPr id="10" name="Table 9">
            <a:extLst>
              <a:ext uri="{FF2B5EF4-FFF2-40B4-BE49-F238E27FC236}">
                <a16:creationId xmlns:a16="http://schemas.microsoft.com/office/drawing/2014/main" id="{0D82BDF3-2D47-DCBD-FC55-8C1211785577}"/>
              </a:ext>
            </a:extLst>
          </p:cNvPr>
          <p:cNvGraphicFramePr>
            <a:graphicFrameLocks noGrp="1"/>
          </p:cNvGraphicFramePr>
          <p:nvPr>
            <p:extLst>
              <p:ext uri="{D42A27DB-BD31-4B8C-83A1-F6EECF244321}">
                <p14:modId xmlns:p14="http://schemas.microsoft.com/office/powerpoint/2010/main" val="2098618669"/>
              </p:ext>
            </p:extLst>
          </p:nvPr>
        </p:nvGraphicFramePr>
        <p:xfrm>
          <a:off x="1282937" y="2462245"/>
          <a:ext cx="17539814" cy="4530555"/>
        </p:xfrm>
        <a:graphic>
          <a:graphicData uri="http://schemas.openxmlformats.org/drawingml/2006/table">
            <a:tbl>
              <a:tblPr/>
              <a:tblGrid>
                <a:gridCol w="7097528">
                  <a:extLst>
                    <a:ext uri="{9D8B030D-6E8A-4147-A177-3AD203B41FA5}">
                      <a16:colId xmlns:a16="http://schemas.microsoft.com/office/drawing/2014/main" val="3482179417"/>
                    </a:ext>
                  </a:extLst>
                </a:gridCol>
                <a:gridCol w="1605270">
                  <a:extLst>
                    <a:ext uri="{9D8B030D-6E8A-4147-A177-3AD203B41FA5}">
                      <a16:colId xmlns:a16="http://schemas.microsoft.com/office/drawing/2014/main" val="3594056476"/>
                    </a:ext>
                  </a:extLst>
                </a:gridCol>
                <a:gridCol w="2696856">
                  <a:extLst>
                    <a:ext uri="{9D8B030D-6E8A-4147-A177-3AD203B41FA5}">
                      <a16:colId xmlns:a16="http://schemas.microsoft.com/office/drawing/2014/main" val="1834362378"/>
                    </a:ext>
                  </a:extLst>
                </a:gridCol>
                <a:gridCol w="2046720">
                  <a:extLst>
                    <a:ext uri="{9D8B030D-6E8A-4147-A177-3AD203B41FA5}">
                      <a16:colId xmlns:a16="http://schemas.microsoft.com/office/drawing/2014/main" val="3783675376"/>
                    </a:ext>
                  </a:extLst>
                </a:gridCol>
                <a:gridCol w="2046720">
                  <a:extLst>
                    <a:ext uri="{9D8B030D-6E8A-4147-A177-3AD203B41FA5}">
                      <a16:colId xmlns:a16="http://schemas.microsoft.com/office/drawing/2014/main" val="3009004778"/>
                    </a:ext>
                  </a:extLst>
                </a:gridCol>
                <a:gridCol w="2046720">
                  <a:extLst>
                    <a:ext uri="{9D8B030D-6E8A-4147-A177-3AD203B41FA5}">
                      <a16:colId xmlns:a16="http://schemas.microsoft.com/office/drawing/2014/main" val="2148669403"/>
                    </a:ext>
                  </a:extLst>
                </a:gridCol>
              </a:tblGrid>
              <a:tr h="971085">
                <a:tc>
                  <a:txBody>
                    <a:bodyPr/>
                    <a:lstStyle/>
                    <a:p>
                      <a:pPr algn="l" fontAlgn="base">
                        <a:lnSpc>
                          <a:spcPts val="2400"/>
                        </a:lnSpc>
                        <a:buNone/>
                      </a:pPr>
                      <a:r>
                        <a:rPr lang="en-GB" sz="1800" b="1" i="0" u="none" strike="noStrike" dirty="0">
                          <a:solidFill>
                            <a:srgbClr val="FFFFFF"/>
                          </a:solidFill>
                          <a:effectLst/>
                          <a:latin typeface="Verdana"/>
                        </a:rPr>
                        <a:t>National and Local Digital </a:t>
                      </a:r>
                      <a:r>
                        <a:rPr lang="en-GB" sz="1800" b="1" i="0" u="none" strike="noStrike" kern="1200" dirty="0">
                          <a:solidFill>
                            <a:srgbClr val="FFFFFF"/>
                          </a:solidFill>
                          <a:effectLst/>
                          <a:latin typeface="Verdana"/>
                          <a:ea typeface="+mn-ea"/>
                          <a:cs typeface="+mn-cs"/>
                        </a:rPr>
                        <a:t>System</a:t>
                      </a:r>
                      <a:r>
                        <a:rPr lang="en-GB" sz="1800" b="1" i="0" u="none" strike="noStrike" dirty="0">
                          <a:solidFill>
                            <a:srgbClr val="FFFFFF"/>
                          </a:solidFill>
                          <a:effectLst/>
                          <a:latin typeface="Verdana"/>
                        </a:rPr>
                        <a:t> availability</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Nov 25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Dec 25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kern="1200" dirty="0">
                          <a:solidFill>
                            <a:srgbClr val="FFFFFF"/>
                          </a:solidFill>
                          <a:effectLst/>
                          <a:latin typeface="Verdana"/>
                          <a:ea typeface="+mn-ea"/>
                          <a:cs typeface="+mn-cs"/>
                        </a:rPr>
                        <a:t>Jan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kern="1200" dirty="0">
                          <a:solidFill>
                            <a:srgbClr val="FFFFFF"/>
                          </a:solidFill>
                          <a:effectLst/>
                          <a:latin typeface="Verdana"/>
                          <a:ea typeface="+mn-ea"/>
                          <a:cs typeface="+mn-cs"/>
                        </a:rPr>
                        <a:t>Feb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037045765"/>
                  </a:ext>
                </a:extLst>
              </a:tr>
              <a:tr h="510316">
                <a:tc>
                  <a:txBody>
                    <a:bodyPr/>
                    <a:lstStyle/>
                    <a:p>
                      <a:pPr algn="l" fontAlgn="base">
                        <a:lnSpc>
                          <a:spcPts val="2400"/>
                        </a:lnSpc>
                        <a:buNone/>
                      </a:pPr>
                      <a:r>
                        <a:rPr lang="en-GB" sz="1800" b="0" i="0" u="none" strike="noStrike" kern="1200">
                          <a:solidFill>
                            <a:srgbClr val="000000"/>
                          </a:solidFill>
                          <a:effectLst/>
                          <a:latin typeface="Verdana"/>
                          <a:ea typeface="+mn-ea"/>
                          <a:cs typeface="+mn-cs"/>
                        </a:rPr>
                        <a:t>National</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99.987%</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N/A</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249213913"/>
                  </a:ext>
                </a:extLst>
              </a:tr>
              <a:tr h="510316">
                <a:tc>
                  <a:txBody>
                    <a:bodyPr/>
                    <a:lstStyle/>
                    <a:p>
                      <a:pPr algn="l" fontAlgn="base">
                        <a:lnSpc>
                          <a:spcPts val="2400"/>
                        </a:lnSpc>
                        <a:buNone/>
                      </a:pPr>
                      <a:r>
                        <a:rPr lang="en-GB" sz="1800" b="0" i="0" u="none" strike="noStrike" dirty="0">
                          <a:solidFill>
                            <a:srgbClr val="000000"/>
                          </a:solidFill>
                          <a:effectLst/>
                          <a:latin typeface="Verdana"/>
                        </a:rPr>
                        <a:t>Local</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99.998%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lvl="0" algn="ctr">
                        <a:lnSpc>
                          <a:spcPts val="2400"/>
                        </a:lnSpc>
                        <a:buNone/>
                      </a:pPr>
                      <a:endParaRPr lang="en-GB" sz="1800" b="0" i="0" u="none" strike="noStrike">
                        <a:solidFill>
                          <a:srgbClr val="000000"/>
                        </a:solidFill>
                        <a:effectLst/>
                        <a:latin typeface="Verdana"/>
                      </a:endParaRPr>
                    </a:p>
                    <a:p>
                      <a:pPr lvl="0" algn="ctr">
                        <a:lnSpc>
                          <a:spcPts val="2400"/>
                        </a:lnSpc>
                        <a:buNone/>
                      </a:pPr>
                      <a:r>
                        <a:rPr lang="en-GB" sz="1800" b="0" i="0" u="none" strike="noStrike" noProof="0">
                          <a:solidFill>
                            <a:srgbClr val="000000"/>
                          </a:solidFill>
                          <a:effectLst/>
                          <a:latin typeface="Verdana"/>
                          <a:ea typeface="Verdana"/>
                        </a:rPr>
                        <a:t>99.998%</a:t>
                      </a:r>
                      <a:endParaRPr lang="en-GB"/>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2522458544"/>
                  </a:ext>
                </a:extLst>
              </a:tr>
              <a:tr h="993823">
                <a:tc>
                  <a:txBody>
                    <a:bodyPr/>
                    <a:lstStyle/>
                    <a:p>
                      <a:pPr lvl="0" algn="l">
                        <a:lnSpc>
                          <a:spcPts val="2400"/>
                        </a:lnSpc>
                        <a:buNone/>
                      </a:pPr>
                      <a:r>
                        <a:rPr lang="en-GB" sz="1800" b="1" i="0" u="none" strike="noStrike" dirty="0">
                          <a:solidFill>
                            <a:srgbClr val="FFFFFF"/>
                          </a:solidFill>
                          <a:effectLst/>
                          <a:latin typeface="Verdana"/>
                        </a:rPr>
                        <a:t>Data Driven Organisation</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dirty="0">
                          <a:solidFill>
                            <a:srgbClr val="FFFFFF"/>
                          </a:solidFill>
                          <a:effectLst/>
                          <a:latin typeface="Verdana"/>
                        </a:rPr>
                        <a:t>Target</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Nov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dirty="0">
                          <a:solidFill>
                            <a:srgbClr val="FFFFFF"/>
                          </a:solidFill>
                          <a:effectLst/>
                          <a:latin typeface="Verdana"/>
                        </a:rPr>
                        <a:t>Dec 25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0" i="0">
                          <a:solidFill>
                            <a:schemeClr val="bg1"/>
                          </a:solidFill>
                          <a:effectLst/>
                          <a:latin typeface="Verdana"/>
                        </a:rPr>
                        <a:t>Jan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0" i="0">
                          <a:solidFill>
                            <a:schemeClr val="bg1"/>
                          </a:solidFill>
                          <a:effectLst/>
                          <a:latin typeface="Verdana"/>
                        </a:rPr>
                        <a:t>Feb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1123153745"/>
                  </a:ext>
                </a:extLst>
              </a:tr>
              <a:tr h="506441">
                <a:tc>
                  <a:txBody>
                    <a:bodyPr/>
                    <a:lstStyle/>
                    <a:p>
                      <a:pPr lvl="0" algn="l">
                        <a:lnSpc>
                          <a:spcPct val="100000"/>
                        </a:lnSpc>
                        <a:spcBef>
                          <a:spcPts val="0"/>
                        </a:spcBef>
                        <a:spcAft>
                          <a:spcPts val="0"/>
                        </a:spcAft>
                        <a:buNone/>
                      </a:pPr>
                      <a:r>
                        <a:rPr lang="en-GB" sz="2000" b="0" i="0" u="none" strike="noStrike" noProof="0">
                          <a:solidFill>
                            <a:srgbClr val="000000"/>
                          </a:solidFill>
                          <a:effectLst/>
                          <a:latin typeface="Verdana"/>
                        </a:rPr>
                        <a:t>No. Staff attended Digital Intelligence Data Literacy Course</a:t>
                      </a:r>
                      <a:endParaRPr lang="en-US" sz="1800"/>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10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10</a:t>
                      </a:r>
                    </a:p>
                  </a:txBody>
                  <a:tcPr marL="81712" marR="81712" marT="40856" marB="40856" anchor="ctr">
                    <a:lnL w="9524" cap="flat" cmpd="sng" algn="ctr">
                      <a:solidFill>
                        <a:srgbClr val="808080"/>
                      </a:solidFill>
                      <a:prstDash val="solid"/>
                      <a:round/>
                      <a:headEnd type="none" w="med" len="med"/>
                      <a:tailEnd type="none" w="med" len="med"/>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dirty="0">
                          <a:solidFill>
                            <a:srgbClr val="000000"/>
                          </a:solidFill>
                          <a:effectLst/>
                          <a:latin typeface="Verdana"/>
                        </a:rPr>
                        <a:t>0</a:t>
                      </a:r>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39</a:t>
                      </a:r>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20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extLst>
                  <a:ext uri="{0D108BD9-81ED-4DB2-BD59-A6C34878D82A}">
                    <a16:rowId xmlns:a16="http://schemas.microsoft.com/office/drawing/2014/main" val="126028063"/>
                  </a:ext>
                </a:extLst>
              </a:tr>
              <a:tr h="684877">
                <a:tc>
                  <a:txBody>
                    <a:bodyPr/>
                    <a:lstStyle/>
                    <a:p>
                      <a:pPr lvl="0" algn="l">
                        <a:lnSpc>
                          <a:spcPct val="100000"/>
                        </a:lnSpc>
                        <a:spcBef>
                          <a:spcPts val="0"/>
                        </a:spcBef>
                        <a:spcAft>
                          <a:spcPts val="0"/>
                        </a:spcAft>
                        <a:buNone/>
                      </a:pPr>
                      <a:r>
                        <a:rPr lang="en-GB" sz="2000" b="0" i="0" u="none" strike="noStrike" noProof="0">
                          <a:solidFill>
                            <a:srgbClr val="000000"/>
                          </a:solidFill>
                          <a:effectLst/>
                          <a:latin typeface="Verdana"/>
                        </a:rPr>
                        <a:t>No. Unique Users Accessed Digital Intelligence Analytical Tools</a:t>
                      </a:r>
                      <a:endParaRPr lang="en-US" sz="1800"/>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356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dirty="0">
                          <a:solidFill>
                            <a:srgbClr val="000000"/>
                          </a:solidFill>
                          <a:effectLst/>
                          <a:latin typeface="Verdana"/>
                        </a:rPr>
                        <a:t>480</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dirty="0">
                          <a:solidFill>
                            <a:srgbClr val="000000"/>
                          </a:solidFill>
                          <a:effectLst/>
                          <a:latin typeface="Verdana"/>
                        </a:rPr>
                        <a:t>456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506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dirty="0">
                          <a:solidFill>
                            <a:srgbClr val="000000"/>
                          </a:solidFill>
                          <a:effectLst/>
                          <a:latin typeface="Verdana"/>
                        </a:rPr>
                        <a:t>526</a:t>
                      </a:r>
                    </a:p>
                  </a:txBody>
                  <a:tcPr marL="81712" marR="81712" marT="40856" marB="40856" anchor="ctr">
                    <a:lnL w="9524" cap="flat" cmpd="sng" algn="ctr">
                      <a:solidFill>
                        <a:srgbClr val="808080"/>
                      </a:solidFill>
                      <a:prstDash val="solid"/>
                      <a:round/>
                      <a:headEnd type="none" w="med" len="med"/>
                      <a:tailEnd type="none" w="med" len="med"/>
                    </a:lnL>
                    <a:lnR w="9524">
                      <a:solidFill>
                        <a:srgbClr val="808080"/>
                      </a:solidFill>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extLst>
                  <a:ext uri="{0D108BD9-81ED-4DB2-BD59-A6C34878D82A}">
                    <a16:rowId xmlns:a16="http://schemas.microsoft.com/office/drawing/2014/main" val="174251730"/>
                  </a:ext>
                </a:extLst>
              </a:tr>
            </a:tbl>
          </a:graphicData>
        </a:graphic>
      </p:graphicFrame>
      <p:pic>
        <p:nvPicPr>
          <p:cNvPr id="11" name="Picture 10">
            <a:extLst>
              <a:ext uri="{FF2B5EF4-FFF2-40B4-BE49-F238E27FC236}">
                <a16:creationId xmlns:a16="http://schemas.microsoft.com/office/drawing/2014/main" id="{5F84CB42-36DA-76B0-1530-225C8B9FB436}"/>
              </a:ext>
            </a:extLst>
          </p:cNvPr>
          <p:cNvPicPr>
            <a:picLocks noChangeAspect="1"/>
          </p:cNvPicPr>
          <p:nvPr/>
        </p:nvPicPr>
        <p:blipFill>
          <a:blip r:embed="rId3"/>
          <a:stretch>
            <a:fillRect/>
          </a:stretch>
        </p:blipFill>
        <p:spPr>
          <a:xfrm>
            <a:off x="2318211" y="7225747"/>
            <a:ext cx="6374887" cy="3864569"/>
          </a:xfrm>
          <a:prstGeom prst="rect">
            <a:avLst/>
          </a:prstGeom>
        </p:spPr>
      </p:pic>
      <p:pic>
        <p:nvPicPr>
          <p:cNvPr id="7" name="Picture 6" descr="A graph on a screen&#10;&#10;AI-generated content may be incorrect.">
            <a:extLst>
              <a:ext uri="{FF2B5EF4-FFF2-40B4-BE49-F238E27FC236}">
                <a16:creationId xmlns:a16="http://schemas.microsoft.com/office/drawing/2014/main" id="{0C0FE190-E4A0-4F63-578F-4236F8D447B7}"/>
              </a:ext>
            </a:extLst>
          </p:cNvPr>
          <p:cNvPicPr>
            <a:picLocks noChangeAspect="1"/>
          </p:cNvPicPr>
          <p:nvPr/>
        </p:nvPicPr>
        <p:blipFill>
          <a:blip r:embed="rId4"/>
          <a:stretch>
            <a:fillRect/>
          </a:stretch>
        </p:blipFill>
        <p:spPr>
          <a:xfrm>
            <a:off x="10326794" y="7719301"/>
            <a:ext cx="7460071" cy="3367504"/>
          </a:xfrm>
          <a:prstGeom prst="rect">
            <a:avLst/>
          </a:prstGeom>
        </p:spPr>
      </p:pic>
    </p:spTree>
    <p:extLst>
      <p:ext uri="{BB962C8B-B14F-4D97-AF65-F5344CB8AC3E}">
        <p14:creationId xmlns:p14="http://schemas.microsoft.com/office/powerpoint/2010/main" val="16274327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56</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877" y="573673"/>
            <a:ext cx="19989934" cy="1753503"/>
          </a:xfrm>
          <a:prstGeom prst="rect">
            <a:avLst/>
          </a:prstGeom>
        </p:spPr>
      </p:pic>
      <p:sp>
        <p:nvSpPr>
          <p:cNvPr id="9" name="TextBox 8">
            <a:extLst>
              <a:ext uri="{FF2B5EF4-FFF2-40B4-BE49-F238E27FC236}">
                <a16:creationId xmlns:a16="http://schemas.microsoft.com/office/drawing/2014/main" id="{948F140F-B9A2-AF19-18F4-29D98CECF3DB}"/>
              </a:ext>
            </a:extLst>
          </p:cNvPr>
          <p:cNvSpPr txBox="1"/>
          <p:nvPr/>
        </p:nvSpPr>
        <p:spPr>
          <a:xfrm>
            <a:off x="421052" y="2567887"/>
            <a:ext cx="19126032" cy="461537"/>
          </a:xfrm>
          <a:prstGeom prst="rect">
            <a:avLst/>
          </a:prstGeom>
          <a:solidFill>
            <a:schemeClr val="accent1"/>
          </a:solidFill>
          <a:ln>
            <a:solidFill>
              <a:schemeClr val="accent1"/>
            </a:solidFill>
          </a:ln>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2399" b="1" i="0" u="none" strike="noStrike" kern="1200" cap="none" spc="0" normalizeH="0" baseline="0" noProof="0" dirty="0">
                <a:ln>
                  <a:noFill/>
                </a:ln>
                <a:solidFill>
                  <a:prstClr val="white"/>
                </a:solidFill>
                <a:effectLst/>
                <a:uLnTx/>
                <a:uFillTx/>
                <a:latin typeface="Calibri" panose="020F0502020204030204"/>
                <a:ea typeface="+mn-ea"/>
                <a:cs typeface="+mn-cs"/>
              </a:rPr>
              <a:t>A summary of the digital projects and their delivery status has been outlined below for Quarter 4</a:t>
            </a:r>
            <a:r>
              <a:rPr kumimoji="0" lang="en-GB" sz="1801"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pic>
        <p:nvPicPr>
          <p:cNvPr id="14" name="Picture 13">
            <a:extLst>
              <a:ext uri="{FF2B5EF4-FFF2-40B4-BE49-F238E27FC236}">
                <a16:creationId xmlns:a16="http://schemas.microsoft.com/office/drawing/2014/main" id="{2E85C9F4-A5AE-FFD7-54AA-17E8C0475826}"/>
              </a:ext>
            </a:extLst>
          </p:cNvPr>
          <p:cNvPicPr>
            <a:picLocks noChangeAspect="1"/>
          </p:cNvPicPr>
          <p:nvPr/>
        </p:nvPicPr>
        <p:blipFill>
          <a:blip r:embed="rId3"/>
          <a:stretch>
            <a:fillRect/>
          </a:stretch>
        </p:blipFill>
        <p:spPr>
          <a:xfrm>
            <a:off x="1335368" y="3029424"/>
            <a:ext cx="17297400" cy="8035328"/>
          </a:xfrm>
          <a:prstGeom prst="rect">
            <a:avLst/>
          </a:prstGeom>
        </p:spPr>
      </p:pic>
    </p:spTree>
    <p:extLst>
      <p:ext uri="{BB962C8B-B14F-4D97-AF65-F5344CB8AC3E}">
        <p14:creationId xmlns:p14="http://schemas.microsoft.com/office/powerpoint/2010/main" val="250148298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9" name="Picture 8">
            <a:extLst>
              <a:ext uri="{FF2B5EF4-FFF2-40B4-BE49-F238E27FC236}">
                <a16:creationId xmlns:a16="http://schemas.microsoft.com/office/drawing/2014/main" id="{9C3B190B-87B0-67A5-A482-A8BC8918AC86}"/>
              </a:ext>
            </a:extLst>
          </p:cNvPr>
          <p:cNvPicPr>
            <a:picLocks noChangeAspect="1"/>
          </p:cNvPicPr>
          <p:nvPr/>
        </p:nvPicPr>
        <p:blipFill>
          <a:blip r:embed="rId2"/>
          <a:stretch>
            <a:fillRect/>
          </a:stretch>
        </p:blipFill>
        <p:spPr>
          <a:xfrm>
            <a:off x="756444" y="854075"/>
            <a:ext cx="18841577" cy="9296400"/>
          </a:xfrm>
          <a:prstGeom prst="rect">
            <a:avLst/>
          </a:prstGeom>
        </p:spPr>
      </p:pic>
    </p:spTree>
    <p:extLst>
      <p:ext uri="{BB962C8B-B14F-4D97-AF65-F5344CB8AC3E}">
        <p14:creationId xmlns:p14="http://schemas.microsoft.com/office/powerpoint/2010/main" val="33321065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C5B2B9E-1187-DB78-63AB-82342B0E4B3E}"/>
              </a:ext>
            </a:extLst>
          </p:cNvPr>
          <p:cNvPicPr>
            <a:picLocks noChangeAspect="1"/>
          </p:cNvPicPr>
          <p:nvPr/>
        </p:nvPicPr>
        <p:blipFill>
          <a:blip r:embed="rId2"/>
          <a:stretch>
            <a:fillRect/>
          </a:stretch>
        </p:blipFill>
        <p:spPr>
          <a:xfrm>
            <a:off x="985044" y="8474075"/>
            <a:ext cx="18474976" cy="2656752"/>
          </a:xfrm>
          <a:prstGeom prst="rect">
            <a:avLst/>
          </a:prstGeom>
        </p:spPr>
      </p:pic>
      <p:sp>
        <p:nvSpPr>
          <p:cNvPr id="3" name="TextBox 2">
            <a:extLst>
              <a:ext uri="{FF2B5EF4-FFF2-40B4-BE49-F238E27FC236}">
                <a16:creationId xmlns:a16="http://schemas.microsoft.com/office/drawing/2014/main" id="{781EA73B-55B8-6DFA-FDF0-DECB27A56B8C}"/>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5" name="Picture 4">
            <a:extLst>
              <a:ext uri="{FF2B5EF4-FFF2-40B4-BE49-F238E27FC236}">
                <a16:creationId xmlns:a16="http://schemas.microsoft.com/office/drawing/2014/main" id="{8B3C55D2-BFA7-3FA0-5B6F-FB20847CBCBF}"/>
              </a:ext>
            </a:extLst>
          </p:cNvPr>
          <p:cNvPicPr>
            <a:picLocks noChangeAspect="1"/>
          </p:cNvPicPr>
          <p:nvPr/>
        </p:nvPicPr>
        <p:blipFill>
          <a:blip r:embed="rId3"/>
          <a:stretch>
            <a:fillRect/>
          </a:stretch>
        </p:blipFill>
        <p:spPr>
          <a:xfrm>
            <a:off x="985044" y="701675"/>
            <a:ext cx="18474976" cy="8382000"/>
          </a:xfrm>
          <a:prstGeom prst="rect">
            <a:avLst/>
          </a:prstGeom>
        </p:spPr>
      </p:pic>
    </p:spTree>
    <p:extLst>
      <p:ext uri="{BB962C8B-B14F-4D97-AF65-F5344CB8AC3E}">
        <p14:creationId xmlns:p14="http://schemas.microsoft.com/office/powerpoint/2010/main" val="17075811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59</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3"/>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87788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8855075"/>
            <a:ext cx="19583400" cy="2308324"/>
          </a:xfrm>
          <a:prstGeom prst="rect">
            <a:avLst/>
          </a:prstGeom>
          <a:noFill/>
        </p:spPr>
        <p:txBody>
          <a:bodyPr wrap="square" rtlCol="0">
            <a:spAutoFit/>
          </a:bodyPr>
          <a:lstStyle/>
          <a:p>
            <a:r>
              <a:rPr lang="en-GB" sz="24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performance and development review compliance has improved February 2026 to 75.79% from  73.78% in January 2026. Performance is currently below the Welsh Government target of 85%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deteriorated slightly to 88.39% in February from 88.97% in January 2026. </a:t>
            </a:r>
          </a:p>
        </p:txBody>
      </p:sp>
      <p:sp>
        <p:nvSpPr>
          <p:cNvPr id="5" name="Rectangle: Rounded Corners 4">
            <a:hlinkClick r:id="rId4"/>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8" name="Picture 7" descr="A graph with numbers and a red line&#10;&#10;AI-generated content may be incorrect.">
            <a:extLst>
              <a:ext uri="{FF2B5EF4-FFF2-40B4-BE49-F238E27FC236}">
                <a16:creationId xmlns:a16="http://schemas.microsoft.com/office/drawing/2014/main" id="{5D7B5620-C133-E7D2-7462-687BFE7E2BF2}"/>
              </a:ext>
            </a:extLst>
          </p:cNvPr>
          <p:cNvPicPr>
            <a:picLocks noChangeAspect="1"/>
          </p:cNvPicPr>
          <p:nvPr/>
        </p:nvPicPr>
        <p:blipFill>
          <a:blip r:embed="rId7"/>
          <a:stretch>
            <a:fillRect/>
          </a:stretch>
        </p:blipFill>
        <p:spPr>
          <a:xfrm>
            <a:off x="1340636" y="2714746"/>
            <a:ext cx="8232948" cy="5620888"/>
          </a:xfrm>
          <a:prstGeom prst="rect">
            <a:avLst/>
          </a:prstGeom>
        </p:spPr>
      </p:pic>
      <p:pic>
        <p:nvPicPr>
          <p:cNvPr id="15" name="Picture 14" descr="A graph with a red line&#10;&#10;AI-generated content may be incorrect.">
            <a:extLst>
              <a:ext uri="{FF2B5EF4-FFF2-40B4-BE49-F238E27FC236}">
                <a16:creationId xmlns:a16="http://schemas.microsoft.com/office/drawing/2014/main" id="{F1DFEFC1-AAB2-CE27-2199-9BECB22F498B}"/>
              </a:ext>
            </a:extLst>
          </p:cNvPr>
          <p:cNvPicPr>
            <a:picLocks noChangeAspect="1"/>
          </p:cNvPicPr>
          <p:nvPr/>
        </p:nvPicPr>
        <p:blipFill>
          <a:blip r:embed="rId8"/>
          <a:stretch>
            <a:fillRect/>
          </a:stretch>
        </p:blipFill>
        <p:spPr>
          <a:xfrm>
            <a:off x="10532106" y="2674824"/>
            <a:ext cx="8436138" cy="5620887"/>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C0CFC9-E8E9-D421-AAB8-D55DD5144039}"/>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Cancer</a:t>
            </a:r>
          </a:p>
        </p:txBody>
      </p:sp>
      <p:graphicFrame>
        <p:nvGraphicFramePr>
          <p:cNvPr id="3" name="Table 2">
            <a:extLst>
              <a:ext uri="{FF2B5EF4-FFF2-40B4-BE49-F238E27FC236}">
                <a16:creationId xmlns:a16="http://schemas.microsoft.com/office/drawing/2014/main" id="{DEE33EC1-2461-588B-6843-FF89C77335B0}"/>
              </a:ext>
            </a:extLst>
          </p:cNvPr>
          <p:cNvGraphicFramePr>
            <a:graphicFrameLocks noGrp="1"/>
          </p:cNvGraphicFramePr>
          <p:nvPr/>
        </p:nvGraphicFramePr>
        <p:xfrm>
          <a:off x="375444" y="854075"/>
          <a:ext cx="19431000" cy="1471295"/>
        </p:xfrm>
        <a:graphic>
          <a:graphicData uri="http://schemas.openxmlformats.org/drawingml/2006/table">
            <a:tbl>
              <a:tblPr firstRow="1" firstCol="1" bandRow="1">
                <a:tableStyleId>{5C22544A-7EE6-4342-B048-85BDC9FD1C3A}</a:tableStyleId>
              </a:tblPr>
              <a:tblGrid>
                <a:gridCol w="9612637">
                  <a:extLst>
                    <a:ext uri="{9D8B030D-6E8A-4147-A177-3AD203B41FA5}">
                      <a16:colId xmlns:a16="http://schemas.microsoft.com/office/drawing/2014/main" val="103262134"/>
                    </a:ext>
                  </a:extLst>
                </a:gridCol>
                <a:gridCol w="9818363">
                  <a:extLst>
                    <a:ext uri="{9D8B030D-6E8A-4147-A177-3AD203B41FA5}">
                      <a16:colId xmlns:a16="http://schemas.microsoft.com/office/drawing/2014/main" val="356858179"/>
                    </a:ext>
                  </a:extLst>
                </a:gridCol>
              </a:tblGrid>
              <a:tr h="316544">
                <a:tc>
                  <a:txBody>
                    <a:bodyPr/>
                    <a:lstStyle/>
                    <a:p>
                      <a:pPr>
                        <a:lnSpc>
                          <a:spcPct val="107000"/>
                        </a:lnSpc>
                        <a:spcAft>
                          <a:spcPts val="800"/>
                        </a:spcAft>
                        <a:buNone/>
                      </a:pPr>
                      <a:r>
                        <a:rPr lang="en-GB" sz="2400">
                          <a:effectLst/>
                        </a:rPr>
                        <a:t>Criteria to Achieve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24047752"/>
                  </a:ext>
                </a:extLst>
              </a:tr>
              <a:tr h="978856">
                <a:tc>
                  <a:txBody>
                    <a:bodyPr/>
                    <a:lstStyle/>
                    <a:p>
                      <a:pPr marL="342900" lvl="0" indent="-342900">
                        <a:lnSpc>
                          <a:spcPct val="107000"/>
                        </a:lnSpc>
                        <a:buFont typeface="Symbol" panose="05050102010706020507" pitchFamily="18" charset="2"/>
                        <a:buChar char=""/>
                      </a:pPr>
                      <a:r>
                        <a:rPr lang="en-GB" sz="2400" dirty="0">
                          <a:effectLst/>
                        </a:rPr>
                        <a:t>60% performance maintained for 3 months against the Single Cancer Pathway (SCP) target.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C000"/>
                    </a:solidFill>
                  </a:tcPr>
                </a:tc>
                <a:tc>
                  <a:txBody>
                    <a:bodyPr/>
                    <a:lstStyle/>
                    <a:p>
                      <a:pPr marL="457200" lvl="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November – 52%</a:t>
                      </a:r>
                    </a:p>
                    <a:p>
                      <a:pPr marL="45720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December – 62%</a:t>
                      </a:r>
                    </a:p>
                    <a:p>
                      <a:pPr marL="45720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January – 55%</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97844833"/>
                  </a:ext>
                </a:extLst>
              </a:tr>
            </a:tbl>
          </a:graphicData>
        </a:graphic>
      </p:graphicFrame>
      <p:sp>
        <p:nvSpPr>
          <p:cNvPr id="5" name="TextBox 4">
            <a:extLst>
              <a:ext uri="{FF2B5EF4-FFF2-40B4-BE49-F238E27FC236}">
                <a16:creationId xmlns:a16="http://schemas.microsoft.com/office/drawing/2014/main" id="{65040364-58A5-A5C1-4AB3-676C34758186}"/>
              </a:ext>
            </a:extLst>
          </p:cNvPr>
          <p:cNvSpPr txBox="1"/>
          <p:nvPr/>
        </p:nvSpPr>
        <p:spPr>
          <a:xfrm>
            <a:off x="12415044" y="2800567"/>
            <a:ext cx="7162800" cy="7263912"/>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rPr>
              <a:t>Actions being taken to improve include:</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Continued focus on front end of pathway for all specialties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Commencing demand and capacity work in relation to the cancer pathway supported by Transformation Team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Outsourcing pathology backlog for Skin, Urology and LGI</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Detailed Dermatology demand and capacity exercise, supported by Healthcare Systems Engineering team currently in progress.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Phase 2, business case development for the long-term provision of complex gynae-oncology surgery commences.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Mobilisation workshop for Board-owned Cancer Improvement Programme took place on Monday 9</a:t>
            </a:r>
            <a:r>
              <a:rPr kumimoji="0" lang="en-GB" sz="2400" b="0" i="0" u="none" strike="noStrike" kern="1200" cap="none" spc="0" normalizeH="0" baseline="30000" noProof="0" dirty="0">
                <a:ln>
                  <a:noFill/>
                </a:ln>
                <a:solidFill>
                  <a:prstClr val="black"/>
                </a:solidFill>
                <a:effectLst/>
                <a:uLnTx/>
                <a:uFillTx/>
                <a:latin typeface="Verdana" panose="020B0604030504040204" pitchFamily="34" charset="0"/>
                <a:ea typeface="Verdana" panose="020B0604030504040204" pitchFamily="34" charset="0"/>
                <a:cs typeface="+mn-cs"/>
              </a:rPr>
              <a:t>th</a:t>
            </a: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March</a:t>
            </a:r>
          </a:p>
        </p:txBody>
      </p:sp>
      <p:graphicFrame>
        <p:nvGraphicFramePr>
          <p:cNvPr id="4" name="Chart 3">
            <a:extLst>
              <a:ext uri="{FF2B5EF4-FFF2-40B4-BE49-F238E27FC236}">
                <a16:creationId xmlns:a16="http://schemas.microsoft.com/office/drawing/2014/main" id="{FE907187-7491-432F-003E-0DBB0E463ADE}"/>
              </a:ext>
            </a:extLst>
          </p:cNvPr>
          <p:cNvGraphicFramePr>
            <a:graphicFrameLocks/>
          </p:cNvGraphicFramePr>
          <p:nvPr/>
        </p:nvGraphicFramePr>
        <p:xfrm>
          <a:off x="385930" y="3063875"/>
          <a:ext cx="11582400" cy="710599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C3E6CD04-08D6-BF28-9C55-626E4C866089}"/>
              </a:ext>
            </a:extLst>
          </p:cNvPr>
          <p:cNvSpPr txBox="1"/>
          <p:nvPr/>
        </p:nvSpPr>
        <p:spPr>
          <a:xfrm>
            <a:off x="4566444" y="10618318"/>
            <a:ext cx="10745827" cy="369332"/>
          </a:xfrm>
          <a:prstGeom prst="rect">
            <a:avLst/>
          </a:prstGeom>
          <a:noFill/>
        </p:spPr>
        <p:txBody>
          <a:bodyPr wrap="none" rtlCol="0">
            <a:spAutoFit/>
          </a:bodyPr>
          <a:lstStyle/>
          <a:p>
            <a:r>
              <a:rPr lang="en-GB" b="1" i="1" dirty="0"/>
              <a:t>*A Service Specific update around Cancer Care can be found at the end of this Integrated Performance Report</a:t>
            </a:r>
            <a:r>
              <a:rPr lang="en-GB" i="1" dirty="0"/>
              <a:t>*</a:t>
            </a:r>
          </a:p>
        </p:txBody>
      </p:sp>
    </p:spTree>
    <p:extLst>
      <p:ext uri="{BB962C8B-B14F-4D97-AF65-F5344CB8AC3E}">
        <p14:creationId xmlns:p14="http://schemas.microsoft.com/office/powerpoint/2010/main" val="177753474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60</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601070587"/>
              </p:ext>
            </p:extLst>
          </p:nvPr>
        </p:nvGraphicFramePr>
        <p:xfrm>
          <a:off x="11381874" y="1379157"/>
          <a:ext cx="8189953" cy="6125710"/>
        </p:xfrm>
        <a:graphic>
          <a:graphicData uri="http://schemas.openxmlformats.org/drawingml/2006/table">
            <a:tbl>
              <a:tblPr>
                <a:tableStyleId>{5C22544A-7EE6-4342-B048-85BDC9FD1C3A}</a:tableStyleId>
              </a:tblPr>
              <a:tblGrid>
                <a:gridCol w="3743979">
                  <a:extLst>
                    <a:ext uri="{9D8B030D-6E8A-4147-A177-3AD203B41FA5}">
                      <a16:colId xmlns:a16="http://schemas.microsoft.com/office/drawing/2014/main" val="3451840703"/>
                    </a:ext>
                  </a:extLst>
                </a:gridCol>
                <a:gridCol w="2417986">
                  <a:extLst>
                    <a:ext uri="{9D8B030D-6E8A-4147-A177-3AD203B41FA5}">
                      <a16:colId xmlns:a16="http://schemas.microsoft.com/office/drawing/2014/main" val="1259278205"/>
                    </a:ext>
                  </a:extLst>
                </a:gridCol>
                <a:gridCol w="2027988">
                  <a:extLst>
                    <a:ext uri="{9D8B030D-6E8A-4147-A177-3AD203B41FA5}">
                      <a16:colId xmlns:a16="http://schemas.microsoft.com/office/drawing/2014/main" val="3959696456"/>
                    </a:ext>
                  </a:extLst>
                </a:gridCol>
              </a:tblGrid>
              <a:tr h="406872">
                <a:tc gridSpan="3">
                  <a:txBody>
                    <a:bodyPr/>
                    <a:lstStyle/>
                    <a:p>
                      <a:pPr algn="ctr" fontAlgn="b"/>
                      <a:r>
                        <a:rPr lang="en-GB" sz="2400" b="1" u="none" strike="noStrike" dirty="0">
                          <a:effectLst/>
                          <a:latin typeface="Verrdana"/>
                        </a:rPr>
                        <a:t>February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406872">
                <a:tc>
                  <a:txBody>
                    <a:bodyPr/>
                    <a:lstStyle/>
                    <a:p>
                      <a:pPr algn="ctr" fontAlgn="ctr"/>
                      <a:r>
                        <a:rPr lang="en-GB" sz="2400" b="1" u="none" strike="noStrike" dirty="0">
                          <a:effectLst/>
                          <a:latin typeface="Verrdana"/>
                        </a:rPr>
                        <a:t>Reason</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97168">
                <a:tc>
                  <a:txBody>
                    <a:bodyPr/>
                    <a:lstStyle/>
                    <a:p>
                      <a:pPr algn="l" fontAlgn="ctr">
                        <a:buNone/>
                      </a:pPr>
                      <a:r>
                        <a:rPr lang="en-GB" sz="2000" b="0" i="0" u="none" strike="noStrike">
                          <a:solidFill>
                            <a:srgbClr val="000000"/>
                          </a:solidFill>
                          <a:effectLst/>
                          <a:latin typeface="Arial" panose="020B060402020202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9,861.83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37.9%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923294">
                <a:tc>
                  <a:txBody>
                    <a:bodyPr/>
                    <a:lstStyle/>
                    <a:p>
                      <a:pPr algn="l" fontAlgn="ctr">
                        <a:buNone/>
                      </a:pPr>
                      <a:r>
                        <a:rPr lang="en-GB" sz="2000" b="0" i="0" u="none" strike="noStrike" dirty="0">
                          <a:solidFill>
                            <a:srgbClr val="000000"/>
                          </a:solidFill>
                          <a:effectLst/>
                          <a:latin typeface="Arial" panose="020B0604020202020204" pitchFamily="34" charset="0"/>
                        </a:rPr>
                        <a:t>Cold, Cough, Flu - Influenza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2,702.77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10.4%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2,155.19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8.3%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1,973.39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7.6%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known causes - not elsewhere classified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Arial" panose="020B0604020202020204" pitchFamily="34" charset="0"/>
                        </a:rPr>
                        <a:t>1,460.31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Arial" panose="020B0604020202020204" pitchFamily="34" charset="0"/>
                        </a:rPr>
                        <a:t>5.6%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3216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503004"/>
            <a:ext cx="19583400" cy="2308324"/>
          </a:xfrm>
          <a:prstGeom prst="rect">
            <a:avLst/>
          </a:prstGeom>
          <a:noFill/>
        </p:spPr>
        <p:txBody>
          <a:bodyPr wrap="square" rtlCol="0">
            <a:spAutoFit/>
          </a:bodyPr>
          <a:lstStyle/>
          <a:p>
            <a:r>
              <a:rPr lang="en-GB" sz="24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reduced slightly in February 2026 to 7.20% from 7.76% in January 2026</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also increased slightly in February 2026, reporting 7.21% compared to 7.19% in January 2026.</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effectLst/>
              <a:latin typeface="Arial" panose="020B0604020202020204" pitchFamily="34" charset="0"/>
            </a:endParaRPr>
          </a:p>
        </p:txBody>
      </p:sp>
      <p:pic>
        <p:nvPicPr>
          <p:cNvPr id="6" name="Picture 5" descr="A graph of a graph showing the amount of sickness&#10;&#10;AI-generated content may be incorrect.">
            <a:extLst>
              <a:ext uri="{FF2B5EF4-FFF2-40B4-BE49-F238E27FC236}">
                <a16:creationId xmlns:a16="http://schemas.microsoft.com/office/drawing/2014/main" id="{D5D24820-3CE2-5BF0-C789-3CE65B1D344C}"/>
              </a:ext>
            </a:extLst>
          </p:cNvPr>
          <p:cNvPicPr>
            <a:picLocks noChangeAspect="1"/>
          </p:cNvPicPr>
          <p:nvPr/>
        </p:nvPicPr>
        <p:blipFill>
          <a:blip r:embed="rId3"/>
          <a:stretch>
            <a:fillRect/>
          </a:stretch>
        </p:blipFill>
        <p:spPr>
          <a:xfrm>
            <a:off x="1061244" y="1475135"/>
            <a:ext cx="8902829" cy="6029729"/>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61</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518637" y="2896385"/>
            <a:ext cx="9135408" cy="6035498"/>
          </a:xfrm>
          <a:prstGeom prst="rect">
            <a:avLst/>
          </a:prstGeom>
          <a:noFill/>
        </p:spPr>
        <p:txBody>
          <a:bodyPr wrap="square">
            <a:spAutoFit/>
          </a:bodyPr>
          <a:lstStyle/>
          <a:p>
            <a:pPr lvl="0">
              <a:lnSpc>
                <a:spcPct val="115000"/>
              </a:lnSpc>
            </a:pPr>
            <a:r>
              <a:rPr lang="en-GB" sz="2800" b="1" dirty="0">
                <a:effectLst/>
                <a:latin typeface="Verdana" panose="020B0604030504040204" pitchFamily="34" charset="0"/>
                <a:ea typeface="Verdana" panose="020B0604030504040204" pitchFamily="34" charset="0"/>
                <a:cs typeface="Times New Roman" panose="02020603050405020304" pitchFamily="18" charset="0"/>
              </a:rPr>
              <a:t>Revenue Financial Position</a:t>
            </a:r>
          </a:p>
          <a:p>
            <a:r>
              <a:rPr lang="en-GB" dirty="0"/>
              <a:t> </a:t>
            </a:r>
          </a:p>
          <a:p>
            <a:pPr marL="285750" lvl="0" indent="-285750">
              <a:buFont typeface="Arial" panose="020B0604020202020204" pitchFamily="34" charset="0"/>
              <a:buChar char="•"/>
            </a:pPr>
            <a:r>
              <a:rPr lang="en-GB" sz="2800" dirty="0">
                <a:latin typeface="Verdana" panose="020B0604030504040204" pitchFamily="34" charset="0"/>
                <a:ea typeface="Verdana" panose="020B0604030504040204" pitchFamily="34" charset="0"/>
              </a:rPr>
              <a:t>The Plan submitted at the end of March, which has not been approved reported a £58.7m deficit with a requirement to deliver £55.4m of savings. The Control Total for the Health Board set by Welsh Government remains £17.1m. </a:t>
            </a:r>
          </a:p>
          <a:p>
            <a:endParaRPr lang="en-GB" sz="28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800" dirty="0">
                <a:latin typeface="Verdana" panose="020B0604030504040204" pitchFamily="34" charset="0"/>
                <a:ea typeface="Verdana" panose="020B0604030504040204" pitchFamily="34" charset="0"/>
              </a:rPr>
              <a:t>In Month 11 there is an in-month underspend of (£0.1m) which is £5.0m below the planned deficit of £4.9m for the month.</a:t>
            </a:r>
          </a:p>
          <a:p>
            <a:endParaRPr lang="en-GB" sz="28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800" dirty="0">
                <a:latin typeface="Verdana" panose="020B0604030504040204" pitchFamily="34" charset="0"/>
                <a:ea typeface="Verdana" panose="020B0604030504040204" pitchFamily="34" charset="0"/>
              </a:rPr>
              <a:t>The YTD overspend is £57.3m. This is £3.5m above the planned deficit of £53.8m.</a:t>
            </a: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5" name="Picture 4">
            <a:extLst>
              <a:ext uri="{FF2B5EF4-FFF2-40B4-BE49-F238E27FC236}">
                <a16:creationId xmlns:a16="http://schemas.microsoft.com/office/drawing/2014/main" id="{36A0D612-BCB0-D39E-4204-F9153497F87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244" y="2896385"/>
            <a:ext cx="8906808" cy="7448059"/>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62</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527119"/>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PSPP was achieved in month at 96.85% vs a target of 95%. (Cumulatively we remain above the target at 96.42%).</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There still remains issues with delays in receipting of invoices which is affecting the achievement of PSPP.</a:t>
            </a:r>
          </a:p>
          <a:p>
            <a:pPr marL="342900" lvl="0" indent="-34290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p:txBody>
      </p:sp>
      <p:sp>
        <p:nvSpPr>
          <p:cNvPr id="9" name="TextBox 8">
            <a:extLst>
              <a:ext uri="{FF2B5EF4-FFF2-40B4-BE49-F238E27FC236}">
                <a16:creationId xmlns:a16="http://schemas.microsoft.com/office/drawing/2014/main" id="{14E40996-51C6-1641-5AEA-CC7923FE3F74}"/>
              </a:ext>
            </a:extLst>
          </p:cNvPr>
          <p:cNvSpPr txBox="1"/>
          <p:nvPr/>
        </p:nvSpPr>
        <p:spPr>
          <a:xfrm>
            <a:off x="10140071" y="1090680"/>
            <a:ext cx="9705012" cy="3876446"/>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pay budgets are underspent by £1.4m in Month</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Variable pay is £0.969m lower in February 2026 (£4.353m vs £5.322m) when compared to the same period last year. </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biggest spends are attributable to ADH, Bank and Agency which make up 83% of the total variable pay spend. </a:t>
            </a:r>
          </a:p>
          <a:p>
            <a:pPr lvl="0"/>
            <a:endParaRPr lang="en-GB" sz="2400" dirty="0">
              <a:latin typeface="Verdana" panose="020B0604030504040204" pitchFamily="34" charset="0"/>
              <a:ea typeface="Verdana" panose="020B0604030504040204" pitchFamily="34" charset="0"/>
            </a:endParaRP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061535BB-B5DA-1E80-0D9E-04503C367BF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6732" y="913182"/>
            <a:ext cx="9289957" cy="4741491"/>
          </a:xfrm>
          <a:prstGeom prst="rect">
            <a:avLst/>
          </a:prstGeom>
          <a:noFill/>
        </p:spPr>
      </p:pic>
      <p:pic>
        <p:nvPicPr>
          <p:cNvPr id="10" name="Picture 9">
            <a:extLst>
              <a:ext uri="{FF2B5EF4-FFF2-40B4-BE49-F238E27FC236}">
                <a16:creationId xmlns:a16="http://schemas.microsoft.com/office/drawing/2014/main" id="{404819F0-B2A8-4223-9797-F5999A48DE0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6732" y="6344552"/>
            <a:ext cx="9289957" cy="4698888"/>
          </a:xfrm>
          <a:prstGeom prst="rect">
            <a:avLst/>
          </a:prstGeom>
          <a:noFill/>
        </p:spPr>
      </p:pic>
    </p:spTree>
    <p:extLst>
      <p:ext uri="{BB962C8B-B14F-4D97-AF65-F5344CB8AC3E}">
        <p14:creationId xmlns:p14="http://schemas.microsoft.com/office/powerpoint/2010/main" val="293134413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63</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297466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r>
              <a:rPr lang="en-GB" dirty="0"/>
              <a:t> </a:t>
            </a:r>
            <a:endParaRPr lang="en-GB"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forecast outturn capital position is balanced.</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Any All Wales Capital schemes where a high/medium risk is reported are closely monitored and discussed at the Capital Review progress meetings with Welsh Government.</a:t>
            </a:r>
            <a:endParaRPr lang="en-GB" sz="3200" dirty="0">
              <a:latin typeface="Verdana" panose="020B0604030504040204" pitchFamily="34" charset="0"/>
              <a:ea typeface="Verdana" panose="020B0604030504040204" pitchFamily="34" charset="0"/>
            </a:endParaRPr>
          </a:p>
          <a:p>
            <a:pPr lvl="0"/>
            <a:endParaRPr lang="en-GB" sz="2400" dirty="0">
              <a:latin typeface="Verdana" panose="020B0604030504040204" pitchFamily="34" charset="0"/>
              <a:ea typeface="Verdana" panose="020B0604030504040204" pitchFamily="34" charset="0"/>
            </a:endParaRP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10282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400" dirty="0">
                <a:effectLst/>
                <a:latin typeface="Verdana" panose="020B0604030504040204" pitchFamily="34" charset="0"/>
                <a:ea typeface="Verdana" panose="020B0604030504040204" pitchFamily="34" charset="0"/>
              </a:rPr>
              <a:t>Agency spend as a total percentage of the total play bill has increased slightly in February 2026 to 1.34% from 1.3% in January 2026</a:t>
            </a:r>
            <a:r>
              <a:rPr lang="en-GB" sz="2200" dirty="0">
                <a:effectLst/>
                <a:latin typeface="Verdana" panose="020B0604030504040204" pitchFamily="34" charset="0"/>
                <a:ea typeface="Verdana" panose="020B0604030504040204" pitchFamily="34" charset="0"/>
              </a:rPr>
              <a:t>.</a:t>
            </a:r>
          </a:p>
        </p:txBody>
      </p:sp>
      <p:pic>
        <p:nvPicPr>
          <p:cNvPr id="5" name="Picture 4">
            <a:extLst>
              <a:ext uri="{FF2B5EF4-FFF2-40B4-BE49-F238E27FC236}">
                <a16:creationId xmlns:a16="http://schemas.microsoft.com/office/drawing/2014/main" id="{B26BAF0D-5459-F68E-3F7A-6FF5A6DF2D5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08877" y="806513"/>
            <a:ext cx="7781967" cy="4619562"/>
          </a:xfrm>
          <a:prstGeom prst="rect">
            <a:avLst/>
          </a:prstGeom>
          <a:noFill/>
        </p:spPr>
      </p:pic>
      <p:pic>
        <p:nvPicPr>
          <p:cNvPr id="12" name="Picture 11" descr="A graph with green bars and black text&#10;&#10;AI-generated content may be incorrect.">
            <a:extLst>
              <a:ext uri="{FF2B5EF4-FFF2-40B4-BE49-F238E27FC236}">
                <a16:creationId xmlns:a16="http://schemas.microsoft.com/office/drawing/2014/main" id="{F9D1D91E-E8E9-5D2F-8607-8B99EF84B395}"/>
              </a:ext>
            </a:extLst>
          </p:cNvPr>
          <p:cNvPicPr>
            <a:picLocks noChangeAspect="1"/>
          </p:cNvPicPr>
          <p:nvPr/>
        </p:nvPicPr>
        <p:blipFill>
          <a:blip r:embed="rId3"/>
          <a:stretch>
            <a:fillRect/>
          </a:stretch>
        </p:blipFill>
        <p:spPr>
          <a:xfrm>
            <a:off x="1823244" y="6266631"/>
            <a:ext cx="7492230" cy="4472005"/>
          </a:xfrm>
          <a:prstGeom prst="rect">
            <a:avLst/>
          </a:prstGeom>
        </p:spPr>
      </p:pic>
    </p:spTree>
    <p:extLst>
      <p:ext uri="{BB962C8B-B14F-4D97-AF65-F5344CB8AC3E}">
        <p14:creationId xmlns:p14="http://schemas.microsoft.com/office/powerpoint/2010/main" val="415311487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A583E-F589-DD7F-F02F-F784BBD841B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A1D3976-C79A-8F1C-1690-FE8737E31732}"/>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Service Specific Updates</a:t>
            </a:r>
          </a:p>
          <a:p>
            <a:endParaRPr lang="en-GB" dirty="0"/>
          </a:p>
        </p:txBody>
      </p:sp>
    </p:spTree>
    <p:extLst>
      <p:ext uri="{BB962C8B-B14F-4D97-AF65-F5344CB8AC3E}">
        <p14:creationId xmlns:p14="http://schemas.microsoft.com/office/powerpoint/2010/main" val="225968316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14921-E166-EA8C-6B6E-509BDF45B78E}"/>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D7029C1-2E51-81BF-340E-B99484EE359F}"/>
              </a:ext>
            </a:extLst>
          </p:cNvPr>
          <p:cNvSpPr>
            <a:spLocks noGrp="1"/>
          </p:cNvSpPr>
          <p:nvPr>
            <p:ph type="body" sz="quarter" idx="10"/>
          </p:nvPr>
        </p:nvSpPr>
        <p:spPr/>
        <p:txBody>
          <a:bodyPr/>
          <a:lstStyle/>
          <a:p>
            <a:r>
              <a:rPr lang="en-GB" sz="7200" b="1" dirty="0">
                <a:effectLst/>
                <a:ea typeface="Calibri" panose="020F0502020204030204" pitchFamily="34" charset="0"/>
              </a:rPr>
              <a:t>Cancer Care</a:t>
            </a:r>
            <a:endParaRPr lang="en-GB" sz="6600" dirty="0">
              <a:effectLst/>
              <a:ea typeface="Calibri" panose="020F0502020204030204" pitchFamily="34" charset="0"/>
            </a:endParaRPr>
          </a:p>
        </p:txBody>
      </p:sp>
    </p:spTree>
    <p:extLst>
      <p:ext uri="{BB962C8B-B14F-4D97-AF65-F5344CB8AC3E}">
        <p14:creationId xmlns:p14="http://schemas.microsoft.com/office/powerpoint/2010/main" val="371593785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Cancer Performance &amp; Breaches</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0" y="9363254"/>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4" name="Chart 3">
            <a:extLst>
              <a:ext uri="{FF2B5EF4-FFF2-40B4-BE49-F238E27FC236}">
                <a16:creationId xmlns:a16="http://schemas.microsoft.com/office/drawing/2014/main" id="{F415D220-A399-C17A-2F26-5C5DD18E1D44}"/>
              </a:ext>
            </a:extLst>
          </p:cNvPr>
          <p:cNvGraphicFramePr>
            <a:graphicFrameLocks/>
          </p:cNvGraphicFramePr>
          <p:nvPr/>
        </p:nvGraphicFramePr>
        <p:xfrm>
          <a:off x="196992" y="570707"/>
          <a:ext cx="19330703" cy="4327824"/>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F36B7570-A728-05FF-5697-5059C361C021}"/>
              </a:ext>
            </a:extLst>
          </p:cNvPr>
          <p:cNvSpPr txBox="1"/>
          <p:nvPr/>
        </p:nvSpPr>
        <p:spPr>
          <a:xfrm>
            <a:off x="-23112" y="9397639"/>
            <a:ext cx="20105687" cy="124649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500" b="0" i="0" u="none" strike="noStrike" kern="1200" cap="none" spc="0" normalizeH="0" baseline="0" noProof="0" dirty="0">
                <a:ln>
                  <a:noFill/>
                </a:ln>
                <a:solidFill>
                  <a:prstClr val="black"/>
                </a:solidFill>
                <a:effectLst/>
                <a:uLnTx/>
                <a:uFillTx/>
                <a:latin typeface="Calibri" panose="020F0502020204030204"/>
                <a:ea typeface="+mn-ea"/>
                <a:cs typeface="+mn-cs"/>
              </a:rPr>
              <a:t>The HB reports 55% for January 2026.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500" b="0" i="0" u="none" strike="noStrike" kern="1200" cap="none" spc="0" normalizeH="0" baseline="0" noProof="0" dirty="0">
                <a:ln>
                  <a:noFill/>
                </a:ln>
                <a:solidFill>
                  <a:prstClr val="black"/>
                </a:solidFill>
                <a:effectLst/>
                <a:uLnTx/>
                <a:uFillTx/>
                <a:latin typeface="Calibri" panose="020F0502020204030204"/>
                <a:ea typeface="+mn-ea"/>
                <a:cs typeface="+mn-cs"/>
              </a:rPr>
              <a:t>At time of submission of Januarys data, the volume of unreported pathology specimens for patients known to pathway was 78, predominantly skin records, this volume may result in more significant change position (uplift) at resubmission.  </a:t>
            </a:r>
          </a:p>
        </p:txBody>
      </p:sp>
      <p:pic>
        <p:nvPicPr>
          <p:cNvPr id="6" name="Picture 5" descr="A calendar with numbers and a number on it&#10;&#10;AI-generated content may be incorrect.">
            <a:extLst>
              <a:ext uri="{FF2B5EF4-FFF2-40B4-BE49-F238E27FC236}">
                <a16:creationId xmlns:a16="http://schemas.microsoft.com/office/drawing/2014/main" id="{F01C07E5-CA1F-F8DD-8EF6-57E9EED65E6D}"/>
              </a:ext>
            </a:extLst>
          </p:cNvPr>
          <p:cNvPicPr>
            <a:picLocks noChangeAspect="1"/>
          </p:cNvPicPr>
          <p:nvPr/>
        </p:nvPicPr>
        <p:blipFill>
          <a:blip r:embed="rId4"/>
          <a:stretch>
            <a:fillRect/>
          </a:stretch>
        </p:blipFill>
        <p:spPr>
          <a:xfrm>
            <a:off x="3118644" y="4932915"/>
            <a:ext cx="11419730" cy="4382647"/>
          </a:xfrm>
          <a:prstGeom prst="rect">
            <a:avLst/>
          </a:prstGeom>
        </p:spPr>
      </p:pic>
    </p:spTree>
    <p:extLst>
      <p:ext uri="{BB962C8B-B14F-4D97-AF65-F5344CB8AC3E}">
        <p14:creationId xmlns:p14="http://schemas.microsoft.com/office/powerpoint/2010/main" val="150124404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67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0F39C042-13F1-D706-9574-34E5D7F53B3A}"/>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Cancer Backlog</a:t>
            </a:r>
          </a:p>
        </p:txBody>
      </p:sp>
      <p:sp>
        <p:nvSpPr>
          <p:cNvPr id="9" name="TextBox 8">
            <a:extLst>
              <a:ext uri="{FF2B5EF4-FFF2-40B4-BE49-F238E27FC236}">
                <a16:creationId xmlns:a16="http://schemas.microsoft.com/office/drawing/2014/main" id="{9A92DECB-9B25-DB5B-C724-014C7DACEE58}"/>
              </a:ext>
            </a:extLst>
          </p:cNvPr>
          <p:cNvSpPr txBox="1"/>
          <p:nvPr/>
        </p:nvSpPr>
        <p:spPr>
          <a:xfrm>
            <a:off x="0" y="9031853"/>
            <a:ext cx="19730244" cy="6771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graphicFrame>
        <p:nvGraphicFramePr>
          <p:cNvPr id="5" name="Chart 4">
            <a:extLst>
              <a:ext uri="{FF2B5EF4-FFF2-40B4-BE49-F238E27FC236}">
                <a16:creationId xmlns:a16="http://schemas.microsoft.com/office/drawing/2014/main" id="{2BD62C3E-1F82-7ACE-8D59-68AB4B9BBE3B}"/>
              </a:ext>
            </a:extLst>
          </p:cNvPr>
          <p:cNvGraphicFramePr/>
          <p:nvPr/>
        </p:nvGraphicFramePr>
        <p:xfrm>
          <a:off x="146844" y="760914"/>
          <a:ext cx="19278600" cy="6036761"/>
        </p:xfrm>
        <a:graphic>
          <a:graphicData uri="http://schemas.openxmlformats.org/drawingml/2006/chart">
            <c:chart xmlns:c="http://schemas.openxmlformats.org/drawingml/2006/chart" xmlns:r="http://schemas.openxmlformats.org/officeDocument/2006/relationships" r:id="rId3"/>
          </a:graphicData>
        </a:graphic>
      </p:graphicFrame>
      <p:pic>
        <p:nvPicPr>
          <p:cNvPr id="7" name="Picture 6" descr="A table with numbers and letters&#10;&#10;AI-generated content may be incorrect.">
            <a:extLst>
              <a:ext uri="{FF2B5EF4-FFF2-40B4-BE49-F238E27FC236}">
                <a16:creationId xmlns:a16="http://schemas.microsoft.com/office/drawing/2014/main" id="{075F36D6-B492-5A8D-CC90-E24F8CC36E51}"/>
              </a:ext>
            </a:extLst>
          </p:cNvPr>
          <p:cNvPicPr>
            <a:picLocks noChangeAspect="1"/>
          </p:cNvPicPr>
          <p:nvPr/>
        </p:nvPicPr>
        <p:blipFill>
          <a:blip r:embed="rId4"/>
          <a:stretch>
            <a:fillRect/>
          </a:stretch>
        </p:blipFill>
        <p:spPr>
          <a:xfrm>
            <a:off x="4040959" y="5355944"/>
            <a:ext cx="11171777" cy="5711721"/>
          </a:xfrm>
          <a:prstGeom prst="rect">
            <a:avLst/>
          </a:prstGeom>
        </p:spPr>
      </p:pic>
    </p:spTree>
    <p:extLst>
      <p:ext uri="{BB962C8B-B14F-4D97-AF65-F5344CB8AC3E}">
        <p14:creationId xmlns:p14="http://schemas.microsoft.com/office/powerpoint/2010/main" val="226628611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7C4B7-CA76-A69C-E982-57A3042E47AC}"/>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2F73C34-EF85-D0FC-1AD6-6DC0FFC9E795}"/>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68</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ADBA8A42-7887-700F-7001-1BE7024FA4E8}"/>
              </a:ext>
            </a:extLst>
          </p:cNvPr>
          <p:cNvGraphicFramePr>
            <a:graphicFrameLocks noGrp="1"/>
          </p:cNvGraphicFramePr>
          <p:nvPr/>
        </p:nvGraphicFramePr>
        <p:xfrm>
          <a:off x="0" y="0"/>
          <a:ext cx="20105687" cy="11309352"/>
        </p:xfrm>
        <a:graphic>
          <a:graphicData uri="http://schemas.openxmlformats.org/drawingml/2006/table">
            <a:tbl>
              <a:tblPr firstRow="1" bandRow="1">
                <a:tableStyleId>{5C22544A-7EE6-4342-B048-85BDC9FD1C3A}</a:tableStyleId>
              </a:tblPr>
              <a:tblGrid>
                <a:gridCol w="2229619">
                  <a:extLst>
                    <a:ext uri="{9D8B030D-6E8A-4147-A177-3AD203B41FA5}">
                      <a16:colId xmlns:a16="http://schemas.microsoft.com/office/drawing/2014/main" val="660515521"/>
                    </a:ext>
                  </a:extLst>
                </a:gridCol>
                <a:gridCol w="7975625">
                  <a:extLst>
                    <a:ext uri="{9D8B030D-6E8A-4147-A177-3AD203B41FA5}">
                      <a16:colId xmlns:a16="http://schemas.microsoft.com/office/drawing/2014/main" val="3751658316"/>
                    </a:ext>
                  </a:extLst>
                </a:gridCol>
                <a:gridCol w="9900443">
                  <a:extLst>
                    <a:ext uri="{9D8B030D-6E8A-4147-A177-3AD203B41FA5}">
                      <a16:colId xmlns:a16="http://schemas.microsoft.com/office/drawing/2014/main" val="4213449143"/>
                    </a:ext>
                  </a:extLst>
                </a:gridCol>
              </a:tblGrid>
              <a:tr h="1247238">
                <a:tc gridSpan="3">
                  <a:txBody>
                    <a:bodyPr/>
                    <a:lstStyle/>
                    <a:p>
                      <a:pPr algn="just"/>
                      <a:r>
                        <a:rPr lang="en-GB" sz="1800" b="1" dirty="0">
                          <a:latin typeface="Verdana" panose="020B0604030504040204" pitchFamily="34" charset="0"/>
                          <a:ea typeface="Verdana" panose="020B0604030504040204" pitchFamily="34" charset="0"/>
                        </a:rPr>
                        <a:t>Top 5 Tumour sites</a:t>
                      </a:r>
                    </a:p>
                    <a:p>
                      <a:pPr algn="just"/>
                      <a:endParaRPr lang="en-GB" sz="1800" b="1" dirty="0">
                        <a:latin typeface="Verdana" panose="020B0604030504040204" pitchFamily="34" charset="0"/>
                        <a:ea typeface="Verdana" panose="020B0604030504040204" pitchFamily="34" charset="0"/>
                      </a:endParaRPr>
                    </a:p>
                    <a:p>
                      <a:pPr algn="just"/>
                      <a:r>
                        <a:rPr lang="en-GB" sz="1800" b="1" dirty="0">
                          <a:latin typeface="Verdana" panose="020B0604030504040204" pitchFamily="34" charset="0"/>
                          <a:ea typeface="Verdana" panose="020B0604030504040204" pitchFamily="34" charset="0"/>
                        </a:rPr>
                        <a:t>It is recognised that the 5 tumour sites of highest priority across Wales (patient volumes, pathway variation and poor performance) are:</a:t>
                      </a:r>
                    </a:p>
                    <a:p>
                      <a:pPr algn="just"/>
                      <a:r>
                        <a:rPr lang="en-GB" sz="1800" b="1" dirty="0">
                          <a:latin typeface="Verdana" panose="020B0604030504040204" pitchFamily="34" charset="0"/>
                          <a:ea typeface="Verdana" panose="020B0604030504040204" pitchFamily="34" charset="0"/>
                        </a:rPr>
                        <a:t>Lower GI;  Gynaecological; Urological; Breast and Skin</a:t>
                      </a:r>
                      <a:endParaRPr lang="en-GB" sz="1800" dirty="0">
                        <a:latin typeface="Verdana" panose="020B0604030504040204" pitchFamily="34" charset="0"/>
                        <a:ea typeface="Verdana" panose="020B0604030504040204" pitchFamily="34" charset="0"/>
                      </a:endParaRP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1183">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2">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extLst>
                  <a:ext uri="{0D108BD9-81ED-4DB2-BD59-A6C34878D82A}">
                    <a16:rowId xmlns:a16="http://schemas.microsoft.com/office/drawing/2014/main" val="271302750"/>
                  </a:ext>
                </a:extLst>
              </a:tr>
              <a:tr h="4948644">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Lower GI</a:t>
                      </a:r>
                    </a:p>
                  </a:txBody>
                  <a:tcPr marL="73946" marR="73946" marT="36972" marB="36972" anchor="ctr">
                    <a:solidFill>
                      <a:srgbClr val="AFCEEB"/>
                    </a:solidFill>
                  </a:tcPr>
                </a:tc>
                <a:tc>
                  <a:txBody>
                    <a:bodyPr/>
                    <a:lstStyle/>
                    <a:p>
                      <a:pPr marL="0" lvl="0" indent="0">
                        <a:buFont typeface="Arial" panose="020B0604020202020204" pitchFamily="34" charset="0"/>
                        <a:buNone/>
                      </a:pPr>
                      <a:endParaRPr lang="en-GB" sz="2000" dirty="0">
                        <a:solidFill>
                          <a:schemeClr val="dk1"/>
                        </a:solidFill>
                        <a:effectLst/>
                        <a:latin typeface="+mn-lt"/>
                        <a:ea typeface="+mn-ea"/>
                        <a:cs typeface="+mn-cs"/>
                      </a:endParaRPr>
                    </a:p>
                    <a:p>
                      <a:pPr marL="285750" lvl="0" indent="-285750">
                        <a:buFont typeface="Arial" panose="020B0604020202020204" pitchFamily="34" charset="0"/>
                        <a:buChar char="•"/>
                      </a:pPr>
                      <a:r>
                        <a:rPr lang="en-GB" sz="2400" dirty="0">
                          <a:solidFill>
                            <a:schemeClr val="dk1"/>
                          </a:solidFill>
                          <a:effectLst/>
                          <a:latin typeface="+mn-lt"/>
                          <a:ea typeface="+mn-ea"/>
                          <a:cs typeface="+mn-cs"/>
                        </a:rPr>
                        <a:t>First OP waits maintained two weeks or less for both surgery and gastroenterology.</a:t>
                      </a:r>
                    </a:p>
                    <a:p>
                      <a:pPr marL="285750" lvl="0" indent="-285750">
                        <a:buFont typeface="Arial" panose="020B0604020202020204" pitchFamily="34" charset="0"/>
                        <a:buChar char="•"/>
                      </a:pPr>
                      <a:r>
                        <a:rPr lang="en-GB" sz="2400" dirty="0">
                          <a:solidFill>
                            <a:schemeClr val="dk1"/>
                          </a:solidFill>
                          <a:effectLst/>
                          <a:latin typeface="+mn-lt"/>
                          <a:ea typeface="+mn-ea"/>
                          <a:cs typeface="+mn-cs"/>
                        </a:rPr>
                        <a:t>Review of data within the colorectal dashboard in development is underway with MDT lead – expected to conclude end of March.</a:t>
                      </a:r>
                    </a:p>
                    <a:p>
                      <a:pPr marL="285750" lvl="0" indent="-285750">
                        <a:buFont typeface="Arial" panose="020B0604020202020204" pitchFamily="34" charset="0"/>
                        <a:buChar char="•"/>
                      </a:pPr>
                      <a:r>
                        <a:rPr lang="en-GB" sz="2400" dirty="0">
                          <a:solidFill>
                            <a:schemeClr val="dk1"/>
                          </a:solidFill>
                          <a:effectLst/>
                          <a:latin typeface="+mn-lt"/>
                          <a:ea typeface="+mn-ea"/>
                          <a:cs typeface="+mn-cs"/>
                        </a:rPr>
                        <a:t>Bowel Screening Wales waits continue to significantly impact the backlog position for Lower GI.</a:t>
                      </a:r>
                    </a:p>
                    <a:p>
                      <a:pPr marL="285750" lvl="0" indent="-285750">
                        <a:buFont typeface="Arial" panose="020B0604020202020204" pitchFamily="34" charset="0"/>
                        <a:buChar char="•"/>
                      </a:pPr>
                      <a:r>
                        <a:rPr lang="en-GB" sz="2400" dirty="0">
                          <a:solidFill>
                            <a:schemeClr val="dk1"/>
                          </a:solidFill>
                          <a:effectLst/>
                          <a:latin typeface="+mn-lt"/>
                          <a:ea typeface="+mn-ea"/>
                          <a:cs typeface="+mn-cs"/>
                        </a:rPr>
                        <a:t>Development of business case for CANSENSE</a:t>
                      </a:r>
                    </a:p>
                    <a:p>
                      <a:pPr marL="0" lvl="0" indent="0" algn="l">
                        <a:lnSpc>
                          <a:spcPct val="100000"/>
                        </a:lnSpc>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0" lvl="0" indent="0" algn="l">
                        <a:lnSpc>
                          <a:spcPct val="100000"/>
                        </a:lnSpc>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941816535"/>
                  </a:ext>
                </a:extLst>
              </a:tr>
              <a:tr h="4632287">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Gynaecological</a:t>
                      </a:r>
                    </a:p>
                  </a:txBody>
                  <a:tcPr marL="73946" marR="73946" marT="36972" marB="36972" anchor="ctr">
                    <a:solidFill>
                      <a:srgbClr val="AFCEEB"/>
                    </a:solidFill>
                  </a:tcPr>
                </a:tc>
                <a:tc>
                  <a:txBody>
                    <a:bodyPr/>
                    <a:lstStyle/>
                    <a:p>
                      <a:pPr marL="285750" lvl="0" indent="-285750">
                        <a:buFont typeface="Arial" panose="020B0604020202020204" pitchFamily="34" charset="0"/>
                        <a:buChar char="•"/>
                      </a:pPr>
                      <a:r>
                        <a:rPr lang="en-GB" sz="2400" dirty="0">
                          <a:solidFill>
                            <a:schemeClr val="dk1"/>
                          </a:solidFill>
                          <a:effectLst/>
                          <a:latin typeface="+mn-lt"/>
                          <a:ea typeface="+mn-ea"/>
                          <a:cs typeface="+mn-cs"/>
                        </a:rPr>
                        <a:t>To progress discussions regarding disaggregation of gynae services, particularly around the endometrial pathway.</a:t>
                      </a:r>
                    </a:p>
                    <a:p>
                      <a:pPr marL="285750" lvl="0" indent="-285750">
                        <a:buFont typeface="Arial" panose="020B0604020202020204" pitchFamily="34" charset="0"/>
                        <a:buChar char="•"/>
                      </a:pPr>
                      <a:r>
                        <a:rPr lang="en-GB" sz="2400" dirty="0">
                          <a:solidFill>
                            <a:schemeClr val="dk1"/>
                          </a:solidFill>
                          <a:effectLst/>
                          <a:latin typeface="+mn-lt"/>
                          <a:ea typeface="+mn-ea"/>
                          <a:cs typeface="+mn-cs"/>
                        </a:rPr>
                        <a:t>Consultant Gynae-oncologist appointed, awaiting start date. </a:t>
                      </a:r>
                    </a:p>
                    <a:p>
                      <a:endParaRPr lang="en-US" sz="32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2094723040"/>
                  </a:ext>
                </a:extLst>
              </a:tr>
            </a:tbl>
          </a:graphicData>
        </a:graphic>
      </p:graphicFrame>
      <p:graphicFrame>
        <p:nvGraphicFramePr>
          <p:cNvPr id="2" name="Chart 1">
            <a:extLst>
              <a:ext uri="{FF2B5EF4-FFF2-40B4-BE49-F238E27FC236}">
                <a16:creationId xmlns:a16="http://schemas.microsoft.com/office/drawing/2014/main" id="{3E988F44-681C-D4A5-B66C-830BED6D58DA}"/>
              </a:ext>
            </a:extLst>
          </p:cNvPr>
          <p:cNvGraphicFramePr>
            <a:graphicFrameLocks/>
          </p:cNvGraphicFramePr>
          <p:nvPr/>
        </p:nvGraphicFramePr>
        <p:xfrm>
          <a:off x="10510044" y="1692275"/>
          <a:ext cx="9343643" cy="440077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
            <a:extLst>
              <a:ext uri="{FF2B5EF4-FFF2-40B4-BE49-F238E27FC236}">
                <a16:creationId xmlns:a16="http://schemas.microsoft.com/office/drawing/2014/main" id="{EE8DEC19-47F9-F066-F723-9988237441E5}"/>
              </a:ext>
            </a:extLst>
          </p:cNvPr>
          <p:cNvGraphicFramePr>
            <a:graphicFrameLocks/>
          </p:cNvGraphicFramePr>
          <p:nvPr/>
        </p:nvGraphicFramePr>
        <p:xfrm>
          <a:off x="10514216" y="6445185"/>
          <a:ext cx="9339471" cy="461969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0343927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425DB9-7FAA-004D-3EF4-7F9930D2520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9E06877-90C3-9C4C-2307-6F8D06698FAD}"/>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69</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B2CD7DDE-B9C3-5FEC-D7B0-F3A4055BA397}"/>
              </a:ext>
            </a:extLst>
          </p:cNvPr>
          <p:cNvGraphicFramePr>
            <a:graphicFrameLocks noGrp="1"/>
          </p:cNvGraphicFramePr>
          <p:nvPr/>
        </p:nvGraphicFramePr>
        <p:xfrm>
          <a:off x="2910" y="0"/>
          <a:ext cx="20102778" cy="11949156"/>
        </p:xfrm>
        <a:graphic>
          <a:graphicData uri="http://schemas.openxmlformats.org/drawingml/2006/table">
            <a:tbl>
              <a:tblPr firstRow="1" bandRow="1">
                <a:tableStyleId>{5C22544A-7EE6-4342-B048-85BDC9FD1C3A}</a:tableStyleId>
              </a:tblPr>
              <a:tblGrid>
                <a:gridCol w="1916413">
                  <a:extLst>
                    <a:ext uri="{9D8B030D-6E8A-4147-A177-3AD203B41FA5}">
                      <a16:colId xmlns:a16="http://schemas.microsoft.com/office/drawing/2014/main" val="660515521"/>
                    </a:ext>
                  </a:extLst>
                </a:gridCol>
                <a:gridCol w="7904921">
                  <a:extLst>
                    <a:ext uri="{9D8B030D-6E8A-4147-A177-3AD203B41FA5}">
                      <a16:colId xmlns:a16="http://schemas.microsoft.com/office/drawing/2014/main" val="3751658316"/>
                    </a:ext>
                  </a:extLst>
                </a:gridCol>
                <a:gridCol w="228600">
                  <a:extLst>
                    <a:ext uri="{9D8B030D-6E8A-4147-A177-3AD203B41FA5}">
                      <a16:colId xmlns:a16="http://schemas.microsoft.com/office/drawing/2014/main" val="204339462"/>
                    </a:ext>
                  </a:extLst>
                </a:gridCol>
                <a:gridCol w="10052844">
                  <a:extLst>
                    <a:ext uri="{9D8B030D-6E8A-4147-A177-3AD203B41FA5}">
                      <a16:colId xmlns:a16="http://schemas.microsoft.com/office/drawing/2014/main" val="730954116"/>
                    </a:ext>
                  </a:extLst>
                </a:gridCol>
              </a:tblGrid>
              <a:tr h="505525">
                <a:tc gridSpan="4">
                  <a:txBody>
                    <a:bodyPr/>
                    <a:lstStyle/>
                    <a:p>
                      <a:pPr algn="just"/>
                      <a:r>
                        <a:rPr lang="en-GB" sz="1800" b="1" dirty="0">
                          <a:latin typeface="Verdana" panose="020B0604030504040204" pitchFamily="34" charset="0"/>
                          <a:ea typeface="Verdana" panose="020B0604030504040204" pitchFamily="34" charset="0"/>
                        </a:rPr>
                        <a:t>Top 5 Tumour sites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19521">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3">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71302750"/>
                  </a:ext>
                </a:extLst>
              </a:tr>
              <a:tr h="5524726">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Urological</a:t>
                      </a:r>
                    </a:p>
                  </a:txBody>
                  <a:tcPr marL="73946" marR="73946" marT="36972" marB="36972" anchor="ctr">
                    <a:solidFill>
                      <a:srgbClr val="AFCEEB"/>
                    </a:solidFill>
                  </a:tcPr>
                </a:tc>
                <a:tc gridSpan="2">
                  <a:txBody>
                    <a:bodyPr/>
                    <a:lstStyle/>
                    <a:p>
                      <a:pPr marL="285750" lvl="0" indent="-285750">
                        <a:buFont typeface="Arial" panose="020B0604020202020204" pitchFamily="34" charset="0"/>
                        <a:buChar char="•"/>
                      </a:pPr>
                      <a:r>
                        <a:rPr lang="en-GB" sz="2400" dirty="0">
                          <a:solidFill>
                            <a:schemeClr val="dk1"/>
                          </a:solidFill>
                          <a:effectLst/>
                          <a:latin typeface="+mn-lt"/>
                          <a:ea typeface="+mn-ea"/>
                          <a:cs typeface="+mn-cs"/>
                        </a:rPr>
                        <a:t>Additional weekend robotic surgical capacity in to end of March 2026</a:t>
                      </a:r>
                    </a:p>
                    <a:p>
                      <a:pPr marL="285750" lvl="0" indent="-285750">
                        <a:buFont typeface="Arial" panose="020B0604020202020204" pitchFamily="34" charset="0"/>
                        <a:buChar char="•"/>
                      </a:pPr>
                      <a:r>
                        <a:rPr lang="en-GB" sz="2400" dirty="0">
                          <a:solidFill>
                            <a:schemeClr val="dk1"/>
                          </a:solidFill>
                          <a:effectLst/>
                          <a:latin typeface="+mn-lt"/>
                          <a:ea typeface="+mn-ea"/>
                          <a:cs typeface="+mn-cs"/>
                        </a:rPr>
                        <a:t>Funding secured to fund the current SCP after current funding expires end of March 2025.  Following a meeting with the Clinical Lead, plans to advance discussion regarding a 2</a:t>
                      </a:r>
                      <a:r>
                        <a:rPr lang="en-GB" sz="2400" baseline="30000" dirty="0">
                          <a:solidFill>
                            <a:schemeClr val="dk1"/>
                          </a:solidFill>
                          <a:effectLst/>
                          <a:latin typeface="+mn-lt"/>
                          <a:ea typeface="+mn-ea"/>
                          <a:cs typeface="+mn-cs"/>
                        </a:rPr>
                        <a:t>nd</a:t>
                      </a:r>
                      <a:r>
                        <a:rPr lang="en-GB" sz="2400" dirty="0">
                          <a:solidFill>
                            <a:schemeClr val="dk1"/>
                          </a:solidFill>
                          <a:effectLst/>
                          <a:latin typeface="+mn-lt"/>
                          <a:ea typeface="+mn-ea"/>
                          <a:cs typeface="+mn-cs"/>
                        </a:rPr>
                        <a:t> SCP to support the robotic pathway.</a:t>
                      </a:r>
                    </a:p>
                    <a:p>
                      <a:pPr marL="285750" lvl="0" indent="-285750">
                        <a:buFont typeface="Arial" panose="020B0604020202020204" pitchFamily="34" charset="0"/>
                        <a:buChar char="•"/>
                      </a:pPr>
                      <a:r>
                        <a:rPr lang="en-GB" sz="2400" dirty="0">
                          <a:solidFill>
                            <a:schemeClr val="dk1"/>
                          </a:solidFill>
                          <a:effectLst/>
                          <a:latin typeface="+mn-lt"/>
                          <a:ea typeface="+mn-ea"/>
                          <a:cs typeface="+mn-cs"/>
                        </a:rPr>
                        <a:t>Scoping additional short term prostate biopsy capacity to reduce current waits.</a:t>
                      </a: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hMerge="1">
                  <a:txBody>
                    <a:bodyPr/>
                    <a:lstStyle/>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endParaRPr lang="en-GB" dirty="0"/>
                    </a:p>
                  </a:txBody>
                  <a:tcPr marL="73946" marR="73946" marT="36972" marB="36972" anchor="ctr">
                    <a:solidFill>
                      <a:schemeClr val="bg1"/>
                    </a:solidFill>
                  </a:tcPr>
                </a:tc>
                <a:extLst>
                  <a:ext uri="{0D108BD9-81ED-4DB2-BD59-A6C34878D82A}">
                    <a16:rowId xmlns:a16="http://schemas.microsoft.com/office/drawing/2014/main" val="3020510925"/>
                  </a:ext>
                </a:extLst>
              </a:tr>
              <a:tr h="4859577">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Breast</a:t>
                      </a:r>
                    </a:p>
                  </a:txBody>
                  <a:tcPr marL="73946" marR="73946" marT="36972" marB="36972" anchor="ctr">
                    <a:solidFill>
                      <a:srgbClr val="AFCEEB"/>
                    </a:solidFill>
                  </a:tcPr>
                </a:tc>
                <a:tc>
                  <a:txBody>
                    <a:bodyPr/>
                    <a:lstStyle/>
                    <a:p>
                      <a:pPr marL="285750" lvl="0" indent="-285750">
                        <a:buFont typeface="Arial" panose="020B0604020202020204" pitchFamily="34" charset="0"/>
                        <a:buChar char="•"/>
                      </a:pPr>
                      <a:r>
                        <a:rPr lang="en-GB" sz="2400" dirty="0">
                          <a:solidFill>
                            <a:schemeClr val="dk1"/>
                          </a:solidFill>
                          <a:effectLst/>
                          <a:latin typeface="+mn-lt"/>
                          <a:ea typeface="+mn-ea"/>
                          <a:cs typeface="+mn-cs"/>
                        </a:rPr>
                        <a:t>One Stop (STT) – Median wait is now 12 days; the aim is to reduce that back to around 7 days. </a:t>
                      </a:r>
                    </a:p>
                    <a:p>
                      <a:pPr marL="285750" lvl="0" indent="-285750">
                        <a:buFont typeface="Arial" panose="020B0604020202020204" pitchFamily="34" charset="0"/>
                        <a:buChar char="•"/>
                      </a:pPr>
                      <a:r>
                        <a:rPr lang="en-GB" sz="2400" dirty="0">
                          <a:solidFill>
                            <a:schemeClr val="dk1"/>
                          </a:solidFill>
                          <a:effectLst/>
                          <a:latin typeface="+mn-lt"/>
                          <a:ea typeface="+mn-ea"/>
                          <a:cs typeface="+mn-cs"/>
                        </a:rPr>
                        <a:t>Working with theatres to increase capacity at Singleton and Morriston (to accommodate higher risk patients who are not suitable for NPTH where the majority of activity is undertaken).</a:t>
                      </a:r>
                    </a:p>
                    <a:p>
                      <a:pPr marL="285750" lvl="0" indent="-285750">
                        <a:buFont typeface="Arial" panose="020B0604020202020204" pitchFamily="34" charset="0"/>
                        <a:buChar char="•"/>
                      </a:pPr>
                      <a:r>
                        <a:rPr lang="en-GB" sz="2400" dirty="0">
                          <a:solidFill>
                            <a:schemeClr val="dk1"/>
                          </a:solidFill>
                          <a:effectLst/>
                          <a:latin typeface="+mn-lt"/>
                          <a:ea typeface="+mn-ea"/>
                          <a:cs typeface="+mn-cs"/>
                        </a:rPr>
                        <a:t>Meeting with BTW 8</a:t>
                      </a:r>
                      <a:r>
                        <a:rPr lang="en-GB" sz="2400" baseline="30000" dirty="0">
                          <a:solidFill>
                            <a:schemeClr val="dk1"/>
                          </a:solidFill>
                          <a:effectLst/>
                          <a:latin typeface="+mn-lt"/>
                          <a:ea typeface="+mn-ea"/>
                          <a:cs typeface="+mn-cs"/>
                        </a:rPr>
                        <a:t>th</a:t>
                      </a:r>
                      <a:r>
                        <a:rPr lang="en-GB" sz="2400" dirty="0">
                          <a:solidFill>
                            <a:schemeClr val="dk1"/>
                          </a:solidFill>
                          <a:effectLst/>
                          <a:latin typeface="+mn-lt"/>
                          <a:ea typeface="+mn-ea"/>
                          <a:cs typeface="+mn-cs"/>
                        </a:rPr>
                        <a:t> Jan 2025 to discuss ‘late’ referrals that contribute to the breach position.  Follow up meeting delayed by BTW to April 2026</a:t>
                      </a: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gridSpan="2">
                  <a:txBody>
                    <a:bodyPr/>
                    <a:lstStyle/>
                    <a:p>
                      <a:endParaRPr lang="en-GB" dirty="0"/>
                    </a:p>
                  </a:txBody>
                  <a:tcPr marL="73946" marR="73946" marT="36972" marB="36972" anchor="ctr">
                    <a:solidFill>
                      <a:schemeClr val="bg1"/>
                    </a:solidFill>
                  </a:tcPr>
                </a:tc>
                <a:tc hMerge="1">
                  <a:txBody>
                    <a:bodyPr/>
                    <a:lstStyle/>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941816535"/>
                  </a:ext>
                </a:extLst>
              </a:tr>
            </a:tbl>
          </a:graphicData>
        </a:graphic>
      </p:graphicFrame>
      <p:graphicFrame>
        <p:nvGraphicFramePr>
          <p:cNvPr id="5" name="Chart 4">
            <a:extLst>
              <a:ext uri="{FF2B5EF4-FFF2-40B4-BE49-F238E27FC236}">
                <a16:creationId xmlns:a16="http://schemas.microsoft.com/office/drawing/2014/main" id="{3E988F44-681C-D4A5-B66C-830BED6D58DA}"/>
              </a:ext>
            </a:extLst>
          </p:cNvPr>
          <p:cNvGraphicFramePr>
            <a:graphicFrameLocks/>
          </p:cNvGraphicFramePr>
          <p:nvPr/>
        </p:nvGraphicFramePr>
        <p:xfrm>
          <a:off x="10586244" y="1158875"/>
          <a:ext cx="8991600" cy="4495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26F16F05-20E5-A75D-A109-53B4CE9A1E9B}"/>
              </a:ext>
            </a:extLst>
          </p:cNvPr>
          <p:cNvGraphicFramePr>
            <a:graphicFrameLocks/>
          </p:cNvGraphicFramePr>
          <p:nvPr/>
        </p:nvGraphicFramePr>
        <p:xfrm>
          <a:off x="10586244" y="6157457"/>
          <a:ext cx="8991600" cy="475501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3634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DD435C-58F5-B37F-6662-BA03D3AEB9D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EA1F596-575B-78BE-CDF5-13B71D376AC6}"/>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Unscheduled Care</a:t>
            </a:r>
          </a:p>
        </p:txBody>
      </p:sp>
      <p:graphicFrame>
        <p:nvGraphicFramePr>
          <p:cNvPr id="3" name="Table 2">
            <a:extLst>
              <a:ext uri="{FF2B5EF4-FFF2-40B4-BE49-F238E27FC236}">
                <a16:creationId xmlns:a16="http://schemas.microsoft.com/office/drawing/2014/main" id="{7A0E2D35-FF52-33E2-D127-65C2B36BDE2A}"/>
              </a:ext>
            </a:extLst>
          </p:cNvPr>
          <p:cNvGraphicFramePr>
            <a:graphicFrameLocks noGrp="1"/>
          </p:cNvGraphicFramePr>
          <p:nvPr/>
        </p:nvGraphicFramePr>
        <p:xfrm>
          <a:off x="680244" y="930275"/>
          <a:ext cx="18973800" cy="3170138"/>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528449">
                <a:tc>
                  <a:txBody>
                    <a:bodyPr/>
                    <a:lstStyle/>
                    <a:p>
                      <a:pPr marL="342900" lvl="0" indent="-342900">
                        <a:lnSpc>
                          <a:spcPct val="107000"/>
                        </a:lnSpc>
                        <a:buFont typeface="Symbol" panose="05050102010706020507" pitchFamily="18" charset="2"/>
                        <a:buChar char=""/>
                      </a:pPr>
                      <a:r>
                        <a:rPr lang="en-GB" sz="2400" dirty="0">
                          <a:solidFill>
                            <a:schemeClr val="bg1"/>
                          </a:solidFill>
                          <a:effectLst/>
                        </a:rPr>
                        <a:t>A continuous reduction of ambulance handovers over an hour of at least 11% in three consecutive months and maintained for 3 months (Based on quarter 2 and 3 2023 baseline).</a:t>
                      </a:r>
                      <a:endPar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329 (103% increase)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445 (35% increase)</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501 (11.2% increase)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7710139"/>
                  </a:ext>
                </a:extLst>
              </a:tr>
              <a:tr h="1240563">
                <a:tc>
                  <a:txBody>
                    <a:bodyPr/>
                    <a:lstStyle/>
                    <a:p>
                      <a:pPr marL="342900" lvl="0" indent="-342900">
                        <a:lnSpc>
                          <a:spcPct val="107000"/>
                        </a:lnSpc>
                        <a:buFont typeface="Symbol" panose="05050102010706020507" pitchFamily="18" charset="2"/>
                        <a:buChar char=""/>
                      </a:pPr>
                      <a:r>
                        <a:rPr lang="en-GB" sz="2400" dirty="0">
                          <a:solidFill>
                            <a:schemeClr val="bg1"/>
                          </a:solidFill>
                          <a:effectLst/>
                        </a:rPr>
                        <a:t>Continuous improvement towards no more than 7% of patients waiting over 12 hours at each individual site and across the health board.</a:t>
                      </a:r>
                      <a:endPar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9.95%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11.66%</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11.86%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97590235"/>
                  </a:ext>
                </a:extLst>
              </a:tr>
            </a:tbl>
          </a:graphicData>
        </a:graphic>
      </p:graphicFrame>
      <p:sp>
        <p:nvSpPr>
          <p:cNvPr id="5" name="TextBox 4">
            <a:extLst>
              <a:ext uri="{FF2B5EF4-FFF2-40B4-BE49-F238E27FC236}">
                <a16:creationId xmlns:a16="http://schemas.microsoft.com/office/drawing/2014/main" id="{A93C0A43-DC01-55C1-84E2-9DB3434DE6B7}"/>
              </a:ext>
            </a:extLst>
          </p:cNvPr>
          <p:cNvSpPr txBox="1"/>
          <p:nvPr/>
        </p:nvSpPr>
        <p:spPr>
          <a:xfrm>
            <a:off x="10047288" y="4362044"/>
            <a:ext cx="10058400" cy="6769930"/>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rPr>
              <a:t>Actions being taken to improve include: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Revised flow operating model: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revised operating models implemented as part of the test of change in Morriston remain in place. However, increase in demand for emergency care, high levels of patient occupancy driven by medical bed day utilisation has challenged the Health Board’s ability to maintain flow and thus the level of ambulance handover performance achieved following the tests of change. The emergency pressures have tipped the Health Board into two formal Business Continuity incidents, consistent with the pattern currently seen across NHS Wales. These system pressures continue, however there is evidence to demonstrate that the improvements implemented in June 2025 continue to have impact. This position is further complicated with an increase in the Clinically Optimised patient cohort, which significantly impacts patient flow.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UEC capital redesign –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Health Board ambition to co-locate assessment functions in Morriston into one facility adjacent to the Emergency Department features as part of the capital plan. This remains a priority in terms of UEC service delivery however is dependent on Capital funding to progress. </a:t>
            </a:r>
          </a:p>
        </p:txBody>
      </p:sp>
      <p:pic>
        <p:nvPicPr>
          <p:cNvPr id="7" name="Picture 6" descr="A graph of a number of patients&#10;&#10;AI-generated content may be incorrect.">
            <a:extLst>
              <a:ext uri="{FF2B5EF4-FFF2-40B4-BE49-F238E27FC236}">
                <a16:creationId xmlns:a16="http://schemas.microsoft.com/office/drawing/2014/main" id="{A4030567-84D2-735F-F206-92284C44BF3B}"/>
              </a:ext>
            </a:extLst>
          </p:cNvPr>
          <p:cNvPicPr>
            <a:picLocks noChangeAspect="1"/>
          </p:cNvPicPr>
          <p:nvPr/>
        </p:nvPicPr>
        <p:blipFill>
          <a:blip r:embed="rId2"/>
          <a:stretch>
            <a:fillRect/>
          </a:stretch>
        </p:blipFill>
        <p:spPr>
          <a:xfrm>
            <a:off x="655638" y="4713039"/>
            <a:ext cx="9092406" cy="5305591"/>
          </a:xfrm>
          <a:prstGeom prst="rect">
            <a:avLst/>
          </a:prstGeom>
        </p:spPr>
      </p:pic>
    </p:spTree>
    <p:extLst>
      <p:ext uri="{BB962C8B-B14F-4D97-AF65-F5344CB8AC3E}">
        <p14:creationId xmlns:p14="http://schemas.microsoft.com/office/powerpoint/2010/main" val="9393692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A444E-727E-5331-8A2C-CB5CC0B4CB8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9987ECB-4E0C-9F41-8E05-6EEEFCF81A58}"/>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70</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0D111282-1234-136E-8FD7-00F0E08BC1BB}"/>
              </a:ext>
            </a:extLst>
          </p:cNvPr>
          <p:cNvGraphicFramePr>
            <a:graphicFrameLocks noGrp="1"/>
          </p:cNvGraphicFramePr>
          <p:nvPr/>
        </p:nvGraphicFramePr>
        <p:xfrm>
          <a:off x="0" y="-97132"/>
          <a:ext cx="20105688" cy="11503613"/>
        </p:xfrm>
        <a:graphic>
          <a:graphicData uri="http://schemas.openxmlformats.org/drawingml/2006/table">
            <a:tbl>
              <a:tblPr firstRow="1" bandRow="1">
                <a:tableStyleId>{5C22544A-7EE6-4342-B048-85BDC9FD1C3A}</a:tableStyleId>
              </a:tblPr>
              <a:tblGrid>
                <a:gridCol w="1916690">
                  <a:extLst>
                    <a:ext uri="{9D8B030D-6E8A-4147-A177-3AD203B41FA5}">
                      <a16:colId xmlns:a16="http://schemas.microsoft.com/office/drawing/2014/main" val="660515521"/>
                    </a:ext>
                  </a:extLst>
                </a:gridCol>
                <a:gridCol w="9094499">
                  <a:extLst>
                    <a:ext uri="{9D8B030D-6E8A-4147-A177-3AD203B41FA5}">
                      <a16:colId xmlns:a16="http://schemas.microsoft.com/office/drawing/2014/main" val="3751658316"/>
                    </a:ext>
                  </a:extLst>
                </a:gridCol>
                <a:gridCol w="9094499">
                  <a:extLst>
                    <a:ext uri="{9D8B030D-6E8A-4147-A177-3AD203B41FA5}">
                      <a16:colId xmlns:a16="http://schemas.microsoft.com/office/drawing/2014/main" val="1187763401"/>
                    </a:ext>
                  </a:extLst>
                </a:gridCol>
              </a:tblGrid>
              <a:tr h="569827">
                <a:tc gridSpan="3">
                  <a:txBody>
                    <a:bodyPr/>
                    <a:lstStyle/>
                    <a:p>
                      <a:pPr algn="just"/>
                      <a:r>
                        <a:rPr lang="en-GB" sz="1800" b="1" dirty="0">
                          <a:latin typeface="Verdana" panose="020B0604030504040204" pitchFamily="34" charset="0"/>
                          <a:ea typeface="Verdana" panose="020B0604030504040204" pitchFamily="34" charset="0"/>
                        </a:rPr>
                        <a:t>Top 5 Tumour sites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2884">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2">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extLst>
                  <a:ext uri="{0D108BD9-81ED-4DB2-BD59-A6C34878D82A}">
                    <a16:rowId xmlns:a16="http://schemas.microsoft.com/office/drawing/2014/main" val="271302750"/>
                  </a:ext>
                </a:extLst>
              </a:tr>
              <a:tr h="1046090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Skin</a:t>
                      </a:r>
                    </a:p>
                  </a:txBody>
                  <a:tcPr marL="73946" marR="73946" marT="36972" marB="36972">
                    <a:solidFill>
                      <a:srgbClr val="AFCEEB"/>
                    </a:solidFill>
                  </a:tcPr>
                </a:tc>
                <a:tc>
                  <a:txBody>
                    <a:bodyPr/>
                    <a:lstStyle/>
                    <a:p>
                      <a:pPr marL="285750" lvl="0" indent="-285750">
                        <a:buFont typeface="Arial" panose="020B0604020202020204" pitchFamily="34" charset="0"/>
                        <a:buChar char="•"/>
                      </a:pPr>
                      <a:r>
                        <a:rPr lang="en-GB" sz="2400" dirty="0">
                          <a:solidFill>
                            <a:schemeClr val="dk1"/>
                          </a:solidFill>
                          <a:effectLst/>
                          <a:latin typeface="+mn-lt"/>
                          <a:ea typeface="+mn-ea"/>
                          <a:cs typeface="+mn-cs"/>
                        </a:rPr>
                        <a:t>Median wait to first OPA in Dermatology has reduced to 27 days in February</a:t>
                      </a:r>
                    </a:p>
                    <a:p>
                      <a:pPr marL="285750" lvl="0" indent="-285750">
                        <a:buFont typeface="Arial" panose="020B0604020202020204" pitchFamily="34" charset="0"/>
                        <a:buChar char="•"/>
                      </a:pPr>
                      <a:r>
                        <a:rPr lang="en-GB" sz="2400" dirty="0">
                          <a:solidFill>
                            <a:schemeClr val="dk1"/>
                          </a:solidFill>
                          <a:effectLst/>
                          <a:latin typeface="+mn-lt"/>
                          <a:ea typeface="+mn-ea"/>
                          <a:cs typeface="+mn-cs"/>
                        </a:rPr>
                        <a:t>Progress findings/recommendations of HCSE D&amp;C report.</a:t>
                      </a:r>
                    </a:p>
                    <a:p>
                      <a:pPr marL="285750" lvl="0" indent="-285750">
                        <a:buFont typeface="Arial" panose="020B0604020202020204" pitchFamily="34" charset="0"/>
                        <a:buChar char="•"/>
                      </a:pPr>
                      <a:r>
                        <a:rPr lang="en-GB" sz="2400" dirty="0">
                          <a:solidFill>
                            <a:schemeClr val="dk1"/>
                          </a:solidFill>
                          <a:effectLst/>
                          <a:latin typeface="+mn-lt"/>
                          <a:ea typeface="+mn-ea"/>
                          <a:cs typeface="+mn-cs"/>
                        </a:rPr>
                        <a:t>1 WLI planned in Plastics for February (12 patients).  </a:t>
                      </a:r>
                    </a:p>
                    <a:p>
                      <a:pPr marL="285750" lvl="0" indent="-285750">
                        <a:buFont typeface="Arial" panose="020B0604020202020204" pitchFamily="34" charset="0"/>
                        <a:buChar char="•"/>
                      </a:pPr>
                      <a:r>
                        <a:rPr lang="en-GB" sz="2400" dirty="0">
                          <a:solidFill>
                            <a:schemeClr val="dk1"/>
                          </a:solidFill>
                          <a:effectLst/>
                          <a:latin typeface="+mn-lt"/>
                          <a:ea typeface="+mn-ea"/>
                          <a:cs typeface="+mn-cs"/>
                        </a:rPr>
                        <a:t>Overall, however, performance for this tumour group remains relatively high.  </a:t>
                      </a: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US" sz="36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2094723040"/>
                  </a:ext>
                </a:extLst>
              </a:tr>
            </a:tbl>
          </a:graphicData>
        </a:graphic>
      </p:graphicFrame>
      <p:graphicFrame>
        <p:nvGraphicFramePr>
          <p:cNvPr id="2" name="Chart 1">
            <a:extLst>
              <a:ext uri="{FF2B5EF4-FFF2-40B4-BE49-F238E27FC236}">
                <a16:creationId xmlns:a16="http://schemas.microsoft.com/office/drawing/2014/main" id="{A721A7B9-602F-E918-EEBC-117B90E9A0B8}"/>
              </a:ext>
            </a:extLst>
          </p:cNvPr>
          <p:cNvGraphicFramePr>
            <a:graphicFrameLocks/>
          </p:cNvGraphicFramePr>
          <p:nvPr/>
        </p:nvGraphicFramePr>
        <p:xfrm>
          <a:off x="10891044" y="1006475"/>
          <a:ext cx="8915400" cy="3962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2582220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F732F537-94B0-EDA1-B3B7-8B5CA68397F8}"/>
              </a:ext>
            </a:extLst>
          </p:cNvPr>
          <p:cNvGraphicFramePr>
            <a:graphicFrameLocks noGrp="1"/>
          </p:cNvGraphicFramePr>
          <p:nvPr>
            <p:ph idx="1"/>
          </p:nvPr>
        </p:nvGraphicFramePr>
        <p:xfrm>
          <a:off x="0" y="0"/>
          <a:ext cx="0" cy="0"/>
        </p:xfrm>
        <a:graphic>
          <a:graphicData uri="http://schemas.openxmlformats.org/drawingml/2006/table">
            <a:tbl>
              <a:tblPr firstRow="1" bandRow="1">
                <a:tableStyleId>{073A0DAA-6AF3-43AB-8588-CEC1D06C72B9}</a:tableStyleId>
              </a:tblPr>
              <a:tblGrid>
                <a:gridCol w="208280">
                  <a:extLst>
                    <a:ext uri="{9D8B030D-6E8A-4147-A177-3AD203B41FA5}">
                      <a16:colId xmlns:a16="http://schemas.microsoft.com/office/drawing/2014/main" val="1499830114"/>
                    </a:ext>
                  </a:extLst>
                </a:gridCol>
                <a:gridCol w="208280">
                  <a:extLst>
                    <a:ext uri="{9D8B030D-6E8A-4147-A177-3AD203B41FA5}">
                      <a16:colId xmlns:a16="http://schemas.microsoft.com/office/drawing/2014/main" val="3869927357"/>
                    </a:ext>
                  </a:extLst>
                </a:gridCol>
                <a:gridCol w="208280">
                  <a:extLst>
                    <a:ext uri="{9D8B030D-6E8A-4147-A177-3AD203B41FA5}">
                      <a16:colId xmlns:a16="http://schemas.microsoft.com/office/drawing/2014/main" val="2040332404"/>
                    </a:ext>
                  </a:extLst>
                </a:gridCol>
                <a:gridCol w="208280">
                  <a:extLst>
                    <a:ext uri="{9D8B030D-6E8A-4147-A177-3AD203B41FA5}">
                      <a16:colId xmlns:a16="http://schemas.microsoft.com/office/drawing/2014/main" val="3217919047"/>
                    </a:ext>
                  </a:extLst>
                </a:gridCol>
              </a:tblGrid>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4960774"/>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780186808"/>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371597575"/>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852909460"/>
                  </a:ext>
                </a:extLst>
              </a:tr>
            </a:tbl>
          </a:graphicData>
        </a:graphic>
      </p:graphicFrame>
      <p:graphicFrame>
        <p:nvGraphicFramePr>
          <p:cNvPr id="5" name="Table 4">
            <a:extLst>
              <a:ext uri="{FF2B5EF4-FFF2-40B4-BE49-F238E27FC236}">
                <a16:creationId xmlns:a16="http://schemas.microsoft.com/office/drawing/2014/main" id="{0114075D-C818-2311-0A10-BF53A42A0101}"/>
              </a:ext>
            </a:extLst>
          </p:cNvPr>
          <p:cNvGraphicFramePr>
            <a:graphicFrameLocks noGrp="1"/>
          </p:cNvGraphicFramePr>
          <p:nvPr/>
        </p:nvGraphicFramePr>
        <p:xfrm>
          <a:off x="299244" y="701675"/>
          <a:ext cx="19659600" cy="9860726"/>
        </p:xfrm>
        <a:graphic>
          <a:graphicData uri="http://schemas.openxmlformats.org/drawingml/2006/table">
            <a:tbl>
              <a:tblPr firstRow="1" bandRow="1">
                <a:tableStyleId>{5C22544A-7EE6-4342-B048-85BDC9FD1C3A}</a:tableStyleId>
              </a:tblPr>
              <a:tblGrid>
                <a:gridCol w="3993356">
                  <a:extLst>
                    <a:ext uri="{9D8B030D-6E8A-4147-A177-3AD203B41FA5}">
                      <a16:colId xmlns:a16="http://schemas.microsoft.com/office/drawing/2014/main" val="3196253407"/>
                    </a:ext>
                  </a:extLst>
                </a:gridCol>
                <a:gridCol w="10049215">
                  <a:extLst>
                    <a:ext uri="{9D8B030D-6E8A-4147-A177-3AD203B41FA5}">
                      <a16:colId xmlns:a16="http://schemas.microsoft.com/office/drawing/2014/main" val="536234767"/>
                    </a:ext>
                  </a:extLst>
                </a:gridCol>
                <a:gridCol w="5617029">
                  <a:extLst>
                    <a:ext uri="{9D8B030D-6E8A-4147-A177-3AD203B41FA5}">
                      <a16:colId xmlns:a16="http://schemas.microsoft.com/office/drawing/2014/main" val="4028736595"/>
                    </a:ext>
                  </a:extLst>
                </a:gridCol>
              </a:tblGrid>
              <a:tr h="540563">
                <a:tc>
                  <a:txBody>
                    <a:bodyPr/>
                    <a:lstStyle/>
                    <a:p>
                      <a:endParaRPr lang="en-GB" dirty="0"/>
                    </a:p>
                  </a:txBody>
                  <a:tcPr/>
                </a:tc>
                <a:tc>
                  <a:txBody>
                    <a:bodyPr/>
                    <a:lstStyle/>
                    <a:p>
                      <a:r>
                        <a:rPr lang="en-GB" dirty="0">
                          <a:solidFill>
                            <a:schemeClr val="tx1"/>
                          </a:solidFill>
                        </a:rPr>
                        <a:t>Comment</a:t>
                      </a:r>
                    </a:p>
                  </a:txBody>
                  <a:tcPr/>
                </a:tc>
                <a:tc>
                  <a:txBody>
                    <a:bodyPr/>
                    <a:lstStyle/>
                    <a:p>
                      <a:r>
                        <a:rPr lang="en-GB" dirty="0">
                          <a:solidFill>
                            <a:schemeClr val="tx1"/>
                          </a:solidFill>
                        </a:rPr>
                        <a:t>RAG</a:t>
                      </a:r>
                    </a:p>
                  </a:txBody>
                  <a:tcPr/>
                </a:tc>
                <a:extLst>
                  <a:ext uri="{0D108BD9-81ED-4DB2-BD59-A6C34878D82A}">
                    <a16:rowId xmlns:a16="http://schemas.microsoft.com/office/drawing/2014/main" val="2932579066"/>
                  </a:ext>
                </a:extLst>
              </a:tr>
              <a:tr h="1420907">
                <a:tc>
                  <a:txBody>
                    <a:bodyPr/>
                    <a:lstStyle/>
                    <a:p>
                      <a:r>
                        <a:rPr lang="en-GB" b="1" dirty="0"/>
                        <a:t>Capsule sponge</a:t>
                      </a:r>
                    </a:p>
                    <a:p>
                      <a:endParaRPr lang="en-GB" dirty="0"/>
                    </a:p>
                    <a:p>
                      <a:r>
                        <a:rPr lang="en-GB" dirty="0"/>
                        <a:t>(minimum of 25 pr HB)</a:t>
                      </a:r>
                    </a:p>
                  </a:txBody>
                  <a:tcPr/>
                </a:tc>
                <a:tc>
                  <a:txBody>
                    <a:bodyPr/>
                    <a:lstStyle/>
                    <a:p>
                      <a:r>
                        <a:rPr lang="en-GB" dirty="0"/>
                        <a:t>X2 ANP’s underwent training 8</a:t>
                      </a:r>
                      <a:r>
                        <a:rPr lang="en-GB" baseline="30000" dirty="0"/>
                        <a:t>th</a:t>
                      </a:r>
                      <a:r>
                        <a:rPr lang="en-GB" dirty="0"/>
                        <a:t> October supported by Dr </a:t>
                      </a:r>
                      <a:r>
                        <a:rPr lang="en-GB" dirty="0" err="1"/>
                        <a:t>Haboubi</a:t>
                      </a:r>
                      <a:r>
                        <a:rPr lang="en-GB" dirty="0"/>
                        <a:t> and now qualified.</a:t>
                      </a:r>
                    </a:p>
                    <a:p>
                      <a:r>
                        <a:rPr lang="en-GB" dirty="0"/>
                        <a:t>16 pts underwent procedure 8</a:t>
                      </a:r>
                      <a:r>
                        <a:rPr lang="en-GB" baseline="30000" dirty="0"/>
                        <a:t>th</a:t>
                      </a:r>
                      <a:r>
                        <a:rPr lang="en-GB" dirty="0"/>
                        <a:t> October (2 session list)</a:t>
                      </a:r>
                    </a:p>
                    <a:p>
                      <a:r>
                        <a:rPr lang="en-GB" dirty="0"/>
                        <a:t>8 pts planned for 19</a:t>
                      </a:r>
                      <a:r>
                        <a:rPr lang="en-GB" baseline="30000" dirty="0"/>
                        <a:t>th</a:t>
                      </a:r>
                      <a:r>
                        <a:rPr lang="en-GB" dirty="0"/>
                        <a:t> November (1 session list)</a:t>
                      </a:r>
                    </a:p>
                  </a:txBody>
                  <a:tcPr/>
                </a:tc>
                <a:tc>
                  <a:txBody>
                    <a:bodyPr/>
                    <a:lstStyle/>
                    <a:p>
                      <a:pPr algn="l"/>
                      <a:r>
                        <a:rPr lang="en-GB" sz="1800" kern="1200" dirty="0">
                          <a:solidFill>
                            <a:schemeClr val="tx1"/>
                          </a:solidFill>
                          <a:latin typeface="+mn-lt"/>
                          <a:ea typeface="+mn-ea"/>
                          <a:cs typeface="+mn-cs"/>
                        </a:rPr>
                        <a:t>Service is now live led by ANP, Clinical Endoscopist and overseen by Consultant Gastroenterologist.</a:t>
                      </a:r>
                    </a:p>
                    <a:p>
                      <a:pPr algn="l"/>
                      <a:r>
                        <a:rPr lang="en-GB" sz="1800" kern="1200" dirty="0">
                          <a:solidFill>
                            <a:schemeClr val="tx1"/>
                          </a:solidFill>
                          <a:latin typeface="+mn-lt"/>
                          <a:ea typeface="+mn-ea"/>
                          <a:cs typeface="+mn-cs"/>
                        </a:rPr>
                        <a:t>3 sessions complete with 19 capsule sponge procedures undertaken.</a:t>
                      </a:r>
                    </a:p>
                    <a:p>
                      <a:endParaRPr lang="en-GB" dirty="0"/>
                    </a:p>
                  </a:txBody>
                  <a:tcPr>
                    <a:solidFill>
                      <a:srgbClr val="00B050"/>
                    </a:solidFill>
                  </a:tcPr>
                </a:tc>
                <a:extLst>
                  <a:ext uri="{0D108BD9-81ED-4DB2-BD59-A6C34878D82A}">
                    <a16:rowId xmlns:a16="http://schemas.microsoft.com/office/drawing/2014/main" val="3346930038"/>
                  </a:ext>
                </a:extLst>
              </a:tr>
              <a:tr h="3428711">
                <a:tc>
                  <a:txBody>
                    <a:bodyPr/>
                    <a:lstStyle/>
                    <a:p>
                      <a:r>
                        <a:rPr lang="en-GB" b="1" dirty="0"/>
                        <a:t>Symptomatic Fit</a:t>
                      </a:r>
                    </a:p>
                    <a:p>
                      <a:endParaRPr lang="en-GB" dirty="0"/>
                    </a:p>
                    <a:p>
                      <a:r>
                        <a:rPr lang="en-GB" dirty="0"/>
                        <a:t>(80% of suspected LGI cancer referrals are accompanied by a FIT test)</a:t>
                      </a:r>
                    </a:p>
                  </a:txBody>
                  <a:tcPr/>
                </a:tc>
                <a:tc>
                  <a:txBody>
                    <a:bodyPr/>
                    <a:lstStyle/>
                    <a:p>
                      <a:r>
                        <a:rPr lang="en-GB" dirty="0"/>
                        <a:t>From symptomatic FIT dashboard – SBU.  80.6%</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txBody>
                  <a:tcPr/>
                </a:tc>
                <a:tc>
                  <a:txBody>
                    <a:bodyPr/>
                    <a:lstStyle/>
                    <a:p>
                      <a:r>
                        <a:rPr lang="en-GB" dirty="0"/>
                        <a:t>Complete</a:t>
                      </a:r>
                    </a:p>
                  </a:txBody>
                  <a:tcPr>
                    <a:solidFill>
                      <a:srgbClr val="00B0F0"/>
                    </a:solidFill>
                  </a:tcPr>
                </a:tc>
                <a:extLst>
                  <a:ext uri="{0D108BD9-81ED-4DB2-BD59-A6C34878D82A}">
                    <a16:rowId xmlns:a16="http://schemas.microsoft.com/office/drawing/2014/main" val="125373590"/>
                  </a:ext>
                </a:extLst>
              </a:tr>
              <a:tr h="1420907">
                <a:tc>
                  <a:txBody>
                    <a:bodyPr/>
                    <a:lstStyle/>
                    <a:p>
                      <a:r>
                        <a:rPr lang="en-GB" b="1" dirty="0"/>
                        <a:t>UBHRT/PMB</a:t>
                      </a:r>
                    </a:p>
                    <a:p>
                      <a:endParaRPr lang="en-GB" dirty="0"/>
                    </a:p>
                    <a:p>
                      <a:r>
                        <a:rPr lang="en-GB" dirty="0"/>
                        <a:t>(HB undertakes a quarterly audit of the pathway)</a:t>
                      </a:r>
                    </a:p>
                  </a:txBody>
                  <a:tcPr/>
                </a:tc>
                <a:tc>
                  <a:txBody>
                    <a:bodyPr/>
                    <a:lstStyle/>
                    <a:p>
                      <a:r>
                        <a:rPr lang="en-GB" dirty="0"/>
                        <a:t>Plans &amp; SOP drawn up in conjunction with primary care, radiology and gynaecology services.  To be approved November 2025 – FU meeting arranged 13/11/2025</a:t>
                      </a:r>
                    </a:p>
                    <a:p>
                      <a:r>
                        <a:rPr lang="en-GB" dirty="0"/>
                        <a:t>Communicated wider in December</a:t>
                      </a:r>
                    </a:p>
                    <a:p>
                      <a:r>
                        <a:rPr lang="en-GB" dirty="0"/>
                        <a:t>Live from January 2026</a:t>
                      </a:r>
                    </a:p>
                    <a:p>
                      <a:endParaRPr lang="en-GB" dirty="0"/>
                    </a:p>
                  </a:txBody>
                  <a:tcPr/>
                </a:tc>
                <a:tc>
                  <a:txBody>
                    <a:bodyPr/>
                    <a:lstStyle/>
                    <a:p>
                      <a:r>
                        <a:rPr lang="en-GB" dirty="0"/>
                        <a:t>Plans to commence an audit in February 2026.,</a:t>
                      </a:r>
                    </a:p>
                    <a:p>
                      <a:r>
                        <a:rPr lang="en-GB" dirty="0"/>
                        <a:t>Have chased progress with audit. AM on leave this week too. </a:t>
                      </a:r>
                    </a:p>
                    <a:p>
                      <a:endParaRPr lang="en-GB" dirty="0"/>
                    </a:p>
                    <a:p>
                      <a:endParaRPr lang="en-GB" dirty="0">
                        <a:highlight>
                          <a:srgbClr val="FFFF00"/>
                        </a:highlight>
                      </a:endParaRPr>
                    </a:p>
                  </a:txBody>
                  <a:tcPr>
                    <a:solidFill>
                      <a:srgbClr val="00B050"/>
                    </a:solidFill>
                  </a:tcPr>
                </a:tc>
                <a:extLst>
                  <a:ext uri="{0D108BD9-81ED-4DB2-BD59-A6C34878D82A}">
                    <a16:rowId xmlns:a16="http://schemas.microsoft.com/office/drawing/2014/main" val="1751392059"/>
                  </a:ext>
                </a:extLst>
              </a:tr>
              <a:tr h="1482686">
                <a:tc>
                  <a:txBody>
                    <a:bodyPr/>
                    <a:lstStyle/>
                    <a:p>
                      <a:r>
                        <a:rPr lang="en-GB" b="1" dirty="0"/>
                        <a:t>BPOP</a:t>
                      </a:r>
                    </a:p>
                    <a:p>
                      <a:endParaRPr lang="en-GB" b="1" dirty="0"/>
                    </a:p>
                    <a:p>
                      <a:pPr marL="0" marR="0" lvl="0" indent="0" defTabSz="914400" eaLnBrk="1" fontAlgn="auto" latinLnBrk="0" hangingPunct="1">
                        <a:lnSpc>
                          <a:spcPct val="100000"/>
                        </a:lnSpc>
                        <a:spcBef>
                          <a:spcPts val="0"/>
                        </a:spcBef>
                        <a:spcAft>
                          <a:spcPts val="0"/>
                        </a:spcAft>
                        <a:buClrTx/>
                        <a:buSzTx/>
                        <a:buFontTx/>
                        <a:buNone/>
                        <a:tabLst/>
                        <a:defRPr/>
                      </a:pPr>
                      <a:r>
                        <a:rPr lang="en-GB" dirty="0"/>
                        <a:t>(HB undertakes a quarterly audit of the pathway)</a:t>
                      </a:r>
                    </a:p>
                    <a:p>
                      <a:endParaRPr lang="en-GB" b="1" dirty="0"/>
                    </a:p>
                  </a:txBody>
                  <a:tcPr/>
                </a:tc>
                <a:tc>
                  <a:txBody>
                    <a:bodyPr/>
                    <a:lstStyle/>
                    <a:p>
                      <a:r>
                        <a:rPr lang="en-GB" dirty="0"/>
                        <a:t>Plan developed and shared with COO.  Following feedback and further discussions held 7</a:t>
                      </a:r>
                      <a:r>
                        <a:rPr lang="en-GB" baseline="30000" dirty="0"/>
                        <a:t>th</a:t>
                      </a:r>
                      <a:r>
                        <a:rPr lang="en-GB" dirty="0"/>
                        <a:t> January 2026, revised plans have been submitted and further conversations taken place..</a:t>
                      </a:r>
                    </a:p>
                  </a:txBody>
                  <a:tcPr/>
                </a:tc>
                <a:tc>
                  <a:txBody>
                    <a:bodyPr/>
                    <a:lstStyle/>
                    <a:p>
                      <a:r>
                        <a:rPr lang="en-GB" dirty="0"/>
                        <a:t>meeting Tessa from P&amp;I on 18</a:t>
                      </a:r>
                      <a:r>
                        <a:rPr lang="en-GB" baseline="30000" dirty="0"/>
                        <a:t>th</a:t>
                      </a:r>
                      <a:r>
                        <a:rPr lang="en-GB" dirty="0"/>
                        <a:t> March to confirm the final bid and next steps</a:t>
                      </a:r>
                    </a:p>
                  </a:txBody>
                  <a:tcPr>
                    <a:solidFill>
                      <a:srgbClr val="FFC000"/>
                    </a:solidFill>
                  </a:tcPr>
                </a:tc>
                <a:extLst>
                  <a:ext uri="{0D108BD9-81ED-4DB2-BD59-A6C34878D82A}">
                    <a16:rowId xmlns:a16="http://schemas.microsoft.com/office/drawing/2014/main" val="3781263115"/>
                  </a:ext>
                </a:extLst>
              </a:tr>
              <a:tr h="1482686">
                <a:tc>
                  <a:txBody>
                    <a:bodyPr/>
                    <a:lstStyle/>
                    <a:p>
                      <a:r>
                        <a:rPr lang="en-GB" b="1" dirty="0"/>
                        <a:t>Teledermatololgy</a:t>
                      </a:r>
                    </a:p>
                    <a:p>
                      <a:endParaRPr lang="en-GB" b="1" dirty="0"/>
                    </a:p>
                    <a:p>
                      <a:r>
                        <a:rPr lang="en-GB" b="0" dirty="0"/>
                        <a:t>(95% of suspected skin cancer referrals are accompanied by a good quality image)</a:t>
                      </a:r>
                    </a:p>
                  </a:txBody>
                  <a:tcPr/>
                </a:tc>
                <a:tc>
                  <a:txBody>
                    <a:bodyPr/>
                    <a:lstStyle/>
                    <a:p>
                      <a:r>
                        <a:rPr lang="en-GB" dirty="0"/>
                        <a:t>DHCW in development.  SBU best performing organisation. </a:t>
                      </a:r>
                    </a:p>
                  </a:txBody>
                  <a:tcPr/>
                </a:tc>
                <a:tc>
                  <a:txBody>
                    <a:bodyPr/>
                    <a:lstStyle/>
                    <a:p>
                      <a:r>
                        <a:rPr lang="en-GB" dirty="0"/>
                        <a:t>Complete.  All referrals are accompanied by an image.</a:t>
                      </a:r>
                    </a:p>
                  </a:txBody>
                  <a:tcPr>
                    <a:solidFill>
                      <a:srgbClr val="00B0F0"/>
                    </a:solidFill>
                  </a:tcPr>
                </a:tc>
                <a:extLst>
                  <a:ext uri="{0D108BD9-81ED-4DB2-BD59-A6C34878D82A}">
                    <a16:rowId xmlns:a16="http://schemas.microsoft.com/office/drawing/2014/main" val="3890992580"/>
                  </a:ext>
                </a:extLst>
              </a:tr>
            </a:tbl>
          </a:graphicData>
        </a:graphic>
      </p:graphicFrame>
      <p:sp>
        <p:nvSpPr>
          <p:cNvPr id="6" name="TextBox 5">
            <a:extLst>
              <a:ext uri="{FF2B5EF4-FFF2-40B4-BE49-F238E27FC236}">
                <a16:creationId xmlns:a16="http://schemas.microsoft.com/office/drawing/2014/main" id="{A11DC52D-7345-9C2E-27DF-B59C50571EBA}"/>
              </a:ext>
            </a:extLst>
          </p:cNvPr>
          <p:cNvSpPr txBox="1"/>
          <p:nvPr/>
        </p:nvSpPr>
        <p:spPr>
          <a:xfrm>
            <a:off x="76200" y="15875"/>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MAG Recommendations</a:t>
            </a:r>
          </a:p>
        </p:txBody>
      </p:sp>
      <p:sp>
        <p:nvSpPr>
          <p:cNvPr id="8" name="Title 7">
            <a:extLst>
              <a:ext uri="{FF2B5EF4-FFF2-40B4-BE49-F238E27FC236}">
                <a16:creationId xmlns:a16="http://schemas.microsoft.com/office/drawing/2014/main" id="{67E14E50-A5B4-A45C-5DE7-0448EC9A1E6E}"/>
              </a:ext>
            </a:extLst>
          </p:cNvPr>
          <p:cNvSpPr>
            <a:spLocks noGrp="1"/>
          </p:cNvSpPr>
          <p:nvPr>
            <p:ph type="title"/>
          </p:nvPr>
        </p:nvSpPr>
        <p:spPr/>
        <p:txBody>
          <a:bodyPr/>
          <a:lstStyle/>
          <a:p>
            <a:endParaRPr lang="en-GB" dirty="0"/>
          </a:p>
        </p:txBody>
      </p:sp>
    </p:spTree>
    <p:extLst>
      <p:ext uri="{BB962C8B-B14F-4D97-AF65-F5344CB8AC3E}">
        <p14:creationId xmlns:p14="http://schemas.microsoft.com/office/powerpoint/2010/main" val="3628267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C1CE35-2E7F-F87B-A3AB-C9C9D8BD134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0112C49-9CD9-ABEE-2063-AD0DDAD3EAF2}"/>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Unscheduled Care</a:t>
            </a:r>
          </a:p>
        </p:txBody>
      </p:sp>
      <p:graphicFrame>
        <p:nvGraphicFramePr>
          <p:cNvPr id="3" name="Table 2">
            <a:extLst>
              <a:ext uri="{FF2B5EF4-FFF2-40B4-BE49-F238E27FC236}">
                <a16:creationId xmlns:a16="http://schemas.microsoft.com/office/drawing/2014/main" id="{F39C5804-D0A5-CE08-C5DC-6AF1E40B0084}"/>
              </a:ext>
            </a:extLst>
          </p:cNvPr>
          <p:cNvGraphicFramePr>
            <a:graphicFrameLocks noGrp="1"/>
          </p:cNvGraphicFramePr>
          <p:nvPr/>
        </p:nvGraphicFramePr>
        <p:xfrm>
          <a:off x="565944" y="777875"/>
          <a:ext cx="18973800" cy="2895600"/>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240563">
                <a:tc>
                  <a:txBody>
                    <a:bodyPr/>
                    <a:lstStyle/>
                    <a:p>
                      <a:pPr marL="342900" lvl="0" indent="-342900">
                        <a:lnSpc>
                          <a:spcPct val="107000"/>
                        </a:lnSpc>
                        <a:buFont typeface="Symbol" panose="05050102010706020507" pitchFamily="18" charset="2"/>
                        <a:buChar char=""/>
                      </a:pPr>
                      <a:r>
                        <a:rPr lang="en-GB" sz="2400" dirty="0">
                          <a:effectLst/>
                        </a:rPr>
                        <a:t>Median time from arrival at an emergency department to assessment by a clinical decision maker should not exceed 60 minutes.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84.87%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84.11%</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82.93%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2854366"/>
                  </a:ext>
                </a:extLst>
              </a:tr>
              <a:tr h="1253911">
                <a:tc>
                  <a:txBody>
                    <a:bodyPr/>
                    <a:lstStyle/>
                    <a:p>
                      <a:pPr marL="342900" lvl="0" indent="-342900">
                        <a:lnSpc>
                          <a:spcPct val="107000"/>
                        </a:lnSpc>
                        <a:buFont typeface="Symbol" panose="05050102010706020507" pitchFamily="18" charset="2"/>
                        <a:buChar char=""/>
                      </a:pPr>
                      <a:r>
                        <a:rPr lang="en-GB" sz="2400" dirty="0">
                          <a:effectLst/>
                        </a:rPr>
                        <a:t>A continuous reduction in delayed pathways of care of 5% for three consecutive months and then maintained for three months (based on Oct-Dec 23 baseline).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C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169 (In target)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175 (In target)</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- 200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bl>
          </a:graphicData>
        </a:graphic>
      </p:graphicFrame>
      <p:sp>
        <p:nvSpPr>
          <p:cNvPr id="6" name="TextBox 5">
            <a:extLst>
              <a:ext uri="{FF2B5EF4-FFF2-40B4-BE49-F238E27FC236}">
                <a16:creationId xmlns:a16="http://schemas.microsoft.com/office/drawing/2014/main" id="{8AFF2908-66A9-13E6-99F4-275556B0E482}"/>
              </a:ext>
            </a:extLst>
          </p:cNvPr>
          <p:cNvSpPr txBox="1"/>
          <p:nvPr/>
        </p:nvSpPr>
        <p:spPr>
          <a:xfrm>
            <a:off x="8661761" y="3985204"/>
            <a:ext cx="11049000" cy="7054624"/>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rPr>
              <a:t>Actions being taken to improve include: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Full implementation of D2RA model </a:t>
            </a: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recent communications between the Health Board Chair and CEO and council leaders have enabled a reprioritisation of the work programme to deliver discharge pathways whereby more of the patient assessment occurs within the community. There is an ongoing review of the integrated discharge hub as it is recognised that the resourcing of the service needs to increase in order to deliver an enhanced function. This will be achieved through redirection of Health Board resources in partnership with Local Authorities.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Pathway of Care Delays (</a:t>
            </a:r>
            <a:r>
              <a:rPr kumimoji="0" lang="en-GB" sz="2400" b="1"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mn-cs"/>
              </a:rPr>
              <a:t>PoCD</a:t>
            </a: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a:t>
            </a: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The </a:t>
            </a:r>
            <a:r>
              <a:rPr kumimoji="0" lang="en-GB" sz="2400" b="0"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mn-cs"/>
              </a:rPr>
              <a:t>PoCD</a:t>
            </a: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position continues to challenge patient flow at a time where both ED and ambulance attendance has increased. Despite significant effort being invested in managing the Clinically Optimised patients, the outputs remain limited resulting in patients spending extended periods of time in hospital when they are deemed clinically optimised. There has been a recent increase in the number of patients delayed and the bed days utilised by this patient group.</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0" algn="l" defTabSz="914400" rtl="0" eaLnBrk="1" fontAlgn="auto" latinLnBrk="0" hangingPunct="1">
              <a:lnSpc>
                <a:spcPct val="107000"/>
              </a:lnSpc>
              <a:spcBef>
                <a:spcPts val="0"/>
              </a:spcBef>
              <a:spcAft>
                <a:spcPts val="80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descr="A graph of a number of pathways&#10;&#10;AI-generated content may be incorrect.">
            <a:extLst>
              <a:ext uri="{FF2B5EF4-FFF2-40B4-BE49-F238E27FC236}">
                <a16:creationId xmlns:a16="http://schemas.microsoft.com/office/drawing/2014/main" id="{3A161B01-7293-794D-2E57-DD6FA2A6AF8E}"/>
              </a:ext>
            </a:extLst>
          </p:cNvPr>
          <p:cNvPicPr>
            <a:picLocks noChangeAspect="1"/>
          </p:cNvPicPr>
          <p:nvPr/>
        </p:nvPicPr>
        <p:blipFill>
          <a:blip r:embed="rId2"/>
          <a:stretch>
            <a:fillRect/>
          </a:stretch>
        </p:blipFill>
        <p:spPr>
          <a:xfrm>
            <a:off x="541338" y="4173652"/>
            <a:ext cx="8117958" cy="5062423"/>
          </a:xfrm>
          <a:prstGeom prst="rect">
            <a:avLst/>
          </a:prstGeom>
        </p:spPr>
      </p:pic>
    </p:spTree>
    <p:extLst>
      <p:ext uri="{BB962C8B-B14F-4D97-AF65-F5344CB8AC3E}">
        <p14:creationId xmlns:p14="http://schemas.microsoft.com/office/powerpoint/2010/main" val="3840192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452A0-DAA9-663A-1F79-E7E60CEF85F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2877D6C-8811-D931-A6CC-93DC326EB0D1}"/>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a:ln>
                  <a:noFill/>
                </a:ln>
                <a:solidFill>
                  <a:prstClr val="white"/>
                </a:solidFill>
                <a:effectLst/>
                <a:uLnTx/>
                <a:uFillTx/>
                <a:latin typeface="Aptos Black" panose="020F0502020204030204" pitchFamily="34" charset="0"/>
                <a:ea typeface="+mn-ea"/>
                <a:cs typeface="+mn-cs"/>
              </a:rPr>
              <a:t>Level 4 – Healthcare Acquired Infections</a:t>
            </a:r>
            <a:endPar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endParaRPr>
          </a:p>
        </p:txBody>
      </p:sp>
      <p:graphicFrame>
        <p:nvGraphicFramePr>
          <p:cNvPr id="5" name="Table 4">
            <a:extLst>
              <a:ext uri="{FF2B5EF4-FFF2-40B4-BE49-F238E27FC236}">
                <a16:creationId xmlns:a16="http://schemas.microsoft.com/office/drawing/2014/main" id="{59109AF9-37EF-6FFC-43D2-8EFE85040EC6}"/>
              </a:ext>
            </a:extLst>
          </p:cNvPr>
          <p:cNvGraphicFramePr>
            <a:graphicFrameLocks noGrp="1"/>
          </p:cNvGraphicFramePr>
          <p:nvPr/>
        </p:nvGraphicFramePr>
        <p:xfrm>
          <a:off x="565944" y="777876"/>
          <a:ext cx="18973800" cy="3233417"/>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360117">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734438">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2400" dirty="0">
                          <a:effectLst/>
                        </a:rPr>
                        <a:t>In Place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2854366"/>
                  </a:ext>
                </a:extLst>
              </a:tr>
              <a:tr h="1038458">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marL="75396" marR="75396" marT="75396" marB="75396">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3</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r h="1011430">
                <a:tc>
                  <a:txBody>
                    <a:bodyPr/>
                    <a:lstStyle/>
                    <a:p>
                      <a:pPr marL="285750" indent="-285750">
                        <a:buFont typeface="Arial" panose="020B0604020202020204" pitchFamily="34" charset="0"/>
                        <a:buChar char="•"/>
                      </a:pPr>
                      <a:r>
                        <a:rPr lang="en-GB" sz="1800" b="1" i="0" dirty="0">
                          <a:solidFill>
                            <a:schemeClr val="tx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solidFill>
                      <a:srgbClr val="FFC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-3</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3541243"/>
                  </a:ext>
                </a:extLst>
              </a:tr>
            </a:tbl>
          </a:graphicData>
        </a:graphic>
      </p:graphicFrame>
      <p:pic>
        <p:nvPicPr>
          <p:cNvPr id="3" name="Picture 2">
            <a:extLst>
              <a:ext uri="{FF2B5EF4-FFF2-40B4-BE49-F238E27FC236}">
                <a16:creationId xmlns:a16="http://schemas.microsoft.com/office/drawing/2014/main" id="{67594BA9-9639-03AE-299D-2A0262703795}"/>
              </a:ext>
            </a:extLst>
          </p:cNvPr>
          <p:cNvPicPr>
            <a:picLocks noChangeAspect="1"/>
          </p:cNvPicPr>
          <p:nvPr/>
        </p:nvPicPr>
        <p:blipFill>
          <a:blip r:embed="rId2"/>
          <a:stretch>
            <a:fillRect/>
          </a:stretch>
        </p:blipFill>
        <p:spPr>
          <a:xfrm>
            <a:off x="579438" y="4634867"/>
            <a:ext cx="9272543" cy="5326382"/>
          </a:xfrm>
          <a:prstGeom prst="rect">
            <a:avLst/>
          </a:prstGeom>
        </p:spPr>
      </p:pic>
      <p:pic>
        <p:nvPicPr>
          <p:cNvPr id="4" name="Picture 3">
            <a:extLst>
              <a:ext uri="{FF2B5EF4-FFF2-40B4-BE49-F238E27FC236}">
                <a16:creationId xmlns:a16="http://schemas.microsoft.com/office/drawing/2014/main" id="{6DF97053-0549-F036-BC6F-752FD01E8423}"/>
              </a:ext>
            </a:extLst>
          </p:cNvPr>
          <p:cNvPicPr>
            <a:picLocks noChangeAspect="1"/>
          </p:cNvPicPr>
          <p:nvPr/>
        </p:nvPicPr>
        <p:blipFill>
          <a:blip r:embed="rId3"/>
          <a:stretch>
            <a:fillRect/>
          </a:stretch>
        </p:blipFill>
        <p:spPr>
          <a:xfrm>
            <a:off x="10302713" y="4634867"/>
            <a:ext cx="9250525" cy="5326382"/>
          </a:xfrm>
          <a:prstGeom prst="rect">
            <a:avLst/>
          </a:prstGeom>
        </p:spPr>
      </p:pic>
    </p:spTree>
    <p:extLst>
      <p:ext uri="{BB962C8B-B14F-4D97-AF65-F5344CB8AC3E}">
        <p14:creationId xmlns:p14="http://schemas.microsoft.com/office/powerpoint/2010/main" val="1763024793"/>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3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1.xml><?xml version="1.0" encoding="utf-8"?>
<a:theme xmlns:a="http://schemas.openxmlformats.org/drawingml/2006/main" name="2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3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4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1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Custom Design">
  <a:themeElements>
    <a:clrScheme name="Executive_01">
      <a:dk1>
        <a:srgbClr val="325486"/>
      </a:dk1>
      <a:lt1>
        <a:sysClr val="window" lastClr="FFFFFF"/>
      </a:lt1>
      <a:dk2>
        <a:srgbClr val="44546A"/>
      </a:dk2>
      <a:lt2>
        <a:srgbClr val="E7E6E6"/>
      </a:lt2>
      <a:accent1>
        <a:srgbClr val="28B8CE"/>
      </a:accent1>
      <a:accent2>
        <a:srgbClr val="FAC403"/>
      </a:accent2>
      <a:accent3>
        <a:srgbClr val="E03882"/>
      </a:accent3>
      <a:accent4>
        <a:srgbClr val="4FBAAB"/>
      </a:accent4>
      <a:accent5>
        <a:srgbClr val="5B9BD5"/>
      </a:accent5>
      <a:accent6>
        <a:srgbClr val="70AD47"/>
      </a:accent6>
      <a:hlink>
        <a:srgbClr val="0563C1"/>
      </a:hlink>
      <a:folHlink>
        <a:srgbClr val="954F72"/>
      </a:folHlink>
    </a:clrScheme>
    <a:fontScheme name="Custom 1">
      <a:majorFont>
        <a:latin typeface="Verdana Pro 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Wales Executive template.potx" id="{45E48A4E-9554-4AE6-A6DC-07D2055DF8A0}" vid="{7CD0DD89-9F4B-43DF-8CF0-0770B47F736F}"/>
    </a:ext>
  </a:extLst>
</a:theme>
</file>

<file path=ppt/theme/theme9.xml><?xml version="1.0" encoding="utf-8"?>
<a:theme xmlns:a="http://schemas.openxmlformats.org/drawingml/2006/main" name="1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73DE854-1960-4785-A252-A93626BAD3B6}"/>
</file>

<file path=customXml/itemProps2.xml><?xml version="1.0" encoding="utf-8"?>
<ds:datastoreItem xmlns:ds="http://schemas.openxmlformats.org/officeDocument/2006/customXml" ds:itemID="{5353AC40-0A0E-4F46-A609-E30D51CC4C15}">
  <ds:schemaRefs>
    <ds:schemaRef ds:uri="http://www.w3.org/XML/1998/namespace"/>
    <ds:schemaRef ds:uri="http://purl.org/dc/terms/"/>
    <ds:schemaRef ds:uri="81d0f8ba-7dd4-497d-b53e-2ae497223135"/>
    <ds:schemaRef ds:uri="6652e9e4-105f-4208-b9a1-5776dfccd132"/>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7EE7A53A-4F8E-4FD8-8FB5-32197C056E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52249</TotalTime>
  <Words>11356</Words>
  <Application>Microsoft Office PowerPoint</Application>
  <PresentationFormat>Custom</PresentationFormat>
  <Paragraphs>1186</Paragraphs>
  <Slides>71</Slides>
  <Notes>28</Notes>
  <HiddenSlides>0</HiddenSlides>
  <MMClips>0</MMClips>
  <ScaleCrop>false</ScaleCrop>
  <HeadingPairs>
    <vt:vector size="6" baseType="variant">
      <vt:variant>
        <vt:lpstr>Fonts Used</vt:lpstr>
      </vt:variant>
      <vt:variant>
        <vt:i4>18</vt:i4>
      </vt:variant>
      <vt:variant>
        <vt:lpstr>Theme</vt:lpstr>
      </vt:variant>
      <vt:variant>
        <vt:i4>15</vt:i4>
      </vt:variant>
      <vt:variant>
        <vt:lpstr>Slide Titles</vt:lpstr>
      </vt:variant>
      <vt:variant>
        <vt:i4>71</vt:i4>
      </vt:variant>
    </vt:vector>
  </HeadingPairs>
  <TitlesOfParts>
    <vt:vector size="104" baseType="lpstr">
      <vt:lpstr>Aptos</vt:lpstr>
      <vt:lpstr>Aptos Black</vt:lpstr>
      <vt:lpstr>Aptos Display</vt:lpstr>
      <vt:lpstr>Arial</vt:lpstr>
      <vt:lpstr>Arial Black</vt:lpstr>
      <vt:lpstr>Arial,Sans-Serif</vt:lpstr>
      <vt:lpstr>Calibri</vt:lpstr>
      <vt:lpstr>Calibri Light</vt:lpstr>
      <vt:lpstr>Courier New</vt:lpstr>
      <vt:lpstr>Segoe UI</vt:lpstr>
      <vt:lpstr>Symbol</vt:lpstr>
      <vt:lpstr>Times New Roman</vt:lpstr>
      <vt:lpstr>Ubuntu Light</vt:lpstr>
      <vt:lpstr>Ubuntu Medium</vt:lpstr>
      <vt:lpstr>Verdana</vt:lpstr>
      <vt:lpstr>Verdana Pro Semibold</vt:lpstr>
      <vt:lpstr>Verrdana</vt:lpstr>
      <vt:lpstr>Wingdings</vt:lpstr>
      <vt:lpstr>DARK TITLE BG</vt:lpstr>
      <vt:lpstr>WHITE TITLE BG</vt:lpstr>
      <vt:lpstr>DARK BG (PHOTO) TITLE</vt:lpstr>
      <vt:lpstr>WHITE BG (PHOTO) TITLE</vt:lpstr>
      <vt:lpstr>WHITE BG SLIDE</vt:lpstr>
      <vt:lpstr>ENDING SLIDE</vt:lpstr>
      <vt:lpstr>Office Theme</vt:lpstr>
      <vt:lpstr>Custom Design</vt:lpstr>
      <vt:lpstr>1_WHITE TITLE BG</vt:lpstr>
      <vt:lpstr>3_Office Theme</vt:lpstr>
      <vt:lpstr>2_WHITE TITLE BG</vt:lpstr>
      <vt:lpstr>4_Office Theme</vt:lpstr>
      <vt:lpstr>3_WHITE TITLE BG</vt:lpstr>
      <vt:lpstr>4_WHITE TITLE BG</vt:lpstr>
      <vt:lpstr>1_WHITE BG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Meghann Protheroe (Swansea Bay UHB - Performance)</cp:lastModifiedBy>
  <cp:revision>198</cp:revision>
  <dcterms:created xsi:type="dcterms:W3CDTF">2023-11-15T10:54:55Z</dcterms:created>
  <dcterms:modified xsi:type="dcterms:W3CDTF">2026-03-20T15:34:07Z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