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Lst>
  <p:notesMasterIdLst>
    <p:notesMasterId r:id="rId72"/>
  </p:notesMasterIdLst>
  <p:handoutMasterIdLst>
    <p:handoutMasterId r:id="rId73"/>
  </p:handoutMasterIdLst>
  <p:sldIdLst>
    <p:sldId id="309" r:id="rId11"/>
    <p:sldId id="312" r:id="rId12"/>
    <p:sldId id="737" r:id="rId13"/>
    <p:sldId id="721" r:id="rId14"/>
    <p:sldId id="735" r:id="rId15"/>
    <p:sldId id="746" r:id="rId16"/>
    <p:sldId id="297" r:id="rId17"/>
    <p:sldId id="736" r:id="rId18"/>
    <p:sldId id="740" r:id="rId19"/>
    <p:sldId id="742" r:id="rId20"/>
    <p:sldId id="743" r:id="rId21"/>
    <p:sldId id="780" r:id="rId22"/>
    <p:sldId id="761" r:id="rId23"/>
    <p:sldId id="786" r:id="rId24"/>
    <p:sldId id="762" r:id="rId25"/>
    <p:sldId id="763" r:id="rId26"/>
    <p:sldId id="765" r:id="rId27"/>
    <p:sldId id="767" r:id="rId28"/>
    <p:sldId id="793" r:id="rId29"/>
    <p:sldId id="764" r:id="rId30"/>
    <p:sldId id="774" r:id="rId31"/>
    <p:sldId id="769" r:id="rId32"/>
    <p:sldId id="792" r:id="rId33"/>
    <p:sldId id="768" r:id="rId34"/>
    <p:sldId id="770" r:id="rId35"/>
    <p:sldId id="771" r:id="rId36"/>
    <p:sldId id="778" r:id="rId37"/>
    <p:sldId id="779" r:id="rId38"/>
    <p:sldId id="794" r:id="rId39"/>
    <p:sldId id="782" r:id="rId40"/>
    <p:sldId id="783" r:id="rId41"/>
    <p:sldId id="784" r:id="rId42"/>
    <p:sldId id="775" r:id="rId43"/>
    <p:sldId id="777" r:id="rId44"/>
    <p:sldId id="757" r:id="rId45"/>
    <p:sldId id="758" r:id="rId46"/>
    <p:sldId id="759" r:id="rId47"/>
    <p:sldId id="760" r:id="rId48"/>
    <p:sldId id="788" r:id="rId49"/>
    <p:sldId id="749" r:id="rId50"/>
    <p:sldId id="751" r:id="rId51"/>
    <p:sldId id="445" r:id="rId52"/>
    <p:sldId id="454" r:id="rId53"/>
    <p:sldId id="452" r:id="rId54"/>
    <p:sldId id="455" r:id="rId55"/>
    <p:sldId id="456" r:id="rId56"/>
    <p:sldId id="457" r:id="rId57"/>
    <p:sldId id="295" r:id="rId58"/>
    <p:sldId id="453" r:id="rId59"/>
    <p:sldId id="458" r:id="rId60"/>
    <p:sldId id="438" r:id="rId61"/>
    <p:sldId id="448" r:id="rId62"/>
    <p:sldId id="439" r:id="rId63"/>
    <p:sldId id="446" r:id="rId64"/>
    <p:sldId id="451" r:id="rId65"/>
    <p:sldId id="447" r:id="rId66"/>
    <p:sldId id="441" r:id="rId67"/>
    <p:sldId id="440" r:id="rId68"/>
    <p:sldId id="442" r:id="rId69"/>
    <p:sldId id="443" r:id="rId70"/>
    <p:sldId id="444" r:id="rId71"/>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8CD47"/>
    <a:srgbClr val="9E4ECA"/>
    <a:srgbClr val="79C5CD"/>
    <a:srgbClr val="1F355E"/>
    <a:srgbClr val="CE3636"/>
    <a:srgbClr val="181924"/>
    <a:srgbClr val="FFD550"/>
    <a:srgbClr val="325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752" autoAdjust="0"/>
  </p:normalViewPr>
  <p:slideViewPr>
    <p:cSldViewPr>
      <p:cViewPr>
        <p:scale>
          <a:sx n="40" d="100"/>
          <a:sy n="40" d="100"/>
        </p:scale>
        <p:origin x="2322" y="96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handoutMaster" Target="handoutMasters/handoutMaster1.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rgbClr val="7EB0DE"/>
        </a:solidFill>
      </dgm:spPr>
      <dgm:t>
        <a:bodyPr/>
        <a:lstStyle/>
        <a:p>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149C4ADC-DD30-48BD-8E18-57A2B525BED9}" type="presOf" srcId="{A234D1E4-870D-4C0F-95CE-D75C5CD14EC0}" destId="{2094783E-7C65-48B5-8ADA-5899B25B8974}" srcOrd="0" destOrd="0" presId="urn:microsoft.com/office/officeart/2005/8/layout/vList3"/>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1: </a:t>
          </a:r>
          <a:r>
            <a:rPr lang="en-GB" sz="46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rgbClr val="7EB0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2</a:t>
          </a:r>
          <a:r>
            <a:rPr lang="en-GB" sz="4600" kern="1200" dirty="0"/>
            <a:t>: Performance against the Health Board’s Strategic Objectives</a:t>
          </a:r>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17/06/2025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17/06/2025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5665-D7E2-4142-E65D-EDEA30068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E3D84-3B6B-2B42-0FF2-182A2F1C0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B740C-5550-D21D-5902-DB7B6CD23F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25352B-EC2F-0FFE-2573-22FCB48729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99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875DD-79E5-D606-334D-6CCBDC73D0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9DB2D-C214-CC7A-EFC3-385BF7301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2D2D9-A5C2-5D66-6C4D-7F08D6B9C6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AC2854-43E6-CCCF-2F83-15561D770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808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17/06/2025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17/06/2025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17/06/2025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17/06/2025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55.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59.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app.powerbi.com/groups/me/reports/a676d2c5-f997-44a4-8c95-1d527e5c0f3b/ReportSection457f3cc2c520a4bee1e1?experience=power-bi" TargetMode="External"/><Relationship Id="rId7"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34.xml"/><Relationship Id="rId6" Type="http://schemas.openxmlformats.org/officeDocument/2006/relationships/image" Target="../media/image61.png"/><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6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5.xml"/><Relationship Id="rId16" Type="http://schemas.openxmlformats.org/officeDocument/2006/relationships/image" Target="../media/image70.png"/><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5" Type="http://schemas.openxmlformats.org/officeDocument/2006/relationships/image" Target="../media/image69.pn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4.xml"/><Relationship Id="rId5" Type="http://schemas.openxmlformats.org/officeDocument/2006/relationships/image" Target="../media/image74.png"/><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4.xml"/><Relationship Id="rId5" Type="http://schemas.openxmlformats.org/officeDocument/2006/relationships/image" Target="../media/image78.png"/><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4.xml"/><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4.xml"/><Relationship Id="rId5" Type="http://schemas.openxmlformats.org/officeDocument/2006/relationships/image" Target="../media/image86.png"/><Relationship Id="rId4"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4.xml"/><Relationship Id="rId5" Type="http://schemas.openxmlformats.org/officeDocument/2006/relationships/image" Target="../media/image90.png"/><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4.xml"/><Relationship Id="rId5" Type="http://schemas.openxmlformats.org/officeDocument/2006/relationships/image" Target="../media/image94.png"/><Relationship Id="rId4" Type="http://schemas.openxmlformats.org/officeDocument/2006/relationships/image" Target="../media/image9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34.xml"/><Relationship Id="rId5" Type="http://schemas.openxmlformats.org/officeDocument/2006/relationships/image" Target="../media/image98.png"/><Relationship Id="rId4" Type="http://schemas.openxmlformats.org/officeDocument/2006/relationships/image" Target="../media/image97.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3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3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3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14.png"/><Relationship Id="rId2" Type="http://schemas.openxmlformats.org/officeDocument/2006/relationships/image" Target="../media/image112.png"/><Relationship Id="rId1" Type="http://schemas.openxmlformats.org/officeDocument/2006/relationships/slideLayout" Target="../slideLayouts/slideLayout34.xml"/><Relationship Id="rId6" Type="http://schemas.openxmlformats.org/officeDocument/2006/relationships/image" Target="../media/image113.png"/><Relationship Id="rId5" Type="http://schemas.openxmlformats.org/officeDocument/2006/relationships/image" Target="../media/image16.sv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9.xml"/><Relationship Id="rId4" Type="http://schemas.openxmlformats.org/officeDocument/2006/relationships/image" Target="../media/image1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29.xml"/><Relationship Id="rId4" Type="http://schemas.openxmlformats.org/officeDocument/2006/relationships/image" Target="../media/image127.emf"/></Relationships>
</file>

<file path=ppt/slides/_rels/slide46.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image" Target="../media/image128.emf"/><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image" Target="../media/image130.emf"/><Relationship Id="rId1" Type="http://schemas.openxmlformats.org/officeDocument/2006/relationships/slideLayout" Target="../slideLayouts/slideLayout29.xml"/><Relationship Id="rId4" Type="http://schemas.openxmlformats.org/officeDocument/2006/relationships/image" Target="../media/image1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slideLayout" Target="../slideLayouts/slideLayout29.xml"/><Relationship Id="rId4" Type="http://schemas.openxmlformats.org/officeDocument/2006/relationships/image" Target="../media/image1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emf"/><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package" Target="../embeddings/Microsoft_Word_Document.docx"/><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June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761825611"/>
              </p:ext>
            </p:extLst>
          </p:nvPr>
        </p:nvGraphicFramePr>
        <p:xfrm>
          <a:off x="375444" y="2295625"/>
          <a:ext cx="19050000" cy="6574745"/>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64.34%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1,435</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12,251 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 86.33%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48.9%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159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86.33%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155312760"/>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69.45%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345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681783375"/>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70,162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41,272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153,822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April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6,778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68% (March-25)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9275544"/>
            <a:ext cx="19583400" cy="219201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Revised flow operating model/Anglesey Ward</a:t>
            </a:r>
            <a:r>
              <a:rPr lang="en-GB" sz="1800" dirty="0">
                <a:effectLst/>
                <a:latin typeface="Verdana" panose="020B0604030504040204" pitchFamily="34" charset="0"/>
                <a:ea typeface="Calibri" panose="020F0502020204030204" pitchFamily="34" charset="0"/>
                <a:cs typeface="Arial" panose="020B0604020202020204" pitchFamily="34" charset="0"/>
              </a:rPr>
              <a:t>: Anglesey ward test of change commenced 2</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nd</a:t>
            </a:r>
            <a:r>
              <a:rPr lang="en-GB" sz="1800" dirty="0">
                <a:effectLst/>
                <a:latin typeface="Verdana" panose="020B0604030504040204" pitchFamily="34" charset="0"/>
                <a:ea typeface="Calibri" panose="020F0502020204030204" pitchFamily="34" charset="0"/>
                <a:cs typeface="Arial" panose="020B0604020202020204" pitchFamily="34" charset="0"/>
              </a:rPr>
              <a:t> June. 25 bedded general medical ward has been opened as a key enabler to test changes in the operating model across the UEC pathway. Significant improvements already realised, particularly in respect of ambulance handover, lost hours, ED patient turnaround time. 8 PDSA’s in total scheduled during the next 6-week period.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capital redesign</a:t>
            </a:r>
            <a:r>
              <a:rPr lang="en-GB" sz="1800" dirty="0">
                <a:effectLst/>
                <a:latin typeface="Verdana" panose="020B0604030504040204" pitchFamily="34" charset="0"/>
                <a:ea typeface="Calibri" panose="020F0502020204030204" pitchFamily="34" charset="0"/>
                <a:cs typeface="Arial" panose="020B0604020202020204" pitchFamily="34" charset="0"/>
              </a:rPr>
              <a:t> – Following executive discussion, letters sent from CEO to Judith Paget (NHS Wales CEO) to outline the current tests of change in progress that will influence the capital request. There is also an expression of interest to pursue a digital platform to underpin the UEC pathway.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23" name="Picture 22">
            <a:extLst>
              <a:ext uri="{FF2B5EF4-FFF2-40B4-BE49-F238E27FC236}">
                <a16:creationId xmlns:a16="http://schemas.microsoft.com/office/drawing/2014/main" id="{8D8CD0D8-2ABE-12C2-00DF-3D0B83098F1B}"/>
              </a:ext>
            </a:extLst>
          </p:cNvPr>
          <p:cNvPicPr>
            <a:picLocks noChangeAspect="1"/>
          </p:cNvPicPr>
          <p:nvPr/>
        </p:nvPicPr>
        <p:blipFill>
          <a:blip r:embed="rId5"/>
          <a:stretch>
            <a:fillRect/>
          </a:stretch>
        </p:blipFill>
        <p:spPr>
          <a:xfrm>
            <a:off x="2691982" y="762575"/>
            <a:ext cx="6668583" cy="3878666"/>
          </a:xfrm>
          <a:prstGeom prst="rect">
            <a:avLst/>
          </a:prstGeom>
        </p:spPr>
      </p:pic>
      <p:pic>
        <p:nvPicPr>
          <p:cNvPr id="25" name="Picture 24">
            <a:extLst>
              <a:ext uri="{FF2B5EF4-FFF2-40B4-BE49-F238E27FC236}">
                <a16:creationId xmlns:a16="http://schemas.microsoft.com/office/drawing/2014/main" id="{C2D61E44-F28D-6DE2-B965-2F51DF1F234C}"/>
              </a:ext>
            </a:extLst>
          </p:cNvPr>
          <p:cNvPicPr>
            <a:picLocks noChangeAspect="1"/>
          </p:cNvPicPr>
          <p:nvPr/>
        </p:nvPicPr>
        <p:blipFill>
          <a:blip r:embed="rId6"/>
          <a:stretch>
            <a:fillRect/>
          </a:stretch>
        </p:blipFill>
        <p:spPr>
          <a:xfrm>
            <a:off x="10305422" y="765248"/>
            <a:ext cx="6638044" cy="3875993"/>
          </a:xfrm>
          <a:prstGeom prst="rect">
            <a:avLst/>
          </a:prstGeom>
        </p:spPr>
      </p:pic>
      <p:pic>
        <p:nvPicPr>
          <p:cNvPr id="27" name="Picture 26">
            <a:extLst>
              <a:ext uri="{FF2B5EF4-FFF2-40B4-BE49-F238E27FC236}">
                <a16:creationId xmlns:a16="http://schemas.microsoft.com/office/drawing/2014/main" id="{20ACD4D5-CF15-8B69-9CF0-4774669191F3}"/>
              </a:ext>
            </a:extLst>
          </p:cNvPr>
          <p:cNvPicPr>
            <a:picLocks noChangeAspect="1"/>
          </p:cNvPicPr>
          <p:nvPr/>
        </p:nvPicPr>
        <p:blipFill>
          <a:blip r:embed="rId7"/>
          <a:stretch>
            <a:fillRect/>
          </a:stretch>
        </p:blipFill>
        <p:spPr>
          <a:xfrm>
            <a:off x="10305421" y="5013140"/>
            <a:ext cx="6638043" cy="3853617"/>
          </a:xfrm>
          <a:prstGeom prst="rect">
            <a:avLst/>
          </a:prstGeom>
        </p:spPr>
      </p:pic>
      <p:pic>
        <p:nvPicPr>
          <p:cNvPr id="29" name="Picture 28">
            <a:extLst>
              <a:ext uri="{FF2B5EF4-FFF2-40B4-BE49-F238E27FC236}">
                <a16:creationId xmlns:a16="http://schemas.microsoft.com/office/drawing/2014/main" id="{7AC7011B-CBEE-9AD4-12C0-5AF53C0820C8}"/>
              </a:ext>
            </a:extLst>
          </p:cNvPr>
          <p:cNvPicPr>
            <a:picLocks noChangeAspect="1"/>
          </p:cNvPicPr>
          <p:nvPr/>
        </p:nvPicPr>
        <p:blipFill>
          <a:blip r:embed="rId8"/>
          <a:stretch>
            <a:fillRect/>
          </a:stretch>
        </p:blipFill>
        <p:spPr>
          <a:xfrm>
            <a:off x="2691981" y="5013140"/>
            <a:ext cx="6668583" cy="3689536"/>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9668" y="7411020"/>
            <a:ext cx="9001006"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801198" y="8673962"/>
            <a:ext cx="8642046"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Next steps for supporting improvement</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Focus on delivering operational improvement in partnership with D2RA programme</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Regional Operation Assurance Group Workshop on Demand &amp; Capacity and Performance 24.06.25</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Additional scrutiny meetings with leads to address this weeks rises</a:t>
            </a:r>
          </a:p>
          <a:p>
            <a:pPr marL="34290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Specific programmes of work with MH/LD &amp; </a:t>
            </a:r>
            <a:r>
              <a:rPr lang="en-GB" dirty="0" err="1">
                <a:solidFill>
                  <a:prstClr val="black"/>
                </a:solidFill>
                <a:latin typeface="Verdana" panose="020B0604030504040204" pitchFamily="34" charset="0"/>
                <a:ea typeface="Verdana" panose="020B0604030504040204" pitchFamily="34" charset="0"/>
              </a:rPr>
              <a:t>Gorseinon</a:t>
            </a:r>
            <a:endParaRPr lang="en-GB"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905118" y="7575454"/>
            <a:ext cx="8504496"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ED86CE10-79A1-E8EA-7877-6A33A4DA6DBF}"/>
              </a:ext>
              <a:ext uri="{C183D7F6-B498-43B3-948B-1728B52AA6E4}">
                <adec:decorative xmlns:adec="http://schemas.microsoft.com/office/drawing/2017/decorative" val="1"/>
              </a:ext>
            </a:extLst>
          </p:cNvPr>
          <p:cNvSpPr/>
          <p:nvPr/>
        </p:nvSpPr>
        <p:spPr>
          <a:xfrm>
            <a:off x="10413528" y="7378286"/>
            <a:ext cx="9328817"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D339B29-6C9A-02A1-F895-01DB1051D24F}"/>
              </a:ext>
            </a:extLst>
          </p:cNvPr>
          <p:cNvSpPr txBox="1"/>
          <p:nvPr/>
        </p:nvSpPr>
        <p:spPr>
          <a:xfrm>
            <a:off x="10444068" y="7460216"/>
            <a:ext cx="9121183" cy="329320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have been delivered?</a:t>
            </a: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Trusted Assessor T &amp; F established Feb-March leading to new model for delivery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 &amp; F on Mental Capacity Assessment to improve process and update SOP</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New daily live state dashboard launched February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Integrated Discharge Hub extended to front door in April (funding required to continue this)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Patients are only allocated to P3 (Long term residential or nursing care) in extreme circumstances and should be put on P2 (Reablement). The majority of delays previously were  for P3 patients.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Achieved reductions across Top 5 worst performing codes between January and May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Next Steps</a:t>
            </a: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Regional D2RA programme being established to deliver some system wide transformational change, to enable 100 POCD to be achieved by March 2026</a:t>
            </a:r>
          </a:p>
        </p:txBody>
      </p:sp>
      <p:pic>
        <p:nvPicPr>
          <p:cNvPr id="8" name="Picture 7">
            <a:extLst>
              <a:ext uri="{FF2B5EF4-FFF2-40B4-BE49-F238E27FC236}">
                <a16:creationId xmlns:a16="http://schemas.microsoft.com/office/drawing/2014/main" id="{783265E0-54AE-79AE-A1E4-893DAB79F3C4}"/>
              </a:ext>
            </a:extLst>
          </p:cNvPr>
          <p:cNvPicPr>
            <a:picLocks noChangeAspect="1"/>
          </p:cNvPicPr>
          <p:nvPr/>
        </p:nvPicPr>
        <p:blipFill>
          <a:blip r:embed="rId13"/>
          <a:stretch>
            <a:fillRect/>
          </a:stretch>
        </p:blipFill>
        <p:spPr>
          <a:xfrm>
            <a:off x="10660457" y="2261410"/>
            <a:ext cx="8688403" cy="4626293"/>
          </a:xfrm>
          <a:prstGeom prst="rect">
            <a:avLst/>
          </a:prstGeom>
        </p:spPr>
      </p:pic>
      <p:sp>
        <p:nvSpPr>
          <p:cNvPr id="10" name="Speech Bubble: Oval 9">
            <a:extLst>
              <a:ext uri="{FF2B5EF4-FFF2-40B4-BE49-F238E27FC236}">
                <a16:creationId xmlns:a16="http://schemas.microsoft.com/office/drawing/2014/main" id="{4300EE0F-83A5-1795-5DE4-E86DDBB87D1F}"/>
              </a:ext>
            </a:extLst>
          </p:cNvPr>
          <p:cNvSpPr/>
          <p:nvPr/>
        </p:nvSpPr>
        <p:spPr>
          <a:xfrm>
            <a:off x="10028238" y="3136949"/>
            <a:ext cx="3173081" cy="1689719"/>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Verdana" panose="020B0604030504040204" pitchFamily="34" charset="0"/>
              <a:ea typeface="Verdana" panose="020B0604030504040204" pitchFamily="34" charset="0"/>
            </a:endParaRPr>
          </a:p>
          <a:p>
            <a:pPr algn="ctr"/>
            <a:r>
              <a:rPr lang="en-GB" sz="1200" dirty="0">
                <a:latin typeface="Verdana" panose="020B0604030504040204" pitchFamily="34" charset="0"/>
                <a:ea typeface="Verdana" panose="020B0604030504040204" pitchFamily="34" charset="0"/>
              </a:rPr>
              <a:t>Code changes in April saw </a:t>
            </a:r>
            <a:r>
              <a:rPr lang="en-GB" sz="1200" i="1" dirty="0">
                <a:latin typeface="Verdana" panose="020B0604030504040204" pitchFamily="34" charset="0"/>
                <a:ea typeface="Verdana" panose="020B0604030504040204" pitchFamily="34" charset="0"/>
              </a:rPr>
              <a:t>Awaiting Start of New home care package </a:t>
            </a:r>
            <a:r>
              <a:rPr lang="en-GB" sz="1200" dirty="0">
                <a:latin typeface="Verdana" panose="020B0604030504040204" pitchFamily="34" charset="0"/>
                <a:ea typeface="Verdana" panose="020B0604030504040204" pitchFamily="34" charset="0"/>
              </a:rPr>
              <a:t>split into two, which is why the code featured heavily in Q1, but is no longer ‘Top 5’ for 2025, YTD. </a:t>
            </a:r>
          </a:p>
          <a:p>
            <a:pPr algn="ctr"/>
            <a:endParaRPr lang="en-GB" dirty="0"/>
          </a:p>
        </p:txBody>
      </p:sp>
      <p:pic>
        <p:nvPicPr>
          <p:cNvPr id="12" name="Picture 11">
            <a:extLst>
              <a:ext uri="{FF2B5EF4-FFF2-40B4-BE49-F238E27FC236}">
                <a16:creationId xmlns:a16="http://schemas.microsoft.com/office/drawing/2014/main" id="{E7EB29E6-E75F-44BA-BF4D-0E1DFB8EA761}"/>
              </a:ext>
            </a:extLst>
          </p:cNvPr>
          <p:cNvPicPr>
            <a:picLocks noChangeAspect="1"/>
          </p:cNvPicPr>
          <p:nvPr/>
        </p:nvPicPr>
        <p:blipFill>
          <a:blip r:embed="rId14"/>
          <a:stretch>
            <a:fillRect/>
          </a:stretch>
        </p:blipFill>
        <p:spPr>
          <a:xfrm>
            <a:off x="756828" y="2131515"/>
            <a:ext cx="8688403" cy="4850314"/>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9353057"/>
            <a:ext cx="19583400" cy="231396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Grip &amp; control operational management</a:t>
            </a:r>
            <a:r>
              <a:rPr lang="en-GB" sz="1800" dirty="0">
                <a:effectLst/>
                <a:latin typeface="Verdana" panose="020B0604030504040204" pitchFamily="34" charset="0"/>
                <a:ea typeface="Calibri" panose="020F0502020204030204" pitchFamily="34" charset="0"/>
                <a:cs typeface="Arial" panose="020B0604020202020204" pitchFamily="34" charset="0"/>
              </a:rPr>
              <a:t> – Full Capacity protocol and zero tolerance on chair and trolley waits in full operation with additional 3:30 huddle now in situ at Morriston Hospital. Health Board launch of ‘your next patient’ commences Monday 16</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June 2025.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Care co-ordination Hub</a:t>
            </a:r>
            <a:r>
              <a:rPr lang="en-GB" sz="1800" dirty="0">
                <a:effectLst/>
                <a:latin typeface="Verdana" panose="020B0604030504040204" pitchFamily="34" charset="0"/>
                <a:ea typeface="Calibri" panose="020F0502020204030204" pitchFamily="34" charset="0"/>
                <a:cs typeface="Arial" panose="020B0604020202020204" pitchFamily="34" charset="0"/>
              </a:rPr>
              <a:t> – Funding application submitted to Six Goals to extend the role and function of the UEC care coordination hub over the seven-day period. Initial priority to deliver five day single point of access and to implement the national ticket to ride framework.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663FF852-86CE-198C-C0ED-53C4C398FD04}"/>
              </a:ext>
            </a:extLst>
          </p:cNvPr>
          <p:cNvPicPr>
            <a:picLocks noChangeAspect="1"/>
          </p:cNvPicPr>
          <p:nvPr/>
        </p:nvPicPr>
        <p:blipFill>
          <a:blip r:embed="rId5"/>
          <a:stretch>
            <a:fillRect/>
          </a:stretch>
        </p:blipFill>
        <p:spPr>
          <a:xfrm>
            <a:off x="2813844" y="759845"/>
            <a:ext cx="6961680" cy="3980430"/>
          </a:xfrm>
          <a:prstGeom prst="rect">
            <a:avLst/>
          </a:prstGeom>
        </p:spPr>
      </p:pic>
      <p:pic>
        <p:nvPicPr>
          <p:cNvPr id="10" name="Picture 9">
            <a:extLst>
              <a:ext uri="{FF2B5EF4-FFF2-40B4-BE49-F238E27FC236}">
                <a16:creationId xmlns:a16="http://schemas.microsoft.com/office/drawing/2014/main" id="{CE63B2A7-742F-E0D0-23C6-E499AE420812}"/>
              </a:ext>
            </a:extLst>
          </p:cNvPr>
          <p:cNvPicPr>
            <a:picLocks noChangeAspect="1"/>
          </p:cNvPicPr>
          <p:nvPr/>
        </p:nvPicPr>
        <p:blipFill>
          <a:blip r:embed="rId6"/>
          <a:stretch>
            <a:fillRect/>
          </a:stretch>
        </p:blipFill>
        <p:spPr>
          <a:xfrm>
            <a:off x="10621662" y="799309"/>
            <a:ext cx="6517782" cy="3938144"/>
          </a:xfrm>
          <a:prstGeom prst="rect">
            <a:avLst/>
          </a:prstGeom>
        </p:spPr>
      </p:pic>
      <p:pic>
        <p:nvPicPr>
          <p:cNvPr id="14" name="Picture 13">
            <a:extLst>
              <a:ext uri="{FF2B5EF4-FFF2-40B4-BE49-F238E27FC236}">
                <a16:creationId xmlns:a16="http://schemas.microsoft.com/office/drawing/2014/main" id="{0438D488-6236-380F-CC7C-7652459D683E}"/>
              </a:ext>
            </a:extLst>
          </p:cNvPr>
          <p:cNvPicPr>
            <a:picLocks noChangeAspect="1"/>
          </p:cNvPicPr>
          <p:nvPr/>
        </p:nvPicPr>
        <p:blipFill>
          <a:blip r:embed="rId7"/>
          <a:stretch>
            <a:fillRect/>
          </a:stretch>
        </p:blipFill>
        <p:spPr>
          <a:xfrm>
            <a:off x="2813844" y="5172701"/>
            <a:ext cx="6961680" cy="3682372"/>
          </a:xfrm>
          <a:prstGeom prst="rect">
            <a:avLst/>
          </a:prstGeom>
        </p:spPr>
      </p:pic>
      <p:pic>
        <p:nvPicPr>
          <p:cNvPr id="21" name="Picture 20">
            <a:extLst>
              <a:ext uri="{FF2B5EF4-FFF2-40B4-BE49-F238E27FC236}">
                <a16:creationId xmlns:a16="http://schemas.microsoft.com/office/drawing/2014/main" id="{8C67660E-0B5A-4727-3E2A-56151A49A918}"/>
              </a:ext>
            </a:extLst>
          </p:cNvPr>
          <p:cNvPicPr>
            <a:picLocks noChangeAspect="1"/>
          </p:cNvPicPr>
          <p:nvPr/>
        </p:nvPicPr>
        <p:blipFill>
          <a:blip r:embed="rId8"/>
          <a:stretch>
            <a:fillRect/>
          </a:stretch>
        </p:blipFill>
        <p:spPr>
          <a:xfrm>
            <a:off x="10621662" y="5172701"/>
            <a:ext cx="6517782" cy="3682369"/>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B86902-CDD8-EDC4-D16F-F4802A52703A}"/>
              </a:ext>
            </a:extLst>
          </p:cNvPr>
          <p:cNvPicPr>
            <a:picLocks noChangeAspect="1"/>
          </p:cNvPicPr>
          <p:nvPr/>
        </p:nvPicPr>
        <p:blipFill>
          <a:blip r:embed="rId2"/>
          <a:stretch>
            <a:fillRect/>
          </a:stretch>
        </p:blipFill>
        <p:spPr>
          <a:xfrm>
            <a:off x="2992772" y="784995"/>
            <a:ext cx="6248400" cy="3792141"/>
          </a:xfrm>
          <a:prstGeom prst="rect">
            <a:avLst/>
          </a:prstGeom>
        </p:spPr>
      </p:pic>
      <p:pic>
        <p:nvPicPr>
          <p:cNvPr id="9" name="Picture 8">
            <a:extLst>
              <a:ext uri="{FF2B5EF4-FFF2-40B4-BE49-F238E27FC236}">
                <a16:creationId xmlns:a16="http://schemas.microsoft.com/office/drawing/2014/main" id="{B57D5BF9-8A7A-920A-825C-D0EFF15FB5C8}"/>
              </a:ext>
            </a:extLst>
          </p:cNvPr>
          <p:cNvPicPr>
            <a:picLocks noChangeAspect="1"/>
          </p:cNvPicPr>
          <p:nvPr/>
        </p:nvPicPr>
        <p:blipFill>
          <a:blip r:embed="rId3"/>
          <a:stretch>
            <a:fillRect/>
          </a:stretch>
        </p:blipFill>
        <p:spPr>
          <a:xfrm>
            <a:off x="2992772" y="5053016"/>
            <a:ext cx="6248400" cy="3835150"/>
          </a:xfrm>
          <a:prstGeom prst="rect">
            <a:avLst/>
          </a:prstGeom>
        </p:spPr>
      </p:pic>
      <p:pic>
        <p:nvPicPr>
          <p:cNvPr id="11" name="Picture 10">
            <a:extLst>
              <a:ext uri="{FF2B5EF4-FFF2-40B4-BE49-F238E27FC236}">
                <a16:creationId xmlns:a16="http://schemas.microsoft.com/office/drawing/2014/main" id="{8DF59EF9-432D-16A4-E2FF-53A3798DA03B}"/>
              </a:ext>
            </a:extLst>
          </p:cNvPr>
          <p:cNvPicPr>
            <a:picLocks noChangeAspect="1"/>
          </p:cNvPicPr>
          <p:nvPr/>
        </p:nvPicPr>
        <p:blipFill>
          <a:blip r:embed="rId4"/>
          <a:stretch>
            <a:fillRect/>
          </a:stretch>
        </p:blipFill>
        <p:spPr>
          <a:xfrm>
            <a:off x="10433844" y="784995"/>
            <a:ext cx="6182581" cy="3849703"/>
          </a:xfrm>
          <a:prstGeom prst="rect">
            <a:avLst/>
          </a:prstGeom>
        </p:spPr>
      </p:pic>
      <p:pic>
        <p:nvPicPr>
          <p:cNvPr id="13" name="Picture 12">
            <a:extLst>
              <a:ext uri="{FF2B5EF4-FFF2-40B4-BE49-F238E27FC236}">
                <a16:creationId xmlns:a16="http://schemas.microsoft.com/office/drawing/2014/main" id="{A7083105-D6ED-373D-1307-C2862EC370AE}"/>
              </a:ext>
            </a:extLst>
          </p:cNvPr>
          <p:cNvPicPr>
            <a:picLocks noChangeAspect="1"/>
          </p:cNvPicPr>
          <p:nvPr/>
        </p:nvPicPr>
        <p:blipFill>
          <a:blip r:embed="rId5"/>
          <a:stretch>
            <a:fillRect/>
          </a:stretch>
        </p:blipFill>
        <p:spPr>
          <a:xfrm>
            <a:off x="10433844" y="5053016"/>
            <a:ext cx="6248400" cy="3835148"/>
          </a:xfrm>
          <a:prstGeom prst="rect">
            <a:avLst/>
          </a:prstGeom>
        </p:spPr>
      </p:pic>
      <p:sp>
        <p:nvSpPr>
          <p:cNvPr id="15" name="TextBox 14">
            <a:extLst>
              <a:ext uri="{FF2B5EF4-FFF2-40B4-BE49-F238E27FC236}">
                <a16:creationId xmlns:a16="http://schemas.microsoft.com/office/drawing/2014/main" id="{72700BF0-5C30-1839-D234-D29E5C0EFD0B}"/>
              </a:ext>
            </a:extLst>
          </p:cNvPr>
          <p:cNvSpPr txBox="1"/>
          <p:nvPr/>
        </p:nvSpPr>
        <p:spPr>
          <a:xfrm>
            <a:off x="146844" y="9117007"/>
            <a:ext cx="19583400" cy="32030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Despite this progress, the NHS Executives’ Quality Improvement Measures (QIM) portal will not be operational until June 2025 therefore this data will not be included in this report. In the interim, the service has implemented local arrangements to extract and report relevant data which is included within this report. Additionally, the digital team is actively developing a BI dashboard to provide comprehensive reporting on both national indicators and local performance metrics. This initiative aims to identify constraints and bottlenecks, ensuring targeted improvements in patient care and service delivery.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176106"/>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May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May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D63D3F2C-84CB-783E-E75A-A4F3A0EA6647}"/>
              </a:ext>
            </a:extLst>
          </p:cNvPr>
          <p:cNvPicPr>
            <a:picLocks noChangeAspect="1"/>
          </p:cNvPicPr>
          <p:nvPr/>
        </p:nvPicPr>
        <p:blipFill>
          <a:blip r:embed="rId5"/>
          <a:stretch>
            <a:fillRect/>
          </a:stretch>
        </p:blipFill>
        <p:spPr>
          <a:xfrm>
            <a:off x="3341688" y="888786"/>
            <a:ext cx="6291900" cy="3731401"/>
          </a:xfrm>
          <a:prstGeom prst="rect">
            <a:avLst/>
          </a:prstGeom>
        </p:spPr>
      </p:pic>
      <p:pic>
        <p:nvPicPr>
          <p:cNvPr id="10" name="Picture 9">
            <a:extLst>
              <a:ext uri="{FF2B5EF4-FFF2-40B4-BE49-F238E27FC236}">
                <a16:creationId xmlns:a16="http://schemas.microsoft.com/office/drawing/2014/main" id="{18AF7AE5-AA49-F17B-C5E2-EDD4747C4FF4}"/>
              </a:ext>
            </a:extLst>
          </p:cNvPr>
          <p:cNvPicPr>
            <a:picLocks noChangeAspect="1"/>
          </p:cNvPicPr>
          <p:nvPr/>
        </p:nvPicPr>
        <p:blipFill>
          <a:blip r:embed="rId6"/>
          <a:stretch>
            <a:fillRect/>
          </a:stretch>
        </p:blipFill>
        <p:spPr>
          <a:xfrm>
            <a:off x="10675938" y="923711"/>
            <a:ext cx="6291900" cy="3604045"/>
          </a:xfrm>
          <a:prstGeom prst="rect">
            <a:avLst/>
          </a:prstGeom>
        </p:spPr>
      </p:pic>
      <p:pic>
        <p:nvPicPr>
          <p:cNvPr id="14" name="Picture 13">
            <a:extLst>
              <a:ext uri="{FF2B5EF4-FFF2-40B4-BE49-F238E27FC236}">
                <a16:creationId xmlns:a16="http://schemas.microsoft.com/office/drawing/2014/main" id="{5804DF77-6AD8-696B-D721-40E99E8BBA14}"/>
              </a:ext>
            </a:extLst>
          </p:cNvPr>
          <p:cNvPicPr>
            <a:picLocks noChangeAspect="1"/>
          </p:cNvPicPr>
          <p:nvPr/>
        </p:nvPicPr>
        <p:blipFill>
          <a:blip r:embed="rId7"/>
          <a:stretch>
            <a:fillRect/>
          </a:stretch>
        </p:blipFill>
        <p:spPr>
          <a:xfrm>
            <a:off x="3431382" y="5060735"/>
            <a:ext cx="6202206" cy="3691202"/>
          </a:xfrm>
          <a:prstGeom prst="rect">
            <a:avLst/>
          </a:prstGeom>
        </p:spPr>
      </p:pic>
      <p:pic>
        <p:nvPicPr>
          <p:cNvPr id="21" name="Picture 20">
            <a:extLst>
              <a:ext uri="{FF2B5EF4-FFF2-40B4-BE49-F238E27FC236}">
                <a16:creationId xmlns:a16="http://schemas.microsoft.com/office/drawing/2014/main" id="{DD0DFE71-48B8-2D91-953D-E1B77B9EA80F}"/>
              </a:ext>
            </a:extLst>
          </p:cNvPr>
          <p:cNvPicPr>
            <a:picLocks noChangeAspect="1"/>
          </p:cNvPicPr>
          <p:nvPr/>
        </p:nvPicPr>
        <p:blipFill>
          <a:blip r:embed="rId8"/>
          <a:stretch>
            <a:fillRect/>
          </a:stretch>
        </p:blipFill>
        <p:spPr>
          <a:xfrm>
            <a:off x="10675938" y="5104313"/>
            <a:ext cx="6291900" cy="3604046"/>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702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9009606"/>
            <a:ext cx="19583400" cy="1938992"/>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 in May 2025 to 2,461, compared to 2,239 in April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A noticeable increase in patients waiting over 8 weeks for diagnostics has been recorded. Focussed </a:t>
            </a:r>
            <a:r>
              <a:rPr lang="en-GB" sz="2000" dirty="0">
                <a:latin typeface="Verdana" panose="020B0604030504040204" pitchFamily="34" charset="0"/>
                <a:ea typeface="Verdana" panose="020B0604030504040204" pitchFamily="34" charset="0"/>
                <a:cs typeface="Aptos" panose="020B0004020202020204" pitchFamily="34" charset="0"/>
              </a:rPr>
              <a:t>actions are being undertaken to improve the Endoscopy position and have been identified on the following page. </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9D9700A4-E5B1-B19F-6EB3-CD4ECAB397FE}"/>
              </a:ext>
            </a:extLst>
          </p:cNvPr>
          <p:cNvPicPr>
            <a:picLocks noChangeAspect="1"/>
          </p:cNvPicPr>
          <p:nvPr/>
        </p:nvPicPr>
        <p:blipFill>
          <a:blip r:embed="rId2"/>
          <a:stretch>
            <a:fillRect/>
          </a:stretch>
        </p:blipFill>
        <p:spPr>
          <a:xfrm>
            <a:off x="865188" y="1981613"/>
            <a:ext cx="8953501" cy="5552707"/>
          </a:xfrm>
          <a:prstGeom prst="rect">
            <a:avLst/>
          </a:prstGeom>
        </p:spPr>
      </p:pic>
      <p:pic>
        <p:nvPicPr>
          <p:cNvPr id="11" name="Picture 10">
            <a:extLst>
              <a:ext uri="{FF2B5EF4-FFF2-40B4-BE49-F238E27FC236}">
                <a16:creationId xmlns:a16="http://schemas.microsoft.com/office/drawing/2014/main" id="{34E09A27-D853-077E-6AE1-4DAC6278C669}"/>
              </a:ext>
            </a:extLst>
          </p:cNvPr>
          <p:cNvPicPr>
            <a:picLocks noChangeAspect="1"/>
          </p:cNvPicPr>
          <p:nvPr/>
        </p:nvPicPr>
        <p:blipFill>
          <a:blip r:embed="rId3"/>
          <a:stretch>
            <a:fillRect/>
          </a:stretch>
        </p:blipFill>
        <p:spPr>
          <a:xfrm>
            <a:off x="10287001" y="1981616"/>
            <a:ext cx="8953499" cy="5552704"/>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8B9A-99A1-6CBA-4730-2C22C7E6D8B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CE26B01-0C75-6679-74F8-DD226746F9EA}"/>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20645A7-42D2-9BF5-4D15-C14A9DA282FC}"/>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3575FEB0-3EE8-942C-9DD6-BB5A91E22EF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5AB11549-967D-A767-43D6-A2F5EC57CA5A}"/>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271F09F3-B82A-96BD-E682-0688107B994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FF04D362-C422-0160-E31B-B4C40C00408F}"/>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DEEFB3A4-3FC1-182A-7FAB-F090B54D2F8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A6804094-0A40-7527-B038-391057B895F1}"/>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Endoscopy: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EDA0911F-9DBE-57E9-8E9C-C97947B3DA88}"/>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19</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03EA2FC-088E-67B3-1D8E-7539B40314DC}"/>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1918B4DE-D95D-8445-C214-2768A04602C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0CE5F9B8-FC0D-D8D7-69F4-0AC1A162A08E}"/>
              </a:ext>
              <a:ext uri="{C183D7F6-B498-43B3-948B-1728B52AA6E4}">
                <adec:decorative xmlns:adec="http://schemas.microsoft.com/office/drawing/2017/decorative" val="1"/>
              </a:ext>
            </a:extLst>
          </p:cNvPr>
          <p:cNvSpPr/>
          <p:nvPr/>
        </p:nvSpPr>
        <p:spPr>
          <a:xfrm>
            <a:off x="10413528" y="2301874"/>
            <a:ext cx="9001006" cy="505320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000" b="1" dirty="0">
                <a:solidFill>
                  <a:schemeClr val="accent1">
                    <a:lumMod val="75000"/>
                  </a:schemeClr>
                </a:solidFill>
                <a:latin typeface="Verdana" panose="020B0604030504040204" pitchFamily="34" charset="0"/>
                <a:ea typeface="Verdana" panose="020B0604030504040204" pitchFamily="34" charset="0"/>
              </a:rPr>
              <a:t>What are the main risks impacting performance?</a:t>
            </a:r>
          </a:p>
          <a:p>
            <a:endParaRPr lang="en-GB" sz="2000" b="1" dirty="0">
              <a:solidFill>
                <a:schemeClr val="tx1"/>
              </a:solidFill>
              <a:latin typeface="Verdana" panose="020B0604030504040204" pitchFamily="34" charset="0"/>
              <a:ea typeface="Verdana" panose="020B0604030504040204" pitchFamily="34" charset="0"/>
            </a:endParaRP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Previous underfunding has led to a lack of capacity versus demand in all patient cohorts, including surveillance already identified as high-risk category</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Delayed approval of request for further funding to support phased increase of internal lists </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Q1 position compromised due to conversion of endoscopy referrals from increased Gastroenterology insourcing through Q4 last year from recovery monies to improve the stage 1 position. This was raised as a risk prior to implementing.</a:t>
            </a:r>
          </a:p>
          <a:p>
            <a:pPr marL="285750" indent="-285750">
              <a:buFontTx/>
              <a:buChar char="-"/>
            </a:pPr>
            <a:r>
              <a:rPr lang="en-GB" sz="2000" b="0" dirty="0">
                <a:solidFill>
                  <a:schemeClr val="tx1"/>
                </a:solidFill>
                <a:latin typeface="Verdana" panose="020B0604030504040204" pitchFamily="34" charset="0"/>
                <a:ea typeface="Verdana" panose="020B0604030504040204" pitchFamily="34" charset="0"/>
              </a:rPr>
              <a:t>Increased USC demand. More work required to understand this increase.</a:t>
            </a:r>
          </a:p>
        </p:txBody>
      </p:sp>
      <p:pic>
        <p:nvPicPr>
          <p:cNvPr id="20" name="Graphic 19" descr="Bullseye with solid fill">
            <a:extLst>
              <a:ext uri="{FF2B5EF4-FFF2-40B4-BE49-F238E27FC236}">
                <a16:creationId xmlns:a16="http://schemas.microsoft.com/office/drawing/2014/main" id="{2DEE410E-16DE-7437-4EA1-D7F9783B814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2BF26989-47CF-A235-AC08-5261C50EDD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4772C8BB-820B-5336-6A68-C84481A31DF4}"/>
              </a:ext>
              <a:ext uri="{C183D7F6-B498-43B3-948B-1728B52AA6E4}">
                <adec:decorative xmlns:adec="http://schemas.microsoft.com/office/drawing/2017/decorative" val="1"/>
              </a:ext>
            </a:extLst>
          </p:cNvPr>
          <p:cNvSpPr/>
          <p:nvPr/>
        </p:nvSpPr>
        <p:spPr>
          <a:xfrm>
            <a:off x="10413528" y="7612414"/>
            <a:ext cx="9328817" cy="269046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24917D-0182-2543-0858-41A2B313A9AC}"/>
              </a:ext>
            </a:extLst>
          </p:cNvPr>
          <p:cNvSpPr txBox="1"/>
          <p:nvPr/>
        </p:nvSpPr>
        <p:spPr>
          <a:xfrm>
            <a:off x="10419462" y="7834259"/>
            <a:ext cx="9121183" cy="2246769"/>
          </a:xfrm>
          <a:prstGeom prst="rect">
            <a:avLst/>
          </a:prstGeom>
          <a:noFill/>
        </p:spPr>
        <p:txBody>
          <a:bodyPr wrap="square">
            <a:spAutoFit/>
          </a:bodyPr>
          <a:lstStyle/>
          <a:p>
            <a:r>
              <a:rPr lang="en-GB" sz="2000" b="1" dirty="0">
                <a:solidFill>
                  <a:schemeClr val="accent1">
                    <a:lumMod val="75000"/>
                  </a:schemeClr>
                </a:solidFill>
                <a:latin typeface="Verdana" panose="020B0604030504040204" pitchFamily="34" charset="0"/>
                <a:ea typeface="Verdana" panose="020B0604030504040204" pitchFamily="34" charset="0"/>
              </a:rPr>
              <a:t>What actions are being taken to improve?</a:t>
            </a:r>
          </a:p>
          <a:p>
            <a:endParaRPr lang="en-GB" sz="2000" b="1" dirty="0">
              <a:latin typeface="Verdana" panose="020B0604030504040204" pitchFamily="34" charset="0"/>
              <a:ea typeface="Verdana" panose="020B0604030504040204" pitchFamily="34" charset="0"/>
            </a:endParaRPr>
          </a:p>
          <a:p>
            <a:pPr marL="285750" indent="-285750">
              <a:buFontTx/>
              <a:buChar char="-"/>
            </a:pPr>
            <a:r>
              <a:rPr lang="en-GB" sz="2000" b="0" dirty="0">
                <a:latin typeface="Verdana" panose="020B0604030504040204" pitchFamily="34" charset="0"/>
                <a:ea typeface="Verdana" panose="020B0604030504040204" pitchFamily="34" charset="0"/>
              </a:rPr>
              <a:t>Continuation of insourcing to close gap of unfunded sessions</a:t>
            </a:r>
          </a:p>
          <a:p>
            <a:pPr marL="285750" indent="-285750">
              <a:buFontTx/>
              <a:buChar char="-"/>
            </a:pPr>
            <a:r>
              <a:rPr lang="en-GB" sz="2000" b="0" dirty="0">
                <a:latin typeface="Verdana" panose="020B0604030504040204" pitchFamily="34" charset="0"/>
                <a:ea typeface="Verdana" panose="020B0604030504040204" pitchFamily="34" charset="0"/>
              </a:rPr>
              <a:t>Ongoing recruitment now progressing since confirmation of funding</a:t>
            </a:r>
          </a:p>
          <a:p>
            <a:pPr marL="285750" indent="-285750">
              <a:buFontTx/>
              <a:buChar char="-"/>
            </a:pPr>
            <a:r>
              <a:rPr lang="en-GB" sz="2000" b="0" dirty="0">
                <a:latin typeface="Verdana" panose="020B0604030504040204" pitchFamily="34" charset="0"/>
                <a:ea typeface="Verdana" panose="020B0604030504040204" pitchFamily="34" charset="0"/>
              </a:rPr>
              <a:t>More capacity devoted to surveillance </a:t>
            </a:r>
          </a:p>
          <a:p>
            <a:pPr marL="285750" indent="-285750">
              <a:buFontTx/>
              <a:buChar char="-"/>
            </a:pPr>
            <a:r>
              <a:rPr lang="en-GB" sz="2000" b="0" dirty="0">
                <a:latin typeface="Verdana" panose="020B0604030504040204" pitchFamily="34" charset="0"/>
                <a:ea typeface="Verdana" panose="020B0604030504040204" pitchFamily="34" charset="0"/>
              </a:rPr>
              <a:t>Mobile Endoscopy Unit financially approved to support the backlog throughout 25/26</a:t>
            </a:r>
            <a:r>
              <a:rPr lang="en-GB" b="0" dirty="0"/>
              <a:t>.</a:t>
            </a:r>
            <a:endParaRPr lang="en-GB" b="1" dirty="0">
              <a:solidFill>
                <a:srgbClr val="FF0000"/>
              </a:solidFill>
              <a:highlight>
                <a:srgbClr val="FFFF00"/>
              </a:highlight>
            </a:endParaRPr>
          </a:p>
        </p:txBody>
      </p:sp>
      <p:pic>
        <p:nvPicPr>
          <p:cNvPr id="11" name="Picture 10">
            <a:extLst>
              <a:ext uri="{FF2B5EF4-FFF2-40B4-BE49-F238E27FC236}">
                <a16:creationId xmlns:a16="http://schemas.microsoft.com/office/drawing/2014/main" id="{D636F3B5-80B7-5EA4-8195-0B7072B9346B}"/>
              </a:ext>
            </a:extLst>
          </p:cNvPr>
          <p:cNvPicPr>
            <a:picLocks noChangeAspect="1"/>
          </p:cNvPicPr>
          <p:nvPr/>
        </p:nvPicPr>
        <p:blipFill>
          <a:blip r:embed="rId13"/>
          <a:stretch>
            <a:fillRect/>
          </a:stretch>
        </p:blipFill>
        <p:spPr>
          <a:xfrm>
            <a:off x="691155" y="3471961"/>
            <a:ext cx="9001006" cy="5302765"/>
          </a:xfrm>
          <a:prstGeom prst="rect">
            <a:avLst/>
          </a:prstGeom>
        </p:spPr>
      </p:pic>
    </p:spTree>
    <p:extLst>
      <p:ext uri="{BB962C8B-B14F-4D97-AF65-F5344CB8AC3E}">
        <p14:creationId xmlns:p14="http://schemas.microsoft.com/office/powerpoint/2010/main" val="34634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688962152"/>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F362132-D615-7BE4-DC5F-8131596EBF5D}"/>
              </a:ext>
            </a:extLst>
          </p:cNvPr>
          <p:cNvPicPr>
            <a:picLocks noChangeAspect="1"/>
          </p:cNvPicPr>
          <p:nvPr/>
        </p:nvPicPr>
        <p:blipFill>
          <a:blip r:embed="rId2"/>
          <a:stretch>
            <a:fillRect/>
          </a:stretch>
        </p:blipFill>
        <p:spPr>
          <a:xfrm>
            <a:off x="10800764" y="804641"/>
            <a:ext cx="7240352" cy="3607198"/>
          </a:xfrm>
          <a:prstGeom prst="rect">
            <a:avLst/>
          </a:prstGeom>
        </p:spPr>
      </p:pic>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146844" y="9159873"/>
            <a:ext cx="19583400" cy="239039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Gold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High Incidence Management Group continues, with Silver Groups reporting into Gold.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The Digital App for HCAI incident case reviews moves into user acceptability testing.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New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Standards: Risk Assessment &amp; Governance Framework agreed by Management Board.  Formalise launch of Standards.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Continued focus on improving antimicrobial stewardship, in particular the outcomes of antimicrobial review.</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Collaborative work with ED team, Domestic Services Team and IPC on cleaning schedules and requirements in 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sp>
        <p:nvSpPr>
          <p:cNvPr id="20" name="Rectangle: Rounded Corners 19">
            <a:hlinkClick r:id="rId3"/>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7798A436-DC18-3BC7-1631-6096ABA70466}"/>
              </a:ext>
            </a:extLst>
          </p:cNvPr>
          <p:cNvPicPr>
            <a:picLocks noChangeAspect="1"/>
          </p:cNvPicPr>
          <p:nvPr/>
        </p:nvPicPr>
        <p:blipFill>
          <a:blip r:embed="rId6"/>
          <a:stretch>
            <a:fillRect/>
          </a:stretch>
        </p:blipFill>
        <p:spPr>
          <a:xfrm>
            <a:off x="2064572" y="825434"/>
            <a:ext cx="7162800" cy="3604729"/>
          </a:xfrm>
          <a:prstGeom prst="rect">
            <a:avLst/>
          </a:prstGeom>
        </p:spPr>
      </p:pic>
      <p:pic>
        <p:nvPicPr>
          <p:cNvPr id="15" name="Picture 14">
            <a:extLst>
              <a:ext uri="{FF2B5EF4-FFF2-40B4-BE49-F238E27FC236}">
                <a16:creationId xmlns:a16="http://schemas.microsoft.com/office/drawing/2014/main" id="{DBB45F4A-F4F1-F803-8F64-73739C767F0F}"/>
              </a:ext>
            </a:extLst>
          </p:cNvPr>
          <p:cNvPicPr>
            <a:picLocks noChangeAspect="1"/>
          </p:cNvPicPr>
          <p:nvPr/>
        </p:nvPicPr>
        <p:blipFill>
          <a:blip r:embed="rId7"/>
          <a:stretch>
            <a:fillRect/>
          </a:stretch>
        </p:blipFill>
        <p:spPr>
          <a:xfrm>
            <a:off x="2089178" y="4857098"/>
            <a:ext cx="7138194" cy="3877911"/>
          </a:xfrm>
          <a:prstGeom prst="rect">
            <a:avLst/>
          </a:prstGeom>
        </p:spPr>
      </p:pic>
      <p:pic>
        <p:nvPicPr>
          <p:cNvPr id="17" name="Picture 16">
            <a:extLst>
              <a:ext uri="{FF2B5EF4-FFF2-40B4-BE49-F238E27FC236}">
                <a16:creationId xmlns:a16="http://schemas.microsoft.com/office/drawing/2014/main" id="{E66DD016-A6CF-AD6F-49F9-70F452AD028F}"/>
              </a:ext>
            </a:extLst>
          </p:cNvPr>
          <p:cNvPicPr>
            <a:picLocks noChangeAspect="1"/>
          </p:cNvPicPr>
          <p:nvPr/>
        </p:nvPicPr>
        <p:blipFill>
          <a:blip r:embed="rId8"/>
          <a:stretch>
            <a:fillRect/>
          </a:stretch>
        </p:blipFill>
        <p:spPr>
          <a:xfrm>
            <a:off x="10800764" y="4857119"/>
            <a:ext cx="7240352" cy="3877889"/>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146844" y="8955852"/>
            <a:ext cx="19583400" cy="24359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April 2025, the service reported 60% of patients had started treatment within 62 days which is above the Welsh Government TI target of 60%. Additional actions are being undertaken to improve performance; </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Continued focus on cellular pathology, workforce review - several posts going through vacancy control process; ongoing discussions to address backlogs that impact performance.  Identify opportunities to improve turnaround times for urological USC’s.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p:txBody>
      </p:sp>
      <p:pic>
        <p:nvPicPr>
          <p:cNvPr id="6" name="Picture 5">
            <a:extLst>
              <a:ext uri="{FF2B5EF4-FFF2-40B4-BE49-F238E27FC236}">
                <a16:creationId xmlns:a16="http://schemas.microsoft.com/office/drawing/2014/main" id="{2040B4D4-F128-BE22-AD29-BE1D2A81C5B2}"/>
              </a:ext>
            </a:extLst>
          </p:cNvPr>
          <p:cNvPicPr>
            <a:picLocks noChangeAspect="1"/>
          </p:cNvPicPr>
          <p:nvPr/>
        </p:nvPicPr>
        <p:blipFill>
          <a:blip r:embed="rId2"/>
          <a:stretch>
            <a:fillRect/>
          </a:stretch>
        </p:blipFill>
        <p:spPr>
          <a:xfrm>
            <a:off x="11272044" y="1323389"/>
            <a:ext cx="7453261" cy="6398897"/>
          </a:xfrm>
          <a:prstGeom prst="rect">
            <a:avLst/>
          </a:prstGeom>
        </p:spPr>
      </p:pic>
      <p:pic>
        <p:nvPicPr>
          <p:cNvPr id="9" name="Picture 8">
            <a:extLst>
              <a:ext uri="{FF2B5EF4-FFF2-40B4-BE49-F238E27FC236}">
                <a16:creationId xmlns:a16="http://schemas.microsoft.com/office/drawing/2014/main" id="{875DA995-18C2-C9A3-5C73-4DB32B22EAA2}"/>
              </a:ext>
            </a:extLst>
          </p:cNvPr>
          <p:cNvPicPr>
            <a:picLocks noChangeAspect="1"/>
          </p:cNvPicPr>
          <p:nvPr/>
        </p:nvPicPr>
        <p:blipFill>
          <a:blip r:embed="rId3"/>
          <a:stretch>
            <a:fillRect/>
          </a:stretch>
        </p:blipFill>
        <p:spPr>
          <a:xfrm>
            <a:off x="604044" y="1380661"/>
            <a:ext cx="9753600" cy="6183656"/>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261144" y="9438045"/>
            <a:ext cx="19583400" cy="144770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reduction and continues to move towards the outlined trajectory, with additional actions being undertaken to improve performance:</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capacity, increase preassessment capacity to support theatres scheduling.  Additional chemotherapy capacity (business case agreed).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as seasonal demand increases, LGI, Urology and Lung.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9397DBF-A6EB-6D57-9A53-9E71DBC4CA8F}"/>
              </a:ext>
            </a:extLst>
          </p:cNvPr>
          <p:cNvPicPr>
            <a:picLocks noChangeAspect="1"/>
          </p:cNvPicPr>
          <p:nvPr/>
        </p:nvPicPr>
        <p:blipFill>
          <a:blip r:embed="rId2"/>
          <a:stretch>
            <a:fillRect/>
          </a:stretch>
        </p:blipFill>
        <p:spPr>
          <a:xfrm>
            <a:off x="330431" y="1669998"/>
            <a:ext cx="19444825" cy="6727873"/>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D9870-19F6-DA3A-B8AD-0639134651D5}"/>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34C2923-C269-CEF7-BAE3-339E39C15783}"/>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FF084FA3-34EF-42F8-4542-ECFA649DC4D7}"/>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65B2E8E0-CB65-10DC-F1A7-E4A10BC224D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021E0DAE-96A5-9BEA-D13D-5A9092ADCF30}"/>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9DF41877-B1D4-CA63-AD5E-504B7D95DAF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93B79E65-F88A-D01E-59C6-414437968178}"/>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F8CDEE23-B753-67FA-12AC-3363C7202A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E476E73C-4652-70B9-B591-416EA407A1BA}"/>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Cancer: Systematic </a:t>
            </a:r>
            <a:r>
              <a:rPr lang="en-GB" sz="4617" b="1" dirty="0">
                <a:solidFill>
                  <a:srgbClr val="FFFFFF"/>
                </a:solidFill>
                <a:latin typeface="Verdana" panose="020B0604030504040204" pitchFamily="34" charset="0"/>
                <a:ea typeface="Verdana" panose="020B0604030504040204" pitchFamily="34" charset="0"/>
              </a:rPr>
              <a:t>A</a:t>
            </a:r>
            <a:r>
              <a:rPr kumimoji="0" lang="en-GB" sz="4617" b="1" i="0" u="none" strike="noStrike" kern="1200" cap="none" spc="0" normalizeH="0" baseline="0" noProof="0" dirty="0" err="1">
                <a:ln>
                  <a:noFill/>
                </a:ln>
                <a:solidFill>
                  <a:srgbClr val="FFFFFF"/>
                </a:solidFill>
                <a:effectLst/>
                <a:uLnTx/>
                <a:uFillTx/>
                <a:latin typeface="Verdana" panose="020B0604030504040204" pitchFamily="34" charset="0"/>
                <a:ea typeface="Verdana" panose="020B0604030504040204" pitchFamily="34" charset="0"/>
                <a:cs typeface="+mn-cs"/>
              </a:rPr>
              <a:t>nti</a:t>
            </a: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-Cancer </a:t>
            </a:r>
            <a:r>
              <a:rPr lang="en-GB" sz="4617" b="1" dirty="0">
                <a:solidFill>
                  <a:srgbClr val="FFFFFF"/>
                </a:solidFill>
                <a:latin typeface="Verdana" panose="020B0604030504040204" pitchFamily="34" charset="0"/>
                <a:ea typeface="Verdana" panose="020B0604030504040204" pitchFamily="34" charset="0"/>
              </a:rPr>
              <a:t>T</a:t>
            </a:r>
            <a:r>
              <a:rPr kumimoji="0" lang="en-GB" sz="4617" b="1" i="0" u="none" strike="noStrike" kern="1200" cap="none" spc="0" normalizeH="0" baseline="0" noProof="0" dirty="0" err="1">
                <a:ln>
                  <a:noFill/>
                </a:ln>
                <a:solidFill>
                  <a:srgbClr val="FFFFFF"/>
                </a:solidFill>
                <a:effectLst/>
                <a:uLnTx/>
                <a:uFillTx/>
                <a:latin typeface="Verdana" panose="020B0604030504040204" pitchFamily="34" charset="0"/>
                <a:ea typeface="Verdana" panose="020B0604030504040204" pitchFamily="34" charset="0"/>
                <a:cs typeface="+mn-cs"/>
              </a:rPr>
              <a:t>herapy</a:t>
            </a: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(SACT)</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D276C92C-8484-ECB7-BE8A-CE8865E84759}"/>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23</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37D942EB-F0B7-6AC5-2D41-026FC723C131}"/>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5B033983-92DE-B551-5C08-41AE1B0A5DA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AF8CBEB9-694A-3C90-535E-65482054BA3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B1159F83-7AA8-4373-F463-F59D66C1DC0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207E85E7-BAE0-FB22-5007-A81B4D5D4B4D}"/>
              </a:ext>
              <a:ext uri="{C183D7F6-B498-43B3-948B-1728B52AA6E4}">
                <adec:decorative xmlns:adec="http://schemas.microsoft.com/office/drawing/2017/decorative" val="1"/>
              </a:ext>
            </a:extLst>
          </p:cNvPr>
          <p:cNvSpPr/>
          <p:nvPr/>
        </p:nvSpPr>
        <p:spPr>
          <a:xfrm>
            <a:off x="10325187" y="4897768"/>
            <a:ext cx="8482288" cy="5804666"/>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C16A10BF-27E5-63F2-A279-D7BDAD9A35B7}"/>
              </a:ext>
            </a:extLst>
          </p:cNvPr>
          <p:cNvSpPr txBox="1"/>
          <p:nvPr/>
        </p:nvSpPr>
        <p:spPr>
          <a:xfrm>
            <a:off x="10483946" y="5117510"/>
            <a:ext cx="8206783" cy="5804666"/>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have been delivered?</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dirty="0">
                <a:effectLst/>
                <a:latin typeface="Verdana" panose="020B0604030504040204" pitchFamily="34" charset="0"/>
                <a:ea typeface="Verdana" panose="020B0604030504040204" pitchFamily="34" charset="0"/>
              </a:rPr>
              <a:t>There were no priority 1 patients treated in April. There were noticeable improvements in the % of patients breaching for priority 2 and 3 patient groups</a:t>
            </a:r>
          </a:p>
          <a:p>
            <a:pPr algn="just"/>
            <a:endParaRPr lang="en-GB" sz="1600" dirty="0">
              <a:latin typeface="Verdana" panose="020B0604030504040204" pitchFamily="34" charset="0"/>
              <a:ea typeface="Verdana" panose="020B0604030504040204" pitchFamily="34" charset="0"/>
            </a:endParaRPr>
          </a:p>
          <a:p>
            <a:pPr algn="just">
              <a:buNone/>
            </a:pPr>
            <a:r>
              <a:rPr lang="en-GB" sz="1600" dirty="0">
                <a:solidFill>
                  <a:srgbClr val="000000"/>
                </a:solidFill>
                <a:effectLst/>
                <a:latin typeface="Verdana" panose="020B0604030504040204" pitchFamily="34" charset="0"/>
                <a:ea typeface="Verdana" panose="020B0604030504040204" pitchFamily="34" charset="0"/>
              </a:rPr>
              <a:t>For P2 and P3 patients the average number of days a patient breached their target by has reduced, and the maximum number of days waited has also improved.</a:t>
            </a:r>
            <a:endParaRPr lang="en-GB" sz="1600" dirty="0">
              <a:effectLst/>
              <a:latin typeface="Verdana" panose="020B0604030504040204" pitchFamily="34" charset="0"/>
              <a:ea typeface="Verdana" panose="020B0604030504040204" pitchFamily="34" charset="0"/>
            </a:endParaRPr>
          </a:p>
          <a:p>
            <a:pPr algn="just">
              <a:buNone/>
            </a:pPr>
            <a:r>
              <a:rPr lang="en-GB" sz="1600" dirty="0">
                <a:solidFill>
                  <a:srgbClr val="000000"/>
                </a:solidFill>
                <a:effectLst/>
                <a:latin typeface="Verdana" panose="020B0604030504040204" pitchFamily="34" charset="0"/>
                <a:ea typeface="Verdana" panose="020B0604030504040204" pitchFamily="34" charset="0"/>
              </a:rPr>
              <a:t> </a:t>
            </a:r>
            <a:endParaRPr lang="en-GB" sz="1600" dirty="0">
              <a:effectLst/>
              <a:latin typeface="Verdana" panose="020B0604030504040204" pitchFamily="34" charset="0"/>
              <a:ea typeface="Verdana" panose="020B0604030504040204" pitchFamily="34" charset="0"/>
            </a:endParaRPr>
          </a:p>
          <a:p>
            <a:pPr algn="just"/>
            <a:r>
              <a:rPr lang="en-GB" sz="1600" dirty="0">
                <a:solidFill>
                  <a:srgbClr val="000000"/>
                </a:solidFill>
                <a:effectLst/>
                <a:latin typeface="Verdana" panose="020B0604030504040204" pitchFamily="34" charset="0"/>
                <a:ea typeface="Verdana" panose="020B0604030504040204" pitchFamily="34" charset="0"/>
              </a:rPr>
              <a:t>There were a large number of patient deferrals during April which has likely created space in the diary for patients to be treated sooner, reflecting the fall in maximum wait and the average number of days breached. </a:t>
            </a:r>
            <a:endParaRPr lang="en-GB" sz="1600" dirty="0">
              <a:effectLst/>
              <a:latin typeface="Verdana" panose="020B0604030504040204" pitchFamily="34" charset="0"/>
              <a:ea typeface="Verdana" panose="020B0604030504040204" pitchFamily="34" charset="0"/>
            </a:endParaRPr>
          </a:p>
          <a:p>
            <a:pPr algn="just"/>
            <a:endParaRPr lang="en-GB" sz="1600" dirty="0">
              <a:latin typeface="Verdana" panose="020B0604030504040204" pitchFamily="34" charset="0"/>
              <a:ea typeface="Verdana" panose="020B0604030504040204" pitchFamily="34" charset="0"/>
            </a:endParaRPr>
          </a:p>
          <a:p>
            <a:pPr algn="just">
              <a:lnSpc>
                <a:spcPct val="115000"/>
              </a:lnSpc>
              <a:buNone/>
            </a:pPr>
            <a:r>
              <a:rPr lang="en-GB" sz="1600" dirty="0">
                <a:solidFill>
                  <a:srgbClr val="000000"/>
                </a:solidFill>
                <a:effectLst/>
                <a:latin typeface="Verdana" panose="020B0604030504040204" pitchFamily="34" charset="0"/>
                <a:ea typeface="Verdana" panose="020B0604030504040204" pitchFamily="34" charset="0"/>
              </a:rPr>
              <a:t>The number of patients starting SACT decreased slightly in April, but attendances and the total number of patients treated increased. There was another reduction in patients being treated on Ward 12, which may have contributed to the increase in attendances to CDU. A number of these patients could have attended over multiple days, also contributing to higher attendances. However, as there are still staff shortages, Area 3 continues to be closed at times throughout the month. Despite this, the high number of attendances has kept the nominal chair capacity at 100% this month.</a:t>
            </a:r>
            <a:endParaRPr lang="en-GB" sz="1600" dirty="0">
              <a:effectLst/>
              <a:latin typeface="Verdana" panose="020B0604030504040204" pitchFamily="34" charset="0"/>
              <a:ea typeface="Verdana" panose="020B0604030504040204" pitchFamily="34"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p:txBody>
      </p:sp>
      <p:pic>
        <p:nvPicPr>
          <p:cNvPr id="2" name="Picture 1">
            <a:extLst>
              <a:ext uri="{FF2B5EF4-FFF2-40B4-BE49-F238E27FC236}">
                <a16:creationId xmlns:a16="http://schemas.microsoft.com/office/drawing/2014/main" id="{B3A24864-847E-FA6D-FF69-79A40A8B6B9B}"/>
              </a:ext>
            </a:extLst>
          </p:cNvPr>
          <p:cNvPicPr>
            <a:picLocks noChangeAspect="1"/>
          </p:cNvPicPr>
          <p:nvPr/>
        </p:nvPicPr>
        <p:blipFill>
          <a:blip r:embed="rId13"/>
          <a:stretch>
            <a:fillRect/>
          </a:stretch>
        </p:blipFill>
        <p:spPr>
          <a:xfrm>
            <a:off x="1589444" y="2195550"/>
            <a:ext cx="7391425" cy="1857749"/>
          </a:xfrm>
          <a:prstGeom prst="rect">
            <a:avLst/>
          </a:prstGeom>
        </p:spPr>
      </p:pic>
      <p:pic>
        <p:nvPicPr>
          <p:cNvPr id="5" name="Picture 4">
            <a:extLst>
              <a:ext uri="{FF2B5EF4-FFF2-40B4-BE49-F238E27FC236}">
                <a16:creationId xmlns:a16="http://schemas.microsoft.com/office/drawing/2014/main" id="{4E4D13C0-36F5-21A3-1D84-B15B733B685E}"/>
              </a:ext>
            </a:extLst>
          </p:cNvPr>
          <p:cNvPicPr>
            <a:picLocks noChangeAspect="1"/>
          </p:cNvPicPr>
          <p:nvPr/>
        </p:nvPicPr>
        <p:blipFill>
          <a:blip r:embed="rId14"/>
          <a:stretch>
            <a:fillRect/>
          </a:stretch>
        </p:blipFill>
        <p:spPr>
          <a:xfrm>
            <a:off x="2066540" y="8822517"/>
            <a:ext cx="6946873" cy="2097626"/>
          </a:xfrm>
          <a:prstGeom prst="rect">
            <a:avLst/>
          </a:prstGeom>
        </p:spPr>
      </p:pic>
      <p:pic>
        <p:nvPicPr>
          <p:cNvPr id="11" name="Picture 10">
            <a:extLst>
              <a:ext uri="{FF2B5EF4-FFF2-40B4-BE49-F238E27FC236}">
                <a16:creationId xmlns:a16="http://schemas.microsoft.com/office/drawing/2014/main" id="{76818C0F-BCAA-3A33-6BCE-5A44298CC0E4}"/>
              </a:ext>
            </a:extLst>
          </p:cNvPr>
          <p:cNvPicPr>
            <a:picLocks noChangeAspect="1"/>
          </p:cNvPicPr>
          <p:nvPr/>
        </p:nvPicPr>
        <p:blipFill>
          <a:blip r:embed="rId15"/>
          <a:stretch>
            <a:fillRect/>
          </a:stretch>
        </p:blipFill>
        <p:spPr>
          <a:xfrm>
            <a:off x="10413529" y="2264626"/>
            <a:ext cx="7758952" cy="2298476"/>
          </a:xfrm>
          <a:prstGeom prst="rect">
            <a:avLst/>
          </a:prstGeom>
        </p:spPr>
      </p:pic>
      <p:pic>
        <p:nvPicPr>
          <p:cNvPr id="16" name="Picture 15">
            <a:extLst>
              <a:ext uri="{FF2B5EF4-FFF2-40B4-BE49-F238E27FC236}">
                <a16:creationId xmlns:a16="http://schemas.microsoft.com/office/drawing/2014/main" id="{56404BFC-1D8D-087E-3647-59ED9F630125}"/>
              </a:ext>
            </a:extLst>
          </p:cNvPr>
          <p:cNvPicPr>
            <a:picLocks noChangeAspect="1"/>
          </p:cNvPicPr>
          <p:nvPr/>
        </p:nvPicPr>
        <p:blipFill>
          <a:blip r:embed="rId16"/>
          <a:stretch>
            <a:fillRect/>
          </a:stretch>
        </p:blipFill>
        <p:spPr>
          <a:xfrm>
            <a:off x="1715658" y="4326035"/>
            <a:ext cx="7138996" cy="4217435"/>
          </a:xfrm>
          <a:prstGeom prst="rect">
            <a:avLst/>
          </a:prstGeom>
        </p:spPr>
      </p:pic>
    </p:spTree>
    <p:extLst>
      <p:ext uri="{BB962C8B-B14F-4D97-AF65-F5344CB8AC3E}">
        <p14:creationId xmlns:p14="http://schemas.microsoft.com/office/powerpoint/2010/main" val="1257565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Follow-Ups &amp; Activity</a:t>
            </a:r>
          </a:p>
        </p:txBody>
      </p:sp>
      <p:pic>
        <p:nvPicPr>
          <p:cNvPr id="7" name="Picture 6">
            <a:extLst>
              <a:ext uri="{FF2B5EF4-FFF2-40B4-BE49-F238E27FC236}">
                <a16:creationId xmlns:a16="http://schemas.microsoft.com/office/drawing/2014/main" id="{31C4E3EB-6347-D035-F957-9663C2270795}"/>
              </a:ext>
            </a:extLst>
          </p:cNvPr>
          <p:cNvPicPr>
            <a:picLocks noChangeAspect="1"/>
          </p:cNvPicPr>
          <p:nvPr/>
        </p:nvPicPr>
        <p:blipFill>
          <a:blip r:embed="rId2"/>
          <a:stretch>
            <a:fillRect/>
          </a:stretch>
        </p:blipFill>
        <p:spPr>
          <a:xfrm>
            <a:off x="2350166" y="926406"/>
            <a:ext cx="6874734" cy="3972189"/>
          </a:xfrm>
          <a:prstGeom prst="rect">
            <a:avLst/>
          </a:prstGeom>
        </p:spPr>
      </p:pic>
      <p:pic>
        <p:nvPicPr>
          <p:cNvPr id="11" name="Picture 10">
            <a:extLst>
              <a:ext uri="{FF2B5EF4-FFF2-40B4-BE49-F238E27FC236}">
                <a16:creationId xmlns:a16="http://schemas.microsoft.com/office/drawing/2014/main" id="{C1C1AEFB-B7E1-E270-571C-6675ACA07BA8}"/>
              </a:ext>
            </a:extLst>
          </p:cNvPr>
          <p:cNvPicPr>
            <a:picLocks noChangeAspect="1"/>
          </p:cNvPicPr>
          <p:nvPr/>
        </p:nvPicPr>
        <p:blipFill>
          <a:blip r:embed="rId3"/>
          <a:stretch>
            <a:fillRect/>
          </a:stretch>
        </p:blipFill>
        <p:spPr>
          <a:xfrm>
            <a:off x="10251173" y="956304"/>
            <a:ext cx="6874734" cy="3942291"/>
          </a:xfrm>
          <a:prstGeom prst="rect">
            <a:avLst/>
          </a:prstGeom>
        </p:spPr>
      </p:pic>
      <p:pic>
        <p:nvPicPr>
          <p:cNvPr id="16" name="Picture 15">
            <a:extLst>
              <a:ext uri="{FF2B5EF4-FFF2-40B4-BE49-F238E27FC236}">
                <a16:creationId xmlns:a16="http://schemas.microsoft.com/office/drawing/2014/main" id="{B5C53263-7107-1713-B78B-FF85F62793EC}"/>
              </a:ext>
            </a:extLst>
          </p:cNvPr>
          <p:cNvPicPr>
            <a:picLocks noChangeAspect="1"/>
          </p:cNvPicPr>
          <p:nvPr/>
        </p:nvPicPr>
        <p:blipFill>
          <a:blip r:embed="rId4"/>
          <a:stretch>
            <a:fillRect/>
          </a:stretch>
        </p:blipFill>
        <p:spPr>
          <a:xfrm>
            <a:off x="10240337" y="5883275"/>
            <a:ext cx="7023675" cy="4191000"/>
          </a:xfrm>
          <a:prstGeom prst="rect">
            <a:avLst/>
          </a:prstGeom>
        </p:spPr>
      </p:pic>
      <p:pic>
        <p:nvPicPr>
          <p:cNvPr id="18" name="Picture 17">
            <a:extLst>
              <a:ext uri="{FF2B5EF4-FFF2-40B4-BE49-F238E27FC236}">
                <a16:creationId xmlns:a16="http://schemas.microsoft.com/office/drawing/2014/main" id="{4FE17AE4-EC06-49D4-7181-5F2644385961}"/>
              </a:ext>
            </a:extLst>
          </p:cNvPr>
          <p:cNvPicPr>
            <a:picLocks noChangeAspect="1"/>
          </p:cNvPicPr>
          <p:nvPr/>
        </p:nvPicPr>
        <p:blipFill>
          <a:blip r:embed="rId5"/>
          <a:stretch>
            <a:fillRect/>
          </a:stretch>
        </p:blipFill>
        <p:spPr>
          <a:xfrm>
            <a:off x="2350166" y="5883275"/>
            <a:ext cx="6874735" cy="419100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AD57C78-31F6-6361-F68D-B56C40F6ACB2}"/>
              </a:ext>
            </a:extLst>
          </p:cNvPr>
          <p:cNvPicPr>
            <a:picLocks noChangeAspect="1"/>
          </p:cNvPicPr>
          <p:nvPr/>
        </p:nvPicPr>
        <p:blipFill>
          <a:blip r:embed="rId2"/>
          <a:stretch>
            <a:fillRect/>
          </a:stretch>
        </p:blipFill>
        <p:spPr>
          <a:xfrm>
            <a:off x="2865595" y="854075"/>
            <a:ext cx="6708072" cy="3733798"/>
          </a:xfrm>
          <a:prstGeom prst="rect">
            <a:avLst/>
          </a:prstGeom>
        </p:spPr>
      </p:pic>
      <p:pic>
        <p:nvPicPr>
          <p:cNvPr id="9" name="Picture 8">
            <a:extLst>
              <a:ext uri="{FF2B5EF4-FFF2-40B4-BE49-F238E27FC236}">
                <a16:creationId xmlns:a16="http://schemas.microsoft.com/office/drawing/2014/main" id="{E0D78C43-E0AD-2AFF-0EE1-D3D7C2DD2610}"/>
              </a:ext>
            </a:extLst>
          </p:cNvPr>
          <p:cNvPicPr>
            <a:picLocks noChangeAspect="1"/>
          </p:cNvPicPr>
          <p:nvPr/>
        </p:nvPicPr>
        <p:blipFill>
          <a:blip r:embed="rId3"/>
          <a:stretch>
            <a:fillRect/>
          </a:stretch>
        </p:blipFill>
        <p:spPr>
          <a:xfrm>
            <a:off x="10564565" y="854074"/>
            <a:ext cx="7029683" cy="3733791"/>
          </a:xfrm>
          <a:prstGeom prst="rect">
            <a:avLst/>
          </a:prstGeom>
        </p:spPr>
      </p:pic>
      <p:pic>
        <p:nvPicPr>
          <p:cNvPr id="13" name="Picture 12">
            <a:extLst>
              <a:ext uri="{FF2B5EF4-FFF2-40B4-BE49-F238E27FC236}">
                <a16:creationId xmlns:a16="http://schemas.microsoft.com/office/drawing/2014/main" id="{BF79D7EF-653B-CC2D-5159-92F5BEFE2755}"/>
              </a:ext>
            </a:extLst>
          </p:cNvPr>
          <p:cNvPicPr>
            <a:picLocks noChangeAspect="1"/>
          </p:cNvPicPr>
          <p:nvPr/>
        </p:nvPicPr>
        <p:blipFill>
          <a:blip r:embed="rId4"/>
          <a:stretch>
            <a:fillRect/>
          </a:stretch>
        </p:blipFill>
        <p:spPr>
          <a:xfrm>
            <a:off x="3118645" y="5052928"/>
            <a:ext cx="6455020" cy="3917972"/>
          </a:xfrm>
          <a:prstGeom prst="rect">
            <a:avLst/>
          </a:prstGeom>
        </p:spPr>
      </p:pic>
      <p:pic>
        <p:nvPicPr>
          <p:cNvPr id="18" name="Picture 17">
            <a:extLst>
              <a:ext uri="{FF2B5EF4-FFF2-40B4-BE49-F238E27FC236}">
                <a16:creationId xmlns:a16="http://schemas.microsoft.com/office/drawing/2014/main" id="{4D5664E3-1748-06A5-D79E-00F9B5A3D8AE}"/>
              </a:ext>
            </a:extLst>
          </p:cNvPr>
          <p:cNvPicPr>
            <a:picLocks noChangeAspect="1"/>
          </p:cNvPicPr>
          <p:nvPr/>
        </p:nvPicPr>
        <p:blipFill>
          <a:blip r:embed="rId5"/>
          <a:stretch>
            <a:fillRect/>
          </a:stretch>
        </p:blipFill>
        <p:spPr>
          <a:xfrm>
            <a:off x="10564565" y="5078465"/>
            <a:ext cx="7029682" cy="3917968"/>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pic>
        <p:nvPicPr>
          <p:cNvPr id="5" name="Picture 4">
            <a:extLst>
              <a:ext uri="{FF2B5EF4-FFF2-40B4-BE49-F238E27FC236}">
                <a16:creationId xmlns:a16="http://schemas.microsoft.com/office/drawing/2014/main" id="{93709AB6-2EF4-119F-FF9D-10738688A49B}"/>
              </a:ext>
            </a:extLst>
          </p:cNvPr>
          <p:cNvPicPr>
            <a:picLocks noChangeAspect="1"/>
          </p:cNvPicPr>
          <p:nvPr/>
        </p:nvPicPr>
        <p:blipFill>
          <a:blip r:embed="rId2"/>
          <a:stretch>
            <a:fillRect/>
          </a:stretch>
        </p:blipFill>
        <p:spPr>
          <a:xfrm>
            <a:off x="2089178" y="854075"/>
            <a:ext cx="7239000" cy="3651081"/>
          </a:xfrm>
          <a:prstGeom prst="rect">
            <a:avLst/>
          </a:prstGeom>
        </p:spPr>
      </p:pic>
      <p:cxnSp>
        <p:nvCxnSpPr>
          <p:cNvPr id="12" name="Straight Connector 11">
            <a:extLst>
              <a:ext uri="{FF2B5EF4-FFF2-40B4-BE49-F238E27FC236}">
                <a16:creationId xmlns:a16="http://schemas.microsoft.com/office/drawing/2014/main" id="{FE2E330C-A9AE-72DE-9F6E-56F0B4129880}"/>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652280"/>
            <a:ext cx="19583400" cy="133478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Inaccurate reporting of Part 1B data has been corrected, revealing poor compliance with national performance metrics for first intervention timescales due to capacity constraints. The necessary notifications to the NHS Performance and Improvement team ahead of the next Level 3 Enhanced Monitoring Meeting.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Further work is underway to manage capacity issues within the Part 1B team, utilising agency staff where required, this will be reviewed on a rolling monthly basis. </a:t>
            </a:r>
          </a:p>
        </p:txBody>
      </p:sp>
      <p:pic>
        <p:nvPicPr>
          <p:cNvPr id="8" name="Picture 7">
            <a:extLst>
              <a:ext uri="{FF2B5EF4-FFF2-40B4-BE49-F238E27FC236}">
                <a16:creationId xmlns:a16="http://schemas.microsoft.com/office/drawing/2014/main" id="{B85C9CB9-73BC-8B13-483D-66EBDEC1A4C0}"/>
              </a:ext>
            </a:extLst>
          </p:cNvPr>
          <p:cNvPicPr>
            <a:picLocks noChangeAspect="1"/>
          </p:cNvPicPr>
          <p:nvPr/>
        </p:nvPicPr>
        <p:blipFill>
          <a:blip r:embed="rId3"/>
          <a:stretch>
            <a:fillRect/>
          </a:stretch>
        </p:blipFill>
        <p:spPr>
          <a:xfrm>
            <a:off x="10954467" y="854075"/>
            <a:ext cx="7062043" cy="3651081"/>
          </a:xfrm>
          <a:prstGeom prst="rect">
            <a:avLst/>
          </a:prstGeom>
        </p:spPr>
      </p:pic>
      <p:pic>
        <p:nvPicPr>
          <p:cNvPr id="14" name="Picture 13">
            <a:extLst>
              <a:ext uri="{FF2B5EF4-FFF2-40B4-BE49-F238E27FC236}">
                <a16:creationId xmlns:a16="http://schemas.microsoft.com/office/drawing/2014/main" id="{219E7296-F4AE-8195-89BB-0F05D2A3E618}"/>
              </a:ext>
            </a:extLst>
          </p:cNvPr>
          <p:cNvPicPr>
            <a:picLocks noChangeAspect="1"/>
          </p:cNvPicPr>
          <p:nvPr/>
        </p:nvPicPr>
        <p:blipFill>
          <a:blip r:embed="rId4"/>
          <a:stretch>
            <a:fillRect/>
          </a:stretch>
        </p:blipFill>
        <p:spPr>
          <a:xfrm>
            <a:off x="2337622" y="5103956"/>
            <a:ext cx="6990556" cy="3761920"/>
          </a:xfrm>
          <a:prstGeom prst="rect">
            <a:avLst/>
          </a:prstGeom>
        </p:spPr>
      </p:pic>
      <p:pic>
        <p:nvPicPr>
          <p:cNvPr id="16" name="Picture 15">
            <a:extLst>
              <a:ext uri="{FF2B5EF4-FFF2-40B4-BE49-F238E27FC236}">
                <a16:creationId xmlns:a16="http://schemas.microsoft.com/office/drawing/2014/main" id="{0400238E-B262-E3A0-EBE9-62359FA9CFE8}"/>
              </a:ext>
            </a:extLst>
          </p:cNvPr>
          <p:cNvPicPr>
            <a:picLocks noChangeAspect="1"/>
          </p:cNvPicPr>
          <p:nvPr/>
        </p:nvPicPr>
        <p:blipFill>
          <a:blip r:embed="rId5"/>
          <a:stretch>
            <a:fillRect/>
          </a:stretch>
        </p:blipFill>
        <p:spPr>
          <a:xfrm>
            <a:off x="11260120" y="5103955"/>
            <a:ext cx="6756389" cy="3761916"/>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5,707 friends and family surveys completed in May 2025 which is an increase on the previous month where 4,926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91%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r>
              <a:rPr lang="en-GB" sz="1800" dirty="0">
                <a:effectLst/>
                <a:latin typeface="Verdana" panose="020B0604030504040204" pitchFamily="34" charset="0"/>
                <a:ea typeface="Calibri" panose="020F0502020204030204" pitchFamily="34" charset="0"/>
                <a:cs typeface="Arial" panose="020B0604020202020204" pitchFamily="34" charset="0"/>
              </a:rPr>
              <a:t>There were 202 concerns receive in May 2025, and 69% of those concerns had responses sent within 30 days in March (May data is not </a:t>
            </a:r>
            <a:r>
              <a:rPr lang="en-GB" dirty="0">
                <a:latin typeface="Verdana" panose="020B0604030504040204" pitchFamily="34" charset="0"/>
                <a:ea typeface="Calibri" panose="020F0502020204030204" pitchFamily="34" charset="0"/>
                <a:cs typeface="Arial" panose="020B0604020202020204" pitchFamily="34" charset="0"/>
              </a:rPr>
              <a:t>y</a:t>
            </a:r>
            <a:r>
              <a:rPr lang="en-GB" sz="1800" dirty="0">
                <a:effectLst/>
                <a:latin typeface="Verdana" panose="020B0604030504040204" pitchFamily="34" charset="0"/>
                <a:ea typeface="Calibri" panose="020F0502020204030204" pitchFamily="34" charset="0"/>
                <a:cs typeface="Arial" panose="020B0604020202020204" pitchFamily="34" charset="0"/>
              </a:rPr>
              <a:t>et available).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75592AC-6720-47E4-A80C-0A3B0BD98655}"/>
              </a:ext>
            </a:extLst>
          </p:cNvPr>
          <p:cNvPicPr>
            <a:picLocks noChangeAspect="1"/>
          </p:cNvPicPr>
          <p:nvPr/>
        </p:nvPicPr>
        <p:blipFill>
          <a:blip r:embed="rId2"/>
          <a:stretch>
            <a:fillRect/>
          </a:stretch>
        </p:blipFill>
        <p:spPr>
          <a:xfrm>
            <a:off x="2890044" y="800987"/>
            <a:ext cx="7162800" cy="3829462"/>
          </a:xfrm>
          <a:prstGeom prst="rect">
            <a:avLst/>
          </a:prstGeom>
        </p:spPr>
      </p:pic>
      <p:pic>
        <p:nvPicPr>
          <p:cNvPr id="9" name="Picture 8">
            <a:extLst>
              <a:ext uri="{FF2B5EF4-FFF2-40B4-BE49-F238E27FC236}">
                <a16:creationId xmlns:a16="http://schemas.microsoft.com/office/drawing/2014/main" id="{50DA0996-19E3-CE4D-9F87-8C464F654439}"/>
              </a:ext>
            </a:extLst>
          </p:cNvPr>
          <p:cNvPicPr>
            <a:picLocks noChangeAspect="1"/>
          </p:cNvPicPr>
          <p:nvPr/>
        </p:nvPicPr>
        <p:blipFill>
          <a:blip r:embed="rId3"/>
          <a:stretch>
            <a:fillRect/>
          </a:stretch>
        </p:blipFill>
        <p:spPr>
          <a:xfrm>
            <a:off x="10988236" y="800987"/>
            <a:ext cx="6379807" cy="3829461"/>
          </a:xfrm>
          <a:prstGeom prst="rect">
            <a:avLst/>
          </a:prstGeom>
        </p:spPr>
      </p:pic>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4"/>
          <a:stretch>
            <a:fillRect/>
          </a:stretch>
        </p:blipFill>
        <p:spPr>
          <a:xfrm>
            <a:off x="2890044" y="5254772"/>
            <a:ext cx="7162800" cy="3829462"/>
          </a:xfrm>
          <a:prstGeom prst="rect">
            <a:avLst/>
          </a:prstGeom>
        </p:spPr>
      </p:pic>
      <p:pic>
        <p:nvPicPr>
          <p:cNvPr id="17" name="Picture 16">
            <a:extLst>
              <a:ext uri="{FF2B5EF4-FFF2-40B4-BE49-F238E27FC236}">
                <a16:creationId xmlns:a16="http://schemas.microsoft.com/office/drawing/2014/main" id="{2C90AB1C-1CB8-969E-24D3-BFA31F5E373E}"/>
              </a:ext>
            </a:extLst>
          </p:cNvPr>
          <p:cNvPicPr>
            <a:picLocks noChangeAspect="1"/>
          </p:cNvPicPr>
          <p:nvPr/>
        </p:nvPicPr>
        <p:blipFill>
          <a:blip r:embed="rId5"/>
          <a:stretch>
            <a:fillRect/>
          </a:stretch>
        </p:blipFill>
        <p:spPr>
          <a:xfrm>
            <a:off x="10982680" y="5252240"/>
            <a:ext cx="6379807" cy="3794954"/>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61144" y="9652280"/>
            <a:ext cx="19583400" cy="1450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eight Nationally Reported Incidents reported in May 2025 and there were two new never events reported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May 2025, there were 136 open risks with a score &gt;20 recorded for the Health Bord and there were 293 open risks with a score &gt;16.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166 hospital falls recorded in May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099EFA0D-566B-9C1A-A0F7-19A0386F3DB0}"/>
              </a:ext>
            </a:extLst>
          </p:cNvPr>
          <p:cNvPicPr>
            <a:picLocks noChangeAspect="1"/>
          </p:cNvPicPr>
          <p:nvPr/>
        </p:nvPicPr>
        <p:blipFill>
          <a:blip r:embed="rId2"/>
          <a:stretch>
            <a:fillRect/>
          </a:stretch>
        </p:blipFill>
        <p:spPr>
          <a:xfrm>
            <a:off x="3137538" y="756881"/>
            <a:ext cx="6288506" cy="3754794"/>
          </a:xfrm>
          <a:prstGeom prst="rect">
            <a:avLst/>
          </a:prstGeom>
        </p:spPr>
      </p:pic>
      <p:pic>
        <p:nvPicPr>
          <p:cNvPr id="15" name="Picture 14">
            <a:extLst>
              <a:ext uri="{FF2B5EF4-FFF2-40B4-BE49-F238E27FC236}">
                <a16:creationId xmlns:a16="http://schemas.microsoft.com/office/drawing/2014/main" id="{1B46D861-4AC8-ACBC-FC24-663974576A67}"/>
              </a:ext>
            </a:extLst>
          </p:cNvPr>
          <p:cNvPicPr>
            <a:picLocks noChangeAspect="1"/>
          </p:cNvPicPr>
          <p:nvPr/>
        </p:nvPicPr>
        <p:blipFill>
          <a:blip r:embed="rId3"/>
          <a:stretch>
            <a:fillRect/>
          </a:stretch>
        </p:blipFill>
        <p:spPr>
          <a:xfrm>
            <a:off x="10814844" y="781587"/>
            <a:ext cx="6477000" cy="3730088"/>
          </a:xfrm>
          <a:prstGeom prst="rect">
            <a:avLst/>
          </a:prstGeom>
        </p:spPr>
      </p:pic>
      <p:pic>
        <p:nvPicPr>
          <p:cNvPr id="18" name="Picture 17">
            <a:extLst>
              <a:ext uri="{FF2B5EF4-FFF2-40B4-BE49-F238E27FC236}">
                <a16:creationId xmlns:a16="http://schemas.microsoft.com/office/drawing/2014/main" id="{2EFC0623-EAD6-C4BF-35E2-9ADC261FF97A}"/>
              </a:ext>
            </a:extLst>
          </p:cNvPr>
          <p:cNvPicPr>
            <a:picLocks noChangeAspect="1"/>
          </p:cNvPicPr>
          <p:nvPr/>
        </p:nvPicPr>
        <p:blipFill>
          <a:blip r:embed="rId4"/>
          <a:stretch>
            <a:fillRect/>
          </a:stretch>
        </p:blipFill>
        <p:spPr>
          <a:xfrm>
            <a:off x="3137538" y="4968874"/>
            <a:ext cx="6458106" cy="3886195"/>
          </a:xfrm>
          <a:prstGeom prst="rect">
            <a:avLst/>
          </a:prstGeom>
        </p:spPr>
      </p:pic>
      <p:pic>
        <p:nvPicPr>
          <p:cNvPr id="22" name="Picture 21">
            <a:extLst>
              <a:ext uri="{FF2B5EF4-FFF2-40B4-BE49-F238E27FC236}">
                <a16:creationId xmlns:a16="http://schemas.microsoft.com/office/drawing/2014/main" id="{E8539166-7428-5727-69AA-70CC6D4198A3}"/>
              </a:ext>
            </a:extLst>
          </p:cNvPr>
          <p:cNvPicPr>
            <a:picLocks noChangeAspect="1"/>
          </p:cNvPicPr>
          <p:nvPr/>
        </p:nvPicPr>
        <p:blipFill>
          <a:blip r:embed="rId5"/>
          <a:stretch>
            <a:fillRect/>
          </a:stretch>
        </p:blipFill>
        <p:spPr>
          <a:xfrm>
            <a:off x="10833738" y="5003799"/>
            <a:ext cx="6477000" cy="3816179"/>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May 2025, decreasing to 66% from 77% in April 2025</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116 Pressure Ulcers reported in April 2025, of which 52 were recorded in the Community. </a:t>
            </a:r>
          </a:p>
          <a:p>
            <a:pPr marL="28575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Crude mortality rates increased in April 2025 to 0.72% from 0.68% in March 2025</a:t>
            </a: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7544C2C6-6B56-93AC-2E97-A38EB3ADDA5B}"/>
              </a:ext>
            </a:extLst>
          </p:cNvPr>
          <p:cNvPicPr>
            <a:picLocks noChangeAspect="1"/>
          </p:cNvPicPr>
          <p:nvPr/>
        </p:nvPicPr>
        <p:blipFill>
          <a:blip r:embed="rId2"/>
          <a:stretch>
            <a:fillRect/>
          </a:stretch>
        </p:blipFill>
        <p:spPr>
          <a:xfrm>
            <a:off x="10136466" y="930281"/>
            <a:ext cx="6774378" cy="3882347"/>
          </a:xfrm>
          <a:prstGeom prst="rect">
            <a:avLst/>
          </a:prstGeom>
        </p:spPr>
      </p:pic>
      <p:pic>
        <p:nvPicPr>
          <p:cNvPr id="7" name="Picture 6">
            <a:extLst>
              <a:ext uri="{FF2B5EF4-FFF2-40B4-BE49-F238E27FC236}">
                <a16:creationId xmlns:a16="http://schemas.microsoft.com/office/drawing/2014/main" id="{498CF047-ACE0-E05B-7D64-6B6FADCF4FD1}"/>
              </a:ext>
            </a:extLst>
          </p:cNvPr>
          <p:cNvPicPr>
            <a:picLocks noChangeAspect="1"/>
          </p:cNvPicPr>
          <p:nvPr/>
        </p:nvPicPr>
        <p:blipFill>
          <a:blip r:embed="rId3"/>
          <a:stretch>
            <a:fillRect/>
          </a:stretch>
        </p:blipFill>
        <p:spPr>
          <a:xfrm>
            <a:off x="2585244" y="946156"/>
            <a:ext cx="6568028" cy="3866471"/>
          </a:xfrm>
          <a:prstGeom prst="rect">
            <a:avLst/>
          </a:prstGeom>
        </p:spPr>
      </p:pic>
      <p:pic>
        <p:nvPicPr>
          <p:cNvPr id="9" name="Picture 8">
            <a:extLst>
              <a:ext uri="{FF2B5EF4-FFF2-40B4-BE49-F238E27FC236}">
                <a16:creationId xmlns:a16="http://schemas.microsoft.com/office/drawing/2014/main" id="{546077D6-8434-ABAF-B682-520BDCD3FBC5}"/>
              </a:ext>
            </a:extLst>
          </p:cNvPr>
          <p:cNvPicPr>
            <a:picLocks noChangeAspect="1"/>
          </p:cNvPicPr>
          <p:nvPr/>
        </p:nvPicPr>
        <p:blipFill>
          <a:blip r:embed="rId4"/>
          <a:stretch>
            <a:fillRect/>
          </a:stretch>
        </p:blipFill>
        <p:spPr>
          <a:xfrm>
            <a:off x="2585244" y="5189506"/>
            <a:ext cx="6568028" cy="3866471"/>
          </a:xfrm>
          <a:prstGeom prst="rect">
            <a:avLst/>
          </a:prstGeom>
        </p:spPr>
      </p:pic>
      <p:pic>
        <p:nvPicPr>
          <p:cNvPr id="14" name="Picture 13">
            <a:extLst>
              <a:ext uri="{FF2B5EF4-FFF2-40B4-BE49-F238E27FC236}">
                <a16:creationId xmlns:a16="http://schemas.microsoft.com/office/drawing/2014/main" id="{A39CECE0-25D9-6B9C-1DE1-A18B304D03CB}"/>
              </a:ext>
            </a:extLst>
          </p:cNvPr>
          <p:cNvPicPr>
            <a:picLocks noChangeAspect="1"/>
          </p:cNvPicPr>
          <p:nvPr/>
        </p:nvPicPr>
        <p:blipFill>
          <a:blip r:embed="rId5"/>
          <a:stretch>
            <a:fillRect/>
          </a:stretch>
        </p:blipFill>
        <p:spPr>
          <a:xfrm>
            <a:off x="10136466" y="5173631"/>
            <a:ext cx="6774378" cy="3882345"/>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377884"/>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Verdana" panose="020B0604030504040204" pitchFamily="34" charset="0"/>
              </a:rPr>
              <a:t>During May 2025 there were 3,312 total cases completed across all sites, of which 601 were recorded as ‘trauma’ cases.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C2BC3F6-66AF-76EE-C83F-A04FCA8F4660}"/>
              </a:ext>
            </a:extLst>
          </p:cNvPr>
          <p:cNvPicPr>
            <a:picLocks noChangeAspect="1"/>
          </p:cNvPicPr>
          <p:nvPr/>
        </p:nvPicPr>
        <p:blipFill>
          <a:blip r:embed="rId2"/>
          <a:stretch>
            <a:fillRect/>
          </a:stretch>
        </p:blipFill>
        <p:spPr>
          <a:xfrm>
            <a:off x="2374740" y="858574"/>
            <a:ext cx="6967171" cy="3434874"/>
          </a:xfrm>
          <a:prstGeom prst="rect">
            <a:avLst/>
          </a:prstGeom>
        </p:spPr>
      </p:pic>
      <p:pic>
        <p:nvPicPr>
          <p:cNvPr id="9" name="Picture 8">
            <a:extLst>
              <a:ext uri="{FF2B5EF4-FFF2-40B4-BE49-F238E27FC236}">
                <a16:creationId xmlns:a16="http://schemas.microsoft.com/office/drawing/2014/main" id="{925AB88D-01E9-CCD1-F28A-147C029F0EB2}"/>
              </a:ext>
            </a:extLst>
          </p:cNvPr>
          <p:cNvPicPr>
            <a:picLocks noChangeAspect="1"/>
          </p:cNvPicPr>
          <p:nvPr/>
        </p:nvPicPr>
        <p:blipFill>
          <a:blip r:embed="rId3"/>
          <a:stretch>
            <a:fillRect/>
          </a:stretch>
        </p:blipFill>
        <p:spPr>
          <a:xfrm>
            <a:off x="10763778" y="878460"/>
            <a:ext cx="7252731" cy="3414988"/>
          </a:xfrm>
          <a:prstGeom prst="rect">
            <a:avLst/>
          </a:prstGeom>
        </p:spPr>
      </p:pic>
      <p:pic>
        <p:nvPicPr>
          <p:cNvPr id="14" name="Picture 13">
            <a:extLst>
              <a:ext uri="{FF2B5EF4-FFF2-40B4-BE49-F238E27FC236}">
                <a16:creationId xmlns:a16="http://schemas.microsoft.com/office/drawing/2014/main" id="{101B3389-E5D2-FE2E-BE32-BF664C27EDB8}"/>
              </a:ext>
            </a:extLst>
          </p:cNvPr>
          <p:cNvPicPr>
            <a:picLocks noChangeAspect="1"/>
          </p:cNvPicPr>
          <p:nvPr/>
        </p:nvPicPr>
        <p:blipFill>
          <a:blip r:embed="rId4"/>
          <a:stretch>
            <a:fillRect/>
          </a:stretch>
        </p:blipFill>
        <p:spPr>
          <a:xfrm>
            <a:off x="2212925" y="5086106"/>
            <a:ext cx="6967171" cy="3357314"/>
          </a:xfrm>
          <a:prstGeom prst="rect">
            <a:avLst/>
          </a:prstGeom>
        </p:spPr>
      </p:pic>
      <p:pic>
        <p:nvPicPr>
          <p:cNvPr id="17" name="Picture 16">
            <a:extLst>
              <a:ext uri="{FF2B5EF4-FFF2-40B4-BE49-F238E27FC236}">
                <a16:creationId xmlns:a16="http://schemas.microsoft.com/office/drawing/2014/main" id="{9B2F4C44-AA80-BF57-ED2F-D2CB671F2C4C}"/>
              </a:ext>
            </a:extLst>
          </p:cNvPr>
          <p:cNvPicPr>
            <a:picLocks noChangeAspect="1"/>
          </p:cNvPicPr>
          <p:nvPr/>
        </p:nvPicPr>
        <p:blipFill>
          <a:blip r:embed="rId5"/>
          <a:stretch>
            <a:fillRect/>
          </a:stretch>
        </p:blipFill>
        <p:spPr>
          <a:xfrm>
            <a:off x="10729656" y="5003664"/>
            <a:ext cx="7286854" cy="3460057"/>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7" name="Picture 6">
            <a:extLst>
              <a:ext uri="{FF2B5EF4-FFF2-40B4-BE49-F238E27FC236}">
                <a16:creationId xmlns:a16="http://schemas.microsoft.com/office/drawing/2014/main" id="{A51450BB-50C3-F776-1EA7-64BCF8CBD24D}"/>
              </a:ext>
            </a:extLst>
          </p:cNvPr>
          <p:cNvPicPr>
            <a:picLocks noChangeAspect="1"/>
          </p:cNvPicPr>
          <p:nvPr/>
        </p:nvPicPr>
        <p:blipFill>
          <a:blip r:embed="rId2"/>
          <a:stretch>
            <a:fillRect/>
          </a:stretch>
        </p:blipFill>
        <p:spPr>
          <a:xfrm>
            <a:off x="2336672" y="876517"/>
            <a:ext cx="7180596" cy="2651839"/>
          </a:xfrm>
          <a:prstGeom prst="rect">
            <a:avLst/>
          </a:prstGeom>
        </p:spPr>
      </p:pic>
      <p:pic>
        <p:nvPicPr>
          <p:cNvPr id="10" name="Picture 9">
            <a:extLst>
              <a:ext uri="{FF2B5EF4-FFF2-40B4-BE49-F238E27FC236}">
                <a16:creationId xmlns:a16="http://schemas.microsoft.com/office/drawing/2014/main" id="{9559B1FC-D6C8-A517-EAB3-A191AD351101}"/>
              </a:ext>
            </a:extLst>
          </p:cNvPr>
          <p:cNvPicPr>
            <a:picLocks noChangeAspect="1"/>
          </p:cNvPicPr>
          <p:nvPr/>
        </p:nvPicPr>
        <p:blipFill>
          <a:blip r:embed="rId3"/>
          <a:stretch>
            <a:fillRect/>
          </a:stretch>
        </p:blipFill>
        <p:spPr>
          <a:xfrm>
            <a:off x="2417550" y="4100571"/>
            <a:ext cx="7180596" cy="2598536"/>
          </a:xfrm>
          <a:prstGeom prst="rect">
            <a:avLst/>
          </a:prstGeom>
        </p:spPr>
      </p:pic>
      <p:pic>
        <p:nvPicPr>
          <p:cNvPr id="12" name="Picture 11">
            <a:extLst>
              <a:ext uri="{FF2B5EF4-FFF2-40B4-BE49-F238E27FC236}">
                <a16:creationId xmlns:a16="http://schemas.microsoft.com/office/drawing/2014/main" id="{3AB6CA5D-0954-4FE1-0128-FAC8BA40875F}"/>
              </a:ext>
            </a:extLst>
          </p:cNvPr>
          <p:cNvPicPr>
            <a:picLocks noChangeAspect="1"/>
          </p:cNvPicPr>
          <p:nvPr/>
        </p:nvPicPr>
        <p:blipFill>
          <a:blip r:embed="rId4"/>
          <a:stretch>
            <a:fillRect/>
          </a:stretch>
        </p:blipFill>
        <p:spPr>
          <a:xfrm>
            <a:off x="2454621" y="7440635"/>
            <a:ext cx="7049939" cy="2837938"/>
          </a:xfrm>
          <a:prstGeom prst="rect">
            <a:avLst/>
          </a:prstGeom>
        </p:spPr>
      </p:pic>
      <p:pic>
        <p:nvPicPr>
          <p:cNvPr id="15" name="Picture 14">
            <a:extLst>
              <a:ext uri="{FF2B5EF4-FFF2-40B4-BE49-F238E27FC236}">
                <a16:creationId xmlns:a16="http://schemas.microsoft.com/office/drawing/2014/main" id="{20D92CCE-2E05-76AB-B44F-D05E7A903517}"/>
              </a:ext>
            </a:extLst>
          </p:cNvPr>
          <p:cNvPicPr>
            <a:picLocks noChangeAspect="1"/>
          </p:cNvPicPr>
          <p:nvPr/>
        </p:nvPicPr>
        <p:blipFill>
          <a:blip r:embed="rId5"/>
          <a:stretch>
            <a:fillRect/>
          </a:stretch>
        </p:blipFill>
        <p:spPr>
          <a:xfrm>
            <a:off x="10945539" y="741794"/>
            <a:ext cx="6749427" cy="2931681"/>
          </a:xfrm>
          <a:prstGeom prst="rect">
            <a:avLst/>
          </a:prstGeom>
        </p:spPr>
      </p:pic>
      <p:pic>
        <p:nvPicPr>
          <p:cNvPr id="18" name="Picture 17">
            <a:extLst>
              <a:ext uri="{FF2B5EF4-FFF2-40B4-BE49-F238E27FC236}">
                <a16:creationId xmlns:a16="http://schemas.microsoft.com/office/drawing/2014/main" id="{BF2CD12B-EA04-5F40-1188-C6EFB89434F5}"/>
              </a:ext>
            </a:extLst>
          </p:cNvPr>
          <p:cNvPicPr>
            <a:picLocks noChangeAspect="1"/>
          </p:cNvPicPr>
          <p:nvPr/>
        </p:nvPicPr>
        <p:blipFill>
          <a:blip r:embed="rId6"/>
          <a:stretch>
            <a:fillRect/>
          </a:stretch>
        </p:blipFill>
        <p:spPr>
          <a:xfrm>
            <a:off x="10882965" y="4100571"/>
            <a:ext cx="6818743" cy="2598536"/>
          </a:xfrm>
          <a:prstGeom prst="rect">
            <a:avLst/>
          </a:prstGeom>
        </p:spPr>
      </p:pic>
      <p:pic>
        <p:nvPicPr>
          <p:cNvPr id="21" name="Picture 20">
            <a:extLst>
              <a:ext uri="{FF2B5EF4-FFF2-40B4-BE49-F238E27FC236}">
                <a16:creationId xmlns:a16="http://schemas.microsoft.com/office/drawing/2014/main" id="{449CAB6E-E0AA-6330-64DF-B7150823D008}"/>
              </a:ext>
            </a:extLst>
          </p:cNvPr>
          <p:cNvPicPr>
            <a:picLocks noChangeAspect="1"/>
          </p:cNvPicPr>
          <p:nvPr/>
        </p:nvPicPr>
        <p:blipFill>
          <a:blip r:embed="rId7"/>
          <a:stretch>
            <a:fillRect/>
          </a:stretch>
        </p:blipFill>
        <p:spPr>
          <a:xfrm>
            <a:off x="10882966" y="7440636"/>
            <a:ext cx="6818743" cy="283793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11" name="Picture 10">
            <a:extLst>
              <a:ext uri="{FF2B5EF4-FFF2-40B4-BE49-F238E27FC236}">
                <a16:creationId xmlns:a16="http://schemas.microsoft.com/office/drawing/2014/main" id="{C1B5C2C0-7018-FDE3-9683-FA72526DFC1F}"/>
              </a:ext>
            </a:extLst>
          </p:cNvPr>
          <p:cNvPicPr>
            <a:picLocks noChangeAspect="1"/>
          </p:cNvPicPr>
          <p:nvPr/>
        </p:nvPicPr>
        <p:blipFill>
          <a:blip r:embed="rId2"/>
          <a:stretch>
            <a:fillRect/>
          </a:stretch>
        </p:blipFill>
        <p:spPr>
          <a:xfrm>
            <a:off x="13531815" y="1487437"/>
            <a:ext cx="5853806" cy="3524980"/>
          </a:xfrm>
          <a:prstGeom prst="rect">
            <a:avLst/>
          </a:prstGeom>
        </p:spPr>
      </p:pic>
      <p:pic>
        <p:nvPicPr>
          <p:cNvPr id="19" name="Picture 18">
            <a:extLst>
              <a:ext uri="{FF2B5EF4-FFF2-40B4-BE49-F238E27FC236}">
                <a16:creationId xmlns:a16="http://schemas.microsoft.com/office/drawing/2014/main" id="{E054DC10-7400-7E04-EC72-B4EBB6DB3025}"/>
              </a:ext>
            </a:extLst>
          </p:cNvPr>
          <p:cNvPicPr>
            <a:picLocks noChangeAspect="1"/>
          </p:cNvPicPr>
          <p:nvPr/>
        </p:nvPicPr>
        <p:blipFill>
          <a:blip r:embed="rId3"/>
          <a:stretch>
            <a:fillRect/>
          </a:stretch>
        </p:blipFill>
        <p:spPr>
          <a:xfrm>
            <a:off x="13534280" y="6374280"/>
            <a:ext cx="5867679" cy="3539486"/>
          </a:xfrm>
          <a:prstGeom prst="rect">
            <a:avLst/>
          </a:prstGeom>
        </p:spPr>
      </p:pic>
      <p:pic>
        <p:nvPicPr>
          <p:cNvPr id="20" name="Picture 19">
            <a:extLst>
              <a:ext uri="{FF2B5EF4-FFF2-40B4-BE49-F238E27FC236}">
                <a16:creationId xmlns:a16="http://schemas.microsoft.com/office/drawing/2014/main" id="{CECF86D4-7F06-7797-06BF-7C2A2EEC4140}"/>
              </a:ext>
            </a:extLst>
          </p:cNvPr>
          <p:cNvPicPr>
            <a:picLocks noChangeAspect="1"/>
          </p:cNvPicPr>
          <p:nvPr/>
        </p:nvPicPr>
        <p:blipFill>
          <a:blip r:embed="rId4"/>
          <a:stretch>
            <a:fillRect/>
          </a:stretch>
        </p:blipFill>
        <p:spPr>
          <a:xfrm>
            <a:off x="714511" y="1487437"/>
            <a:ext cx="5343458" cy="3147878"/>
          </a:xfrm>
          <a:prstGeom prst="rect">
            <a:avLst/>
          </a:prstGeom>
        </p:spPr>
      </p:pic>
      <p:pic>
        <p:nvPicPr>
          <p:cNvPr id="25" name="Picture 24">
            <a:extLst>
              <a:ext uri="{FF2B5EF4-FFF2-40B4-BE49-F238E27FC236}">
                <a16:creationId xmlns:a16="http://schemas.microsoft.com/office/drawing/2014/main" id="{B0A0F63B-C15E-0C30-CF4F-CF61FD1A5815}"/>
              </a:ext>
            </a:extLst>
          </p:cNvPr>
          <p:cNvPicPr>
            <a:picLocks noChangeAspect="1"/>
          </p:cNvPicPr>
          <p:nvPr/>
        </p:nvPicPr>
        <p:blipFill>
          <a:blip r:embed="rId4"/>
          <a:stretch>
            <a:fillRect/>
          </a:stretch>
        </p:blipFill>
        <p:spPr>
          <a:xfrm>
            <a:off x="453850" y="1390872"/>
            <a:ext cx="5604119" cy="3452449"/>
          </a:xfrm>
          <a:prstGeom prst="rect">
            <a:avLst/>
          </a:prstGeom>
        </p:spPr>
      </p:pic>
      <p:pic>
        <p:nvPicPr>
          <p:cNvPr id="26" name="Picture 25">
            <a:extLst>
              <a:ext uri="{FF2B5EF4-FFF2-40B4-BE49-F238E27FC236}">
                <a16:creationId xmlns:a16="http://schemas.microsoft.com/office/drawing/2014/main" id="{8D4ED805-9065-28A8-9E7B-4BBFE09468C0}"/>
              </a:ext>
            </a:extLst>
          </p:cNvPr>
          <p:cNvPicPr>
            <a:picLocks noChangeAspect="1"/>
          </p:cNvPicPr>
          <p:nvPr/>
        </p:nvPicPr>
        <p:blipFill>
          <a:blip r:embed="rId5"/>
          <a:stretch>
            <a:fillRect/>
          </a:stretch>
        </p:blipFill>
        <p:spPr>
          <a:xfrm>
            <a:off x="6847181" y="1393147"/>
            <a:ext cx="5895422" cy="3713559"/>
          </a:xfrm>
          <a:prstGeom prst="rect">
            <a:avLst/>
          </a:prstGeom>
        </p:spPr>
      </p:pic>
      <p:pic>
        <p:nvPicPr>
          <p:cNvPr id="28" name="Picture 27">
            <a:extLst>
              <a:ext uri="{FF2B5EF4-FFF2-40B4-BE49-F238E27FC236}">
                <a16:creationId xmlns:a16="http://schemas.microsoft.com/office/drawing/2014/main" id="{5D1419CF-36FD-A846-B9E0-3FDD4330755B}"/>
              </a:ext>
            </a:extLst>
          </p:cNvPr>
          <p:cNvPicPr>
            <a:picLocks noChangeAspect="1"/>
          </p:cNvPicPr>
          <p:nvPr/>
        </p:nvPicPr>
        <p:blipFill>
          <a:blip r:embed="rId6"/>
          <a:stretch>
            <a:fillRect/>
          </a:stretch>
        </p:blipFill>
        <p:spPr>
          <a:xfrm>
            <a:off x="453850" y="6403290"/>
            <a:ext cx="5798322" cy="3510476"/>
          </a:xfrm>
          <a:prstGeom prst="rect">
            <a:avLst/>
          </a:prstGeom>
        </p:spPr>
      </p:pic>
      <p:pic>
        <p:nvPicPr>
          <p:cNvPr id="29" name="Picture 28">
            <a:extLst>
              <a:ext uri="{FF2B5EF4-FFF2-40B4-BE49-F238E27FC236}">
                <a16:creationId xmlns:a16="http://schemas.microsoft.com/office/drawing/2014/main" id="{3D3CB4B5-AC9A-6E36-7029-0F7773A17920}"/>
              </a:ext>
            </a:extLst>
          </p:cNvPr>
          <p:cNvPicPr>
            <a:picLocks noChangeAspect="1"/>
          </p:cNvPicPr>
          <p:nvPr/>
        </p:nvPicPr>
        <p:blipFill>
          <a:blip r:embed="rId7"/>
          <a:stretch>
            <a:fillRect/>
          </a:stretch>
        </p:blipFill>
        <p:spPr>
          <a:xfrm>
            <a:off x="6916539" y="6403290"/>
            <a:ext cx="5826064" cy="3583004"/>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May 2025 to 71.12% from 71.16% in April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88.71% in May 2025 from 88.18% in April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4" name="Picture 13">
            <a:extLst>
              <a:ext uri="{FF2B5EF4-FFF2-40B4-BE49-F238E27FC236}">
                <a16:creationId xmlns:a16="http://schemas.microsoft.com/office/drawing/2014/main" id="{3BDBF8C5-9E88-56BE-CCDF-06D03FC23D23}"/>
              </a:ext>
            </a:extLst>
          </p:cNvPr>
          <p:cNvPicPr>
            <a:picLocks noChangeAspect="1"/>
          </p:cNvPicPr>
          <p:nvPr/>
        </p:nvPicPr>
        <p:blipFill>
          <a:blip r:embed="rId6"/>
          <a:stretch>
            <a:fillRect/>
          </a:stretch>
        </p:blipFill>
        <p:spPr>
          <a:xfrm>
            <a:off x="331378" y="2716202"/>
            <a:ext cx="9340465" cy="5836821"/>
          </a:xfrm>
          <a:prstGeom prst="rect">
            <a:avLst/>
          </a:prstGeom>
        </p:spPr>
      </p:pic>
      <p:pic>
        <p:nvPicPr>
          <p:cNvPr id="16" name="Picture 15">
            <a:extLst>
              <a:ext uri="{FF2B5EF4-FFF2-40B4-BE49-F238E27FC236}">
                <a16:creationId xmlns:a16="http://schemas.microsoft.com/office/drawing/2014/main" id="{525B43A8-8634-FAD5-95EB-69EF73E00805}"/>
              </a:ext>
            </a:extLst>
          </p:cNvPr>
          <p:cNvPicPr>
            <a:picLocks noChangeAspect="1"/>
          </p:cNvPicPr>
          <p:nvPr/>
        </p:nvPicPr>
        <p:blipFill>
          <a:blip r:embed="rId7"/>
          <a:stretch>
            <a:fillRect/>
          </a:stretch>
        </p:blipFill>
        <p:spPr>
          <a:xfrm>
            <a:off x="10433847" y="2716201"/>
            <a:ext cx="9340463" cy="583681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545712334"/>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May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11,017.00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36.2%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3,487.00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2,409.00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Injury, Fracture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1,706.00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a:solidFill>
                            <a:srgbClr val="000000"/>
                          </a:solidFill>
                          <a:effectLst/>
                          <a:latin typeface="Verdana" panose="020B0604030504040204" pitchFamily="34" charset="0"/>
                          <a:ea typeface="Verdana" panose="020B0604030504040204" pitchFamily="34" charset="0"/>
                        </a:rPr>
                        <a:t>1,533.00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800" b="0" i="0" u="none" strike="noStrike" dirty="0">
                          <a:solidFill>
                            <a:srgbClr val="000000"/>
                          </a:solidFill>
                          <a:effectLst/>
                          <a:latin typeface="Verdana" panose="020B0604030504040204" pitchFamily="34" charset="0"/>
                          <a:ea typeface="Verdana" panose="020B060403050404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improved slightly in May 2025 to 6.41% from 6.82% in April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marginally to 7.04% in May 2025 from 7.08% in April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solidFill>
                  <a:srgbClr val="000000"/>
                </a:solidFill>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solidFill>
                <a:srgbClr val="000000"/>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B91DB3C5-84CC-B59B-BF6B-EC8831BB4D6B}"/>
              </a:ext>
            </a:extLst>
          </p:cNvPr>
          <p:cNvPicPr>
            <a:picLocks noChangeAspect="1"/>
          </p:cNvPicPr>
          <p:nvPr/>
        </p:nvPicPr>
        <p:blipFill>
          <a:blip r:embed="rId2"/>
          <a:stretch>
            <a:fillRect/>
          </a:stretch>
        </p:blipFill>
        <p:spPr>
          <a:xfrm>
            <a:off x="409994" y="1287438"/>
            <a:ext cx="10325100" cy="6622306"/>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1515599" y="3278710"/>
            <a:ext cx="7841776" cy="6431441"/>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marL="342900" lvl="0" indent="-342900">
              <a:lnSpc>
                <a:spcPct val="115000"/>
              </a:lnSpc>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The Plan submitted at the end of March, which has not been approved reported a £58.7m deficit with a requirement to deliver £55.4m of savings.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800" dirty="0">
                <a:effectLst/>
                <a:latin typeface="Arial" panose="020B0604020202020204" pitchFamily="34" charset="0"/>
                <a:ea typeface="Calibri" panose="020F0502020204030204" pitchFamily="34" charset="0"/>
                <a:cs typeface="Times New Roman" panose="02020603050405020304" pitchFamily="18"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The control total for 2025/26 set by Welsh Government remains £17.1m.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80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In Month 02 there is an in-month overspend of £8.04m which is £3.16m above the planned deficit for the month, and £7.26m above the planned deficit year to date).</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565E7122-5912-208A-5772-7927D90884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44" y="3278710"/>
            <a:ext cx="10515600" cy="6435993"/>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pic>
        <p:nvPicPr>
          <p:cNvPr id="5" name="Picture 4">
            <a:extLst>
              <a:ext uri="{FF2B5EF4-FFF2-40B4-BE49-F238E27FC236}">
                <a16:creationId xmlns:a16="http://schemas.microsoft.com/office/drawing/2014/main" id="{DC92D91C-DC90-AB67-EE3C-903CB4008D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832" y="6219562"/>
            <a:ext cx="9319262" cy="4758923"/>
          </a:xfrm>
          <a:prstGeom prst="rect">
            <a:avLst/>
          </a:prstGeom>
          <a:noFill/>
        </p:spPr>
      </p:pic>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4431791"/>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lvl="0">
              <a:lnSpc>
                <a:spcPct val="115000"/>
              </a:lnSpc>
            </a:pPr>
            <a:endParaRPr lang="en-GB" sz="32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800" dirty="0">
                <a:effectLst/>
                <a:latin typeface="Verdana" panose="020B0604030504040204" pitchFamily="34" charset="0"/>
                <a:ea typeface="Verdana" panose="020B0604030504040204" pitchFamily="34" charset="0"/>
                <a:cs typeface="Times New Roman" panose="02020603050405020304" pitchFamily="18" charset="0"/>
              </a:rPr>
              <a:t>PSPP was achieved in month at 95.39% vs a target of 95%. (April ‘25 97.11%).</a:t>
            </a:r>
          </a:p>
          <a:p>
            <a:pPr marL="226695">
              <a:lnSpc>
                <a:spcPct val="115000"/>
              </a:lnSpc>
              <a:buNone/>
            </a:pPr>
            <a:r>
              <a:rPr lang="en-GB" sz="2800" dirty="0">
                <a:effectLst/>
                <a:latin typeface="Verdana" panose="020B0604030504040204" pitchFamily="34" charset="0"/>
                <a:ea typeface="Verdana" panose="020B0604030504040204" pitchFamily="34" charset="0"/>
                <a:cs typeface="Times New Roman" panose="02020603050405020304" pitchFamily="18" charset="0"/>
              </a:rPr>
              <a:t> </a:t>
            </a:r>
          </a:p>
          <a:p>
            <a:pPr marL="342900" lvl="0" indent="-342900">
              <a:lnSpc>
                <a:spcPct val="115000"/>
              </a:lnSpc>
              <a:spcAft>
                <a:spcPts val="1000"/>
              </a:spcAft>
              <a:buFont typeface="Symbol" panose="05050102010706020507" pitchFamily="18" charset="2"/>
              <a:buChar char=""/>
            </a:pPr>
            <a:r>
              <a:rPr lang="en-GB" sz="2800" dirty="0">
                <a:effectLst/>
                <a:latin typeface="Verdana" panose="020B0604030504040204" pitchFamily="34" charset="0"/>
                <a:ea typeface="Verdana" panose="020B0604030504040204" pitchFamily="34" charset="0"/>
                <a:cs typeface="Times New Roman" panose="02020603050405020304" pitchFamily="18" charset="0"/>
              </a:rPr>
              <a:t>Although PSPP was achieved in the month there still remains issues with delays in receipting and processing of invoices. </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07414" y="967732"/>
            <a:ext cx="9705012" cy="4647683"/>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342900" lvl="0" indent="-342900">
              <a:lnSpc>
                <a:spcPct val="115000"/>
              </a:lnSpc>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The pay budgets are underspent by £0.5m in Month</a:t>
            </a:r>
          </a:p>
          <a:p>
            <a:pPr marL="228600">
              <a:lnSpc>
                <a:spcPct val="115000"/>
              </a:lnSpc>
              <a:buNone/>
            </a:pPr>
            <a:r>
              <a:rPr lang="en-GB" sz="2600" u="none" strike="noStrike" dirty="0">
                <a:effectLst/>
                <a:latin typeface="Verdana" panose="020B0604030504040204" pitchFamily="34" charset="0"/>
                <a:ea typeface="Verdana" panose="020B0604030504040204" pitchFamily="34" charset="0"/>
                <a:cs typeface="Times New Roman" panose="02020603050405020304" pitchFamily="18" charset="0"/>
              </a:rPr>
              <a:t> </a:t>
            </a:r>
            <a:endParaRPr lang="en-GB" sz="26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Variable pay is £370k lower in May 2025 (£5.306m vs £5.676m) when compared to the same period last year. </a:t>
            </a:r>
          </a:p>
          <a:p>
            <a:pPr marL="457200">
              <a:lnSpc>
                <a:spcPct val="115000"/>
              </a:lnSpc>
              <a:buNone/>
            </a:pPr>
            <a:r>
              <a:rPr lang="en-GB" sz="2600" dirty="0">
                <a:effectLst/>
                <a:latin typeface="Verdana" panose="020B0604030504040204" pitchFamily="34" charset="0"/>
                <a:ea typeface="Verdana" panose="020B0604030504040204" pitchFamily="34" charset="0"/>
                <a:cs typeface="Times New Roman" panose="02020603050405020304" pitchFamily="18" charset="0"/>
              </a:rPr>
              <a:t> </a:t>
            </a:r>
          </a:p>
          <a:p>
            <a:pPr marL="342900" lvl="0" indent="-342900">
              <a:lnSpc>
                <a:spcPct val="115000"/>
              </a:lnSpc>
              <a:spcAft>
                <a:spcPts val="1000"/>
              </a:spcAft>
              <a:buFont typeface="Symbol" panose="05050102010706020507" pitchFamily="18" charset="2"/>
              <a:buChar char=""/>
            </a:pPr>
            <a:r>
              <a:rPr lang="en-GB" sz="2600" dirty="0">
                <a:effectLst/>
                <a:latin typeface="Verdana" panose="020B0604030504040204" pitchFamily="34" charset="0"/>
                <a:ea typeface="Verdana" panose="020B0604030504040204" pitchFamily="34" charset="0"/>
                <a:cs typeface="Times New Roman" panose="02020603050405020304" pitchFamily="18" charset="0"/>
              </a:rPr>
              <a:t>The biggest spends are attributable to ADH, Bank and Agency which make up 82%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031477D-337F-CB4E-4EF5-0FB1304A5D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832" y="830793"/>
            <a:ext cx="9042649" cy="4683779"/>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39</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52844" y="930275"/>
            <a:ext cx="9579492" cy="394685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285750" lvl="0" indent="-28575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Times New Roman" panose="02020603050405020304" pitchFamily="18" charset="0"/>
              </a:rPr>
              <a:t>The forecast outturn capital position for 2025/26 is an overspend of £1.083m. Allocations are anticipated from Welsh Government which will balance this position. The forecast outturn capital position assumes income from disposals of £0.800m.</a:t>
            </a:r>
          </a:p>
          <a:p>
            <a:pPr lvl="0">
              <a:lnSpc>
                <a:spcPct val="115000"/>
              </a:lnSpc>
            </a:pPr>
            <a:endParaRPr lang="en-GB" sz="22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200" dirty="0">
                <a:effectLst/>
                <a:latin typeface="Verdana" panose="020B0604030504040204" pitchFamily="34" charset="0"/>
                <a:ea typeface="Verdana" panose="020B0604030504040204" pitchFamily="34" charset="0"/>
                <a:cs typeface="Times New Roman" panose="02020603050405020304" pitchFamily="18" charset="0"/>
              </a:rPr>
              <a:t>Any All Wales Capital schemes where a high/medium risk is reported are closely monitored and discussed at the Capital Review progress meetings with Welsh Government.</a:t>
            </a:r>
          </a:p>
        </p:txBody>
      </p:sp>
      <p:pic>
        <p:nvPicPr>
          <p:cNvPr id="5" name="Picture 4">
            <a:extLst>
              <a:ext uri="{FF2B5EF4-FFF2-40B4-BE49-F238E27FC236}">
                <a16:creationId xmlns:a16="http://schemas.microsoft.com/office/drawing/2014/main" id="{DD70F63B-B3E2-7FF0-928D-27049F4DB0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352" y="615251"/>
            <a:ext cx="8893692" cy="4984025"/>
          </a:xfrm>
          <a:prstGeom prst="rect">
            <a:avLst/>
          </a:prstGeom>
          <a:noFill/>
        </p:spPr>
      </p:pic>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0E89D55-1050-3F3B-0775-08ACCEE614EC}"/>
              </a:ext>
            </a:extLst>
          </p:cNvPr>
          <p:cNvPicPr>
            <a:picLocks noChangeAspect="1"/>
          </p:cNvPicPr>
          <p:nvPr/>
        </p:nvPicPr>
        <p:blipFill>
          <a:blip r:embed="rId3"/>
          <a:stretch>
            <a:fillRect/>
          </a:stretch>
        </p:blipFill>
        <p:spPr>
          <a:xfrm>
            <a:off x="1055521" y="6088526"/>
            <a:ext cx="8463923" cy="4856875"/>
          </a:xfrm>
          <a:prstGeom prst="rect">
            <a:avLst/>
          </a:prstGeom>
        </p:spPr>
      </p:pic>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000163"/>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rPr>
              <a:t>Agency spend as a total percentage of the total play bill has slightly increase in May 2025 to 1.77% from 1.65% in April 2025.</a:t>
            </a:r>
          </a:p>
        </p:txBody>
      </p:sp>
    </p:spTree>
    <p:extLst>
      <p:ext uri="{BB962C8B-B14F-4D97-AF65-F5344CB8AC3E}">
        <p14:creationId xmlns:p14="http://schemas.microsoft.com/office/powerpoint/2010/main" val="415311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261479275"/>
              </p:ext>
            </p:extLst>
          </p:nvPr>
        </p:nvGraphicFramePr>
        <p:xfrm>
          <a:off x="175314" y="854075"/>
          <a:ext cx="19755060" cy="9792522"/>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5029">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(May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4311">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60% </a:t>
                      </a:r>
                    </a:p>
                    <a:p>
                      <a:pPr algn="ctr"/>
                      <a:r>
                        <a:rPr lang="en-GB" sz="1800" b="1" dirty="0">
                          <a:solidFill>
                            <a:schemeClr val="tx1"/>
                          </a:solidFill>
                          <a:latin typeface="Verdana" panose="020B0604030504040204" pitchFamily="34" charset="0"/>
                          <a:ea typeface="Verdana" panose="020B0604030504040204" pitchFamily="34" charset="0"/>
                        </a:rPr>
                        <a:t>(April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80230">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599 (4.8%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11.71%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86.33%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80230">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753">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788">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3951478333"/>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85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597">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74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4231">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a:solidFill>
                  <a:schemeClr val="bg1"/>
                </a:solidFill>
                <a:latin typeface="Aptos Black" panose="020F0502020204030204" pitchFamily="34" charset="0"/>
              </a:rPr>
              <a:t>Delivery against Targeted Intervention and Enhanced Monitoring Criteria 2024/25</a:t>
            </a:r>
            <a:endParaRPr lang="en-GB" sz="2968" b="1" dirty="0">
              <a:solidFill>
                <a:schemeClr val="bg1"/>
              </a:solidFill>
              <a:latin typeface="Aptos Black" panose="020F0502020204030204" pitchFamily="34" charset="0"/>
            </a:endParaRP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94238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1081176"/>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866189"/>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4278192593"/>
              </p:ext>
            </p:extLst>
          </p:nvPr>
        </p:nvGraphicFramePr>
        <p:xfrm>
          <a:off x="338089" y="704930"/>
          <a:ext cx="19238210" cy="10158570"/>
        </p:xfrm>
        <a:graphic>
          <a:graphicData uri="http://schemas.openxmlformats.org/drawingml/2006/table">
            <a:tbl>
              <a:tblPr firstRow="1" bandRow="1">
                <a:tableStyleId>{5C22544A-7EE6-4342-B048-85BDC9FD1C3A}</a:tableStyleId>
              </a:tblPr>
              <a:tblGrid>
                <a:gridCol w="911281">
                  <a:extLst>
                    <a:ext uri="{9D8B030D-6E8A-4147-A177-3AD203B41FA5}">
                      <a16:colId xmlns:a16="http://schemas.microsoft.com/office/drawing/2014/main" val="660515521"/>
                    </a:ext>
                  </a:extLst>
                </a:gridCol>
                <a:gridCol w="5140609">
                  <a:extLst>
                    <a:ext uri="{9D8B030D-6E8A-4147-A177-3AD203B41FA5}">
                      <a16:colId xmlns:a16="http://schemas.microsoft.com/office/drawing/2014/main" val="751423695"/>
                    </a:ext>
                  </a:extLst>
                </a:gridCol>
                <a:gridCol w="13186320">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t>Operational  Productivity and Efficiency – Urgent and Emergency Care</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SBUHB Baseline Information</a:t>
                      </a:r>
                      <a:endParaRPr lang="en-GB" sz="1800" b="1"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t>#</a:t>
                      </a:r>
                      <a:endParaRPr lang="en-GB" sz="20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Enabling Action</a:t>
                      </a:r>
                      <a:endParaRPr lang="en-GB" sz="18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Current position (March 2025)</a:t>
                      </a:r>
                      <a:endParaRPr lang="en-GB" sz="180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1</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dirty="0">
                          <a:effectLst/>
                        </a:rPr>
                        <a:t>Implementation of community falls response- 6 goals </a:t>
                      </a:r>
                      <a:endParaRPr lang="en-US" sz="180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Improved Level 1 provision by increasing roll-out of iStumble with care and nursing homes. This supported by procurement of lifting cushions for homes and roll-out of supporting St Johns Ambulance training</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2</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remote clinical assessment services framework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Single Point of Access (SPOA) trailed with a Multi-disciplinary Team (MDT) consisting of Acute Physicians, GPs, Geriatricians, Advanced Nurse Practitioners &amp; WAST paramedics co-located to discuss incoming patients and confirm the most appropriate place for treatment.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3</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acute frailty model at the front door- 6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Developed overarching frailty strategy and implemented Older Persons Assessment Unit (OPAU) as part of ‘front door’ services (rapid assessment and turnaround)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4</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Welsh Health Circular - Ambulance Handover Guidance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GIRFT SEDIT site visit/ tool and baseline data used to drive activity alongside Welsh Government Emergency Department Quality Statement. Direct pathways in place for certain conditions. Agreed processes in place re; pre-alerts. Booking in and triage processes in place.</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8366072"/>
                  </a:ext>
                </a:extLst>
              </a:tr>
              <a:tr h="82880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5</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Piloted Integrated Discharge Hub (IDH) to facilitate a single discharge process. Embedded SAFER Board Rounds.</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993576702"/>
                  </a:ext>
                </a:extLst>
              </a:tr>
              <a:tr h="828807">
                <a:tc>
                  <a:txBody>
                    <a:bodyPr/>
                    <a:lstStyle/>
                    <a:p>
                      <a:pPr marL="0" algn="just" defTabSz="1507937" rtl="0" eaLnBrk="1" latinLnBrk="0" hangingPunct="1"/>
                      <a:r>
                        <a:rPr lang="en-GB" sz="1800" kern="1200" dirty="0">
                          <a:solidFill>
                            <a:schemeClr val="dk1"/>
                          </a:solidFill>
                          <a:latin typeface="Aptos" panose="020B0004020202020204" pitchFamily="34" charset="0"/>
                        </a:rPr>
                        <a:t>6</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Aptos" panose="020B000402020202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Aptos" panose="020B000402020202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 </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571326181"/>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There are 83 nationally agreed pathways regarding SOS and PIFU. Clarification will be sought as to whether all 83 pathways will be mandated in SBUHB, and this will be overseen in the Health Board by a Clinical Committee which will be established.</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General Surgery has 39/83 pathways and we intend do use this speciality as the pilot test bed to ascertain the best method of pathway application. Funding will be requested from planned care monies to assist with moving patients currently on Follow Up Waiting List (FUWL) onto the 39 national pathways.</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New FUWL dashboard developed by SBU HCSE team to enable us to track the impact of CIN pathway implementation on our waiting list size, make up and consultation outcomes. This allows us to track compliance with CIN pathways to individual consultant level. Request submitted nationally to allow us to include SOS/PIFU flag in latest release of Welsh Patient Administration System (WPAS), which would allow patient outcomes vs SOS/PIFU consultations to be tracked going forward. This is expected to go live around May 2025, and is tied into waiting list disaggregation with Cwm Taf Morgannwg University Health Board (CTM).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Example views available currently shown in Figures 1-3 on page overleaf:</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AE2FF6-FD15-C715-8ED5-7E606BACECA0}"/>
              </a:ext>
            </a:extLst>
          </p:cNvPr>
          <p:cNvSpPr>
            <a:spLocks noGrp="1"/>
          </p:cNvSpPr>
          <p:nvPr>
            <p:ph type="sldNum" sz="quarter" idx="12"/>
          </p:nvPr>
        </p:nvSpPr>
        <p:spPr/>
        <p:txBody>
          <a:bodyPr/>
          <a:lstStyle/>
          <a:p>
            <a:fld id="{1B571774-39BD-4D3C-8315-35C0B43D4F9A}" type="slidenum">
              <a:rPr lang="en-GB" smtClean="0"/>
              <a:t>43</a:t>
            </a:fld>
            <a:endParaRPr lang="en-GB"/>
          </a:p>
        </p:txBody>
      </p:sp>
      <p:pic>
        <p:nvPicPr>
          <p:cNvPr id="8" name="Content Placeholder 7">
            <a:extLst>
              <a:ext uri="{FF2B5EF4-FFF2-40B4-BE49-F238E27FC236}">
                <a16:creationId xmlns:a16="http://schemas.microsoft.com/office/drawing/2014/main" id="{89D702D3-1930-65F0-88F6-0CEEF765E49B}"/>
              </a:ext>
            </a:extLst>
          </p:cNvPr>
          <p:cNvPicPr>
            <a:picLocks noGrp="1" noChangeAspect="1"/>
          </p:cNvPicPr>
          <p:nvPr>
            <p:ph idx="1"/>
          </p:nvPr>
        </p:nvPicPr>
        <p:blipFill>
          <a:blip r:embed="rId2"/>
          <a:stretch>
            <a:fillRect/>
          </a:stretch>
        </p:blipFill>
        <p:spPr>
          <a:xfrm>
            <a:off x="15465" y="92075"/>
            <a:ext cx="11658271" cy="4740694"/>
          </a:xfrm>
          <a:prstGeom prst="rect">
            <a:avLst/>
          </a:prstGeom>
        </p:spPr>
      </p:pic>
      <p:pic>
        <p:nvPicPr>
          <p:cNvPr id="10" name="Picture 9">
            <a:extLst>
              <a:ext uri="{FF2B5EF4-FFF2-40B4-BE49-F238E27FC236}">
                <a16:creationId xmlns:a16="http://schemas.microsoft.com/office/drawing/2014/main" id="{B92DA79D-A2FA-BC15-EDA5-B0DFEB8B1ECE}"/>
              </a:ext>
            </a:extLst>
          </p:cNvPr>
          <p:cNvPicPr>
            <a:picLocks noChangeAspect="1"/>
          </p:cNvPicPr>
          <p:nvPr/>
        </p:nvPicPr>
        <p:blipFill>
          <a:blip r:embed="rId3"/>
          <a:stretch>
            <a:fillRect/>
          </a:stretch>
        </p:blipFill>
        <p:spPr>
          <a:xfrm>
            <a:off x="11348244" y="70485"/>
            <a:ext cx="9496295" cy="4740694"/>
          </a:xfrm>
          <a:prstGeom prst="rect">
            <a:avLst/>
          </a:prstGeom>
        </p:spPr>
      </p:pic>
      <p:pic>
        <p:nvPicPr>
          <p:cNvPr id="12" name="Picture 11">
            <a:extLst>
              <a:ext uri="{FF2B5EF4-FFF2-40B4-BE49-F238E27FC236}">
                <a16:creationId xmlns:a16="http://schemas.microsoft.com/office/drawing/2014/main" id="{9AB2C6FE-BED7-528F-E3B2-D6262C344E52}"/>
              </a:ext>
            </a:extLst>
          </p:cNvPr>
          <p:cNvPicPr>
            <a:picLocks noChangeAspect="1"/>
          </p:cNvPicPr>
          <p:nvPr/>
        </p:nvPicPr>
        <p:blipFill>
          <a:blip r:embed="rId4"/>
          <a:stretch>
            <a:fillRect/>
          </a:stretch>
        </p:blipFill>
        <p:spPr>
          <a:xfrm>
            <a:off x="702243" y="5426075"/>
            <a:ext cx="13730957" cy="5181600"/>
          </a:xfrm>
          <a:prstGeom prst="rect">
            <a:avLst/>
          </a:prstGeom>
        </p:spPr>
      </p:pic>
      <p:sp>
        <p:nvSpPr>
          <p:cNvPr id="2" name="TextBox 1">
            <a:extLst>
              <a:ext uri="{FF2B5EF4-FFF2-40B4-BE49-F238E27FC236}">
                <a16:creationId xmlns:a16="http://schemas.microsoft.com/office/drawing/2014/main" id="{20869040-39F5-F7EA-DEDA-3414099F9E8B}"/>
              </a:ext>
            </a:extLst>
          </p:cNvPr>
          <p:cNvSpPr txBox="1"/>
          <p:nvPr/>
        </p:nvSpPr>
        <p:spPr>
          <a:xfrm>
            <a:off x="4185444" y="9312275"/>
            <a:ext cx="9525000" cy="838200"/>
          </a:xfrm>
          <a:prstGeom prst="rect">
            <a:avLst/>
          </a:prstGeom>
          <a:solidFill>
            <a:schemeClr val="accent3">
              <a:lumMod val="20000"/>
              <a:lumOff val="80000"/>
            </a:schemeClr>
          </a:solidFill>
        </p:spPr>
        <p:txBody>
          <a:bodyPr wrap="square" rtlCol="0">
            <a:spAutoFit/>
          </a:bodyPr>
          <a:lstStyle/>
          <a:p>
            <a:endParaRPr lang="en-GB" dirty="0"/>
          </a:p>
        </p:txBody>
      </p:sp>
    </p:spTree>
    <p:extLst>
      <p:ext uri="{BB962C8B-B14F-4D97-AF65-F5344CB8AC3E}">
        <p14:creationId xmlns:p14="http://schemas.microsoft.com/office/powerpoint/2010/main" val="4238442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035647942"/>
              </p:ext>
            </p:extLst>
          </p:nvPr>
        </p:nvGraphicFramePr>
        <p:xfrm>
          <a:off x="223044" y="142950"/>
          <a:ext cx="19659600" cy="11292064"/>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194121">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Subject to securing funding, a plan will be developed to undertake the administration triage stage. In addition, a way of monitoring the % of new referrals directly listed, will be developed going forward, to track compliance on this metric.</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(see Figures 4-7 on next page).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 (see Figure 8 overleaf)</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Example views in figures 9-10 overleaf.</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C4085AD-4868-4F63-2B5A-27CB44B98617}"/>
              </a:ext>
            </a:extLst>
          </p:cNvPr>
          <p:cNvPicPr>
            <a:picLocks noGrp="1" noChangeAspect="1"/>
          </p:cNvPicPr>
          <p:nvPr>
            <p:ph idx="1"/>
          </p:nvPr>
        </p:nvPicPr>
        <p:blipFill>
          <a:blip r:embed="rId2"/>
          <a:stretch>
            <a:fillRect/>
          </a:stretch>
        </p:blipFill>
        <p:spPr>
          <a:xfrm>
            <a:off x="299244" y="396875"/>
            <a:ext cx="16891000" cy="9067800"/>
          </a:xfrm>
          <a:prstGeom prst="rect">
            <a:avLst/>
          </a:prstGeom>
        </p:spPr>
      </p:pic>
      <p:sp>
        <p:nvSpPr>
          <p:cNvPr id="4" name="Slide Number Placeholder 3">
            <a:extLst>
              <a:ext uri="{FF2B5EF4-FFF2-40B4-BE49-F238E27FC236}">
                <a16:creationId xmlns:a16="http://schemas.microsoft.com/office/drawing/2014/main" id="{25481850-4B2A-3DD6-3A9F-EC065EF9D220}"/>
              </a:ext>
            </a:extLst>
          </p:cNvPr>
          <p:cNvSpPr>
            <a:spLocks noGrp="1"/>
          </p:cNvSpPr>
          <p:nvPr>
            <p:ph type="sldNum" sz="quarter" idx="12"/>
          </p:nvPr>
        </p:nvSpPr>
        <p:spPr/>
        <p:txBody>
          <a:bodyPr/>
          <a:lstStyle/>
          <a:p>
            <a:fld id="{1B571774-39BD-4D3C-8315-35C0B43D4F9A}" type="slidenum">
              <a:rPr lang="en-GB" smtClean="0"/>
              <a:t>45</a:t>
            </a:fld>
            <a:endParaRPr lang="en-GB"/>
          </a:p>
        </p:txBody>
      </p:sp>
      <p:pic>
        <p:nvPicPr>
          <p:cNvPr id="6" name="Picture 5">
            <a:extLst>
              <a:ext uri="{FF2B5EF4-FFF2-40B4-BE49-F238E27FC236}">
                <a16:creationId xmlns:a16="http://schemas.microsoft.com/office/drawing/2014/main" id="{66ABF168-C86F-42A1-BBC5-66DB8CEF15BE}"/>
              </a:ext>
            </a:extLst>
          </p:cNvPr>
          <p:cNvPicPr>
            <a:picLocks noChangeAspect="1"/>
          </p:cNvPicPr>
          <p:nvPr/>
        </p:nvPicPr>
        <p:blipFill>
          <a:blip r:embed="rId3"/>
          <a:stretch>
            <a:fillRect/>
          </a:stretch>
        </p:blipFill>
        <p:spPr>
          <a:xfrm>
            <a:off x="10967244" y="473075"/>
            <a:ext cx="14262231" cy="3638024"/>
          </a:xfrm>
          <a:prstGeom prst="rect">
            <a:avLst/>
          </a:prstGeom>
        </p:spPr>
      </p:pic>
      <p:pic>
        <p:nvPicPr>
          <p:cNvPr id="7" name="Picture 6">
            <a:extLst>
              <a:ext uri="{FF2B5EF4-FFF2-40B4-BE49-F238E27FC236}">
                <a16:creationId xmlns:a16="http://schemas.microsoft.com/office/drawing/2014/main" id="{B5BBB447-1857-87CC-07D2-E49461382D0C}"/>
              </a:ext>
            </a:extLst>
          </p:cNvPr>
          <p:cNvPicPr>
            <a:picLocks noChangeAspect="1"/>
          </p:cNvPicPr>
          <p:nvPr/>
        </p:nvPicPr>
        <p:blipFill>
          <a:blip r:embed="rId4"/>
          <a:stretch>
            <a:fillRect/>
          </a:stretch>
        </p:blipFill>
        <p:spPr>
          <a:xfrm>
            <a:off x="10662444" y="4283075"/>
            <a:ext cx="15442677" cy="3152097"/>
          </a:xfrm>
          <a:prstGeom prst="rect">
            <a:avLst/>
          </a:prstGeom>
        </p:spPr>
      </p:pic>
    </p:spTree>
    <p:extLst>
      <p:ext uri="{BB962C8B-B14F-4D97-AF65-F5344CB8AC3E}">
        <p14:creationId xmlns:p14="http://schemas.microsoft.com/office/powerpoint/2010/main" val="37837740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9242E-12F8-02F8-724D-8A8595DB4E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16553A-3E65-8E32-78C2-ECFB44EEA32B}"/>
              </a:ext>
            </a:extLst>
          </p:cNvPr>
          <p:cNvSpPr>
            <a:spLocks noGrp="1"/>
          </p:cNvSpPr>
          <p:nvPr>
            <p:ph type="sldNum" sz="quarter" idx="12"/>
          </p:nvPr>
        </p:nvSpPr>
        <p:spPr/>
        <p:txBody>
          <a:bodyPr/>
          <a:lstStyle/>
          <a:p>
            <a:fld id="{1B571774-39BD-4D3C-8315-35C0B43D4F9A}" type="slidenum">
              <a:rPr lang="en-GB" smtClean="0"/>
              <a:t>46</a:t>
            </a:fld>
            <a:endParaRPr lang="en-GB"/>
          </a:p>
        </p:txBody>
      </p:sp>
      <p:pic>
        <p:nvPicPr>
          <p:cNvPr id="8" name="Content Placeholder 7">
            <a:extLst>
              <a:ext uri="{FF2B5EF4-FFF2-40B4-BE49-F238E27FC236}">
                <a16:creationId xmlns:a16="http://schemas.microsoft.com/office/drawing/2014/main" id="{D8EB6CAA-C9B7-72AC-2186-2CD7EDD66A48}"/>
              </a:ext>
            </a:extLst>
          </p:cNvPr>
          <p:cNvPicPr>
            <a:picLocks noGrp="1" noChangeAspect="1"/>
          </p:cNvPicPr>
          <p:nvPr>
            <p:ph idx="1"/>
          </p:nvPr>
        </p:nvPicPr>
        <p:blipFill>
          <a:blip r:embed="rId2"/>
          <a:stretch>
            <a:fillRect/>
          </a:stretch>
        </p:blipFill>
        <p:spPr>
          <a:xfrm>
            <a:off x="214635" y="7854"/>
            <a:ext cx="13305566" cy="8313821"/>
          </a:xfrm>
          <a:prstGeom prst="rect">
            <a:avLst/>
          </a:prstGeom>
        </p:spPr>
      </p:pic>
      <p:pic>
        <p:nvPicPr>
          <p:cNvPr id="9" name="Picture 8">
            <a:extLst>
              <a:ext uri="{FF2B5EF4-FFF2-40B4-BE49-F238E27FC236}">
                <a16:creationId xmlns:a16="http://schemas.microsoft.com/office/drawing/2014/main" id="{1BC566CB-02CB-E34B-F18C-67B805347553}"/>
              </a:ext>
            </a:extLst>
          </p:cNvPr>
          <p:cNvPicPr>
            <a:picLocks noChangeAspect="1"/>
          </p:cNvPicPr>
          <p:nvPr/>
        </p:nvPicPr>
        <p:blipFill>
          <a:blip r:embed="rId3"/>
          <a:stretch>
            <a:fillRect/>
          </a:stretch>
        </p:blipFill>
        <p:spPr>
          <a:xfrm>
            <a:off x="10967244" y="6835129"/>
            <a:ext cx="14986986" cy="4249082"/>
          </a:xfrm>
          <a:prstGeom prst="rect">
            <a:avLst/>
          </a:prstGeom>
        </p:spPr>
      </p:pic>
    </p:spTree>
    <p:extLst>
      <p:ext uri="{BB962C8B-B14F-4D97-AF65-F5344CB8AC3E}">
        <p14:creationId xmlns:p14="http://schemas.microsoft.com/office/powerpoint/2010/main" val="3230031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E60B9E-00E0-6441-0B43-03D14732398E}"/>
              </a:ext>
            </a:extLst>
          </p:cNvPr>
          <p:cNvPicPr>
            <a:picLocks noGrp="1" noChangeAspect="1"/>
          </p:cNvPicPr>
          <p:nvPr>
            <p:ph idx="1"/>
          </p:nvPr>
        </p:nvPicPr>
        <p:blipFill>
          <a:blip r:embed="rId2"/>
          <a:stretch>
            <a:fillRect/>
          </a:stretch>
        </p:blipFill>
        <p:spPr>
          <a:xfrm>
            <a:off x="299244" y="241014"/>
            <a:ext cx="15276840" cy="6182495"/>
          </a:xfrm>
          <a:prstGeom prst="rect">
            <a:avLst/>
          </a:prstGeom>
        </p:spPr>
      </p:pic>
      <p:sp>
        <p:nvSpPr>
          <p:cNvPr id="4" name="Slide Number Placeholder 3">
            <a:extLst>
              <a:ext uri="{FF2B5EF4-FFF2-40B4-BE49-F238E27FC236}">
                <a16:creationId xmlns:a16="http://schemas.microsoft.com/office/drawing/2014/main" id="{7219EB5B-2533-872D-AB15-C9BAB9A6E6F3}"/>
              </a:ext>
            </a:extLst>
          </p:cNvPr>
          <p:cNvSpPr>
            <a:spLocks noGrp="1"/>
          </p:cNvSpPr>
          <p:nvPr>
            <p:ph type="sldNum" sz="quarter" idx="12"/>
          </p:nvPr>
        </p:nvSpPr>
        <p:spPr/>
        <p:txBody>
          <a:bodyPr/>
          <a:lstStyle/>
          <a:p>
            <a:fld id="{1B571774-39BD-4D3C-8315-35C0B43D4F9A}" type="slidenum">
              <a:rPr lang="en-GB" smtClean="0"/>
              <a:t>47</a:t>
            </a:fld>
            <a:endParaRPr lang="en-GB"/>
          </a:p>
        </p:txBody>
      </p:sp>
      <p:pic>
        <p:nvPicPr>
          <p:cNvPr id="6" name="Picture 5">
            <a:extLst>
              <a:ext uri="{FF2B5EF4-FFF2-40B4-BE49-F238E27FC236}">
                <a16:creationId xmlns:a16="http://schemas.microsoft.com/office/drawing/2014/main" id="{545A6B00-02D4-016F-CEFC-493384E94F87}"/>
              </a:ext>
            </a:extLst>
          </p:cNvPr>
          <p:cNvPicPr>
            <a:picLocks noChangeAspect="1"/>
          </p:cNvPicPr>
          <p:nvPr/>
        </p:nvPicPr>
        <p:blipFill>
          <a:blip r:embed="rId3"/>
          <a:stretch>
            <a:fillRect/>
          </a:stretch>
        </p:blipFill>
        <p:spPr>
          <a:xfrm>
            <a:off x="9595644" y="3329550"/>
            <a:ext cx="12584425" cy="7979800"/>
          </a:xfrm>
          <a:prstGeom prst="rect">
            <a:avLst/>
          </a:prstGeom>
        </p:spPr>
      </p:pic>
      <p:pic>
        <p:nvPicPr>
          <p:cNvPr id="2" name="Picture 1">
            <a:extLst>
              <a:ext uri="{FF2B5EF4-FFF2-40B4-BE49-F238E27FC236}">
                <a16:creationId xmlns:a16="http://schemas.microsoft.com/office/drawing/2014/main" id="{5C3E59C8-CACA-2A0E-E259-E5848DACB353}"/>
              </a:ext>
            </a:extLst>
          </p:cNvPr>
          <p:cNvPicPr>
            <a:picLocks noChangeAspect="1"/>
          </p:cNvPicPr>
          <p:nvPr/>
        </p:nvPicPr>
        <p:blipFill>
          <a:blip r:embed="rId4"/>
          <a:stretch>
            <a:fillRect/>
          </a:stretch>
        </p:blipFill>
        <p:spPr>
          <a:xfrm>
            <a:off x="2051845" y="4872112"/>
            <a:ext cx="1676400" cy="835224"/>
          </a:xfrm>
          <a:prstGeom prst="rect">
            <a:avLst/>
          </a:prstGeom>
        </p:spPr>
      </p:pic>
    </p:spTree>
    <p:extLst>
      <p:ext uri="{BB962C8B-B14F-4D97-AF65-F5344CB8AC3E}">
        <p14:creationId xmlns:p14="http://schemas.microsoft.com/office/powerpoint/2010/main" val="1779101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893655880"/>
              </p:ext>
            </p:extLst>
          </p:nvPr>
        </p:nvGraphicFramePr>
        <p:xfrm>
          <a:off x="223044" y="218948"/>
          <a:ext cx="19659601" cy="9857238"/>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 (Figures 14a-b overleaf).</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See Figures 15a-c overleaf.</a:t>
                      </a:r>
                    </a:p>
                    <a:p>
                      <a:pPr algn="just"/>
                      <a:r>
                        <a:rPr lang="en-GB" sz="1800" dirty="0">
                          <a:latin typeface="Verdana" panose="020B0604030504040204" pitchFamily="34" charset="0"/>
                          <a:ea typeface="Verdana" panose="020B0604030504040204" pitchFamily="34" charset="0"/>
                        </a:rPr>
                        <a:t>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0AEE-FC95-409D-720C-2C5332522E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D06479-61FF-13B7-D9B4-44BE5E8A720A}"/>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pic>
        <p:nvPicPr>
          <p:cNvPr id="2" name="Picture 1">
            <a:extLst>
              <a:ext uri="{FF2B5EF4-FFF2-40B4-BE49-F238E27FC236}">
                <a16:creationId xmlns:a16="http://schemas.microsoft.com/office/drawing/2014/main" id="{BA6C71AF-73D7-CDDB-5373-E15FCCB76375}"/>
              </a:ext>
            </a:extLst>
          </p:cNvPr>
          <p:cNvPicPr>
            <a:picLocks noChangeAspect="1"/>
          </p:cNvPicPr>
          <p:nvPr/>
        </p:nvPicPr>
        <p:blipFill>
          <a:blip r:embed="rId2"/>
          <a:stretch>
            <a:fillRect/>
          </a:stretch>
        </p:blipFill>
        <p:spPr>
          <a:xfrm>
            <a:off x="527844" y="168275"/>
            <a:ext cx="15671044" cy="5791200"/>
          </a:xfrm>
          <a:prstGeom prst="rect">
            <a:avLst/>
          </a:prstGeom>
        </p:spPr>
      </p:pic>
      <p:pic>
        <p:nvPicPr>
          <p:cNvPr id="5" name="Picture 4">
            <a:extLst>
              <a:ext uri="{FF2B5EF4-FFF2-40B4-BE49-F238E27FC236}">
                <a16:creationId xmlns:a16="http://schemas.microsoft.com/office/drawing/2014/main" id="{B77A2B06-41C3-59D4-4FB7-DDEAA0FDAF00}"/>
              </a:ext>
            </a:extLst>
          </p:cNvPr>
          <p:cNvPicPr>
            <a:picLocks noChangeAspect="1"/>
          </p:cNvPicPr>
          <p:nvPr/>
        </p:nvPicPr>
        <p:blipFill>
          <a:blip r:embed="rId3"/>
          <a:stretch>
            <a:fillRect/>
          </a:stretch>
        </p:blipFill>
        <p:spPr>
          <a:xfrm>
            <a:off x="9580338" y="1997075"/>
            <a:ext cx="12066243" cy="8305800"/>
          </a:xfrm>
          <a:prstGeom prst="rect">
            <a:avLst/>
          </a:prstGeom>
        </p:spPr>
      </p:pic>
      <p:pic>
        <p:nvPicPr>
          <p:cNvPr id="3" name="Picture 2">
            <a:extLst>
              <a:ext uri="{FF2B5EF4-FFF2-40B4-BE49-F238E27FC236}">
                <a16:creationId xmlns:a16="http://schemas.microsoft.com/office/drawing/2014/main" id="{255732B5-532F-960F-5B5D-8F5F94F37520}"/>
              </a:ext>
            </a:extLst>
          </p:cNvPr>
          <p:cNvPicPr>
            <a:picLocks noChangeAspect="1"/>
          </p:cNvPicPr>
          <p:nvPr/>
        </p:nvPicPr>
        <p:blipFill>
          <a:blip r:embed="rId4"/>
          <a:stretch>
            <a:fillRect/>
          </a:stretch>
        </p:blipFill>
        <p:spPr>
          <a:xfrm>
            <a:off x="5861844" y="1387475"/>
            <a:ext cx="1371600" cy="533400"/>
          </a:xfrm>
          <a:prstGeom prst="rect">
            <a:avLst/>
          </a:prstGeom>
        </p:spPr>
      </p:pic>
      <p:pic>
        <p:nvPicPr>
          <p:cNvPr id="6" name="Picture 5">
            <a:extLst>
              <a:ext uri="{FF2B5EF4-FFF2-40B4-BE49-F238E27FC236}">
                <a16:creationId xmlns:a16="http://schemas.microsoft.com/office/drawing/2014/main" id="{AE839ADC-8498-A693-619B-56515B2A7EBE}"/>
              </a:ext>
            </a:extLst>
          </p:cNvPr>
          <p:cNvPicPr>
            <a:picLocks noChangeAspect="1"/>
          </p:cNvPicPr>
          <p:nvPr/>
        </p:nvPicPr>
        <p:blipFill>
          <a:blip r:embed="rId4"/>
          <a:stretch>
            <a:fillRect/>
          </a:stretch>
        </p:blipFill>
        <p:spPr>
          <a:xfrm>
            <a:off x="13634244" y="8093075"/>
            <a:ext cx="914400" cy="1600200"/>
          </a:xfrm>
          <a:prstGeom prst="rect">
            <a:avLst/>
          </a:prstGeom>
        </p:spPr>
      </p:pic>
    </p:spTree>
    <p:extLst>
      <p:ext uri="{BB962C8B-B14F-4D97-AF65-F5344CB8AC3E}">
        <p14:creationId xmlns:p14="http://schemas.microsoft.com/office/powerpoint/2010/main" val="64611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318884438"/>
              </p:ext>
            </p:extLst>
          </p:nvPr>
        </p:nvGraphicFramePr>
        <p:xfrm>
          <a:off x="375444" y="854073"/>
          <a:ext cx="19354799" cy="10239998"/>
        </p:xfrm>
        <a:graphic>
          <a:graphicData uri="http://schemas.openxmlformats.org/drawingml/2006/table">
            <a:tbl>
              <a:tblPr firstRow="1" bandRow="1">
                <a:tableStyleId>{5C22544A-7EE6-4342-B048-85BDC9FD1C3A}</a:tableStyleId>
              </a:tblPr>
              <a:tblGrid>
                <a:gridCol w="2720554">
                  <a:extLst>
                    <a:ext uri="{9D8B030D-6E8A-4147-A177-3AD203B41FA5}">
                      <a16:colId xmlns:a16="http://schemas.microsoft.com/office/drawing/2014/main" val="2762623597"/>
                    </a:ext>
                  </a:extLst>
                </a:gridCol>
                <a:gridCol w="13738646">
                  <a:extLst>
                    <a:ext uri="{9D8B030D-6E8A-4147-A177-3AD203B41FA5}">
                      <a16:colId xmlns:a16="http://schemas.microsoft.com/office/drawing/2014/main" val="1765998844"/>
                    </a:ext>
                  </a:extLst>
                </a:gridCol>
                <a:gridCol w="2895599">
                  <a:extLst>
                    <a:ext uri="{9D8B030D-6E8A-4147-A177-3AD203B41FA5}">
                      <a16:colId xmlns:a16="http://schemas.microsoft.com/office/drawing/2014/main" val="2201901794"/>
                    </a:ext>
                  </a:extLst>
                </a:gridCol>
              </a:tblGrid>
              <a:tr h="706333">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  </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(May-25)</a:t>
                      </a:r>
                      <a:endParaRPr lang="en-GB" sz="1800" dirty="0">
                        <a:solidFill>
                          <a:srgbClr val="C0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45450">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87.2%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242885159"/>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 - meets de escalation criteria</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45450">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45450">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69.45%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599715">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573166">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73.44%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75.64%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80.67%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32.06%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79510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99.84%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r h="689578">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Gold Report</a:t>
                      </a:r>
                    </a:p>
                    <a:p>
                      <a:pPr algn="l"/>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613939131"/>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2024/25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3689B2-1B1D-2C7B-4578-6E00056D665C}"/>
              </a:ext>
            </a:extLst>
          </p:cNvPr>
          <p:cNvPicPr>
            <a:picLocks noGrp="1" noChangeAspect="1"/>
          </p:cNvPicPr>
          <p:nvPr>
            <p:ph idx="1"/>
          </p:nvPr>
        </p:nvPicPr>
        <p:blipFill>
          <a:blip r:embed="rId2"/>
          <a:stretch>
            <a:fillRect/>
          </a:stretch>
        </p:blipFill>
        <p:spPr>
          <a:xfrm>
            <a:off x="527844" y="244475"/>
            <a:ext cx="16638800" cy="7315200"/>
          </a:xfrm>
          <a:prstGeom prst="rect">
            <a:avLst/>
          </a:prstGeom>
        </p:spPr>
      </p:pic>
      <p:sp>
        <p:nvSpPr>
          <p:cNvPr id="4" name="Slide Number Placeholder 3">
            <a:extLst>
              <a:ext uri="{FF2B5EF4-FFF2-40B4-BE49-F238E27FC236}">
                <a16:creationId xmlns:a16="http://schemas.microsoft.com/office/drawing/2014/main" id="{557CACDB-C56B-83D4-94EF-F3892BDA4E5C}"/>
              </a:ext>
            </a:extLst>
          </p:cNvPr>
          <p:cNvSpPr>
            <a:spLocks noGrp="1"/>
          </p:cNvSpPr>
          <p:nvPr>
            <p:ph type="sldNum" sz="quarter" idx="12"/>
          </p:nvPr>
        </p:nvSpPr>
        <p:spPr/>
        <p:txBody>
          <a:bodyPr/>
          <a:lstStyle/>
          <a:p>
            <a:fld id="{1B571774-39BD-4D3C-8315-35C0B43D4F9A}" type="slidenum">
              <a:rPr lang="en-GB" smtClean="0"/>
              <a:t>50</a:t>
            </a:fld>
            <a:endParaRPr lang="en-GB"/>
          </a:p>
        </p:txBody>
      </p:sp>
      <p:pic>
        <p:nvPicPr>
          <p:cNvPr id="6" name="Picture 5">
            <a:extLst>
              <a:ext uri="{FF2B5EF4-FFF2-40B4-BE49-F238E27FC236}">
                <a16:creationId xmlns:a16="http://schemas.microsoft.com/office/drawing/2014/main" id="{E3288EFA-470F-4AF4-F569-54F254B62070}"/>
              </a:ext>
            </a:extLst>
          </p:cNvPr>
          <p:cNvPicPr>
            <a:picLocks noChangeAspect="1"/>
          </p:cNvPicPr>
          <p:nvPr/>
        </p:nvPicPr>
        <p:blipFill>
          <a:blip r:embed="rId3"/>
          <a:stretch>
            <a:fillRect/>
          </a:stretch>
        </p:blipFill>
        <p:spPr>
          <a:xfrm>
            <a:off x="527844" y="7559675"/>
            <a:ext cx="10239640" cy="3278863"/>
          </a:xfrm>
          <a:prstGeom prst="rect">
            <a:avLst/>
          </a:prstGeom>
        </p:spPr>
      </p:pic>
    </p:spTree>
    <p:extLst>
      <p:ext uri="{BB962C8B-B14F-4D97-AF65-F5344CB8AC3E}">
        <p14:creationId xmlns:p14="http://schemas.microsoft.com/office/powerpoint/2010/main" val="61894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1361888797"/>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pic>
        <p:nvPicPr>
          <p:cNvPr id="5" name="Picture 4">
            <a:extLst>
              <a:ext uri="{FF2B5EF4-FFF2-40B4-BE49-F238E27FC236}">
                <a16:creationId xmlns:a16="http://schemas.microsoft.com/office/drawing/2014/main" id="{5AF39B00-015F-1623-FEE1-EB9DC300AE10}"/>
              </a:ext>
            </a:extLst>
          </p:cNvPr>
          <p:cNvPicPr>
            <a:picLocks noChangeAspect="1"/>
          </p:cNvPicPr>
          <p:nvPr/>
        </p:nvPicPr>
        <p:blipFill>
          <a:blip r:embed="rId2"/>
          <a:stretch>
            <a:fillRect/>
          </a:stretch>
        </p:blipFill>
        <p:spPr>
          <a:xfrm>
            <a:off x="13481844" y="5502275"/>
            <a:ext cx="5981464" cy="4054396"/>
          </a:xfrm>
          <a:prstGeom prst="rect">
            <a:avLst/>
          </a:prstGeom>
        </p:spPr>
      </p:pic>
      <p:pic>
        <p:nvPicPr>
          <p:cNvPr id="8" name="Picture 7">
            <a:extLst>
              <a:ext uri="{FF2B5EF4-FFF2-40B4-BE49-F238E27FC236}">
                <a16:creationId xmlns:a16="http://schemas.microsoft.com/office/drawing/2014/main" id="{C4D1C015-9C13-7FE5-803B-04819A61687B}"/>
              </a:ext>
            </a:extLst>
          </p:cNvPr>
          <p:cNvPicPr>
            <a:picLocks noChangeAspect="1"/>
          </p:cNvPicPr>
          <p:nvPr/>
        </p:nvPicPr>
        <p:blipFill>
          <a:blip r:embed="rId3"/>
          <a:stretch>
            <a:fillRect/>
          </a:stretch>
        </p:blipFill>
        <p:spPr>
          <a:xfrm>
            <a:off x="9443244" y="5349875"/>
            <a:ext cx="3879946" cy="4640719"/>
          </a:xfrm>
          <a:prstGeom prst="rect">
            <a:avLst/>
          </a:prstGeom>
        </p:spPr>
      </p:pic>
    </p:spTree>
    <p:extLst>
      <p:ext uri="{BB962C8B-B14F-4D97-AF65-F5344CB8AC3E}">
        <p14:creationId xmlns:p14="http://schemas.microsoft.com/office/powerpoint/2010/main" val="41540320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2759205477"/>
              </p:ext>
            </p:extLst>
          </p:nvPr>
        </p:nvGraphicFramePr>
        <p:xfrm>
          <a:off x="337343" y="225139"/>
          <a:ext cx="19431001" cy="1091672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91417">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687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274424">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All job plans will be completed and in place by 31</a:t>
                      </a:r>
                      <a:r>
                        <a:rPr lang="en-GB" sz="1800" baseline="30000" dirty="0">
                          <a:solidFill>
                            <a:schemeClr val="tx1"/>
                          </a:solidFill>
                          <a:latin typeface="Verdana" panose="020B0604030504040204" pitchFamily="34" charset="0"/>
                          <a:ea typeface="Verdana" panose="020B0604030504040204" pitchFamily="34" charset="0"/>
                        </a:rPr>
                        <a:t>st</a:t>
                      </a:r>
                      <a:r>
                        <a:rPr lang="en-GB" sz="1800" dirty="0">
                          <a:solidFill>
                            <a:schemeClr val="tx1"/>
                          </a:solidFill>
                          <a:latin typeface="Verdana" panose="020B0604030504040204" pitchFamily="34" charset="0"/>
                          <a:ea typeface="Verdana" panose="020B0604030504040204" pitchFamily="34" charset="0"/>
                        </a:rPr>
                        <a:t> March 2025.</a:t>
                      </a:r>
                    </a:p>
                  </a:txBody>
                  <a:tcPr marL="104395" marR="104395" marT="52197" marB="52197"/>
                </a:tc>
                <a:extLst>
                  <a:ext uri="{0D108BD9-81ED-4DB2-BD59-A6C34878D82A}">
                    <a16:rowId xmlns:a16="http://schemas.microsoft.com/office/drawing/2014/main" val="4171849007"/>
                  </a:ext>
                </a:extLst>
              </a:tr>
              <a:tr h="769251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‘In month’ sickness absence levels, including Long Term and Short Term in December 24 (7.76%) and January 25 (7.71%) sickness represent a peak across the 12-month period. These months do typically represent a peak, due to winter season and associated illnesses.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This is supported by a corresponding rise in short term absences across Dec and Jan, with ‘cough, cold and flu’ absence reason being double the next highest reason.</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rolling 12-month total for sickness which is 7.08% across SBUHB.</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Over the 12 months, ‘Stress, Anxiety, Depression’ is the dominant contributor being associated with 37% of all absences in this period.</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next highest reason over the period is ‘Musco skeletal’ accounting for approx. 12% of all absences, the third highest reason being ‘Cough, cold, flu’ at 11% of all absences.</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majority of all absences over the 12 months (4.92%) are attributed to long term illnesses</a:t>
                      </a: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3" name="Picture 2">
            <a:extLst>
              <a:ext uri="{FF2B5EF4-FFF2-40B4-BE49-F238E27FC236}">
                <a16:creationId xmlns:a16="http://schemas.microsoft.com/office/drawing/2014/main" id="{94A374C3-FD21-70CC-6476-C7D8F81BADF5}"/>
              </a:ext>
            </a:extLst>
          </p:cNvPr>
          <p:cNvPicPr>
            <a:picLocks noChangeAspect="1"/>
          </p:cNvPicPr>
          <p:nvPr/>
        </p:nvPicPr>
        <p:blipFill>
          <a:blip r:embed="rId2"/>
          <a:stretch>
            <a:fillRect/>
          </a:stretch>
        </p:blipFill>
        <p:spPr>
          <a:xfrm>
            <a:off x="9595644" y="7635875"/>
            <a:ext cx="9776195" cy="2788566"/>
          </a:xfrm>
          <a:prstGeom prst="rect">
            <a:avLst/>
          </a:prstGeom>
        </p:spPr>
      </p:pic>
    </p:spTree>
    <p:extLst>
      <p:ext uri="{BB962C8B-B14F-4D97-AF65-F5344CB8AC3E}">
        <p14:creationId xmlns:p14="http://schemas.microsoft.com/office/powerpoint/2010/main" val="3147360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1670377030"/>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local Procurement team continue to report on an operational savings to the Procurement Savings Board but focus on the priorities set out by the Value and Sustainability Procurement workstream.</a:t>
                      </a:r>
                      <a:endParaRPr lang="en-US" sz="1800" dirty="0">
                        <a:latin typeface="Verdana" panose="020B0604030504040204" pitchFamily="34" charset="0"/>
                        <a:ea typeface="Verdana" panose="020B0604030504040204" pitchFamily="34" charset="0"/>
                      </a:endParaRPr>
                    </a:p>
                    <a:p>
                      <a:pPr marL="0" marR="0" lvl="0" indent="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New governance process established to report to SBUHB Recovery and Sustainability Board on in-year achievements, expected delivery</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3760341315"/>
              </p:ext>
            </p:extLst>
          </p:nvPr>
        </p:nvGraphicFramePr>
        <p:xfrm>
          <a:off x="299244" y="244475"/>
          <a:ext cx="19583400" cy="10277689"/>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Monthly Highlight report produced detailing the SBUHB position against the ten V&amp;S recommendations The January 2025 SBUHB V&amp;S Medicines highlight report </a:t>
                      </a:r>
                      <a:r>
                        <a:rPr lang="en-GB" sz="1800" dirty="0">
                          <a:solidFill>
                            <a:schemeClr val="tx1"/>
                          </a:solidFill>
                          <a:latin typeface="Verdana" panose="020B0604030504040204" pitchFamily="34" charset="0"/>
                          <a:ea typeface="Verdana" panose="020B0604030504040204" pitchFamily="34" charset="0"/>
                        </a:rPr>
                        <a:t>in summarised below to provide current status on all of these. Noted that </a:t>
                      </a:r>
                      <a:r>
                        <a:rPr lang="en-GB" sz="1800" kern="1200" dirty="0">
                          <a:solidFill>
                            <a:schemeClr val="tx1"/>
                          </a:solidFill>
                          <a:effectLst/>
                          <a:latin typeface="Verdana" panose="020B0604030504040204" pitchFamily="34" charset="0"/>
                          <a:ea typeface="Verdana" panose="020B0604030504040204" pitchFamily="34" charset="0"/>
                          <a:cs typeface="+mn-cs"/>
                        </a:rPr>
                        <a:t>further work will be taken forward in 25/26 to strengthen reporting, e.g. summary of overall performance against the V&amp;S recommendations, trajectory for each recommendation in order to show progress, timing and estimated values of savings or efficiencies which could be attained, data on SBUHB performance against peers.</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rPr>
                        <a:t>Overall RAG status rated green with good </a:t>
                      </a:r>
                      <a:r>
                        <a:rPr lang="en-GB" sz="1800" kern="1200" dirty="0">
                          <a:solidFill>
                            <a:schemeClr val="tx1"/>
                          </a:solidFill>
                          <a:effectLst/>
                          <a:latin typeface="Verdana" panose="020B0604030504040204" pitchFamily="34" charset="0"/>
                          <a:ea typeface="Verdana" panose="020B0604030504040204" pitchFamily="34" charset="0"/>
                          <a:cs typeface="+mn-cs"/>
                        </a:rPr>
                        <a:t>progress made against the majority of the Value and Sustainability Board recommendations. Link to Highlight Report providing the detail :</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graphicFrame>
        <p:nvGraphicFramePr>
          <p:cNvPr id="10" name="Object 9">
            <a:extLst>
              <a:ext uri="{FF2B5EF4-FFF2-40B4-BE49-F238E27FC236}">
                <a16:creationId xmlns:a16="http://schemas.microsoft.com/office/drawing/2014/main" id="{D7456F14-E6AA-6B24-C61E-12E14E721ACD}"/>
              </a:ext>
            </a:extLst>
          </p:cNvPr>
          <p:cNvGraphicFramePr>
            <a:graphicFrameLocks noChangeAspect="1"/>
          </p:cNvGraphicFramePr>
          <p:nvPr>
            <p:extLst>
              <p:ext uri="{D42A27DB-BD31-4B8C-83A1-F6EECF244321}">
                <p14:modId xmlns:p14="http://schemas.microsoft.com/office/powerpoint/2010/main" val="430527017"/>
              </p:ext>
            </p:extLst>
          </p:nvPr>
        </p:nvGraphicFramePr>
        <p:xfrm>
          <a:off x="7766844" y="8626475"/>
          <a:ext cx="1156904" cy="920697"/>
        </p:xfrm>
        <a:graphic>
          <a:graphicData uri="http://schemas.openxmlformats.org/presentationml/2006/ole">
            <mc:AlternateContent xmlns:mc="http://schemas.openxmlformats.org/markup-compatibility/2006">
              <mc:Choice xmlns:v="urn:schemas-microsoft-com:vml" Requires="v">
                <p:oleObj name="Document" showAsIcon="1" r:id="rId2" imgW="914597" imgH="806311" progId="Word.Document.12">
                  <p:embed/>
                </p:oleObj>
              </mc:Choice>
              <mc:Fallback>
                <p:oleObj name="Document" showAsIcon="1" r:id="rId2" imgW="914597" imgH="806311" progId="Word.Document.12">
                  <p:embed/>
                  <p:pic>
                    <p:nvPicPr>
                      <p:cNvPr id="10" name="Object 9">
                        <a:extLst>
                          <a:ext uri="{FF2B5EF4-FFF2-40B4-BE49-F238E27FC236}">
                            <a16:creationId xmlns:a16="http://schemas.microsoft.com/office/drawing/2014/main" id="{D7456F14-E6AA-6B24-C61E-12E14E721ACD}"/>
                          </a:ext>
                        </a:extLst>
                      </p:cNvPr>
                      <p:cNvPicPr/>
                      <p:nvPr/>
                    </p:nvPicPr>
                    <p:blipFill>
                      <a:blip r:embed="rId3"/>
                      <a:stretch>
                        <a:fillRect/>
                      </a:stretch>
                    </p:blipFill>
                    <p:spPr>
                      <a:xfrm>
                        <a:off x="7766844" y="8626475"/>
                        <a:ext cx="1156904" cy="920697"/>
                      </a:xfrm>
                      <a:prstGeom prst="rect">
                        <a:avLst/>
                      </a:prstGeom>
                    </p:spPr>
                  </p:pic>
                </p:oleObj>
              </mc:Fallback>
            </mc:AlternateContent>
          </a:graphicData>
        </a:graphic>
      </p:graphicFrame>
    </p:spTree>
    <p:extLst>
      <p:ext uri="{BB962C8B-B14F-4D97-AF65-F5344CB8AC3E}">
        <p14:creationId xmlns:p14="http://schemas.microsoft.com/office/powerpoint/2010/main" val="2095402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267333825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7211895">
                  <a:extLst>
                    <a:ext uri="{9D8B030D-6E8A-4147-A177-3AD203B41FA5}">
                      <a16:colId xmlns:a16="http://schemas.microsoft.com/office/drawing/2014/main" val="2140326874"/>
                    </a:ext>
                  </a:extLst>
                </a:gridCol>
                <a:gridCol w="11285877">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Commissioning Committee (NWJCC) is leading the CHC Workstream of the Value and Sustainability Board which is focusing on 7 recommendations that may result in better improvements within a programme of national cooperation such as pricing, standardised training and an all-Wales digital solution.  However, dedicated financial resource is required to implement the recommendations through a programme management approach and procurement of the IT system.  Welsh Government are being approached for the funding on an invest to save basis.  The implementation of the recommendations is dependent on obtaining dedicated funding.  </a:t>
                      </a:r>
                      <a:endParaRPr lang="en-US" sz="1800" dirty="0">
                        <a:latin typeface="Verdana" panose="020B0604030504040204" pitchFamily="34" charset="0"/>
                        <a:ea typeface="Verdana" panose="020B0604030504040204" pitchFamily="34" charset="0"/>
                      </a:endParaRP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3181722214"/>
              </p:ext>
            </p:extLst>
          </p:nvPr>
        </p:nvGraphicFramePr>
        <p:xfrm>
          <a:off x="146844" y="94687"/>
          <a:ext cx="19735800" cy="11218206"/>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089213">
                  <a:extLst>
                    <a:ext uri="{9D8B030D-6E8A-4147-A177-3AD203B41FA5}">
                      <a16:colId xmlns:a16="http://schemas.microsoft.com/office/drawing/2014/main" val="2140326874"/>
                    </a:ext>
                  </a:extLst>
                </a:gridCol>
                <a:gridCol w="13480255">
                  <a:extLst>
                    <a:ext uri="{9D8B030D-6E8A-4147-A177-3AD203B41FA5}">
                      <a16:colId xmlns:a16="http://schemas.microsoft.com/office/drawing/2014/main" val="648896705"/>
                    </a:ext>
                  </a:extLst>
                </a:gridCol>
              </a:tblGrid>
              <a:tr h="29481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69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82499">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48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7826">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9115868">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e.g.</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•Repurposing of a Phlebotomy space on the first floor of Morriston Hospital following the transfer of Phlebotomy services to a newly refurbished suite in the HVS.</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•Conversion of a redundant Treatment Room on Dyfed Ward, Morriston Hospital, to provide much needed waiting space for patients of the Theatre Admissions Unit.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The Health Board has recently centralised the Medical Records function off site in the Enterprise Park (Ty Samlet). Vacated space is in the process of being repurposed to provide much needed clinical and management accommodation (which is needed in turn to repurpose the Management Centre at Morriston Hospital to consolidate partnership arrangements with the University of Swansea).</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Phillips Parade disposal completed.</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Morriston Land disposal expected to complete Q1 2025/26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Reviewing options to support WG request for suitable sites to support the Affordable Housing Task &amp; Finish Group for immediate</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development,</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Feasibility studies arranged on potential to sell strip of land adjacent to Baglan HQ (short-term)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Bottom gravel car park, Morriston adjacent to staff accommodation (long-term)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Field to the north of Morriston (long-term)</a:t>
                      </a: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567002664"/>
              </p:ext>
            </p:extLst>
          </p:nvPr>
        </p:nvGraphicFramePr>
        <p:xfrm>
          <a:off x="146844" y="168275"/>
          <a:ext cx="19735801" cy="943233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705958">
                  <a:extLst>
                    <a:ext uri="{9D8B030D-6E8A-4147-A177-3AD203B41FA5}">
                      <a16:colId xmlns:a16="http://schemas.microsoft.com/office/drawing/2014/main" val="2140326874"/>
                    </a:ext>
                  </a:extLst>
                </a:gridCol>
                <a:gridCol w="1286351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endParaRPr lang="en-US" sz="1800" dirty="0">
                        <a:solidFill>
                          <a:schemeClr val="tx1"/>
                        </a:solidFill>
                        <a:latin typeface="Verdana" panose="020B0604030504040204" pitchFamily="34" charset="0"/>
                        <a:ea typeface="Verdana" panose="020B0604030504040204" pitchFamily="34" charset="0"/>
                      </a:endParaRPr>
                    </a:p>
                    <a:p>
                      <a:pPr marL="0" lvl="0" indent="0">
                        <a:lnSpc>
                          <a:spcPct val="100000"/>
                        </a:lnSpc>
                        <a:buNone/>
                      </a:pPr>
                      <a:endParaRPr lang="en-US"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Apr 24 = 78%    May 24 = 78%   Jun 24= 80%</a:t>
                      </a:r>
                    </a:p>
                    <a:p>
                      <a:pPr algn="just"/>
                      <a:r>
                        <a:rPr lang="en-GB" sz="1800" dirty="0">
                          <a:solidFill>
                            <a:schemeClr val="tx1"/>
                          </a:solidFill>
                          <a:latin typeface="Verdana" panose="020B0604030504040204" pitchFamily="34" charset="0"/>
                          <a:ea typeface="Verdana" panose="020B0604030504040204" pitchFamily="34" charset="0"/>
                        </a:rPr>
                        <a:t>Jul 24= 77%      Aug 24 = 74%   Sep 24 = 76%</a:t>
                      </a:r>
                    </a:p>
                    <a:p>
                      <a:pPr algn="just"/>
                      <a:r>
                        <a:rPr lang="en-GB" sz="1800" dirty="0">
                          <a:solidFill>
                            <a:schemeClr val="tx1"/>
                          </a:solidFill>
                          <a:latin typeface="Verdana" panose="020B0604030504040204" pitchFamily="34" charset="0"/>
                          <a:ea typeface="Verdana" panose="020B0604030504040204" pitchFamily="34" charset="0"/>
                        </a:rPr>
                        <a:t>Oct 24 = 78%    Nov 24= 77%    Dec 24 = 78%</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934800218"/>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910955842"/>
              </p:ext>
            </p:extLst>
          </p:nvPr>
        </p:nvGraphicFramePr>
        <p:xfrm>
          <a:off x="146844" y="168276"/>
          <a:ext cx="19812000" cy="8496919"/>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Cymru business case is on track to be approved by the Board in March 2025 and will be submitted to WG as per JP letter 5</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th</a:t>
                      </a:r>
                      <a:r>
                        <a:rPr lang="en-GB" sz="1800" b="0" i="0" kern="1200" dirty="0">
                          <a:solidFill>
                            <a:schemeClr val="dk1"/>
                          </a:solidFill>
                          <a:effectLst/>
                          <a:latin typeface="Verdana" panose="020B0604030504040204" pitchFamily="34" charset="0"/>
                          <a:ea typeface="Verdana" panose="020B0604030504040204" pitchFamily="34" charset="0"/>
                          <a:cs typeface="+mn-cs"/>
                        </a:rPr>
                        <a:t> Feb 2025. In SBUHB a Digital Midwife is in post and is leading the work. Recruitment of resources in line with implementation plan set out in the business case can commence once funding letter has been received from WG, with the expectation to fully deliver the system by 31</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st</a:t>
                      </a:r>
                      <a:r>
                        <a:rPr lang="en-GB" sz="1800" b="0" i="0" kern="1200" dirty="0">
                          <a:solidFill>
                            <a:schemeClr val="dk1"/>
                          </a:solidFill>
                          <a:effectLst/>
                          <a:latin typeface="Verdana" panose="020B0604030504040204" pitchFamily="34" charset="0"/>
                          <a:ea typeface="Verdana" panose="020B0604030504040204" pitchFamily="34" charset="0"/>
                          <a:cs typeface="+mn-cs"/>
                        </a:rPr>
                        <a:t> March 2026.</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Plans for 25/26 include expanding the use of Electronic Test Requesting and Reporting by Q3/Q4.</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Plan for 25/26 include supporting the Cyber Response Plan, which requires implementing  an immutable backup storage system and replace existing backup hardware. Immutable backups enhance cyber security protection i.e. when created, backups cannot be altered, deleted or modified in any way. This ensures that even if a cyber-attacker gains access to the system, they cannot tamper with these backups, rendering them a reliable and secure means of data recovery.</a:t>
                      </a: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4014321420"/>
              </p:ext>
            </p:extLst>
          </p:nvPr>
        </p:nvGraphicFramePr>
        <p:xfrm>
          <a:off x="223044" y="129720"/>
          <a:ext cx="19583400" cy="1110681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16319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The table below shows the number of patients that received the named interventions from 1st April 2022 – to 27th February 2025. This information has been taken from the INNU Dashboard, further development work required as described above: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i="0" u="none" strike="noStrike" kern="1200" dirty="0">
                          <a:solidFill>
                            <a:schemeClr val="tx1"/>
                          </a:solidFill>
                          <a:effectLst/>
                          <a:latin typeface="Verdana" panose="020B0604030504040204" pitchFamily="34" charset="0"/>
                          <a:ea typeface="Verdana" panose="020B0604030504040204" pitchFamily="34" charset="0"/>
                          <a:cs typeface="+mn-cs"/>
                        </a:rPr>
                        <a:t>Awaiting All Wales Policy Development</a:t>
                      </a:r>
                    </a:p>
                  </a:txBody>
                  <a:tcPr marL="104395" marR="104395" marT="52197" marB="52197"/>
                </a:tc>
                <a:extLst>
                  <a:ext uri="{0D108BD9-81ED-4DB2-BD59-A6C34878D82A}">
                    <a16:rowId xmlns:a16="http://schemas.microsoft.com/office/drawing/2014/main" val="4171849007"/>
                  </a:ext>
                </a:extLst>
              </a:tr>
            </a:tbl>
          </a:graphicData>
        </a:graphic>
      </p:graphicFrame>
      <p:pic>
        <p:nvPicPr>
          <p:cNvPr id="3" name="Picture 2">
            <a:extLst>
              <a:ext uri="{FF2B5EF4-FFF2-40B4-BE49-F238E27FC236}">
                <a16:creationId xmlns:a16="http://schemas.microsoft.com/office/drawing/2014/main" id="{B580A057-BEC8-A828-9766-327F766B596B}"/>
              </a:ext>
            </a:extLst>
          </p:cNvPr>
          <p:cNvPicPr>
            <a:picLocks noChangeAspect="1"/>
          </p:cNvPicPr>
          <p:nvPr/>
        </p:nvPicPr>
        <p:blipFill>
          <a:blip r:embed="rId2"/>
          <a:stretch>
            <a:fillRect/>
          </a:stretch>
        </p:blipFill>
        <p:spPr>
          <a:xfrm>
            <a:off x="13805057" y="7178675"/>
            <a:ext cx="4343400" cy="2650902"/>
          </a:xfrm>
          <a:prstGeom prst="rect">
            <a:avLst/>
          </a:prstGeom>
        </p:spPr>
      </p:pic>
    </p:spTree>
    <p:extLst>
      <p:ext uri="{BB962C8B-B14F-4D97-AF65-F5344CB8AC3E}">
        <p14:creationId xmlns:p14="http://schemas.microsoft.com/office/powerpoint/2010/main" val="19005882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4250871173"/>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NHS Executives have included the following measures to be achieved </a:t>
                      </a:r>
                      <a:r>
                        <a:rPr lang="en-GB" sz="1800" b="0" i="0" kern="1200" baseline="0" dirty="0">
                          <a:solidFill>
                            <a:schemeClr val="tx1"/>
                          </a:solidFill>
                          <a:effectLst/>
                          <a:latin typeface="Verdana" panose="020B0604030504040204" pitchFamily="34" charset="0"/>
                          <a:ea typeface="Verdana" panose="020B0604030504040204" pitchFamily="34" charset="0"/>
                          <a:cs typeface="Arial"/>
                        </a:rPr>
                        <a:t>by March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38/50 Lead Region Pathways live on Wales Collaboration </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which includes: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baseline="0" dirty="0">
                          <a:solidFill>
                            <a:schemeClr val="tx1"/>
                          </a:solidFill>
                          <a:effectLst/>
                          <a:latin typeface="Verdana" panose="020B0604030504040204" pitchFamily="34" charset="0"/>
                          <a:ea typeface="Verdana" panose="020B0604030504040204" pitchFamily="34" charset="0"/>
                          <a:cs typeface="Arial"/>
                        </a:rPr>
                        <a:t>2023/24 – 19 published</a:t>
                      </a:r>
                    </a:p>
                    <a:p>
                      <a:pPr marL="285750" marR="0" lvl="0" indent="-285750" algn="l">
                        <a:lnSpc>
                          <a:spcPct val="100000"/>
                        </a:lnSpc>
                        <a:spcBef>
                          <a:spcPts val="0"/>
                        </a:spcBef>
                        <a:spcAft>
                          <a:spcPts val="0"/>
                        </a:spcAft>
                        <a:buClrTx/>
                        <a:buSzTx/>
                        <a:buFont typeface="Arial"/>
                        <a:buChar char="•"/>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2024/25 – 19 published</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kern="1200" dirty="0">
                          <a:solidFill>
                            <a:schemeClr val="dk1"/>
                          </a:solidFill>
                          <a:effectLst/>
                          <a:latin typeface="Verdana" panose="020B0604030504040204" pitchFamily="34" charset="0"/>
                          <a:ea typeface="Verdana" panose="020B0604030504040204" pitchFamily="34" charset="0"/>
                          <a:cs typeface="Arial"/>
                        </a:rPr>
                        <a:t>115/100 Pathways live on Swansea’s site </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which includes:</a:t>
                      </a:r>
                    </a:p>
                    <a:p>
                      <a:pPr marL="0" marR="0" lvl="0" indent="0" algn="l">
                        <a:lnSpc>
                          <a:spcPct val="100000"/>
                        </a:lnSpc>
                        <a:spcBef>
                          <a:spcPts val="0"/>
                        </a:spcBef>
                        <a:spcAft>
                          <a:spcPts val="0"/>
                        </a:spcAft>
                        <a:buClrTx/>
                        <a:buSzTx/>
                        <a:buNone/>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2023/2024 – 57 published</a:t>
                      </a:r>
                      <a:b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b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2024/2025 – 58 published </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u="none" strike="noStrike" kern="1200" baseline="0" dirty="0">
                          <a:solidFill>
                            <a:srgbClr val="000000"/>
                          </a:solidFill>
                          <a:effectLst/>
                          <a:latin typeface="Verdana" panose="020B0604030504040204" pitchFamily="34" charset="0"/>
                          <a:ea typeface="Verdana" panose="020B0604030504040204" pitchFamily="34" charset="0"/>
                          <a:cs typeface="Arial"/>
                        </a:rPr>
                        <a:t>13,852 / 5,000 site 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rtl="0" eaLnBrk="1" fontAlgn="auto" latinLnBrk="0" hangingPunct="1">
                        <a:lnSpc>
                          <a:spcPct val="100000"/>
                        </a:lnSpc>
                        <a:spcBef>
                          <a:spcPts val="0"/>
                        </a:spcBef>
                        <a:spcAft>
                          <a:spcPts val="0"/>
                        </a:spcAft>
                        <a:buClrTx/>
                        <a:buSzTx/>
                        <a:buFontTx/>
                        <a:buNone/>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Lead Region Pathways</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 7 Lead Region Pathways have been published in Q4 so far. 1 Pathway has been sent for publication. A further 4 Pathways are at Final Draft Stage and 2 Pathways are out for Wider Review (2-week consultation period). The projected total for Lead Region Pathways at the end of Q4 is betwe</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en 40-44 Pathways, noting that this figure may fluctuate based on risks already identified (delays within national Pathway Sharing model and engagement with colleagues).</a:t>
                      </a:r>
                    </a:p>
                    <a:p>
                      <a:pPr marL="0" marR="0" lvl="0" indent="0" algn="l" rtl="0" eaLnBrk="1" fontAlgn="auto" latinLnBrk="0" hangingPunct="1">
                        <a:lnSpc>
                          <a:spcPct val="100000"/>
                        </a:lnSpc>
                        <a:spcBef>
                          <a:spcPts val="0"/>
                        </a:spcBef>
                        <a:spcAft>
                          <a:spcPts val="0"/>
                        </a:spcAft>
                        <a:buClrTx/>
                        <a:buSzTx/>
                        <a:buFontTx/>
                        <a:buNone/>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a:lnSpc>
                          <a:spcPct val="107000"/>
                        </a:lnSpc>
                        <a:spcAft>
                          <a:spcPts val="800"/>
                        </a:spcAft>
                      </a:pPr>
                      <a:r>
                        <a:rPr lang="en-GB" sz="1800" b="1" i="0" dirty="0">
                          <a:effectLst/>
                          <a:latin typeface="Verdana" panose="020B0604030504040204" pitchFamily="34" charset="0"/>
                          <a:ea typeface="Verdana" panose="020B0604030504040204" pitchFamily="34" charset="0"/>
                          <a:cs typeface="Arial"/>
                        </a:rPr>
                        <a:t>‘Lift &amp; Shift’ Pathways </a:t>
                      </a:r>
                      <a:r>
                        <a:rPr lang="en-GB" sz="1800" b="0" i="0" dirty="0">
                          <a:effectLst/>
                          <a:latin typeface="Verdana" panose="020B0604030504040204" pitchFamily="34" charset="0"/>
                          <a:ea typeface="Verdana" panose="020B0604030504040204" pitchFamily="34" charset="0"/>
                          <a:cs typeface="Arial"/>
                        </a:rPr>
                        <a:t>– 115 ‘Lift &amp; Shift’ Pathways live on Swansea’s local site, with 10 published so far in Q4. </a:t>
                      </a:r>
                      <a:endParaRPr lang="en-GB" sz="1800" b="0" i="1" u="none" strike="noStrike" kern="1200" baseline="0" dirty="0">
                        <a:solidFill>
                          <a:srgbClr val="000000"/>
                        </a:solidFill>
                        <a:effectLst/>
                        <a:highlight>
                          <a:srgbClr val="FFFF00"/>
                        </a:highlight>
                        <a:latin typeface="Verdana" panose="020B0604030504040204" pitchFamily="34" charset="0"/>
                        <a:ea typeface="Verdana" panose="020B0604030504040204" pitchFamily="34" charset="0"/>
                        <a:cs typeface="Arial"/>
                      </a:endParaRPr>
                    </a:p>
                    <a:p>
                      <a:pPr lvl="0">
                        <a:lnSpc>
                          <a:spcPct val="107000"/>
                        </a:lnSpc>
                        <a:spcAft>
                          <a:spcPts val="800"/>
                        </a:spcAft>
                        <a:buNone/>
                      </a:pPr>
                      <a:r>
                        <a:rPr lang="en-GB" sz="1800" b="1" i="0" kern="1200" noProof="0" dirty="0">
                          <a:solidFill>
                            <a:schemeClr val="dk1"/>
                          </a:solidFill>
                          <a:effectLst/>
                          <a:latin typeface="Verdana" panose="020B0604030504040204" pitchFamily="34" charset="0"/>
                          <a:ea typeface="Verdana" panose="020B0604030504040204" pitchFamily="34" charset="0"/>
                          <a:cs typeface="Arial"/>
                        </a:rPr>
                        <a:t>‘Lift &amp; Shift’ Pathways – </a:t>
                      </a:r>
                      <a:r>
                        <a:rPr lang="en-GB" sz="1800" b="0" i="0" kern="1200" noProof="0" dirty="0">
                          <a:solidFill>
                            <a:schemeClr val="dk1"/>
                          </a:solidFill>
                          <a:effectLst/>
                          <a:latin typeface="Verdana" panose="020B0604030504040204" pitchFamily="34" charset="0"/>
                          <a:ea typeface="Verdana" panose="020B0604030504040204" pitchFamily="34" charset="0"/>
                          <a:cs typeface="Arial"/>
                        </a:rPr>
                        <a:t>utilisation has increased by nearly 60% from start of January to end of February, with thanks to Head of Primary Care. End of February site views = 13,852.</a:t>
                      </a:r>
                      <a:endParaRPr lang="en-GB" sz="1800" b="0" i="0" kern="1200" dirty="0">
                        <a:solidFill>
                          <a:schemeClr val="dk1"/>
                        </a:solidFill>
                        <a:effectLst/>
                        <a:latin typeface="Verdana" panose="020B0604030504040204" pitchFamily="34" charset="0"/>
                        <a:ea typeface="Verdana" panose="020B0604030504040204" pitchFamily="34" charset="0"/>
                        <a:cs typeface="Arial"/>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551797102"/>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43.1%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8F3B2E03-CA23-97E1-DF36-096E66C7A739}"/>
              </a:ext>
            </a:extLst>
          </p:cNvPr>
          <p:cNvPicPr>
            <a:picLocks noChangeAspect="1"/>
          </p:cNvPicPr>
          <p:nvPr/>
        </p:nvPicPr>
        <p:blipFill>
          <a:blip r:embed="rId2"/>
          <a:stretch>
            <a:fillRect/>
          </a:stretch>
        </p:blipFill>
        <p:spPr>
          <a:xfrm>
            <a:off x="299244" y="5304202"/>
            <a:ext cx="6207986" cy="3750971"/>
          </a:xfrm>
          <a:prstGeom prst="rect">
            <a:avLst/>
          </a:prstGeom>
        </p:spPr>
      </p:pic>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3"/>
          <a:stretch>
            <a:fillRect/>
          </a:stretch>
        </p:blipFill>
        <p:spPr>
          <a:xfrm>
            <a:off x="13731416" y="5336215"/>
            <a:ext cx="6075028" cy="3750973"/>
          </a:xfrm>
          <a:prstGeom prst="rect">
            <a:avLst/>
          </a:prstGeom>
        </p:spPr>
      </p:pic>
      <p:pic>
        <p:nvPicPr>
          <p:cNvPr id="6" name="Picture 5">
            <a:extLst>
              <a:ext uri="{FF2B5EF4-FFF2-40B4-BE49-F238E27FC236}">
                <a16:creationId xmlns:a16="http://schemas.microsoft.com/office/drawing/2014/main" id="{7CF33FE6-4ECB-47D9-BCE0-12CF327BAC56}"/>
              </a:ext>
            </a:extLst>
          </p:cNvPr>
          <p:cNvPicPr>
            <a:picLocks noChangeAspect="1"/>
          </p:cNvPicPr>
          <p:nvPr/>
        </p:nvPicPr>
        <p:blipFill>
          <a:blip r:embed="rId4"/>
          <a:stretch>
            <a:fillRect/>
          </a:stretch>
        </p:blipFill>
        <p:spPr>
          <a:xfrm>
            <a:off x="299244" y="943143"/>
            <a:ext cx="6207986" cy="3877089"/>
          </a:xfrm>
          <a:prstGeom prst="rect">
            <a:avLst/>
          </a:prstGeom>
        </p:spPr>
      </p:pic>
      <p:pic>
        <p:nvPicPr>
          <p:cNvPr id="9" name="Picture 8">
            <a:extLst>
              <a:ext uri="{FF2B5EF4-FFF2-40B4-BE49-F238E27FC236}">
                <a16:creationId xmlns:a16="http://schemas.microsoft.com/office/drawing/2014/main" id="{179C5736-4F7E-BBE8-0AED-3F7D16A6229D}"/>
              </a:ext>
            </a:extLst>
          </p:cNvPr>
          <p:cNvPicPr>
            <a:picLocks noChangeAspect="1"/>
          </p:cNvPicPr>
          <p:nvPr/>
        </p:nvPicPr>
        <p:blipFill>
          <a:blip r:embed="rId5"/>
          <a:stretch>
            <a:fillRect/>
          </a:stretch>
        </p:blipFill>
        <p:spPr>
          <a:xfrm>
            <a:off x="6991267" y="943143"/>
            <a:ext cx="6207986" cy="3795003"/>
          </a:xfrm>
          <a:prstGeom prst="rect">
            <a:avLst/>
          </a:prstGeom>
        </p:spPr>
      </p:pic>
      <p:pic>
        <p:nvPicPr>
          <p:cNvPr id="13" name="Picture 12">
            <a:extLst>
              <a:ext uri="{FF2B5EF4-FFF2-40B4-BE49-F238E27FC236}">
                <a16:creationId xmlns:a16="http://schemas.microsoft.com/office/drawing/2014/main" id="{56B1208B-C378-62FC-8644-C2504D3AF3B5}"/>
              </a:ext>
            </a:extLst>
          </p:cNvPr>
          <p:cNvPicPr>
            <a:picLocks noChangeAspect="1"/>
          </p:cNvPicPr>
          <p:nvPr/>
        </p:nvPicPr>
        <p:blipFill>
          <a:blip r:embed="rId6"/>
          <a:stretch>
            <a:fillRect/>
          </a:stretch>
        </p:blipFill>
        <p:spPr>
          <a:xfrm>
            <a:off x="13731416" y="943142"/>
            <a:ext cx="6075028" cy="3877089"/>
          </a:xfrm>
          <a:prstGeom prst="rect">
            <a:avLst/>
          </a:prstGeom>
        </p:spPr>
      </p:pic>
      <p:pic>
        <p:nvPicPr>
          <p:cNvPr id="15" name="Picture 14">
            <a:extLst>
              <a:ext uri="{FF2B5EF4-FFF2-40B4-BE49-F238E27FC236}">
                <a16:creationId xmlns:a16="http://schemas.microsoft.com/office/drawing/2014/main" id="{3895D139-EDA9-F495-DE61-31FCA21212BF}"/>
              </a:ext>
            </a:extLst>
          </p:cNvPr>
          <p:cNvPicPr>
            <a:picLocks noChangeAspect="1"/>
          </p:cNvPicPr>
          <p:nvPr/>
        </p:nvPicPr>
        <p:blipFill>
          <a:blip r:embed="rId7"/>
          <a:stretch>
            <a:fillRect/>
          </a:stretch>
        </p:blipFill>
        <p:spPr>
          <a:xfrm>
            <a:off x="6991267" y="5304202"/>
            <a:ext cx="6207986" cy="3750969"/>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FDAB92A7-3FAC-4D21-9E4E-CB04148EEC44}"/>
</file>

<file path=customXml/itemProps3.xml><?xml version="1.0" encoding="utf-8"?>
<ds:datastoreItem xmlns:ds="http://schemas.openxmlformats.org/officeDocument/2006/customXml" ds:itemID="{5353AC40-0A0E-4F46-A609-E30D51CC4C15}">
  <ds:schemaRefs>
    <ds:schemaRef ds:uri="http://schemas.openxmlformats.org/package/2006/metadata/core-properties"/>
    <ds:schemaRef ds:uri="http://schemas.microsoft.com/office/2006/metadata/properties"/>
    <ds:schemaRef ds:uri="http://schemas.microsoft.com/office/infopath/2007/PartnerControls"/>
    <ds:schemaRef ds:uri="6652e9e4-105f-4208-b9a1-5776dfccd132"/>
    <ds:schemaRef ds:uri="http://purl.org/dc/elements/1.1/"/>
    <ds:schemaRef ds:uri="http://purl.org/dc/terms/"/>
    <ds:schemaRef ds:uri="http://schemas.microsoft.com/office/2006/documentManagement/types"/>
    <ds:schemaRef ds:uri="http://purl.org/dc/dcmitype/"/>
    <ds:schemaRef ds:uri="81d0f8ba-7dd4-497d-b53e-2ae49722313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17705</TotalTime>
  <Words>11677</Words>
  <Application>Microsoft Office PowerPoint</Application>
  <PresentationFormat>Custom</PresentationFormat>
  <Paragraphs>951</Paragraphs>
  <Slides>61</Slides>
  <Notes>5</Notes>
  <HiddenSlides>0</HiddenSlides>
  <MMClips>0</MMClips>
  <ScaleCrop>false</ScaleCrop>
  <HeadingPairs>
    <vt:vector size="8" baseType="variant">
      <vt:variant>
        <vt:lpstr>Fonts Used</vt:lpstr>
      </vt:variant>
      <vt:variant>
        <vt:i4>12</vt:i4>
      </vt:variant>
      <vt:variant>
        <vt:lpstr>Theme</vt:lpstr>
      </vt:variant>
      <vt:variant>
        <vt:i4>7</vt:i4>
      </vt:variant>
      <vt:variant>
        <vt:lpstr>Embedded OLE Servers</vt:lpstr>
      </vt:variant>
      <vt:variant>
        <vt:i4>1</vt:i4>
      </vt:variant>
      <vt:variant>
        <vt:lpstr>Slide Titles</vt:lpstr>
      </vt:variant>
      <vt:variant>
        <vt:i4>61</vt:i4>
      </vt:variant>
    </vt:vector>
  </HeadingPairs>
  <TitlesOfParts>
    <vt:vector size="81" baseType="lpstr">
      <vt:lpstr>Aptos</vt:lpstr>
      <vt:lpstr>Aptos Black</vt:lpstr>
      <vt:lpstr>Arial</vt:lpstr>
      <vt:lpstr>Arial Black</vt:lpstr>
      <vt:lpstr>Calibri</vt:lpstr>
      <vt:lpstr>Calibri Light</vt:lpstr>
      <vt:lpstr>Courier New</vt:lpstr>
      <vt:lpstr>Symbol</vt:lpstr>
      <vt:lpstr>Ubuntu Light</vt:lpstr>
      <vt:lpstr>Ubuntu Medium</vt:lpstr>
      <vt:lpstr>Verdana</vt:lpstr>
      <vt:lpstr>Verrdana</vt:lpstr>
      <vt:lpstr>DARK TITLE BG</vt:lpstr>
      <vt:lpstr>WHITE TITLE BG</vt:lpstr>
      <vt:lpstr>DARK BG (PHOTO) TITLE</vt:lpstr>
      <vt:lpstr>WHITE BG (PHOTO) TITLE</vt:lpstr>
      <vt:lpstr>WHITE BG SLIDE</vt:lpstr>
      <vt:lpstr>ENDING SLIDE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56</cp:revision>
  <dcterms:created xsi:type="dcterms:W3CDTF">2023-11-15T10:54:55Z</dcterms:created>
  <dcterms:modified xsi:type="dcterms:W3CDTF">2025-06-17T14:51:28Z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