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Lst>
  <p:notesMasterIdLst>
    <p:notesMasterId r:id="rId72"/>
  </p:notesMasterIdLst>
  <p:handoutMasterIdLst>
    <p:handoutMasterId r:id="rId73"/>
  </p:handoutMasterIdLst>
  <p:sldIdLst>
    <p:sldId id="309" r:id="rId11"/>
    <p:sldId id="312" r:id="rId12"/>
    <p:sldId id="737" r:id="rId13"/>
    <p:sldId id="721" r:id="rId14"/>
    <p:sldId id="735" r:id="rId15"/>
    <p:sldId id="746" r:id="rId16"/>
    <p:sldId id="297" r:id="rId17"/>
    <p:sldId id="736" r:id="rId18"/>
    <p:sldId id="740" r:id="rId19"/>
    <p:sldId id="742" r:id="rId20"/>
    <p:sldId id="743" r:id="rId21"/>
    <p:sldId id="780" r:id="rId22"/>
    <p:sldId id="761" r:id="rId23"/>
    <p:sldId id="786" r:id="rId24"/>
    <p:sldId id="762" r:id="rId25"/>
    <p:sldId id="763" r:id="rId26"/>
    <p:sldId id="765" r:id="rId27"/>
    <p:sldId id="767" r:id="rId28"/>
    <p:sldId id="793" r:id="rId29"/>
    <p:sldId id="764" r:id="rId30"/>
    <p:sldId id="774" r:id="rId31"/>
    <p:sldId id="769" r:id="rId32"/>
    <p:sldId id="792" r:id="rId33"/>
    <p:sldId id="768" r:id="rId34"/>
    <p:sldId id="770" r:id="rId35"/>
    <p:sldId id="771" r:id="rId36"/>
    <p:sldId id="778" r:id="rId37"/>
    <p:sldId id="779" r:id="rId38"/>
    <p:sldId id="794" r:id="rId39"/>
    <p:sldId id="782" r:id="rId40"/>
    <p:sldId id="783" r:id="rId41"/>
    <p:sldId id="784" r:id="rId42"/>
    <p:sldId id="775" r:id="rId43"/>
    <p:sldId id="777" r:id="rId44"/>
    <p:sldId id="757" r:id="rId45"/>
    <p:sldId id="758" r:id="rId46"/>
    <p:sldId id="759" r:id="rId47"/>
    <p:sldId id="760" r:id="rId48"/>
    <p:sldId id="788" r:id="rId49"/>
    <p:sldId id="749" r:id="rId50"/>
    <p:sldId id="751" r:id="rId51"/>
    <p:sldId id="445" r:id="rId52"/>
    <p:sldId id="454" r:id="rId53"/>
    <p:sldId id="452" r:id="rId54"/>
    <p:sldId id="455" r:id="rId55"/>
    <p:sldId id="456" r:id="rId56"/>
    <p:sldId id="457" r:id="rId57"/>
    <p:sldId id="295" r:id="rId58"/>
    <p:sldId id="453" r:id="rId59"/>
    <p:sldId id="458" r:id="rId60"/>
    <p:sldId id="438" r:id="rId61"/>
    <p:sldId id="448" r:id="rId62"/>
    <p:sldId id="439" r:id="rId63"/>
    <p:sldId id="446" r:id="rId64"/>
    <p:sldId id="451" r:id="rId65"/>
    <p:sldId id="447" r:id="rId66"/>
    <p:sldId id="441" r:id="rId67"/>
    <p:sldId id="440" r:id="rId68"/>
    <p:sldId id="442" r:id="rId69"/>
    <p:sldId id="443" r:id="rId70"/>
    <p:sldId id="444" r:id="rId71"/>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7EB0DE"/>
    <a:srgbClr val="F8CD47"/>
    <a:srgbClr val="9E4ECA"/>
    <a:srgbClr val="79C5CD"/>
    <a:srgbClr val="1F355E"/>
    <a:srgbClr val="CE3636"/>
    <a:srgbClr val="181924"/>
    <a:srgbClr val="FFD550"/>
    <a:srgbClr val="325A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752" autoAdjust="0"/>
  </p:normalViewPr>
  <p:slideViewPr>
    <p:cSldViewPr>
      <p:cViewPr>
        <p:scale>
          <a:sx n="40" d="100"/>
          <a:sy n="40" d="100"/>
        </p:scale>
        <p:origin x="2322" y="96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16" Type="http://schemas.openxmlformats.org/officeDocument/2006/relationships/slide" Target="slides/slide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74"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1.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slide" Target="slides/slide59.xml"/><Relationship Id="rId77"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slide" Target="slides/slide41.xml"/><Relationship Id="rId72"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handoutMaster" Target="handoutMasters/handoutMaster1.xml"/><Relationship Id="rId78"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openxmlformats.org/officeDocument/2006/relationships/theme" Target="theme/theme1.xml"/><Relationship Id="rId7" Type="http://schemas.openxmlformats.org/officeDocument/2006/relationships/slideMaster" Target="slideMasters/slideMaster4.xml"/><Relationship Id="rId71" Type="http://schemas.openxmlformats.org/officeDocument/2006/relationships/slide" Target="slides/slide61.xml"/><Relationship Id="rId2" Type="http://schemas.openxmlformats.org/officeDocument/2006/relationships/customXml" Target="../customXml/item2.xml"/><Relationship Id="rId29" Type="http://schemas.openxmlformats.org/officeDocument/2006/relationships/slide" Target="slides/slide19.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pt>
    <dgm:pt modelId="{A234D1E4-870D-4C0F-95CE-D75C5CD14EC0}">
      <dgm:prSet phldrT="[Text]"/>
      <dgm:spPr>
        <a:solidFill>
          <a:srgbClr val="9E4ECA"/>
        </a:solidFill>
      </dgm:spPr>
      <dgm:t>
        <a:bodyPr/>
        <a:lstStyle/>
        <a:p>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rgbClr val="7EB0DE"/>
        </a:solidFill>
      </dgm:spPr>
      <dgm:t>
        <a:bodyPr/>
        <a:lstStyle/>
        <a:p>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325D5468-5A39-49E0-AC6D-DE69E8658A1B}">
      <dgm:prSet phldrT="[Text]"/>
      <dgm:spPr>
        <a:solidFill>
          <a:srgbClr val="00B050"/>
        </a:solidFill>
      </dgm:spPr>
      <dgm:t>
        <a:bodyPr/>
        <a:lstStyle/>
        <a:p>
          <a:r>
            <a:rPr lang="en-GB" dirty="0"/>
            <a:t>Section 3: Updates on Ministerial Enabling Actions</a:t>
          </a:r>
        </a:p>
      </dgm:t>
    </dgm:pt>
    <dgm:pt modelId="{C3CC3D0E-E601-4CEC-A4EA-7040238D7147}" type="parTrans" cxnId="{191211A0-2AD1-4935-A0F1-03D57724C714}">
      <dgm:prSet/>
      <dgm:spPr/>
      <dgm:t>
        <a:bodyPr/>
        <a:lstStyle/>
        <a:p>
          <a:endParaRPr lang="en-GB"/>
        </a:p>
      </dgm:t>
    </dgm:pt>
    <dgm:pt modelId="{77562E8B-2486-4DB2-A986-C3E6FF2E06A2}" type="sibTrans" cxnId="{191211A0-2AD1-4935-A0F1-03D57724C714}">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82E65E3F-32F9-4606-8767-4277B08337D8}" type="pres">
      <dgm:prSet presAssocID="{325D5468-5A39-49E0-AC6D-DE69E8658A1B}" presName="composite" presStyleCnt="0"/>
      <dgm:spPr/>
    </dgm:pt>
    <dgm:pt modelId="{4296A84E-6113-4C1F-9DB6-B4931C946519}" type="pres">
      <dgm:prSet presAssocID="{325D5468-5A39-49E0-AC6D-DE69E8658A1B}" presName="imgShp" presStyleLbl="fgImgPlace1" presStyleIdx="2" presStyleCnt="3" custLinFactNeighborX="4598" custLinFactNeighborY="-6907"/>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Blog with solid fill"/>
        </a:ext>
      </dgm:extLst>
    </dgm:pt>
    <dgm:pt modelId="{3594E73D-CEFD-40FB-B959-50ED248AB200}" type="pres">
      <dgm:prSet presAssocID="{325D5468-5A39-49E0-AC6D-DE69E8658A1B}" presName="txShp" presStyleLbl="node1" presStyleIdx="2" presStyleCnt="3" custLinFactNeighborX="9008" custLinFactNeighborY="-10295">
        <dgm:presLayoutVars>
          <dgm:bulletEnabled val="1"/>
        </dgm:presLayoutVars>
      </dgm:prSet>
      <dgm:spPr/>
    </dgm:pt>
  </dgm:ptLst>
  <dgm:cxnLst>
    <dgm:cxn modelId="{855C2917-CE23-4928-A738-F0B5A56B7EE1}" type="presOf" srcId="{325D5468-5A39-49E0-AC6D-DE69E8658A1B}" destId="{3594E73D-CEFD-40FB-B959-50ED248AB200}" srcOrd="0" destOrd="0" presId="urn:microsoft.com/office/officeart/2005/8/layout/vList3"/>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191211A0-2AD1-4935-A0F1-03D57724C714}" srcId="{6CCB81A5-91B0-40F2-BAEE-DFAF8BCFE0C7}" destId="{325D5468-5A39-49E0-AC6D-DE69E8658A1B}" srcOrd="2" destOrd="0" parTransId="{C3CC3D0E-E601-4CEC-A4EA-7040238D7147}" sibTransId="{77562E8B-2486-4DB2-A986-C3E6FF2E06A2}"/>
    <dgm:cxn modelId="{149C4ADC-DD30-48BD-8E18-57A2B525BED9}" type="presOf" srcId="{A234D1E4-870D-4C0F-95CE-D75C5CD14EC0}" destId="{2094783E-7C65-48B5-8ADA-5899B25B8974}" srcOrd="0" destOrd="0" presId="urn:microsoft.com/office/officeart/2005/8/layout/vList3"/>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4B26EECB-93B8-41C1-8A36-C87ACB643832}" type="presParOf" srcId="{FEFE71CE-EB5C-4199-8D48-4A7544A10A1A}" destId="{82E65E3F-32F9-4606-8767-4277B08337D8}" srcOrd="4" destOrd="0" presId="urn:microsoft.com/office/officeart/2005/8/layout/vList3"/>
    <dgm:cxn modelId="{F3591DF2-3DB6-4EC3-BDD1-A93329D6FA75}" type="presParOf" srcId="{82E65E3F-32F9-4606-8767-4277B08337D8}" destId="{4296A84E-6113-4C1F-9DB6-B4931C946519}" srcOrd="0" destOrd="0" presId="urn:microsoft.com/office/officeart/2005/8/layout/vList3"/>
    <dgm:cxn modelId="{595EC52F-61F3-44D7-8F50-9A44D8ECD261}" type="presParOf" srcId="{82E65E3F-32F9-4606-8767-4277B08337D8}" destId="{3594E73D-CEFD-40FB-B959-50ED248AB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b="1" kern="1200" dirty="0"/>
            <a:t>Section 1: </a:t>
          </a:r>
          <a:r>
            <a:rPr lang="en-GB" sz="46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rgbClr val="7EB0D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b="1" kern="1200" dirty="0"/>
            <a:t>Section 2</a:t>
          </a:r>
          <a:r>
            <a:rPr lang="en-GB" sz="4600" kern="1200" dirty="0"/>
            <a:t>: Performance against the Health Board’s Strategic Objectives</a:t>
          </a:r>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3594E73D-CEFD-40FB-B959-50ED248AB200}">
      <dsp:nvSpPr>
        <dsp:cNvPr id="0" name=""/>
        <dsp:cNvSpPr/>
      </dsp:nvSpPr>
      <dsp:spPr>
        <a:xfrm rot="10800000">
          <a:off x="4495829" y="5613403"/>
          <a:ext cx="11502771" cy="2249379"/>
        </a:xfrm>
        <a:prstGeom prst="homePlat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kern="1200" dirty="0"/>
            <a:t>Section 3: Updates on Ministerial Enabling Actions</a:t>
          </a:r>
        </a:p>
      </dsp:txBody>
      <dsp:txXfrm rot="10800000">
        <a:off x="5058174" y="5613403"/>
        <a:ext cx="10940426" cy="2249379"/>
      </dsp:txXfrm>
    </dsp:sp>
    <dsp:sp modelId="{4296A84E-6113-4C1F-9DB6-B4931C946519}">
      <dsp:nvSpPr>
        <dsp:cNvPr id="0" name=""/>
        <dsp:cNvSpPr/>
      </dsp:nvSpPr>
      <dsp:spPr>
        <a:xfrm>
          <a:off x="2438396" y="5689612"/>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17/06/2025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17/06/2025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E5665-D7E2-4142-E65D-EDEA30068F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CE3D84-3B6B-2B42-0FF2-182A2F1C09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7B740C-5550-D21D-5902-DB7B6CD23FD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725352B-EC2F-0FFE-2573-22FCB487293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399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875DD-79E5-D606-334D-6CCBDC73D0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B9DB2D-C214-CC7A-EFC3-385BF73011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62D2D9-A5C2-5D66-6C4D-7F08D6B9C64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5AC2854-43E6-CCCF-2F83-15561D77001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88081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17/06/2025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17/06/2025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17/06/2025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17/06/2025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17/06/2025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17/06/2025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17/06/2025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17/06/2025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17/06/2025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17/06/2025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17/06/2025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17/06/2025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0.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5.png"/><Relationship Id="rId7" Type="http://schemas.openxmlformats.org/officeDocument/2006/relationships/image" Target="../media/image33.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6.svg"/></Relationships>
</file>

<file path=ppt/slides/_rels/slide14.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43.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 Id="rId14" Type="http://schemas.openxmlformats.org/officeDocument/2006/relationships/image" Target="../media/image44.png"/></Relationships>
</file>

<file path=ppt/slides/_rels/slide1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15.png"/><Relationship Id="rId7" Type="http://schemas.openxmlformats.org/officeDocument/2006/relationships/image" Target="../media/image47.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6.sv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4.xml"/><Relationship Id="rId5" Type="http://schemas.openxmlformats.org/officeDocument/2006/relationships/image" Target="../media/image52.png"/><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15.png"/><Relationship Id="rId7" Type="http://schemas.openxmlformats.org/officeDocument/2006/relationships/image" Target="../media/image55.png"/><Relationship Id="rId2"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16.svg"/></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59.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hyperlink" Target="https://app.powerbi.com/groups/me/reports/a676d2c5-f997-44a4-8c95-1d527e5c0f3b/ReportSection457f3cc2c520a4bee1e1?experience=power-bi" TargetMode="External"/><Relationship Id="rId7" Type="http://schemas.openxmlformats.org/officeDocument/2006/relationships/image" Target="../media/image62.png"/><Relationship Id="rId2" Type="http://schemas.openxmlformats.org/officeDocument/2006/relationships/image" Target="../media/image60.png"/><Relationship Id="rId1" Type="http://schemas.openxmlformats.org/officeDocument/2006/relationships/slideLayout" Target="../slideLayouts/slideLayout34.xml"/><Relationship Id="rId6" Type="http://schemas.openxmlformats.org/officeDocument/2006/relationships/image" Target="../media/image61.png"/><Relationship Id="rId5" Type="http://schemas.openxmlformats.org/officeDocument/2006/relationships/image" Target="../media/image16.sv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67.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notesSlide" Target="../notesSlides/notesSlide5.xml"/><Relationship Id="rId16" Type="http://schemas.openxmlformats.org/officeDocument/2006/relationships/image" Target="../media/image70.png"/><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5" Type="http://schemas.openxmlformats.org/officeDocument/2006/relationships/image" Target="../media/image69.pn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 Id="rId14" Type="http://schemas.openxmlformats.org/officeDocument/2006/relationships/image" Target="../media/image68.png"/></Relationships>
</file>

<file path=ppt/slides/_rels/slide2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4.xml"/><Relationship Id="rId5" Type="http://schemas.openxmlformats.org/officeDocument/2006/relationships/image" Target="../media/image74.png"/><Relationship Id="rId4" Type="http://schemas.openxmlformats.org/officeDocument/2006/relationships/image" Target="../media/image73.png"/></Relationships>
</file>

<file path=ppt/slides/_rels/slide2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34.xml"/><Relationship Id="rId5" Type="http://schemas.openxmlformats.org/officeDocument/2006/relationships/image" Target="../media/image78.png"/><Relationship Id="rId4" Type="http://schemas.openxmlformats.org/officeDocument/2006/relationships/image" Target="../media/image77.png"/></Relationships>
</file>

<file path=ppt/slides/_rels/slide2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4.xml"/><Relationship Id="rId5" Type="http://schemas.openxmlformats.org/officeDocument/2006/relationships/image" Target="../media/image82.png"/><Relationship Id="rId4" Type="http://schemas.openxmlformats.org/officeDocument/2006/relationships/image" Target="../media/image81.png"/></Relationships>
</file>

<file path=ppt/slides/_rels/slide2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34.xml"/><Relationship Id="rId5" Type="http://schemas.openxmlformats.org/officeDocument/2006/relationships/image" Target="../media/image86.png"/><Relationship Id="rId4" Type="http://schemas.openxmlformats.org/officeDocument/2006/relationships/image" Target="../media/image85.png"/></Relationships>
</file>

<file path=ppt/slides/_rels/slide2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4.xml"/><Relationship Id="rId5" Type="http://schemas.openxmlformats.org/officeDocument/2006/relationships/image" Target="../media/image90.png"/><Relationship Id="rId4" Type="http://schemas.openxmlformats.org/officeDocument/2006/relationships/image" Target="../media/image89.png"/></Relationships>
</file>

<file path=ppt/slides/_rels/slide2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34.xml"/><Relationship Id="rId5" Type="http://schemas.openxmlformats.org/officeDocument/2006/relationships/image" Target="../media/image94.png"/><Relationship Id="rId4" Type="http://schemas.openxmlformats.org/officeDocument/2006/relationships/image" Target="../media/image9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34.xml"/><Relationship Id="rId5" Type="http://schemas.openxmlformats.org/officeDocument/2006/relationships/image" Target="../media/image98.png"/><Relationship Id="rId4" Type="http://schemas.openxmlformats.org/officeDocument/2006/relationships/image" Target="../media/image97.png"/></Relationships>
</file>

<file path=ppt/slides/_rels/slide31.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image" Target="../media/image99.png"/><Relationship Id="rId1" Type="http://schemas.openxmlformats.org/officeDocument/2006/relationships/slideLayout" Target="../slideLayouts/slideLayout34.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32.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image" Target="../media/image105.png"/><Relationship Id="rId1" Type="http://schemas.openxmlformats.org/officeDocument/2006/relationships/slideLayout" Target="../slideLayouts/slideLayout34.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3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3" Type="http://schemas.openxmlformats.org/officeDocument/2006/relationships/hyperlink" Target="https://app.powerbi.com/groups/me/reports/8df0bdaa-716f-4f38-ae5a-e355db1c9496/ReportSectionab0307511235a56572da?ctid=bb5628b8-e328-4082-a856-433c9edc8fae&amp;experience=power-bi" TargetMode="External"/><Relationship Id="rId7" Type="http://schemas.openxmlformats.org/officeDocument/2006/relationships/image" Target="../media/image114.png"/><Relationship Id="rId2" Type="http://schemas.openxmlformats.org/officeDocument/2006/relationships/image" Target="../media/image112.png"/><Relationship Id="rId1" Type="http://schemas.openxmlformats.org/officeDocument/2006/relationships/slideLayout" Target="../slideLayouts/slideLayout34.xml"/><Relationship Id="rId6" Type="http://schemas.openxmlformats.org/officeDocument/2006/relationships/image" Target="../media/image113.png"/><Relationship Id="rId5" Type="http://schemas.openxmlformats.org/officeDocument/2006/relationships/image" Target="../media/image16.svg"/><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16.sv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29.xml"/><Relationship Id="rId4" Type="http://schemas.openxmlformats.org/officeDocument/2006/relationships/image" Target="../media/image12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image" Target="../media/image125.emf"/><Relationship Id="rId1" Type="http://schemas.openxmlformats.org/officeDocument/2006/relationships/slideLayout" Target="../slideLayouts/slideLayout29.xml"/><Relationship Id="rId4" Type="http://schemas.openxmlformats.org/officeDocument/2006/relationships/image" Target="../media/image127.emf"/></Relationships>
</file>

<file path=ppt/slides/_rels/slide46.xml.rels><?xml version="1.0" encoding="UTF-8" standalone="yes"?>
<Relationships xmlns="http://schemas.openxmlformats.org/package/2006/relationships"><Relationship Id="rId3" Type="http://schemas.openxmlformats.org/officeDocument/2006/relationships/image" Target="../media/image129.emf"/><Relationship Id="rId2" Type="http://schemas.openxmlformats.org/officeDocument/2006/relationships/image" Target="../media/image128.emf"/><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3" Type="http://schemas.openxmlformats.org/officeDocument/2006/relationships/image" Target="../media/image131.emf"/><Relationship Id="rId2" Type="http://schemas.openxmlformats.org/officeDocument/2006/relationships/image" Target="../media/image130.emf"/><Relationship Id="rId1" Type="http://schemas.openxmlformats.org/officeDocument/2006/relationships/slideLayout" Target="../slideLayouts/slideLayout29.xml"/><Relationship Id="rId4" Type="http://schemas.openxmlformats.org/officeDocument/2006/relationships/image" Target="../media/image13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3" Type="http://schemas.openxmlformats.org/officeDocument/2006/relationships/image" Target="../media/image134.emf"/><Relationship Id="rId2" Type="http://schemas.openxmlformats.org/officeDocument/2006/relationships/image" Target="../media/image133.emf"/><Relationship Id="rId1" Type="http://schemas.openxmlformats.org/officeDocument/2006/relationships/slideLayout" Target="../slideLayouts/slideLayout29.xml"/><Relationship Id="rId4" Type="http://schemas.openxmlformats.org/officeDocument/2006/relationships/image" Target="../media/image13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emf"/><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3" Type="http://schemas.openxmlformats.org/officeDocument/2006/relationships/image" Target="../media/image140.emf"/><Relationship Id="rId2" Type="http://schemas.openxmlformats.org/officeDocument/2006/relationships/package" Target="../embeddings/Microsoft_Word_Document.docx"/><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9.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3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5400" dirty="0">
                <a:latin typeface="Arial" panose="020B0604020202020204" pitchFamily="34" charset="0"/>
                <a:cs typeface="Arial" panose="020B0604020202020204" pitchFamily="34" charset="0"/>
              </a:rPr>
              <a:t>June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761825611"/>
              </p:ext>
            </p:extLst>
          </p:nvPr>
        </p:nvGraphicFramePr>
        <p:xfrm>
          <a:off x="375444" y="2295625"/>
          <a:ext cx="19050000" cy="6574745"/>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376">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May-25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68456">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64.34%</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87169">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1,435</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9137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N/A</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12,251 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191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28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99">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 86.33%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99">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emergency response to red calls arriving within (and including) 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48.9%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response time to amber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12-month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159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643979">
                <a:tc>
                  <a:txBody>
                    <a:bodyPr/>
                    <a:lstStyle/>
                    <a:p>
                      <a:pPr marL="0" algn="l"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Median time from arrival at an emergency department to assessment by a clinical decision maker should        not exceed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97%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86.33%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2551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01372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7" y="4340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485457"/>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4" name="Oval 13">
            <a:extLst>
              <a:ext uri="{FF2B5EF4-FFF2-40B4-BE49-F238E27FC236}">
                <a16:creationId xmlns:a16="http://schemas.microsoft.com/office/drawing/2014/main" id="{39963355-E163-7F9A-1BFE-CDA494532B5B}"/>
              </a:ext>
            </a:extLst>
          </p:cNvPr>
          <p:cNvSpPr/>
          <p:nvPr/>
        </p:nvSpPr>
        <p:spPr>
          <a:xfrm>
            <a:off x="14030846" y="7741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433757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155312760"/>
              </p:ext>
            </p:extLst>
          </p:nvPr>
        </p:nvGraphicFramePr>
        <p:xfrm>
          <a:off x="527844" y="1006475"/>
          <a:ext cx="19050000" cy="776271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March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1 hour</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24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May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69.45%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73.44%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May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2,462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2,278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345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3681783375"/>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May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70,162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41,272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153,822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April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46.8%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May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6,778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68% (March-25)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13</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9275544"/>
            <a:ext cx="19583400" cy="219201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Revised flow operating model/Anglesey Ward</a:t>
            </a:r>
            <a:r>
              <a:rPr lang="en-GB" sz="1800" dirty="0">
                <a:effectLst/>
                <a:latin typeface="Verdana" panose="020B0604030504040204" pitchFamily="34" charset="0"/>
                <a:ea typeface="Calibri" panose="020F0502020204030204" pitchFamily="34" charset="0"/>
                <a:cs typeface="Arial" panose="020B0604020202020204" pitchFamily="34" charset="0"/>
              </a:rPr>
              <a:t>: Anglesey ward test of change commenced 2</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nd</a:t>
            </a:r>
            <a:r>
              <a:rPr lang="en-GB" sz="1800" dirty="0">
                <a:effectLst/>
                <a:latin typeface="Verdana" panose="020B0604030504040204" pitchFamily="34" charset="0"/>
                <a:ea typeface="Calibri" panose="020F0502020204030204" pitchFamily="34" charset="0"/>
                <a:cs typeface="Arial" panose="020B0604020202020204" pitchFamily="34" charset="0"/>
              </a:rPr>
              <a:t> June. 25 bedded general medical ward has been opened as a key enabler to test changes in the operating model across the UEC pathway. Significant improvements already realised, particularly in respect of ambulance handover, lost hours, ED patient turnaround time. 8 PDSA’s in total scheduled during the next 6-week period.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UEC capital redesign</a:t>
            </a:r>
            <a:r>
              <a:rPr lang="en-GB" sz="1800" dirty="0">
                <a:effectLst/>
                <a:latin typeface="Verdana" panose="020B0604030504040204" pitchFamily="34" charset="0"/>
                <a:ea typeface="Calibri" panose="020F0502020204030204" pitchFamily="34" charset="0"/>
                <a:cs typeface="Arial" panose="020B0604020202020204" pitchFamily="34" charset="0"/>
              </a:rPr>
              <a:t> – Following executive discussion, letters sent from CEO to Judith Paget (NHS Wales CEO) to outline the current tests of change in progress that will influence the capital request. There is also an expression of interest to pursue a digital platform to underpin the UEC pathway.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23" name="Picture 22">
            <a:extLst>
              <a:ext uri="{FF2B5EF4-FFF2-40B4-BE49-F238E27FC236}">
                <a16:creationId xmlns:a16="http://schemas.microsoft.com/office/drawing/2014/main" id="{8D8CD0D8-2ABE-12C2-00DF-3D0B83098F1B}"/>
              </a:ext>
            </a:extLst>
          </p:cNvPr>
          <p:cNvPicPr>
            <a:picLocks noChangeAspect="1"/>
          </p:cNvPicPr>
          <p:nvPr/>
        </p:nvPicPr>
        <p:blipFill>
          <a:blip r:embed="rId5"/>
          <a:stretch>
            <a:fillRect/>
          </a:stretch>
        </p:blipFill>
        <p:spPr>
          <a:xfrm>
            <a:off x="2691982" y="762575"/>
            <a:ext cx="6668583" cy="3878666"/>
          </a:xfrm>
          <a:prstGeom prst="rect">
            <a:avLst/>
          </a:prstGeom>
        </p:spPr>
      </p:pic>
      <p:pic>
        <p:nvPicPr>
          <p:cNvPr id="25" name="Picture 24">
            <a:extLst>
              <a:ext uri="{FF2B5EF4-FFF2-40B4-BE49-F238E27FC236}">
                <a16:creationId xmlns:a16="http://schemas.microsoft.com/office/drawing/2014/main" id="{C2D61E44-F28D-6DE2-B965-2F51DF1F234C}"/>
              </a:ext>
            </a:extLst>
          </p:cNvPr>
          <p:cNvPicPr>
            <a:picLocks noChangeAspect="1"/>
          </p:cNvPicPr>
          <p:nvPr/>
        </p:nvPicPr>
        <p:blipFill>
          <a:blip r:embed="rId6"/>
          <a:stretch>
            <a:fillRect/>
          </a:stretch>
        </p:blipFill>
        <p:spPr>
          <a:xfrm>
            <a:off x="10305422" y="765248"/>
            <a:ext cx="6638044" cy="3875993"/>
          </a:xfrm>
          <a:prstGeom prst="rect">
            <a:avLst/>
          </a:prstGeom>
        </p:spPr>
      </p:pic>
      <p:pic>
        <p:nvPicPr>
          <p:cNvPr id="27" name="Picture 26">
            <a:extLst>
              <a:ext uri="{FF2B5EF4-FFF2-40B4-BE49-F238E27FC236}">
                <a16:creationId xmlns:a16="http://schemas.microsoft.com/office/drawing/2014/main" id="{20ACD4D5-CF15-8B69-9CF0-4774669191F3}"/>
              </a:ext>
            </a:extLst>
          </p:cNvPr>
          <p:cNvPicPr>
            <a:picLocks noChangeAspect="1"/>
          </p:cNvPicPr>
          <p:nvPr/>
        </p:nvPicPr>
        <p:blipFill>
          <a:blip r:embed="rId7"/>
          <a:stretch>
            <a:fillRect/>
          </a:stretch>
        </p:blipFill>
        <p:spPr>
          <a:xfrm>
            <a:off x="10305421" y="5013140"/>
            <a:ext cx="6638043" cy="3853617"/>
          </a:xfrm>
          <a:prstGeom prst="rect">
            <a:avLst/>
          </a:prstGeom>
        </p:spPr>
      </p:pic>
      <p:pic>
        <p:nvPicPr>
          <p:cNvPr id="29" name="Picture 28">
            <a:extLst>
              <a:ext uri="{FF2B5EF4-FFF2-40B4-BE49-F238E27FC236}">
                <a16:creationId xmlns:a16="http://schemas.microsoft.com/office/drawing/2014/main" id="{7AC7011B-CBEE-9AD4-12C0-5AF53C0820C8}"/>
              </a:ext>
            </a:extLst>
          </p:cNvPr>
          <p:cNvPicPr>
            <a:picLocks noChangeAspect="1"/>
          </p:cNvPicPr>
          <p:nvPr/>
        </p:nvPicPr>
        <p:blipFill>
          <a:blip r:embed="rId8"/>
          <a:stretch>
            <a:fillRect/>
          </a:stretch>
        </p:blipFill>
        <p:spPr>
          <a:xfrm>
            <a:off x="2691981" y="5013140"/>
            <a:ext cx="6668583" cy="3689536"/>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639668" y="7411020"/>
            <a:ext cx="9001006" cy="3382523"/>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801198" y="8673962"/>
            <a:ext cx="8642046" cy="1933713"/>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Next steps for supporting improvement</a:t>
            </a:r>
          </a:p>
          <a:p>
            <a:pPr marL="34290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Focus on delivering operational improvement in partnership with D2RA programme</a:t>
            </a:r>
          </a:p>
          <a:p>
            <a:pPr marL="34290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Regional Operation Assurance Group Workshop on Demand &amp; Capacity and Performance 24.06.25</a:t>
            </a:r>
          </a:p>
          <a:p>
            <a:pPr marL="34290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Additional scrutiny meetings with leads to address this weeks rises</a:t>
            </a:r>
          </a:p>
          <a:p>
            <a:pPr marL="34290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Specific programmes of work with MH/LD &amp; </a:t>
            </a:r>
            <a:r>
              <a:rPr lang="en-GB" dirty="0" err="1">
                <a:solidFill>
                  <a:prstClr val="black"/>
                </a:solidFill>
                <a:latin typeface="Verdana" panose="020B0604030504040204" pitchFamily="34" charset="0"/>
                <a:ea typeface="Verdana" panose="020B0604030504040204" pitchFamily="34" charset="0"/>
              </a:rPr>
              <a:t>Gorseinon</a:t>
            </a:r>
            <a:endParaRPr lang="en-GB" dirty="0">
              <a:solidFill>
                <a:prstClr val="black"/>
              </a:solidFill>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905118" y="7575454"/>
            <a:ext cx="8504496"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45308" y="7633650"/>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90856" y="7612414"/>
            <a:ext cx="780027" cy="731177"/>
          </a:xfrm>
          <a:prstGeom prst="rect">
            <a:avLst/>
          </a:prstGeom>
        </p:spPr>
      </p:pic>
      <p:sp>
        <p:nvSpPr>
          <p:cNvPr id="23" name="Rectangle: Rounded Corners 22">
            <a:extLst>
              <a:ext uri="{FF2B5EF4-FFF2-40B4-BE49-F238E27FC236}">
                <a16:creationId xmlns:a16="http://schemas.microsoft.com/office/drawing/2014/main" id="{ED86CE10-79A1-E8EA-7877-6A33A4DA6DBF}"/>
              </a:ext>
              <a:ext uri="{C183D7F6-B498-43B3-948B-1728B52AA6E4}">
                <adec:decorative xmlns:adec="http://schemas.microsoft.com/office/drawing/2017/decorative" val="1"/>
              </a:ext>
            </a:extLst>
          </p:cNvPr>
          <p:cNvSpPr/>
          <p:nvPr/>
        </p:nvSpPr>
        <p:spPr>
          <a:xfrm>
            <a:off x="10413528" y="7378286"/>
            <a:ext cx="9328817" cy="3382523"/>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AD339B29-6C9A-02A1-F895-01DB1051D24F}"/>
              </a:ext>
            </a:extLst>
          </p:cNvPr>
          <p:cNvSpPr txBox="1"/>
          <p:nvPr/>
        </p:nvSpPr>
        <p:spPr>
          <a:xfrm>
            <a:off x="10444068" y="7460216"/>
            <a:ext cx="9121183" cy="3293209"/>
          </a:xfrm>
          <a:prstGeom prst="rect">
            <a:avLst/>
          </a:prstGeom>
          <a:noFill/>
        </p:spPr>
        <p:txBody>
          <a:bodyPr wrap="square">
            <a:spAutoFit/>
          </a:bodyPr>
          <a:lstStyle/>
          <a:p>
            <a:pPr marL="22860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What specific improvements have been delivered?</a:t>
            </a:r>
            <a:endParaRPr kumimoji="0" lang="en-GB" sz="1600" b="0"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Trusted Assessor T &amp; F established Feb-March leading to new model for delivery</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 &amp; F on Mental Capacity Assessment to improve process and update SOP</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New daily live state dashboard launched February</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Integrated Discharge Hub extended to front door in April (funding required to continue this)</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Patients are only allocated to P3 (Long term residential or nursing care) in extreme circumstances and should be put on P2 (Reablement). The majority of delays previously were  for P3 patients.</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Achieved reductions across Top 5 worst performing codes between January and May</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Next Steps</a:t>
            </a: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Regional D2RA programme being established to deliver some system wide transformational change, to enable 100 POCD to be achieved by March 2026</a:t>
            </a:r>
          </a:p>
        </p:txBody>
      </p:sp>
      <p:pic>
        <p:nvPicPr>
          <p:cNvPr id="8" name="Picture 7">
            <a:extLst>
              <a:ext uri="{FF2B5EF4-FFF2-40B4-BE49-F238E27FC236}">
                <a16:creationId xmlns:a16="http://schemas.microsoft.com/office/drawing/2014/main" id="{783265E0-54AE-79AE-A1E4-893DAB79F3C4}"/>
              </a:ext>
            </a:extLst>
          </p:cNvPr>
          <p:cNvPicPr>
            <a:picLocks noChangeAspect="1"/>
          </p:cNvPicPr>
          <p:nvPr/>
        </p:nvPicPr>
        <p:blipFill>
          <a:blip r:embed="rId13"/>
          <a:stretch>
            <a:fillRect/>
          </a:stretch>
        </p:blipFill>
        <p:spPr>
          <a:xfrm>
            <a:off x="10660457" y="2261410"/>
            <a:ext cx="8688403" cy="4626293"/>
          </a:xfrm>
          <a:prstGeom prst="rect">
            <a:avLst/>
          </a:prstGeom>
        </p:spPr>
      </p:pic>
      <p:sp>
        <p:nvSpPr>
          <p:cNvPr id="10" name="Speech Bubble: Oval 9">
            <a:extLst>
              <a:ext uri="{FF2B5EF4-FFF2-40B4-BE49-F238E27FC236}">
                <a16:creationId xmlns:a16="http://schemas.microsoft.com/office/drawing/2014/main" id="{4300EE0F-83A5-1795-5DE4-E86DDBB87D1F}"/>
              </a:ext>
            </a:extLst>
          </p:cNvPr>
          <p:cNvSpPr/>
          <p:nvPr/>
        </p:nvSpPr>
        <p:spPr>
          <a:xfrm>
            <a:off x="10028238" y="3136949"/>
            <a:ext cx="3173081" cy="1689719"/>
          </a:xfrm>
          <a:prstGeom prst="wedgeEllipse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dirty="0">
              <a:latin typeface="Verdana" panose="020B0604030504040204" pitchFamily="34" charset="0"/>
              <a:ea typeface="Verdana" panose="020B0604030504040204" pitchFamily="34" charset="0"/>
            </a:endParaRPr>
          </a:p>
          <a:p>
            <a:pPr algn="ctr"/>
            <a:r>
              <a:rPr lang="en-GB" sz="1200" dirty="0">
                <a:latin typeface="Verdana" panose="020B0604030504040204" pitchFamily="34" charset="0"/>
                <a:ea typeface="Verdana" panose="020B0604030504040204" pitchFamily="34" charset="0"/>
              </a:rPr>
              <a:t>Code changes in April saw </a:t>
            </a:r>
            <a:r>
              <a:rPr lang="en-GB" sz="1200" i="1" dirty="0">
                <a:latin typeface="Verdana" panose="020B0604030504040204" pitchFamily="34" charset="0"/>
                <a:ea typeface="Verdana" panose="020B0604030504040204" pitchFamily="34" charset="0"/>
              </a:rPr>
              <a:t>Awaiting Start of New home care package </a:t>
            </a:r>
            <a:r>
              <a:rPr lang="en-GB" sz="1200" dirty="0">
                <a:latin typeface="Verdana" panose="020B0604030504040204" pitchFamily="34" charset="0"/>
                <a:ea typeface="Verdana" panose="020B0604030504040204" pitchFamily="34" charset="0"/>
              </a:rPr>
              <a:t>split into two, which is why the code featured heavily in Q1, but is no longer ‘Top 5’ for 2025, YTD. </a:t>
            </a:r>
          </a:p>
          <a:p>
            <a:pPr algn="ctr"/>
            <a:endParaRPr lang="en-GB" dirty="0"/>
          </a:p>
        </p:txBody>
      </p:sp>
      <p:pic>
        <p:nvPicPr>
          <p:cNvPr id="12" name="Picture 11">
            <a:extLst>
              <a:ext uri="{FF2B5EF4-FFF2-40B4-BE49-F238E27FC236}">
                <a16:creationId xmlns:a16="http://schemas.microsoft.com/office/drawing/2014/main" id="{E7EB29E6-E75F-44BA-BF4D-0E1DFB8EA761}"/>
              </a:ext>
            </a:extLst>
          </p:cNvPr>
          <p:cNvPicPr>
            <a:picLocks noChangeAspect="1"/>
          </p:cNvPicPr>
          <p:nvPr/>
        </p:nvPicPr>
        <p:blipFill>
          <a:blip r:embed="rId14"/>
          <a:stretch>
            <a:fillRect/>
          </a:stretch>
        </p:blipFill>
        <p:spPr>
          <a:xfrm>
            <a:off x="756828" y="2131515"/>
            <a:ext cx="8688403" cy="4850314"/>
          </a:xfrm>
          <a:prstGeom prst="rect">
            <a:avLst/>
          </a:prstGeom>
        </p:spPr>
      </p:pic>
    </p:spTree>
    <p:extLst>
      <p:ext uri="{BB962C8B-B14F-4D97-AF65-F5344CB8AC3E}">
        <p14:creationId xmlns:p14="http://schemas.microsoft.com/office/powerpoint/2010/main" val="358522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15</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9353057"/>
            <a:ext cx="19583400" cy="231396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Grip &amp; control operational management</a:t>
            </a:r>
            <a:r>
              <a:rPr lang="en-GB" sz="1800" dirty="0">
                <a:effectLst/>
                <a:latin typeface="Verdana" panose="020B0604030504040204" pitchFamily="34" charset="0"/>
                <a:ea typeface="Calibri" panose="020F0502020204030204" pitchFamily="34" charset="0"/>
                <a:cs typeface="Arial" panose="020B0604020202020204" pitchFamily="34" charset="0"/>
              </a:rPr>
              <a:t> – Full Capacity protocol and zero tolerance on chair and trolley waits in full operation with additional 3:30 huddle now in situ at Morriston Hospital. Health Board launch of ‘your next patient’ commences Monday 16</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th</a:t>
            </a:r>
            <a:r>
              <a:rPr lang="en-GB" sz="1800" dirty="0">
                <a:effectLst/>
                <a:latin typeface="Verdana" panose="020B0604030504040204" pitchFamily="34" charset="0"/>
                <a:ea typeface="Calibri" panose="020F0502020204030204" pitchFamily="34" charset="0"/>
                <a:cs typeface="Arial" panose="020B0604020202020204" pitchFamily="34" charset="0"/>
              </a:rPr>
              <a:t> June 2025.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UEC Care co-ordination Hub</a:t>
            </a:r>
            <a:r>
              <a:rPr lang="en-GB" sz="1800" dirty="0">
                <a:effectLst/>
                <a:latin typeface="Verdana" panose="020B0604030504040204" pitchFamily="34" charset="0"/>
                <a:ea typeface="Calibri" panose="020F0502020204030204" pitchFamily="34" charset="0"/>
                <a:cs typeface="Arial" panose="020B0604020202020204" pitchFamily="34" charset="0"/>
              </a:rPr>
              <a:t> – Funding application submitted to Six Goals to extend the role and function of the UEC care coordination hub over the seven-day period. Initial priority to deliver five day single point of access and to implement the national ticket to ride framework.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663FF852-86CE-198C-C0ED-53C4C398FD04}"/>
              </a:ext>
            </a:extLst>
          </p:cNvPr>
          <p:cNvPicPr>
            <a:picLocks noChangeAspect="1"/>
          </p:cNvPicPr>
          <p:nvPr/>
        </p:nvPicPr>
        <p:blipFill>
          <a:blip r:embed="rId5"/>
          <a:stretch>
            <a:fillRect/>
          </a:stretch>
        </p:blipFill>
        <p:spPr>
          <a:xfrm>
            <a:off x="2813844" y="759845"/>
            <a:ext cx="6961680" cy="3980430"/>
          </a:xfrm>
          <a:prstGeom prst="rect">
            <a:avLst/>
          </a:prstGeom>
        </p:spPr>
      </p:pic>
      <p:pic>
        <p:nvPicPr>
          <p:cNvPr id="10" name="Picture 9">
            <a:extLst>
              <a:ext uri="{FF2B5EF4-FFF2-40B4-BE49-F238E27FC236}">
                <a16:creationId xmlns:a16="http://schemas.microsoft.com/office/drawing/2014/main" id="{CE63B2A7-742F-E0D0-23C6-E499AE420812}"/>
              </a:ext>
            </a:extLst>
          </p:cNvPr>
          <p:cNvPicPr>
            <a:picLocks noChangeAspect="1"/>
          </p:cNvPicPr>
          <p:nvPr/>
        </p:nvPicPr>
        <p:blipFill>
          <a:blip r:embed="rId6"/>
          <a:stretch>
            <a:fillRect/>
          </a:stretch>
        </p:blipFill>
        <p:spPr>
          <a:xfrm>
            <a:off x="10621662" y="799309"/>
            <a:ext cx="6517782" cy="3938144"/>
          </a:xfrm>
          <a:prstGeom prst="rect">
            <a:avLst/>
          </a:prstGeom>
        </p:spPr>
      </p:pic>
      <p:pic>
        <p:nvPicPr>
          <p:cNvPr id="14" name="Picture 13">
            <a:extLst>
              <a:ext uri="{FF2B5EF4-FFF2-40B4-BE49-F238E27FC236}">
                <a16:creationId xmlns:a16="http://schemas.microsoft.com/office/drawing/2014/main" id="{0438D488-6236-380F-CC7C-7652459D683E}"/>
              </a:ext>
            </a:extLst>
          </p:cNvPr>
          <p:cNvPicPr>
            <a:picLocks noChangeAspect="1"/>
          </p:cNvPicPr>
          <p:nvPr/>
        </p:nvPicPr>
        <p:blipFill>
          <a:blip r:embed="rId7"/>
          <a:stretch>
            <a:fillRect/>
          </a:stretch>
        </p:blipFill>
        <p:spPr>
          <a:xfrm>
            <a:off x="2813844" y="5172701"/>
            <a:ext cx="6961680" cy="3682372"/>
          </a:xfrm>
          <a:prstGeom prst="rect">
            <a:avLst/>
          </a:prstGeom>
        </p:spPr>
      </p:pic>
      <p:pic>
        <p:nvPicPr>
          <p:cNvPr id="21" name="Picture 20">
            <a:extLst>
              <a:ext uri="{FF2B5EF4-FFF2-40B4-BE49-F238E27FC236}">
                <a16:creationId xmlns:a16="http://schemas.microsoft.com/office/drawing/2014/main" id="{8C67660E-0B5A-4727-3E2A-56151A49A918}"/>
              </a:ext>
            </a:extLst>
          </p:cNvPr>
          <p:cNvPicPr>
            <a:picLocks noChangeAspect="1"/>
          </p:cNvPicPr>
          <p:nvPr/>
        </p:nvPicPr>
        <p:blipFill>
          <a:blip r:embed="rId8"/>
          <a:stretch>
            <a:fillRect/>
          </a:stretch>
        </p:blipFill>
        <p:spPr>
          <a:xfrm>
            <a:off x="10621662" y="5172701"/>
            <a:ext cx="6517782" cy="3682369"/>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DB86902-CDD8-EDC4-D16F-F4802A52703A}"/>
              </a:ext>
            </a:extLst>
          </p:cNvPr>
          <p:cNvPicPr>
            <a:picLocks noChangeAspect="1"/>
          </p:cNvPicPr>
          <p:nvPr/>
        </p:nvPicPr>
        <p:blipFill>
          <a:blip r:embed="rId2"/>
          <a:stretch>
            <a:fillRect/>
          </a:stretch>
        </p:blipFill>
        <p:spPr>
          <a:xfrm>
            <a:off x="2992772" y="784995"/>
            <a:ext cx="6248400" cy="3792141"/>
          </a:xfrm>
          <a:prstGeom prst="rect">
            <a:avLst/>
          </a:prstGeom>
        </p:spPr>
      </p:pic>
      <p:pic>
        <p:nvPicPr>
          <p:cNvPr id="9" name="Picture 8">
            <a:extLst>
              <a:ext uri="{FF2B5EF4-FFF2-40B4-BE49-F238E27FC236}">
                <a16:creationId xmlns:a16="http://schemas.microsoft.com/office/drawing/2014/main" id="{B57D5BF9-8A7A-920A-825C-D0EFF15FB5C8}"/>
              </a:ext>
            </a:extLst>
          </p:cNvPr>
          <p:cNvPicPr>
            <a:picLocks noChangeAspect="1"/>
          </p:cNvPicPr>
          <p:nvPr/>
        </p:nvPicPr>
        <p:blipFill>
          <a:blip r:embed="rId3"/>
          <a:stretch>
            <a:fillRect/>
          </a:stretch>
        </p:blipFill>
        <p:spPr>
          <a:xfrm>
            <a:off x="2992772" y="5053016"/>
            <a:ext cx="6248400" cy="3835150"/>
          </a:xfrm>
          <a:prstGeom prst="rect">
            <a:avLst/>
          </a:prstGeom>
        </p:spPr>
      </p:pic>
      <p:pic>
        <p:nvPicPr>
          <p:cNvPr id="11" name="Picture 10">
            <a:extLst>
              <a:ext uri="{FF2B5EF4-FFF2-40B4-BE49-F238E27FC236}">
                <a16:creationId xmlns:a16="http://schemas.microsoft.com/office/drawing/2014/main" id="{8DF59EF9-432D-16A4-E2FF-53A3798DA03B}"/>
              </a:ext>
            </a:extLst>
          </p:cNvPr>
          <p:cNvPicPr>
            <a:picLocks noChangeAspect="1"/>
          </p:cNvPicPr>
          <p:nvPr/>
        </p:nvPicPr>
        <p:blipFill>
          <a:blip r:embed="rId4"/>
          <a:stretch>
            <a:fillRect/>
          </a:stretch>
        </p:blipFill>
        <p:spPr>
          <a:xfrm>
            <a:off x="10433844" y="784995"/>
            <a:ext cx="6182581" cy="3849703"/>
          </a:xfrm>
          <a:prstGeom prst="rect">
            <a:avLst/>
          </a:prstGeom>
        </p:spPr>
      </p:pic>
      <p:pic>
        <p:nvPicPr>
          <p:cNvPr id="13" name="Picture 12">
            <a:extLst>
              <a:ext uri="{FF2B5EF4-FFF2-40B4-BE49-F238E27FC236}">
                <a16:creationId xmlns:a16="http://schemas.microsoft.com/office/drawing/2014/main" id="{A7083105-D6ED-373D-1307-C2862EC370AE}"/>
              </a:ext>
            </a:extLst>
          </p:cNvPr>
          <p:cNvPicPr>
            <a:picLocks noChangeAspect="1"/>
          </p:cNvPicPr>
          <p:nvPr/>
        </p:nvPicPr>
        <p:blipFill>
          <a:blip r:embed="rId5"/>
          <a:stretch>
            <a:fillRect/>
          </a:stretch>
        </p:blipFill>
        <p:spPr>
          <a:xfrm>
            <a:off x="10433844" y="5053016"/>
            <a:ext cx="6248400" cy="3835148"/>
          </a:xfrm>
          <a:prstGeom prst="rect">
            <a:avLst/>
          </a:prstGeom>
        </p:spPr>
      </p:pic>
      <p:sp>
        <p:nvSpPr>
          <p:cNvPr id="15" name="TextBox 14">
            <a:extLst>
              <a:ext uri="{FF2B5EF4-FFF2-40B4-BE49-F238E27FC236}">
                <a16:creationId xmlns:a16="http://schemas.microsoft.com/office/drawing/2014/main" id="{72700BF0-5C30-1839-D234-D29E5C0EFD0B}"/>
              </a:ext>
            </a:extLst>
          </p:cNvPr>
          <p:cNvSpPr txBox="1"/>
          <p:nvPr/>
        </p:nvSpPr>
        <p:spPr>
          <a:xfrm>
            <a:off x="146844" y="9117007"/>
            <a:ext cx="19583400" cy="3203056"/>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gn="just">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Due to changes to the Sentinel Stroke National Audit Programme (SSNAP) data repository in October 2024, there have been significant challenges in extracting data from the national system. However, access has now been restored with updated indicators and reporting options.  Despite this progress, the NHS Executives’ Quality Improvement Measures (QIM) portal will not be operational until June 2025 therefore this data will not be included in this report. In the interim, the service has implemented local arrangements to extract and report relevant data which is included within this report. Additionally, the digital team is actively developing a BI dashboard to provide comprehensive reporting on both national indicators and local performance metrics. This initiative aims to identify constraints and bottlenecks, ensuring targeted improvements in patient care and service delivery.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66621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17</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176106"/>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May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May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Welsh Government have provided updated de-escalation criteria for all planned care metrics which reflect encouragement towards an improved position. Focus has now been placed on achieving a new Targeted Intervention Target for patients waiting &lt;36 weeks for treatment.</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a:p>
            <a:pPr marL="285750" indent="-285750">
              <a:buFont typeface="Arial" panose="020B0604020202020204" pitchFamily="34" charset="0"/>
              <a:buChar char="•"/>
            </a:pPr>
            <a:endParaRPr lang="en-GB" dirty="0"/>
          </a:p>
        </p:txBody>
      </p:sp>
      <p:sp>
        <p:nvSpPr>
          <p:cNvPr id="17" name="Rectangle: Rounded Corners 16">
            <a:hlinkClick r:id="rId2"/>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D63D3F2C-84CB-783E-E75A-A4F3A0EA6647}"/>
              </a:ext>
            </a:extLst>
          </p:cNvPr>
          <p:cNvPicPr>
            <a:picLocks noChangeAspect="1"/>
          </p:cNvPicPr>
          <p:nvPr/>
        </p:nvPicPr>
        <p:blipFill>
          <a:blip r:embed="rId5"/>
          <a:stretch>
            <a:fillRect/>
          </a:stretch>
        </p:blipFill>
        <p:spPr>
          <a:xfrm>
            <a:off x="3341688" y="888786"/>
            <a:ext cx="6291900" cy="3731401"/>
          </a:xfrm>
          <a:prstGeom prst="rect">
            <a:avLst/>
          </a:prstGeom>
        </p:spPr>
      </p:pic>
      <p:pic>
        <p:nvPicPr>
          <p:cNvPr id="10" name="Picture 9">
            <a:extLst>
              <a:ext uri="{FF2B5EF4-FFF2-40B4-BE49-F238E27FC236}">
                <a16:creationId xmlns:a16="http://schemas.microsoft.com/office/drawing/2014/main" id="{18AF7AE5-AA49-F17B-C5E2-EDD4747C4FF4}"/>
              </a:ext>
            </a:extLst>
          </p:cNvPr>
          <p:cNvPicPr>
            <a:picLocks noChangeAspect="1"/>
          </p:cNvPicPr>
          <p:nvPr/>
        </p:nvPicPr>
        <p:blipFill>
          <a:blip r:embed="rId6"/>
          <a:stretch>
            <a:fillRect/>
          </a:stretch>
        </p:blipFill>
        <p:spPr>
          <a:xfrm>
            <a:off x="10675938" y="923711"/>
            <a:ext cx="6291900" cy="3604045"/>
          </a:xfrm>
          <a:prstGeom prst="rect">
            <a:avLst/>
          </a:prstGeom>
        </p:spPr>
      </p:pic>
      <p:pic>
        <p:nvPicPr>
          <p:cNvPr id="14" name="Picture 13">
            <a:extLst>
              <a:ext uri="{FF2B5EF4-FFF2-40B4-BE49-F238E27FC236}">
                <a16:creationId xmlns:a16="http://schemas.microsoft.com/office/drawing/2014/main" id="{5804DF77-6AD8-696B-D721-40E99E8BBA14}"/>
              </a:ext>
            </a:extLst>
          </p:cNvPr>
          <p:cNvPicPr>
            <a:picLocks noChangeAspect="1"/>
          </p:cNvPicPr>
          <p:nvPr/>
        </p:nvPicPr>
        <p:blipFill>
          <a:blip r:embed="rId7"/>
          <a:stretch>
            <a:fillRect/>
          </a:stretch>
        </p:blipFill>
        <p:spPr>
          <a:xfrm>
            <a:off x="3431382" y="5060735"/>
            <a:ext cx="6202206" cy="3691202"/>
          </a:xfrm>
          <a:prstGeom prst="rect">
            <a:avLst/>
          </a:prstGeom>
        </p:spPr>
      </p:pic>
      <p:pic>
        <p:nvPicPr>
          <p:cNvPr id="21" name="Picture 20">
            <a:extLst>
              <a:ext uri="{FF2B5EF4-FFF2-40B4-BE49-F238E27FC236}">
                <a16:creationId xmlns:a16="http://schemas.microsoft.com/office/drawing/2014/main" id="{DD0DFE71-48B8-2D91-953D-E1B77B9EA80F}"/>
              </a:ext>
            </a:extLst>
          </p:cNvPr>
          <p:cNvPicPr>
            <a:picLocks noChangeAspect="1"/>
          </p:cNvPicPr>
          <p:nvPr/>
        </p:nvPicPr>
        <p:blipFill>
          <a:blip r:embed="rId8"/>
          <a:stretch>
            <a:fillRect/>
          </a:stretch>
        </p:blipFill>
        <p:spPr>
          <a:xfrm>
            <a:off x="10675938" y="5104313"/>
            <a:ext cx="6291900" cy="3604046"/>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702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9009606"/>
            <a:ext cx="19583400" cy="1938992"/>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increase in May 2025 to 2,461, compared to 2,239 in April 2025.</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sz="2000"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A noticeable increase in patients waiting over 8 weeks for diagnostics has been recorded. Focussed </a:t>
            </a:r>
            <a:r>
              <a:rPr lang="en-GB" sz="2000" dirty="0">
                <a:latin typeface="Verdana" panose="020B0604030504040204" pitchFamily="34" charset="0"/>
                <a:ea typeface="Verdana" panose="020B0604030504040204" pitchFamily="34" charset="0"/>
                <a:cs typeface="Aptos" panose="020B0004020202020204" pitchFamily="34" charset="0"/>
              </a:rPr>
              <a:t>actions are being undertaken to improve the Endoscopy position and have been identified on the following page. </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8" name="Picture 7">
            <a:extLst>
              <a:ext uri="{FF2B5EF4-FFF2-40B4-BE49-F238E27FC236}">
                <a16:creationId xmlns:a16="http://schemas.microsoft.com/office/drawing/2014/main" id="{9D9700A4-E5B1-B19F-6EB3-CD4ECAB397FE}"/>
              </a:ext>
            </a:extLst>
          </p:cNvPr>
          <p:cNvPicPr>
            <a:picLocks noChangeAspect="1"/>
          </p:cNvPicPr>
          <p:nvPr/>
        </p:nvPicPr>
        <p:blipFill>
          <a:blip r:embed="rId2"/>
          <a:stretch>
            <a:fillRect/>
          </a:stretch>
        </p:blipFill>
        <p:spPr>
          <a:xfrm>
            <a:off x="865188" y="1981613"/>
            <a:ext cx="8953501" cy="5552707"/>
          </a:xfrm>
          <a:prstGeom prst="rect">
            <a:avLst/>
          </a:prstGeom>
        </p:spPr>
      </p:pic>
      <p:pic>
        <p:nvPicPr>
          <p:cNvPr id="11" name="Picture 10">
            <a:extLst>
              <a:ext uri="{FF2B5EF4-FFF2-40B4-BE49-F238E27FC236}">
                <a16:creationId xmlns:a16="http://schemas.microsoft.com/office/drawing/2014/main" id="{34E09A27-D853-077E-6AE1-4DAC6278C669}"/>
              </a:ext>
            </a:extLst>
          </p:cNvPr>
          <p:cNvPicPr>
            <a:picLocks noChangeAspect="1"/>
          </p:cNvPicPr>
          <p:nvPr/>
        </p:nvPicPr>
        <p:blipFill>
          <a:blip r:embed="rId3"/>
          <a:stretch>
            <a:fillRect/>
          </a:stretch>
        </p:blipFill>
        <p:spPr>
          <a:xfrm>
            <a:off x="10287001" y="1981616"/>
            <a:ext cx="8953499" cy="5552704"/>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488B9A-99A1-6CBA-4730-2C22C7E6D8B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5CE26B01-0C75-6679-74F8-DD226746F9EA}"/>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20645A7-42D2-9BF5-4D15-C14A9DA282FC}"/>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3575FEB0-3EE8-942C-9DD6-BB5A91E22EF9}"/>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5AB11549-967D-A767-43D6-A2F5EC57CA5A}"/>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271F09F3-B82A-96BD-E682-0688107B9940}"/>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FF04D362-C422-0160-E31B-B4C40C00408F}"/>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DEEFB3A4-3FC1-182A-7FAB-F090B54D2F8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A6804094-0A40-7527-B038-391057B895F1}"/>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Endoscopy: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EDA0911F-9DBE-57E9-8E9C-C97947B3DA88}"/>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19</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903EA2FC-088E-67B3-1D8E-7539B40314DC}"/>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1918B4DE-D95D-8445-C214-2768A04602C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0CE5F9B8-FC0D-D8D7-69F4-0AC1A162A08E}"/>
              </a:ext>
              <a:ext uri="{C183D7F6-B498-43B3-948B-1728B52AA6E4}">
                <adec:decorative xmlns:adec="http://schemas.microsoft.com/office/drawing/2017/decorative" val="1"/>
              </a:ext>
            </a:extLst>
          </p:cNvPr>
          <p:cNvSpPr/>
          <p:nvPr/>
        </p:nvSpPr>
        <p:spPr>
          <a:xfrm>
            <a:off x="10413528" y="2301874"/>
            <a:ext cx="9001006" cy="5053203"/>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GB" sz="2000" b="1" dirty="0">
                <a:solidFill>
                  <a:schemeClr val="accent1">
                    <a:lumMod val="75000"/>
                  </a:schemeClr>
                </a:solidFill>
                <a:latin typeface="Verdana" panose="020B0604030504040204" pitchFamily="34" charset="0"/>
                <a:ea typeface="Verdana" panose="020B0604030504040204" pitchFamily="34" charset="0"/>
              </a:rPr>
              <a:t>What are the main risks impacting performance?</a:t>
            </a:r>
          </a:p>
          <a:p>
            <a:endParaRPr lang="en-GB" sz="2000" b="1" dirty="0">
              <a:solidFill>
                <a:schemeClr val="tx1"/>
              </a:solidFill>
              <a:latin typeface="Verdana" panose="020B0604030504040204" pitchFamily="34" charset="0"/>
              <a:ea typeface="Verdana" panose="020B0604030504040204" pitchFamily="34" charset="0"/>
            </a:endParaRPr>
          </a:p>
          <a:p>
            <a:pPr marL="285750" indent="-285750">
              <a:buFontTx/>
              <a:buChar char="-"/>
            </a:pPr>
            <a:r>
              <a:rPr lang="en-GB" sz="2000" b="0" dirty="0">
                <a:solidFill>
                  <a:schemeClr val="tx1"/>
                </a:solidFill>
                <a:latin typeface="Verdana" panose="020B0604030504040204" pitchFamily="34" charset="0"/>
                <a:ea typeface="Verdana" panose="020B0604030504040204" pitchFamily="34" charset="0"/>
              </a:rPr>
              <a:t>Previous underfunding has led to a lack of capacity versus demand in all patient cohorts, including surveillance already identified as high-risk category</a:t>
            </a:r>
          </a:p>
          <a:p>
            <a:pPr marL="285750" indent="-285750">
              <a:buFontTx/>
              <a:buChar char="-"/>
            </a:pPr>
            <a:r>
              <a:rPr lang="en-GB" sz="2000" b="0" dirty="0">
                <a:solidFill>
                  <a:schemeClr val="tx1"/>
                </a:solidFill>
                <a:latin typeface="Verdana" panose="020B0604030504040204" pitchFamily="34" charset="0"/>
                <a:ea typeface="Verdana" panose="020B0604030504040204" pitchFamily="34" charset="0"/>
              </a:rPr>
              <a:t>Delayed approval of request for further funding to support phased increase of internal lists </a:t>
            </a:r>
          </a:p>
          <a:p>
            <a:pPr marL="285750" indent="-285750">
              <a:buFontTx/>
              <a:buChar char="-"/>
            </a:pPr>
            <a:r>
              <a:rPr lang="en-GB" sz="2000" b="0" dirty="0">
                <a:solidFill>
                  <a:schemeClr val="tx1"/>
                </a:solidFill>
                <a:latin typeface="Verdana" panose="020B0604030504040204" pitchFamily="34" charset="0"/>
                <a:ea typeface="Verdana" panose="020B0604030504040204" pitchFamily="34" charset="0"/>
              </a:rPr>
              <a:t>Q1 position compromised due to conversion of endoscopy referrals from increased Gastroenterology insourcing through Q4 last year from recovery monies to improve the stage 1 position. This was raised as a risk prior to implementing.</a:t>
            </a:r>
          </a:p>
          <a:p>
            <a:pPr marL="285750" indent="-285750">
              <a:buFontTx/>
              <a:buChar char="-"/>
            </a:pPr>
            <a:r>
              <a:rPr lang="en-GB" sz="2000" b="0" dirty="0">
                <a:solidFill>
                  <a:schemeClr val="tx1"/>
                </a:solidFill>
                <a:latin typeface="Verdana" panose="020B0604030504040204" pitchFamily="34" charset="0"/>
                <a:ea typeface="Verdana" panose="020B0604030504040204" pitchFamily="34" charset="0"/>
              </a:rPr>
              <a:t>Increased USC demand. More work required to understand this increase.</a:t>
            </a:r>
          </a:p>
        </p:txBody>
      </p:sp>
      <p:pic>
        <p:nvPicPr>
          <p:cNvPr id="20" name="Graphic 19" descr="Bullseye with solid fill">
            <a:extLst>
              <a:ext uri="{FF2B5EF4-FFF2-40B4-BE49-F238E27FC236}">
                <a16:creationId xmlns:a16="http://schemas.microsoft.com/office/drawing/2014/main" id="{2DEE410E-16DE-7437-4EA1-D7F9783B814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45308" y="7633650"/>
            <a:ext cx="731177" cy="731177"/>
          </a:xfrm>
          <a:prstGeom prst="rect">
            <a:avLst/>
          </a:prstGeom>
        </p:spPr>
      </p:pic>
      <p:pic>
        <p:nvPicPr>
          <p:cNvPr id="22" name="Graphic 21" descr="Bullseye with solid fill">
            <a:extLst>
              <a:ext uri="{FF2B5EF4-FFF2-40B4-BE49-F238E27FC236}">
                <a16:creationId xmlns:a16="http://schemas.microsoft.com/office/drawing/2014/main" id="{2BF26989-47CF-A235-AC08-5261C50EDD3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90856" y="7612414"/>
            <a:ext cx="780027" cy="731177"/>
          </a:xfrm>
          <a:prstGeom prst="rect">
            <a:avLst/>
          </a:prstGeom>
        </p:spPr>
      </p:pic>
      <p:sp>
        <p:nvSpPr>
          <p:cNvPr id="23" name="Rectangle: Rounded Corners 22">
            <a:extLst>
              <a:ext uri="{FF2B5EF4-FFF2-40B4-BE49-F238E27FC236}">
                <a16:creationId xmlns:a16="http://schemas.microsoft.com/office/drawing/2014/main" id="{4772C8BB-820B-5336-6A68-C84481A31DF4}"/>
              </a:ext>
              <a:ext uri="{C183D7F6-B498-43B3-948B-1728B52AA6E4}">
                <adec:decorative xmlns:adec="http://schemas.microsoft.com/office/drawing/2017/decorative" val="1"/>
              </a:ext>
            </a:extLst>
          </p:cNvPr>
          <p:cNvSpPr/>
          <p:nvPr/>
        </p:nvSpPr>
        <p:spPr>
          <a:xfrm>
            <a:off x="10413528" y="7612414"/>
            <a:ext cx="9328817" cy="2690461"/>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4524917D-0182-2543-0858-41A2B313A9AC}"/>
              </a:ext>
            </a:extLst>
          </p:cNvPr>
          <p:cNvSpPr txBox="1"/>
          <p:nvPr/>
        </p:nvSpPr>
        <p:spPr>
          <a:xfrm>
            <a:off x="10419462" y="7834259"/>
            <a:ext cx="9121183" cy="2246769"/>
          </a:xfrm>
          <a:prstGeom prst="rect">
            <a:avLst/>
          </a:prstGeom>
          <a:noFill/>
        </p:spPr>
        <p:txBody>
          <a:bodyPr wrap="square">
            <a:spAutoFit/>
          </a:bodyPr>
          <a:lstStyle/>
          <a:p>
            <a:r>
              <a:rPr lang="en-GB" sz="2000" b="1" dirty="0">
                <a:solidFill>
                  <a:schemeClr val="accent1">
                    <a:lumMod val="75000"/>
                  </a:schemeClr>
                </a:solidFill>
                <a:latin typeface="Verdana" panose="020B0604030504040204" pitchFamily="34" charset="0"/>
                <a:ea typeface="Verdana" panose="020B0604030504040204" pitchFamily="34" charset="0"/>
              </a:rPr>
              <a:t>What actions are being taken to improve?</a:t>
            </a:r>
          </a:p>
          <a:p>
            <a:endParaRPr lang="en-GB" sz="2000" b="1" dirty="0">
              <a:latin typeface="Verdana" panose="020B0604030504040204" pitchFamily="34" charset="0"/>
              <a:ea typeface="Verdana" panose="020B0604030504040204" pitchFamily="34" charset="0"/>
            </a:endParaRPr>
          </a:p>
          <a:p>
            <a:pPr marL="285750" indent="-285750">
              <a:buFontTx/>
              <a:buChar char="-"/>
            </a:pPr>
            <a:r>
              <a:rPr lang="en-GB" sz="2000" b="0" dirty="0">
                <a:latin typeface="Verdana" panose="020B0604030504040204" pitchFamily="34" charset="0"/>
                <a:ea typeface="Verdana" panose="020B0604030504040204" pitchFamily="34" charset="0"/>
              </a:rPr>
              <a:t>Continuation of insourcing to close gap of unfunded sessions</a:t>
            </a:r>
          </a:p>
          <a:p>
            <a:pPr marL="285750" indent="-285750">
              <a:buFontTx/>
              <a:buChar char="-"/>
            </a:pPr>
            <a:r>
              <a:rPr lang="en-GB" sz="2000" b="0" dirty="0">
                <a:latin typeface="Verdana" panose="020B0604030504040204" pitchFamily="34" charset="0"/>
                <a:ea typeface="Verdana" panose="020B0604030504040204" pitchFamily="34" charset="0"/>
              </a:rPr>
              <a:t>Ongoing recruitment now progressing since confirmation of funding</a:t>
            </a:r>
          </a:p>
          <a:p>
            <a:pPr marL="285750" indent="-285750">
              <a:buFontTx/>
              <a:buChar char="-"/>
            </a:pPr>
            <a:r>
              <a:rPr lang="en-GB" sz="2000" b="0" dirty="0">
                <a:latin typeface="Verdana" panose="020B0604030504040204" pitchFamily="34" charset="0"/>
                <a:ea typeface="Verdana" panose="020B0604030504040204" pitchFamily="34" charset="0"/>
              </a:rPr>
              <a:t>More capacity devoted to surveillance </a:t>
            </a:r>
          </a:p>
          <a:p>
            <a:pPr marL="285750" indent="-285750">
              <a:buFontTx/>
              <a:buChar char="-"/>
            </a:pPr>
            <a:r>
              <a:rPr lang="en-GB" sz="2000" b="0" dirty="0">
                <a:latin typeface="Verdana" panose="020B0604030504040204" pitchFamily="34" charset="0"/>
                <a:ea typeface="Verdana" panose="020B0604030504040204" pitchFamily="34" charset="0"/>
              </a:rPr>
              <a:t>Mobile Endoscopy Unit financially approved to support the backlog throughout 25/26</a:t>
            </a:r>
            <a:r>
              <a:rPr lang="en-GB" b="0" dirty="0"/>
              <a:t>.</a:t>
            </a:r>
            <a:endParaRPr lang="en-GB" b="1" dirty="0">
              <a:solidFill>
                <a:srgbClr val="FF0000"/>
              </a:solidFill>
              <a:highlight>
                <a:srgbClr val="FFFF00"/>
              </a:highlight>
            </a:endParaRPr>
          </a:p>
        </p:txBody>
      </p:sp>
      <p:pic>
        <p:nvPicPr>
          <p:cNvPr id="11" name="Picture 10">
            <a:extLst>
              <a:ext uri="{FF2B5EF4-FFF2-40B4-BE49-F238E27FC236}">
                <a16:creationId xmlns:a16="http://schemas.microsoft.com/office/drawing/2014/main" id="{D636F3B5-80B7-5EA4-8195-0B7072B9346B}"/>
              </a:ext>
            </a:extLst>
          </p:cNvPr>
          <p:cNvPicPr>
            <a:picLocks noChangeAspect="1"/>
          </p:cNvPicPr>
          <p:nvPr/>
        </p:nvPicPr>
        <p:blipFill>
          <a:blip r:embed="rId13"/>
          <a:stretch>
            <a:fillRect/>
          </a:stretch>
        </p:blipFill>
        <p:spPr>
          <a:xfrm>
            <a:off x="691155" y="3471961"/>
            <a:ext cx="9001006" cy="5302765"/>
          </a:xfrm>
          <a:prstGeom prst="rect">
            <a:avLst/>
          </a:prstGeom>
        </p:spPr>
      </p:pic>
    </p:spTree>
    <p:extLst>
      <p:ext uri="{BB962C8B-B14F-4D97-AF65-F5344CB8AC3E}">
        <p14:creationId xmlns:p14="http://schemas.microsoft.com/office/powerpoint/2010/main" val="346342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688962152"/>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6F362132-D615-7BE4-DC5F-8131596EBF5D}"/>
              </a:ext>
            </a:extLst>
          </p:cNvPr>
          <p:cNvPicPr>
            <a:picLocks noChangeAspect="1"/>
          </p:cNvPicPr>
          <p:nvPr/>
        </p:nvPicPr>
        <p:blipFill>
          <a:blip r:embed="rId2"/>
          <a:stretch>
            <a:fillRect/>
          </a:stretch>
        </p:blipFill>
        <p:spPr>
          <a:xfrm>
            <a:off x="10800764" y="804641"/>
            <a:ext cx="7240352" cy="3607198"/>
          </a:xfrm>
          <a:prstGeom prst="rect">
            <a:avLst/>
          </a:prstGeom>
        </p:spPr>
      </p:pic>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146844" y="9159873"/>
            <a:ext cx="19583400" cy="239039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Gold </a:t>
            </a:r>
            <a:r>
              <a:rPr lang="en-GB" sz="1600" i="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 difficile </a:t>
            </a: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High Incidence Management Group continues, with Silver Groups reporting into Gold.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The Digital App for HCAI incident case reviews moves into user acceptability testing.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New </a:t>
            </a:r>
            <a:r>
              <a:rPr lang="en-GB" sz="1600" i="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 difficile </a:t>
            </a: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Standards: Risk Assessment &amp; Governance Framework agreed by Management Board.  Formalise launch of Standards.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Continued focus on improving antimicrobial stewardship, in particular the outcomes of antimicrobial review.</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Collaborative work with ED team, Domestic Services Team and IPC on cleaning schedules and requirements in ED.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p>
        </p:txBody>
      </p:sp>
      <p:sp>
        <p:nvSpPr>
          <p:cNvPr id="20" name="Rectangle: Rounded Corners 19">
            <a:hlinkClick r:id="rId3"/>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408441" y="843950"/>
            <a:ext cx="914400" cy="914400"/>
          </a:xfrm>
          <a:prstGeom prst="rect">
            <a:avLst/>
          </a:prstGeom>
        </p:spPr>
      </p:pic>
      <p:pic>
        <p:nvPicPr>
          <p:cNvPr id="8" name="Picture 7">
            <a:extLst>
              <a:ext uri="{FF2B5EF4-FFF2-40B4-BE49-F238E27FC236}">
                <a16:creationId xmlns:a16="http://schemas.microsoft.com/office/drawing/2014/main" id="{7798A436-DC18-3BC7-1631-6096ABA70466}"/>
              </a:ext>
            </a:extLst>
          </p:cNvPr>
          <p:cNvPicPr>
            <a:picLocks noChangeAspect="1"/>
          </p:cNvPicPr>
          <p:nvPr/>
        </p:nvPicPr>
        <p:blipFill>
          <a:blip r:embed="rId6"/>
          <a:stretch>
            <a:fillRect/>
          </a:stretch>
        </p:blipFill>
        <p:spPr>
          <a:xfrm>
            <a:off x="2064572" y="825434"/>
            <a:ext cx="7162800" cy="3604729"/>
          </a:xfrm>
          <a:prstGeom prst="rect">
            <a:avLst/>
          </a:prstGeom>
        </p:spPr>
      </p:pic>
      <p:pic>
        <p:nvPicPr>
          <p:cNvPr id="15" name="Picture 14">
            <a:extLst>
              <a:ext uri="{FF2B5EF4-FFF2-40B4-BE49-F238E27FC236}">
                <a16:creationId xmlns:a16="http://schemas.microsoft.com/office/drawing/2014/main" id="{DBB45F4A-F4F1-F803-8F64-73739C767F0F}"/>
              </a:ext>
            </a:extLst>
          </p:cNvPr>
          <p:cNvPicPr>
            <a:picLocks noChangeAspect="1"/>
          </p:cNvPicPr>
          <p:nvPr/>
        </p:nvPicPr>
        <p:blipFill>
          <a:blip r:embed="rId7"/>
          <a:stretch>
            <a:fillRect/>
          </a:stretch>
        </p:blipFill>
        <p:spPr>
          <a:xfrm>
            <a:off x="2089178" y="4857098"/>
            <a:ext cx="7138194" cy="3877911"/>
          </a:xfrm>
          <a:prstGeom prst="rect">
            <a:avLst/>
          </a:prstGeom>
        </p:spPr>
      </p:pic>
      <p:pic>
        <p:nvPicPr>
          <p:cNvPr id="17" name="Picture 16">
            <a:extLst>
              <a:ext uri="{FF2B5EF4-FFF2-40B4-BE49-F238E27FC236}">
                <a16:creationId xmlns:a16="http://schemas.microsoft.com/office/drawing/2014/main" id="{E66DD016-A6CF-AD6F-49F9-70F452AD028F}"/>
              </a:ext>
            </a:extLst>
          </p:cNvPr>
          <p:cNvPicPr>
            <a:picLocks noChangeAspect="1"/>
          </p:cNvPicPr>
          <p:nvPr/>
        </p:nvPicPr>
        <p:blipFill>
          <a:blip r:embed="rId8"/>
          <a:stretch>
            <a:fillRect/>
          </a:stretch>
        </p:blipFill>
        <p:spPr>
          <a:xfrm>
            <a:off x="10800764" y="4857119"/>
            <a:ext cx="7240352" cy="3877889"/>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7C53EF6-A0C7-087D-3863-F1E0DD9B6ED3}"/>
              </a:ext>
            </a:extLst>
          </p:cNvPr>
          <p:cNvSpPr txBox="1"/>
          <p:nvPr/>
        </p:nvSpPr>
        <p:spPr>
          <a:xfrm>
            <a:off x="146844" y="8955852"/>
            <a:ext cx="19583400" cy="24359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In April 2025, the service reported 60% of patients had started treatment within 62 days which is above the Welsh Government TI target of 60%. Additional actions are being undertaken to improve performance; </a:t>
            </a: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Continued focus on front end of pathway for all specialties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Continued focus on cellular pathology, workforce review - several posts going through vacancy control process; ongoing discussions to address backlogs that impact performance.  Identify opportunities to improve turnaround times for urological USC’s.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2040B4D4-F128-BE22-AD29-BE1D2A81C5B2}"/>
              </a:ext>
            </a:extLst>
          </p:cNvPr>
          <p:cNvPicPr>
            <a:picLocks noChangeAspect="1"/>
          </p:cNvPicPr>
          <p:nvPr/>
        </p:nvPicPr>
        <p:blipFill>
          <a:blip r:embed="rId2"/>
          <a:stretch>
            <a:fillRect/>
          </a:stretch>
        </p:blipFill>
        <p:spPr>
          <a:xfrm>
            <a:off x="11272044" y="1323389"/>
            <a:ext cx="7453261" cy="6398897"/>
          </a:xfrm>
          <a:prstGeom prst="rect">
            <a:avLst/>
          </a:prstGeom>
        </p:spPr>
      </p:pic>
      <p:pic>
        <p:nvPicPr>
          <p:cNvPr id="9" name="Picture 8">
            <a:extLst>
              <a:ext uri="{FF2B5EF4-FFF2-40B4-BE49-F238E27FC236}">
                <a16:creationId xmlns:a16="http://schemas.microsoft.com/office/drawing/2014/main" id="{875DA995-18C2-C9A3-5C73-4DB32B22EAA2}"/>
              </a:ext>
            </a:extLst>
          </p:cNvPr>
          <p:cNvPicPr>
            <a:picLocks noChangeAspect="1"/>
          </p:cNvPicPr>
          <p:nvPr/>
        </p:nvPicPr>
        <p:blipFill>
          <a:blip r:embed="rId3"/>
          <a:stretch>
            <a:fillRect/>
          </a:stretch>
        </p:blipFill>
        <p:spPr>
          <a:xfrm>
            <a:off x="604044" y="1380661"/>
            <a:ext cx="9753600" cy="6183656"/>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sp>
        <p:nvSpPr>
          <p:cNvPr id="9" name="TextBox 8">
            <a:extLst>
              <a:ext uri="{FF2B5EF4-FFF2-40B4-BE49-F238E27FC236}">
                <a16:creationId xmlns:a16="http://schemas.microsoft.com/office/drawing/2014/main" id="{9A92DECB-9B25-DB5B-C724-014C7DACEE58}"/>
              </a:ext>
            </a:extLst>
          </p:cNvPr>
          <p:cNvSpPr txBox="1"/>
          <p:nvPr/>
        </p:nvSpPr>
        <p:spPr>
          <a:xfrm>
            <a:off x="261144" y="9438045"/>
            <a:ext cx="19583400" cy="144770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backlog has seen a recent reduction and continues to move towards the outlined trajectory, with additional actions being undertaken to improve performance:</a:t>
            </a: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Identify additional surgical capacity, increase preassessment capacity to support theatres scheduling.  Additional chemotherapy capacity (business case agreed).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Further actions/improvement in Skin as seasonal demand increases, LGI, Urology and Lung.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0" y="9236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A9397DBF-A6EB-6D57-9A53-9E71DBC4CA8F}"/>
              </a:ext>
            </a:extLst>
          </p:cNvPr>
          <p:cNvPicPr>
            <a:picLocks noChangeAspect="1"/>
          </p:cNvPicPr>
          <p:nvPr/>
        </p:nvPicPr>
        <p:blipFill>
          <a:blip r:embed="rId2"/>
          <a:stretch>
            <a:fillRect/>
          </a:stretch>
        </p:blipFill>
        <p:spPr>
          <a:xfrm>
            <a:off x="330431" y="1669998"/>
            <a:ext cx="19444825" cy="6727873"/>
          </a:xfrm>
          <a:prstGeom prst="rect">
            <a:avLst/>
          </a:prstGeom>
        </p:spPr>
      </p:pic>
    </p:spTree>
    <p:extLst>
      <p:ext uri="{BB962C8B-B14F-4D97-AF65-F5344CB8AC3E}">
        <p14:creationId xmlns:p14="http://schemas.microsoft.com/office/powerpoint/2010/main" val="2447850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9D9870-19F6-DA3A-B8AD-0639134651D5}"/>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534C2923-C269-CEF7-BAE3-339E39C15783}"/>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FF084FA3-34EF-42F8-4542-ECFA649DC4D7}"/>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65B2E8E0-CB65-10DC-F1A7-E4A10BC224D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021E0DAE-96A5-9BEA-D13D-5A9092ADCF30}"/>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9DF41877-B1D4-CA63-AD5E-504B7D95DAFD}"/>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93B79E65-F88A-D01E-59C6-414437968178}"/>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F8CDEE23-B753-67FA-12AC-3363C7202A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E476E73C-4652-70B9-B591-416EA407A1BA}"/>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Cancer: Systematic </a:t>
            </a:r>
            <a:r>
              <a:rPr lang="en-GB" sz="4617" b="1" dirty="0">
                <a:solidFill>
                  <a:srgbClr val="FFFFFF"/>
                </a:solidFill>
                <a:latin typeface="Verdana" panose="020B0604030504040204" pitchFamily="34" charset="0"/>
                <a:ea typeface="Verdana" panose="020B0604030504040204" pitchFamily="34" charset="0"/>
              </a:rPr>
              <a:t>A</a:t>
            </a:r>
            <a:r>
              <a:rPr kumimoji="0" lang="en-GB" sz="4617" b="1" i="0" u="none" strike="noStrike" kern="1200" cap="none" spc="0" normalizeH="0" baseline="0" noProof="0" dirty="0" err="1">
                <a:ln>
                  <a:noFill/>
                </a:ln>
                <a:solidFill>
                  <a:srgbClr val="FFFFFF"/>
                </a:solidFill>
                <a:effectLst/>
                <a:uLnTx/>
                <a:uFillTx/>
                <a:latin typeface="Verdana" panose="020B0604030504040204" pitchFamily="34" charset="0"/>
                <a:ea typeface="Verdana" panose="020B0604030504040204" pitchFamily="34" charset="0"/>
                <a:cs typeface="+mn-cs"/>
              </a:rPr>
              <a:t>nti</a:t>
            </a: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-Cancer </a:t>
            </a:r>
            <a:r>
              <a:rPr lang="en-GB" sz="4617" b="1" dirty="0">
                <a:solidFill>
                  <a:srgbClr val="FFFFFF"/>
                </a:solidFill>
                <a:latin typeface="Verdana" panose="020B0604030504040204" pitchFamily="34" charset="0"/>
                <a:ea typeface="Verdana" panose="020B0604030504040204" pitchFamily="34" charset="0"/>
              </a:rPr>
              <a:t>T</a:t>
            </a:r>
            <a:r>
              <a:rPr kumimoji="0" lang="en-GB" sz="4617" b="1" i="0" u="none" strike="noStrike" kern="1200" cap="none" spc="0" normalizeH="0" baseline="0" noProof="0" dirty="0" err="1">
                <a:ln>
                  <a:noFill/>
                </a:ln>
                <a:solidFill>
                  <a:srgbClr val="FFFFFF"/>
                </a:solidFill>
                <a:effectLst/>
                <a:uLnTx/>
                <a:uFillTx/>
                <a:latin typeface="Verdana" panose="020B0604030504040204" pitchFamily="34" charset="0"/>
                <a:ea typeface="Verdana" panose="020B0604030504040204" pitchFamily="34" charset="0"/>
                <a:cs typeface="+mn-cs"/>
              </a:rPr>
              <a:t>herapy</a:t>
            </a: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 (SACT)</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D276C92C-8484-ECB7-BE8A-CE8865E84759}"/>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23</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37D942EB-F0B7-6AC5-2D41-026FC723C131}"/>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5B033983-92DE-B551-5C08-41AE1B0A5DA5}"/>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pic>
        <p:nvPicPr>
          <p:cNvPr id="20" name="Graphic 19" descr="Bullseye with solid fill">
            <a:extLst>
              <a:ext uri="{FF2B5EF4-FFF2-40B4-BE49-F238E27FC236}">
                <a16:creationId xmlns:a16="http://schemas.microsoft.com/office/drawing/2014/main" id="{AF8CBEB9-694A-3C90-535E-65482054BA3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45308" y="7633650"/>
            <a:ext cx="731177" cy="731177"/>
          </a:xfrm>
          <a:prstGeom prst="rect">
            <a:avLst/>
          </a:prstGeom>
        </p:spPr>
      </p:pic>
      <p:pic>
        <p:nvPicPr>
          <p:cNvPr id="22" name="Graphic 21" descr="Bullseye with solid fill">
            <a:extLst>
              <a:ext uri="{FF2B5EF4-FFF2-40B4-BE49-F238E27FC236}">
                <a16:creationId xmlns:a16="http://schemas.microsoft.com/office/drawing/2014/main" id="{B1159F83-7AA8-4373-F463-F59D66C1DC0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90856" y="7612414"/>
            <a:ext cx="780027" cy="731177"/>
          </a:xfrm>
          <a:prstGeom prst="rect">
            <a:avLst/>
          </a:prstGeom>
        </p:spPr>
      </p:pic>
      <p:sp>
        <p:nvSpPr>
          <p:cNvPr id="23" name="Rectangle: Rounded Corners 22">
            <a:extLst>
              <a:ext uri="{FF2B5EF4-FFF2-40B4-BE49-F238E27FC236}">
                <a16:creationId xmlns:a16="http://schemas.microsoft.com/office/drawing/2014/main" id="{207E85E7-BAE0-FB22-5007-A81B4D5D4B4D}"/>
              </a:ext>
              <a:ext uri="{C183D7F6-B498-43B3-948B-1728B52AA6E4}">
                <adec:decorative xmlns:adec="http://schemas.microsoft.com/office/drawing/2017/decorative" val="1"/>
              </a:ext>
            </a:extLst>
          </p:cNvPr>
          <p:cNvSpPr/>
          <p:nvPr/>
        </p:nvSpPr>
        <p:spPr>
          <a:xfrm>
            <a:off x="10325187" y="4897768"/>
            <a:ext cx="8482288" cy="5804666"/>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C16A10BF-27E5-63F2-A279-D7BDAD9A35B7}"/>
              </a:ext>
            </a:extLst>
          </p:cNvPr>
          <p:cNvSpPr txBox="1"/>
          <p:nvPr/>
        </p:nvSpPr>
        <p:spPr>
          <a:xfrm>
            <a:off x="10483946" y="5117510"/>
            <a:ext cx="8206783" cy="5804666"/>
          </a:xfrm>
          <a:prstGeom prst="rect">
            <a:avLst/>
          </a:prstGeom>
          <a:noFill/>
        </p:spPr>
        <p:txBody>
          <a:bodyPr wrap="square">
            <a:spAutoFit/>
          </a:bodyPr>
          <a:lstStyle/>
          <a:p>
            <a:pPr marL="22860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What specific improvements have been delivered?</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600" dirty="0">
                <a:effectLst/>
                <a:latin typeface="Verdana" panose="020B0604030504040204" pitchFamily="34" charset="0"/>
                <a:ea typeface="Verdana" panose="020B0604030504040204" pitchFamily="34" charset="0"/>
              </a:rPr>
              <a:t>There were no priority 1 patients treated in April. There were noticeable improvements in the % of patients breaching for priority 2 and 3 patient groups</a:t>
            </a:r>
          </a:p>
          <a:p>
            <a:pPr algn="just"/>
            <a:endParaRPr lang="en-GB" sz="1600" dirty="0">
              <a:latin typeface="Verdana" panose="020B0604030504040204" pitchFamily="34" charset="0"/>
              <a:ea typeface="Verdana" panose="020B0604030504040204" pitchFamily="34" charset="0"/>
            </a:endParaRPr>
          </a:p>
          <a:p>
            <a:pPr algn="just">
              <a:buNone/>
            </a:pPr>
            <a:r>
              <a:rPr lang="en-GB" sz="1600" dirty="0">
                <a:solidFill>
                  <a:srgbClr val="000000"/>
                </a:solidFill>
                <a:effectLst/>
                <a:latin typeface="Verdana" panose="020B0604030504040204" pitchFamily="34" charset="0"/>
                <a:ea typeface="Verdana" panose="020B0604030504040204" pitchFamily="34" charset="0"/>
              </a:rPr>
              <a:t>For P2 and P3 patients the average number of days a patient breached their target by has reduced, and the maximum number of days waited has also improved.</a:t>
            </a:r>
            <a:endParaRPr lang="en-GB" sz="1600" dirty="0">
              <a:effectLst/>
              <a:latin typeface="Verdana" panose="020B0604030504040204" pitchFamily="34" charset="0"/>
              <a:ea typeface="Verdana" panose="020B0604030504040204" pitchFamily="34" charset="0"/>
            </a:endParaRPr>
          </a:p>
          <a:p>
            <a:pPr algn="just">
              <a:buNone/>
            </a:pPr>
            <a:r>
              <a:rPr lang="en-GB" sz="1600" dirty="0">
                <a:solidFill>
                  <a:srgbClr val="000000"/>
                </a:solidFill>
                <a:effectLst/>
                <a:latin typeface="Verdana" panose="020B0604030504040204" pitchFamily="34" charset="0"/>
                <a:ea typeface="Verdana" panose="020B0604030504040204" pitchFamily="34" charset="0"/>
              </a:rPr>
              <a:t> </a:t>
            </a:r>
            <a:endParaRPr lang="en-GB" sz="1600" dirty="0">
              <a:effectLst/>
              <a:latin typeface="Verdana" panose="020B0604030504040204" pitchFamily="34" charset="0"/>
              <a:ea typeface="Verdana" panose="020B0604030504040204" pitchFamily="34" charset="0"/>
            </a:endParaRPr>
          </a:p>
          <a:p>
            <a:pPr algn="just"/>
            <a:r>
              <a:rPr lang="en-GB" sz="1600" dirty="0">
                <a:solidFill>
                  <a:srgbClr val="000000"/>
                </a:solidFill>
                <a:effectLst/>
                <a:latin typeface="Verdana" panose="020B0604030504040204" pitchFamily="34" charset="0"/>
                <a:ea typeface="Verdana" panose="020B0604030504040204" pitchFamily="34" charset="0"/>
              </a:rPr>
              <a:t>There were a large number of patient deferrals during April which has likely created space in the diary for patients to be treated sooner, reflecting the fall in maximum wait and the average number of days breached. </a:t>
            </a:r>
            <a:endParaRPr lang="en-GB" sz="1600" dirty="0">
              <a:effectLst/>
              <a:latin typeface="Verdana" panose="020B0604030504040204" pitchFamily="34" charset="0"/>
              <a:ea typeface="Verdana" panose="020B0604030504040204" pitchFamily="34" charset="0"/>
            </a:endParaRPr>
          </a:p>
          <a:p>
            <a:pPr algn="just"/>
            <a:endParaRPr lang="en-GB" sz="1600" dirty="0">
              <a:latin typeface="Verdana" panose="020B0604030504040204" pitchFamily="34" charset="0"/>
              <a:ea typeface="Verdana" panose="020B0604030504040204" pitchFamily="34" charset="0"/>
            </a:endParaRPr>
          </a:p>
          <a:p>
            <a:pPr algn="just">
              <a:lnSpc>
                <a:spcPct val="115000"/>
              </a:lnSpc>
              <a:buNone/>
            </a:pPr>
            <a:r>
              <a:rPr lang="en-GB" sz="1600" dirty="0">
                <a:solidFill>
                  <a:srgbClr val="000000"/>
                </a:solidFill>
                <a:effectLst/>
                <a:latin typeface="Verdana" panose="020B0604030504040204" pitchFamily="34" charset="0"/>
                <a:ea typeface="Verdana" panose="020B0604030504040204" pitchFamily="34" charset="0"/>
              </a:rPr>
              <a:t>The number of patients starting SACT decreased slightly in April, but attendances and the total number of patients treated increased. There was another reduction in patients being treated on Ward 12, which may have contributed to the increase in attendances to CDU. A number of these patients could have attended over multiple days, also contributing to higher attendances. However, as there are still staff shortages, Area 3 continues to be closed at times throughout the month. Despite this, the high number of attendances has kept the nominal chair capacity at 100% this month.</a:t>
            </a:r>
            <a:endParaRPr lang="en-GB" sz="1600" dirty="0">
              <a:effectLst/>
              <a:latin typeface="Verdana" panose="020B0604030504040204" pitchFamily="34" charset="0"/>
              <a:ea typeface="Verdana" panose="020B0604030504040204" pitchFamily="34" charset="0"/>
            </a:endParaRPr>
          </a:p>
          <a:p>
            <a:pPr marL="22860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p:txBody>
      </p:sp>
      <p:pic>
        <p:nvPicPr>
          <p:cNvPr id="2" name="Picture 1">
            <a:extLst>
              <a:ext uri="{FF2B5EF4-FFF2-40B4-BE49-F238E27FC236}">
                <a16:creationId xmlns:a16="http://schemas.microsoft.com/office/drawing/2014/main" id="{B3A24864-847E-FA6D-FF69-79A40A8B6B9B}"/>
              </a:ext>
            </a:extLst>
          </p:cNvPr>
          <p:cNvPicPr>
            <a:picLocks noChangeAspect="1"/>
          </p:cNvPicPr>
          <p:nvPr/>
        </p:nvPicPr>
        <p:blipFill>
          <a:blip r:embed="rId13"/>
          <a:stretch>
            <a:fillRect/>
          </a:stretch>
        </p:blipFill>
        <p:spPr>
          <a:xfrm>
            <a:off x="1589444" y="2195550"/>
            <a:ext cx="7391425" cy="1857749"/>
          </a:xfrm>
          <a:prstGeom prst="rect">
            <a:avLst/>
          </a:prstGeom>
        </p:spPr>
      </p:pic>
      <p:pic>
        <p:nvPicPr>
          <p:cNvPr id="5" name="Picture 4">
            <a:extLst>
              <a:ext uri="{FF2B5EF4-FFF2-40B4-BE49-F238E27FC236}">
                <a16:creationId xmlns:a16="http://schemas.microsoft.com/office/drawing/2014/main" id="{4E4D13C0-36F5-21A3-1D84-B15B733B685E}"/>
              </a:ext>
            </a:extLst>
          </p:cNvPr>
          <p:cNvPicPr>
            <a:picLocks noChangeAspect="1"/>
          </p:cNvPicPr>
          <p:nvPr/>
        </p:nvPicPr>
        <p:blipFill>
          <a:blip r:embed="rId14"/>
          <a:stretch>
            <a:fillRect/>
          </a:stretch>
        </p:blipFill>
        <p:spPr>
          <a:xfrm>
            <a:off x="2066540" y="8822517"/>
            <a:ext cx="6946873" cy="2097626"/>
          </a:xfrm>
          <a:prstGeom prst="rect">
            <a:avLst/>
          </a:prstGeom>
        </p:spPr>
      </p:pic>
      <p:pic>
        <p:nvPicPr>
          <p:cNvPr id="11" name="Picture 10">
            <a:extLst>
              <a:ext uri="{FF2B5EF4-FFF2-40B4-BE49-F238E27FC236}">
                <a16:creationId xmlns:a16="http://schemas.microsoft.com/office/drawing/2014/main" id="{76818C0F-BCAA-3A33-6BCE-5A44298CC0E4}"/>
              </a:ext>
            </a:extLst>
          </p:cNvPr>
          <p:cNvPicPr>
            <a:picLocks noChangeAspect="1"/>
          </p:cNvPicPr>
          <p:nvPr/>
        </p:nvPicPr>
        <p:blipFill>
          <a:blip r:embed="rId15"/>
          <a:stretch>
            <a:fillRect/>
          </a:stretch>
        </p:blipFill>
        <p:spPr>
          <a:xfrm>
            <a:off x="10413529" y="2264626"/>
            <a:ext cx="7758952" cy="2298476"/>
          </a:xfrm>
          <a:prstGeom prst="rect">
            <a:avLst/>
          </a:prstGeom>
        </p:spPr>
      </p:pic>
      <p:pic>
        <p:nvPicPr>
          <p:cNvPr id="16" name="Picture 15">
            <a:extLst>
              <a:ext uri="{FF2B5EF4-FFF2-40B4-BE49-F238E27FC236}">
                <a16:creationId xmlns:a16="http://schemas.microsoft.com/office/drawing/2014/main" id="{56404BFC-1D8D-087E-3647-59ED9F630125}"/>
              </a:ext>
            </a:extLst>
          </p:cNvPr>
          <p:cNvPicPr>
            <a:picLocks noChangeAspect="1"/>
          </p:cNvPicPr>
          <p:nvPr/>
        </p:nvPicPr>
        <p:blipFill>
          <a:blip r:embed="rId16"/>
          <a:stretch>
            <a:fillRect/>
          </a:stretch>
        </p:blipFill>
        <p:spPr>
          <a:xfrm>
            <a:off x="1715658" y="4326035"/>
            <a:ext cx="7138996" cy="4217435"/>
          </a:xfrm>
          <a:prstGeom prst="rect">
            <a:avLst/>
          </a:prstGeom>
        </p:spPr>
      </p:pic>
    </p:spTree>
    <p:extLst>
      <p:ext uri="{BB962C8B-B14F-4D97-AF65-F5344CB8AC3E}">
        <p14:creationId xmlns:p14="http://schemas.microsoft.com/office/powerpoint/2010/main" val="12575651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Follow-Ups &amp; Activity</a:t>
            </a:r>
          </a:p>
        </p:txBody>
      </p:sp>
      <p:pic>
        <p:nvPicPr>
          <p:cNvPr id="7" name="Picture 6">
            <a:extLst>
              <a:ext uri="{FF2B5EF4-FFF2-40B4-BE49-F238E27FC236}">
                <a16:creationId xmlns:a16="http://schemas.microsoft.com/office/drawing/2014/main" id="{31C4E3EB-6347-D035-F957-9663C2270795}"/>
              </a:ext>
            </a:extLst>
          </p:cNvPr>
          <p:cNvPicPr>
            <a:picLocks noChangeAspect="1"/>
          </p:cNvPicPr>
          <p:nvPr/>
        </p:nvPicPr>
        <p:blipFill>
          <a:blip r:embed="rId2"/>
          <a:stretch>
            <a:fillRect/>
          </a:stretch>
        </p:blipFill>
        <p:spPr>
          <a:xfrm>
            <a:off x="2350166" y="926406"/>
            <a:ext cx="6874734" cy="3972189"/>
          </a:xfrm>
          <a:prstGeom prst="rect">
            <a:avLst/>
          </a:prstGeom>
        </p:spPr>
      </p:pic>
      <p:pic>
        <p:nvPicPr>
          <p:cNvPr id="11" name="Picture 10">
            <a:extLst>
              <a:ext uri="{FF2B5EF4-FFF2-40B4-BE49-F238E27FC236}">
                <a16:creationId xmlns:a16="http://schemas.microsoft.com/office/drawing/2014/main" id="{C1C1AEFB-B7E1-E270-571C-6675ACA07BA8}"/>
              </a:ext>
            </a:extLst>
          </p:cNvPr>
          <p:cNvPicPr>
            <a:picLocks noChangeAspect="1"/>
          </p:cNvPicPr>
          <p:nvPr/>
        </p:nvPicPr>
        <p:blipFill>
          <a:blip r:embed="rId3"/>
          <a:stretch>
            <a:fillRect/>
          </a:stretch>
        </p:blipFill>
        <p:spPr>
          <a:xfrm>
            <a:off x="10251173" y="956304"/>
            <a:ext cx="6874734" cy="3942291"/>
          </a:xfrm>
          <a:prstGeom prst="rect">
            <a:avLst/>
          </a:prstGeom>
        </p:spPr>
      </p:pic>
      <p:pic>
        <p:nvPicPr>
          <p:cNvPr id="16" name="Picture 15">
            <a:extLst>
              <a:ext uri="{FF2B5EF4-FFF2-40B4-BE49-F238E27FC236}">
                <a16:creationId xmlns:a16="http://schemas.microsoft.com/office/drawing/2014/main" id="{B5C53263-7107-1713-B78B-FF85F62793EC}"/>
              </a:ext>
            </a:extLst>
          </p:cNvPr>
          <p:cNvPicPr>
            <a:picLocks noChangeAspect="1"/>
          </p:cNvPicPr>
          <p:nvPr/>
        </p:nvPicPr>
        <p:blipFill>
          <a:blip r:embed="rId4"/>
          <a:stretch>
            <a:fillRect/>
          </a:stretch>
        </p:blipFill>
        <p:spPr>
          <a:xfrm>
            <a:off x="10240337" y="5883275"/>
            <a:ext cx="7023675" cy="4191000"/>
          </a:xfrm>
          <a:prstGeom prst="rect">
            <a:avLst/>
          </a:prstGeom>
        </p:spPr>
      </p:pic>
      <p:pic>
        <p:nvPicPr>
          <p:cNvPr id="18" name="Picture 17">
            <a:extLst>
              <a:ext uri="{FF2B5EF4-FFF2-40B4-BE49-F238E27FC236}">
                <a16:creationId xmlns:a16="http://schemas.microsoft.com/office/drawing/2014/main" id="{4FE17AE4-EC06-49D4-7181-5F2644385961}"/>
              </a:ext>
            </a:extLst>
          </p:cNvPr>
          <p:cNvPicPr>
            <a:picLocks noChangeAspect="1"/>
          </p:cNvPicPr>
          <p:nvPr/>
        </p:nvPicPr>
        <p:blipFill>
          <a:blip r:embed="rId5"/>
          <a:stretch>
            <a:fillRect/>
          </a:stretch>
        </p:blipFill>
        <p:spPr>
          <a:xfrm>
            <a:off x="2350166" y="5883275"/>
            <a:ext cx="6874735" cy="4191000"/>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1AD57C78-31F6-6361-F68D-B56C40F6ACB2}"/>
              </a:ext>
            </a:extLst>
          </p:cNvPr>
          <p:cNvPicPr>
            <a:picLocks noChangeAspect="1"/>
          </p:cNvPicPr>
          <p:nvPr/>
        </p:nvPicPr>
        <p:blipFill>
          <a:blip r:embed="rId2"/>
          <a:stretch>
            <a:fillRect/>
          </a:stretch>
        </p:blipFill>
        <p:spPr>
          <a:xfrm>
            <a:off x="2865595" y="854075"/>
            <a:ext cx="6708072" cy="3733798"/>
          </a:xfrm>
          <a:prstGeom prst="rect">
            <a:avLst/>
          </a:prstGeom>
        </p:spPr>
      </p:pic>
      <p:pic>
        <p:nvPicPr>
          <p:cNvPr id="9" name="Picture 8">
            <a:extLst>
              <a:ext uri="{FF2B5EF4-FFF2-40B4-BE49-F238E27FC236}">
                <a16:creationId xmlns:a16="http://schemas.microsoft.com/office/drawing/2014/main" id="{E0D78C43-E0AD-2AFF-0EE1-D3D7C2DD2610}"/>
              </a:ext>
            </a:extLst>
          </p:cNvPr>
          <p:cNvPicPr>
            <a:picLocks noChangeAspect="1"/>
          </p:cNvPicPr>
          <p:nvPr/>
        </p:nvPicPr>
        <p:blipFill>
          <a:blip r:embed="rId3"/>
          <a:stretch>
            <a:fillRect/>
          </a:stretch>
        </p:blipFill>
        <p:spPr>
          <a:xfrm>
            <a:off x="10564565" y="854074"/>
            <a:ext cx="7029683" cy="3733791"/>
          </a:xfrm>
          <a:prstGeom prst="rect">
            <a:avLst/>
          </a:prstGeom>
        </p:spPr>
      </p:pic>
      <p:pic>
        <p:nvPicPr>
          <p:cNvPr id="13" name="Picture 12">
            <a:extLst>
              <a:ext uri="{FF2B5EF4-FFF2-40B4-BE49-F238E27FC236}">
                <a16:creationId xmlns:a16="http://schemas.microsoft.com/office/drawing/2014/main" id="{BF79D7EF-653B-CC2D-5159-92F5BEFE2755}"/>
              </a:ext>
            </a:extLst>
          </p:cNvPr>
          <p:cNvPicPr>
            <a:picLocks noChangeAspect="1"/>
          </p:cNvPicPr>
          <p:nvPr/>
        </p:nvPicPr>
        <p:blipFill>
          <a:blip r:embed="rId4"/>
          <a:stretch>
            <a:fillRect/>
          </a:stretch>
        </p:blipFill>
        <p:spPr>
          <a:xfrm>
            <a:off x="3118645" y="5052928"/>
            <a:ext cx="6455020" cy="3917972"/>
          </a:xfrm>
          <a:prstGeom prst="rect">
            <a:avLst/>
          </a:prstGeom>
        </p:spPr>
      </p:pic>
      <p:pic>
        <p:nvPicPr>
          <p:cNvPr id="18" name="Picture 17">
            <a:extLst>
              <a:ext uri="{FF2B5EF4-FFF2-40B4-BE49-F238E27FC236}">
                <a16:creationId xmlns:a16="http://schemas.microsoft.com/office/drawing/2014/main" id="{4D5664E3-1748-06A5-D79E-00F9B5A3D8AE}"/>
              </a:ext>
            </a:extLst>
          </p:cNvPr>
          <p:cNvPicPr>
            <a:picLocks noChangeAspect="1"/>
          </p:cNvPicPr>
          <p:nvPr/>
        </p:nvPicPr>
        <p:blipFill>
          <a:blip r:embed="rId5"/>
          <a:stretch>
            <a:fillRect/>
          </a:stretch>
        </p:blipFill>
        <p:spPr>
          <a:xfrm>
            <a:off x="10564565" y="5078465"/>
            <a:ext cx="7029682" cy="3917968"/>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26</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pic>
        <p:nvPicPr>
          <p:cNvPr id="5" name="Picture 4">
            <a:extLst>
              <a:ext uri="{FF2B5EF4-FFF2-40B4-BE49-F238E27FC236}">
                <a16:creationId xmlns:a16="http://schemas.microsoft.com/office/drawing/2014/main" id="{93709AB6-2EF4-119F-FF9D-10738688A49B}"/>
              </a:ext>
            </a:extLst>
          </p:cNvPr>
          <p:cNvPicPr>
            <a:picLocks noChangeAspect="1"/>
          </p:cNvPicPr>
          <p:nvPr/>
        </p:nvPicPr>
        <p:blipFill>
          <a:blip r:embed="rId2"/>
          <a:stretch>
            <a:fillRect/>
          </a:stretch>
        </p:blipFill>
        <p:spPr>
          <a:xfrm>
            <a:off x="2089178" y="854075"/>
            <a:ext cx="7239000" cy="3651081"/>
          </a:xfrm>
          <a:prstGeom prst="rect">
            <a:avLst/>
          </a:prstGeom>
        </p:spPr>
      </p:pic>
      <p:cxnSp>
        <p:nvCxnSpPr>
          <p:cNvPr id="12" name="Straight Connector 11">
            <a:extLst>
              <a:ext uri="{FF2B5EF4-FFF2-40B4-BE49-F238E27FC236}">
                <a16:creationId xmlns:a16="http://schemas.microsoft.com/office/drawing/2014/main" id="{FE2E330C-A9AE-72DE-9F6E-56F0B4129880}"/>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652280"/>
            <a:ext cx="19583400" cy="1334789"/>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Inaccurate reporting of Part 1B data has been corrected, revealing poor compliance with national performance metrics for first intervention timescales due to capacity constraints. The necessary notifications to the NHS Performance and Improvement team ahead of the next Level 3 Enhanced Monitoring Meeting.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Further work is underway to manage capacity issues within the Part 1B team, utilising agency staff where required, this will be reviewed on a rolling monthly basis. </a:t>
            </a:r>
          </a:p>
        </p:txBody>
      </p:sp>
      <p:pic>
        <p:nvPicPr>
          <p:cNvPr id="8" name="Picture 7">
            <a:extLst>
              <a:ext uri="{FF2B5EF4-FFF2-40B4-BE49-F238E27FC236}">
                <a16:creationId xmlns:a16="http://schemas.microsoft.com/office/drawing/2014/main" id="{B85C9CB9-73BC-8B13-483D-66EBDEC1A4C0}"/>
              </a:ext>
            </a:extLst>
          </p:cNvPr>
          <p:cNvPicPr>
            <a:picLocks noChangeAspect="1"/>
          </p:cNvPicPr>
          <p:nvPr/>
        </p:nvPicPr>
        <p:blipFill>
          <a:blip r:embed="rId3"/>
          <a:stretch>
            <a:fillRect/>
          </a:stretch>
        </p:blipFill>
        <p:spPr>
          <a:xfrm>
            <a:off x="10954467" y="854075"/>
            <a:ext cx="7062043" cy="3651081"/>
          </a:xfrm>
          <a:prstGeom prst="rect">
            <a:avLst/>
          </a:prstGeom>
        </p:spPr>
      </p:pic>
      <p:pic>
        <p:nvPicPr>
          <p:cNvPr id="14" name="Picture 13">
            <a:extLst>
              <a:ext uri="{FF2B5EF4-FFF2-40B4-BE49-F238E27FC236}">
                <a16:creationId xmlns:a16="http://schemas.microsoft.com/office/drawing/2014/main" id="{219E7296-F4AE-8195-89BB-0F05D2A3E618}"/>
              </a:ext>
            </a:extLst>
          </p:cNvPr>
          <p:cNvPicPr>
            <a:picLocks noChangeAspect="1"/>
          </p:cNvPicPr>
          <p:nvPr/>
        </p:nvPicPr>
        <p:blipFill>
          <a:blip r:embed="rId4"/>
          <a:stretch>
            <a:fillRect/>
          </a:stretch>
        </p:blipFill>
        <p:spPr>
          <a:xfrm>
            <a:off x="2337622" y="5103956"/>
            <a:ext cx="6990556" cy="3761920"/>
          </a:xfrm>
          <a:prstGeom prst="rect">
            <a:avLst/>
          </a:prstGeom>
        </p:spPr>
      </p:pic>
      <p:pic>
        <p:nvPicPr>
          <p:cNvPr id="16" name="Picture 15">
            <a:extLst>
              <a:ext uri="{FF2B5EF4-FFF2-40B4-BE49-F238E27FC236}">
                <a16:creationId xmlns:a16="http://schemas.microsoft.com/office/drawing/2014/main" id="{0400238E-B262-E3A0-EBE9-62359FA9CFE8}"/>
              </a:ext>
            </a:extLst>
          </p:cNvPr>
          <p:cNvPicPr>
            <a:picLocks noChangeAspect="1"/>
          </p:cNvPicPr>
          <p:nvPr/>
        </p:nvPicPr>
        <p:blipFill>
          <a:blip r:embed="rId5"/>
          <a:stretch>
            <a:fillRect/>
          </a:stretch>
        </p:blipFill>
        <p:spPr>
          <a:xfrm>
            <a:off x="11260120" y="5103955"/>
            <a:ext cx="6756389" cy="3761916"/>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5,707 friends and family surveys completed in May 2025 which is an increase on the previous month where 4,926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91%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solidFill>
                  <a:srgbClr val="FF0000"/>
                </a:solidFill>
                <a:effectLst/>
                <a:latin typeface="Verdana" panose="020B0604030504040204" pitchFamily="34" charset="0"/>
                <a:ea typeface="Calibri" panose="020F0502020204030204" pitchFamily="34" charset="0"/>
                <a:cs typeface="Arial" panose="020B0604020202020204" pitchFamily="34" charset="0"/>
              </a:rPr>
              <a:t> </a:t>
            </a:r>
            <a:r>
              <a:rPr lang="en-GB" sz="1800" dirty="0">
                <a:effectLst/>
                <a:latin typeface="Verdana" panose="020B0604030504040204" pitchFamily="34" charset="0"/>
                <a:ea typeface="Calibri" panose="020F0502020204030204" pitchFamily="34" charset="0"/>
                <a:cs typeface="Arial" panose="020B0604020202020204" pitchFamily="34" charset="0"/>
              </a:rPr>
              <a:t>There were 202 concerns receive in May 2025, and 69% of those concerns had responses sent within 30 days in March (May data is not </a:t>
            </a:r>
            <a:r>
              <a:rPr lang="en-GB" dirty="0">
                <a:latin typeface="Verdana" panose="020B0604030504040204" pitchFamily="34" charset="0"/>
                <a:ea typeface="Calibri" panose="020F0502020204030204" pitchFamily="34" charset="0"/>
                <a:cs typeface="Arial" panose="020B0604020202020204" pitchFamily="34" charset="0"/>
              </a:rPr>
              <a:t>y</a:t>
            </a:r>
            <a:r>
              <a:rPr lang="en-GB" sz="1800" dirty="0">
                <a:effectLst/>
                <a:latin typeface="Verdana" panose="020B0604030504040204" pitchFamily="34" charset="0"/>
                <a:ea typeface="Calibri" panose="020F0502020204030204" pitchFamily="34" charset="0"/>
                <a:cs typeface="Arial" panose="020B0604020202020204" pitchFamily="34" charset="0"/>
              </a:rPr>
              <a:t>et available).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D75592AC-6720-47E4-A80C-0A3B0BD98655}"/>
              </a:ext>
            </a:extLst>
          </p:cNvPr>
          <p:cNvPicPr>
            <a:picLocks noChangeAspect="1"/>
          </p:cNvPicPr>
          <p:nvPr/>
        </p:nvPicPr>
        <p:blipFill>
          <a:blip r:embed="rId2"/>
          <a:stretch>
            <a:fillRect/>
          </a:stretch>
        </p:blipFill>
        <p:spPr>
          <a:xfrm>
            <a:off x="2890044" y="800987"/>
            <a:ext cx="7162800" cy="3829462"/>
          </a:xfrm>
          <a:prstGeom prst="rect">
            <a:avLst/>
          </a:prstGeom>
        </p:spPr>
      </p:pic>
      <p:pic>
        <p:nvPicPr>
          <p:cNvPr id="9" name="Picture 8">
            <a:extLst>
              <a:ext uri="{FF2B5EF4-FFF2-40B4-BE49-F238E27FC236}">
                <a16:creationId xmlns:a16="http://schemas.microsoft.com/office/drawing/2014/main" id="{50DA0996-19E3-CE4D-9F87-8C464F654439}"/>
              </a:ext>
            </a:extLst>
          </p:cNvPr>
          <p:cNvPicPr>
            <a:picLocks noChangeAspect="1"/>
          </p:cNvPicPr>
          <p:nvPr/>
        </p:nvPicPr>
        <p:blipFill>
          <a:blip r:embed="rId3"/>
          <a:stretch>
            <a:fillRect/>
          </a:stretch>
        </p:blipFill>
        <p:spPr>
          <a:xfrm>
            <a:off x="10988236" y="800987"/>
            <a:ext cx="6379807" cy="3829461"/>
          </a:xfrm>
          <a:prstGeom prst="rect">
            <a:avLst/>
          </a:prstGeom>
        </p:spPr>
      </p:pic>
      <p:pic>
        <p:nvPicPr>
          <p:cNvPr id="11" name="Picture 10">
            <a:extLst>
              <a:ext uri="{FF2B5EF4-FFF2-40B4-BE49-F238E27FC236}">
                <a16:creationId xmlns:a16="http://schemas.microsoft.com/office/drawing/2014/main" id="{B1B23620-3204-E3B8-897D-F7F05AE4A364}"/>
              </a:ext>
            </a:extLst>
          </p:cNvPr>
          <p:cNvPicPr>
            <a:picLocks noChangeAspect="1"/>
          </p:cNvPicPr>
          <p:nvPr/>
        </p:nvPicPr>
        <p:blipFill>
          <a:blip r:embed="rId4"/>
          <a:stretch>
            <a:fillRect/>
          </a:stretch>
        </p:blipFill>
        <p:spPr>
          <a:xfrm>
            <a:off x="2890044" y="5254772"/>
            <a:ext cx="7162800" cy="3829462"/>
          </a:xfrm>
          <a:prstGeom prst="rect">
            <a:avLst/>
          </a:prstGeom>
        </p:spPr>
      </p:pic>
      <p:pic>
        <p:nvPicPr>
          <p:cNvPr id="17" name="Picture 16">
            <a:extLst>
              <a:ext uri="{FF2B5EF4-FFF2-40B4-BE49-F238E27FC236}">
                <a16:creationId xmlns:a16="http://schemas.microsoft.com/office/drawing/2014/main" id="{2C90AB1C-1CB8-969E-24D3-BFA31F5E373E}"/>
              </a:ext>
            </a:extLst>
          </p:cNvPr>
          <p:cNvPicPr>
            <a:picLocks noChangeAspect="1"/>
          </p:cNvPicPr>
          <p:nvPr/>
        </p:nvPicPr>
        <p:blipFill>
          <a:blip r:embed="rId5"/>
          <a:stretch>
            <a:fillRect/>
          </a:stretch>
        </p:blipFill>
        <p:spPr>
          <a:xfrm>
            <a:off x="10982680" y="5252240"/>
            <a:ext cx="6379807" cy="3794954"/>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61144" y="9652280"/>
            <a:ext cx="19583400" cy="1450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eight Nationally Reported Incidents reported in May 2025 and there were two new never events reported</a:t>
            </a:r>
            <a:r>
              <a:rPr lang="en-GB" sz="1800" dirty="0">
                <a:solidFill>
                  <a:srgbClr val="FF0000"/>
                </a:solidFill>
                <a:effectLst/>
                <a:latin typeface="Verdana" panose="020B0604030504040204" pitchFamily="34" charset="0"/>
                <a:ea typeface="Calibri" panose="020F0502020204030204" pitchFamily="34" charset="0"/>
                <a:cs typeface="Arial" panose="020B0604020202020204" pitchFamily="34" charset="0"/>
              </a:rPr>
              <a:t>. </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May 2025, there were 136 open risks with a score &gt;20 recorded for the Health Bord and there were 293 open risks with a score &gt;16.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166 hospital falls recorded in May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a:extLst>
              <a:ext uri="{FF2B5EF4-FFF2-40B4-BE49-F238E27FC236}">
                <a16:creationId xmlns:a16="http://schemas.microsoft.com/office/drawing/2014/main" id="{099EFA0D-566B-9C1A-A0F7-19A0386F3DB0}"/>
              </a:ext>
            </a:extLst>
          </p:cNvPr>
          <p:cNvPicPr>
            <a:picLocks noChangeAspect="1"/>
          </p:cNvPicPr>
          <p:nvPr/>
        </p:nvPicPr>
        <p:blipFill>
          <a:blip r:embed="rId2"/>
          <a:stretch>
            <a:fillRect/>
          </a:stretch>
        </p:blipFill>
        <p:spPr>
          <a:xfrm>
            <a:off x="3137538" y="756881"/>
            <a:ext cx="6288506" cy="3754794"/>
          </a:xfrm>
          <a:prstGeom prst="rect">
            <a:avLst/>
          </a:prstGeom>
        </p:spPr>
      </p:pic>
      <p:pic>
        <p:nvPicPr>
          <p:cNvPr id="15" name="Picture 14">
            <a:extLst>
              <a:ext uri="{FF2B5EF4-FFF2-40B4-BE49-F238E27FC236}">
                <a16:creationId xmlns:a16="http://schemas.microsoft.com/office/drawing/2014/main" id="{1B46D861-4AC8-ACBC-FC24-663974576A67}"/>
              </a:ext>
            </a:extLst>
          </p:cNvPr>
          <p:cNvPicPr>
            <a:picLocks noChangeAspect="1"/>
          </p:cNvPicPr>
          <p:nvPr/>
        </p:nvPicPr>
        <p:blipFill>
          <a:blip r:embed="rId3"/>
          <a:stretch>
            <a:fillRect/>
          </a:stretch>
        </p:blipFill>
        <p:spPr>
          <a:xfrm>
            <a:off x="10814844" y="781587"/>
            <a:ext cx="6477000" cy="3730088"/>
          </a:xfrm>
          <a:prstGeom prst="rect">
            <a:avLst/>
          </a:prstGeom>
        </p:spPr>
      </p:pic>
      <p:pic>
        <p:nvPicPr>
          <p:cNvPr id="18" name="Picture 17">
            <a:extLst>
              <a:ext uri="{FF2B5EF4-FFF2-40B4-BE49-F238E27FC236}">
                <a16:creationId xmlns:a16="http://schemas.microsoft.com/office/drawing/2014/main" id="{2EFC0623-EAD6-C4BF-35E2-9ADC261FF97A}"/>
              </a:ext>
            </a:extLst>
          </p:cNvPr>
          <p:cNvPicPr>
            <a:picLocks noChangeAspect="1"/>
          </p:cNvPicPr>
          <p:nvPr/>
        </p:nvPicPr>
        <p:blipFill>
          <a:blip r:embed="rId4"/>
          <a:stretch>
            <a:fillRect/>
          </a:stretch>
        </p:blipFill>
        <p:spPr>
          <a:xfrm>
            <a:off x="3137538" y="4968874"/>
            <a:ext cx="6458106" cy="3886195"/>
          </a:xfrm>
          <a:prstGeom prst="rect">
            <a:avLst/>
          </a:prstGeom>
        </p:spPr>
      </p:pic>
      <p:pic>
        <p:nvPicPr>
          <p:cNvPr id="22" name="Picture 21">
            <a:extLst>
              <a:ext uri="{FF2B5EF4-FFF2-40B4-BE49-F238E27FC236}">
                <a16:creationId xmlns:a16="http://schemas.microsoft.com/office/drawing/2014/main" id="{E8539166-7428-5727-69AA-70CC6D4198A3}"/>
              </a:ext>
            </a:extLst>
          </p:cNvPr>
          <p:cNvPicPr>
            <a:picLocks noChangeAspect="1"/>
          </p:cNvPicPr>
          <p:nvPr/>
        </p:nvPicPr>
        <p:blipFill>
          <a:blip r:embed="rId5"/>
          <a:stretch>
            <a:fillRect/>
          </a:stretch>
        </p:blipFill>
        <p:spPr>
          <a:xfrm>
            <a:off x="10833738" y="5003799"/>
            <a:ext cx="6477000" cy="3816179"/>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652281"/>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saw a reduction in May 2025, decreasing to 66% from 77% in April 2025</a:t>
            </a:r>
          </a:p>
          <a:p>
            <a:pPr marL="285750" indent="-285750">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116 Pressure Ulcers reported in April 2025, of which 52 were recorded in the Community. </a:t>
            </a:r>
          </a:p>
          <a:p>
            <a:pPr marL="285750"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Crude mortality rates increased in April 2025 to 0.72% from 0.68% in March 2025</a:t>
            </a: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5" name="Picture 4">
            <a:extLst>
              <a:ext uri="{FF2B5EF4-FFF2-40B4-BE49-F238E27FC236}">
                <a16:creationId xmlns:a16="http://schemas.microsoft.com/office/drawing/2014/main" id="{7544C2C6-6B56-93AC-2E97-A38EB3ADDA5B}"/>
              </a:ext>
            </a:extLst>
          </p:cNvPr>
          <p:cNvPicPr>
            <a:picLocks noChangeAspect="1"/>
          </p:cNvPicPr>
          <p:nvPr/>
        </p:nvPicPr>
        <p:blipFill>
          <a:blip r:embed="rId2"/>
          <a:stretch>
            <a:fillRect/>
          </a:stretch>
        </p:blipFill>
        <p:spPr>
          <a:xfrm>
            <a:off x="10136466" y="930281"/>
            <a:ext cx="6774378" cy="3882347"/>
          </a:xfrm>
          <a:prstGeom prst="rect">
            <a:avLst/>
          </a:prstGeom>
        </p:spPr>
      </p:pic>
      <p:pic>
        <p:nvPicPr>
          <p:cNvPr id="7" name="Picture 6">
            <a:extLst>
              <a:ext uri="{FF2B5EF4-FFF2-40B4-BE49-F238E27FC236}">
                <a16:creationId xmlns:a16="http://schemas.microsoft.com/office/drawing/2014/main" id="{498CF047-ACE0-E05B-7D64-6B6FADCF4FD1}"/>
              </a:ext>
            </a:extLst>
          </p:cNvPr>
          <p:cNvPicPr>
            <a:picLocks noChangeAspect="1"/>
          </p:cNvPicPr>
          <p:nvPr/>
        </p:nvPicPr>
        <p:blipFill>
          <a:blip r:embed="rId3"/>
          <a:stretch>
            <a:fillRect/>
          </a:stretch>
        </p:blipFill>
        <p:spPr>
          <a:xfrm>
            <a:off x="2585244" y="946156"/>
            <a:ext cx="6568028" cy="3866471"/>
          </a:xfrm>
          <a:prstGeom prst="rect">
            <a:avLst/>
          </a:prstGeom>
        </p:spPr>
      </p:pic>
      <p:pic>
        <p:nvPicPr>
          <p:cNvPr id="9" name="Picture 8">
            <a:extLst>
              <a:ext uri="{FF2B5EF4-FFF2-40B4-BE49-F238E27FC236}">
                <a16:creationId xmlns:a16="http://schemas.microsoft.com/office/drawing/2014/main" id="{546077D6-8434-ABAF-B682-520BDCD3FBC5}"/>
              </a:ext>
            </a:extLst>
          </p:cNvPr>
          <p:cNvPicPr>
            <a:picLocks noChangeAspect="1"/>
          </p:cNvPicPr>
          <p:nvPr/>
        </p:nvPicPr>
        <p:blipFill>
          <a:blip r:embed="rId4"/>
          <a:stretch>
            <a:fillRect/>
          </a:stretch>
        </p:blipFill>
        <p:spPr>
          <a:xfrm>
            <a:off x="2585244" y="5189506"/>
            <a:ext cx="6568028" cy="3866471"/>
          </a:xfrm>
          <a:prstGeom prst="rect">
            <a:avLst/>
          </a:prstGeom>
        </p:spPr>
      </p:pic>
      <p:pic>
        <p:nvPicPr>
          <p:cNvPr id="14" name="Picture 13">
            <a:extLst>
              <a:ext uri="{FF2B5EF4-FFF2-40B4-BE49-F238E27FC236}">
                <a16:creationId xmlns:a16="http://schemas.microsoft.com/office/drawing/2014/main" id="{A39CECE0-25D9-6B9C-1DE1-A18B304D03CB}"/>
              </a:ext>
            </a:extLst>
          </p:cNvPr>
          <p:cNvPicPr>
            <a:picLocks noChangeAspect="1"/>
          </p:cNvPicPr>
          <p:nvPr/>
        </p:nvPicPr>
        <p:blipFill>
          <a:blip r:embed="rId5"/>
          <a:stretch>
            <a:fillRect/>
          </a:stretch>
        </p:blipFill>
        <p:spPr>
          <a:xfrm>
            <a:off x="10136466" y="5173631"/>
            <a:ext cx="6774378" cy="3882345"/>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30</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236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377884"/>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endParaRPr lang="en-GB" dirty="0">
              <a:latin typeface="Verdana" panose="020B0604030504040204" pitchFamily="34" charset="0"/>
              <a:ea typeface="Verdana" panose="020B060403050404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Verdana" panose="020B0604030504040204" pitchFamily="34" charset="0"/>
              </a:rPr>
              <a:t>During May 2025 there were 3,312 total cases completed across all sites, of which 601 were recorded as ‘trauma’ cases.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3C2BC3F6-66AF-76EE-C83F-A04FCA8F4660}"/>
              </a:ext>
            </a:extLst>
          </p:cNvPr>
          <p:cNvPicPr>
            <a:picLocks noChangeAspect="1"/>
          </p:cNvPicPr>
          <p:nvPr/>
        </p:nvPicPr>
        <p:blipFill>
          <a:blip r:embed="rId2"/>
          <a:stretch>
            <a:fillRect/>
          </a:stretch>
        </p:blipFill>
        <p:spPr>
          <a:xfrm>
            <a:off x="2374740" y="858574"/>
            <a:ext cx="6967171" cy="3434874"/>
          </a:xfrm>
          <a:prstGeom prst="rect">
            <a:avLst/>
          </a:prstGeom>
        </p:spPr>
      </p:pic>
      <p:pic>
        <p:nvPicPr>
          <p:cNvPr id="9" name="Picture 8">
            <a:extLst>
              <a:ext uri="{FF2B5EF4-FFF2-40B4-BE49-F238E27FC236}">
                <a16:creationId xmlns:a16="http://schemas.microsoft.com/office/drawing/2014/main" id="{925AB88D-01E9-CCD1-F28A-147C029F0EB2}"/>
              </a:ext>
            </a:extLst>
          </p:cNvPr>
          <p:cNvPicPr>
            <a:picLocks noChangeAspect="1"/>
          </p:cNvPicPr>
          <p:nvPr/>
        </p:nvPicPr>
        <p:blipFill>
          <a:blip r:embed="rId3"/>
          <a:stretch>
            <a:fillRect/>
          </a:stretch>
        </p:blipFill>
        <p:spPr>
          <a:xfrm>
            <a:off x="10763778" y="878460"/>
            <a:ext cx="7252731" cy="3414988"/>
          </a:xfrm>
          <a:prstGeom prst="rect">
            <a:avLst/>
          </a:prstGeom>
        </p:spPr>
      </p:pic>
      <p:pic>
        <p:nvPicPr>
          <p:cNvPr id="14" name="Picture 13">
            <a:extLst>
              <a:ext uri="{FF2B5EF4-FFF2-40B4-BE49-F238E27FC236}">
                <a16:creationId xmlns:a16="http://schemas.microsoft.com/office/drawing/2014/main" id="{101B3389-E5D2-FE2E-BE32-BF664C27EDB8}"/>
              </a:ext>
            </a:extLst>
          </p:cNvPr>
          <p:cNvPicPr>
            <a:picLocks noChangeAspect="1"/>
          </p:cNvPicPr>
          <p:nvPr/>
        </p:nvPicPr>
        <p:blipFill>
          <a:blip r:embed="rId4"/>
          <a:stretch>
            <a:fillRect/>
          </a:stretch>
        </p:blipFill>
        <p:spPr>
          <a:xfrm>
            <a:off x="2212925" y="5086106"/>
            <a:ext cx="6967171" cy="3357314"/>
          </a:xfrm>
          <a:prstGeom prst="rect">
            <a:avLst/>
          </a:prstGeom>
        </p:spPr>
      </p:pic>
      <p:pic>
        <p:nvPicPr>
          <p:cNvPr id="17" name="Picture 16">
            <a:extLst>
              <a:ext uri="{FF2B5EF4-FFF2-40B4-BE49-F238E27FC236}">
                <a16:creationId xmlns:a16="http://schemas.microsoft.com/office/drawing/2014/main" id="{9B2F4C44-AA80-BF57-ED2F-D2CB671F2C4C}"/>
              </a:ext>
            </a:extLst>
          </p:cNvPr>
          <p:cNvPicPr>
            <a:picLocks noChangeAspect="1"/>
          </p:cNvPicPr>
          <p:nvPr/>
        </p:nvPicPr>
        <p:blipFill>
          <a:blip r:embed="rId5"/>
          <a:stretch>
            <a:fillRect/>
          </a:stretch>
        </p:blipFill>
        <p:spPr>
          <a:xfrm>
            <a:off x="10729656" y="5003664"/>
            <a:ext cx="7286854" cy="3460057"/>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31</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7" name="Picture 6">
            <a:extLst>
              <a:ext uri="{FF2B5EF4-FFF2-40B4-BE49-F238E27FC236}">
                <a16:creationId xmlns:a16="http://schemas.microsoft.com/office/drawing/2014/main" id="{A51450BB-50C3-F776-1EA7-64BCF8CBD24D}"/>
              </a:ext>
            </a:extLst>
          </p:cNvPr>
          <p:cNvPicPr>
            <a:picLocks noChangeAspect="1"/>
          </p:cNvPicPr>
          <p:nvPr/>
        </p:nvPicPr>
        <p:blipFill>
          <a:blip r:embed="rId2"/>
          <a:stretch>
            <a:fillRect/>
          </a:stretch>
        </p:blipFill>
        <p:spPr>
          <a:xfrm>
            <a:off x="2336672" y="876517"/>
            <a:ext cx="7180596" cy="2651839"/>
          </a:xfrm>
          <a:prstGeom prst="rect">
            <a:avLst/>
          </a:prstGeom>
        </p:spPr>
      </p:pic>
      <p:pic>
        <p:nvPicPr>
          <p:cNvPr id="10" name="Picture 9">
            <a:extLst>
              <a:ext uri="{FF2B5EF4-FFF2-40B4-BE49-F238E27FC236}">
                <a16:creationId xmlns:a16="http://schemas.microsoft.com/office/drawing/2014/main" id="{9559B1FC-D6C8-A517-EAB3-A191AD351101}"/>
              </a:ext>
            </a:extLst>
          </p:cNvPr>
          <p:cNvPicPr>
            <a:picLocks noChangeAspect="1"/>
          </p:cNvPicPr>
          <p:nvPr/>
        </p:nvPicPr>
        <p:blipFill>
          <a:blip r:embed="rId3"/>
          <a:stretch>
            <a:fillRect/>
          </a:stretch>
        </p:blipFill>
        <p:spPr>
          <a:xfrm>
            <a:off x="2417550" y="4100571"/>
            <a:ext cx="7180596" cy="2598536"/>
          </a:xfrm>
          <a:prstGeom prst="rect">
            <a:avLst/>
          </a:prstGeom>
        </p:spPr>
      </p:pic>
      <p:pic>
        <p:nvPicPr>
          <p:cNvPr id="12" name="Picture 11">
            <a:extLst>
              <a:ext uri="{FF2B5EF4-FFF2-40B4-BE49-F238E27FC236}">
                <a16:creationId xmlns:a16="http://schemas.microsoft.com/office/drawing/2014/main" id="{3AB6CA5D-0954-4FE1-0128-FAC8BA40875F}"/>
              </a:ext>
            </a:extLst>
          </p:cNvPr>
          <p:cNvPicPr>
            <a:picLocks noChangeAspect="1"/>
          </p:cNvPicPr>
          <p:nvPr/>
        </p:nvPicPr>
        <p:blipFill>
          <a:blip r:embed="rId4"/>
          <a:stretch>
            <a:fillRect/>
          </a:stretch>
        </p:blipFill>
        <p:spPr>
          <a:xfrm>
            <a:off x="2454621" y="7440635"/>
            <a:ext cx="7049939" cy="2837938"/>
          </a:xfrm>
          <a:prstGeom prst="rect">
            <a:avLst/>
          </a:prstGeom>
        </p:spPr>
      </p:pic>
      <p:pic>
        <p:nvPicPr>
          <p:cNvPr id="15" name="Picture 14">
            <a:extLst>
              <a:ext uri="{FF2B5EF4-FFF2-40B4-BE49-F238E27FC236}">
                <a16:creationId xmlns:a16="http://schemas.microsoft.com/office/drawing/2014/main" id="{20D92CCE-2E05-76AB-B44F-D05E7A903517}"/>
              </a:ext>
            </a:extLst>
          </p:cNvPr>
          <p:cNvPicPr>
            <a:picLocks noChangeAspect="1"/>
          </p:cNvPicPr>
          <p:nvPr/>
        </p:nvPicPr>
        <p:blipFill>
          <a:blip r:embed="rId5"/>
          <a:stretch>
            <a:fillRect/>
          </a:stretch>
        </p:blipFill>
        <p:spPr>
          <a:xfrm>
            <a:off x="10945539" y="741794"/>
            <a:ext cx="6749427" cy="2931681"/>
          </a:xfrm>
          <a:prstGeom prst="rect">
            <a:avLst/>
          </a:prstGeom>
        </p:spPr>
      </p:pic>
      <p:pic>
        <p:nvPicPr>
          <p:cNvPr id="18" name="Picture 17">
            <a:extLst>
              <a:ext uri="{FF2B5EF4-FFF2-40B4-BE49-F238E27FC236}">
                <a16:creationId xmlns:a16="http://schemas.microsoft.com/office/drawing/2014/main" id="{BF2CD12B-EA04-5F40-1188-C6EFB89434F5}"/>
              </a:ext>
            </a:extLst>
          </p:cNvPr>
          <p:cNvPicPr>
            <a:picLocks noChangeAspect="1"/>
          </p:cNvPicPr>
          <p:nvPr/>
        </p:nvPicPr>
        <p:blipFill>
          <a:blip r:embed="rId6"/>
          <a:stretch>
            <a:fillRect/>
          </a:stretch>
        </p:blipFill>
        <p:spPr>
          <a:xfrm>
            <a:off x="10882965" y="4100571"/>
            <a:ext cx="6818743" cy="2598536"/>
          </a:xfrm>
          <a:prstGeom prst="rect">
            <a:avLst/>
          </a:prstGeom>
        </p:spPr>
      </p:pic>
      <p:pic>
        <p:nvPicPr>
          <p:cNvPr id="21" name="Picture 20">
            <a:extLst>
              <a:ext uri="{FF2B5EF4-FFF2-40B4-BE49-F238E27FC236}">
                <a16:creationId xmlns:a16="http://schemas.microsoft.com/office/drawing/2014/main" id="{449CAB6E-E0AA-6330-64DF-B7150823D008}"/>
              </a:ext>
            </a:extLst>
          </p:cNvPr>
          <p:cNvPicPr>
            <a:picLocks noChangeAspect="1"/>
          </p:cNvPicPr>
          <p:nvPr/>
        </p:nvPicPr>
        <p:blipFill>
          <a:blip r:embed="rId7"/>
          <a:stretch>
            <a:fillRect/>
          </a:stretch>
        </p:blipFill>
        <p:spPr>
          <a:xfrm>
            <a:off x="10882966" y="7440636"/>
            <a:ext cx="6818743" cy="2837938"/>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pic>
        <p:nvPicPr>
          <p:cNvPr id="11" name="Picture 10">
            <a:extLst>
              <a:ext uri="{FF2B5EF4-FFF2-40B4-BE49-F238E27FC236}">
                <a16:creationId xmlns:a16="http://schemas.microsoft.com/office/drawing/2014/main" id="{C1B5C2C0-7018-FDE3-9683-FA72526DFC1F}"/>
              </a:ext>
            </a:extLst>
          </p:cNvPr>
          <p:cNvPicPr>
            <a:picLocks noChangeAspect="1"/>
          </p:cNvPicPr>
          <p:nvPr/>
        </p:nvPicPr>
        <p:blipFill>
          <a:blip r:embed="rId2"/>
          <a:stretch>
            <a:fillRect/>
          </a:stretch>
        </p:blipFill>
        <p:spPr>
          <a:xfrm>
            <a:off x="13531815" y="1487437"/>
            <a:ext cx="5853806" cy="3524980"/>
          </a:xfrm>
          <a:prstGeom prst="rect">
            <a:avLst/>
          </a:prstGeom>
        </p:spPr>
      </p:pic>
      <p:pic>
        <p:nvPicPr>
          <p:cNvPr id="19" name="Picture 18">
            <a:extLst>
              <a:ext uri="{FF2B5EF4-FFF2-40B4-BE49-F238E27FC236}">
                <a16:creationId xmlns:a16="http://schemas.microsoft.com/office/drawing/2014/main" id="{E054DC10-7400-7E04-EC72-B4EBB6DB3025}"/>
              </a:ext>
            </a:extLst>
          </p:cNvPr>
          <p:cNvPicPr>
            <a:picLocks noChangeAspect="1"/>
          </p:cNvPicPr>
          <p:nvPr/>
        </p:nvPicPr>
        <p:blipFill>
          <a:blip r:embed="rId3"/>
          <a:stretch>
            <a:fillRect/>
          </a:stretch>
        </p:blipFill>
        <p:spPr>
          <a:xfrm>
            <a:off x="13534280" y="6374280"/>
            <a:ext cx="5867679" cy="3539486"/>
          </a:xfrm>
          <a:prstGeom prst="rect">
            <a:avLst/>
          </a:prstGeom>
        </p:spPr>
      </p:pic>
      <p:pic>
        <p:nvPicPr>
          <p:cNvPr id="20" name="Picture 19">
            <a:extLst>
              <a:ext uri="{FF2B5EF4-FFF2-40B4-BE49-F238E27FC236}">
                <a16:creationId xmlns:a16="http://schemas.microsoft.com/office/drawing/2014/main" id="{CECF86D4-7F06-7797-06BF-7C2A2EEC4140}"/>
              </a:ext>
            </a:extLst>
          </p:cNvPr>
          <p:cNvPicPr>
            <a:picLocks noChangeAspect="1"/>
          </p:cNvPicPr>
          <p:nvPr/>
        </p:nvPicPr>
        <p:blipFill>
          <a:blip r:embed="rId4"/>
          <a:stretch>
            <a:fillRect/>
          </a:stretch>
        </p:blipFill>
        <p:spPr>
          <a:xfrm>
            <a:off x="714511" y="1487437"/>
            <a:ext cx="5343458" cy="3147878"/>
          </a:xfrm>
          <a:prstGeom prst="rect">
            <a:avLst/>
          </a:prstGeom>
        </p:spPr>
      </p:pic>
      <p:pic>
        <p:nvPicPr>
          <p:cNvPr id="25" name="Picture 24">
            <a:extLst>
              <a:ext uri="{FF2B5EF4-FFF2-40B4-BE49-F238E27FC236}">
                <a16:creationId xmlns:a16="http://schemas.microsoft.com/office/drawing/2014/main" id="{B0A0F63B-C15E-0C30-CF4F-CF61FD1A5815}"/>
              </a:ext>
            </a:extLst>
          </p:cNvPr>
          <p:cNvPicPr>
            <a:picLocks noChangeAspect="1"/>
          </p:cNvPicPr>
          <p:nvPr/>
        </p:nvPicPr>
        <p:blipFill>
          <a:blip r:embed="rId4"/>
          <a:stretch>
            <a:fillRect/>
          </a:stretch>
        </p:blipFill>
        <p:spPr>
          <a:xfrm>
            <a:off x="453850" y="1390872"/>
            <a:ext cx="5604119" cy="3452449"/>
          </a:xfrm>
          <a:prstGeom prst="rect">
            <a:avLst/>
          </a:prstGeom>
        </p:spPr>
      </p:pic>
      <p:pic>
        <p:nvPicPr>
          <p:cNvPr id="26" name="Picture 25">
            <a:extLst>
              <a:ext uri="{FF2B5EF4-FFF2-40B4-BE49-F238E27FC236}">
                <a16:creationId xmlns:a16="http://schemas.microsoft.com/office/drawing/2014/main" id="{8D4ED805-9065-28A8-9E7B-4BBFE09468C0}"/>
              </a:ext>
            </a:extLst>
          </p:cNvPr>
          <p:cNvPicPr>
            <a:picLocks noChangeAspect="1"/>
          </p:cNvPicPr>
          <p:nvPr/>
        </p:nvPicPr>
        <p:blipFill>
          <a:blip r:embed="rId5"/>
          <a:stretch>
            <a:fillRect/>
          </a:stretch>
        </p:blipFill>
        <p:spPr>
          <a:xfrm>
            <a:off x="6847181" y="1393147"/>
            <a:ext cx="5895422" cy="3713559"/>
          </a:xfrm>
          <a:prstGeom prst="rect">
            <a:avLst/>
          </a:prstGeom>
        </p:spPr>
      </p:pic>
      <p:pic>
        <p:nvPicPr>
          <p:cNvPr id="28" name="Picture 27">
            <a:extLst>
              <a:ext uri="{FF2B5EF4-FFF2-40B4-BE49-F238E27FC236}">
                <a16:creationId xmlns:a16="http://schemas.microsoft.com/office/drawing/2014/main" id="{5D1419CF-36FD-A846-B9E0-3FDD4330755B}"/>
              </a:ext>
            </a:extLst>
          </p:cNvPr>
          <p:cNvPicPr>
            <a:picLocks noChangeAspect="1"/>
          </p:cNvPicPr>
          <p:nvPr/>
        </p:nvPicPr>
        <p:blipFill>
          <a:blip r:embed="rId6"/>
          <a:stretch>
            <a:fillRect/>
          </a:stretch>
        </p:blipFill>
        <p:spPr>
          <a:xfrm>
            <a:off x="453850" y="6403290"/>
            <a:ext cx="5798322" cy="3510476"/>
          </a:xfrm>
          <a:prstGeom prst="rect">
            <a:avLst/>
          </a:prstGeom>
        </p:spPr>
      </p:pic>
      <p:pic>
        <p:nvPicPr>
          <p:cNvPr id="29" name="Picture 28">
            <a:extLst>
              <a:ext uri="{FF2B5EF4-FFF2-40B4-BE49-F238E27FC236}">
                <a16:creationId xmlns:a16="http://schemas.microsoft.com/office/drawing/2014/main" id="{3D3CB4B5-AC9A-6E36-7029-0F7773A17920}"/>
              </a:ext>
            </a:extLst>
          </p:cNvPr>
          <p:cNvPicPr>
            <a:picLocks noChangeAspect="1"/>
          </p:cNvPicPr>
          <p:nvPr/>
        </p:nvPicPr>
        <p:blipFill>
          <a:blip r:embed="rId7"/>
          <a:stretch>
            <a:fillRect/>
          </a:stretch>
        </p:blipFill>
        <p:spPr>
          <a:xfrm>
            <a:off x="6916539" y="6403290"/>
            <a:ext cx="5826064" cy="3583004"/>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extLst>
              <p:ext uri="{D42A27DB-BD31-4B8C-83A1-F6EECF244321}">
                <p14:modId xmlns:p14="http://schemas.microsoft.com/office/powerpoint/2010/main" val="4214341815"/>
              </p:ext>
            </p:extLst>
          </p:nvPr>
        </p:nvGraphicFramePr>
        <p:xfrm>
          <a:off x="57789" y="2339011"/>
          <a:ext cx="19882644" cy="82753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 patient adoption of the Swansea Bay Patient Portal (SBPO). </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Empowering patients to make informed and meaningful choices about their health.</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0" indent="0">
                        <a:buFont typeface="Arial" panose="020B0604020202020204" pitchFamily="34" charset="0"/>
                        <a:buNone/>
                      </a:pPr>
                      <a:endParaRPr lang="en-GB" sz="2000" kern="1200" dirty="0">
                        <a:solidFill>
                          <a:schemeClr val="dk1"/>
                        </a:solidFill>
                        <a:latin typeface="Verdana" panose="020B0604030504040204" pitchFamily="34" charset="0"/>
                        <a:ea typeface="Verdana" panose="020B0604030504040204" pitchFamily="34" charset="0"/>
                        <a:cs typeface="+mn-cs"/>
                      </a:endParaRPr>
                    </a:p>
                    <a:p>
                      <a:pPr marL="0" indent="0">
                        <a:buFont typeface="Arial" panose="020B0604020202020204" pitchFamily="34" charset="0"/>
                        <a:buNone/>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203264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extLst>
              <p:ext uri="{D42A27DB-BD31-4B8C-83A1-F6EECF244321}">
                <p14:modId xmlns:p14="http://schemas.microsoft.com/office/powerpoint/2010/main" val="3633418649"/>
              </p:ext>
            </p:extLst>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7547984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2"/>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90074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9171085"/>
            <a:ext cx="19583400" cy="1631216"/>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against the performance and development review compliance has deteriorated slightly in May 2025 to 71.12% from 71.16% in April 2025. Performance is currently below the Welsh Government target of 85%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to 88.71% in May 2025 from 88.18% in April 2025. </a:t>
            </a:r>
          </a:p>
        </p:txBody>
      </p:sp>
      <p:sp>
        <p:nvSpPr>
          <p:cNvPr id="5" name="Rectangle: Rounded Corners 4">
            <a:hlinkClick r:id="rId3"/>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4" name="Picture 13">
            <a:extLst>
              <a:ext uri="{FF2B5EF4-FFF2-40B4-BE49-F238E27FC236}">
                <a16:creationId xmlns:a16="http://schemas.microsoft.com/office/drawing/2014/main" id="{3BDBF8C5-9E88-56BE-CCDF-06D03FC23D23}"/>
              </a:ext>
            </a:extLst>
          </p:cNvPr>
          <p:cNvPicPr>
            <a:picLocks noChangeAspect="1"/>
          </p:cNvPicPr>
          <p:nvPr/>
        </p:nvPicPr>
        <p:blipFill>
          <a:blip r:embed="rId6"/>
          <a:stretch>
            <a:fillRect/>
          </a:stretch>
        </p:blipFill>
        <p:spPr>
          <a:xfrm>
            <a:off x="331378" y="2716202"/>
            <a:ext cx="9340465" cy="5836821"/>
          </a:xfrm>
          <a:prstGeom prst="rect">
            <a:avLst/>
          </a:prstGeom>
        </p:spPr>
      </p:pic>
      <p:pic>
        <p:nvPicPr>
          <p:cNvPr id="16" name="Picture 15">
            <a:extLst>
              <a:ext uri="{FF2B5EF4-FFF2-40B4-BE49-F238E27FC236}">
                <a16:creationId xmlns:a16="http://schemas.microsoft.com/office/drawing/2014/main" id="{525B43A8-8634-FAD5-95EB-69EF73E00805}"/>
              </a:ext>
            </a:extLst>
          </p:cNvPr>
          <p:cNvPicPr>
            <a:picLocks noChangeAspect="1"/>
          </p:cNvPicPr>
          <p:nvPr/>
        </p:nvPicPr>
        <p:blipFill>
          <a:blip r:embed="rId7"/>
          <a:stretch>
            <a:fillRect/>
          </a:stretch>
        </p:blipFill>
        <p:spPr>
          <a:xfrm>
            <a:off x="10433847" y="2716201"/>
            <a:ext cx="9340463" cy="5836815"/>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545712334"/>
              </p:ext>
            </p:extLst>
          </p:nvPr>
        </p:nvGraphicFramePr>
        <p:xfrm>
          <a:off x="11537197" y="1821301"/>
          <a:ext cx="8001000" cy="5650144"/>
        </p:xfrm>
        <a:graphic>
          <a:graphicData uri="http://schemas.openxmlformats.org/drawingml/2006/table">
            <a:tbl>
              <a:tblPr>
                <a:tableStyleId>{5C22544A-7EE6-4342-B048-85BDC9FD1C3A}</a:tableStyleId>
              </a:tblPr>
              <a:tblGrid>
                <a:gridCol w="3657600">
                  <a:extLst>
                    <a:ext uri="{9D8B030D-6E8A-4147-A177-3AD203B41FA5}">
                      <a16:colId xmlns:a16="http://schemas.microsoft.com/office/drawing/2014/main" val="3451840703"/>
                    </a:ext>
                  </a:extLst>
                </a:gridCol>
                <a:gridCol w="2362200">
                  <a:extLst>
                    <a:ext uri="{9D8B030D-6E8A-4147-A177-3AD203B41FA5}">
                      <a16:colId xmlns:a16="http://schemas.microsoft.com/office/drawing/2014/main" val="1259278205"/>
                    </a:ext>
                  </a:extLst>
                </a:gridCol>
                <a:gridCol w="1981200">
                  <a:extLst>
                    <a:ext uri="{9D8B030D-6E8A-4147-A177-3AD203B41FA5}">
                      <a16:colId xmlns:a16="http://schemas.microsoft.com/office/drawing/2014/main" val="3959696456"/>
                    </a:ext>
                  </a:extLst>
                </a:gridCol>
              </a:tblGrid>
              <a:tr h="338445">
                <a:tc gridSpan="3">
                  <a:txBody>
                    <a:bodyPr/>
                    <a:lstStyle/>
                    <a:p>
                      <a:pPr algn="ctr" fontAlgn="b"/>
                      <a:r>
                        <a:rPr lang="en-GB" sz="2400" b="1" u="none" strike="noStrike" dirty="0">
                          <a:effectLst/>
                          <a:latin typeface="Verrdana"/>
                        </a:rPr>
                        <a:t>May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338445">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11,017.00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36.2%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851614">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3,487.00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11.5%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11990">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2,409.00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7.9%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11990">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Injury, Fracture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1,706.00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1,533.00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dirty="0">
                          <a:solidFill>
                            <a:srgbClr val="000000"/>
                          </a:solidFill>
                          <a:effectLst/>
                          <a:latin typeface="Verdana" panose="020B0604030504040204" pitchFamily="34" charset="0"/>
                          <a:ea typeface="Verdana" panose="020B0604030504040204" pitchFamily="34" charset="0"/>
                        </a:rPr>
                        <a:t>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4740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708796"/>
            <a:ext cx="19583400" cy="2246769"/>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improved slightly in May 2025 to 6.41% from 6.82% in April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increased marginally to 7.04% in May 2025 from 7.08% in April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solidFill>
                  <a:srgbClr val="000000"/>
                </a:solidFill>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solidFill>
                <a:srgbClr val="000000"/>
              </a:solidFill>
              <a:effectLst/>
              <a:latin typeface="Arial" panose="020B0604020202020204" pitchFamily="34" charset="0"/>
            </a:endParaRPr>
          </a:p>
        </p:txBody>
      </p:sp>
      <p:pic>
        <p:nvPicPr>
          <p:cNvPr id="12" name="Picture 11">
            <a:extLst>
              <a:ext uri="{FF2B5EF4-FFF2-40B4-BE49-F238E27FC236}">
                <a16:creationId xmlns:a16="http://schemas.microsoft.com/office/drawing/2014/main" id="{B91DB3C5-84CC-B59B-BF6B-EC8831BB4D6B}"/>
              </a:ext>
            </a:extLst>
          </p:cNvPr>
          <p:cNvPicPr>
            <a:picLocks noChangeAspect="1"/>
          </p:cNvPicPr>
          <p:nvPr/>
        </p:nvPicPr>
        <p:blipFill>
          <a:blip r:embed="rId2"/>
          <a:stretch>
            <a:fillRect/>
          </a:stretch>
        </p:blipFill>
        <p:spPr>
          <a:xfrm>
            <a:off x="409994" y="1287438"/>
            <a:ext cx="10325100" cy="6622306"/>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1515599" y="3278710"/>
            <a:ext cx="7841776" cy="6431441"/>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pPr marL="342900" lvl="0" indent="-342900">
              <a:lnSpc>
                <a:spcPct val="115000"/>
              </a:lnSpc>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The Plan submitted at the end of March, which has not been approved reported a £58.7m deficit with a requirement to deliver £55.4m of savings.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buNone/>
            </a:pPr>
            <a:r>
              <a:rPr lang="en-GB" sz="2800" dirty="0">
                <a:effectLst/>
                <a:latin typeface="Arial" panose="020B0604020202020204" pitchFamily="34" charset="0"/>
                <a:ea typeface="Calibri" panose="020F0502020204030204" pitchFamily="34" charset="0"/>
                <a:cs typeface="Times New Roman" panose="02020603050405020304" pitchFamily="18" charset="0"/>
              </a:rPr>
              <a:t>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The control total for 2025/26 set by Welsh Government remains £17.1m.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buNone/>
            </a:pPr>
            <a:r>
              <a:rPr lang="en-GB" sz="2800"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In Month 02 there is an in-month overspend of £8.04m which is £3.16m above the planned deficit for the month, and £7.26m above the planned deficit year to date).</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6" name="Picture 5">
            <a:extLst>
              <a:ext uri="{FF2B5EF4-FFF2-40B4-BE49-F238E27FC236}">
                <a16:creationId xmlns:a16="http://schemas.microsoft.com/office/drawing/2014/main" id="{565E7122-5912-208A-5772-7927D908842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644" y="3278710"/>
            <a:ext cx="10515600" cy="6435993"/>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pic>
        <p:nvPicPr>
          <p:cNvPr id="5" name="Picture 4">
            <a:extLst>
              <a:ext uri="{FF2B5EF4-FFF2-40B4-BE49-F238E27FC236}">
                <a16:creationId xmlns:a16="http://schemas.microsoft.com/office/drawing/2014/main" id="{DC92D91C-DC90-AB67-EE3C-903CB4008D5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7832" y="6219562"/>
            <a:ext cx="9319262" cy="4758923"/>
          </a:xfrm>
          <a:prstGeom prst="rect">
            <a:avLst/>
          </a:prstGeom>
          <a:noFill/>
        </p:spPr>
      </p:pic>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4431791"/>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lvl="0">
              <a:lnSpc>
                <a:spcPct val="115000"/>
              </a:lnSpc>
            </a:pPr>
            <a:endParaRPr lang="en-GB" sz="32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2800" dirty="0">
                <a:effectLst/>
                <a:latin typeface="Verdana" panose="020B0604030504040204" pitchFamily="34" charset="0"/>
                <a:ea typeface="Verdana" panose="020B0604030504040204" pitchFamily="34" charset="0"/>
                <a:cs typeface="Times New Roman" panose="02020603050405020304" pitchFamily="18" charset="0"/>
              </a:rPr>
              <a:t>PSPP was achieved in month at 95.39% vs a target of 95%. (April ‘25 97.11%).</a:t>
            </a:r>
          </a:p>
          <a:p>
            <a:pPr marL="226695">
              <a:lnSpc>
                <a:spcPct val="115000"/>
              </a:lnSpc>
              <a:buNone/>
            </a:pPr>
            <a:r>
              <a:rPr lang="en-GB" sz="2800" dirty="0">
                <a:effectLst/>
                <a:latin typeface="Verdana" panose="020B0604030504040204" pitchFamily="34" charset="0"/>
                <a:ea typeface="Verdana" panose="020B0604030504040204" pitchFamily="34" charset="0"/>
                <a:cs typeface="Times New Roman" panose="02020603050405020304" pitchFamily="18" charset="0"/>
              </a:rPr>
              <a:t> </a:t>
            </a:r>
          </a:p>
          <a:p>
            <a:pPr marL="342900" lvl="0" indent="-342900">
              <a:lnSpc>
                <a:spcPct val="115000"/>
              </a:lnSpc>
              <a:spcAft>
                <a:spcPts val="1000"/>
              </a:spcAft>
              <a:buFont typeface="Symbol" panose="05050102010706020507" pitchFamily="18" charset="2"/>
              <a:buChar char=""/>
            </a:pPr>
            <a:r>
              <a:rPr lang="en-GB" sz="2800" dirty="0">
                <a:effectLst/>
                <a:latin typeface="Verdana" panose="020B0604030504040204" pitchFamily="34" charset="0"/>
                <a:ea typeface="Verdana" panose="020B0604030504040204" pitchFamily="34" charset="0"/>
                <a:cs typeface="Times New Roman" panose="02020603050405020304" pitchFamily="18" charset="0"/>
              </a:rPr>
              <a:t>Although PSPP was achieved in the month there still remains issues with delays in receipting and processing of invoices. </a:t>
            </a:r>
          </a:p>
        </p:txBody>
      </p:sp>
      <p:sp>
        <p:nvSpPr>
          <p:cNvPr id="9" name="TextBox 8">
            <a:extLst>
              <a:ext uri="{FF2B5EF4-FFF2-40B4-BE49-F238E27FC236}">
                <a16:creationId xmlns:a16="http://schemas.microsoft.com/office/drawing/2014/main" id="{14E40996-51C6-1641-5AEA-CC7923FE3F74}"/>
              </a:ext>
            </a:extLst>
          </p:cNvPr>
          <p:cNvSpPr txBox="1"/>
          <p:nvPr/>
        </p:nvSpPr>
        <p:spPr>
          <a:xfrm>
            <a:off x="10107414" y="967732"/>
            <a:ext cx="9705012" cy="4647683"/>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342900" lvl="0" indent="-342900">
              <a:lnSpc>
                <a:spcPct val="115000"/>
              </a:lnSpc>
              <a:buFont typeface="Symbol" panose="05050102010706020507" pitchFamily="18" charset="2"/>
              <a:buChar char=""/>
            </a:pPr>
            <a:r>
              <a:rPr lang="en-GB" sz="2600" dirty="0">
                <a:effectLst/>
                <a:latin typeface="Verdana" panose="020B0604030504040204" pitchFamily="34" charset="0"/>
                <a:ea typeface="Verdana" panose="020B0604030504040204" pitchFamily="34" charset="0"/>
                <a:cs typeface="Times New Roman" panose="02020603050405020304" pitchFamily="18" charset="0"/>
              </a:rPr>
              <a:t>The pay budgets are underspent by £0.5m in Month</a:t>
            </a:r>
          </a:p>
          <a:p>
            <a:pPr marL="228600">
              <a:lnSpc>
                <a:spcPct val="115000"/>
              </a:lnSpc>
              <a:buNone/>
            </a:pPr>
            <a:r>
              <a:rPr lang="en-GB" sz="2600" u="none" strike="noStrike" dirty="0">
                <a:effectLst/>
                <a:latin typeface="Verdana" panose="020B0604030504040204" pitchFamily="34" charset="0"/>
                <a:ea typeface="Verdana" panose="020B0604030504040204" pitchFamily="34" charset="0"/>
                <a:cs typeface="Times New Roman" panose="02020603050405020304" pitchFamily="18" charset="0"/>
              </a:rPr>
              <a:t> </a:t>
            </a:r>
            <a:endParaRPr lang="en-GB" sz="26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2600" dirty="0">
                <a:effectLst/>
                <a:latin typeface="Verdana" panose="020B0604030504040204" pitchFamily="34" charset="0"/>
                <a:ea typeface="Verdana" panose="020B0604030504040204" pitchFamily="34" charset="0"/>
                <a:cs typeface="Times New Roman" panose="02020603050405020304" pitchFamily="18" charset="0"/>
              </a:rPr>
              <a:t>Variable pay is £370k lower in May 2025 (£5.306m vs £5.676m) when compared to the same period last year. </a:t>
            </a:r>
          </a:p>
          <a:p>
            <a:pPr marL="457200">
              <a:lnSpc>
                <a:spcPct val="115000"/>
              </a:lnSpc>
              <a:buNone/>
            </a:pPr>
            <a:r>
              <a:rPr lang="en-GB" sz="2600" dirty="0">
                <a:effectLst/>
                <a:latin typeface="Verdana" panose="020B0604030504040204" pitchFamily="34" charset="0"/>
                <a:ea typeface="Verdana" panose="020B0604030504040204" pitchFamily="34" charset="0"/>
                <a:cs typeface="Times New Roman" panose="02020603050405020304" pitchFamily="18" charset="0"/>
              </a:rPr>
              <a:t> </a:t>
            </a:r>
          </a:p>
          <a:p>
            <a:pPr marL="342900" lvl="0" indent="-342900">
              <a:lnSpc>
                <a:spcPct val="115000"/>
              </a:lnSpc>
              <a:spcAft>
                <a:spcPts val="1000"/>
              </a:spcAft>
              <a:buFont typeface="Symbol" panose="05050102010706020507" pitchFamily="18" charset="2"/>
              <a:buChar char=""/>
            </a:pPr>
            <a:r>
              <a:rPr lang="en-GB" sz="2600" dirty="0">
                <a:effectLst/>
                <a:latin typeface="Verdana" panose="020B0604030504040204" pitchFamily="34" charset="0"/>
                <a:ea typeface="Verdana" panose="020B0604030504040204" pitchFamily="34" charset="0"/>
                <a:cs typeface="Times New Roman" panose="02020603050405020304" pitchFamily="18" charset="0"/>
              </a:rPr>
              <a:t>The biggest spends are attributable to ADH, Bank and Agency which make up 82% of the total variable pay spend. </a:t>
            </a: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6031477D-337F-CB4E-4EF5-0FB1304A5D1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832" y="830793"/>
            <a:ext cx="9042649" cy="4683779"/>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39</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52844" y="930275"/>
            <a:ext cx="9579492" cy="394685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pPr marL="285750" lvl="0" indent="-285750">
              <a:lnSpc>
                <a:spcPct val="115000"/>
              </a:lnSpc>
              <a:buFont typeface="Arial" panose="020B0604020202020204" pitchFamily="34" charset="0"/>
              <a:buChar char="•"/>
            </a:pPr>
            <a:r>
              <a:rPr lang="en-GB" sz="2200" dirty="0">
                <a:effectLst/>
                <a:latin typeface="Verdana" panose="020B0604030504040204" pitchFamily="34" charset="0"/>
                <a:ea typeface="Verdana" panose="020B0604030504040204" pitchFamily="34" charset="0"/>
                <a:cs typeface="Times New Roman" panose="02020603050405020304" pitchFamily="18" charset="0"/>
              </a:rPr>
              <a:t>The forecast outturn capital position for 2025/26 is an overspend of £1.083m. Allocations are anticipated from Welsh Government which will balance this position. The forecast outturn capital position assumes income from disposals of £0.800m.</a:t>
            </a:r>
          </a:p>
          <a:p>
            <a:pPr lvl="0">
              <a:lnSpc>
                <a:spcPct val="115000"/>
              </a:lnSpc>
            </a:pPr>
            <a:endParaRPr lang="en-GB" sz="22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GB" sz="2200" dirty="0">
                <a:effectLst/>
                <a:latin typeface="Verdana" panose="020B0604030504040204" pitchFamily="34" charset="0"/>
                <a:ea typeface="Verdana" panose="020B0604030504040204" pitchFamily="34" charset="0"/>
                <a:cs typeface="Times New Roman" panose="02020603050405020304" pitchFamily="18" charset="0"/>
              </a:rPr>
              <a:t>Any All Wales Capital schemes where a high/medium risk is reported are closely monitored and discussed at the Capital Review progress meetings with Welsh Government.</a:t>
            </a:r>
          </a:p>
        </p:txBody>
      </p:sp>
      <p:pic>
        <p:nvPicPr>
          <p:cNvPr id="5" name="Picture 4">
            <a:extLst>
              <a:ext uri="{FF2B5EF4-FFF2-40B4-BE49-F238E27FC236}">
                <a16:creationId xmlns:a16="http://schemas.microsoft.com/office/drawing/2014/main" id="{DD70F63B-B3E2-7FF0-928D-27049F4DB06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3352" y="615251"/>
            <a:ext cx="8893692" cy="4984025"/>
          </a:xfrm>
          <a:prstGeom prst="rect">
            <a:avLst/>
          </a:prstGeom>
          <a:noFill/>
        </p:spPr>
      </p:pic>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50E89D55-1050-3F3B-0775-08ACCEE614EC}"/>
              </a:ext>
            </a:extLst>
          </p:cNvPr>
          <p:cNvPicPr>
            <a:picLocks noChangeAspect="1"/>
          </p:cNvPicPr>
          <p:nvPr/>
        </p:nvPicPr>
        <p:blipFill>
          <a:blip r:embed="rId3"/>
          <a:stretch>
            <a:fillRect/>
          </a:stretch>
        </p:blipFill>
        <p:spPr>
          <a:xfrm>
            <a:off x="1055521" y="6088526"/>
            <a:ext cx="8463923" cy="4856875"/>
          </a:xfrm>
          <a:prstGeom prst="rect">
            <a:avLst/>
          </a:prstGeom>
        </p:spPr>
      </p:pic>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000163"/>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200" dirty="0">
                <a:effectLst/>
                <a:latin typeface="Verdana" panose="020B0604030504040204" pitchFamily="34" charset="0"/>
                <a:ea typeface="Verdana" panose="020B0604030504040204" pitchFamily="34" charset="0"/>
              </a:rPr>
              <a:t>Agency spend as a total percentage of the total play bill has slightly increase in May 2025 to 1.77% from 1.65% in April 2025.</a:t>
            </a:r>
          </a:p>
        </p:txBody>
      </p:sp>
    </p:spTree>
    <p:extLst>
      <p:ext uri="{BB962C8B-B14F-4D97-AF65-F5344CB8AC3E}">
        <p14:creationId xmlns:p14="http://schemas.microsoft.com/office/powerpoint/2010/main" val="4153114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261479275"/>
              </p:ext>
            </p:extLst>
          </p:nvPr>
        </p:nvGraphicFramePr>
        <p:xfrm>
          <a:off x="175314" y="854075"/>
          <a:ext cx="19755060" cy="9792522"/>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5029">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(May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4311">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60% </a:t>
                      </a:r>
                    </a:p>
                    <a:p>
                      <a:pPr algn="ctr"/>
                      <a:r>
                        <a:rPr lang="en-GB" sz="1800" b="1" dirty="0">
                          <a:solidFill>
                            <a:schemeClr val="tx1"/>
                          </a:solidFill>
                          <a:latin typeface="Verdana" panose="020B0604030504040204" pitchFamily="34" charset="0"/>
                          <a:ea typeface="Verdana" panose="020B0604030504040204" pitchFamily="34" charset="0"/>
                        </a:rPr>
                        <a:t>(April - 25)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80230">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599 (4.8%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34687308"/>
                  </a:ext>
                </a:extLst>
              </a:tr>
              <a:tr h="476597">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11.71%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476597">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86.33%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80230">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753">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788">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3951478333"/>
                  </a:ext>
                </a:extLst>
              </a:tr>
              <a:tr h="7849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851">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9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03809067"/>
                  </a:ext>
                </a:extLst>
              </a:tr>
              <a:tr h="476597">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74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4231">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a:solidFill>
                  <a:schemeClr val="bg1"/>
                </a:solidFill>
                <a:latin typeface="Aptos Black" panose="020F0502020204030204" pitchFamily="34" charset="0"/>
              </a:rPr>
              <a:t>Delivery against Targeted Intervention and Enhanced Monitoring Criteria 2024/25</a:t>
            </a:r>
            <a:endParaRPr lang="en-GB" sz="2968" b="1" dirty="0">
              <a:solidFill>
                <a:schemeClr val="bg1"/>
              </a:solidFill>
              <a:latin typeface="Aptos Black" panose="020F0502020204030204" pitchFamily="34" charset="0"/>
            </a:endParaRP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942389"/>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1081176"/>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866189"/>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674AD-3AE6-9FEC-E6D8-12A8FFB6E4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67A671-4516-2FBC-641D-50CEC98EB9F8}"/>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Updates on Ministerial Enabling Actions</a:t>
            </a:r>
          </a:p>
          <a:p>
            <a:endParaRPr lang="en-GB" dirty="0"/>
          </a:p>
        </p:txBody>
      </p:sp>
    </p:spTree>
    <p:extLst>
      <p:ext uri="{BB962C8B-B14F-4D97-AF65-F5344CB8AC3E}">
        <p14:creationId xmlns:p14="http://schemas.microsoft.com/office/powerpoint/2010/main" val="9716197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77B04-A52F-EF92-E013-BE4E13679D8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45D03B2-7F91-8C82-72FE-00998402B47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B09090B-1E99-AA30-A20D-796186991D3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5" name="TextBox 4">
            <a:extLst>
              <a:ext uri="{FF2B5EF4-FFF2-40B4-BE49-F238E27FC236}">
                <a16:creationId xmlns:a16="http://schemas.microsoft.com/office/drawing/2014/main" id="{343B5AF6-8755-C08A-7200-18835F0A866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89BC3455-8144-A472-B580-AC51FA03E8FC}"/>
              </a:ext>
            </a:extLst>
          </p:cNvPr>
          <p:cNvGraphicFramePr>
            <a:graphicFrameLocks noGrp="1"/>
          </p:cNvGraphicFramePr>
          <p:nvPr>
            <p:extLst>
              <p:ext uri="{D42A27DB-BD31-4B8C-83A1-F6EECF244321}">
                <p14:modId xmlns:p14="http://schemas.microsoft.com/office/powerpoint/2010/main" val="4278192593"/>
              </p:ext>
            </p:extLst>
          </p:nvPr>
        </p:nvGraphicFramePr>
        <p:xfrm>
          <a:off x="338089" y="704930"/>
          <a:ext cx="19238210" cy="10158570"/>
        </p:xfrm>
        <a:graphic>
          <a:graphicData uri="http://schemas.openxmlformats.org/drawingml/2006/table">
            <a:tbl>
              <a:tblPr firstRow="1" bandRow="1">
                <a:tableStyleId>{5C22544A-7EE6-4342-B048-85BDC9FD1C3A}</a:tableStyleId>
              </a:tblPr>
              <a:tblGrid>
                <a:gridCol w="911281">
                  <a:extLst>
                    <a:ext uri="{9D8B030D-6E8A-4147-A177-3AD203B41FA5}">
                      <a16:colId xmlns:a16="http://schemas.microsoft.com/office/drawing/2014/main" val="660515521"/>
                    </a:ext>
                  </a:extLst>
                </a:gridCol>
                <a:gridCol w="5140609">
                  <a:extLst>
                    <a:ext uri="{9D8B030D-6E8A-4147-A177-3AD203B41FA5}">
                      <a16:colId xmlns:a16="http://schemas.microsoft.com/office/drawing/2014/main" val="751423695"/>
                    </a:ext>
                  </a:extLst>
                </a:gridCol>
                <a:gridCol w="13186320">
                  <a:extLst>
                    <a:ext uri="{9D8B030D-6E8A-4147-A177-3AD203B41FA5}">
                      <a16:colId xmlns:a16="http://schemas.microsoft.com/office/drawing/2014/main" val="1469752202"/>
                    </a:ext>
                  </a:extLst>
                </a:gridCol>
              </a:tblGrid>
              <a:tr h="368207">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800" dirty="0"/>
                        <a:t>Operational  Productivity and Efficiency – Urgent and Emergency Care</a:t>
                      </a:r>
                      <a:endParaRPr lang="en-GB" sz="18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0252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800" b="1" dirty="0"/>
                        <a:t>Improve timely access to care, reducing the length of wait in key areas of the UEC stream through addressing variation </a:t>
                      </a:r>
                      <a:endParaRPr lang="en-GB" sz="18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07770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0" dirty="0">
                          <a:solidFill>
                            <a:srgbClr val="333333"/>
                          </a:solidFill>
                          <a:effectLst/>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20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368207">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t>SBUHB Baseline Information</a:t>
                      </a:r>
                      <a:endParaRPr lang="en-GB" sz="1800" b="1"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379364">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1" dirty="0"/>
                        <a:t>#</a:t>
                      </a:r>
                      <a:endParaRPr lang="en-GB" sz="2000" b="1"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t>Enabling Action</a:t>
                      </a:r>
                      <a:endParaRPr lang="en-GB" sz="1800" b="1"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t>Current position (March 2025)</a:t>
                      </a:r>
                      <a:endParaRPr lang="en-GB" sz="180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1241476534"/>
                  </a:ext>
                </a:extLst>
              </a:tr>
              <a:tr h="62402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1</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dirty="0">
                          <a:effectLst/>
                        </a:rPr>
                        <a:t>Implementation of community falls response- 6 goals </a:t>
                      </a:r>
                      <a:endParaRPr lang="en-US" sz="180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Improved Level 1 provision by increasing roll-out of iStumble with care and nursing homes. This supported by procurement of lifting cushions for homes and roll-out of supporting St Johns Ambulance training</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224043831"/>
                  </a:ext>
                </a:extLst>
              </a:tr>
              <a:tr h="6858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2</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Implementation of the remote clinical assessment services framework - 6 Goals </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Single Point of Access (SPOA) trailed with a Multi-disciplinary Team (MDT) consisting of Acute Physicians, GPs, Geriatricians, Advanced Nurse Practitioners &amp; WAST paramedics co-located to discuss incoming patients and confirm the most appropriate place for treatment. </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569832334"/>
                  </a:ext>
                </a:extLst>
              </a:tr>
              <a:tr h="7620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3</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Implementation of acute frailty model at the front door- 6 goals </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Developed overarching frailty strategy and implemented Older Persons Assessment Unit (OPAU) as part of ‘front door’ services (rapid assessment and turnaround) .</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679085612"/>
                  </a:ext>
                </a:extLst>
              </a:tr>
              <a:tr h="61388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4</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Implementation of the Welsh Health Circular - Ambulance Handover Guidance - 6 Goals </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GIRFT SEDIT site visit/ tool and baseline data used to drive activity alongside Welsh Government Emergency Department Quality Statement. Direct pathways in place for certain conditions. Agreed processes in place re; pre-alerts. Booking in and triage processes in place.</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68366072"/>
                  </a:ext>
                </a:extLst>
              </a:tr>
              <a:tr h="828807">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5</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 the Optimum Hospital Flow Framework</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Piloted Integrated Discharge Hub (IDH) to facilitate a single discharge process. Embedded SAFER Board Rounds.</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993576702"/>
                  </a:ext>
                </a:extLst>
              </a:tr>
              <a:tr h="828807">
                <a:tc>
                  <a:txBody>
                    <a:bodyPr/>
                    <a:lstStyle/>
                    <a:p>
                      <a:pPr marL="0" algn="just" defTabSz="1507937" rtl="0" eaLnBrk="1" latinLnBrk="0" hangingPunct="1"/>
                      <a:r>
                        <a:rPr lang="en-GB" sz="1800" kern="1200" dirty="0">
                          <a:solidFill>
                            <a:schemeClr val="dk1"/>
                          </a:solidFill>
                          <a:latin typeface="Aptos" panose="020B0004020202020204" pitchFamily="34" charset="0"/>
                        </a:rPr>
                        <a:t>6</a:t>
                      </a:r>
                      <a:endParaRPr lang="en-GB" sz="1800" kern="1200" dirty="0">
                        <a:solidFill>
                          <a:schemeClr val="dk1"/>
                        </a:solidFill>
                        <a:latin typeface="Aptos" panose="020B0004020202020204" pitchFamily="34" charset="0"/>
                        <a:ea typeface="Verdana" panose="020B0604030504040204" pitchFamily="34" charset="0"/>
                        <a:cs typeface="+mn-cs"/>
                      </a:endParaRPr>
                    </a:p>
                  </a:txBody>
                  <a:tcPr marL="91441" marR="91441" anchor="ctr"/>
                </a:tc>
                <a:tc>
                  <a:txBody>
                    <a:bodyPr/>
                    <a:lstStyle/>
                    <a:p>
                      <a:pPr marL="0" lvl="0" indent="0" algn="just" defTabSz="1507937" rtl="0" eaLnBrk="1" latinLnBrk="0" hangingPunct="1">
                        <a:lnSpc>
                          <a:spcPct val="100000"/>
                        </a:lnSpc>
                        <a:buNone/>
                      </a:pPr>
                      <a:r>
                        <a:rPr lang="en-US" sz="1800" kern="1200" noProof="0" dirty="0">
                          <a:solidFill>
                            <a:schemeClr val="dk1"/>
                          </a:solidFill>
                          <a:latin typeface="Aptos" panose="020B0004020202020204" pitchFamily="34" charset="0"/>
                        </a:rPr>
                        <a:t>Maintaining the actions within the 50 Day challenge that can be delivered consistently with minimal additional resource, within organisation and as a priority within regional partnership arrangements. Ensure consistent delivery of effective integrated discharge planning, utilising the National Discharge Guidance issued by the 6 Goals Programme.</a:t>
                      </a:r>
                      <a:endParaRPr lang="en-US" sz="1800" kern="1200" dirty="0">
                        <a:solidFill>
                          <a:schemeClr val="dk1"/>
                        </a:solidFill>
                        <a:latin typeface="Aptos" panose="020B0004020202020204" pitchFamily="34" charset="0"/>
                        <a:ea typeface="Verdana" panose="020B0604030504040204" pitchFamily="34" charset="0"/>
                        <a:cs typeface="+mn-cs"/>
                      </a:endParaRPr>
                    </a:p>
                  </a:txBody>
                  <a:tcPr marL="91441" marR="91441" anchor="ctr"/>
                </a:tc>
                <a:tc>
                  <a:txBody>
                    <a:bodyPr/>
                    <a:lstStyle/>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Aptos" panose="020B0004020202020204" pitchFamily="34" charset="0"/>
                        </a:rPr>
                        <a:t>Current position is outlined within the weekly reporting templates submitted to WG. There will be a continued Regional focus during 2025/26 on maintaining the actions within the 50-day challenge and delivering the POCD/ CAC targets (taking into account any previously noted funding constraints). Aligning with the 6 Goals for Emergency Care,  D2RA / flow will continue to be a regional priority during 2025/26. A regional dashboard is in place to monitor compliance against CAC/ POCD National targets. Regional targets will be set early in the financial year. Regional and internal Governance arrangements are in place to monitor compliance and delivery. </a:t>
                      </a:r>
                      <a:endParaRPr lang="en-GB" sz="1800" kern="1200" dirty="0">
                        <a:solidFill>
                          <a:schemeClr val="dk1"/>
                        </a:solidFill>
                        <a:latin typeface="Aptos" panose="020B0004020202020204" pitchFamily="34" charset="0"/>
                        <a:ea typeface="Verdana" panose="020B0604030504040204" pitchFamily="34" charset="0"/>
                        <a:cs typeface="+mn-cs"/>
                      </a:endParaRPr>
                    </a:p>
                  </a:txBody>
                  <a:tcPr marL="91441" marR="91441" anchor="ctr"/>
                </a:tc>
                <a:extLst>
                  <a:ext uri="{0D108BD9-81ED-4DB2-BD59-A6C34878D82A}">
                    <a16:rowId xmlns:a16="http://schemas.microsoft.com/office/drawing/2014/main" val="1463523142"/>
                  </a:ext>
                </a:extLst>
              </a:tr>
            </a:tbl>
          </a:graphicData>
        </a:graphic>
      </p:graphicFrame>
    </p:spTree>
    <p:extLst>
      <p:ext uri="{BB962C8B-B14F-4D97-AF65-F5344CB8AC3E}">
        <p14:creationId xmlns:p14="http://schemas.microsoft.com/office/powerpoint/2010/main" val="10387951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E547-0C83-6EB0-DA6E-573C42FBBFF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5A4CC1-D4EA-71F0-93B2-A581FDF19D8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676042C4-F57A-CEDC-B29E-836A10D76876}"/>
              </a:ext>
            </a:extLst>
          </p:cNvPr>
          <p:cNvGraphicFramePr>
            <a:graphicFrameLocks noGrp="1"/>
          </p:cNvGraphicFramePr>
          <p:nvPr>
            <p:extLst>
              <p:ext uri="{D42A27DB-BD31-4B8C-83A1-F6EECF244321}">
                <p14:modId xmlns:p14="http://schemas.microsoft.com/office/powerpoint/2010/main" val="2571326181"/>
              </p:ext>
            </p:extLst>
          </p:nvPr>
        </p:nvGraphicFramePr>
        <p:xfrm>
          <a:off x="680244" y="360526"/>
          <a:ext cx="18973800" cy="1035792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660515521"/>
                    </a:ext>
                  </a:extLst>
                </a:gridCol>
                <a:gridCol w="6248400">
                  <a:extLst>
                    <a:ext uri="{9D8B030D-6E8A-4147-A177-3AD203B41FA5}">
                      <a16:colId xmlns:a16="http://schemas.microsoft.com/office/drawing/2014/main" val="2140326874"/>
                    </a:ext>
                  </a:extLst>
                </a:gridCol>
                <a:gridCol w="11963400">
                  <a:extLst>
                    <a:ext uri="{9D8B030D-6E8A-4147-A177-3AD203B41FA5}">
                      <a16:colId xmlns:a16="http://schemas.microsoft.com/office/drawing/2014/main" val="648896705"/>
                    </a:ext>
                  </a:extLst>
                </a:gridCol>
              </a:tblGrid>
              <a:tr h="294717">
                <a:tc gridSpan="3">
                  <a:txBody>
                    <a:bodyPr/>
                    <a:lstStyle/>
                    <a:p>
                      <a:r>
                        <a:rPr lang="en-GB" sz="1800" dirty="0">
                          <a:latin typeface="Verdana" panose="020B0604030504040204" pitchFamily="34" charset="0"/>
                          <a:ea typeface="Verdana" panose="020B0604030504040204" pitchFamily="34" charset="0"/>
                        </a:rPr>
                        <a:t>Operational  Productivity – </a:t>
                      </a:r>
                      <a:r>
                        <a:rPr lang="en-GB" sz="1800" b="1" kern="1200" dirty="0">
                          <a:solidFill>
                            <a:schemeClr val="lt1"/>
                          </a:solidFill>
                          <a:latin typeface="Verdana" panose="020B0604030504040204" pitchFamily="34" charset="0"/>
                          <a:ea typeface="Verdana" panose="020B0604030504040204" pitchFamily="34" charset="0"/>
                          <a:cs typeface="+mn-cs"/>
                        </a:rPr>
                        <a:t>Planned</a:t>
                      </a:r>
                      <a:r>
                        <a:rPr lang="en-GB" sz="1800" dirty="0">
                          <a:latin typeface="Verdana" panose="020B0604030504040204" pitchFamily="34" charset="0"/>
                          <a:ea typeface="Verdana" panose="020B0604030504040204" pitchFamily="34" charset="0"/>
                        </a:rPr>
                        <a:t>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801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88054">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We are committed to enhancing timely access to planned care by implementing our Outpatients Transformation Programme focused on modernising outpatient services. This includes introducing patient-initiated follow-ups and virtual reviews, enabling active discharge processes to streamline patient flow. Furthermore,  we are committed to delivering improvements in Surgical and Theatres. We aim to right-size theatre and anaesthetic capacities, while also improving efficiencies within all surgical specialities. Taking forward the major capital prioritised case to operationalise the OR1 Theatres at Neath Port Talbot Hospital, will also support our planned care ambitions.</a:t>
                      </a:r>
                    </a:p>
                    <a:p>
                      <a:pPr algn="just"/>
                      <a:r>
                        <a:rPr lang="en-GB" sz="1800" b="0" i="0" dirty="0">
                          <a:solidFill>
                            <a:srgbClr val="333333"/>
                          </a:solidFill>
                          <a:effectLst/>
                          <a:latin typeface="Verdana" panose="020B0604030504040204" pitchFamily="34" charset="0"/>
                          <a:ea typeface="Verdana" panose="020B0604030504040204" pitchFamily="34" charset="0"/>
                        </a:rPr>
                        <a:t>The Planned Care Board will monitor all of the key planned care  performance measures and delivery of related Enabling Actions set out below, which have been incorporated into respective SBUHB Outpatients and Theatres Board’s Performance Frameworks. While many measures will be available for reporting as of April 2025, further developments will be required once national data definitions and standards have been clarified. </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294717">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035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5855708">
                <a:tc>
                  <a:txBody>
                    <a:bodyPr/>
                    <a:lstStyle/>
                    <a:p>
                      <a:pPr algn="just"/>
                      <a:r>
                        <a:rPr lang="en-GB" sz="1800" dirty="0">
                          <a:latin typeface="Verdana" panose="020B0604030504040204" pitchFamily="34" charset="0"/>
                          <a:ea typeface="Verdana" panose="020B0604030504040204" pitchFamily="34" charset="0"/>
                        </a:rPr>
                        <a:t>7</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 national guidelines with thresholds by Clinical Implementation Network (CIN) and procedure. This includes delivery of effective outpatients through See on Symptom (SOS) and Patient Initiated Follow-up (PIFU) by default. Individual CINs will establish PIFU / SOS targets by specialty &amp; sub-specialty on an ongoing basis by March 2025</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There are 83 nationally agreed pathways regarding SOS and PIFU. Clarification will be sought as to whether all 83 pathways will be mandated in SBUHB, and this will be overseen in the Health Board by a Clinical Committee which will be established.</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General Surgery has 39/83 pathways and we intend do use this speciality as the pilot test bed to ascertain the best method of pathway application. Funding will be requested from planned care monies to assist with moving patients currently on Follow Up Waiting List (FUWL) onto the 39 national pathways.</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New FUWL dashboard developed by SBU HCSE team to enable us to track the impact of CIN pathway implementation on our waiting list size, make up and consultation outcomes. This allows us to track compliance with CIN pathways to individual consultant level. Request submitted nationally to allow us to include SOS/PIFU flag in latest release of Welsh Patient Administration System (WPAS), which would allow patient outcomes vs SOS/PIFU consultations to be tracked going forward. This is expected to go live around May 2025, and is tied into waiting list disaggregation with Cwm Taf Morgannwg University Health Board (CTM).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Example views available currently shown in Figures 1-3 on page overleaf:</a:t>
                      </a: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6881811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8AE2FF6-FD15-C715-8ED5-7E606BACECA0}"/>
              </a:ext>
            </a:extLst>
          </p:cNvPr>
          <p:cNvSpPr>
            <a:spLocks noGrp="1"/>
          </p:cNvSpPr>
          <p:nvPr>
            <p:ph type="sldNum" sz="quarter" idx="12"/>
          </p:nvPr>
        </p:nvSpPr>
        <p:spPr/>
        <p:txBody>
          <a:bodyPr/>
          <a:lstStyle/>
          <a:p>
            <a:fld id="{1B571774-39BD-4D3C-8315-35C0B43D4F9A}" type="slidenum">
              <a:rPr lang="en-GB" smtClean="0"/>
              <a:t>43</a:t>
            </a:fld>
            <a:endParaRPr lang="en-GB"/>
          </a:p>
        </p:txBody>
      </p:sp>
      <p:pic>
        <p:nvPicPr>
          <p:cNvPr id="8" name="Content Placeholder 7">
            <a:extLst>
              <a:ext uri="{FF2B5EF4-FFF2-40B4-BE49-F238E27FC236}">
                <a16:creationId xmlns:a16="http://schemas.microsoft.com/office/drawing/2014/main" id="{89D702D3-1930-65F0-88F6-0CEEF765E49B}"/>
              </a:ext>
            </a:extLst>
          </p:cNvPr>
          <p:cNvPicPr>
            <a:picLocks noGrp="1" noChangeAspect="1"/>
          </p:cNvPicPr>
          <p:nvPr>
            <p:ph idx="1"/>
          </p:nvPr>
        </p:nvPicPr>
        <p:blipFill>
          <a:blip r:embed="rId2"/>
          <a:stretch>
            <a:fillRect/>
          </a:stretch>
        </p:blipFill>
        <p:spPr>
          <a:xfrm>
            <a:off x="15465" y="92075"/>
            <a:ext cx="11658271" cy="4740694"/>
          </a:xfrm>
          <a:prstGeom prst="rect">
            <a:avLst/>
          </a:prstGeom>
        </p:spPr>
      </p:pic>
      <p:pic>
        <p:nvPicPr>
          <p:cNvPr id="10" name="Picture 9">
            <a:extLst>
              <a:ext uri="{FF2B5EF4-FFF2-40B4-BE49-F238E27FC236}">
                <a16:creationId xmlns:a16="http://schemas.microsoft.com/office/drawing/2014/main" id="{B92DA79D-A2FA-BC15-EDA5-B0DFEB8B1ECE}"/>
              </a:ext>
            </a:extLst>
          </p:cNvPr>
          <p:cNvPicPr>
            <a:picLocks noChangeAspect="1"/>
          </p:cNvPicPr>
          <p:nvPr/>
        </p:nvPicPr>
        <p:blipFill>
          <a:blip r:embed="rId3"/>
          <a:stretch>
            <a:fillRect/>
          </a:stretch>
        </p:blipFill>
        <p:spPr>
          <a:xfrm>
            <a:off x="11348244" y="70485"/>
            <a:ext cx="9496295" cy="4740694"/>
          </a:xfrm>
          <a:prstGeom prst="rect">
            <a:avLst/>
          </a:prstGeom>
        </p:spPr>
      </p:pic>
      <p:pic>
        <p:nvPicPr>
          <p:cNvPr id="12" name="Picture 11">
            <a:extLst>
              <a:ext uri="{FF2B5EF4-FFF2-40B4-BE49-F238E27FC236}">
                <a16:creationId xmlns:a16="http://schemas.microsoft.com/office/drawing/2014/main" id="{9AB2C6FE-BED7-528F-E3B2-D6262C344E52}"/>
              </a:ext>
            </a:extLst>
          </p:cNvPr>
          <p:cNvPicPr>
            <a:picLocks noChangeAspect="1"/>
          </p:cNvPicPr>
          <p:nvPr/>
        </p:nvPicPr>
        <p:blipFill>
          <a:blip r:embed="rId4"/>
          <a:stretch>
            <a:fillRect/>
          </a:stretch>
        </p:blipFill>
        <p:spPr>
          <a:xfrm>
            <a:off x="702243" y="5426075"/>
            <a:ext cx="13730957" cy="5181600"/>
          </a:xfrm>
          <a:prstGeom prst="rect">
            <a:avLst/>
          </a:prstGeom>
        </p:spPr>
      </p:pic>
      <p:sp>
        <p:nvSpPr>
          <p:cNvPr id="2" name="TextBox 1">
            <a:extLst>
              <a:ext uri="{FF2B5EF4-FFF2-40B4-BE49-F238E27FC236}">
                <a16:creationId xmlns:a16="http://schemas.microsoft.com/office/drawing/2014/main" id="{20869040-39F5-F7EA-DEDA-3414099F9E8B}"/>
              </a:ext>
            </a:extLst>
          </p:cNvPr>
          <p:cNvSpPr txBox="1"/>
          <p:nvPr/>
        </p:nvSpPr>
        <p:spPr>
          <a:xfrm>
            <a:off x="4185444" y="9312275"/>
            <a:ext cx="9525000" cy="838200"/>
          </a:xfrm>
          <a:prstGeom prst="rect">
            <a:avLst/>
          </a:prstGeom>
          <a:solidFill>
            <a:schemeClr val="accent3">
              <a:lumMod val="20000"/>
              <a:lumOff val="80000"/>
            </a:schemeClr>
          </a:solidFill>
        </p:spPr>
        <p:txBody>
          <a:bodyPr wrap="square" rtlCol="0">
            <a:spAutoFit/>
          </a:bodyPr>
          <a:lstStyle/>
          <a:p>
            <a:endParaRPr lang="en-GB" dirty="0"/>
          </a:p>
        </p:txBody>
      </p:sp>
    </p:spTree>
    <p:extLst>
      <p:ext uri="{BB962C8B-B14F-4D97-AF65-F5344CB8AC3E}">
        <p14:creationId xmlns:p14="http://schemas.microsoft.com/office/powerpoint/2010/main" val="42384429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8699-732F-731A-59A1-9E09C54748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432478-9E68-F34E-8919-9F13326CE41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76A2950-48FD-6D06-2DD8-DED23482F0D1}"/>
              </a:ext>
            </a:extLst>
          </p:cNvPr>
          <p:cNvGraphicFramePr>
            <a:graphicFrameLocks noGrp="1"/>
          </p:cNvGraphicFramePr>
          <p:nvPr>
            <p:extLst>
              <p:ext uri="{D42A27DB-BD31-4B8C-83A1-F6EECF244321}">
                <p14:modId xmlns:p14="http://schemas.microsoft.com/office/powerpoint/2010/main" val="3035647942"/>
              </p:ext>
            </p:extLst>
          </p:nvPr>
        </p:nvGraphicFramePr>
        <p:xfrm>
          <a:off x="223044" y="142950"/>
          <a:ext cx="19659600" cy="11292064"/>
        </p:xfrm>
        <a:graphic>
          <a:graphicData uri="http://schemas.openxmlformats.org/drawingml/2006/table">
            <a:tbl>
              <a:tblPr firstRow="1" bandRow="1">
                <a:tableStyleId>{5C22544A-7EE6-4342-B048-85BDC9FD1C3A}</a:tableStyleId>
              </a:tblPr>
              <a:tblGrid>
                <a:gridCol w="1450373">
                  <a:extLst>
                    <a:ext uri="{9D8B030D-6E8A-4147-A177-3AD203B41FA5}">
                      <a16:colId xmlns:a16="http://schemas.microsoft.com/office/drawing/2014/main" val="660515521"/>
                    </a:ext>
                  </a:extLst>
                </a:gridCol>
                <a:gridCol w="7457895">
                  <a:extLst>
                    <a:ext uri="{9D8B030D-6E8A-4147-A177-3AD203B41FA5}">
                      <a16:colId xmlns:a16="http://schemas.microsoft.com/office/drawing/2014/main" val="2140326874"/>
                    </a:ext>
                  </a:extLst>
                </a:gridCol>
                <a:gridCol w="10751332">
                  <a:extLst>
                    <a:ext uri="{9D8B030D-6E8A-4147-A177-3AD203B41FA5}">
                      <a16:colId xmlns:a16="http://schemas.microsoft.com/office/drawing/2014/main" val="648896705"/>
                    </a:ext>
                  </a:extLst>
                </a:gridCol>
              </a:tblGrid>
              <a:tr h="285975">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199">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5975">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114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1194121">
                <a:tc>
                  <a:txBody>
                    <a:bodyPr/>
                    <a:lstStyle/>
                    <a:p>
                      <a:pPr algn="just"/>
                      <a:r>
                        <a:rPr lang="en-GB" sz="1800" dirty="0">
                          <a:latin typeface="Verdana" panose="020B0604030504040204" pitchFamily="34" charset="0"/>
                          <a:ea typeface="Verdana" panose="020B0604030504040204" pitchFamily="34" charset="0"/>
                        </a:rPr>
                        <a:t>8</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All new Cataract referrals should be direct listed to treatment stage of the pathway following an admin triage by the end of Q2</a:t>
                      </a: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Subject to securing funding, a plan will be developed to undertake the administration triage stage. In addition, a way of monitoring the % of new referrals directly listed, will be developed going forward, to track compliance on this metric.</a:t>
                      </a:r>
                    </a:p>
                  </a:txBody>
                  <a:tcPr marL="104395" marR="104395" marT="52197" marB="52197"/>
                </a:tc>
                <a:extLst>
                  <a:ext uri="{0D108BD9-81ED-4DB2-BD59-A6C34878D82A}">
                    <a16:rowId xmlns:a16="http://schemas.microsoft.com/office/drawing/2014/main" val="2631949792"/>
                  </a:ext>
                </a:extLst>
              </a:tr>
              <a:tr h="3011427">
                <a:tc>
                  <a:txBody>
                    <a:bodyPr/>
                    <a:lstStyle/>
                    <a:p>
                      <a:pPr algn="just"/>
                      <a:r>
                        <a:rPr lang="en-GB" sz="1800" dirty="0">
                          <a:latin typeface="Verdana" panose="020B0604030504040204" pitchFamily="34" charset="0"/>
                          <a:ea typeface="Verdana" panose="020B0604030504040204" pitchFamily="34" charset="0"/>
                        </a:rPr>
                        <a:t>9</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monitoring of DNA/CNA rates is in place for every Outpatient clinic. When DNA/CNA as a combined rate is greater than 5%, overbooking additional patients should be implemented and monitored.</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Currently CNA and DNA rates are available for all CIN specialities via the FUP Vitals Dashboard (see Figures 4-7 on next page). A new view will be created to show the combined view as required by the metric. Clinical decisions required as to the appropriateness of further overbooking clinic slots as many clinics overrun and are dependent on DNAs to run to time. Assessment also required on capability of the system, i.e. how long is needed to see a new patient vs FUP patient vs New USC vs follow up USC and also determining how long we currently allocate in standard template.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to enable tracking of DNA rates across all specialities via the Planned Care App (see Figure 8 overleaf)</a:t>
                      </a:r>
                    </a:p>
                  </a:txBody>
                  <a:tcPr marL="104395" marR="104395" marT="52197" marB="52197"/>
                </a:tc>
                <a:extLst>
                  <a:ext uri="{0D108BD9-81ED-4DB2-BD59-A6C34878D82A}">
                    <a16:rowId xmlns:a16="http://schemas.microsoft.com/office/drawing/2014/main" val="584384461"/>
                  </a:ext>
                </a:extLst>
              </a:tr>
              <a:tr h="1012391">
                <a:tc>
                  <a:txBody>
                    <a:bodyPr/>
                    <a:lstStyle/>
                    <a:p>
                      <a:pPr algn="just"/>
                      <a:r>
                        <a:rPr lang="en-GB" sz="1800" dirty="0">
                          <a:latin typeface="Verdana" panose="020B0604030504040204" pitchFamily="34" charset="0"/>
                          <a:ea typeface="Verdana" panose="020B0604030504040204" pitchFamily="34" charset="0"/>
                        </a:rPr>
                        <a:t>10</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Implementation of CIN follow up criteria both prospectively and retrospectively to established Follow-up waiting lists.</a:t>
                      </a: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by Healthcare System Engineering (HCSE) team to allow tracking of effect that implementation of follow up CIN criteria will have on follow up waiting lists and appointment outcomes.</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Example views in figures 9-10 overleaf.</a:t>
                      </a:r>
                    </a:p>
                  </a:txBody>
                  <a:tcPr marL="104395" marR="104395" marT="52197" marB="52197"/>
                </a:tc>
                <a:extLst>
                  <a:ext uri="{0D108BD9-81ED-4DB2-BD59-A6C34878D82A}">
                    <a16:rowId xmlns:a16="http://schemas.microsoft.com/office/drawing/2014/main" val="4171849007"/>
                  </a:ext>
                </a:extLst>
              </a:tr>
              <a:tr h="1163862">
                <a:tc>
                  <a:txBody>
                    <a:bodyPr/>
                    <a:lstStyle/>
                    <a:p>
                      <a:pPr algn="just"/>
                      <a:r>
                        <a:rPr lang="en-GB" sz="1800" dirty="0">
                          <a:latin typeface="Verdana" panose="020B0604030504040204" pitchFamily="34" charset="0"/>
                          <a:ea typeface="Verdana" panose="020B0604030504040204" pitchFamily="34" charset="0"/>
                        </a:rPr>
                        <a:t>11</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On 90% of days planned care inpatient/day case/theatre recovery capacity should be protected from unscheduled care pressures and outlying of patients by the end of Q1.</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Requires  further consideration internally as to monitor in practice as currently unable to track this. </a:t>
                      </a:r>
                    </a:p>
                  </a:txBody>
                  <a:tcPr marL="104395" marR="104395" marT="52197" marB="52197"/>
                </a:tc>
                <a:extLst>
                  <a:ext uri="{0D108BD9-81ED-4DB2-BD59-A6C34878D82A}">
                    <a16:rowId xmlns:a16="http://schemas.microsoft.com/office/drawing/2014/main" val="3607510191"/>
                  </a:ext>
                </a:extLst>
              </a:tr>
              <a:tr h="3117639">
                <a:tc>
                  <a:txBody>
                    <a:bodyPr/>
                    <a:lstStyle/>
                    <a:p>
                      <a:pPr algn="just"/>
                      <a:r>
                        <a:rPr lang="en-GB" sz="1800" dirty="0">
                          <a:latin typeface="Verdana" panose="020B0604030504040204" pitchFamily="34" charset="0"/>
                          <a:ea typeface="Verdana" panose="020B0604030504040204" pitchFamily="34" charset="0"/>
                        </a:rPr>
                        <a:t>12</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effective utilisation of theatre capacity through: - Reducing late starts to less than 20%; - Reducing early finishes to less than 10%; and - Increasing session utilisation to the GiRFT standard of 85% by March 2026.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created views within surgical pathway dashboard that allows tracking of late starts (locally defined as; any list which starts 15 or more mins later than its intended start time) and early finishes (locally defined as; any list which ends 15 mins earlier than its intended finish time)  list utilisation vs GIRFT 85% target and cancellation rates. See Figures 11-12 overleaf. However, clarification is required on the definition of late starts and early finishes for HBs to use, also if targets stipulated are based on number of lists or the total funded list time available. Locally we have included a Gannt chart view of individual cases and used utilisation vs effectiveness calculated from what was planned vs what was delivered. </a:t>
                      </a:r>
                    </a:p>
                  </a:txBody>
                  <a:tcPr marL="104395" marR="104395" marT="52197" marB="52197"/>
                </a:tc>
                <a:extLst>
                  <a:ext uri="{0D108BD9-81ED-4DB2-BD59-A6C34878D82A}">
                    <a16:rowId xmlns:a16="http://schemas.microsoft.com/office/drawing/2014/main" val="113214057"/>
                  </a:ext>
                </a:extLst>
              </a:tr>
            </a:tbl>
          </a:graphicData>
        </a:graphic>
      </p:graphicFrame>
    </p:spTree>
    <p:extLst>
      <p:ext uri="{BB962C8B-B14F-4D97-AF65-F5344CB8AC3E}">
        <p14:creationId xmlns:p14="http://schemas.microsoft.com/office/powerpoint/2010/main" val="35783356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C4085AD-4868-4F63-2B5A-27CB44B98617}"/>
              </a:ext>
            </a:extLst>
          </p:cNvPr>
          <p:cNvPicPr>
            <a:picLocks noGrp="1" noChangeAspect="1"/>
          </p:cNvPicPr>
          <p:nvPr>
            <p:ph idx="1"/>
          </p:nvPr>
        </p:nvPicPr>
        <p:blipFill>
          <a:blip r:embed="rId2"/>
          <a:stretch>
            <a:fillRect/>
          </a:stretch>
        </p:blipFill>
        <p:spPr>
          <a:xfrm>
            <a:off x="299244" y="396875"/>
            <a:ext cx="16891000" cy="9067800"/>
          </a:xfrm>
          <a:prstGeom prst="rect">
            <a:avLst/>
          </a:prstGeom>
        </p:spPr>
      </p:pic>
      <p:sp>
        <p:nvSpPr>
          <p:cNvPr id="4" name="Slide Number Placeholder 3">
            <a:extLst>
              <a:ext uri="{FF2B5EF4-FFF2-40B4-BE49-F238E27FC236}">
                <a16:creationId xmlns:a16="http://schemas.microsoft.com/office/drawing/2014/main" id="{25481850-4B2A-3DD6-3A9F-EC065EF9D220}"/>
              </a:ext>
            </a:extLst>
          </p:cNvPr>
          <p:cNvSpPr>
            <a:spLocks noGrp="1"/>
          </p:cNvSpPr>
          <p:nvPr>
            <p:ph type="sldNum" sz="quarter" idx="12"/>
          </p:nvPr>
        </p:nvSpPr>
        <p:spPr/>
        <p:txBody>
          <a:bodyPr/>
          <a:lstStyle/>
          <a:p>
            <a:fld id="{1B571774-39BD-4D3C-8315-35C0B43D4F9A}" type="slidenum">
              <a:rPr lang="en-GB" smtClean="0"/>
              <a:t>45</a:t>
            </a:fld>
            <a:endParaRPr lang="en-GB"/>
          </a:p>
        </p:txBody>
      </p:sp>
      <p:pic>
        <p:nvPicPr>
          <p:cNvPr id="6" name="Picture 5">
            <a:extLst>
              <a:ext uri="{FF2B5EF4-FFF2-40B4-BE49-F238E27FC236}">
                <a16:creationId xmlns:a16="http://schemas.microsoft.com/office/drawing/2014/main" id="{66ABF168-C86F-42A1-BBC5-66DB8CEF15BE}"/>
              </a:ext>
            </a:extLst>
          </p:cNvPr>
          <p:cNvPicPr>
            <a:picLocks noChangeAspect="1"/>
          </p:cNvPicPr>
          <p:nvPr/>
        </p:nvPicPr>
        <p:blipFill>
          <a:blip r:embed="rId3"/>
          <a:stretch>
            <a:fillRect/>
          </a:stretch>
        </p:blipFill>
        <p:spPr>
          <a:xfrm>
            <a:off x="10967244" y="473075"/>
            <a:ext cx="14262231" cy="3638024"/>
          </a:xfrm>
          <a:prstGeom prst="rect">
            <a:avLst/>
          </a:prstGeom>
        </p:spPr>
      </p:pic>
      <p:pic>
        <p:nvPicPr>
          <p:cNvPr id="7" name="Picture 6">
            <a:extLst>
              <a:ext uri="{FF2B5EF4-FFF2-40B4-BE49-F238E27FC236}">
                <a16:creationId xmlns:a16="http://schemas.microsoft.com/office/drawing/2014/main" id="{B5BBB447-1857-87CC-07D2-E49461382D0C}"/>
              </a:ext>
            </a:extLst>
          </p:cNvPr>
          <p:cNvPicPr>
            <a:picLocks noChangeAspect="1"/>
          </p:cNvPicPr>
          <p:nvPr/>
        </p:nvPicPr>
        <p:blipFill>
          <a:blip r:embed="rId4"/>
          <a:stretch>
            <a:fillRect/>
          </a:stretch>
        </p:blipFill>
        <p:spPr>
          <a:xfrm>
            <a:off x="10662444" y="4283075"/>
            <a:ext cx="15442677" cy="3152097"/>
          </a:xfrm>
          <a:prstGeom prst="rect">
            <a:avLst/>
          </a:prstGeom>
        </p:spPr>
      </p:pic>
    </p:spTree>
    <p:extLst>
      <p:ext uri="{BB962C8B-B14F-4D97-AF65-F5344CB8AC3E}">
        <p14:creationId xmlns:p14="http://schemas.microsoft.com/office/powerpoint/2010/main" val="37837740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89242E-12F8-02F8-724D-8A8595DB4EA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416553A-3E65-8E32-78C2-ECFB44EEA32B}"/>
              </a:ext>
            </a:extLst>
          </p:cNvPr>
          <p:cNvSpPr>
            <a:spLocks noGrp="1"/>
          </p:cNvSpPr>
          <p:nvPr>
            <p:ph type="sldNum" sz="quarter" idx="12"/>
          </p:nvPr>
        </p:nvSpPr>
        <p:spPr/>
        <p:txBody>
          <a:bodyPr/>
          <a:lstStyle/>
          <a:p>
            <a:fld id="{1B571774-39BD-4D3C-8315-35C0B43D4F9A}" type="slidenum">
              <a:rPr lang="en-GB" smtClean="0"/>
              <a:t>46</a:t>
            </a:fld>
            <a:endParaRPr lang="en-GB"/>
          </a:p>
        </p:txBody>
      </p:sp>
      <p:pic>
        <p:nvPicPr>
          <p:cNvPr id="8" name="Content Placeholder 7">
            <a:extLst>
              <a:ext uri="{FF2B5EF4-FFF2-40B4-BE49-F238E27FC236}">
                <a16:creationId xmlns:a16="http://schemas.microsoft.com/office/drawing/2014/main" id="{D8EB6CAA-C9B7-72AC-2186-2CD7EDD66A48}"/>
              </a:ext>
            </a:extLst>
          </p:cNvPr>
          <p:cNvPicPr>
            <a:picLocks noGrp="1" noChangeAspect="1"/>
          </p:cNvPicPr>
          <p:nvPr>
            <p:ph idx="1"/>
          </p:nvPr>
        </p:nvPicPr>
        <p:blipFill>
          <a:blip r:embed="rId2"/>
          <a:stretch>
            <a:fillRect/>
          </a:stretch>
        </p:blipFill>
        <p:spPr>
          <a:xfrm>
            <a:off x="214635" y="7854"/>
            <a:ext cx="13305566" cy="8313821"/>
          </a:xfrm>
          <a:prstGeom prst="rect">
            <a:avLst/>
          </a:prstGeom>
        </p:spPr>
      </p:pic>
      <p:pic>
        <p:nvPicPr>
          <p:cNvPr id="9" name="Picture 8">
            <a:extLst>
              <a:ext uri="{FF2B5EF4-FFF2-40B4-BE49-F238E27FC236}">
                <a16:creationId xmlns:a16="http://schemas.microsoft.com/office/drawing/2014/main" id="{1BC566CB-02CB-E34B-F18C-67B805347553}"/>
              </a:ext>
            </a:extLst>
          </p:cNvPr>
          <p:cNvPicPr>
            <a:picLocks noChangeAspect="1"/>
          </p:cNvPicPr>
          <p:nvPr/>
        </p:nvPicPr>
        <p:blipFill>
          <a:blip r:embed="rId3"/>
          <a:stretch>
            <a:fillRect/>
          </a:stretch>
        </p:blipFill>
        <p:spPr>
          <a:xfrm>
            <a:off x="10967244" y="6835129"/>
            <a:ext cx="14986986" cy="4249082"/>
          </a:xfrm>
          <a:prstGeom prst="rect">
            <a:avLst/>
          </a:prstGeom>
        </p:spPr>
      </p:pic>
    </p:spTree>
    <p:extLst>
      <p:ext uri="{BB962C8B-B14F-4D97-AF65-F5344CB8AC3E}">
        <p14:creationId xmlns:p14="http://schemas.microsoft.com/office/powerpoint/2010/main" val="32300315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0E60B9E-00E0-6441-0B43-03D14732398E}"/>
              </a:ext>
            </a:extLst>
          </p:cNvPr>
          <p:cNvPicPr>
            <a:picLocks noGrp="1" noChangeAspect="1"/>
          </p:cNvPicPr>
          <p:nvPr>
            <p:ph idx="1"/>
          </p:nvPr>
        </p:nvPicPr>
        <p:blipFill>
          <a:blip r:embed="rId2"/>
          <a:stretch>
            <a:fillRect/>
          </a:stretch>
        </p:blipFill>
        <p:spPr>
          <a:xfrm>
            <a:off x="299244" y="241014"/>
            <a:ext cx="15276840" cy="6182495"/>
          </a:xfrm>
          <a:prstGeom prst="rect">
            <a:avLst/>
          </a:prstGeom>
        </p:spPr>
      </p:pic>
      <p:sp>
        <p:nvSpPr>
          <p:cNvPr id="4" name="Slide Number Placeholder 3">
            <a:extLst>
              <a:ext uri="{FF2B5EF4-FFF2-40B4-BE49-F238E27FC236}">
                <a16:creationId xmlns:a16="http://schemas.microsoft.com/office/drawing/2014/main" id="{7219EB5B-2533-872D-AB15-C9BAB9A6E6F3}"/>
              </a:ext>
            </a:extLst>
          </p:cNvPr>
          <p:cNvSpPr>
            <a:spLocks noGrp="1"/>
          </p:cNvSpPr>
          <p:nvPr>
            <p:ph type="sldNum" sz="quarter" idx="12"/>
          </p:nvPr>
        </p:nvSpPr>
        <p:spPr/>
        <p:txBody>
          <a:bodyPr/>
          <a:lstStyle/>
          <a:p>
            <a:fld id="{1B571774-39BD-4D3C-8315-35C0B43D4F9A}" type="slidenum">
              <a:rPr lang="en-GB" smtClean="0"/>
              <a:t>47</a:t>
            </a:fld>
            <a:endParaRPr lang="en-GB"/>
          </a:p>
        </p:txBody>
      </p:sp>
      <p:pic>
        <p:nvPicPr>
          <p:cNvPr id="6" name="Picture 5">
            <a:extLst>
              <a:ext uri="{FF2B5EF4-FFF2-40B4-BE49-F238E27FC236}">
                <a16:creationId xmlns:a16="http://schemas.microsoft.com/office/drawing/2014/main" id="{545A6B00-02D4-016F-CEFC-493384E94F87}"/>
              </a:ext>
            </a:extLst>
          </p:cNvPr>
          <p:cNvPicPr>
            <a:picLocks noChangeAspect="1"/>
          </p:cNvPicPr>
          <p:nvPr/>
        </p:nvPicPr>
        <p:blipFill>
          <a:blip r:embed="rId3"/>
          <a:stretch>
            <a:fillRect/>
          </a:stretch>
        </p:blipFill>
        <p:spPr>
          <a:xfrm>
            <a:off x="9595644" y="3329550"/>
            <a:ext cx="12584425" cy="7979800"/>
          </a:xfrm>
          <a:prstGeom prst="rect">
            <a:avLst/>
          </a:prstGeom>
        </p:spPr>
      </p:pic>
      <p:pic>
        <p:nvPicPr>
          <p:cNvPr id="2" name="Picture 1">
            <a:extLst>
              <a:ext uri="{FF2B5EF4-FFF2-40B4-BE49-F238E27FC236}">
                <a16:creationId xmlns:a16="http://schemas.microsoft.com/office/drawing/2014/main" id="{5C3E59C8-CACA-2A0E-E259-E5848DACB353}"/>
              </a:ext>
            </a:extLst>
          </p:cNvPr>
          <p:cNvPicPr>
            <a:picLocks noChangeAspect="1"/>
          </p:cNvPicPr>
          <p:nvPr/>
        </p:nvPicPr>
        <p:blipFill>
          <a:blip r:embed="rId4"/>
          <a:stretch>
            <a:fillRect/>
          </a:stretch>
        </p:blipFill>
        <p:spPr>
          <a:xfrm>
            <a:off x="2051845" y="4872112"/>
            <a:ext cx="1676400" cy="835224"/>
          </a:xfrm>
          <a:prstGeom prst="rect">
            <a:avLst/>
          </a:prstGeom>
        </p:spPr>
      </p:pic>
    </p:spTree>
    <p:extLst>
      <p:ext uri="{BB962C8B-B14F-4D97-AF65-F5344CB8AC3E}">
        <p14:creationId xmlns:p14="http://schemas.microsoft.com/office/powerpoint/2010/main" val="17791019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1A9F131-71AF-87AC-2D23-810BA8A3BA20}"/>
              </a:ext>
            </a:extLst>
          </p:cNvPr>
          <p:cNvGraphicFramePr>
            <a:graphicFrameLocks noGrp="1"/>
          </p:cNvGraphicFramePr>
          <p:nvPr>
            <p:extLst>
              <p:ext uri="{D42A27DB-BD31-4B8C-83A1-F6EECF244321}">
                <p14:modId xmlns:p14="http://schemas.microsoft.com/office/powerpoint/2010/main" val="893655880"/>
              </p:ext>
            </p:extLst>
          </p:nvPr>
        </p:nvGraphicFramePr>
        <p:xfrm>
          <a:off x="223044" y="218948"/>
          <a:ext cx="19659601" cy="9857238"/>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660515521"/>
                    </a:ext>
                  </a:extLst>
                </a:gridCol>
                <a:gridCol w="6599034">
                  <a:extLst>
                    <a:ext uri="{9D8B030D-6E8A-4147-A177-3AD203B41FA5}">
                      <a16:colId xmlns:a16="http://schemas.microsoft.com/office/drawing/2014/main" val="2140326874"/>
                    </a:ext>
                  </a:extLst>
                </a:gridCol>
                <a:gridCol w="11993767">
                  <a:extLst>
                    <a:ext uri="{9D8B030D-6E8A-4147-A177-3AD203B41FA5}">
                      <a16:colId xmlns:a16="http://schemas.microsoft.com/office/drawing/2014/main" val="648896705"/>
                    </a:ext>
                  </a:extLst>
                </a:gridCol>
              </a:tblGrid>
              <a:tr h="341329">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87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2738">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773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3911907">
                <a:tc>
                  <a:txBody>
                    <a:bodyPr/>
                    <a:lstStyle/>
                    <a:p>
                      <a:pPr algn="just"/>
                      <a:r>
                        <a:rPr lang="en-GB" sz="1800" dirty="0">
                          <a:latin typeface="Verdana" panose="020B0604030504040204" pitchFamily="34" charset="0"/>
                          <a:ea typeface="Verdana" panose="020B0604030504040204" pitchFamily="34" charset="0"/>
                        </a:rPr>
                        <a:t>13</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Improvement in the implementation and delivery of High Volume Low Complexity (HVLC) Theatre lists, with an initial focus on:</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Arthroplasty 90% compliance with GiRFT standard of 4 primary joints/day, 2 by end of quarter 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Cataract 90% of lists to have 7 Cataracts per list by end of Q2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- 90% of the time achieve at least 6 HVLC general surgery procedures on an all day list made up of hernia or gallbladders by end of Q2.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Through mapping and measuring the behaviour of our system and subsequently calculating what it can deliver, we are able to show that not all surgeons are able to deliver 4 joints a day; some completing 3 whilst starting on time/finishing on time/ 85% + utilisation rate; others completing 4 joints comfortably but having utilisation figures below 85% and having enough spare time to do 5 joints.</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 such, we are able to manually calculate compliance against these standards, however we feel that we will get more out of our system if we schedule to what is capable of being delivered – tracking increased activity and scheduling to the speed that the individual consultant is capable of working at.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developed a dashboard (Figure 13 overleaf) that shows how each consultant benchmarks against their colleagues who do the same procedure, based on start of anaesthetic to time patient leaves theatre. This is being used to inform that can reliably fit into the available space capacity.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 additional view allows us to track what was planned, how long we predicted the work would take and how long it actually took (Figures 14a-b overleaf).</a:t>
                      </a:r>
                    </a:p>
                  </a:txBody>
                  <a:tcPr marL="104395" marR="104395" marT="52197" marB="52197"/>
                </a:tc>
                <a:extLst>
                  <a:ext uri="{0D108BD9-81ED-4DB2-BD59-A6C34878D82A}">
                    <a16:rowId xmlns:a16="http://schemas.microsoft.com/office/drawing/2014/main" val="1849551308"/>
                  </a:ext>
                </a:extLst>
              </a:tr>
              <a:tr h="1722675">
                <a:tc>
                  <a:txBody>
                    <a:bodyPr/>
                    <a:lstStyle/>
                    <a:p>
                      <a:pPr algn="just"/>
                      <a:r>
                        <a:rPr lang="en-GB" sz="1800" dirty="0">
                          <a:latin typeface="Verdana" panose="020B0604030504040204" pitchFamily="34" charset="0"/>
                          <a:ea typeface="Verdana" panose="020B0604030504040204" pitchFamily="34" charset="0"/>
                        </a:rPr>
                        <a:t>14</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Deliver improvements in day surgery rates, with an expectation to achieving a BACDS day case rate of 70% from April 2025, moving to 80% by the end of June 2025</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Further clarification required regarding the definition of a day case. This metric can be calculated manually at present. To be accurate we will need to include all surgical procedures completed in outpatient settings, such as the Plastic Surgery Treatment Centre. Once we have clarity on the definition, we can put together a view to track % compliance over time, to be available within the Surgical Vitals dashboard.</a:t>
                      </a:r>
                    </a:p>
                  </a:txBody>
                  <a:tcPr marL="104395" marR="104395" marT="52197" marB="52197"/>
                </a:tc>
                <a:extLst>
                  <a:ext uri="{0D108BD9-81ED-4DB2-BD59-A6C34878D82A}">
                    <a16:rowId xmlns:a16="http://schemas.microsoft.com/office/drawing/2014/main" val="1150662330"/>
                  </a:ext>
                </a:extLst>
              </a:tr>
              <a:tr h="2622636">
                <a:tc>
                  <a:txBody>
                    <a:bodyPr/>
                    <a:lstStyle/>
                    <a:p>
                      <a:pPr algn="just"/>
                      <a:r>
                        <a:rPr lang="en-GB" sz="1800" dirty="0">
                          <a:latin typeface="Verdana" panose="020B0604030504040204" pitchFamily="34" charset="0"/>
                          <a:ea typeface="Verdana" panose="020B0604030504040204" pitchFamily="34" charset="0"/>
                        </a:rPr>
                        <a:t>15</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Consistent clerical and clinical validation should be in place on an ongoing basis and reported quarterly for impact. </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We have developed several digital solutions that provide clinicians with direct access to their waiting lists. Access has been made available to all service managers and clinicians as part of the roll out, and they have been encouraged to undertake admin and clerical validation of waiting lists, starting with patients who are most overdue. Individual performance by main speciality and consultants is available. See Figures 15a-c overleaf.</a:t>
                      </a:r>
                    </a:p>
                    <a:p>
                      <a:pPr algn="just"/>
                      <a:r>
                        <a:rPr lang="en-GB" sz="1800" dirty="0">
                          <a:latin typeface="Verdana" panose="020B0604030504040204" pitchFamily="34" charset="0"/>
                          <a:ea typeface="Verdana" panose="020B0604030504040204" pitchFamily="34" charset="0"/>
                        </a:rPr>
                        <a:t>In addition, training programme established to support the accuracy of the information being inputted into digital systems, as admin and clerical error patterns were identified as an issue.</a:t>
                      </a:r>
                    </a:p>
                  </a:txBody>
                  <a:tcPr marL="104395" marR="104395" marT="52197" marB="52197"/>
                </a:tc>
                <a:extLst>
                  <a:ext uri="{0D108BD9-81ED-4DB2-BD59-A6C34878D82A}">
                    <a16:rowId xmlns:a16="http://schemas.microsoft.com/office/drawing/2014/main" val="2151107321"/>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C10AEE-FC95-409D-720C-2C5332522EA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FD06479-61FF-13B7-D9B4-44BE5E8A720A}"/>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49</a:t>
            </a:fld>
            <a:endParaRPr lang="en-GB">
              <a:solidFill>
                <a:prstClr val="black">
                  <a:tint val="82000"/>
                </a:prstClr>
              </a:solidFill>
              <a:latin typeface="Aptos" panose="02110004020202020204"/>
            </a:endParaRPr>
          </a:p>
        </p:txBody>
      </p:sp>
      <p:pic>
        <p:nvPicPr>
          <p:cNvPr id="2" name="Picture 1">
            <a:extLst>
              <a:ext uri="{FF2B5EF4-FFF2-40B4-BE49-F238E27FC236}">
                <a16:creationId xmlns:a16="http://schemas.microsoft.com/office/drawing/2014/main" id="{BA6C71AF-73D7-CDDB-5373-E15FCCB76375}"/>
              </a:ext>
            </a:extLst>
          </p:cNvPr>
          <p:cNvPicPr>
            <a:picLocks noChangeAspect="1"/>
          </p:cNvPicPr>
          <p:nvPr/>
        </p:nvPicPr>
        <p:blipFill>
          <a:blip r:embed="rId2"/>
          <a:stretch>
            <a:fillRect/>
          </a:stretch>
        </p:blipFill>
        <p:spPr>
          <a:xfrm>
            <a:off x="527844" y="168275"/>
            <a:ext cx="15671044" cy="5791200"/>
          </a:xfrm>
          <a:prstGeom prst="rect">
            <a:avLst/>
          </a:prstGeom>
        </p:spPr>
      </p:pic>
      <p:pic>
        <p:nvPicPr>
          <p:cNvPr id="5" name="Picture 4">
            <a:extLst>
              <a:ext uri="{FF2B5EF4-FFF2-40B4-BE49-F238E27FC236}">
                <a16:creationId xmlns:a16="http://schemas.microsoft.com/office/drawing/2014/main" id="{B77A2B06-41C3-59D4-4FB7-DDEAA0FDAF00}"/>
              </a:ext>
            </a:extLst>
          </p:cNvPr>
          <p:cNvPicPr>
            <a:picLocks noChangeAspect="1"/>
          </p:cNvPicPr>
          <p:nvPr/>
        </p:nvPicPr>
        <p:blipFill>
          <a:blip r:embed="rId3"/>
          <a:stretch>
            <a:fillRect/>
          </a:stretch>
        </p:blipFill>
        <p:spPr>
          <a:xfrm>
            <a:off x="9580338" y="1997075"/>
            <a:ext cx="12066243" cy="8305800"/>
          </a:xfrm>
          <a:prstGeom prst="rect">
            <a:avLst/>
          </a:prstGeom>
        </p:spPr>
      </p:pic>
      <p:pic>
        <p:nvPicPr>
          <p:cNvPr id="3" name="Picture 2">
            <a:extLst>
              <a:ext uri="{FF2B5EF4-FFF2-40B4-BE49-F238E27FC236}">
                <a16:creationId xmlns:a16="http://schemas.microsoft.com/office/drawing/2014/main" id="{255732B5-532F-960F-5B5D-8F5F94F37520}"/>
              </a:ext>
            </a:extLst>
          </p:cNvPr>
          <p:cNvPicPr>
            <a:picLocks noChangeAspect="1"/>
          </p:cNvPicPr>
          <p:nvPr/>
        </p:nvPicPr>
        <p:blipFill>
          <a:blip r:embed="rId4"/>
          <a:stretch>
            <a:fillRect/>
          </a:stretch>
        </p:blipFill>
        <p:spPr>
          <a:xfrm>
            <a:off x="5861844" y="1387475"/>
            <a:ext cx="1371600" cy="533400"/>
          </a:xfrm>
          <a:prstGeom prst="rect">
            <a:avLst/>
          </a:prstGeom>
        </p:spPr>
      </p:pic>
      <p:pic>
        <p:nvPicPr>
          <p:cNvPr id="6" name="Picture 5">
            <a:extLst>
              <a:ext uri="{FF2B5EF4-FFF2-40B4-BE49-F238E27FC236}">
                <a16:creationId xmlns:a16="http://schemas.microsoft.com/office/drawing/2014/main" id="{AE839ADC-8498-A693-619B-56515B2A7EBE}"/>
              </a:ext>
            </a:extLst>
          </p:cNvPr>
          <p:cNvPicPr>
            <a:picLocks noChangeAspect="1"/>
          </p:cNvPicPr>
          <p:nvPr/>
        </p:nvPicPr>
        <p:blipFill>
          <a:blip r:embed="rId4"/>
          <a:stretch>
            <a:fillRect/>
          </a:stretch>
        </p:blipFill>
        <p:spPr>
          <a:xfrm>
            <a:off x="13634244" y="8093075"/>
            <a:ext cx="914400" cy="1600200"/>
          </a:xfrm>
          <a:prstGeom prst="rect">
            <a:avLst/>
          </a:prstGeom>
        </p:spPr>
      </p:pic>
    </p:spTree>
    <p:extLst>
      <p:ext uri="{BB962C8B-B14F-4D97-AF65-F5344CB8AC3E}">
        <p14:creationId xmlns:p14="http://schemas.microsoft.com/office/powerpoint/2010/main" val="646116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1318884438"/>
              </p:ext>
            </p:extLst>
          </p:nvPr>
        </p:nvGraphicFramePr>
        <p:xfrm>
          <a:off x="375444" y="854073"/>
          <a:ext cx="19354799" cy="10239998"/>
        </p:xfrm>
        <a:graphic>
          <a:graphicData uri="http://schemas.openxmlformats.org/drawingml/2006/table">
            <a:tbl>
              <a:tblPr firstRow="1" bandRow="1">
                <a:tableStyleId>{5C22544A-7EE6-4342-B048-85BDC9FD1C3A}</a:tableStyleId>
              </a:tblPr>
              <a:tblGrid>
                <a:gridCol w="2720554">
                  <a:extLst>
                    <a:ext uri="{9D8B030D-6E8A-4147-A177-3AD203B41FA5}">
                      <a16:colId xmlns:a16="http://schemas.microsoft.com/office/drawing/2014/main" val="2762623597"/>
                    </a:ext>
                  </a:extLst>
                </a:gridCol>
                <a:gridCol w="13738646">
                  <a:extLst>
                    <a:ext uri="{9D8B030D-6E8A-4147-A177-3AD203B41FA5}">
                      <a16:colId xmlns:a16="http://schemas.microsoft.com/office/drawing/2014/main" val="1765998844"/>
                    </a:ext>
                  </a:extLst>
                </a:gridCol>
                <a:gridCol w="2895599">
                  <a:extLst>
                    <a:ext uri="{9D8B030D-6E8A-4147-A177-3AD203B41FA5}">
                      <a16:colId xmlns:a16="http://schemas.microsoft.com/office/drawing/2014/main" val="2201901794"/>
                    </a:ext>
                  </a:extLst>
                </a:gridCol>
              </a:tblGrid>
              <a:tr h="706333">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  </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(May-25)</a:t>
                      </a:r>
                      <a:endParaRPr lang="en-GB" sz="1800" dirty="0">
                        <a:solidFill>
                          <a:srgbClr val="C0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45450">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87.2%</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242885159"/>
                  </a:ext>
                </a:extLst>
              </a:tr>
              <a:tr h="89838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22%</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53620698"/>
                  </a:ext>
                </a:extLst>
              </a:tr>
              <a:tr h="89838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98% - meets de escalation criteria</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45450">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45450">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69.45%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923686920"/>
                  </a:ext>
                </a:extLst>
              </a:tr>
              <a:tr h="599715">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573166">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73.44%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89838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89838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75.64%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4545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80.67%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4545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32.06%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79510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99.84%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54545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99.91%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r h="689578">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Gold Report</a:t>
                      </a:r>
                    </a:p>
                    <a:p>
                      <a:pPr algn="l"/>
                      <a:endParaRPr lang="en-GB" sz="1800" b="0" i="0" dirty="0">
                        <a:solidFill>
                          <a:schemeClr val="tx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613939131"/>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2024/25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63689B2-1B1D-2C7B-4578-6E00056D665C}"/>
              </a:ext>
            </a:extLst>
          </p:cNvPr>
          <p:cNvPicPr>
            <a:picLocks noGrp="1" noChangeAspect="1"/>
          </p:cNvPicPr>
          <p:nvPr>
            <p:ph idx="1"/>
          </p:nvPr>
        </p:nvPicPr>
        <p:blipFill>
          <a:blip r:embed="rId2"/>
          <a:stretch>
            <a:fillRect/>
          </a:stretch>
        </p:blipFill>
        <p:spPr>
          <a:xfrm>
            <a:off x="527844" y="244475"/>
            <a:ext cx="16638800" cy="7315200"/>
          </a:xfrm>
          <a:prstGeom prst="rect">
            <a:avLst/>
          </a:prstGeom>
        </p:spPr>
      </p:pic>
      <p:sp>
        <p:nvSpPr>
          <p:cNvPr id="4" name="Slide Number Placeholder 3">
            <a:extLst>
              <a:ext uri="{FF2B5EF4-FFF2-40B4-BE49-F238E27FC236}">
                <a16:creationId xmlns:a16="http://schemas.microsoft.com/office/drawing/2014/main" id="{557CACDB-C56B-83D4-94EF-F3892BDA4E5C}"/>
              </a:ext>
            </a:extLst>
          </p:cNvPr>
          <p:cNvSpPr>
            <a:spLocks noGrp="1"/>
          </p:cNvSpPr>
          <p:nvPr>
            <p:ph type="sldNum" sz="quarter" idx="12"/>
          </p:nvPr>
        </p:nvSpPr>
        <p:spPr/>
        <p:txBody>
          <a:bodyPr/>
          <a:lstStyle/>
          <a:p>
            <a:fld id="{1B571774-39BD-4D3C-8315-35C0B43D4F9A}" type="slidenum">
              <a:rPr lang="en-GB" smtClean="0"/>
              <a:t>50</a:t>
            </a:fld>
            <a:endParaRPr lang="en-GB"/>
          </a:p>
        </p:txBody>
      </p:sp>
      <p:pic>
        <p:nvPicPr>
          <p:cNvPr id="6" name="Picture 5">
            <a:extLst>
              <a:ext uri="{FF2B5EF4-FFF2-40B4-BE49-F238E27FC236}">
                <a16:creationId xmlns:a16="http://schemas.microsoft.com/office/drawing/2014/main" id="{E3288EFA-470F-4AF4-F569-54F254B62070}"/>
              </a:ext>
            </a:extLst>
          </p:cNvPr>
          <p:cNvPicPr>
            <a:picLocks noChangeAspect="1"/>
          </p:cNvPicPr>
          <p:nvPr/>
        </p:nvPicPr>
        <p:blipFill>
          <a:blip r:embed="rId3"/>
          <a:stretch>
            <a:fillRect/>
          </a:stretch>
        </p:blipFill>
        <p:spPr>
          <a:xfrm>
            <a:off x="527844" y="7559675"/>
            <a:ext cx="10239640" cy="3278863"/>
          </a:xfrm>
          <a:prstGeom prst="rect">
            <a:avLst/>
          </a:prstGeom>
        </p:spPr>
      </p:pic>
    </p:spTree>
    <p:extLst>
      <p:ext uri="{BB962C8B-B14F-4D97-AF65-F5344CB8AC3E}">
        <p14:creationId xmlns:p14="http://schemas.microsoft.com/office/powerpoint/2010/main" val="618947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6A20F-063E-5A36-9857-C01563C840C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65BC7-6A4B-DA4B-CBE8-1C44626A970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A7CE779-20E1-FF22-C976-A8BDC41552F4}"/>
              </a:ext>
            </a:extLst>
          </p:cNvPr>
          <p:cNvGraphicFramePr>
            <a:graphicFrameLocks noGrp="1"/>
          </p:cNvGraphicFramePr>
          <p:nvPr>
            <p:extLst>
              <p:ext uri="{D42A27DB-BD31-4B8C-83A1-F6EECF244321}">
                <p14:modId xmlns:p14="http://schemas.microsoft.com/office/powerpoint/2010/main" val="1361888797"/>
              </p:ext>
            </p:extLst>
          </p:nvPr>
        </p:nvGraphicFramePr>
        <p:xfrm>
          <a:off x="375444" y="288661"/>
          <a:ext cx="19354800" cy="10688941"/>
        </p:xfrm>
        <a:graphic>
          <a:graphicData uri="http://schemas.openxmlformats.org/drawingml/2006/table">
            <a:tbl>
              <a:tblPr firstRow="1" bandRow="1">
                <a:tableStyleId>{5C22544A-7EE6-4342-B048-85BDC9FD1C3A}</a:tableStyleId>
              </a:tblPr>
              <a:tblGrid>
                <a:gridCol w="1215153">
                  <a:extLst>
                    <a:ext uri="{9D8B030D-6E8A-4147-A177-3AD203B41FA5}">
                      <a16:colId xmlns:a16="http://schemas.microsoft.com/office/drawing/2014/main" val="660515521"/>
                    </a:ext>
                  </a:extLst>
                </a:gridCol>
                <a:gridCol w="7677712">
                  <a:extLst>
                    <a:ext uri="{9D8B030D-6E8A-4147-A177-3AD203B41FA5}">
                      <a16:colId xmlns:a16="http://schemas.microsoft.com/office/drawing/2014/main" val="2140326874"/>
                    </a:ext>
                  </a:extLst>
                </a:gridCol>
                <a:gridCol w="10461935">
                  <a:extLst>
                    <a:ext uri="{9D8B030D-6E8A-4147-A177-3AD203B41FA5}">
                      <a16:colId xmlns:a16="http://schemas.microsoft.com/office/drawing/2014/main" val="648896705"/>
                    </a:ext>
                  </a:extLst>
                </a:gridCol>
              </a:tblGrid>
              <a:tr h="52104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22763">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960005">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Our People Plan approved by the Board in 2024 confirms we are committed to maximising workforce productivity and efficiency through strategic initiatives that strengthen the value and deployment of its workforce. By implementing workforce-related programmes aligned with ministerial priorities, we aim to significantly reduce agency expenditure. A key focus will be the effective execution of job planning policy, ensuring that 100% of Consultants possess an agreed job plan. This will be supported by speciality level reviews in update of existing job plans aligned to robust demand and capacity planning. To further enhance health at work, line managers will receive timely Occupational Health advice to facilitate employees' swift return post-sickness absence, fostering improved attendance and workplace morale. The Recovery &amp; Sustainability Board, established in 2024 and chaired by the CEO, will monitor delivery of the following Enabling Actions.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184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28065">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89252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16</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Fully implement the actions outlined in the Variable Pay &amp; Agency Control Framework Welsh Health Circular</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rowSpan="3">
                  <a:txBody>
                    <a:bodyPr/>
                    <a:lstStyle/>
                    <a:p>
                      <a:pPr marL="0" indent="0" algn="just">
                        <a:buNone/>
                      </a:pPr>
                      <a:r>
                        <a:rPr lang="en-GB" sz="1800" dirty="0">
                          <a:solidFill>
                            <a:schemeClr val="tx1"/>
                          </a:solidFill>
                          <a:latin typeface="Verdana" panose="020B0604030504040204" pitchFamily="34" charset="0"/>
                          <a:ea typeface="Verdana" panose="020B0604030504040204" pitchFamily="34" charset="0"/>
                        </a:rPr>
                        <a:t>Spend on variable pay in 23/24 was £35m and forecast to be £20m in 24/25, a predicated saving of £15m from last year which is predominantly down to Registered Nursing.</a:t>
                      </a:r>
                    </a:p>
                    <a:p>
                      <a:pPr marL="0" indent="0" algn="jus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Enhanced controls on Agency and recruitment also implemented.</a:t>
                      </a: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29778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17</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2631949792"/>
                  </a:ext>
                </a:extLst>
              </a:tr>
              <a:tr h="380416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18</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a reduction in agency spend on Healthcare Support Worker, Admin &amp; Clerical, and Estates &amp; Ancillary staff to zero by 30th September 2025</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584384461"/>
                  </a:ext>
                </a:extLst>
              </a:tr>
            </a:tbl>
          </a:graphicData>
        </a:graphic>
      </p:graphicFrame>
      <p:pic>
        <p:nvPicPr>
          <p:cNvPr id="5" name="Picture 4">
            <a:extLst>
              <a:ext uri="{FF2B5EF4-FFF2-40B4-BE49-F238E27FC236}">
                <a16:creationId xmlns:a16="http://schemas.microsoft.com/office/drawing/2014/main" id="{5AF39B00-015F-1623-FEE1-EB9DC300AE10}"/>
              </a:ext>
            </a:extLst>
          </p:cNvPr>
          <p:cNvPicPr>
            <a:picLocks noChangeAspect="1"/>
          </p:cNvPicPr>
          <p:nvPr/>
        </p:nvPicPr>
        <p:blipFill>
          <a:blip r:embed="rId2"/>
          <a:stretch>
            <a:fillRect/>
          </a:stretch>
        </p:blipFill>
        <p:spPr>
          <a:xfrm>
            <a:off x="13481844" y="5502275"/>
            <a:ext cx="5981464" cy="4054396"/>
          </a:xfrm>
          <a:prstGeom prst="rect">
            <a:avLst/>
          </a:prstGeom>
        </p:spPr>
      </p:pic>
      <p:pic>
        <p:nvPicPr>
          <p:cNvPr id="8" name="Picture 7">
            <a:extLst>
              <a:ext uri="{FF2B5EF4-FFF2-40B4-BE49-F238E27FC236}">
                <a16:creationId xmlns:a16="http://schemas.microsoft.com/office/drawing/2014/main" id="{C4D1C015-9C13-7FE5-803B-04819A61687B}"/>
              </a:ext>
            </a:extLst>
          </p:cNvPr>
          <p:cNvPicPr>
            <a:picLocks noChangeAspect="1"/>
          </p:cNvPicPr>
          <p:nvPr/>
        </p:nvPicPr>
        <p:blipFill>
          <a:blip r:embed="rId3"/>
          <a:stretch>
            <a:fillRect/>
          </a:stretch>
        </p:blipFill>
        <p:spPr>
          <a:xfrm>
            <a:off x="9443244" y="5349875"/>
            <a:ext cx="3879946" cy="4640719"/>
          </a:xfrm>
          <a:prstGeom prst="rect">
            <a:avLst/>
          </a:prstGeom>
        </p:spPr>
      </p:pic>
    </p:spTree>
    <p:extLst>
      <p:ext uri="{BB962C8B-B14F-4D97-AF65-F5344CB8AC3E}">
        <p14:creationId xmlns:p14="http://schemas.microsoft.com/office/powerpoint/2010/main" val="41540320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E405-92A9-A2E0-36B1-6062197F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20C2AA-DE6B-6918-E1C4-0744A02A57A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E4AE38C-3841-54E8-1551-CF5E02D4E33F}"/>
              </a:ext>
            </a:extLst>
          </p:cNvPr>
          <p:cNvGraphicFramePr>
            <a:graphicFrameLocks noGrp="1"/>
          </p:cNvGraphicFramePr>
          <p:nvPr>
            <p:extLst>
              <p:ext uri="{D42A27DB-BD31-4B8C-83A1-F6EECF244321}">
                <p14:modId xmlns:p14="http://schemas.microsoft.com/office/powerpoint/2010/main" val="2759205477"/>
              </p:ext>
            </p:extLst>
          </p:nvPr>
        </p:nvGraphicFramePr>
        <p:xfrm>
          <a:off x="337343" y="225139"/>
          <a:ext cx="19431001" cy="10916724"/>
        </p:xfrm>
        <a:graphic>
          <a:graphicData uri="http://schemas.openxmlformats.org/drawingml/2006/table">
            <a:tbl>
              <a:tblPr firstRow="1" bandRow="1">
                <a:tableStyleId>{5C22544A-7EE6-4342-B048-85BDC9FD1C3A}</a:tableStyleId>
              </a:tblPr>
              <a:tblGrid>
                <a:gridCol w="1219937">
                  <a:extLst>
                    <a:ext uri="{9D8B030D-6E8A-4147-A177-3AD203B41FA5}">
                      <a16:colId xmlns:a16="http://schemas.microsoft.com/office/drawing/2014/main" val="660515521"/>
                    </a:ext>
                  </a:extLst>
                </a:gridCol>
                <a:gridCol w="7707940">
                  <a:extLst>
                    <a:ext uri="{9D8B030D-6E8A-4147-A177-3AD203B41FA5}">
                      <a16:colId xmlns:a16="http://schemas.microsoft.com/office/drawing/2014/main" val="2140326874"/>
                    </a:ext>
                  </a:extLst>
                </a:gridCol>
                <a:gridCol w="10503124">
                  <a:extLst>
                    <a:ext uri="{9D8B030D-6E8A-4147-A177-3AD203B41FA5}">
                      <a16:colId xmlns:a16="http://schemas.microsoft.com/office/drawing/2014/main" val="648896705"/>
                    </a:ext>
                  </a:extLst>
                </a:gridCol>
              </a:tblGrid>
              <a:tr h="476934">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p>
                      <a:endParaRPr lang="en-GB" sz="1800" dirty="0">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6934">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91417">
                <a:tc gridSpan="3">
                  <a:txBody>
                    <a:bodyPr/>
                    <a:lstStyle/>
                    <a:p>
                      <a:pPr algn="just"/>
                      <a:r>
                        <a:rPr lang="en-GB" sz="1800" b="1" dirty="0">
                          <a:latin typeface="Verdana" panose="020B0604030504040204" pitchFamily="34" charset="0"/>
                          <a:ea typeface="Verdana" panose="020B0604030504040204" pitchFamily="34" charset="0"/>
                        </a:rPr>
                        <a:t>Baseline Information   [CONTINUED]</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687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1274424">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19</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effective implementation of job planning policy, to include ensuring that &gt; 90% of all Consultants have an agreed job plan in place at all times by 30 September 2025.</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All job plans will be completed and in place by 31</a:t>
                      </a:r>
                      <a:r>
                        <a:rPr lang="en-GB" sz="1800" baseline="30000" dirty="0">
                          <a:solidFill>
                            <a:schemeClr val="tx1"/>
                          </a:solidFill>
                          <a:latin typeface="Verdana" panose="020B0604030504040204" pitchFamily="34" charset="0"/>
                          <a:ea typeface="Verdana" panose="020B0604030504040204" pitchFamily="34" charset="0"/>
                        </a:rPr>
                        <a:t>st</a:t>
                      </a:r>
                      <a:r>
                        <a:rPr lang="en-GB" sz="1800" dirty="0">
                          <a:solidFill>
                            <a:schemeClr val="tx1"/>
                          </a:solidFill>
                          <a:latin typeface="Verdana" panose="020B0604030504040204" pitchFamily="34" charset="0"/>
                          <a:ea typeface="Verdana" panose="020B0604030504040204" pitchFamily="34" charset="0"/>
                        </a:rPr>
                        <a:t> March 2025.</a:t>
                      </a:r>
                    </a:p>
                  </a:txBody>
                  <a:tcPr marL="104395" marR="104395" marT="52197" marB="52197"/>
                </a:tc>
                <a:extLst>
                  <a:ext uri="{0D108BD9-81ED-4DB2-BD59-A6C34878D82A}">
                    <a16:rowId xmlns:a16="http://schemas.microsoft.com/office/drawing/2014/main" val="4171849007"/>
                  </a:ext>
                </a:extLst>
              </a:tr>
              <a:tr h="769251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20</a:t>
                      </a:r>
                    </a:p>
                  </a:txBody>
                  <a:tcPr marL="73946" marR="73946" marT="36972" marB="36972" anchor="ctr"/>
                </a:tc>
                <a:tc>
                  <a:txBody>
                    <a:bodyPr/>
                    <a:lstStyle/>
                    <a:p>
                      <a:pPr marL="0" lvl="0" indent="0">
                        <a:lnSpc>
                          <a:spcPct val="100000"/>
                        </a:lnSpc>
                        <a:buNone/>
                      </a:pPr>
                      <a:r>
                        <a:rPr lang="en-US" sz="1800" b="0" i="0" u="none" strike="noStrike" noProof="0" dirty="0">
                          <a:latin typeface="Verdana" panose="020B0604030504040204" pitchFamily="34" charset="0"/>
                          <a:ea typeface="Verdana" panose="020B0604030504040204" pitchFamily="34" charset="0"/>
                          <a:cs typeface="Arial" panose="020B0604020202020204" pitchFamily="34" charset="0"/>
                        </a:rPr>
                        <a:t>Ensure a reduction in sickness absence in 2025/26 in comparison to 2024/25, through maximising adherence to the requirements of agreed attendance at work policies and adhering to the all-Wales Occupational Health minimum service levels</a:t>
                      </a: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‘In month’ sickness absence levels, including Long Term and Short Term in December 24 (7.76%) and January 25 (7.71%) sickness represent a peak across the 12-month period. These months do typically represent a peak, due to winter season and associated illnesses. </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This is supported by a corresponding rise in short term absences across Dec and Jan, with ‘cough, cold and flu’ absence reason being double the next highest reason.</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The rolling 12-month total for sickness which is 7.08% across SBUHB.</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Over the 12 months, ‘Stress, Anxiety, Depression’ is the dominant contributor being associated with 37% of all absences in this period.</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The next highest reason over the period is ‘Musco skeletal’ accounting for approx. 12% of all absences, the third highest reason being ‘Cough, cold, flu’ at 11% of all absences.</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The majority of all absences over the 12 months (4.92%) are attributed to long term illnesses</a:t>
                      </a: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353758776"/>
                  </a:ext>
                </a:extLst>
              </a:tr>
            </a:tbl>
          </a:graphicData>
        </a:graphic>
      </p:graphicFrame>
      <p:pic>
        <p:nvPicPr>
          <p:cNvPr id="3" name="Picture 2">
            <a:extLst>
              <a:ext uri="{FF2B5EF4-FFF2-40B4-BE49-F238E27FC236}">
                <a16:creationId xmlns:a16="http://schemas.microsoft.com/office/drawing/2014/main" id="{94A374C3-FD21-70CC-6476-C7D8F81BADF5}"/>
              </a:ext>
            </a:extLst>
          </p:cNvPr>
          <p:cNvPicPr>
            <a:picLocks noChangeAspect="1"/>
          </p:cNvPicPr>
          <p:nvPr/>
        </p:nvPicPr>
        <p:blipFill>
          <a:blip r:embed="rId2"/>
          <a:stretch>
            <a:fillRect/>
          </a:stretch>
        </p:blipFill>
        <p:spPr>
          <a:xfrm>
            <a:off x="9595644" y="7635875"/>
            <a:ext cx="9776195" cy="2788566"/>
          </a:xfrm>
          <a:prstGeom prst="rect">
            <a:avLst/>
          </a:prstGeom>
        </p:spPr>
      </p:pic>
    </p:spTree>
    <p:extLst>
      <p:ext uri="{BB962C8B-B14F-4D97-AF65-F5344CB8AC3E}">
        <p14:creationId xmlns:p14="http://schemas.microsoft.com/office/powerpoint/2010/main" val="31473606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66D7D-C9E3-2533-0D3A-BFED6C3A8F9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DCB7F-D35C-4A22-CBB6-55138255903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B8A27973-FC9F-A1D9-AEC5-F58EF6A88C01}"/>
              </a:ext>
            </a:extLst>
          </p:cNvPr>
          <p:cNvGraphicFramePr>
            <a:graphicFrameLocks noGrp="1"/>
          </p:cNvGraphicFramePr>
          <p:nvPr>
            <p:extLst>
              <p:ext uri="{D42A27DB-BD31-4B8C-83A1-F6EECF244321}">
                <p14:modId xmlns:p14="http://schemas.microsoft.com/office/powerpoint/2010/main" val="1670377030"/>
              </p:ext>
            </p:extLst>
          </p:nvPr>
        </p:nvGraphicFramePr>
        <p:xfrm>
          <a:off x="223044" y="237479"/>
          <a:ext cx="19583400" cy="10690183"/>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6711005">
                  <a:extLst>
                    <a:ext uri="{9D8B030D-6E8A-4147-A177-3AD203B41FA5}">
                      <a16:colId xmlns:a16="http://schemas.microsoft.com/office/drawing/2014/main" val="2140326874"/>
                    </a:ext>
                  </a:extLst>
                </a:gridCol>
                <a:gridCol w="11715070">
                  <a:extLst>
                    <a:ext uri="{9D8B030D-6E8A-4147-A177-3AD203B41FA5}">
                      <a16:colId xmlns:a16="http://schemas.microsoft.com/office/drawing/2014/main" val="648896705"/>
                    </a:ext>
                  </a:extLst>
                </a:gridCol>
              </a:tblGrid>
              <a:tr h="3617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576">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2040306">
                <a:tc gridSpan="3">
                  <a:txBody>
                    <a:bodyPr/>
                    <a:lstStyle/>
                    <a:p>
                      <a:pPr algn="just"/>
                      <a:r>
                        <a:rPr lang="en-GB" sz="1800" dirty="0">
                          <a:latin typeface="Verdana" panose="020B0604030504040204" pitchFamily="34" charset="0"/>
                          <a:ea typeface="Verdana" panose="020B0604030504040204" pitchFamily="34" charset="0"/>
                        </a:rPr>
                        <a:t>We are committed to taking action on the recommendations from the Value &amp; Sustainability Board, with local implementation being driven through the Recovery &amp; Sustainability Board. In 2025, a series of key programmes will be delivered aligned to the Enabling Actions, such as;</a:t>
                      </a:r>
                    </a:p>
                    <a:p>
                      <a:pPr marL="171450" indent="-171450" algn="just">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Accelerating non pay opportunities</a:t>
                      </a:r>
                      <a:r>
                        <a:rPr lang="en-GB" sz="1800" dirty="0">
                          <a:solidFill>
                            <a:schemeClr val="tx1"/>
                          </a:solidFill>
                          <a:latin typeface="Verdana" panose="020B0604030504040204" pitchFamily="34" charset="0"/>
                          <a:ea typeface="Verdana" panose="020B0604030504040204" pitchFamily="34" charset="0"/>
                        </a:rPr>
                        <a:t>, examples including </a:t>
                      </a:r>
                      <a:r>
                        <a:rPr lang="en-GB" sz="1800" b="0" i="0" dirty="0">
                          <a:solidFill>
                            <a:schemeClr val="tx1"/>
                          </a:solidFill>
                          <a:effectLst/>
                          <a:latin typeface="Verdana" panose="020B0604030504040204" pitchFamily="34" charset="0"/>
                          <a:ea typeface="Verdana" panose="020B0604030504040204" pitchFamily="34" charset="0"/>
                        </a:rPr>
                        <a:t>review of skin products substitutes used in Burns &amp; Plastics and Dermatology , seeking to achieve cost efficiencies without compromising quality. National </a:t>
                      </a:r>
                      <a:r>
                        <a:rPr lang="en-GB" sz="1800" b="0" i="0" kern="1200" dirty="0">
                          <a:solidFill>
                            <a:schemeClr val="dk1"/>
                          </a:solidFill>
                          <a:effectLst/>
                          <a:latin typeface="Verdana" panose="020B0604030504040204" pitchFamily="34" charset="0"/>
                          <a:ea typeface="Verdana" panose="020B0604030504040204" pitchFamily="34" charset="0"/>
                          <a:cs typeface="+mn-cs"/>
                        </a:rPr>
                        <a:t>o</a:t>
                      </a:r>
                      <a:r>
                        <a:rPr lang="en-GB" sz="1800" kern="1200" dirty="0">
                          <a:solidFill>
                            <a:schemeClr val="dk1"/>
                          </a:solidFill>
                          <a:effectLst/>
                          <a:latin typeface="Verdana" panose="020B0604030504040204" pitchFamily="34" charset="0"/>
                          <a:ea typeface="Verdana" panose="020B0604030504040204" pitchFamily="34" charset="0"/>
                          <a:cs typeface="+mn-cs"/>
                        </a:rPr>
                        <a:t>pportunities via V&amp;S Board been identified for 2025/26, and work is progressing with organisations on these. A model for the progression and adoption of savings schemes is being developed, and common principles to encourage All Wales or regional approaches are being considered. Clinical engagement will be key to progressing standardisation and product rationalisation which will be a focus area for 2025/26.</a:t>
                      </a:r>
                      <a:endParaRPr lang="en-GB" sz="180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475">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150">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703015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21</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Non-Pay - ensure implementation of Value &amp; Sustainability Board recommendations, which includes local implementation of clinically endorsed and mandated product choice to maximise market share and deliver best value. </a:t>
                      </a:r>
                    </a:p>
                  </a:txBody>
                  <a:tcPr marL="73946" marR="73946" marT="36972" marB="36972" anchor="ctr"/>
                </a:tc>
                <a:tc>
                  <a:txBody>
                    <a:bodyPr/>
                    <a:lstStyle/>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For SBUHB, the work on procurement and non-pay, the Focus is placed on the following priorities; Price and Volume, Contract Negotiations and Management, Management of Service Contracts.  In response to this, the National Welsh Shared Services Partnership (NWSSP) has set an annual targets of cash releasing savings for health boards across Wales for 2024-25.  The SBUHB savings plan target has been updated to £3.464m.  Currently SBUHB are reporting a cash releasing saving of £3.6m to February 2024, against a profile target of £3.175m.</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All Wales V&amp;S procurement workstream recently gave an update on the progress made to date, with savings of £34.8m reported in year exceeding the original target of £20.4m. In addition to the cash releasing savings, there has been significant avoidance of inflationary pressures which exceeded the level of recognised cost pressures reported. The workstream reported that actions such as competitive tendering and benchmarking have contributed to achievement this year.  </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local Procurement team continue to report on an operational savings to the Procurement Savings Board but focus on the priorities set out by the Value and Sustainability Procurement workstream.</a:t>
                      </a:r>
                      <a:endParaRPr lang="en-US" sz="1800" dirty="0">
                        <a:latin typeface="Verdana" panose="020B0604030504040204" pitchFamily="34" charset="0"/>
                        <a:ea typeface="Verdana" panose="020B0604030504040204" pitchFamily="34" charset="0"/>
                      </a:endParaRPr>
                    </a:p>
                    <a:p>
                      <a:pPr marL="0" marR="0" lvl="0" indent="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New governance process established to report to SBUHB Recovery and Sustainability Board on in-year achievements, expected delivery</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9595102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1BA37-8647-9C06-8DD1-0A49D2FF5EC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3E77B-BF1F-FEBE-79DA-F8445FD93AF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DC00EBE-CA66-EE9E-1833-356F09DF772B}"/>
              </a:ext>
            </a:extLst>
          </p:cNvPr>
          <p:cNvGraphicFramePr>
            <a:graphicFrameLocks noGrp="1"/>
          </p:cNvGraphicFramePr>
          <p:nvPr>
            <p:extLst>
              <p:ext uri="{D42A27DB-BD31-4B8C-83A1-F6EECF244321}">
                <p14:modId xmlns:p14="http://schemas.microsoft.com/office/powerpoint/2010/main" val="3760341315"/>
              </p:ext>
            </p:extLst>
          </p:nvPr>
        </p:nvGraphicFramePr>
        <p:xfrm>
          <a:off x="299244" y="244475"/>
          <a:ext cx="19583400" cy="10277689"/>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5867238">
                  <a:extLst>
                    <a:ext uri="{9D8B030D-6E8A-4147-A177-3AD203B41FA5}">
                      <a16:colId xmlns:a16="http://schemas.microsoft.com/office/drawing/2014/main" val="2140326874"/>
                    </a:ext>
                  </a:extLst>
                </a:gridCol>
                <a:gridCol w="12558837">
                  <a:extLst>
                    <a:ext uri="{9D8B030D-6E8A-4147-A177-3AD203B41FA5}">
                      <a16:colId xmlns:a16="http://schemas.microsoft.com/office/drawing/2014/main" val="648896705"/>
                    </a:ext>
                  </a:extLst>
                </a:gridCol>
              </a:tblGrid>
              <a:tr h="3974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50433">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219280">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indent="-171450">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Medicines</a:t>
                      </a:r>
                      <a:r>
                        <a:rPr lang="en-GB" sz="1800" dirty="0">
                          <a:solidFill>
                            <a:schemeClr val="tx1"/>
                          </a:solidFill>
                          <a:latin typeface="Verdana" panose="020B0604030504040204" pitchFamily="34" charset="0"/>
                          <a:ea typeface="Verdana" panose="020B0604030504040204" pitchFamily="34" charset="0"/>
                        </a:rPr>
                        <a:t> –  Acting on national recommendations balanced with </a:t>
                      </a:r>
                      <a:r>
                        <a:rPr lang="en-GB" sz="1800" kern="1200" dirty="0">
                          <a:solidFill>
                            <a:schemeClr val="dk1"/>
                          </a:solidFill>
                          <a:effectLst/>
                          <a:latin typeface="Verdana" panose="020B0604030504040204" pitchFamily="34" charset="0"/>
                          <a:ea typeface="Verdana" panose="020B0604030504040204" pitchFamily="34" charset="0"/>
                          <a:cs typeface="+mn-cs"/>
                        </a:rPr>
                        <a:t>consideration to resource requirements, </a:t>
                      </a:r>
                      <a:r>
                        <a:rPr lang="en-GB" sz="1800" kern="1200" dirty="0">
                          <a:solidFill>
                            <a:schemeClr val="tx1"/>
                          </a:solidFill>
                          <a:effectLst/>
                          <a:latin typeface="Verdana" panose="020B0604030504040204" pitchFamily="34" charset="0"/>
                          <a:ea typeface="Verdana" panose="020B0604030504040204" pitchFamily="34" charset="0"/>
                          <a:cs typeface="+mn-cs"/>
                        </a:rPr>
                        <a:t>these have </a:t>
                      </a:r>
                      <a:r>
                        <a:rPr lang="en-GB" sz="1800" kern="1200" dirty="0">
                          <a:solidFill>
                            <a:schemeClr val="dk1"/>
                          </a:solidFill>
                          <a:effectLst/>
                          <a:latin typeface="Verdana" panose="020B0604030504040204" pitchFamily="34" charset="0"/>
                          <a:ea typeface="Verdana" panose="020B0604030504040204" pitchFamily="34" charset="0"/>
                          <a:cs typeface="+mn-cs"/>
                        </a:rPr>
                        <a:t>identified national medicines financial savings opportunities, in supporting health boards to:</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Choose the best value product; </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Minimise losses from local procurement;</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Eliminate no or low value prescribing</a:t>
                      </a:r>
                    </a:p>
                    <a:p>
                      <a:pPr marL="171450" lvl="0" indent="-171450">
                        <a:buFont typeface="Courier New" panose="02070309020205020404" pitchFamily="49" charset="0"/>
                        <a:buChar char="o"/>
                      </a:pP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marL="0" lvl="0" indent="0">
                        <a:buFont typeface="Courier New" panose="02070309020205020404" pitchFamily="49" charset="0"/>
                        <a:buNone/>
                      </a:pPr>
                      <a:r>
                        <a:rPr lang="en-GB" sz="1800" kern="1200" dirty="0">
                          <a:solidFill>
                            <a:schemeClr val="dk1"/>
                          </a:solidFill>
                          <a:effectLst/>
                          <a:latin typeface="Verdana" panose="020B0604030504040204" pitchFamily="34" charset="0"/>
                          <a:ea typeface="Verdana" panose="020B0604030504040204" pitchFamily="34" charset="0"/>
                          <a:cs typeface="+mn-cs"/>
                        </a:rPr>
                        <a:t>We will </a:t>
                      </a:r>
                      <a:r>
                        <a:rPr lang="en-GB" sz="1800" kern="1200" dirty="0">
                          <a:solidFill>
                            <a:schemeClr val="tx1"/>
                          </a:solidFill>
                          <a:effectLst/>
                          <a:latin typeface="Verdana" panose="020B0604030504040204" pitchFamily="34" charset="0"/>
                          <a:ea typeface="Verdana" panose="020B0604030504040204" pitchFamily="34" charset="0"/>
                          <a:cs typeface="+mn-cs"/>
                        </a:rPr>
                        <a:t>also d</a:t>
                      </a:r>
                      <a:r>
                        <a:rPr lang="en-GB" sz="1800" dirty="0">
                          <a:solidFill>
                            <a:schemeClr val="tx1"/>
                          </a:solidFill>
                          <a:latin typeface="Verdana" panose="020B0604030504040204" pitchFamily="34" charset="0"/>
                          <a:ea typeface="Verdana" panose="020B0604030504040204" pitchFamily="34" charset="0"/>
                        </a:rPr>
                        <a:t>evelop a comprehensive Medicines Management Strategy which will build on and consolidate the existing work in train to optimise the use of medicines, support patient outcomes, and manage resources effectively.</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9748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9533">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520346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22</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Medicines Management - ensure full implementation of the high value medicines Value &amp; Sustainability Board programme, which includes delivering opportunities against each of the four programme areas (maximise use of biosimilars, switch to generics, preferential use of medicines in primary care, restrict low value prescriptions)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kern="1200" dirty="0">
                          <a:solidFill>
                            <a:schemeClr val="tx1"/>
                          </a:solidFill>
                          <a:effectLst/>
                          <a:latin typeface="Verdana" panose="020B0604030504040204" pitchFamily="34" charset="0"/>
                          <a:ea typeface="Verdana" panose="020B0604030504040204" pitchFamily="34" charset="0"/>
                          <a:cs typeface="+mn-cs"/>
                        </a:rPr>
                        <a:t>Monthly Highlight report produced detailing the SBUHB position against the ten V&amp;S recommendations The January 2025 SBUHB V&amp;S Medicines highlight report </a:t>
                      </a:r>
                      <a:r>
                        <a:rPr lang="en-GB" sz="1800" dirty="0">
                          <a:solidFill>
                            <a:schemeClr val="tx1"/>
                          </a:solidFill>
                          <a:latin typeface="Verdana" panose="020B0604030504040204" pitchFamily="34" charset="0"/>
                          <a:ea typeface="Verdana" panose="020B0604030504040204" pitchFamily="34" charset="0"/>
                        </a:rPr>
                        <a:t>in summarised below to provide current status on all of these. Noted that </a:t>
                      </a:r>
                      <a:r>
                        <a:rPr lang="en-GB" sz="1800" kern="1200" dirty="0">
                          <a:solidFill>
                            <a:schemeClr val="tx1"/>
                          </a:solidFill>
                          <a:effectLst/>
                          <a:latin typeface="Verdana" panose="020B0604030504040204" pitchFamily="34" charset="0"/>
                          <a:ea typeface="Verdana" panose="020B0604030504040204" pitchFamily="34" charset="0"/>
                          <a:cs typeface="+mn-cs"/>
                        </a:rPr>
                        <a:t>further work will be taken forward in 25/26 to strengthen reporting, e.g. summary of overall performance against the V&amp;S recommendations, trajectory for each recommendation in order to show progress, timing and estimated values of savings or efficiencies which could be attained, data on SBUHB performance against peers.</a:t>
                      </a: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r>
                        <a:rPr lang="en-GB" sz="1800" dirty="0">
                          <a:solidFill>
                            <a:schemeClr val="tx1"/>
                          </a:solidFill>
                          <a:latin typeface="Verdana" panose="020B0604030504040204" pitchFamily="34" charset="0"/>
                          <a:ea typeface="Verdana" panose="020B0604030504040204" pitchFamily="34" charset="0"/>
                        </a:rPr>
                        <a:t>Overall RAG status rated green with good </a:t>
                      </a:r>
                      <a:r>
                        <a:rPr lang="en-GB" sz="1800" kern="1200" dirty="0">
                          <a:solidFill>
                            <a:schemeClr val="tx1"/>
                          </a:solidFill>
                          <a:effectLst/>
                          <a:latin typeface="Verdana" panose="020B0604030504040204" pitchFamily="34" charset="0"/>
                          <a:ea typeface="Verdana" panose="020B0604030504040204" pitchFamily="34" charset="0"/>
                          <a:cs typeface="+mn-cs"/>
                        </a:rPr>
                        <a:t>progress made against the majority of the Value and Sustainability Board recommendations. Link to Highlight Report providing the detail :</a:t>
                      </a: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2631949792"/>
                  </a:ext>
                </a:extLst>
              </a:tr>
            </a:tbl>
          </a:graphicData>
        </a:graphic>
      </p:graphicFrame>
      <p:graphicFrame>
        <p:nvGraphicFramePr>
          <p:cNvPr id="10" name="Object 9">
            <a:extLst>
              <a:ext uri="{FF2B5EF4-FFF2-40B4-BE49-F238E27FC236}">
                <a16:creationId xmlns:a16="http://schemas.microsoft.com/office/drawing/2014/main" id="{D7456F14-E6AA-6B24-C61E-12E14E721ACD}"/>
              </a:ext>
            </a:extLst>
          </p:cNvPr>
          <p:cNvGraphicFramePr>
            <a:graphicFrameLocks noChangeAspect="1"/>
          </p:cNvGraphicFramePr>
          <p:nvPr>
            <p:extLst>
              <p:ext uri="{D42A27DB-BD31-4B8C-83A1-F6EECF244321}">
                <p14:modId xmlns:p14="http://schemas.microsoft.com/office/powerpoint/2010/main" val="430527017"/>
              </p:ext>
            </p:extLst>
          </p:nvPr>
        </p:nvGraphicFramePr>
        <p:xfrm>
          <a:off x="7766844" y="8626475"/>
          <a:ext cx="1156904" cy="920697"/>
        </p:xfrm>
        <a:graphic>
          <a:graphicData uri="http://schemas.openxmlformats.org/presentationml/2006/ole">
            <mc:AlternateContent xmlns:mc="http://schemas.openxmlformats.org/markup-compatibility/2006">
              <mc:Choice xmlns:v="urn:schemas-microsoft-com:vml" Requires="v">
                <p:oleObj name="Document" showAsIcon="1" r:id="rId2" imgW="914597" imgH="806311" progId="Word.Document.12">
                  <p:embed/>
                </p:oleObj>
              </mc:Choice>
              <mc:Fallback>
                <p:oleObj name="Document" showAsIcon="1" r:id="rId2" imgW="914597" imgH="806311" progId="Word.Document.12">
                  <p:embed/>
                  <p:pic>
                    <p:nvPicPr>
                      <p:cNvPr id="10" name="Object 9">
                        <a:extLst>
                          <a:ext uri="{FF2B5EF4-FFF2-40B4-BE49-F238E27FC236}">
                            <a16:creationId xmlns:a16="http://schemas.microsoft.com/office/drawing/2014/main" id="{D7456F14-E6AA-6B24-C61E-12E14E721ACD}"/>
                          </a:ext>
                        </a:extLst>
                      </p:cNvPr>
                      <p:cNvPicPr/>
                      <p:nvPr/>
                    </p:nvPicPr>
                    <p:blipFill>
                      <a:blip r:embed="rId3"/>
                      <a:stretch>
                        <a:fillRect/>
                      </a:stretch>
                    </p:blipFill>
                    <p:spPr>
                      <a:xfrm>
                        <a:off x="7766844" y="8626475"/>
                        <a:ext cx="1156904" cy="920697"/>
                      </a:xfrm>
                      <a:prstGeom prst="rect">
                        <a:avLst/>
                      </a:prstGeom>
                    </p:spPr>
                  </p:pic>
                </p:oleObj>
              </mc:Fallback>
            </mc:AlternateContent>
          </a:graphicData>
        </a:graphic>
      </p:graphicFrame>
    </p:spTree>
    <p:extLst>
      <p:ext uri="{BB962C8B-B14F-4D97-AF65-F5344CB8AC3E}">
        <p14:creationId xmlns:p14="http://schemas.microsoft.com/office/powerpoint/2010/main" val="20954029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7D51E-6A22-C0E4-C6B4-6740EA7383C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FB5A56-E41E-5704-32E0-C26DC5ECF14D}"/>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54068D50-A012-4E3F-9A7A-5397CF3BC283}"/>
              </a:ext>
            </a:extLst>
          </p:cNvPr>
          <p:cNvGraphicFramePr>
            <a:graphicFrameLocks noGrp="1"/>
          </p:cNvGraphicFramePr>
          <p:nvPr>
            <p:extLst>
              <p:ext uri="{D42A27DB-BD31-4B8C-83A1-F6EECF244321}">
                <p14:modId xmlns:p14="http://schemas.microsoft.com/office/powerpoint/2010/main" val="2673338259"/>
              </p:ext>
            </p:extLst>
          </p:nvPr>
        </p:nvGraphicFramePr>
        <p:xfrm>
          <a:off x="223044" y="244475"/>
          <a:ext cx="19659601" cy="10744199"/>
        </p:xfrm>
        <a:graphic>
          <a:graphicData uri="http://schemas.openxmlformats.org/drawingml/2006/table">
            <a:tbl>
              <a:tblPr firstRow="1" bandRow="1">
                <a:tableStyleId>{5C22544A-7EE6-4342-B048-85BDC9FD1C3A}</a:tableStyleId>
              </a:tblPr>
              <a:tblGrid>
                <a:gridCol w="1161829">
                  <a:extLst>
                    <a:ext uri="{9D8B030D-6E8A-4147-A177-3AD203B41FA5}">
                      <a16:colId xmlns:a16="http://schemas.microsoft.com/office/drawing/2014/main" val="660515521"/>
                    </a:ext>
                  </a:extLst>
                </a:gridCol>
                <a:gridCol w="7211895">
                  <a:extLst>
                    <a:ext uri="{9D8B030D-6E8A-4147-A177-3AD203B41FA5}">
                      <a16:colId xmlns:a16="http://schemas.microsoft.com/office/drawing/2014/main" val="2140326874"/>
                    </a:ext>
                  </a:extLst>
                </a:gridCol>
                <a:gridCol w="11285877">
                  <a:extLst>
                    <a:ext uri="{9D8B030D-6E8A-4147-A177-3AD203B41FA5}">
                      <a16:colId xmlns:a16="http://schemas.microsoft.com/office/drawing/2014/main" val="648896705"/>
                    </a:ext>
                  </a:extLst>
                </a:gridCol>
              </a:tblGrid>
              <a:tr h="380568">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22840">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795289">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latin typeface="Verdana" panose="020B0604030504040204" pitchFamily="34" charset="0"/>
                          <a:ea typeface="Verdana" panose="020B0604030504040204" pitchFamily="34" charset="0"/>
                        </a:rPr>
                        <a:t>CHC Programme: </a:t>
                      </a:r>
                      <a:r>
                        <a:rPr lang="en-GB" sz="1800" kern="1200" dirty="0">
                          <a:solidFill>
                            <a:schemeClr val="dk1"/>
                          </a:solidFill>
                          <a:effectLst/>
                          <a:latin typeface="Verdana" panose="020B0604030504040204" pitchFamily="34" charset="0"/>
                          <a:ea typeface="Verdana" panose="020B0604030504040204" pitchFamily="34" charset="0"/>
                          <a:cs typeface="+mn-cs"/>
                        </a:rPr>
                        <a:t>Strengthened commissioning approach to be implemented in 2025/2026</a:t>
                      </a:r>
                      <a:r>
                        <a:rPr lang="en-GB" sz="1800" b="0" dirty="0">
                          <a:latin typeface="Verdana" panose="020B0604030504040204" pitchFamily="34" charset="0"/>
                          <a:ea typeface="Verdana" panose="020B0604030504040204" pitchFamily="34" charset="0"/>
                        </a:rPr>
                        <a:t>.</a:t>
                      </a:r>
                      <a:endParaRPr lang="en-GB" sz="1800" b="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80568">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0758">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716417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23</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CHC - ensure implementation of Value &amp; Sustainability Board recommendations which include continued actions to improve clinical and financial effectiveness associated with packages of care. This includes implemented a standard digital solution to support effective intelligence capture on a national basis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A review by the former National Collaborative Commissioning Unit (NCCU) identified a number of opportunities for the Health Board to strengthen its commissioning approach through the establishment of a central commissioning function.  CHC Programme Board established to design an optimum model for SBUHB which will aid in streamlining processes, negotiating contracts, ensuring consistent pricing as well as working with Local Authority partners on a joint fee setting process. A proposal to implement a pooled budget for continuing care with both LAs is being jointly developed through the RPB.</a:t>
                      </a:r>
                    </a:p>
                    <a:p>
                      <a:pPr marL="0" lvl="0" indent="0" algn="just">
                        <a:lnSpc>
                          <a:spcPct val="100000"/>
                        </a:lnSpc>
                        <a:buNone/>
                      </a:pPr>
                      <a:endParaRPr lang="en-US" sz="1800" dirty="0">
                        <a:latin typeface="Verdana" panose="020B0604030504040204" pitchFamily="34" charset="0"/>
                        <a:ea typeface="Verdana" panose="020B0604030504040204" pitchFamily="34" charset="0"/>
                      </a:endParaRPr>
                    </a:p>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Commissioning Committee (NWJCC) is leading the CHC Workstream of the Value and Sustainability Board which is focusing on 7 recommendations that may result in better improvements within a programme of national cooperation such as pricing, standardised training and an all-Wales digital solution.  However, dedicated financial resource is required to implement the recommendations through a programme management approach and procurement of the IT system.  Welsh Government are being approached for the funding on an invest to save basis.  The implementation of the recommendations is dependent on obtaining dedicated funding.  </a:t>
                      </a:r>
                      <a:endParaRPr lang="en-US" sz="1800" dirty="0">
                        <a:latin typeface="Verdana" panose="020B0604030504040204" pitchFamily="34" charset="0"/>
                        <a:ea typeface="Verdana" panose="020B0604030504040204" pitchFamily="34" charset="0"/>
                      </a:endParaRP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914558238"/>
                  </a:ext>
                </a:extLst>
              </a:tr>
            </a:tbl>
          </a:graphicData>
        </a:graphic>
      </p:graphicFrame>
    </p:spTree>
    <p:extLst>
      <p:ext uri="{BB962C8B-B14F-4D97-AF65-F5344CB8AC3E}">
        <p14:creationId xmlns:p14="http://schemas.microsoft.com/office/powerpoint/2010/main" val="24702341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48947-24DB-8A38-03EF-F7FC7974B0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896B8C-F91B-80DC-36DB-927B6DB7366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79613B4-11FC-70FA-C35A-B7314D414F62}"/>
              </a:ext>
            </a:extLst>
          </p:cNvPr>
          <p:cNvGraphicFramePr>
            <a:graphicFrameLocks noGrp="1"/>
          </p:cNvGraphicFramePr>
          <p:nvPr>
            <p:extLst>
              <p:ext uri="{D42A27DB-BD31-4B8C-83A1-F6EECF244321}">
                <p14:modId xmlns:p14="http://schemas.microsoft.com/office/powerpoint/2010/main" val="3181722214"/>
              </p:ext>
            </p:extLst>
          </p:nvPr>
        </p:nvGraphicFramePr>
        <p:xfrm>
          <a:off x="146844" y="94687"/>
          <a:ext cx="19735800" cy="11218206"/>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5089213">
                  <a:extLst>
                    <a:ext uri="{9D8B030D-6E8A-4147-A177-3AD203B41FA5}">
                      <a16:colId xmlns:a16="http://schemas.microsoft.com/office/drawing/2014/main" val="2140326874"/>
                    </a:ext>
                  </a:extLst>
                </a:gridCol>
                <a:gridCol w="13480255">
                  <a:extLst>
                    <a:ext uri="{9D8B030D-6E8A-4147-A177-3AD203B41FA5}">
                      <a16:colId xmlns:a16="http://schemas.microsoft.com/office/drawing/2014/main" val="648896705"/>
                    </a:ext>
                  </a:extLst>
                </a:gridCol>
              </a:tblGrid>
              <a:tr h="29481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697">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82499">
                <a:tc gridSpan="3">
                  <a:txBody>
                    <a:bodyPr/>
                    <a:lstStyle/>
                    <a:p>
                      <a:pPr marL="0" indent="0" algn="just">
                        <a:buFont typeface="Arial" panose="020B0604020202020204" pitchFamily="34" charset="0"/>
                        <a:buNone/>
                      </a:pPr>
                      <a:r>
                        <a:rPr lang="en-GB" sz="1800" dirty="0">
                          <a:solidFill>
                            <a:schemeClr val="tx1"/>
                          </a:solidFill>
                          <a:latin typeface="Verdana" panose="020B0604030504040204" pitchFamily="34" charset="0"/>
                          <a:ea typeface="Verdana" panose="020B0604030504040204" pitchFamily="34" charset="0"/>
                        </a:rPr>
                        <a:t>Ongoing refresh of the Health Board Estates Strategy which will include primary care estate.</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48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7826">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9115868">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24</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Estate - ensure ongoing actions to strengthen estate utilisation including the appropriate repurposing and disposal of under-utilised estate.</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lvl="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C</a:t>
                      </a:r>
                      <a:r>
                        <a:rPr lang="en-US" sz="1800" dirty="0" err="1">
                          <a:latin typeface="Verdana" panose="020B0604030504040204" pitchFamily="34" charset="0"/>
                          <a:ea typeface="Verdana" panose="020B0604030504040204" pitchFamily="34" charset="0"/>
                        </a:rPr>
                        <a:t>ompleted</a:t>
                      </a:r>
                      <a:r>
                        <a:rPr lang="en-US" sz="1800" dirty="0">
                          <a:latin typeface="Verdana" panose="020B0604030504040204" pitchFamily="34" charset="0"/>
                          <a:ea typeface="Verdana" panose="020B0604030504040204" pitchFamily="34" charset="0"/>
                        </a:rPr>
                        <a:t> Estates Strategy May 2022 which included space and utilisation reviews and concluded that due to the age of much of our estate, many of our clinical environments were not designed for the service function they are now providing. As services have grown and developed, they have expanded on an ad hoc basis into environments that are less than optimal for modern patient care in many instances The strategic objectives cannot be achieved with the existing infrastructure (estates and IT) due to restricted envelope footprint.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Estate utilisation is ongoing process informed by the 6 Facet Survey. Given the age of the buildings and with over 50% of the estate in Condition C or worse the cost of repurposing would be prohibitive for the benefits realised as a consequence. That said there is a proactive approach, which includes a number of initiatives, e.g.</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•Repurposing of a Phlebotomy space on the first floor of Morriston Hospital following the transfer of Phlebotomy services to a newly refurbished suite in the HVS.</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•Conversion of a redundant Treatment Room on Dyfed Ward, Morriston Hospital, to provide much needed waiting space for patients of the Theatre Admissions Unit.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The Health Board has recently centralised the Medical Records function off site in the Enterprise Park (Ty Samlet). Vacated space is in the process of being repurposed to provide much needed clinical and management accommodation (which is needed in turn to repurpose the Management Centre at Morriston Hospital to consolidate partnership arrangements with the University of Swansea).</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In addition, the Health Board is actively pursuing options for rationalising </a:t>
                      </a:r>
                      <a:r>
                        <a:rPr lang="en-US" sz="1800" dirty="0" err="1">
                          <a:latin typeface="Verdana" panose="020B0604030504040204" pitchFamily="34" charset="0"/>
                          <a:ea typeface="Verdana" panose="020B0604030504040204" pitchFamily="34" charset="0"/>
                        </a:rPr>
                        <a:t>Cefn</a:t>
                      </a:r>
                      <a:r>
                        <a:rPr lang="en-US" sz="1800" dirty="0">
                          <a:latin typeface="Verdana" panose="020B0604030504040204" pitchFamily="34" charset="0"/>
                          <a:ea typeface="Verdana" panose="020B0604030504040204" pitchFamily="34" charset="0"/>
                        </a:rPr>
                        <a:t> Coed Hospital, although site disposal is dependent upon more suitable adult mental health facilities; and the Health Board will be reviewing its Primary Care estate as part of a restructuring of the Operational Estates department, which will focus on ensuring that space needs to be fit for purpose.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Land &amp; Property Disposals</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Phillips Parade disposal completed.</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Morriston Land disposal expected to complete Q1 2025/26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Reviewing options to support WG request for suitable sites to support the Affordable Housing Task &amp; Finish Group for immediate</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development,</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Feasibility studies arranged on potential to sell strip of land adjacent to Baglan HQ (short-term)</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Bottom gravel car park, Morriston adjacent to staff accommodation (long-term)</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Field to the north of Morriston (long-term)</a:t>
                      </a: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20078453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2BAC4-5C91-F0B8-737B-C74CA107F2E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9595F8-3702-B8AD-02C2-31F20007F657}"/>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3FB6FE92-3FEA-7023-57D5-323F1DBBE83A}"/>
              </a:ext>
            </a:extLst>
          </p:cNvPr>
          <p:cNvGraphicFramePr>
            <a:graphicFrameLocks noGrp="1"/>
          </p:cNvGraphicFramePr>
          <p:nvPr>
            <p:extLst>
              <p:ext uri="{D42A27DB-BD31-4B8C-83A1-F6EECF244321}">
                <p14:modId xmlns:p14="http://schemas.microsoft.com/office/powerpoint/2010/main" val="567002664"/>
              </p:ext>
            </p:extLst>
          </p:nvPr>
        </p:nvGraphicFramePr>
        <p:xfrm>
          <a:off x="146844" y="168275"/>
          <a:ext cx="19735801" cy="9432339"/>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5705958">
                  <a:extLst>
                    <a:ext uri="{9D8B030D-6E8A-4147-A177-3AD203B41FA5}">
                      <a16:colId xmlns:a16="http://schemas.microsoft.com/office/drawing/2014/main" val="2140326874"/>
                    </a:ext>
                  </a:extLst>
                </a:gridCol>
                <a:gridCol w="12863511">
                  <a:extLst>
                    <a:ext uri="{9D8B030D-6E8A-4147-A177-3AD203B41FA5}">
                      <a16:colId xmlns:a16="http://schemas.microsoft.com/office/drawing/2014/main" val="648896705"/>
                    </a:ext>
                  </a:extLst>
                </a:gridCol>
              </a:tblGrid>
              <a:tr h="36247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9323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390254">
                <a:tc gridSpan="3">
                  <a:txBody>
                    <a:bodyPr/>
                    <a:lstStyle/>
                    <a:p>
                      <a:pPr algn="just"/>
                      <a:r>
                        <a:rPr lang="en-GB" sz="1800" b="1" dirty="0">
                          <a:solidFill>
                            <a:schemeClr val="tx1"/>
                          </a:solidFill>
                          <a:latin typeface="Verdana" panose="020B0604030504040204" pitchFamily="34" charset="0"/>
                          <a:ea typeface="Verdana" panose="020B0604030504040204" pitchFamily="34" charset="0"/>
                        </a:rPr>
                        <a:t>Cancer focus - </a:t>
                      </a:r>
                      <a:r>
                        <a:rPr lang="en-GB" sz="1800" dirty="0">
                          <a:solidFill>
                            <a:schemeClr val="tx1"/>
                          </a:solidFill>
                          <a:latin typeface="Verdana" panose="020B0604030504040204" pitchFamily="34" charset="0"/>
                          <a:ea typeface="Verdana" panose="020B0604030504040204" pitchFamily="34" charset="0"/>
                        </a:rPr>
                        <a:t>Improving cancer care 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and these are monitored through the Cancer Programme and Information Group. Delivery of the National Optimal Pathways for Cancer remains the ambition for all tumour sites, and we are committed to working towards these optimal standards.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6247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8170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479346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implementation of the nationally </a:t>
                      </a:r>
                      <a:r>
                        <a:rPr lang="en-US" sz="1800" b="0" i="0" u="none" strike="noStrike" noProof="0" dirty="0" err="1">
                          <a:effectLst/>
                          <a:latin typeface="Verdana" panose="020B0604030504040204" pitchFamily="34" charset="0"/>
                          <a:ea typeface="Verdana" panose="020B0604030504040204" pitchFamily="34" charset="0"/>
                        </a:rPr>
                        <a:t>optimised</a:t>
                      </a:r>
                      <a:r>
                        <a:rPr lang="en-US" sz="1800" b="0" i="0" u="none" strike="noStrike" noProof="0" dirty="0">
                          <a:effectLst/>
                          <a:latin typeface="Verdana" panose="020B0604030504040204" pitchFamily="34" charset="0"/>
                          <a:ea typeface="Verdana" panose="020B0604030504040204" pitchFamily="34" charset="0"/>
                        </a:rPr>
                        <a:t> pathways in the cancer recovery programme</a:t>
                      </a:r>
                      <a:endParaRPr lang="en-US" sz="1800" dirty="0">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tc>
                <a:tc>
                  <a:txBody>
                    <a:bodyPr/>
                    <a:lstStyle/>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Agreement that NOPs are widely followed by each tumour site MDT in SBU -however local issues with timeliness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•Wales Cancer Operational Managers Group exploring how NOPs can be measured as the Cancer Tracker cannot collect the data required as the useful information is collected in free text and is unreportable in this format</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There is no consistency between NOPs and no allowance for variation on sequencing of processes for each stage from initial referral through to DC</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Due to the above issues we are unsure of where we truly are with delivery of all NOPs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•We are able to report data in a number of pathways, per tumour sites, included in the NOPs, e.g. time to diagnostics, time to treatment, time to pathology. However unable to do all of the bespoke reporting as stated in the NOPs. The HB has set its own local targets for some reporting areas, e.g. pathology turnaround time, as it is felt the NOP targets are unachievable  </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•Links to NHS Cancer Recovery funded Colorectal Pilot -data gathering from this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•Suggest to include monitoring of NOP in new JD and SOP for MDT Leads</a:t>
                      </a:r>
                      <a:endParaRPr lang="en-US" sz="1800" dirty="0">
                        <a:solidFill>
                          <a:schemeClr val="tx1"/>
                        </a:solidFill>
                        <a:latin typeface="Verdana" panose="020B0604030504040204" pitchFamily="34" charset="0"/>
                        <a:ea typeface="Verdana" panose="020B0604030504040204" pitchFamily="34" charset="0"/>
                      </a:endParaRPr>
                    </a:p>
                    <a:p>
                      <a:pPr marL="0" lvl="0" indent="0">
                        <a:lnSpc>
                          <a:spcPct val="100000"/>
                        </a:lnSpc>
                        <a:buNone/>
                      </a:pPr>
                      <a:endParaRPr lang="en-US"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516252">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26</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compliance with straight to test guidance</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Data as per NHS Exec Cancer Resources, SCP compliance assessment dashboard:</a:t>
                      </a:r>
                    </a:p>
                    <a:p>
                      <a:pPr algn="just"/>
                      <a:r>
                        <a:rPr lang="en-GB" sz="1800" dirty="0">
                          <a:solidFill>
                            <a:schemeClr val="tx1"/>
                          </a:solidFill>
                          <a:latin typeface="Verdana" panose="020B0604030504040204" pitchFamily="34" charset="0"/>
                          <a:ea typeface="Verdana" panose="020B0604030504040204" pitchFamily="34" charset="0"/>
                        </a:rPr>
                        <a:t>% compliance STT:</a:t>
                      </a:r>
                    </a:p>
                    <a:p>
                      <a:pPr algn="just"/>
                      <a:r>
                        <a:rPr lang="en-GB" sz="1800" dirty="0">
                          <a:solidFill>
                            <a:schemeClr val="tx1"/>
                          </a:solidFill>
                          <a:latin typeface="Verdana" panose="020B0604030504040204" pitchFamily="34" charset="0"/>
                          <a:ea typeface="Verdana" panose="020B0604030504040204" pitchFamily="34" charset="0"/>
                        </a:rPr>
                        <a:t>Apr 24 = 78%    May 24 = 78%   Jun 24= 80%</a:t>
                      </a:r>
                    </a:p>
                    <a:p>
                      <a:pPr algn="just"/>
                      <a:r>
                        <a:rPr lang="en-GB" sz="1800" dirty="0">
                          <a:solidFill>
                            <a:schemeClr val="tx1"/>
                          </a:solidFill>
                          <a:latin typeface="Verdana" panose="020B0604030504040204" pitchFamily="34" charset="0"/>
                          <a:ea typeface="Verdana" panose="020B0604030504040204" pitchFamily="34" charset="0"/>
                        </a:rPr>
                        <a:t>Jul 24= 77%      Aug 24 = 74%   Sep 24 = 76%</a:t>
                      </a:r>
                    </a:p>
                    <a:p>
                      <a:pPr algn="just"/>
                      <a:r>
                        <a:rPr lang="en-GB" sz="1800" dirty="0">
                          <a:solidFill>
                            <a:schemeClr val="tx1"/>
                          </a:solidFill>
                          <a:latin typeface="Verdana" panose="020B0604030504040204" pitchFamily="34" charset="0"/>
                          <a:ea typeface="Verdana" panose="020B0604030504040204" pitchFamily="34" charset="0"/>
                        </a:rPr>
                        <a:t>Oct 24 = 78%    Nov 24= 77%    Dec 24 = 78%</a:t>
                      </a: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42531846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D574-F234-BA6D-DF66-B420686F1B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9DD4A-92C6-A0CA-7954-A08A65C7D691}"/>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A4C7224-7B42-4C77-5A64-DA19E89CD8C2}"/>
              </a:ext>
            </a:extLst>
          </p:cNvPr>
          <p:cNvGraphicFramePr>
            <a:graphicFrameLocks noGrp="1"/>
          </p:cNvGraphicFramePr>
          <p:nvPr>
            <p:extLst>
              <p:ext uri="{D42A27DB-BD31-4B8C-83A1-F6EECF244321}">
                <p14:modId xmlns:p14="http://schemas.microsoft.com/office/powerpoint/2010/main" val="3934800218"/>
              </p:ext>
            </p:extLst>
          </p:nvPr>
        </p:nvGraphicFramePr>
        <p:xfrm>
          <a:off x="223044" y="165288"/>
          <a:ext cx="19583400" cy="1011526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7583088">
                  <a:extLst>
                    <a:ext uri="{9D8B030D-6E8A-4147-A177-3AD203B41FA5}">
                      <a16:colId xmlns:a16="http://schemas.microsoft.com/office/drawing/2014/main" val="2140326874"/>
                    </a:ext>
                  </a:extLst>
                </a:gridCol>
                <a:gridCol w="10842988">
                  <a:extLst>
                    <a:ext uri="{9D8B030D-6E8A-4147-A177-3AD203B41FA5}">
                      <a16:colId xmlns:a16="http://schemas.microsoft.com/office/drawing/2014/main" val="648896705"/>
                    </a:ext>
                  </a:extLst>
                </a:gridCol>
              </a:tblGrid>
              <a:tr h="421739">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524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802013">
                <a:tc gridSpan="3">
                  <a:txBody>
                    <a:bodyPr/>
                    <a:lstStyle/>
                    <a:p>
                      <a:r>
                        <a:rPr lang="en-GB" sz="1800" b="1" i="0" kern="1200" dirty="0">
                          <a:solidFill>
                            <a:schemeClr val="dk1"/>
                          </a:solidFill>
                          <a:effectLst/>
                          <a:latin typeface="Verdana" panose="020B0604030504040204" pitchFamily="34" charset="0"/>
                          <a:ea typeface="Verdana" panose="020B0604030504040204" pitchFamily="34" charset="0"/>
                          <a:cs typeface="+mn-cs"/>
                        </a:rPr>
                        <a:t>Diabetes focus</a:t>
                      </a:r>
                    </a:p>
                    <a:p>
                      <a:r>
                        <a:rPr lang="en-GB" sz="1800" b="0" i="0" kern="1200" dirty="0">
                          <a:solidFill>
                            <a:schemeClr val="dk1"/>
                          </a:solidFill>
                          <a:effectLst/>
                          <a:latin typeface="Verdana" panose="020B0604030504040204" pitchFamily="34" charset="0"/>
                          <a:ea typeface="Verdana" panose="020B0604030504040204" pitchFamily="34" charset="0"/>
                          <a:cs typeface="+mn-cs"/>
                        </a:rPr>
                        <a:t>We have taken a number of strategic and operational actions to improve performance against the diabetes eight Care Standards and has signed up to the Tackling Diabetes Together programme. The Diabetes Development &amp; Planning Group has been re-established to focus on the key goals of:</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Keeping patients with diabetes well and prevent complications</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Reducing the prevalence/onset of diabetes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The aim is also to build on work already undertaken, to establish a community multi-disciplinary diabetes service to deliver specialist care for more complex patients.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759">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449">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461376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27</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Diabetes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To deliver this agenda, performance against the Care Standards is key, with particular focus on improving the reporting against the Care Standards elements, particularly in relation Type 1 diabetes. Performance against the eight Care Standards is measured via the National Diabetes Audit tool, which is fed by the Audit+ digital system; only data held in GP records is uploaded and so secondary care data is not included. A robust digital solution will be explored so that a more accurate performance position can be demonstrated, as the Health Board’s performance position (as per Ministerial Delivery Expectations Trajectories) is much higher than nationally reported.</a:t>
                      </a:r>
                    </a:p>
                    <a:p>
                      <a:r>
                        <a:rPr lang="en-GB" sz="1800" b="0" i="0" kern="1200" dirty="0">
                          <a:solidFill>
                            <a:schemeClr val="dk1"/>
                          </a:solidFill>
                          <a:effectLst/>
                          <a:latin typeface="Verdana" panose="020B0604030504040204" pitchFamily="34" charset="0"/>
                          <a:ea typeface="Verdana" panose="020B0604030504040204" pitchFamily="34" charset="0"/>
                          <a:cs typeface="+mn-cs"/>
                        </a:rPr>
                        <a:t>In terms of cluster development, the Health Board’s largest GP practice has enrolled in a pilot for patients to have urine home testing pilot (Urine albumin), with the initial engagement and compliance rates being extremely positive. Each cluster now has a dedicated secondary care consultant from whom advice and expertise can be sought for more complex patients.</a:t>
                      </a:r>
                    </a:p>
                    <a:p>
                      <a:r>
                        <a:rPr lang="en-GB" sz="1800" b="0" i="0" kern="1200" dirty="0">
                          <a:solidFill>
                            <a:schemeClr val="dk1"/>
                          </a:solidFill>
                          <a:effectLst/>
                          <a:latin typeface="Verdana" panose="020B0604030504040204" pitchFamily="34" charset="0"/>
                          <a:ea typeface="Verdana" panose="020B0604030504040204" pitchFamily="34" charset="0"/>
                          <a:cs typeface="+mn-cs"/>
                        </a:rPr>
                        <a:t>Through the Primary Care Academy, a Diabetes Training Programme is offered to general practice with scoping/planning training for HCSWs.</a:t>
                      </a:r>
                    </a:p>
                  </a:txBody>
                  <a:tcPr marL="104395" marR="104395" marT="52197" marB="52197"/>
                </a:tc>
                <a:extLst>
                  <a:ext uri="{0D108BD9-81ED-4DB2-BD59-A6C34878D82A}">
                    <a16:rowId xmlns:a16="http://schemas.microsoft.com/office/drawing/2014/main" val="584384461"/>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28</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Bone Health</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rgbClr val="FF0000"/>
                          </a:solidFill>
                          <a:latin typeface="Verdana" panose="020B0604030504040204" pitchFamily="34" charset="0"/>
                          <a:ea typeface="Verdana" panose="020B0604030504040204" pitchFamily="34" charset="0"/>
                        </a:rPr>
                        <a:t>Duplicate of EA.13</a:t>
                      </a:r>
                    </a:p>
                  </a:txBody>
                  <a:tcPr marL="104395" marR="104395" marT="52197" marB="52197"/>
                </a:tc>
                <a:extLst>
                  <a:ext uri="{0D108BD9-81ED-4DB2-BD59-A6C34878D82A}">
                    <a16:rowId xmlns:a16="http://schemas.microsoft.com/office/drawing/2014/main" val="4171849007"/>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29</a:t>
                      </a:r>
                    </a:p>
                  </a:txBody>
                  <a:tcPr marL="73946" marR="73946" marT="36972" marB="36972"/>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progress with the implementation of Value &amp; Sustainability Board High Value High Impact pathway - Arthroplasty (Hip &amp; Knee)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rgbClr val="FF0000"/>
                          </a:solidFill>
                          <a:latin typeface="Verdana" panose="020B0604030504040204" pitchFamily="34" charset="0"/>
                          <a:ea typeface="Verdana" panose="020B0604030504040204" pitchFamily="34" charset="0"/>
                        </a:rPr>
                        <a:t>Duplicate of EA.13</a:t>
                      </a: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10824288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96E55-4F41-8BE2-50CB-62958E2C7CE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ADE3B7-F4C2-1688-B8C3-FA39E3765BB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DD2C140-EB5F-B62F-5C3A-415CA3BAA139}"/>
              </a:ext>
            </a:extLst>
          </p:cNvPr>
          <p:cNvGraphicFramePr>
            <a:graphicFrameLocks noGrp="1"/>
          </p:cNvGraphicFramePr>
          <p:nvPr>
            <p:extLst>
              <p:ext uri="{D42A27DB-BD31-4B8C-83A1-F6EECF244321}">
                <p14:modId xmlns:p14="http://schemas.microsoft.com/office/powerpoint/2010/main" val="910955842"/>
              </p:ext>
            </p:extLst>
          </p:nvPr>
        </p:nvGraphicFramePr>
        <p:xfrm>
          <a:off x="146844" y="168276"/>
          <a:ext cx="19812000" cy="8496919"/>
        </p:xfrm>
        <a:graphic>
          <a:graphicData uri="http://schemas.openxmlformats.org/drawingml/2006/table">
            <a:tbl>
              <a:tblPr firstRow="1" bandRow="1">
                <a:tableStyleId>{5C22544A-7EE6-4342-B048-85BDC9FD1C3A}</a:tableStyleId>
              </a:tblPr>
              <a:tblGrid>
                <a:gridCol w="1170834">
                  <a:extLst>
                    <a:ext uri="{9D8B030D-6E8A-4147-A177-3AD203B41FA5}">
                      <a16:colId xmlns:a16="http://schemas.microsoft.com/office/drawing/2014/main" val="660515521"/>
                    </a:ext>
                  </a:extLst>
                </a:gridCol>
                <a:gridCol w="7671606">
                  <a:extLst>
                    <a:ext uri="{9D8B030D-6E8A-4147-A177-3AD203B41FA5}">
                      <a16:colId xmlns:a16="http://schemas.microsoft.com/office/drawing/2014/main" val="2140326874"/>
                    </a:ext>
                  </a:extLst>
                </a:gridCol>
                <a:gridCol w="10969560">
                  <a:extLst>
                    <a:ext uri="{9D8B030D-6E8A-4147-A177-3AD203B41FA5}">
                      <a16:colId xmlns:a16="http://schemas.microsoft.com/office/drawing/2014/main" val="648896705"/>
                    </a:ext>
                  </a:extLst>
                </a:gridCol>
              </a:tblGrid>
              <a:tr h="38559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4365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131145">
                <a:tc gridSpan="3">
                  <a:txBody>
                    <a:bodyPr/>
                    <a:lstStyle/>
                    <a:p>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Digital Strategy  (approved 2025)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5935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935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tc>
                <a:extLst>
                  <a:ext uri="{0D108BD9-81ED-4DB2-BD59-A6C34878D82A}">
                    <a16:rowId xmlns:a16="http://schemas.microsoft.com/office/drawing/2014/main" val="271302750"/>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30</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implementation of national digital priorities, specifically the implementation of the digital maternity system, and NHS Wales app.</a:t>
                      </a:r>
                      <a:endParaRPr lang="en-US" sz="1800" dirty="0">
                        <a:latin typeface="Verdana" panose="020B0604030504040204" pitchFamily="34" charset="0"/>
                        <a:ea typeface="Verdana" panose="020B0604030504040204" pitchFamily="34" charset="0"/>
                      </a:endParaRPr>
                    </a:p>
                  </a:txBody>
                  <a:tcPr marL="73946" marR="73946" marT="36972" marB="36972"/>
                </a:tc>
                <a:tc row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 national digital priorities have been included in the Annual Plan 25/26 – see Digital Delivery Actions.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Maternity Cymru business case is on track to be approved by the Board in March 2025 and will be submitted to WG as per JP letter 5</a:t>
                      </a:r>
                      <a:r>
                        <a:rPr lang="en-GB" sz="1800" b="0" i="0" kern="1200" baseline="30000" dirty="0">
                          <a:solidFill>
                            <a:schemeClr val="dk1"/>
                          </a:solidFill>
                          <a:effectLst/>
                          <a:latin typeface="Verdana" panose="020B0604030504040204" pitchFamily="34" charset="0"/>
                          <a:ea typeface="Verdana" panose="020B0604030504040204" pitchFamily="34" charset="0"/>
                          <a:cs typeface="+mn-cs"/>
                        </a:rPr>
                        <a:t>th</a:t>
                      </a:r>
                      <a:r>
                        <a:rPr lang="en-GB" sz="1800" b="0" i="0" kern="1200" dirty="0">
                          <a:solidFill>
                            <a:schemeClr val="dk1"/>
                          </a:solidFill>
                          <a:effectLst/>
                          <a:latin typeface="Verdana" panose="020B0604030504040204" pitchFamily="34" charset="0"/>
                          <a:ea typeface="Verdana" panose="020B0604030504040204" pitchFamily="34" charset="0"/>
                          <a:cs typeface="+mn-cs"/>
                        </a:rPr>
                        <a:t> Feb 2025. In SBUHB a Digital Midwife is in post and is leading the work. Recruitment of resources in line with implementation plan set out in the business case can commence once funding letter has been received from WG, with the expectation to fully deliver the system by 31</a:t>
                      </a:r>
                      <a:r>
                        <a:rPr lang="en-GB" sz="1800" b="0" i="0" kern="1200" baseline="30000" dirty="0">
                          <a:solidFill>
                            <a:schemeClr val="dk1"/>
                          </a:solidFill>
                          <a:effectLst/>
                          <a:latin typeface="Verdana" panose="020B0604030504040204" pitchFamily="34" charset="0"/>
                          <a:ea typeface="Verdana" panose="020B0604030504040204" pitchFamily="34" charset="0"/>
                          <a:cs typeface="+mn-cs"/>
                        </a:rPr>
                        <a:t>st</a:t>
                      </a:r>
                      <a:r>
                        <a:rPr lang="en-GB" sz="1800" b="0" i="0" kern="1200" dirty="0">
                          <a:solidFill>
                            <a:schemeClr val="dk1"/>
                          </a:solidFill>
                          <a:effectLst/>
                          <a:latin typeface="Verdana" panose="020B0604030504040204" pitchFamily="34" charset="0"/>
                          <a:ea typeface="Verdana" panose="020B0604030504040204" pitchFamily="34" charset="0"/>
                          <a:cs typeface="+mn-cs"/>
                        </a:rPr>
                        <a:t> March 2026.</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Plans for 25/26 include expanding the use of Electronic Test Requesting and Reporting by Q3/Q4.</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Plan for 25/26 include supporting the Cyber Response Plan, which requires implementing  an immutable backup storage system and replace existing backup hardware. Immutable backups enhance cyber security protection i.e. when created, backups cannot be altered, deleted or modified in any way. This ensures that even if a cyber-attacker gains access to the system, they cannot tamper with these backups, rendering them a reliable and secure means of data recovery.</a:t>
                      </a:r>
                    </a:p>
                  </a:txBody>
                  <a:tcPr marL="104395" marR="104395" marT="52197" marB="52197"/>
                </a:tc>
                <a:extLst>
                  <a:ext uri="{0D108BD9-81ED-4DB2-BD59-A6C34878D82A}">
                    <a16:rowId xmlns:a16="http://schemas.microsoft.com/office/drawing/2014/main" val="584384461"/>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31</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Support the implementation and roll-out of the NHS Wales app for maximum impact and benefit to include the uptake of its use for repeat prescriptions.</a:t>
                      </a:r>
                      <a:endParaRPr lang="en-US" sz="1800" dirty="0">
                        <a:latin typeface="Verdana" panose="020B0604030504040204" pitchFamily="34" charset="0"/>
                        <a:ea typeface="Verdana" panose="020B060403050404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171849007"/>
                  </a:ext>
                </a:extLst>
              </a:tr>
              <a:tr h="391842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32</a:t>
                      </a:r>
                    </a:p>
                  </a:txBody>
                  <a:tcPr marL="73946" marR="73946" marT="36972" marB="36972"/>
                </a:tc>
                <a:tc>
                  <a:txBody>
                    <a:bodyPr/>
                    <a:lstStyle/>
                    <a:p>
                      <a:r>
                        <a:rPr lang="en-GB" sz="1800" dirty="0">
                          <a:latin typeface="Verdana" panose="020B0604030504040204" pitchFamily="34" charset="0"/>
                          <a:ea typeface="Verdana" panose="020B0604030504040204" pitchFamily="34" charset="0"/>
                        </a:rPr>
                        <a:t>Eradicate unsupported systems and devices and ensure a clear cyber response plan for the organisation.</a:t>
                      </a: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3897161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58B63-0C1B-E287-5ED6-2F47CD80774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082FE5-9CB3-5F7E-787D-5FDB061F7D3C}"/>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E95BDAC6-FA82-1A50-5A60-C8C6ECAC020A}"/>
              </a:ext>
            </a:extLst>
          </p:cNvPr>
          <p:cNvGraphicFramePr>
            <a:graphicFrameLocks noGrp="1"/>
          </p:cNvGraphicFramePr>
          <p:nvPr>
            <p:extLst>
              <p:ext uri="{D42A27DB-BD31-4B8C-83A1-F6EECF244321}">
                <p14:modId xmlns:p14="http://schemas.microsoft.com/office/powerpoint/2010/main" val="4014321420"/>
              </p:ext>
            </p:extLst>
          </p:nvPr>
        </p:nvGraphicFramePr>
        <p:xfrm>
          <a:off x="223044" y="129720"/>
          <a:ext cx="19583400" cy="1110681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6272343">
                  <a:extLst>
                    <a:ext uri="{9D8B030D-6E8A-4147-A177-3AD203B41FA5}">
                      <a16:colId xmlns:a16="http://schemas.microsoft.com/office/drawing/2014/main" val="2140326874"/>
                    </a:ext>
                  </a:extLst>
                </a:gridCol>
                <a:gridCol w="12153733">
                  <a:extLst>
                    <a:ext uri="{9D8B030D-6E8A-4147-A177-3AD203B41FA5}">
                      <a16:colId xmlns:a16="http://schemas.microsoft.com/office/drawing/2014/main" val="648896705"/>
                    </a:ext>
                  </a:extLst>
                </a:gridCol>
              </a:tblGrid>
              <a:tr h="406103">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251">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454711">
                <a:tc grid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All-Wales INNU Implementation Group established  to review a number of INNU Guidelines on an All-Wales basis. One representative from each Health Board invited to contribute to the review. Phase 1 of the review has commenced, relating to the following 8 interventions:</a:t>
                      </a:r>
                    </a:p>
                    <a:p>
                      <a:r>
                        <a:rPr lang="en-GB" sz="1800" b="0" i="0" kern="1200" dirty="0">
                          <a:solidFill>
                            <a:schemeClr val="dk1"/>
                          </a:solidFill>
                          <a:effectLst/>
                          <a:latin typeface="Verdana" panose="020B0604030504040204" pitchFamily="34" charset="0"/>
                          <a:ea typeface="Verdana" panose="020B0604030504040204" pitchFamily="34" charset="0"/>
                          <a:cs typeface="+mn-cs"/>
                        </a:rPr>
                        <a:t>1. Inguinal Hernia</a:t>
                      </a:r>
                    </a:p>
                    <a:p>
                      <a:r>
                        <a:rPr lang="en-GB" sz="1800" b="0" i="0" kern="1200" dirty="0">
                          <a:solidFill>
                            <a:schemeClr val="dk1"/>
                          </a:solidFill>
                          <a:effectLst/>
                          <a:latin typeface="Verdana" panose="020B0604030504040204" pitchFamily="34" charset="0"/>
                          <a:ea typeface="Verdana" panose="020B0604030504040204" pitchFamily="34" charset="0"/>
                          <a:cs typeface="+mn-cs"/>
                        </a:rPr>
                        <a:t>2. Haemorrhoidectomy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3. Tonsillectomy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4. Removal of adenoids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5. Grommets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6. Carpal tunnel decompression</a:t>
                      </a:r>
                    </a:p>
                    <a:p>
                      <a:r>
                        <a:rPr lang="en-GB" sz="1800" b="0" i="0" kern="1200" dirty="0">
                          <a:solidFill>
                            <a:schemeClr val="dk1"/>
                          </a:solidFill>
                          <a:effectLst/>
                          <a:latin typeface="Verdana" panose="020B0604030504040204" pitchFamily="34" charset="0"/>
                          <a:ea typeface="Verdana" panose="020B0604030504040204" pitchFamily="34" charset="0"/>
                          <a:cs typeface="+mn-cs"/>
                        </a:rPr>
                        <a:t>7. Excision of ganglion in the hand and wrist</a:t>
                      </a:r>
                    </a:p>
                    <a:p>
                      <a:r>
                        <a:rPr lang="en-GB" sz="1800" b="0" i="0" kern="1200" dirty="0">
                          <a:solidFill>
                            <a:schemeClr val="dk1"/>
                          </a:solidFill>
                          <a:effectLst/>
                          <a:latin typeface="Verdana" panose="020B0604030504040204" pitchFamily="34" charset="0"/>
                          <a:ea typeface="Verdana" panose="020B0604030504040204" pitchFamily="34" charset="0"/>
                          <a:cs typeface="+mn-cs"/>
                        </a:rPr>
                        <a:t>8. USS guided shoulder injections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dk1"/>
                          </a:solidFill>
                          <a:effectLst/>
                          <a:latin typeface="Verdana" panose="020B0604030504040204" pitchFamily="34" charset="0"/>
                          <a:ea typeface="Verdana" panose="020B0604030504040204" pitchFamily="34" charset="0"/>
                          <a:cs typeface="+mn-cs"/>
                        </a:rPr>
                        <a:t>Following this initial pilot phase, a rolling programme to review every intervention on the INNU will be implemented if the pilot phase is successful.</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tx1"/>
                          </a:solidFill>
                          <a:effectLst/>
                          <a:latin typeface="Verdana" panose="020B0604030504040204" pitchFamily="34" charset="0"/>
                          <a:ea typeface="Verdana" panose="020B0604030504040204" pitchFamily="34" charset="0"/>
                          <a:cs typeface="+mn-cs"/>
                        </a:rPr>
                        <a:t>Local work is planned to developing an amendment to the current INNU dashboard in order to ensure that we can specifically track INNU activity within the 8 priority areas in line with phase 1. The Dashboard developed to date by Informatics shows activity undertaken in relation to SBU’s local INNU policy, there are a number of exclusions that have been applied to the data e.g. malignant pathways, in an attempt to cleanse the information. Further work to be done to ensure that the tracked activity remains accurate, this is heavily reliant on validation from secondary care clinicians, and we will be progressing with this in 25/26.</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84793">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990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316319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33</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Progress implementation of the national approach to Interventions not normally undertaken (INNU) - Deliver the 8 priority procedures determined for implementation as part of Phase 1.</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The table below shows the number of patients that received the named interventions from 1st April 2022 – to 27th February 2025. This information has been taken from the INNU Dashboard, further development work required as described above:</a:t>
                      </a:r>
                    </a:p>
                  </a:txBody>
                  <a:tcPr marL="104395" marR="104395" marT="52197" marB="52197"/>
                </a:tc>
                <a:extLst>
                  <a:ext uri="{0D108BD9-81ED-4DB2-BD59-A6C34878D82A}">
                    <a16:rowId xmlns:a16="http://schemas.microsoft.com/office/drawing/2014/main" val="584384461"/>
                  </a:ext>
                </a:extLst>
              </a:tr>
              <a:tr h="1342411">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34</a:t>
                      </a:r>
                    </a:p>
                  </a:txBody>
                  <a:tcPr marL="73946" marR="73946" marT="36972" marB="36972" anchor="ctr"/>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Progress implementation of the national approach to Interventions not normally undertaken (INNU) - continue to implement ongoing recommendations throughout 2025/26</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i="0" u="none" strike="noStrike" kern="1200" dirty="0">
                          <a:solidFill>
                            <a:schemeClr val="tx1"/>
                          </a:solidFill>
                          <a:effectLst/>
                          <a:latin typeface="Verdana" panose="020B0604030504040204" pitchFamily="34" charset="0"/>
                          <a:ea typeface="Verdana" panose="020B0604030504040204" pitchFamily="34" charset="0"/>
                          <a:cs typeface="+mn-cs"/>
                        </a:rPr>
                        <a:t>Awaiting All Wales Policy Development</a:t>
                      </a:r>
                    </a:p>
                  </a:txBody>
                  <a:tcPr marL="104395" marR="104395" marT="52197" marB="52197"/>
                </a:tc>
                <a:extLst>
                  <a:ext uri="{0D108BD9-81ED-4DB2-BD59-A6C34878D82A}">
                    <a16:rowId xmlns:a16="http://schemas.microsoft.com/office/drawing/2014/main" val="4171849007"/>
                  </a:ext>
                </a:extLst>
              </a:tr>
            </a:tbl>
          </a:graphicData>
        </a:graphic>
      </p:graphicFrame>
      <p:pic>
        <p:nvPicPr>
          <p:cNvPr id="3" name="Picture 2">
            <a:extLst>
              <a:ext uri="{FF2B5EF4-FFF2-40B4-BE49-F238E27FC236}">
                <a16:creationId xmlns:a16="http://schemas.microsoft.com/office/drawing/2014/main" id="{B580A057-BEC8-A828-9766-327F766B596B}"/>
              </a:ext>
            </a:extLst>
          </p:cNvPr>
          <p:cNvPicPr>
            <a:picLocks noChangeAspect="1"/>
          </p:cNvPicPr>
          <p:nvPr/>
        </p:nvPicPr>
        <p:blipFill>
          <a:blip r:embed="rId2"/>
          <a:stretch>
            <a:fillRect/>
          </a:stretch>
        </p:blipFill>
        <p:spPr>
          <a:xfrm>
            <a:off x="13805057" y="7178675"/>
            <a:ext cx="4343400" cy="2650902"/>
          </a:xfrm>
          <a:prstGeom prst="rect">
            <a:avLst/>
          </a:prstGeom>
        </p:spPr>
      </p:pic>
    </p:spTree>
    <p:extLst>
      <p:ext uri="{BB962C8B-B14F-4D97-AF65-F5344CB8AC3E}">
        <p14:creationId xmlns:p14="http://schemas.microsoft.com/office/powerpoint/2010/main" val="19005882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19F5-769E-97E2-56A7-3634FC1F66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0A55E2-C3F0-564B-A64E-1C4808000C7F}"/>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F9024C05-F1B1-256A-AD19-A6971D859394}"/>
              </a:ext>
            </a:extLst>
          </p:cNvPr>
          <p:cNvGraphicFramePr>
            <a:graphicFrameLocks noGrp="1"/>
          </p:cNvGraphicFramePr>
          <p:nvPr>
            <p:extLst>
              <p:ext uri="{D42A27DB-BD31-4B8C-83A1-F6EECF244321}">
                <p14:modId xmlns:p14="http://schemas.microsoft.com/office/powerpoint/2010/main" val="4250871173"/>
              </p:ext>
            </p:extLst>
          </p:nvPr>
        </p:nvGraphicFramePr>
        <p:xfrm>
          <a:off x="223044" y="244475"/>
          <a:ext cx="19659600" cy="9443066"/>
        </p:xfrm>
        <a:graphic>
          <a:graphicData uri="http://schemas.openxmlformats.org/drawingml/2006/table">
            <a:tbl>
              <a:tblPr firstRow="1" bandRow="1">
                <a:tableStyleId>{5C22544A-7EE6-4342-B048-85BDC9FD1C3A}</a:tableStyleId>
              </a:tblPr>
              <a:tblGrid>
                <a:gridCol w="1161828">
                  <a:extLst>
                    <a:ext uri="{9D8B030D-6E8A-4147-A177-3AD203B41FA5}">
                      <a16:colId xmlns:a16="http://schemas.microsoft.com/office/drawing/2014/main" val="660515521"/>
                    </a:ext>
                  </a:extLst>
                </a:gridCol>
                <a:gridCol w="7612593">
                  <a:extLst>
                    <a:ext uri="{9D8B030D-6E8A-4147-A177-3AD203B41FA5}">
                      <a16:colId xmlns:a16="http://schemas.microsoft.com/office/drawing/2014/main" val="2140326874"/>
                    </a:ext>
                  </a:extLst>
                </a:gridCol>
                <a:gridCol w="10885179">
                  <a:extLst>
                    <a:ext uri="{9D8B030D-6E8A-4147-A177-3AD203B41FA5}">
                      <a16:colId xmlns:a16="http://schemas.microsoft.com/office/drawing/2014/main" val="648896705"/>
                    </a:ext>
                  </a:extLst>
                </a:gridCol>
              </a:tblGrid>
              <a:tr h="391111">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4897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34606">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235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tc>
                <a:extLst>
                  <a:ext uri="{0D108BD9-81ED-4DB2-BD59-A6C34878D82A}">
                    <a16:rowId xmlns:a16="http://schemas.microsoft.com/office/drawing/2014/main" val="271302750"/>
                  </a:ext>
                </a:extLst>
              </a:tr>
              <a:tr h="7745550">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delivery of effective referral management processes. This includes consistent implementation of Health Pathways (Pathway Alliance Programme) across all Health Boards with the rapid adoption of the 282 pathways within the </a:t>
                      </a:r>
                      <a:r>
                        <a:rPr lang="en-US" sz="1800" b="0" i="0" u="none" strike="noStrike" kern="1200" noProof="0" dirty="0" err="1">
                          <a:solidFill>
                            <a:schemeClr val="dk1"/>
                          </a:solidFill>
                          <a:effectLst/>
                          <a:latin typeface="Verdana" panose="020B0604030504040204" pitchFamily="34" charset="0"/>
                          <a:ea typeface="Verdana" panose="020B0604030504040204" pitchFamily="34" charset="0"/>
                          <a:cs typeface="+mn-cs"/>
                        </a:rPr>
                        <a:t>programme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kern="1200" baseline="0" dirty="0">
                          <a:solidFill>
                            <a:schemeClr val="tx1"/>
                          </a:solidFill>
                          <a:effectLst/>
                          <a:latin typeface="Verdana" panose="020B0604030504040204" pitchFamily="34" charset="0"/>
                          <a:ea typeface="Verdana" panose="020B0604030504040204" pitchFamily="34" charset="0"/>
                          <a:cs typeface="Arial"/>
                        </a:rPr>
                        <a:t>NHS Executives have included the following measures to be achieved </a:t>
                      </a:r>
                      <a:r>
                        <a:rPr lang="en-GB" sz="1800" b="0" i="0" kern="1200" baseline="0" dirty="0">
                          <a:solidFill>
                            <a:schemeClr val="tx1"/>
                          </a:solidFill>
                          <a:effectLst/>
                          <a:latin typeface="Verdana" panose="020B0604030504040204" pitchFamily="34" charset="0"/>
                          <a:ea typeface="Verdana" panose="020B0604030504040204" pitchFamily="34" charset="0"/>
                          <a:cs typeface="Arial"/>
                        </a:rPr>
                        <a:t>by March 2025: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i="0" u="none" strike="noStrike" kern="1200" baseline="0" dirty="0">
                          <a:solidFill>
                            <a:schemeClr val="tx1"/>
                          </a:solidFill>
                          <a:effectLst/>
                          <a:latin typeface="Verdana" panose="020B0604030504040204" pitchFamily="34" charset="0"/>
                          <a:ea typeface="Verdana" panose="020B0604030504040204" pitchFamily="34" charset="0"/>
                          <a:cs typeface="Arial"/>
                        </a:rPr>
                        <a:t>38/50 Lead Region Pathways live on Wales Collaboration </a:t>
                      </a:r>
                      <a:r>
                        <a:rPr lang="en-GB" sz="1800" b="0" i="0" u="none" strike="noStrike" kern="1200" baseline="0" dirty="0">
                          <a:solidFill>
                            <a:schemeClr val="tx1"/>
                          </a:solidFill>
                          <a:effectLst/>
                          <a:latin typeface="Verdana" panose="020B0604030504040204" pitchFamily="34" charset="0"/>
                          <a:ea typeface="Verdana" panose="020B0604030504040204" pitchFamily="34" charset="0"/>
                          <a:cs typeface="Arial"/>
                        </a:rPr>
                        <a:t>which includes: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kern="1200" baseline="0" dirty="0">
                          <a:solidFill>
                            <a:schemeClr val="tx1"/>
                          </a:solidFill>
                          <a:effectLst/>
                          <a:latin typeface="Verdana" panose="020B0604030504040204" pitchFamily="34" charset="0"/>
                          <a:ea typeface="Verdana" panose="020B0604030504040204" pitchFamily="34" charset="0"/>
                          <a:cs typeface="Arial"/>
                        </a:rPr>
                        <a:t>2023/24 – 19 published</a:t>
                      </a:r>
                    </a:p>
                    <a:p>
                      <a:pPr marL="285750" marR="0" lvl="0" indent="-285750" algn="l">
                        <a:lnSpc>
                          <a:spcPct val="100000"/>
                        </a:lnSpc>
                        <a:spcBef>
                          <a:spcPts val="0"/>
                        </a:spcBef>
                        <a:spcAft>
                          <a:spcPts val="0"/>
                        </a:spcAft>
                        <a:buClrTx/>
                        <a:buSzTx/>
                        <a:buFont typeface="Arial"/>
                        <a:buChar char="•"/>
                      </a:pP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2024/25 – 19 published</a:t>
                      </a:r>
                    </a:p>
                    <a:p>
                      <a:pPr marL="285750" marR="0" lvl="0" indent="-285750" algn="l" rtl="0" eaLnBrk="1" fontAlgn="auto" latinLnBrk="0" hangingPunct="1">
                        <a:lnSpc>
                          <a:spcPct val="100000"/>
                        </a:lnSpc>
                        <a:spcBef>
                          <a:spcPts val="0"/>
                        </a:spcBef>
                        <a:spcAft>
                          <a:spcPts val="0"/>
                        </a:spcAft>
                        <a:buClrTx/>
                        <a:buSzTx/>
                        <a:buFont typeface="Arial" panose="020B0604020202020204" pitchFamily="34" charset="0"/>
                        <a:buChar char="•"/>
                      </a:pPr>
                      <a:r>
                        <a:rPr lang="en-GB" sz="1800" b="1" i="0" kern="1200" dirty="0">
                          <a:solidFill>
                            <a:schemeClr val="dk1"/>
                          </a:solidFill>
                          <a:effectLst/>
                          <a:latin typeface="Verdana" panose="020B0604030504040204" pitchFamily="34" charset="0"/>
                          <a:ea typeface="Verdana" panose="020B0604030504040204" pitchFamily="34" charset="0"/>
                          <a:cs typeface="Arial"/>
                        </a:rPr>
                        <a:t>115/100 Pathways live on Swansea’s site </a:t>
                      </a: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which includes:</a:t>
                      </a:r>
                    </a:p>
                    <a:p>
                      <a:pPr marL="0" marR="0" lvl="0" indent="0" algn="l">
                        <a:lnSpc>
                          <a:spcPct val="100000"/>
                        </a:lnSpc>
                        <a:spcBef>
                          <a:spcPts val="0"/>
                        </a:spcBef>
                        <a:spcAft>
                          <a:spcPts val="0"/>
                        </a:spcAft>
                        <a:buClrTx/>
                        <a:buSzTx/>
                        <a:buNone/>
                      </a:pP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      2023/2024 – 57 published</a:t>
                      </a:r>
                      <a:b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b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      2024/2025 – 58 published </a:t>
                      </a:r>
                    </a:p>
                    <a:p>
                      <a:pPr marL="285750" marR="0" lvl="0" indent="-285750" algn="l" rtl="0" eaLnBrk="1" fontAlgn="auto" latinLnBrk="0" hangingPunct="1">
                        <a:lnSpc>
                          <a:spcPct val="100000"/>
                        </a:lnSpc>
                        <a:spcBef>
                          <a:spcPts val="0"/>
                        </a:spcBef>
                        <a:spcAft>
                          <a:spcPts val="0"/>
                        </a:spcAft>
                        <a:buClrTx/>
                        <a:buSzTx/>
                        <a:buFont typeface="Arial" panose="020B0604020202020204" pitchFamily="34" charset="0"/>
                        <a:buChar char="•"/>
                      </a:pPr>
                      <a:r>
                        <a:rPr lang="en-GB" sz="1800" b="1" i="0" u="none" strike="noStrike" kern="1200" baseline="0" dirty="0">
                          <a:solidFill>
                            <a:srgbClr val="000000"/>
                          </a:solidFill>
                          <a:effectLst/>
                          <a:latin typeface="Verdana" panose="020B0604030504040204" pitchFamily="34" charset="0"/>
                          <a:ea typeface="Verdana" panose="020B0604030504040204" pitchFamily="34" charset="0"/>
                          <a:cs typeface="Arial"/>
                        </a:rPr>
                        <a:t>13,852 / 5,000 site views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rtl="0" eaLnBrk="1" fontAlgn="auto" latinLnBrk="0" hangingPunct="1">
                        <a:lnSpc>
                          <a:spcPct val="100000"/>
                        </a:lnSpc>
                        <a:spcBef>
                          <a:spcPts val="0"/>
                        </a:spcBef>
                        <a:spcAft>
                          <a:spcPts val="0"/>
                        </a:spcAft>
                        <a:buClrTx/>
                        <a:buSzTx/>
                        <a:buFontTx/>
                        <a:buNone/>
                      </a:pPr>
                      <a:r>
                        <a:rPr lang="en-GB" sz="1800" b="1" i="0" u="none" strike="noStrike" kern="1200" baseline="0" dirty="0">
                          <a:solidFill>
                            <a:schemeClr val="tx1"/>
                          </a:solidFill>
                          <a:effectLst/>
                          <a:latin typeface="Verdana" panose="020B0604030504040204" pitchFamily="34" charset="0"/>
                          <a:ea typeface="Verdana" panose="020B0604030504040204" pitchFamily="34" charset="0"/>
                          <a:cs typeface="Arial"/>
                        </a:rPr>
                        <a:t>Lead Region Pathways</a:t>
                      </a: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 – 7 Lead Region Pathways have been published in Q4 so far. 1 Pathway has been sent for publication. A further 4 Pathways are at Final Draft Stage and 2 Pathways are out for Wider Review (2-week consultation period). The projected total for Lead Region Pathways at the end of Q4 is betwe</a:t>
                      </a:r>
                      <a:r>
                        <a:rPr lang="en-GB" sz="1800" b="0" i="0" u="none" strike="noStrike" kern="1200" baseline="0" dirty="0">
                          <a:solidFill>
                            <a:schemeClr val="tx1"/>
                          </a:solidFill>
                          <a:effectLst/>
                          <a:latin typeface="Verdana" panose="020B0604030504040204" pitchFamily="34" charset="0"/>
                          <a:ea typeface="Verdana" panose="020B0604030504040204" pitchFamily="34" charset="0"/>
                          <a:cs typeface="Arial"/>
                        </a:rPr>
                        <a:t>en 40-44 Pathways, noting that this figure may fluctuate based on risks already identified (delays within national Pathway Sharing model and engagement with colleagues).</a:t>
                      </a:r>
                    </a:p>
                    <a:p>
                      <a:pPr marL="0" marR="0" lvl="0" indent="0" algn="l" rtl="0" eaLnBrk="1" fontAlgn="auto" latinLnBrk="0" hangingPunct="1">
                        <a:lnSpc>
                          <a:spcPct val="100000"/>
                        </a:lnSpc>
                        <a:spcBef>
                          <a:spcPts val="0"/>
                        </a:spcBef>
                        <a:spcAft>
                          <a:spcPts val="0"/>
                        </a:spcAft>
                        <a:buClrTx/>
                        <a:buSzTx/>
                        <a:buFontTx/>
                        <a:buNone/>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a:lnSpc>
                          <a:spcPct val="107000"/>
                        </a:lnSpc>
                        <a:spcAft>
                          <a:spcPts val="800"/>
                        </a:spcAft>
                      </a:pPr>
                      <a:r>
                        <a:rPr lang="en-GB" sz="1800" b="1" i="0" dirty="0">
                          <a:effectLst/>
                          <a:latin typeface="Verdana" panose="020B0604030504040204" pitchFamily="34" charset="0"/>
                          <a:ea typeface="Verdana" panose="020B0604030504040204" pitchFamily="34" charset="0"/>
                          <a:cs typeface="Arial"/>
                        </a:rPr>
                        <a:t>‘Lift &amp; Shift’ Pathways </a:t>
                      </a:r>
                      <a:r>
                        <a:rPr lang="en-GB" sz="1800" b="0" i="0" dirty="0">
                          <a:effectLst/>
                          <a:latin typeface="Verdana" panose="020B0604030504040204" pitchFamily="34" charset="0"/>
                          <a:ea typeface="Verdana" panose="020B0604030504040204" pitchFamily="34" charset="0"/>
                          <a:cs typeface="Arial"/>
                        </a:rPr>
                        <a:t>– 115 ‘Lift &amp; Shift’ Pathways live on Swansea’s local site, with 10 published so far in Q4. </a:t>
                      </a:r>
                      <a:endParaRPr lang="en-GB" sz="1800" b="0" i="1" u="none" strike="noStrike" kern="1200" baseline="0" dirty="0">
                        <a:solidFill>
                          <a:srgbClr val="000000"/>
                        </a:solidFill>
                        <a:effectLst/>
                        <a:highlight>
                          <a:srgbClr val="FFFF00"/>
                        </a:highlight>
                        <a:latin typeface="Verdana" panose="020B0604030504040204" pitchFamily="34" charset="0"/>
                        <a:ea typeface="Verdana" panose="020B0604030504040204" pitchFamily="34" charset="0"/>
                        <a:cs typeface="Arial"/>
                      </a:endParaRPr>
                    </a:p>
                    <a:p>
                      <a:pPr lvl="0">
                        <a:lnSpc>
                          <a:spcPct val="107000"/>
                        </a:lnSpc>
                        <a:spcAft>
                          <a:spcPts val="800"/>
                        </a:spcAft>
                        <a:buNone/>
                      </a:pPr>
                      <a:r>
                        <a:rPr lang="en-GB" sz="1800" b="1" i="0" kern="1200" noProof="0" dirty="0">
                          <a:solidFill>
                            <a:schemeClr val="dk1"/>
                          </a:solidFill>
                          <a:effectLst/>
                          <a:latin typeface="Verdana" panose="020B0604030504040204" pitchFamily="34" charset="0"/>
                          <a:ea typeface="Verdana" panose="020B0604030504040204" pitchFamily="34" charset="0"/>
                          <a:cs typeface="Arial"/>
                        </a:rPr>
                        <a:t>‘Lift &amp; Shift’ Pathways – </a:t>
                      </a:r>
                      <a:r>
                        <a:rPr lang="en-GB" sz="1800" b="0" i="0" kern="1200" noProof="0" dirty="0">
                          <a:solidFill>
                            <a:schemeClr val="dk1"/>
                          </a:solidFill>
                          <a:effectLst/>
                          <a:latin typeface="Verdana" panose="020B0604030504040204" pitchFamily="34" charset="0"/>
                          <a:ea typeface="Verdana" panose="020B0604030504040204" pitchFamily="34" charset="0"/>
                          <a:cs typeface="Arial"/>
                        </a:rPr>
                        <a:t>utilisation has increased by nearly 60% from start of January to end of February, with thanks to Head of Primary Care. End of February site views = 13,852.</a:t>
                      </a:r>
                      <a:endParaRPr lang="en-GB" sz="1800" b="0" i="0" kern="1200" dirty="0">
                        <a:solidFill>
                          <a:schemeClr val="dk1"/>
                        </a:solidFill>
                        <a:effectLst/>
                        <a:latin typeface="Verdana" panose="020B0604030504040204" pitchFamily="34" charset="0"/>
                        <a:ea typeface="Verdana" panose="020B0604030504040204" pitchFamily="34" charset="0"/>
                        <a:cs typeface="Arial"/>
                      </a:endParaRPr>
                    </a:p>
                  </a:txBody>
                  <a:tcPr marL="104395" marR="104395" marT="52197" marB="52197"/>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2383059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551797102"/>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May-25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90.3%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85.7%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68.5% (24/25)</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 – Spring Booster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43.1% (May-25)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8F3B2E03-CA23-97E1-DF36-096E66C7A739}"/>
              </a:ext>
            </a:extLst>
          </p:cNvPr>
          <p:cNvPicPr>
            <a:picLocks noChangeAspect="1"/>
          </p:cNvPicPr>
          <p:nvPr/>
        </p:nvPicPr>
        <p:blipFill>
          <a:blip r:embed="rId2"/>
          <a:stretch>
            <a:fillRect/>
          </a:stretch>
        </p:blipFill>
        <p:spPr>
          <a:xfrm>
            <a:off x="299244" y="5304202"/>
            <a:ext cx="6207986" cy="3750971"/>
          </a:xfrm>
          <a:prstGeom prst="rect">
            <a:avLst/>
          </a:prstGeom>
        </p:spPr>
      </p:pic>
      <p:pic>
        <p:nvPicPr>
          <p:cNvPr id="24" name="Picture 23">
            <a:extLst>
              <a:ext uri="{FF2B5EF4-FFF2-40B4-BE49-F238E27FC236}">
                <a16:creationId xmlns:a16="http://schemas.microsoft.com/office/drawing/2014/main" id="{8106A18E-E929-DE07-15BE-3C70E5641316}"/>
              </a:ext>
            </a:extLst>
          </p:cNvPr>
          <p:cNvPicPr>
            <a:picLocks noChangeAspect="1"/>
          </p:cNvPicPr>
          <p:nvPr/>
        </p:nvPicPr>
        <p:blipFill>
          <a:blip r:embed="rId3"/>
          <a:stretch>
            <a:fillRect/>
          </a:stretch>
        </p:blipFill>
        <p:spPr>
          <a:xfrm>
            <a:off x="13731416" y="5336215"/>
            <a:ext cx="6075028" cy="3750973"/>
          </a:xfrm>
          <a:prstGeom prst="rect">
            <a:avLst/>
          </a:prstGeom>
        </p:spPr>
      </p:pic>
      <p:pic>
        <p:nvPicPr>
          <p:cNvPr id="6" name="Picture 5">
            <a:extLst>
              <a:ext uri="{FF2B5EF4-FFF2-40B4-BE49-F238E27FC236}">
                <a16:creationId xmlns:a16="http://schemas.microsoft.com/office/drawing/2014/main" id="{7CF33FE6-4ECB-47D9-BCE0-12CF327BAC56}"/>
              </a:ext>
            </a:extLst>
          </p:cNvPr>
          <p:cNvPicPr>
            <a:picLocks noChangeAspect="1"/>
          </p:cNvPicPr>
          <p:nvPr/>
        </p:nvPicPr>
        <p:blipFill>
          <a:blip r:embed="rId4"/>
          <a:stretch>
            <a:fillRect/>
          </a:stretch>
        </p:blipFill>
        <p:spPr>
          <a:xfrm>
            <a:off x="299244" y="943143"/>
            <a:ext cx="6207986" cy="3877089"/>
          </a:xfrm>
          <a:prstGeom prst="rect">
            <a:avLst/>
          </a:prstGeom>
        </p:spPr>
      </p:pic>
      <p:pic>
        <p:nvPicPr>
          <p:cNvPr id="9" name="Picture 8">
            <a:extLst>
              <a:ext uri="{FF2B5EF4-FFF2-40B4-BE49-F238E27FC236}">
                <a16:creationId xmlns:a16="http://schemas.microsoft.com/office/drawing/2014/main" id="{179C5736-4F7E-BBE8-0AED-3F7D16A6229D}"/>
              </a:ext>
            </a:extLst>
          </p:cNvPr>
          <p:cNvPicPr>
            <a:picLocks noChangeAspect="1"/>
          </p:cNvPicPr>
          <p:nvPr/>
        </p:nvPicPr>
        <p:blipFill>
          <a:blip r:embed="rId5"/>
          <a:stretch>
            <a:fillRect/>
          </a:stretch>
        </p:blipFill>
        <p:spPr>
          <a:xfrm>
            <a:off x="6991267" y="943143"/>
            <a:ext cx="6207986" cy="3795003"/>
          </a:xfrm>
          <a:prstGeom prst="rect">
            <a:avLst/>
          </a:prstGeom>
        </p:spPr>
      </p:pic>
      <p:pic>
        <p:nvPicPr>
          <p:cNvPr id="13" name="Picture 12">
            <a:extLst>
              <a:ext uri="{FF2B5EF4-FFF2-40B4-BE49-F238E27FC236}">
                <a16:creationId xmlns:a16="http://schemas.microsoft.com/office/drawing/2014/main" id="{56B1208B-C378-62FC-8644-C2504D3AF3B5}"/>
              </a:ext>
            </a:extLst>
          </p:cNvPr>
          <p:cNvPicPr>
            <a:picLocks noChangeAspect="1"/>
          </p:cNvPicPr>
          <p:nvPr/>
        </p:nvPicPr>
        <p:blipFill>
          <a:blip r:embed="rId6"/>
          <a:stretch>
            <a:fillRect/>
          </a:stretch>
        </p:blipFill>
        <p:spPr>
          <a:xfrm>
            <a:off x="13731416" y="943142"/>
            <a:ext cx="6075028" cy="3877089"/>
          </a:xfrm>
          <a:prstGeom prst="rect">
            <a:avLst/>
          </a:prstGeom>
        </p:spPr>
      </p:pic>
      <p:pic>
        <p:nvPicPr>
          <p:cNvPr id="15" name="Picture 14">
            <a:extLst>
              <a:ext uri="{FF2B5EF4-FFF2-40B4-BE49-F238E27FC236}">
                <a16:creationId xmlns:a16="http://schemas.microsoft.com/office/drawing/2014/main" id="{3895D139-EDA9-F495-DE61-31FCA21212BF}"/>
              </a:ext>
            </a:extLst>
          </p:cNvPr>
          <p:cNvPicPr>
            <a:picLocks noChangeAspect="1"/>
          </p:cNvPicPr>
          <p:nvPr/>
        </p:nvPicPr>
        <p:blipFill>
          <a:blip r:embed="rId7"/>
          <a:stretch>
            <a:fillRect/>
          </a:stretch>
        </p:blipFill>
        <p:spPr>
          <a:xfrm>
            <a:off x="6991267" y="5304202"/>
            <a:ext cx="6207986" cy="3750969"/>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4" ma:contentTypeDescription="Create a new document." ma:contentTypeScope="" ma:versionID="188ece224c26576a60e2f56fb3fcd16f">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5e40defdafd741692f75719b5bdf3553"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2.xml><?xml version="1.0" encoding="utf-8"?>
<ds:datastoreItem xmlns:ds="http://schemas.openxmlformats.org/officeDocument/2006/customXml" ds:itemID="{FDAB92A7-3FAC-4D21-9E4E-CB04148EEC44}"/>
</file>

<file path=customXml/itemProps3.xml><?xml version="1.0" encoding="utf-8"?>
<ds:datastoreItem xmlns:ds="http://schemas.openxmlformats.org/officeDocument/2006/customXml" ds:itemID="{5353AC40-0A0E-4F46-A609-E30D51CC4C15}">
  <ds:schemaRefs>
    <ds:schemaRef ds:uri="http://schemas.openxmlformats.org/package/2006/metadata/core-properties"/>
    <ds:schemaRef ds:uri="http://schemas.microsoft.com/office/2006/metadata/properties"/>
    <ds:schemaRef ds:uri="http://schemas.microsoft.com/office/infopath/2007/PartnerControls"/>
    <ds:schemaRef ds:uri="6652e9e4-105f-4208-b9a1-5776dfccd132"/>
    <ds:schemaRef ds:uri="http://purl.org/dc/elements/1.1/"/>
    <ds:schemaRef ds:uri="http://purl.org/dc/terms/"/>
    <ds:schemaRef ds:uri="http://schemas.microsoft.com/office/2006/documentManagement/types"/>
    <ds:schemaRef ds:uri="http://purl.org/dc/dcmitype/"/>
    <ds:schemaRef ds:uri="81d0f8ba-7dd4-497d-b53e-2ae49722313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17705</TotalTime>
  <Words>11677</Words>
  <Application>Microsoft Office PowerPoint</Application>
  <PresentationFormat>Custom</PresentationFormat>
  <Paragraphs>951</Paragraphs>
  <Slides>61</Slides>
  <Notes>5</Notes>
  <HiddenSlides>0</HiddenSlides>
  <MMClips>0</MMClips>
  <ScaleCrop>false</ScaleCrop>
  <HeadingPairs>
    <vt:vector size="8" baseType="variant">
      <vt:variant>
        <vt:lpstr>Fonts Used</vt:lpstr>
      </vt:variant>
      <vt:variant>
        <vt:i4>12</vt:i4>
      </vt:variant>
      <vt:variant>
        <vt:lpstr>Theme</vt:lpstr>
      </vt:variant>
      <vt:variant>
        <vt:i4>7</vt:i4>
      </vt:variant>
      <vt:variant>
        <vt:lpstr>Embedded OLE Servers</vt:lpstr>
      </vt:variant>
      <vt:variant>
        <vt:i4>1</vt:i4>
      </vt:variant>
      <vt:variant>
        <vt:lpstr>Slide Titles</vt:lpstr>
      </vt:variant>
      <vt:variant>
        <vt:i4>61</vt:i4>
      </vt:variant>
    </vt:vector>
  </HeadingPairs>
  <TitlesOfParts>
    <vt:vector size="81" baseType="lpstr">
      <vt:lpstr>Aptos</vt:lpstr>
      <vt:lpstr>Aptos Black</vt:lpstr>
      <vt:lpstr>Arial</vt:lpstr>
      <vt:lpstr>Arial Black</vt:lpstr>
      <vt:lpstr>Calibri</vt:lpstr>
      <vt:lpstr>Calibri Light</vt:lpstr>
      <vt:lpstr>Courier New</vt:lpstr>
      <vt:lpstr>Symbol</vt:lpstr>
      <vt:lpstr>Ubuntu Light</vt:lpstr>
      <vt:lpstr>Ubuntu Medium</vt:lpstr>
      <vt:lpstr>Verdana</vt:lpstr>
      <vt:lpstr>Verrdana</vt:lpstr>
      <vt:lpstr>DARK TITLE BG</vt:lpstr>
      <vt:lpstr>WHITE TITLE BG</vt:lpstr>
      <vt:lpstr>DARK BG (PHOTO) TITLE</vt:lpstr>
      <vt:lpstr>WHITE BG (PHOTO) TITLE</vt:lpstr>
      <vt:lpstr>WHITE BG SLIDE</vt:lpstr>
      <vt:lpstr>ENDING SLIDE</vt:lpstr>
      <vt:lpstr>Office Theme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56</cp:revision>
  <dcterms:created xsi:type="dcterms:W3CDTF">2023-11-15T10:54:55Z</dcterms:created>
  <dcterms:modified xsi:type="dcterms:W3CDTF">2025-06-17T14:51:28Z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