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2"/>
  </p:notesMasterIdLst>
  <p:sldIdLst>
    <p:sldId id="257" r:id="rId6"/>
    <p:sldId id="265" r:id="rId7"/>
    <p:sldId id="310" r:id="rId8"/>
    <p:sldId id="315" r:id="rId9"/>
    <p:sldId id="307" r:id="rId10"/>
    <p:sldId id="305" r:id="rId11"/>
    <p:sldId id="284" r:id="rId12"/>
    <p:sldId id="285" r:id="rId13"/>
    <p:sldId id="286" r:id="rId14"/>
    <p:sldId id="291" r:id="rId15"/>
    <p:sldId id="288" r:id="rId16"/>
    <p:sldId id="293" r:id="rId17"/>
    <p:sldId id="283" r:id="rId18"/>
    <p:sldId id="297" r:id="rId19"/>
    <p:sldId id="308" r:id="rId20"/>
    <p:sldId id="30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B9BD5"/>
    <a:srgbClr val="FFFCF3"/>
    <a:srgbClr val="FFF9E7"/>
    <a:srgbClr val="FFFFFF"/>
    <a:srgbClr val="FFF6D9"/>
    <a:srgbClr val="FFF3CD"/>
    <a:srgbClr val="FFEBAB"/>
    <a:srgbClr val="FFE38B"/>
    <a:srgbClr val="FFF2C9"/>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4" autoAdjust="0"/>
    <p:restoredTop sz="96323" autoAdjust="0"/>
  </p:normalViewPr>
  <p:slideViewPr>
    <p:cSldViewPr snapToGrid="0">
      <p:cViewPr varScale="1">
        <p:scale>
          <a:sx n="104" d="100"/>
          <a:sy n="104" d="100"/>
        </p:scale>
        <p:origin x="7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C75D1B-4FEF-4A0A-B6F8-E9A273301283}" type="doc">
      <dgm:prSet loTypeId="urn:microsoft.com/office/officeart/2005/8/layout/vList3" loCatId="picture" qsTypeId="urn:microsoft.com/office/officeart/2005/8/quickstyle/simple1" qsCatId="simple" csTypeId="urn:microsoft.com/office/officeart/2005/8/colors/accent1_2" csCatId="accent1" phldr="1"/>
      <dgm:spPr/>
    </dgm:pt>
    <dgm:pt modelId="{E6072016-F8EC-48DA-9A87-BDC395DCF771}">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Health Board &amp; Service Group Financial Summary</a:t>
          </a:r>
        </a:p>
      </dgm:t>
    </dgm:pt>
    <dgm:pt modelId="{74B550D5-0447-4522-8091-51FAFB5B65A1}" type="par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72189B0-E0A3-4FBC-9176-09D5B0FAA563}" type="sib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385EAC9-2A23-4A2E-ACC8-AD3175A362B9}">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In-Month Revenue Position</a:t>
          </a:r>
        </a:p>
      </dgm:t>
    </dgm:pt>
    <dgm:pt modelId="{A604ACB6-DC0C-4DD3-9451-39481E7317E9}" type="par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64E08EF-B776-4C12-9645-456E9D9F529E}" type="sib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903C1069-8473-4E07-9643-91C54482031A}">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Savings Performance</a:t>
          </a:r>
        </a:p>
      </dgm:t>
    </dgm:pt>
    <dgm:pt modelId="{13B3809E-E1D7-4328-882E-11CD996ABABD}" type="par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0713450-6727-4149-80DC-6CDD4ED12127}" type="sib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4B55129-BAB0-4FE2-AE88-6D7B6936F04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Key Drivers</a:t>
          </a:r>
        </a:p>
      </dgm:t>
    </dgm:pt>
    <dgm:pt modelId="{3A2BA36D-F356-4E47-A27F-DA7A2F097B9A}" type="par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233471BF-9B0F-4995-89D6-D8AA4F8813EB}" type="sib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D9E37929-C2F4-4124-ADEB-7EE261DCAE0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Risks, Next Steps &amp; Mitigating Actions</a:t>
          </a:r>
        </a:p>
      </dgm:t>
    </dgm:pt>
    <dgm:pt modelId="{403F18C4-5569-4463-A63F-CE747443884D}" type="par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7FD590C-EADF-4F78-B00F-1EE3AF9E8EF2}" type="sib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793B44C-59EF-4FEF-BB6D-48727CEBBEF4}">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Appendices</a:t>
          </a:r>
        </a:p>
      </dgm:t>
    </dgm:pt>
    <dgm:pt modelId="{E29C929D-4853-40A3-A84F-A1766FC1EB17}" type="par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F5AF850-F60D-469F-9A9D-E2A78AF7F00F}" type="sib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F4A94BE-A305-4A9C-9FD3-F131B7A8D30D}" type="pres">
      <dgm:prSet presAssocID="{6BC75D1B-4FEF-4A0A-B6F8-E9A273301283}" presName="linearFlow" presStyleCnt="0">
        <dgm:presLayoutVars>
          <dgm:dir/>
          <dgm:resizeHandles val="exact"/>
        </dgm:presLayoutVars>
      </dgm:prSet>
      <dgm:spPr/>
    </dgm:pt>
    <dgm:pt modelId="{16E70D37-B894-4DA5-AC6A-36D43D0920C4}" type="pres">
      <dgm:prSet presAssocID="{E6072016-F8EC-48DA-9A87-BDC395DCF771}" presName="composite" presStyleCnt="0"/>
      <dgm:spPr/>
    </dgm:pt>
    <dgm:pt modelId="{FA5B2799-2F07-40B1-ABE0-12D533988A5C}" type="pres">
      <dgm:prSet presAssocID="{E6072016-F8EC-48DA-9A87-BDC395DCF771}" presName="imgShp" presStyleLbl="fgImgPlace1" presStyleIdx="0" presStyleCnt="6"/>
      <dgm:spPr>
        <a:blipFill>
          <a:blip xmlns:r="http://schemas.openxmlformats.org/officeDocument/2006/relationships" r:embed="rId1"/>
          <a:srcRect/>
          <a:stretch>
            <a:fillRect/>
          </a:stretch>
        </a:blipFill>
      </dgm:spPr>
    </dgm:pt>
    <dgm:pt modelId="{34BE5FFF-3464-4B14-9255-3C6ACC53E1C8}" type="pres">
      <dgm:prSet presAssocID="{E6072016-F8EC-48DA-9A87-BDC395DCF771}" presName="txShp" presStyleLbl="node1" presStyleIdx="0" presStyleCnt="6">
        <dgm:presLayoutVars>
          <dgm:bulletEnabled val="1"/>
        </dgm:presLayoutVars>
      </dgm:prSet>
      <dgm:spPr/>
    </dgm:pt>
    <dgm:pt modelId="{972B309E-F8D1-4A97-B57C-D5B25C16953B}" type="pres">
      <dgm:prSet presAssocID="{672189B0-E0A3-4FBC-9176-09D5B0FAA563}" presName="spacing" presStyleCnt="0"/>
      <dgm:spPr/>
    </dgm:pt>
    <dgm:pt modelId="{D0E1701C-9A2F-44AF-8EC8-C9B6B31C069E}" type="pres">
      <dgm:prSet presAssocID="{4385EAC9-2A23-4A2E-ACC8-AD3175A362B9}" presName="composite" presStyleCnt="0"/>
      <dgm:spPr/>
    </dgm:pt>
    <dgm:pt modelId="{88660B5F-D0F1-4208-A594-92E69BAD2CAB}" type="pres">
      <dgm:prSet presAssocID="{4385EAC9-2A23-4A2E-ACC8-AD3175A362B9}" presName="imgShp" presStyleLbl="fgImgPlace1" presStyleIdx="1" presStyleCnt="6"/>
      <dgm:spPr>
        <a:blipFill>
          <a:blip xmlns:r="http://schemas.openxmlformats.org/officeDocument/2006/relationships" r:embed="rId2"/>
          <a:srcRect/>
          <a:stretch>
            <a:fillRect/>
          </a:stretch>
        </a:blipFill>
      </dgm:spPr>
    </dgm:pt>
    <dgm:pt modelId="{1278944D-9E1A-43E2-96BA-A04008228034}" type="pres">
      <dgm:prSet presAssocID="{4385EAC9-2A23-4A2E-ACC8-AD3175A362B9}" presName="txShp" presStyleLbl="node1" presStyleIdx="1" presStyleCnt="6">
        <dgm:presLayoutVars>
          <dgm:bulletEnabled val="1"/>
        </dgm:presLayoutVars>
      </dgm:prSet>
      <dgm:spPr/>
    </dgm:pt>
    <dgm:pt modelId="{F2D31797-9D62-4E75-BD4E-D093E61B18DC}" type="pres">
      <dgm:prSet presAssocID="{464E08EF-B776-4C12-9645-456E9D9F529E}" presName="spacing" presStyleCnt="0"/>
      <dgm:spPr/>
    </dgm:pt>
    <dgm:pt modelId="{288868EC-5954-491B-9A71-8EC544EA0D11}" type="pres">
      <dgm:prSet presAssocID="{A4B55129-BAB0-4FE2-AE88-6D7B6936F046}" presName="composite" presStyleCnt="0"/>
      <dgm:spPr/>
    </dgm:pt>
    <dgm:pt modelId="{A6A5991D-3DC7-4401-9939-D705D1DFBF99}" type="pres">
      <dgm:prSet presAssocID="{A4B55129-BAB0-4FE2-AE88-6D7B6936F046}" presName="imgShp" presStyleLbl="fgImgPlace1" presStyleIdx="2" presStyleCnt="6"/>
      <dgm:spPr>
        <a:blipFill>
          <a:blip xmlns:r="http://schemas.openxmlformats.org/officeDocument/2006/relationships" r:embed="rId3"/>
          <a:srcRect/>
          <a:stretch>
            <a:fillRect l="-10000" r="-10000"/>
          </a:stretch>
        </a:blipFill>
      </dgm:spPr>
    </dgm:pt>
    <dgm:pt modelId="{4261511D-5EF9-45FB-95B9-E288082FA118}" type="pres">
      <dgm:prSet presAssocID="{A4B55129-BAB0-4FE2-AE88-6D7B6936F046}" presName="txShp" presStyleLbl="node1" presStyleIdx="2" presStyleCnt="6">
        <dgm:presLayoutVars>
          <dgm:bulletEnabled val="1"/>
        </dgm:presLayoutVars>
      </dgm:prSet>
      <dgm:spPr/>
    </dgm:pt>
    <dgm:pt modelId="{3DC68D47-9DFC-47D6-88B4-9F42D56E34D4}" type="pres">
      <dgm:prSet presAssocID="{233471BF-9B0F-4995-89D6-D8AA4F8813EB}" presName="spacing" presStyleCnt="0"/>
      <dgm:spPr/>
    </dgm:pt>
    <dgm:pt modelId="{B6F1F51E-A3D6-4A4A-9E8B-D7A5E699E173}" type="pres">
      <dgm:prSet presAssocID="{903C1069-8473-4E07-9643-91C54482031A}" presName="composite" presStyleCnt="0"/>
      <dgm:spPr/>
    </dgm:pt>
    <dgm:pt modelId="{EAD78601-33BE-4692-B3C6-3DAE1F81AD59}" type="pres">
      <dgm:prSet presAssocID="{903C1069-8473-4E07-9643-91C54482031A}" presName="imgShp" presStyleLbl="fgImgPlace1" presStyleIdx="3" presStyleCnt="6"/>
      <dgm:spPr>
        <a:blipFill>
          <a:blip xmlns:r="http://schemas.openxmlformats.org/officeDocument/2006/relationships" r:embed="rId4"/>
          <a:srcRect/>
          <a:stretch>
            <a:fillRect/>
          </a:stretch>
        </a:blipFill>
      </dgm:spPr>
    </dgm:pt>
    <dgm:pt modelId="{AA6C2BF4-1FA6-4741-9814-AF442F370F68}" type="pres">
      <dgm:prSet presAssocID="{903C1069-8473-4E07-9643-91C54482031A}" presName="txShp" presStyleLbl="node1" presStyleIdx="3" presStyleCnt="6">
        <dgm:presLayoutVars>
          <dgm:bulletEnabled val="1"/>
        </dgm:presLayoutVars>
      </dgm:prSet>
      <dgm:spPr/>
    </dgm:pt>
    <dgm:pt modelId="{965812FC-643C-41CB-B55E-C9B385B9051F}" type="pres">
      <dgm:prSet presAssocID="{B0713450-6727-4149-80DC-6CDD4ED12127}" presName="spacing" presStyleCnt="0"/>
      <dgm:spPr/>
    </dgm:pt>
    <dgm:pt modelId="{D6302CBA-F0EF-4D35-A9ED-FD4D5AE8BB21}" type="pres">
      <dgm:prSet presAssocID="{D9E37929-C2F4-4124-ADEB-7EE261DCAE06}" presName="composite" presStyleCnt="0"/>
      <dgm:spPr/>
    </dgm:pt>
    <dgm:pt modelId="{F8A28239-026A-4FA5-9AB0-8952BE14F9E6}" type="pres">
      <dgm:prSet presAssocID="{D9E37929-C2F4-4124-ADEB-7EE261DCAE06}" presName="imgShp" presStyleLbl="fgImgPlace1" presStyleIdx="4" presStyleCnt="6"/>
      <dgm:spPr>
        <a:blipFill>
          <a:blip xmlns:r="http://schemas.openxmlformats.org/officeDocument/2006/relationships" r:embed="rId5"/>
          <a:srcRect/>
          <a:stretch>
            <a:fillRect/>
          </a:stretch>
        </a:blipFill>
      </dgm:spPr>
    </dgm:pt>
    <dgm:pt modelId="{8E121899-C512-4CFA-BDF9-D823C1049629}" type="pres">
      <dgm:prSet presAssocID="{D9E37929-C2F4-4124-ADEB-7EE261DCAE06}" presName="txShp" presStyleLbl="node1" presStyleIdx="4" presStyleCnt="6">
        <dgm:presLayoutVars>
          <dgm:bulletEnabled val="1"/>
        </dgm:presLayoutVars>
      </dgm:prSet>
      <dgm:spPr/>
    </dgm:pt>
    <dgm:pt modelId="{12593CBA-CEDA-4DDA-A595-3D322A66AE09}" type="pres">
      <dgm:prSet presAssocID="{F7FD590C-EADF-4F78-B00F-1EE3AF9E8EF2}" presName="spacing" presStyleCnt="0"/>
      <dgm:spPr/>
    </dgm:pt>
    <dgm:pt modelId="{F1A5986D-FE32-4A39-8125-3D3C2F9A954C}" type="pres">
      <dgm:prSet presAssocID="{4793B44C-59EF-4FEF-BB6D-48727CEBBEF4}" presName="composite" presStyleCnt="0"/>
      <dgm:spPr/>
    </dgm:pt>
    <dgm:pt modelId="{C179960E-3EE0-42E4-915B-0FED6F52638F}" type="pres">
      <dgm:prSet presAssocID="{4793B44C-59EF-4FEF-BB6D-48727CEBBEF4}" presName="imgShp" presStyleLbl="fgImgPlace1" presStyleIdx="5" presStyleCnt="6" custLinFactY="43342" custLinFactNeighborX="-5058" custLinFactNeighborY="100000"/>
      <dgm:spPr/>
    </dgm:pt>
    <dgm:pt modelId="{9E2E1561-15EC-4A2E-A9C3-C4BFC0F3A1BD}" type="pres">
      <dgm:prSet presAssocID="{4793B44C-59EF-4FEF-BB6D-48727CEBBEF4}" presName="txShp" presStyleLbl="node1" presStyleIdx="5" presStyleCnt="6">
        <dgm:presLayoutVars>
          <dgm:bulletEnabled val="1"/>
        </dgm:presLayoutVars>
      </dgm:prSet>
      <dgm:spPr/>
    </dgm:pt>
  </dgm:ptLst>
  <dgm:cxnLst>
    <dgm:cxn modelId="{4C1CDD13-E3BA-405C-AC98-8A0B00521A4F}" type="presOf" srcId="{A4B55129-BAB0-4FE2-AE88-6D7B6936F046}" destId="{4261511D-5EF9-45FB-95B9-E288082FA118}" srcOrd="0" destOrd="0" presId="urn:microsoft.com/office/officeart/2005/8/layout/vList3"/>
    <dgm:cxn modelId="{C0FE373F-F7E4-474C-98CD-81D66B66E95C}" srcId="{6BC75D1B-4FEF-4A0A-B6F8-E9A273301283}" destId="{E6072016-F8EC-48DA-9A87-BDC395DCF771}" srcOrd="0" destOrd="0" parTransId="{74B550D5-0447-4522-8091-51FAFB5B65A1}" sibTransId="{672189B0-E0A3-4FBC-9176-09D5B0FAA563}"/>
    <dgm:cxn modelId="{256E4A6E-547E-47B1-B256-12BD2FCB029C}" type="presOf" srcId="{6BC75D1B-4FEF-4A0A-B6F8-E9A273301283}" destId="{6F4A94BE-A305-4A9C-9FD3-F131B7A8D30D}" srcOrd="0" destOrd="0" presId="urn:microsoft.com/office/officeart/2005/8/layout/vList3"/>
    <dgm:cxn modelId="{716C286F-5947-41E2-9ACE-8E288EEBBA8C}" srcId="{6BC75D1B-4FEF-4A0A-B6F8-E9A273301283}" destId="{4793B44C-59EF-4FEF-BB6D-48727CEBBEF4}" srcOrd="5" destOrd="0" parTransId="{E29C929D-4853-40A3-A84F-A1766FC1EB17}" sibTransId="{AF5AF850-F60D-469F-9A9D-E2A78AF7F00F}"/>
    <dgm:cxn modelId="{DAF1B197-9FE0-45CA-A9EE-924F45FF289C}" type="presOf" srcId="{4793B44C-59EF-4FEF-BB6D-48727CEBBEF4}" destId="{9E2E1561-15EC-4A2E-A9C3-C4BFC0F3A1BD}" srcOrd="0" destOrd="0" presId="urn:microsoft.com/office/officeart/2005/8/layout/vList3"/>
    <dgm:cxn modelId="{7D0D8499-B2D2-4824-8B71-599443F9C12A}" srcId="{6BC75D1B-4FEF-4A0A-B6F8-E9A273301283}" destId="{903C1069-8473-4E07-9643-91C54482031A}" srcOrd="3" destOrd="0" parTransId="{13B3809E-E1D7-4328-882E-11CD996ABABD}" sibTransId="{B0713450-6727-4149-80DC-6CDD4ED12127}"/>
    <dgm:cxn modelId="{11F164DD-E799-4B87-9095-FCF6B750D764}" srcId="{6BC75D1B-4FEF-4A0A-B6F8-E9A273301283}" destId="{D9E37929-C2F4-4124-ADEB-7EE261DCAE06}" srcOrd="4" destOrd="0" parTransId="{403F18C4-5569-4463-A63F-CE747443884D}" sibTransId="{F7FD590C-EADF-4F78-B00F-1EE3AF9E8EF2}"/>
    <dgm:cxn modelId="{E601E9E0-A44D-466E-863F-EF1EA959B978}" type="presOf" srcId="{D9E37929-C2F4-4124-ADEB-7EE261DCAE06}" destId="{8E121899-C512-4CFA-BDF9-D823C1049629}" srcOrd="0" destOrd="0" presId="urn:microsoft.com/office/officeart/2005/8/layout/vList3"/>
    <dgm:cxn modelId="{80C562EB-92DC-4343-8DEB-FFFE58E10F30}" srcId="{6BC75D1B-4FEF-4A0A-B6F8-E9A273301283}" destId="{4385EAC9-2A23-4A2E-ACC8-AD3175A362B9}" srcOrd="1" destOrd="0" parTransId="{A604ACB6-DC0C-4DD3-9451-39481E7317E9}" sibTransId="{464E08EF-B776-4C12-9645-456E9D9F529E}"/>
    <dgm:cxn modelId="{8F2F09EC-B754-41B3-A60F-E06BED730475}" type="presOf" srcId="{E6072016-F8EC-48DA-9A87-BDC395DCF771}" destId="{34BE5FFF-3464-4B14-9255-3C6ACC53E1C8}" srcOrd="0" destOrd="0" presId="urn:microsoft.com/office/officeart/2005/8/layout/vList3"/>
    <dgm:cxn modelId="{7AA158EF-08DF-43A4-9144-1B07B0C884B7}" type="presOf" srcId="{903C1069-8473-4E07-9643-91C54482031A}" destId="{AA6C2BF4-1FA6-4741-9814-AF442F370F68}" srcOrd="0" destOrd="0" presId="urn:microsoft.com/office/officeart/2005/8/layout/vList3"/>
    <dgm:cxn modelId="{CD62E3FD-B2EC-46F3-8ECB-E337B98C29A5}" srcId="{6BC75D1B-4FEF-4A0A-B6F8-E9A273301283}" destId="{A4B55129-BAB0-4FE2-AE88-6D7B6936F046}" srcOrd="2" destOrd="0" parTransId="{3A2BA36D-F356-4E47-A27F-DA7A2F097B9A}" sibTransId="{233471BF-9B0F-4995-89D6-D8AA4F8813EB}"/>
    <dgm:cxn modelId="{D567C8FE-E3C9-413D-BEC9-B834D03CB025}" type="presOf" srcId="{4385EAC9-2A23-4A2E-ACC8-AD3175A362B9}" destId="{1278944D-9E1A-43E2-96BA-A04008228034}" srcOrd="0" destOrd="0" presId="urn:microsoft.com/office/officeart/2005/8/layout/vList3"/>
    <dgm:cxn modelId="{A699A1BC-FFF2-4BCC-AF7E-7CA04106BB10}" type="presParOf" srcId="{6F4A94BE-A305-4A9C-9FD3-F131B7A8D30D}" destId="{16E70D37-B894-4DA5-AC6A-36D43D0920C4}" srcOrd="0" destOrd="0" presId="urn:microsoft.com/office/officeart/2005/8/layout/vList3"/>
    <dgm:cxn modelId="{CF9935B1-B2B2-460D-A810-1BF7742B506C}" type="presParOf" srcId="{16E70D37-B894-4DA5-AC6A-36D43D0920C4}" destId="{FA5B2799-2F07-40B1-ABE0-12D533988A5C}" srcOrd="0" destOrd="0" presId="urn:microsoft.com/office/officeart/2005/8/layout/vList3"/>
    <dgm:cxn modelId="{E3FDAE70-31A4-461F-89D4-E5CA9F5F4AA1}" type="presParOf" srcId="{16E70D37-B894-4DA5-AC6A-36D43D0920C4}" destId="{34BE5FFF-3464-4B14-9255-3C6ACC53E1C8}" srcOrd="1" destOrd="0" presId="urn:microsoft.com/office/officeart/2005/8/layout/vList3"/>
    <dgm:cxn modelId="{F00932E1-7333-4317-B0DE-7C754E958B36}" type="presParOf" srcId="{6F4A94BE-A305-4A9C-9FD3-F131B7A8D30D}" destId="{972B309E-F8D1-4A97-B57C-D5B25C16953B}" srcOrd="1" destOrd="0" presId="urn:microsoft.com/office/officeart/2005/8/layout/vList3"/>
    <dgm:cxn modelId="{83A41A05-D8BC-47ED-B38F-FBCA210A7EC4}" type="presParOf" srcId="{6F4A94BE-A305-4A9C-9FD3-F131B7A8D30D}" destId="{D0E1701C-9A2F-44AF-8EC8-C9B6B31C069E}" srcOrd="2" destOrd="0" presId="urn:microsoft.com/office/officeart/2005/8/layout/vList3"/>
    <dgm:cxn modelId="{4608F3D3-BE7D-4B38-8196-B6925285CF40}" type="presParOf" srcId="{D0E1701C-9A2F-44AF-8EC8-C9B6B31C069E}" destId="{88660B5F-D0F1-4208-A594-92E69BAD2CAB}" srcOrd="0" destOrd="0" presId="urn:microsoft.com/office/officeart/2005/8/layout/vList3"/>
    <dgm:cxn modelId="{DFB48FEE-CF44-4466-A26E-487300B8B615}" type="presParOf" srcId="{D0E1701C-9A2F-44AF-8EC8-C9B6B31C069E}" destId="{1278944D-9E1A-43E2-96BA-A04008228034}" srcOrd="1" destOrd="0" presId="urn:microsoft.com/office/officeart/2005/8/layout/vList3"/>
    <dgm:cxn modelId="{E71819E6-5721-401E-B65A-0E3528B52F9C}" type="presParOf" srcId="{6F4A94BE-A305-4A9C-9FD3-F131B7A8D30D}" destId="{F2D31797-9D62-4E75-BD4E-D093E61B18DC}" srcOrd="3" destOrd="0" presId="urn:microsoft.com/office/officeart/2005/8/layout/vList3"/>
    <dgm:cxn modelId="{0454CCA6-E59F-4427-8333-E8F729577815}" type="presParOf" srcId="{6F4A94BE-A305-4A9C-9FD3-F131B7A8D30D}" destId="{288868EC-5954-491B-9A71-8EC544EA0D11}" srcOrd="4" destOrd="0" presId="urn:microsoft.com/office/officeart/2005/8/layout/vList3"/>
    <dgm:cxn modelId="{53AC579E-D936-4398-BB75-7F63385552EF}" type="presParOf" srcId="{288868EC-5954-491B-9A71-8EC544EA0D11}" destId="{A6A5991D-3DC7-4401-9939-D705D1DFBF99}" srcOrd="0" destOrd="0" presId="urn:microsoft.com/office/officeart/2005/8/layout/vList3"/>
    <dgm:cxn modelId="{6807E1B6-E973-4648-B845-527003A46D93}" type="presParOf" srcId="{288868EC-5954-491B-9A71-8EC544EA0D11}" destId="{4261511D-5EF9-45FB-95B9-E288082FA118}" srcOrd="1" destOrd="0" presId="urn:microsoft.com/office/officeart/2005/8/layout/vList3"/>
    <dgm:cxn modelId="{A23835C0-85CA-4BB3-91B4-83058F95D651}" type="presParOf" srcId="{6F4A94BE-A305-4A9C-9FD3-F131B7A8D30D}" destId="{3DC68D47-9DFC-47D6-88B4-9F42D56E34D4}" srcOrd="5" destOrd="0" presId="urn:microsoft.com/office/officeart/2005/8/layout/vList3"/>
    <dgm:cxn modelId="{8074BC5A-235D-4C73-BC9B-D7EB74C09CBB}" type="presParOf" srcId="{6F4A94BE-A305-4A9C-9FD3-F131B7A8D30D}" destId="{B6F1F51E-A3D6-4A4A-9E8B-D7A5E699E173}" srcOrd="6" destOrd="0" presId="urn:microsoft.com/office/officeart/2005/8/layout/vList3"/>
    <dgm:cxn modelId="{821AD33A-D6BA-422F-91D6-DFFDA3D84EB4}" type="presParOf" srcId="{B6F1F51E-A3D6-4A4A-9E8B-D7A5E699E173}" destId="{EAD78601-33BE-4692-B3C6-3DAE1F81AD59}" srcOrd="0" destOrd="0" presId="urn:microsoft.com/office/officeart/2005/8/layout/vList3"/>
    <dgm:cxn modelId="{394906A4-376E-43E8-A725-3D6147AC573C}" type="presParOf" srcId="{B6F1F51E-A3D6-4A4A-9E8B-D7A5E699E173}" destId="{AA6C2BF4-1FA6-4741-9814-AF442F370F68}" srcOrd="1" destOrd="0" presId="urn:microsoft.com/office/officeart/2005/8/layout/vList3"/>
    <dgm:cxn modelId="{7BF58131-F789-47A0-B06B-C1ED87CFDAF9}" type="presParOf" srcId="{6F4A94BE-A305-4A9C-9FD3-F131B7A8D30D}" destId="{965812FC-643C-41CB-B55E-C9B385B9051F}" srcOrd="7" destOrd="0" presId="urn:microsoft.com/office/officeart/2005/8/layout/vList3"/>
    <dgm:cxn modelId="{53BFC314-933C-4F01-9159-69B10335FCFA}" type="presParOf" srcId="{6F4A94BE-A305-4A9C-9FD3-F131B7A8D30D}" destId="{D6302CBA-F0EF-4D35-A9ED-FD4D5AE8BB21}" srcOrd="8" destOrd="0" presId="urn:microsoft.com/office/officeart/2005/8/layout/vList3"/>
    <dgm:cxn modelId="{3196575E-C194-4C50-8464-59645F93921B}" type="presParOf" srcId="{D6302CBA-F0EF-4D35-A9ED-FD4D5AE8BB21}" destId="{F8A28239-026A-4FA5-9AB0-8952BE14F9E6}" srcOrd="0" destOrd="0" presId="urn:microsoft.com/office/officeart/2005/8/layout/vList3"/>
    <dgm:cxn modelId="{E7F97A4D-196F-4552-8BC9-038A6A8E11D9}" type="presParOf" srcId="{D6302CBA-F0EF-4D35-A9ED-FD4D5AE8BB21}" destId="{8E121899-C512-4CFA-BDF9-D823C1049629}" srcOrd="1" destOrd="0" presId="urn:microsoft.com/office/officeart/2005/8/layout/vList3"/>
    <dgm:cxn modelId="{9592E36B-187C-4228-A51B-AF7CE3FCBA00}" type="presParOf" srcId="{6F4A94BE-A305-4A9C-9FD3-F131B7A8D30D}" destId="{12593CBA-CEDA-4DDA-A595-3D322A66AE09}" srcOrd="9" destOrd="0" presId="urn:microsoft.com/office/officeart/2005/8/layout/vList3"/>
    <dgm:cxn modelId="{FA5EABD9-EA6D-491E-A3A2-F45BB0587E02}" type="presParOf" srcId="{6F4A94BE-A305-4A9C-9FD3-F131B7A8D30D}" destId="{F1A5986D-FE32-4A39-8125-3D3C2F9A954C}" srcOrd="10" destOrd="0" presId="urn:microsoft.com/office/officeart/2005/8/layout/vList3"/>
    <dgm:cxn modelId="{1DB3E70D-DF33-4523-8568-00D22FC36D70}" type="presParOf" srcId="{F1A5986D-FE32-4A39-8125-3D3C2F9A954C}" destId="{C179960E-3EE0-42E4-915B-0FED6F52638F}" srcOrd="0" destOrd="0" presId="urn:microsoft.com/office/officeart/2005/8/layout/vList3"/>
    <dgm:cxn modelId="{73D05C42-C71D-4DA2-B64D-C02F0247FC56}" type="presParOf" srcId="{F1A5986D-FE32-4A39-8125-3D3C2F9A954C}" destId="{9E2E1561-15EC-4A2E-A9C3-C4BFC0F3A1BD}"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E5FFF-3464-4B14-9255-3C6ACC53E1C8}">
      <dsp:nvSpPr>
        <dsp:cNvPr id="0" name=""/>
        <dsp:cNvSpPr/>
      </dsp:nvSpPr>
      <dsp:spPr>
        <a:xfrm rot="10800000">
          <a:off x="1688798" y="455"/>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Health Board &amp; Service Group Financial Summary</a:t>
          </a:r>
        </a:p>
      </dsp:txBody>
      <dsp:txXfrm rot="10800000">
        <a:off x="1869570" y="455"/>
        <a:ext cx="5806319" cy="723087"/>
      </dsp:txXfrm>
    </dsp:sp>
    <dsp:sp modelId="{FA5B2799-2F07-40B1-ABE0-12D533988A5C}">
      <dsp:nvSpPr>
        <dsp:cNvPr id="0" name=""/>
        <dsp:cNvSpPr/>
      </dsp:nvSpPr>
      <dsp:spPr>
        <a:xfrm>
          <a:off x="1327255" y="455"/>
          <a:ext cx="723087" cy="723087"/>
        </a:xfrm>
        <a:prstGeom prst="ellipse">
          <a:avLst/>
        </a:prstGeom>
        <a:blipFill>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78944D-9E1A-43E2-96BA-A04008228034}">
      <dsp:nvSpPr>
        <dsp:cNvPr id="0" name=""/>
        <dsp:cNvSpPr/>
      </dsp:nvSpPr>
      <dsp:spPr>
        <a:xfrm rot="10800000">
          <a:off x="1688798" y="939389"/>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In-Month Revenue Position</a:t>
          </a:r>
        </a:p>
      </dsp:txBody>
      <dsp:txXfrm rot="10800000">
        <a:off x="1869570" y="939389"/>
        <a:ext cx="5806319" cy="723087"/>
      </dsp:txXfrm>
    </dsp:sp>
    <dsp:sp modelId="{88660B5F-D0F1-4208-A594-92E69BAD2CAB}">
      <dsp:nvSpPr>
        <dsp:cNvPr id="0" name=""/>
        <dsp:cNvSpPr/>
      </dsp:nvSpPr>
      <dsp:spPr>
        <a:xfrm>
          <a:off x="1327255" y="939389"/>
          <a:ext cx="723087" cy="723087"/>
        </a:xfrm>
        <a:prstGeom prst="ellipse">
          <a:avLst/>
        </a:prstGeom>
        <a:blipFill>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1511D-5EF9-45FB-95B9-E288082FA118}">
      <dsp:nvSpPr>
        <dsp:cNvPr id="0" name=""/>
        <dsp:cNvSpPr/>
      </dsp:nvSpPr>
      <dsp:spPr>
        <a:xfrm rot="10800000">
          <a:off x="1688798" y="1878322"/>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Key Drivers</a:t>
          </a:r>
        </a:p>
      </dsp:txBody>
      <dsp:txXfrm rot="10800000">
        <a:off x="1869570" y="1878322"/>
        <a:ext cx="5806319" cy="723087"/>
      </dsp:txXfrm>
    </dsp:sp>
    <dsp:sp modelId="{A6A5991D-3DC7-4401-9939-D705D1DFBF99}">
      <dsp:nvSpPr>
        <dsp:cNvPr id="0" name=""/>
        <dsp:cNvSpPr/>
      </dsp:nvSpPr>
      <dsp:spPr>
        <a:xfrm>
          <a:off x="1327255" y="1878322"/>
          <a:ext cx="723087" cy="723087"/>
        </a:xfrm>
        <a:prstGeom prst="ellipse">
          <a:avLst/>
        </a:prstGeom>
        <a:blipFill>
          <a:blip xmlns:r="http://schemas.openxmlformats.org/officeDocument/2006/relationships" r:embed="rId3"/>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6C2BF4-1FA6-4741-9814-AF442F370F68}">
      <dsp:nvSpPr>
        <dsp:cNvPr id="0" name=""/>
        <dsp:cNvSpPr/>
      </dsp:nvSpPr>
      <dsp:spPr>
        <a:xfrm rot="10800000">
          <a:off x="1688798" y="2817256"/>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Savings Performance</a:t>
          </a:r>
        </a:p>
      </dsp:txBody>
      <dsp:txXfrm rot="10800000">
        <a:off x="1869570" y="2817256"/>
        <a:ext cx="5806319" cy="723087"/>
      </dsp:txXfrm>
    </dsp:sp>
    <dsp:sp modelId="{EAD78601-33BE-4692-B3C6-3DAE1F81AD59}">
      <dsp:nvSpPr>
        <dsp:cNvPr id="0" name=""/>
        <dsp:cNvSpPr/>
      </dsp:nvSpPr>
      <dsp:spPr>
        <a:xfrm>
          <a:off x="1327255" y="2817256"/>
          <a:ext cx="723087" cy="723087"/>
        </a:xfrm>
        <a:prstGeom prst="ellipse">
          <a:avLst/>
        </a:prstGeom>
        <a:blipFill>
          <a:blip xmlns:r="http://schemas.openxmlformats.org/officeDocument/2006/relationships" r:embed="rId4"/>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121899-C512-4CFA-BDF9-D823C1049629}">
      <dsp:nvSpPr>
        <dsp:cNvPr id="0" name=""/>
        <dsp:cNvSpPr/>
      </dsp:nvSpPr>
      <dsp:spPr>
        <a:xfrm rot="10800000">
          <a:off x="1688798" y="3756190"/>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Risks, Next Steps &amp; Mitigating Actions</a:t>
          </a:r>
        </a:p>
      </dsp:txBody>
      <dsp:txXfrm rot="10800000">
        <a:off x="1869570" y="3756190"/>
        <a:ext cx="5806319" cy="723087"/>
      </dsp:txXfrm>
    </dsp:sp>
    <dsp:sp modelId="{F8A28239-026A-4FA5-9AB0-8952BE14F9E6}">
      <dsp:nvSpPr>
        <dsp:cNvPr id="0" name=""/>
        <dsp:cNvSpPr/>
      </dsp:nvSpPr>
      <dsp:spPr>
        <a:xfrm>
          <a:off x="1327255" y="3756190"/>
          <a:ext cx="723087" cy="723087"/>
        </a:xfrm>
        <a:prstGeom prst="ellipse">
          <a:avLst/>
        </a:prstGeom>
        <a:blipFill>
          <a:blip xmlns:r="http://schemas.openxmlformats.org/officeDocument/2006/relationships" r:embed="rId5"/>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2E1561-15EC-4A2E-A9C3-C4BFC0F3A1BD}">
      <dsp:nvSpPr>
        <dsp:cNvPr id="0" name=""/>
        <dsp:cNvSpPr/>
      </dsp:nvSpPr>
      <dsp:spPr>
        <a:xfrm rot="10800000">
          <a:off x="1688798" y="4695124"/>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Appendices</a:t>
          </a:r>
        </a:p>
      </dsp:txBody>
      <dsp:txXfrm rot="10800000">
        <a:off x="1869570" y="4695124"/>
        <a:ext cx="5806319" cy="723087"/>
      </dsp:txXfrm>
    </dsp:sp>
    <dsp:sp modelId="{C179960E-3EE0-42E4-915B-0FED6F52638F}">
      <dsp:nvSpPr>
        <dsp:cNvPr id="0" name=""/>
        <dsp:cNvSpPr/>
      </dsp:nvSpPr>
      <dsp:spPr>
        <a:xfrm>
          <a:off x="1290681" y="4695579"/>
          <a:ext cx="723087" cy="723087"/>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11/06/2025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dirty="0"/>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5</a:t>
            </a:fld>
            <a:endParaRPr lang="en-GB" dirty="0"/>
          </a:p>
        </p:txBody>
      </p:sp>
    </p:spTree>
    <p:extLst>
      <p:ext uri="{BB962C8B-B14F-4D97-AF65-F5344CB8AC3E}">
        <p14:creationId xmlns:p14="http://schemas.microsoft.com/office/powerpoint/2010/main" val="1343312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11/06/2025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11/06/2025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11/06/2025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11/06/2025</a:t>
            </a:fld>
            <a:endParaRPr lang="en-GB" dirty="0"/>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11/06/2025</a:t>
            </a:fld>
            <a:endParaRPr lang="en-GB" dirty="0"/>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11/06/2025</a:t>
            </a:fld>
            <a:endParaRPr lang="en-GB" dirty="0"/>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11/06/2025</a:t>
            </a:fld>
            <a:endParaRPr lang="en-GB" dirty="0"/>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11/06/2025</a:t>
            </a:fld>
            <a:endParaRPr lang="en-GB" dirty="0"/>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11/06/2025</a:t>
            </a:fld>
            <a:endParaRPr lang="en-GB" dirty="0"/>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11/06/2025</a:t>
            </a:fld>
            <a:endParaRPr lang="en-GB" dirty="0"/>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11/06/2025</a:t>
            </a:fld>
            <a:endParaRPr lang="en-GB" dirty="0"/>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11/06/2025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11/06/2025</a:t>
            </a:fld>
            <a:endParaRPr lang="en-GB" dirty="0"/>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11/06/2025</a:t>
            </a:fld>
            <a:endParaRPr lang="en-GB" dirty="0"/>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11/06/2025</a:t>
            </a:fld>
            <a:endParaRPr lang="en-GB" dirty="0"/>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B7F23A-03EA-4B31-B44C-62643CAF2B3E}" type="datetimeFigureOut">
              <a:rPr lang="en-GB" smtClean="0"/>
              <a:t>11/06/2025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9B7F23A-03EA-4B31-B44C-62643CAF2B3E}" type="datetimeFigureOut">
              <a:rPr lang="en-GB" smtClean="0"/>
              <a:t>11/06/2025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9B7F23A-03EA-4B31-B44C-62643CAF2B3E}" type="datetimeFigureOut">
              <a:rPr lang="en-GB" smtClean="0"/>
              <a:t>11/06/2025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9B7F23A-03EA-4B31-B44C-62643CAF2B3E}" type="datetimeFigureOut">
              <a:rPr lang="en-GB" smtClean="0"/>
              <a:t>11/06/2025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7F23A-03EA-4B31-B44C-62643CAF2B3E}" type="datetimeFigureOut">
              <a:rPr lang="en-GB" smtClean="0"/>
              <a:t>11/06/2025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11/06/2025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11/06/2025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7F23A-03EA-4B31-B44C-62643CAF2B3E}" type="datetimeFigureOut">
              <a:rPr lang="en-GB" smtClean="0"/>
              <a:t>11/06/2025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dirty="0"/>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dirty="0"/>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dirty="0"/>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dirty="0"/>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dirty="0"/>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31.emf"/></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4.emf"/><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9.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8.png"/><Relationship Id="rId7" Type="http://schemas.openxmlformats.org/officeDocument/2006/relationships/image" Target="../media/image17.emf"/><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package" Target="../embeddings/Microsoft_Excel_Worksheet.xlsx"/><Relationship Id="rId5" Type="http://schemas.openxmlformats.org/officeDocument/2006/relationships/image" Target="../media/image16.emf"/><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9.emf"/><Relationship Id="rId5" Type="http://schemas.openxmlformats.org/officeDocument/2006/relationships/image" Target="../media/image10.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22.emf"/><Relationship Id="rId4" Type="http://schemas.openxmlformats.org/officeDocument/2006/relationships/image" Target="../media/image21.emf"/></Relationships>
</file>

<file path=ppt/slides/_rels/slide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6.emf"/><Relationship Id="rId4" Type="http://schemas.openxmlformats.org/officeDocument/2006/relationships/image" Target="../media/image25.emf"/></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9.emf"/><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28.emf"/><Relationship Id="rId5" Type="http://schemas.openxmlformats.org/officeDocument/2006/relationships/image" Target="../media/image27.emf"/><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31123"/>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Performance &amp; Finance Committee</a:t>
            </a:r>
            <a:endParaRPr sz="3600" b="1" dirty="0">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37194" y="3176868"/>
            <a:ext cx="8656005" cy="56651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MHLD Service Group</a:t>
            </a:r>
            <a:endParaRPr sz="3600" b="1" dirty="0">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37194" y="3720425"/>
            <a:ext cx="8656005" cy="397940"/>
          </a:xfrm>
          <a:prstGeom prst="rect">
            <a:avLst/>
          </a:prstGeom>
        </p:spPr>
        <p:txBody>
          <a:bodyPr vert="horz" wrap="square" lIns="0" tIns="6931" rIns="0" bIns="0" rtlCol="0">
            <a:spAutoFit/>
          </a:bodyPr>
          <a:lstStyle/>
          <a:p>
            <a:pPr marL="7701" marR="3081">
              <a:lnSpc>
                <a:spcPct val="100600"/>
              </a:lnSpc>
              <a:spcBef>
                <a:spcPts val="55"/>
              </a:spcBef>
            </a:pPr>
            <a:r>
              <a:rPr lang="en-GB" sz="2600" b="1" dirty="0">
                <a:solidFill>
                  <a:schemeClr val="bg1"/>
                </a:solidFill>
                <a:latin typeface="Arial Black" panose="020B0604020202020204" pitchFamily="34" charset="0"/>
                <a:cs typeface="Arial Black" panose="020B0604020202020204" pitchFamily="34" charset="0"/>
              </a:rPr>
              <a:t>24 June 2025</a:t>
            </a:r>
            <a:endParaRPr sz="2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2"/>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3"/>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4"/>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Variable Pay &amp; Performance Against 30% Reduction (Actual)</a:t>
            </a:r>
          </a:p>
        </p:txBody>
      </p:sp>
      <p:sp>
        <p:nvSpPr>
          <p:cNvPr id="10" name="Rounded Rectangle 9">
            <a:extLst>
              <a:ext uri="{FF2B5EF4-FFF2-40B4-BE49-F238E27FC236}">
                <a16:creationId xmlns:a16="http://schemas.microsoft.com/office/drawing/2014/main" id="{CFE4FAA5-F3A2-E660-14D5-4C544892B5DA}"/>
              </a:ext>
            </a:extLst>
          </p:cNvPr>
          <p:cNvSpPr/>
          <p:nvPr/>
        </p:nvSpPr>
        <p:spPr>
          <a:xfrm>
            <a:off x="177870" y="3598959"/>
            <a:ext cx="11905975" cy="3186023"/>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dirty="0">
                <a:ln>
                  <a:noFill/>
                </a:ln>
                <a:solidFill>
                  <a:srgbClr val="002060"/>
                </a:solidFill>
                <a:effectLst/>
                <a:uLnTx/>
                <a:uFillTx/>
                <a:latin typeface="Arial"/>
                <a:ea typeface="+mn-ea"/>
                <a:cs typeface="+mn-cs"/>
                <a:sym typeface="Arial"/>
              </a:rPr>
              <a:t>Key messages:</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400" b="1"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There is continued high variable pay in the new financial year</a:t>
            </a:r>
            <a:r>
              <a:rPr lang="en-GB" sz="1200" kern="0" dirty="0">
                <a:solidFill>
                  <a:srgbClr val="002060"/>
                </a:solidFill>
                <a:latin typeface="Arial"/>
                <a:sym typeface="Arial"/>
              </a:rPr>
              <a:t> within </a:t>
            </a: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both medical and nurse staff groups. </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Medical staffing variable pay is from agency and </a:t>
            </a:r>
            <a:r>
              <a:rPr lang="en-GB" sz="1200" kern="0" dirty="0">
                <a:solidFill>
                  <a:srgbClr val="002060"/>
                </a:solidFill>
                <a:latin typeface="Arial"/>
                <a:sym typeface="Arial"/>
              </a:rPr>
              <a:t>a</a:t>
            </a:r>
            <a:r>
              <a:rPr kumimoji="0" lang="en-GB" sz="1200" i="0" u="none" strike="noStrike" kern="0" cap="none" spc="0" normalizeH="0" baseline="0" noProof="0" dirty="0" err="1">
                <a:ln>
                  <a:noFill/>
                </a:ln>
                <a:solidFill>
                  <a:srgbClr val="002060"/>
                </a:solidFill>
                <a:effectLst/>
                <a:uLnTx/>
                <a:uFillTx/>
                <a:latin typeface="Arial"/>
                <a:ea typeface="+mn-ea"/>
                <a:cs typeface="+mn-cs"/>
                <a:sym typeface="Arial"/>
              </a:rPr>
              <a:t>dditional</a:t>
            </a: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 duty hours. The agency usage is largely due to vacancy, maternity leave and sickness cover</a:t>
            </a:r>
            <a:r>
              <a:rPr lang="en-GB" sz="1200" kern="0" dirty="0">
                <a:solidFill>
                  <a:srgbClr val="002060"/>
                </a:solidFill>
                <a:latin typeface="Arial"/>
                <a:sym typeface="Arial"/>
              </a:rPr>
              <a:t>.</a:t>
            </a: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 ADH usage derives from covering rota gaps and sickness absence, mainly within consultant shifts. Agency has increased in month 02 due to additional cover for Adult MH and CAMHS.</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Nursing variable pay is driven by bank and agency cover for vacancy, sickness absence and fluctuations in patient acuity. Actual unavailability from sickness is greater than the allowance built into funded establishments. Cover for acuity is due to increases in nursing levels to comply with safe staffing to manage patient requirements.  This type of cost is also above the funded establishment value. The acuity levels include additional staffing for Rowan ward as a consequence of the fire in Taith Newydd.</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The Health Board has been set targets to reduce agency expenditure as part of the NHS Wales Planning Framework. The target is to reduce all agency expenditure by 30% based on the 2024-25 outturn and to cease the use of all ancillary, A&amp;C, and HCSW agency staffing by the end of September 2025. The MHLD SG met its share of this target in month 01 but is below target in month 02 due to the increased medical agency expenditure.</a:t>
            </a:r>
          </a:p>
        </p:txBody>
      </p:sp>
      <p:sp>
        <p:nvSpPr>
          <p:cNvPr id="8" name="Oval 7"/>
          <p:cNvSpPr/>
          <p:nvPr/>
        </p:nvSpPr>
        <p:spPr>
          <a:xfrm>
            <a:off x="11467529" y="88910"/>
            <a:ext cx="616317" cy="616317"/>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13" name="Picture 12">
            <a:extLst>
              <a:ext uri="{FF2B5EF4-FFF2-40B4-BE49-F238E27FC236}">
                <a16:creationId xmlns:a16="http://schemas.microsoft.com/office/drawing/2014/main" id="{2FF093D3-2D1F-4F97-9BEA-42639EB00F9D}"/>
              </a:ext>
            </a:extLst>
          </p:cNvPr>
          <p:cNvPicPr>
            <a:picLocks noChangeAspect="1"/>
          </p:cNvPicPr>
          <p:nvPr/>
        </p:nvPicPr>
        <p:blipFill>
          <a:blip r:embed="rId3"/>
          <a:stretch>
            <a:fillRect/>
          </a:stretch>
        </p:blipFill>
        <p:spPr>
          <a:xfrm>
            <a:off x="162924" y="930680"/>
            <a:ext cx="4077540" cy="2442827"/>
          </a:xfrm>
          <a:prstGeom prst="rect">
            <a:avLst/>
          </a:prstGeom>
        </p:spPr>
      </p:pic>
      <p:pic>
        <p:nvPicPr>
          <p:cNvPr id="4" name="Picture 3">
            <a:extLst>
              <a:ext uri="{FF2B5EF4-FFF2-40B4-BE49-F238E27FC236}">
                <a16:creationId xmlns:a16="http://schemas.microsoft.com/office/drawing/2014/main" id="{56712223-1AE2-2487-F738-1DCD59435CF4}"/>
              </a:ext>
            </a:extLst>
          </p:cNvPr>
          <p:cNvPicPr>
            <a:picLocks noChangeAspect="1"/>
          </p:cNvPicPr>
          <p:nvPr/>
        </p:nvPicPr>
        <p:blipFill>
          <a:blip r:embed="rId4"/>
          <a:stretch>
            <a:fillRect/>
          </a:stretch>
        </p:blipFill>
        <p:spPr>
          <a:xfrm>
            <a:off x="4383606" y="930680"/>
            <a:ext cx="7559330" cy="2478685"/>
          </a:xfrm>
          <a:prstGeom prst="rect">
            <a:avLst/>
          </a:prstGeom>
        </p:spPr>
      </p:pic>
    </p:spTree>
    <p:extLst>
      <p:ext uri="{BB962C8B-B14F-4D97-AF65-F5344CB8AC3E}">
        <p14:creationId xmlns:p14="http://schemas.microsoft.com/office/powerpoint/2010/main" val="2899638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Non-Pay (Actual)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1004" y="6112258"/>
            <a:ext cx="2238027" cy="692361"/>
          </a:xfrm>
          <a:prstGeom prst="rect">
            <a:avLst/>
          </a:prstGeom>
        </p:spPr>
      </p:pic>
      <p:sp>
        <p:nvSpPr>
          <p:cNvPr id="12" name="TextBox 11"/>
          <p:cNvSpPr txBox="1"/>
          <p:nvPr/>
        </p:nvSpPr>
        <p:spPr>
          <a:xfrm>
            <a:off x="238298" y="2703223"/>
            <a:ext cx="11775829" cy="2979539"/>
          </a:xfrm>
          <a:prstGeom prst="roundRect">
            <a:avLst/>
          </a:prstGeom>
          <a:solidFill>
            <a:schemeClr val="bg1"/>
          </a:solidFill>
          <a:ln>
            <a:solidFill>
              <a:srgbClr val="002060"/>
            </a:solidFill>
          </a:ln>
        </p:spPr>
        <p:txBody>
          <a:bodyPr wrap="square" rtlCol="0">
            <a:spAutoFit/>
          </a:bodyPr>
          <a:lstStyle/>
          <a:p>
            <a:r>
              <a:rPr lang="en-GB" sz="1300" dirty="0">
                <a:solidFill>
                  <a:srgbClr val="002060"/>
                </a:solidFill>
                <a:latin typeface="Arial" panose="020B0604020202020204" pitchFamily="34" charset="0"/>
                <a:cs typeface="Arial" panose="020B0604020202020204" pitchFamily="34" charset="0"/>
              </a:rPr>
              <a:t>The main drivers of overspend in non-pay are the commissioning of complex care and the charge for the shortfall against savings target. There is also cost pressure against Clinical Service and Supplies, establishment expenses and CHC.</a:t>
            </a:r>
          </a:p>
          <a:p>
            <a:endParaRPr lang="en-GB" sz="1300" dirty="0">
              <a:solidFill>
                <a:srgbClr val="002060"/>
              </a:solidFill>
              <a:latin typeface="Arial" panose="020B0604020202020204" pitchFamily="34" charset="0"/>
              <a:cs typeface="Arial" panose="020B0604020202020204" pitchFamily="34" charset="0"/>
            </a:endParaRPr>
          </a:p>
          <a:p>
            <a:r>
              <a:rPr lang="en-GB" sz="1300" dirty="0">
                <a:solidFill>
                  <a:srgbClr val="002060"/>
                </a:solidFill>
                <a:latin typeface="Arial" panose="020B0604020202020204" pitchFamily="34" charset="0"/>
                <a:cs typeface="Arial" panose="020B0604020202020204" pitchFamily="34" charset="0"/>
              </a:rPr>
              <a:t>The overspend in Clinical Service and Supplies is from pharmacy issues and FP10 prescribing.  There is the increased cost of ADHD drugs and further increase in the prescribing of buvidal in substance misuse services. </a:t>
            </a:r>
          </a:p>
          <a:p>
            <a:endParaRPr lang="en-GB" sz="1300" dirty="0">
              <a:solidFill>
                <a:srgbClr val="002060"/>
              </a:solidFill>
              <a:latin typeface="Arial" panose="020B0604020202020204" pitchFamily="34" charset="0"/>
              <a:cs typeface="Arial" panose="020B0604020202020204" pitchFamily="34" charset="0"/>
            </a:endParaRPr>
          </a:p>
          <a:p>
            <a:r>
              <a:rPr lang="en-GB" sz="1300" dirty="0">
                <a:solidFill>
                  <a:srgbClr val="002060"/>
                </a:solidFill>
                <a:latin typeface="Arial" panose="020B0604020202020204" pitchFamily="34" charset="0"/>
                <a:cs typeface="Arial" panose="020B0604020202020204" pitchFamily="34" charset="0"/>
              </a:rPr>
              <a:t>In establishment expenses the overspending is largely from transport costs. The increased transport costs relate to the admission of Adult MH patients directly into the private sector.</a:t>
            </a:r>
          </a:p>
          <a:p>
            <a:endParaRPr lang="en-GB" sz="1300" dirty="0">
              <a:solidFill>
                <a:srgbClr val="002060"/>
              </a:solidFill>
              <a:latin typeface="Arial" panose="020B0604020202020204" pitchFamily="34" charset="0"/>
              <a:cs typeface="Arial" panose="020B0604020202020204" pitchFamily="34" charset="0"/>
            </a:endParaRPr>
          </a:p>
          <a:p>
            <a:r>
              <a:rPr lang="en-GB" sz="1300" dirty="0">
                <a:solidFill>
                  <a:srgbClr val="002060"/>
                </a:solidFill>
                <a:latin typeface="Arial" panose="020B0604020202020204" pitchFamily="34" charset="0"/>
                <a:cs typeface="Arial" panose="020B0604020202020204" pitchFamily="34" charset="0"/>
              </a:rPr>
              <a:t>The overspending against the commissioning budgets is due to the Adult MH cases, there are currently 22 placed at a cost of £0.654m. There is also new year growth of £0.154m The position is helped in month by some non-recurrent reductions relating to the last financial year, including 2 MH s117 cases, £0.118m. And there is a benefit against baseline of £0.157m due to the review and right-sizing in 2024-25.</a:t>
            </a:r>
          </a:p>
          <a:p>
            <a:endParaRPr lang="en-GB" sz="1300" dirty="0">
              <a:solidFill>
                <a:srgbClr val="002060"/>
              </a:solidFill>
              <a:latin typeface="Arial" panose="020B0604020202020204" pitchFamily="34" charset="0"/>
              <a:cs typeface="Arial" panose="020B0604020202020204" pitchFamily="34" charset="0"/>
            </a:endParaRPr>
          </a:p>
        </p:txBody>
      </p:sp>
      <p:sp>
        <p:nvSpPr>
          <p:cNvPr id="8" name="Oval 7"/>
          <p:cNvSpPr/>
          <p:nvPr/>
        </p:nvSpPr>
        <p:spPr>
          <a:xfrm>
            <a:off x="11492450" y="85861"/>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19" name="Picture 18">
            <a:extLst>
              <a:ext uri="{FF2B5EF4-FFF2-40B4-BE49-F238E27FC236}">
                <a16:creationId xmlns:a16="http://schemas.microsoft.com/office/drawing/2014/main" id="{921701D9-9D4A-47E0-91DE-DC8B5D51C4C8}"/>
              </a:ext>
            </a:extLst>
          </p:cNvPr>
          <p:cNvPicPr>
            <a:picLocks noChangeAspect="1"/>
          </p:cNvPicPr>
          <p:nvPr/>
        </p:nvPicPr>
        <p:blipFill>
          <a:blip r:embed="rId5"/>
          <a:stretch>
            <a:fillRect/>
          </a:stretch>
        </p:blipFill>
        <p:spPr>
          <a:xfrm>
            <a:off x="126500" y="531810"/>
            <a:ext cx="3865294" cy="2123863"/>
          </a:xfrm>
          <a:prstGeom prst="rect">
            <a:avLst/>
          </a:prstGeom>
        </p:spPr>
      </p:pic>
      <p:pic>
        <p:nvPicPr>
          <p:cNvPr id="23" name="Picture 22">
            <a:extLst>
              <a:ext uri="{FF2B5EF4-FFF2-40B4-BE49-F238E27FC236}">
                <a16:creationId xmlns:a16="http://schemas.microsoft.com/office/drawing/2014/main" id="{3E7E9426-7786-45B6-AE74-11B6749D05B8}"/>
              </a:ext>
            </a:extLst>
          </p:cNvPr>
          <p:cNvPicPr>
            <a:picLocks noChangeAspect="1"/>
          </p:cNvPicPr>
          <p:nvPr/>
        </p:nvPicPr>
        <p:blipFill>
          <a:blip r:embed="rId6"/>
          <a:stretch>
            <a:fillRect/>
          </a:stretch>
        </p:blipFill>
        <p:spPr>
          <a:xfrm>
            <a:off x="4056174" y="536072"/>
            <a:ext cx="3857538" cy="2119601"/>
          </a:xfrm>
          <a:prstGeom prst="rect">
            <a:avLst/>
          </a:prstGeom>
        </p:spPr>
      </p:pic>
      <p:pic>
        <p:nvPicPr>
          <p:cNvPr id="25" name="Picture 24">
            <a:extLst>
              <a:ext uri="{FF2B5EF4-FFF2-40B4-BE49-F238E27FC236}">
                <a16:creationId xmlns:a16="http://schemas.microsoft.com/office/drawing/2014/main" id="{68719C30-5CCA-41E0-B3DE-094D23E1BA5A}"/>
              </a:ext>
            </a:extLst>
          </p:cNvPr>
          <p:cNvPicPr>
            <a:picLocks noChangeAspect="1"/>
          </p:cNvPicPr>
          <p:nvPr/>
        </p:nvPicPr>
        <p:blipFill>
          <a:blip r:embed="rId7"/>
          <a:stretch>
            <a:fillRect/>
          </a:stretch>
        </p:blipFill>
        <p:spPr>
          <a:xfrm>
            <a:off x="7978092" y="531810"/>
            <a:ext cx="3857537" cy="2119601"/>
          </a:xfrm>
          <a:prstGeom prst="rect">
            <a:avLst/>
          </a:prstGeom>
        </p:spPr>
      </p:pic>
    </p:spTree>
    <p:extLst>
      <p:ext uri="{BB962C8B-B14F-4D97-AF65-F5344CB8AC3E}">
        <p14:creationId xmlns:p14="http://schemas.microsoft.com/office/powerpoint/2010/main" val="3775474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sp>
        <p:nvSpPr>
          <p:cNvPr id="15" name="Oval 14"/>
          <p:cNvSpPr/>
          <p:nvPr/>
        </p:nvSpPr>
        <p:spPr>
          <a:xfrm>
            <a:off x="11571966" y="85119"/>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3" name="Picture 2">
            <a:extLst>
              <a:ext uri="{FF2B5EF4-FFF2-40B4-BE49-F238E27FC236}">
                <a16:creationId xmlns:a16="http://schemas.microsoft.com/office/drawing/2014/main" id="{5F0BB5F6-2DC5-08D3-34A9-4F8F369C2509}"/>
              </a:ext>
            </a:extLst>
          </p:cNvPr>
          <p:cNvPicPr>
            <a:picLocks noChangeAspect="1"/>
          </p:cNvPicPr>
          <p:nvPr/>
        </p:nvPicPr>
        <p:blipFill>
          <a:blip r:embed="rId4"/>
          <a:stretch>
            <a:fillRect/>
          </a:stretch>
        </p:blipFill>
        <p:spPr>
          <a:xfrm>
            <a:off x="439361" y="808335"/>
            <a:ext cx="11313277" cy="5048618"/>
          </a:xfrm>
          <a:prstGeom prst="rect">
            <a:avLst/>
          </a:prstGeom>
        </p:spPr>
      </p:pic>
    </p:spTree>
    <p:extLst>
      <p:ext uri="{BB962C8B-B14F-4D97-AF65-F5344CB8AC3E}">
        <p14:creationId xmlns:p14="http://schemas.microsoft.com/office/powerpoint/2010/main" val="1114539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82059"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0" name="TextBox 9">
            <a:extLst>
              <a:ext uri="{FF2B5EF4-FFF2-40B4-BE49-F238E27FC236}">
                <a16:creationId xmlns:a16="http://schemas.microsoft.com/office/drawing/2014/main" id="{9D741686-E6EA-46E2-8A6E-C1122404347B}"/>
              </a:ext>
            </a:extLst>
          </p:cNvPr>
          <p:cNvSpPr txBox="1"/>
          <p:nvPr/>
        </p:nvSpPr>
        <p:spPr>
          <a:xfrm>
            <a:off x="93624" y="693783"/>
            <a:ext cx="6002376" cy="4478149"/>
          </a:xfrm>
          <a:prstGeom prst="rect">
            <a:avLst/>
          </a:prstGeom>
          <a:solidFill>
            <a:schemeClr val="bg1"/>
          </a:solidFill>
          <a:ln>
            <a:solidFill>
              <a:schemeClr val="tx1"/>
            </a:solidFill>
          </a:ln>
        </p:spPr>
        <p:txBody>
          <a:bodyPr wrap="square" rtlCol="0">
            <a:spAutoFit/>
          </a:bodyPr>
          <a:lstStyle/>
          <a:p>
            <a:r>
              <a:rPr lang="en-GB" sz="1500" b="1" dirty="0">
                <a:latin typeface="Arial" panose="020B0604020202020204" pitchFamily="34" charset="0"/>
                <a:cs typeface="Arial" panose="020B0604020202020204" pitchFamily="34" charset="0"/>
              </a:rPr>
              <a:t>Further Opportunities for 25/26:</a:t>
            </a:r>
          </a:p>
          <a:p>
            <a:pPr marL="285750" indent="-2857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Further work up of savings schemes for inclusion in the savings plan, this will include</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Additional commissioning income</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Investment in digital technology and process</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Service modernisation</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Repatriation of out of area commissioned placements into in-house services</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Review and right sizing of commissioned care</a:t>
            </a:r>
            <a:endParaRPr lang="en-GB" sz="1200" dirty="0">
              <a:solidFill>
                <a:srgbClr val="002060"/>
              </a:solidFill>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Recovery of costs of additional staffing on Rowan Ward through the Welsh Risk Pool claim relating to the fire at Taith Newydd in the last financial year.</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Variable pay reduction from Medical and Nursing Variable Pay Reduction Plans. This will largely come from recruitment and from reducing current high levels of sickness absence.</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Reduced number of Adult MH placements in the private sector.</a:t>
            </a: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endParaRPr lang="en-GB" sz="1200" dirty="0">
              <a:solidFill>
                <a:srgbClr val="002060"/>
              </a:solidFill>
            </a:endParaRPr>
          </a:p>
          <a:p>
            <a:endParaRPr lang="en-GB" sz="1200" dirty="0">
              <a:solidFill>
                <a:srgbClr val="002060"/>
              </a:solidFill>
            </a:endParaRPr>
          </a:p>
          <a:p>
            <a:endParaRPr lang="en-GB" dirty="0"/>
          </a:p>
        </p:txBody>
      </p:sp>
      <p:sp>
        <p:nvSpPr>
          <p:cNvPr id="11" name="TextBox 10">
            <a:extLst>
              <a:ext uri="{FF2B5EF4-FFF2-40B4-BE49-F238E27FC236}">
                <a16:creationId xmlns:a16="http://schemas.microsoft.com/office/drawing/2014/main" id="{003FBA3F-DF89-4BC1-AF1D-E8A145D89C74}"/>
              </a:ext>
            </a:extLst>
          </p:cNvPr>
          <p:cNvSpPr txBox="1"/>
          <p:nvPr/>
        </p:nvSpPr>
        <p:spPr>
          <a:xfrm>
            <a:off x="6219731" y="693782"/>
            <a:ext cx="5878644" cy="4478148"/>
          </a:xfrm>
          <a:prstGeom prst="rect">
            <a:avLst/>
          </a:prstGeom>
          <a:solidFill>
            <a:schemeClr val="bg1"/>
          </a:solidFill>
          <a:ln>
            <a:solidFill>
              <a:schemeClr val="tx1"/>
            </a:solidFill>
          </a:ln>
        </p:spPr>
        <p:txBody>
          <a:bodyPr wrap="square" rtlCol="0">
            <a:spAutoFit/>
          </a:bodyPr>
          <a:lstStyle/>
          <a:p>
            <a:r>
              <a:rPr lang="en-GB" sz="1500" b="1" dirty="0">
                <a:latin typeface="Arial" panose="020B0604020202020204" pitchFamily="34" charset="0"/>
                <a:cs typeface="Arial" panose="020B0604020202020204" pitchFamily="34" charset="0"/>
              </a:rPr>
              <a:t>Further Risks:</a:t>
            </a:r>
          </a:p>
          <a:p>
            <a:endParaRPr lang="en-GB" sz="12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Increased Nursing variable pay from increased acuity, sickness absence, and turnover</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Additional costs of band 2 to 3 Support worker agreement</a:t>
            </a:r>
          </a:p>
          <a:p>
            <a:pPr marL="171450" indent="-171450">
              <a:buFont typeface="Arial" panose="020B0604020202020204" pitchFamily="34" charset="0"/>
              <a:buChar char="•"/>
            </a:pPr>
            <a:r>
              <a:rPr kumimoji="0" lang="en-GB" sz="12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Further increase to number of Adult MH placements in the private sector</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Impact of move to Alliance model for substance misuse services</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Impact of new guidance for cleanliness standards for medium and low secure services.</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 cost of CHC growth in the new year</a:t>
            </a:r>
          </a:p>
          <a:p>
            <a:pPr marL="171450" indent="-171450">
              <a:buFont typeface="Arial" panose="020B0604020202020204" pitchFamily="34" charset="0"/>
              <a:buChar char="•"/>
            </a:pPr>
            <a:r>
              <a:rPr lang="en-GB" sz="1200" dirty="0">
                <a:solidFill>
                  <a:srgbClr val="002060"/>
                </a:solidFill>
                <a:effectLst/>
                <a:latin typeface="Arial" panose="020B0604020202020204" pitchFamily="34" charset="0"/>
                <a:ea typeface="Aptos" panose="020B0004020202020204" pitchFamily="34" charset="0"/>
                <a:cs typeface="Arial" panose="020B0604020202020204" pitchFamily="34" charset="0"/>
              </a:rPr>
              <a:t>There are risks in the Service Groups saving plans that will require support from the wider Health Board being; reduction in bed capacity across OPMHS, regional funding arrangements for Complex Care; and the current over funding of joint commissioned packages of care</a:t>
            </a: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dirty="0"/>
          </a:p>
          <a:p>
            <a:endParaRPr lang="en-GB" dirty="0"/>
          </a:p>
          <a:p>
            <a:endParaRPr lang="en-GB" dirty="0"/>
          </a:p>
          <a:p>
            <a:endParaRPr lang="en-GB" dirty="0"/>
          </a:p>
        </p:txBody>
      </p:sp>
    </p:spTree>
    <p:extLst>
      <p:ext uri="{BB962C8B-B14F-4D97-AF65-F5344CB8AC3E}">
        <p14:creationId xmlns:p14="http://schemas.microsoft.com/office/powerpoint/2010/main" val="145756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Actions &amp; Next Steps To Be Taken By Service Group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40496"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TextBox 2"/>
          <p:cNvSpPr txBox="1"/>
          <p:nvPr/>
        </p:nvSpPr>
        <p:spPr>
          <a:xfrm>
            <a:off x="204367" y="809819"/>
            <a:ext cx="11775831" cy="4275825"/>
          </a:xfrm>
          <a:prstGeom prst="rect">
            <a:avLst/>
          </a:prstGeom>
          <a:solidFill>
            <a:schemeClr val="bg1"/>
          </a:solidFill>
          <a:ln>
            <a:solidFill>
              <a:schemeClr val="tx1"/>
            </a:solidFill>
          </a:ln>
        </p:spPr>
        <p:txBody>
          <a:bodyPr wrap="square" rtlCol="0">
            <a:spAutoFit/>
          </a:bodyPr>
          <a:lstStyle/>
          <a:p>
            <a:pPr marL="285750" indent="-285750">
              <a:buFont typeface="Arial" panose="020B0604020202020204" pitchFamily="34" charset="0"/>
              <a:buChar char="•"/>
            </a:pPr>
            <a:endParaRPr lang="en-GB" dirty="0"/>
          </a:p>
        </p:txBody>
      </p:sp>
      <p:sp>
        <p:nvSpPr>
          <p:cNvPr id="4" name="TextBox 3">
            <a:extLst>
              <a:ext uri="{FF2B5EF4-FFF2-40B4-BE49-F238E27FC236}">
                <a16:creationId xmlns:a16="http://schemas.microsoft.com/office/drawing/2014/main" id="{B6506314-8886-F778-5B1E-71AF1D7FD166}"/>
              </a:ext>
            </a:extLst>
          </p:cNvPr>
          <p:cNvSpPr txBox="1"/>
          <p:nvPr/>
        </p:nvSpPr>
        <p:spPr>
          <a:xfrm>
            <a:off x="1231719" y="1006716"/>
            <a:ext cx="9728561" cy="3539430"/>
          </a:xfrm>
          <a:prstGeom prst="rect">
            <a:avLst/>
          </a:prstGeom>
          <a:noFill/>
        </p:spPr>
        <p:txBody>
          <a:bodyPr wrap="square" rtlCol="0">
            <a:spAutoFit/>
          </a:bodyPr>
          <a:lstStyle/>
          <a:p>
            <a:pPr marL="171450" indent="-171450">
              <a:buFont typeface="Arial" panose="020B0604020202020204" pitchFamily="34" charset="0"/>
              <a:buChar char="•"/>
            </a:pPr>
            <a:r>
              <a:rPr lang="en-GB" sz="1400" dirty="0">
                <a:solidFill>
                  <a:srgbClr val="002060"/>
                </a:solidFill>
              </a:rPr>
              <a:t>The Service Group needs to reduce expenditure against the underlying deficit to the level of the funding provided in the Health Board’s 2025-26 Financial Plan. This will include reducing agency expenditure.</a:t>
            </a:r>
          </a:p>
          <a:p>
            <a:pPr marL="171450" indent="-171450">
              <a:buFont typeface="Arial" panose="020B0604020202020204" pitchFamily="34" charset="0"/>
              <a:buChar char="•"/>
            </a:pPr>
            <a:endParaRPr lang="en-GB" sz="1400" dirty="0">
              <a:solidFill>
                <a:srgbClr val="002060"/>
              </a:solidFill>
            </a:endParaRPr>
          </a:p>
          <a:p>
            <a:pPr marL="171450" indent="-171450">
              <a:buFont typeface="Arial" panose="020B0604020202020204" pitchFamily="34" charset="0"/>
              <a:buChar char="•"/>
            </a:pPr>
            <a:r>
              <a:rPr lang="en-GB" sz="1400" dirty="0">
                <a:solidFill>
                  <a:srgbClr val="002060"/>
                </a:solidFill>
              </a:rPr>
              <a:t>The agency staff reduction will come from the actions in response to the NHS Wales 2025-26 Planning Framework and specifically.</a:t>
            </a:r>
          </a:p>
          <a:p>
            <a:pPr marL="628650" lvl="1" indent="-171450">
              <a:buFont typeface="Arial" panose="020B0604020202020204" pitchFamily="34" charset="0"/>
              <a:buChar char="•"/>
            </a:pPr>
            <a:r>
              <a:rPr lang="en-GB" sz="1400" dirty="0">
                <a:solidFill>
                  <a:srgbClr val="002060"/>
                </a:solidFill>
              </a:rPr>
              <a:t>Deliver a further continued and sustained reduction in agency expenditure, with a target 30% reduction in 2025-26 from 2024-25 outturn, and ensuring no off-contract expenditure.</a:t>
            </a:r>
          </a:p>
          <a:p>
            <a:pPr marL="628650" lvl="1" indent="-171450">
              <a:buFont typeface="Arial" panose="020B0604020202020204" pitchFamily="34" charset="0"/>
              <a:buChar char="•"/>
            </a:pPr>
            <a:r>
              <a:rPr lang="en-GB" sz="1400" dirty="0">
                <a:solidFill>
                  <a:srgbClr val="002060"/>
                </a:solidFill>
              </a:rPr>
              <a:t>Ensure a reduction in agency spend on Healthcare Support Worker, Admin &amp; Clerical, and Estates&amp; Ancillary staff to zero by 30th September 2025.</a:t>
            </a:r>
          </a:p>
          <a:p>
            <a:pPr marL="171450" indent="-171450">
              <a:buFont typeface="Arial" panose="020B0604020202020204" pitchFamily="34" charset="0"/>
              <a:buChar char="•"/>
            </a:pPr>
            <a:endParaRPr lang="en-GB" sz="1400" dirty="0">
              <a:solidFill>
                <a:srgbClr val="002060"/>
              </a:solidFill>
            </a:endParaRPr>
          </a:p>
          <a:p>
            <a:pPr marL="171450" indent="-171450">
              <a:buFont typeface="Arial" panose="020B0604020202020204" pitchFamily="34" charset="0"/>
              <a:buChar char="•"/>
            </a:pPr>
            <a:r>
              <a:rPr lang="en-GB" sz="1400" dirty="0">
                <a:solidFill>
                  <a:srgbClr val="002060"/>
                </a:solidFill>
              </a:rPr>
              <a:t>Further action is required on the delivery of the Medical and Nursing Variable Pay Reduction Plans. Medical agency expenditure has increased during the year and nursing variable pay is away from the profile of the Plan</a:t>
            </a:r>
          </a:p>
          <a:p>
            <a:pPr marL="171450" indent="-171450">
              <a:buFont typeface="Arial" panose="020B0604020202020204" pitchFamily="34" charset="0"/>
              <a:buChar char="•"/>
            </a:pPr>
            <a:endParaRPr lang="en-GB" sz="1400" dirty="0">
              <a:solidFill>
                <a:srgbClr val="002060"/>
              </a:solidFill>
            </a:endParaRPr>
          </a:p>
          <a:p>
            <a:pPr marL="171450" indent="-171450">
              <a:buFont typeface="Arial" panose="020B0604020202020204" pitchFamily="34" charset="0"/>
              <a:buChar char="•"/>
            </a:pPr>
            <a:r>
              <a:rPr lang="en-GB" sz="1400" dirty="0">
                <a:solidFill>
                  <a:srgbClr val="002060"/>
                </a:solidFill>
              </a:rPr>
              <a:t>Delivery of savings to the target of £5.696m. Action is required to convert the Red schemes to Green and Amber and identify further savings opportunities. To date savings of only £0.696m have been identified and there is risk of delivery for these savings schemes. There are several schemes that require workup for delivery. And further savings opportunities need to be identified to close the gap.</a:t>
            </a:r>
          </a:p>
        </p:txBody>
      </p:sp>
    </p:spTree>
    <p:extLst>
      <p:ext uri="{BB962C8B-B14F-4D97-AF65-F5344CB8AC3E}">
        <p14:creationId xmlns:p14="http://schemas.microsoft.com/office/powerpoint/2010/main" val="912157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Appendices </a:t>
            </a:r>
            <a:endParaRPr sz="3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2"/>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3"/>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4"/>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456560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Appendix 1: Schedule Savings Schemes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61277" y="85861"/>
            <a:ext cx="616317" cy="616317"/>
          </a:xfrm>
          <a:prstGeom prst="ellipse">
            <a:avLst/>
          </a:prstGeom>
          <a:blipFill>
            <a:blip r:embed="rId4" cstate="print">
              <a:extLst>
                <a:ext uri="{28A0092B-C50C-407E-A947-70E740481C1C}">
                  <a14:useLocalDpi xmlns:a14="http://schemas.microsoft.com/office/drawing/2010/main" val="0"/>
                </a:ext>
              </a:extLst>
            </a:blip>
            <a:srcRect/>
            <a:stretch>
              <a:fillRect l="-9000" r="-9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6E28C984-D7CD-D5D7-E46E-29F3854DE6D5}"/>
              </a:ext>
            </a:extLst>
          </p:cNvPr>
          <p:cNvPicPr>
            <a:picLocks noChangeAspect="1"/>
          </p:cNvPicPr>
          <p:nvPr/>
        </p:nvPicPr>
        <p:blipFill>
          <a:blip r:embed="rId5"/>
          <a:stretch>
            <a:fillRect/>
          </a:stretch>
        </p:blipFill>
        <p:spPr>
          <a:xfrm>
            <a:off x="2531493" y="723233"/>
            <a:ext cx="7121577" cy="3990427"/>
          </a:xfrm>
          <a:prstGeom prst="rect">
            <a:avLst/>
          </a:prstGeom>
        </p:spPr>
      </p:pic>
      <p:pic>
        <p:nvPicPr>
          <p:cNvPr id="3" name="Picture 2">
            <a:extLst>
              <a:ext uri="{FF2B5EF4-FFF2-40B4-BE49-F238E27FC236}">
                <a16:creationId xmlns:a16="http://schemas.microsoft.com/office/drawing/2014/main" id="{271AE7D5-E617-06B6-87B8-44E59992A41D}"/>
              </a:ext>
            </a:extLst>
          </p:cNvPr>
          <p:cNvPicPr>
            <a:picLocks noChangeAspect="1"/>
          </p:cNvPicPr>
          <p:nvPr/>
        </p:nvPicPr>
        <p:blipFill>
          <a:blip r:embed="rId6"/>
          <a:stretch>
            <a:fillRect/>
          </a:stretch>
        </p:blipFill>
        <p:spPr>
          <a:xfrm>
            <a:off x="2531493" y="4828692"/>
            <a:ext cx="3816427" cy="329213"/>
          </a:xfrm>
          <a:prstGeom prst="rect">
            <a:avLst/>
          </a:prstGeom>
        </p:spPr>
      </p:pic>
      <p:pic>
        <p:nvPicPr>
          <p:cNvPr id="4" name="Picture 3">
            <a:extLst>
              <a:ext uri="{FF2B5EF4-FFF2-40B4-BE49-F238E27FC236}">
                <a16:creationId xmlns:a16="http://schemas.microsoft.com/office/drawing/2014/main" id="{DE04349B-0C16-7815-33F7-C21D755EBBBF}"/>
              </a:ext>
            </a:extLst>
          </p:cNvPr>
          <p:cNvPicPr>
            <a:picLocks noChangeAspect="1"/>
          </p:cNvPicPr>
          <p:nvPr/>
        </p:nvPicPr>
        <p:blipFill>
          <a:blip r:embed="rId7"/>
          <a:stretch>
            <a:fillRect/>
          </a:stretch>
        </p:blipFill>
        <p:spPr>
          <a:xfrm>
            <a:off x="2531493" y="5157905"/>
            <a:ext cx="7121577" cy="410109"/>
          </a:xfrm>
          <a:prstGeom prst="rect">
            <a:avLst/>
          </a:prstGeom>
        </p:spPr>
      </p:pic>
    </p:spTree>
    <p:extLst>
      <p:ext uri="{BB962C8B-B14F-4D97-AF65-F5344CB8AC3E}">
        <p14:creationId xmlns:p14="http://schemas.microsoft.com/office/powerpoint/2010/main" val="1778382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Agenda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graphicFrame>
        <p:nvGraphicFramePr>
          <p:cNvPr id="35" name="Diagram 34">
            <a:extLst>
              <a:ext uri="{FF2B5EF4-FFF2-40B4-BE49-F238E27FC236}">
                <a16:creationId xmlns:a16="http://schemas.microsoft.com/office/drawing/2014/main" id="{D73110D7-1361-E06D-9AB5-3A30ADA4F535}"/>
              </a:ext>
            </a:extLst>
          </p:cNvPr>
          <p:cNvGraphicFramePr/>
          <p:nvPr>
            <p:extLst>
              <p:ext uri="{D42A27DB-BD31-4B8C-83A1-F6EECF244321}">
                <p14:modId xmlns:p14="http://schemas.microsoft.com/office/powerpoint/2010/main" val="2543548600"/>
              </p:ext>
            </p:extLst>
          </p:nvPr>
        </p:nvGraphicFramePr>
        <p:xfrm>
          <a:off x="2031999" y="971010"/>
          <a:ext cx="9003145"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6847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Dashboard</a:t>
            </a:r>
          </a:p>
        </p:txBody>
      </p:sp>
      <p:pic>
        <p:nvPicPr>
          <p:cNvPr id="10" name="Picture 9">
            <a:extLst>
              <a:ext uri="{FF2B5EF4-FFF2-40B4-BE49-F238E27FC236}">
                <a16:creationId xmlns:a16="http://schemas.microsoft.com/office/drawing/2014/main" id="{5279F14F-0A5D-A351-9CC3-185F93D4EE62}"/>
              </a:ext>
            </a:extLst>
          </p:cNvPr>
          <p:cNvPicPr>
            <a:picLocks noChangeAspect="1"/>
          </p:cNvPicPr>
          <p:nvPr/>
        </p:nvPicPr>
        <p:blipFill>
          <a:blip r:embed="rId2"/>
          <a:stretch>
            <a:fillRect/>
          </a:stretch>
        </p:blipFill>
        <p:spPr>
          <a:xfrm>
            <a:off x="11533909" y="81309"/>
            <a:ext cx="542591" cy="542591"/>
          </a:xfrm>
          <a:prstGeom prst="rect">
            <a:avLst/>
          </a:prstGeom>
        </p:spPr>
      </p:pic>
      <p:pic>
        <p:nvPicPr>
          <p:cNvPr id="12" name="Picture 11">
            <a:extLst>
              <a:ext uri="{FF2B5EF4-FFF2-40B4-BE49-F238E27FC236}">
                <a16:creationId xmlns:a16="http://schemas.microsoft.com/office/drawing/2014/main" id="{D264DE5E-EA63-D2DF-51D2-AC752CC1FBCB}"/>
              </a:ext>
            </a:extLst>
          </p:cNvPr>
          <p:cNvPicPr>
            <a:picLocks noChangeAspect="1"/>
          </p:cNvPicPr>
          <p:nvPr/>
        </p:nvPicPr>
        <p:blipFill>
          <a:blip r:embed="rId3"/>
          <a:stretch>
            <a:fillRect/>
          </a:stretch>
        </p:blipFill>
        <p:spPr>
          <a:xfrm>
            <a:off x="57750" y="726989"/>
            <a:ext cx="12076500" cy="5395095"/>
          </a:xfrm>
          <a:prstGeom prst="rect">
            <a:avLst/>
          </a:prstGeom>
        </p:spPr>
      </p:pic>
    </p:spTree>
    <p:extLst>
      <p:ext uri="{BB962C8B-B14F-4D97-AF65-F5344CB8AC3E}">
        <p14:creationId xmlns:p14="http://schemas.microsoft.com/office/powerpoint/2010/main" val="3443290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Summary Health Financial Plan &amp; Service Group Element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pic>
        <p:nvPicPr>
          <p:cNvPr id="9" name="Picture 8"/>
          <p:cNvPicPr>
            <a:picLocks noChangeAspect="1"/>
          </p:cNvPicPr>
          <p:nvPr/>
        </p:nvPicPr>
        <p:blipFill>
          <a:blip r:embed="rId4"/>
          <a:stretch>
            <a:fillRect/>
          </a:stretch>
        </p:blipFill>
        <p:spPr>
          <a:xfrm>
            <a:off x="11533909" y="81309"/>
            <a:ext cx="542591" cy="542591"/>
          </a:xfrm>
          <a:prstGeom prst="rect">
            <a:avLst/>
          </a:prstGeom>
        </p:spPr>
      </p:pic>
      <p:sp>
        <p:nvSpPr>
          <p:cNvPr id="2" name="Slide Number Placeholder 1"/>
          <p:cNvSpPr>
            <a:spLocks noGrp="1"/>
          </p:cNvSpPr>
          <p:nvPr>
            <p:ph type="sldNum" sz="quarter" idx="12"/>
          </p:nvPr>
        </p:nvSpPr>
        <p:spPr>
          <a:xfrm>
            <a:off x="5041296" y="6281482"/>
            <a:ext cx="2743200" cy="365125"/>
          </a:xfrm>
        </p:spPr>
        <p:txBody>
          <a:bodyPr/>
          <a:lstStyle/>
          <a:p>
            <a:pPr algn="ctr"/>
            <a:fld id="{5BD55D11-4E84-453C-BF27-7B61301F371F}" type="slidenum">
              <a:rPr lang="en-GB" smtClean="0"/>
              <a:pPr algn="ctr"/>
              <a:t>4</a:t>
            </a:fld>
            <a:endParaRPr lang="en-GB" dirty="0"/>
          </a:p>
        </p:txBody>
      </p:sp>
      <p:sp>
        <p:nvSpPr>
          <p:cNvPr id="11" name="Arrow: Right 10">
            <a:extLst>
              <a:ext uri="{FF2B5EF4-FFF2-40B4-BE49-F238E27FC236}">
                <a16:creationId xmlns:a16="http://schemas.microsoft.com/office/drawing/2014/main" id="{0D6E1BA8-26B0-AD11-B073-6395D34E7010}"/>
              </a:ext>
            </a:extLst>
          </p:cNvPr>
          <p:cNvSpPr/>
          <p:nvPr/>
        </p:nvSpPr>
        <p:spPr>
          <a:xfrm>
            <a:off x="4067269" y="1241627"/>
            <a:ext cx="676747" cy="4309450"/>
          </a:xfrm>
          <a:prstGeom prst="right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5A590799-9B31-8ACC-30D7-9B655C99DCA4}"/>
              </a:ext>
            </a:extLst>
          </p:cNvPr>
          <p:cNvSpPr txBox="1"/>
          <p:nvPr/>
        </p:nvSpPr>
        <p:spPr>
          <a:xfrm>
            <a:off x="91242" y="688063"/>
            <a:ext cx="3933825" cy="369332"/>
          </a:xfrm>
          <a:prstGeom prst="rect">
            <a:avLst/>
          </a:prstGeom>
          <a:solidFill>
            <a:srgbClr val="002060"/>
          </a:solidFill>
        </p:spPr>
        <p:txBody>
          <a:bodyPr wrap="square" rtlCol="0">
            <a:spAutoFit/>
          </a:bodyPr>
          <a:lstStyle/>
          <a:p>
            <a:pPr algn="ctr"/>
            <a:r>
              <a:rPr lang="en-GB" dirty="0">
                <a:solidFill>
                  <a:schemeClr val="bg1"/>
                </a:solidFill>
              </a:rPr>
              <a:t>FINANCIAL PLAN 2025/26</a:t>
            </a:r>
          </a:p>
        </p:txBody>
      </p:sp>
      <p:sp>
        <p:nvSpPr>
          <p:cNvPr id="13" name="TextBox 12">
            <a:extLst>
              <a:ext uri="{FF2B5EF4-FFF2-40B4-BE49-F238E27FC236}">
                <a16:creationId xmlns:a16="http://schemas.microsoft.com/office/drawing/2014/main" id="{10AE7F1D-44C9-9ABB-5672-A3AD5D876371}"/>
              </a:ext>
            </a:extLst>
          </p:cNvPr>
          <p:cNvSpPr txBox="1"/>
          <p:nvPr/>
        </p:nvSpPr>
        <p:spPr>
          <a:xfrm>
            <a:off x="4793788" y="739411"/>
            <a:ext cx="4029075" cy="369332"/>
          </a:xfrm>
          <a:prstGeom prst="rect">
            <a:avLst/>
          </a:prstGeom>
          <a:solidFill>
            <a:srgbClr val="002060"/>
          </a:solidFill>
        </p:spPr>
        <p:txBody>
          <a:bodyPr wrap="square" rtlCol="0">
            <a:spAutoFit/>
          </a:bodyPr>
          <a:lstStyle/>
          <a:p>
            <a:pPr algn="ctr"/>
            <a:r>
              <a:rPr lang="en-GB" dirty="0">
                <a:solidFill>
                  <a:schemeClr val="bg1"/>
                </a:solidFill>
              </a:rPr>
              <a:t>SERVICE GROUP ELEMENT PLAN</a:t>
            </a:r>
          </a:p>
        </p:txBody>
      </p:sp>
      <p:pic>
        <p:nvPicPr>
          <p:cNvPr id="16" name="Picture 15">
            <a:extLst>
              <a:ext uri="{FF2B5EF4-FFF2-40B4-BE49-F238E27FC236}">
                <a16:creationId xmlns:a16="http://schemas.microsoft.com/office/drawing/2014/main" id="{16849C67-7C3F-3563-DAB8-D2D08441467C}"/>
              </a:ext>
            </a:extLst>
          </p:cNvPr>
          <p:cNvPicPr>
            <a:picLocks noChangeAspect="1"/>
          </p:cNvPicPr>
          <p:nvPr/>
        </p:nvPicPr>
        <p:blipFill>
          <a:blip r:embed="rId5"/>
          <a:stretch>
            <a:fillRect/>
          </a:stretch>
        </p:blipFill>
        <p:spPr>
          <a:xfrm>
            <a:off x="91242" y="1240633"/>
            <a:ext cx="3933825" cy="4619625"/>
          </a:xfrm>
          <a:prstGeom prst="rect">
            <a:avLst/>
          </a:prstGeom>
        </p:spPr>
      </p:pic>
      <p:sp>
        <p:nvSpPr>
          <p:cNvPr id="18" name="Arrow: Right 17">
            <a:extLst>
              <a:ext uri="{FF2B5EF4-FFF2-40B4-BE49-F238E27FC236}">
                <a16:creationId xmlns:a16="http://schemas.microsoft.com/office/drawing/2014/main" id="{B7C63356-4E0D-D4BA-6DB0-DFFCB25B1ACD}"/>
              </a:ext>
            </a:extLst>
          </p:cNvPr>
          <p:cNvSpPr/>
          <p:nvPr/>
        </p:nvSpPr>
        <p:spPr>
          <a:xfrm>
            <a:off x="8899697" y="1274275"/>
            <a:ext cx="676747" cy="4309450"/>
          </a:xfrm>
          <a:prstGeom prst="right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FDA8F72A-D964-DBFA-D584-9DABC5B14957}"/>
              </a:ext>
            </a:extLst>
          </p:cNvPr>
          <p:cNvSpPr txBox="1"/>
          <p:nvPr/>
        </p:nvSpPr>
        <p:spPr>
          <a:xfrm>
            <a:off x="9732475" y="739411"/>
            <a:ext cx="2376514" cy="369332"/>
          </a:xfrm>
          <a:prstGeom prst="rect">
            <a:avLst/>
          </a:prstGeom>
          <a:solidFill>
            <a:srgbClr val="002060"/>
          </a:solidFill>
        </p:spPr>
        <p:txBody>
          <a:bodyPr wrap="square" rtlCol="0">
            <a:spAutoFit/>
          </a:bodyPr>
          <a:lstStyle/>
          <a:p>
            <a:pPr algn="ctr"/>
            <a:r>
              <a:rPr lang="en-GB" dirty="0">
                <a:solidFill>
                  <a:schemeClr val="bg1"/>
                </a:solidFill>
              </a:rPr>
              <a:t>OPENING BUDGET</a:t>
            </a:r>
          </a:p>
        </p:txBody>
      </p:sp>
      <p:graphicFrame>
        <p:nvGraphicFramePr>
          <p:cNvPr id="4" name="Object 3">
            <a:extLst>
              <a:ext uri="{FF2B5EF4-FFF2-40B4-BE49-F238E27FC236}">
                <a16:creationId xmlns:a16="http://schemas.microsoft.com/office/drawing/2014/main" id="{351CE6F4-E861-8E32-1D1E-57451FFFFAE7}"/>
              </a:ext>
            </a:extLst>
          </p:cNvPr>
          <p:cNvGraphicFramePr>
            <a:graphicFrameLocks noChangeAspect="1"/>
          </p:cNvGraphicFramePr>
          <p:nvPr>
            <p:extLst>
              <p:ext uri="{D42A27DB-BD31-4B8C-83A1-F6EECF244321}">
                <p14:modId xmlns:p14="http://schemas.microsoft.com/office/powerpoint/2010/main" val="2572461231"/>
              </p:ext>
            </p:extLst>
          </p:nvPr>
        </p:nvGraphicFramePr>
        <p:xfrm>
          <a:off x="4744015" y="1191132"/>
          <a:ext cx="4317589" cy="4669125"/>
        </p:xfrm>
        <a:graphic>
          <a:graphicData uri="http://schemas.openxmlformats.org/presentationml/2006/ole">
            <mc:AlternateContent xmlns:mc="http://schemas.openxmlformats.org/markup-compatibility/2006">
              <mc:Choice xmlns:v="urn:schemas-microsoft-com:vml" Requires="v">
                <p:oleObj name="Worksheet" r:id="rId6" imgW="4562630" imgH="4933937" progId="Excel.Sheet.12">
                  <p:embed/>
                </p:oleObj>
              </mc:Choice>
              <mc:Fallback>
                <p:oleObj name="Worksheet" r:id="rId6" imgW="4562630" imgH="4933937" progId="Excel.Sheet.12">
                  <p:embed/>
                  <p:pic>
                    <p:nvPicPr>
                      <p:cNvPr id="0" name=""/>
                      <p:cNvPicPr/>
                      <p:nvPr/>
                    </p:nvPicPr>
                    <p:blipFill>
                      <a:blip r:embed="rId7"/>
                      <a:stretch>
                        <a:fillRect/>
                      </a:stretch>
                    </p:blipFill>
                    <p:spPr>
                      <a:xfrm>
                        <a:off x="4744015" y="1191132"/>
                        <a:ext cx="4317589" cy="4669125"/>
                      </a:xfrm>
                      <a:prstGeom prst="rect">
                        <a:avLst/>
                      </a:prstGeom>
                    </p:spPr>
                  </p:pic>
                </p:oleObj>
              </mc:Fallback>
            </mc:AlternateContent>
          </a:graphicData>
        </a:graphic>
      </p:graphicFrame>
      <p:pic>
        <p:nvPicPr>
          <p:cNvPr id="8" name="Picture 7">
            <a:extLst>
              <a:ext uri="{FF2B5EF4-FFF2-40B4-BE49-F238E27FC236}">
                <a16:creationId xmlns:a16="http://schemas.microsoft.com/office/drawing/2014/main" id="{6F7FF4C5-F847-0E70-2BD7-0085245AD0A5}"/>
              </a:ext>
            </a:extLst>
          </p:cNvPr>
          <p:cNvPicPr>
            <a:picLocks noChangeAspect="1"/>
          </p:cNvPicPr>
          <p:nvPr/>
        </p:nvPicPr>
        <p:blipFill>
          <a:blip r:embed="rId8"/>
          <a:stretch>
            <a:fillRect/>
          </a:stretch>
        </p:blipFill>
        <p:spPr>
          <a:xfrm>
            <a:off x="10038390" y="1191132"/>
            <a:ext cx="1738289" cy="4669125"/>
          </a:xfrm>
          <a:prstGeom prst="rect">
            <a:avLst/>
          </a:prstGeom>
        </p:spPr>
      </p:pic>
    </p:spTree>
    <p:extLst>
      <p:ext uri="{BB962C8B-B14F-4D97-AF65-F5344CB8AC3E}">
        <p14:creationId xmlns:p14="http://schemas.microsoft.com/office/powerpoint/2010/main" val="2853495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2025/6 In Year Health Board Position &amp; Service Group Element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3" y="6308703"/>
            <a:ext cx="1380764" cy="427156"/>
          </a:xfrm>
          <a:prstGeom prst="rect">
            <a:avLst/>
          </a:prstGeom>
        </p:spPr>
      </p:pic>
      <p:sp>
        <p:nvSpPr>
          <p:cNvPr id="9" name="Oval 8"/>
          <p:cNvSpPr/>
          <p:nvPr/>
        </p:nvSpPr>
        <p:spPr>
          <a:xfrm>
            <a:off x="11445964" y="27233"/>
            <a:ext cx="611296"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10" name="Picture 9">
            <a:extLst>
              <a:ext uri="{FF2B5EF4-FFF2-40B4-BE49-F238E27FC236}">
                <a16:creationId xmlns:a16="http://schemas.microsoft.com/office/drawing/2014/main" id="{0DDCBC88-6609-4901-A5FA-0EFA05863FD6}"/>
              </a:ext>
            </a:extLst>
          </p:cNvPr>
          <p:cNvPicPr>
            <a:picLocks noChangeAspect="1"/>
          </p:cNvPicPr>
          <p:nvPr/>
        </p:nvPicPr>
        <p:blipFill>
          <a:blip r:embed="rId6"/>
          <a:stretch>
            <a:fillRect/>
          </a:stretch>
        </p:blipFill>
        <p:spPr>
          <a:xfrm>
            <a:off x="3452710" y="478410"/>
            <a:ext cx="5279146" cy="6257449"/>
          </a:xfrm>
          <a:prstGeom prst="rect">
            <a:avLst/>
          </a:prstGeom>
        </p:spPr>
      </p:pic>
      <p:sp>
        <p:nvSpPr>
          <p:cNvPr id="2" name="Oval 1"/>
          <p:cNvSpPr/>
          <p:nvPr/>
        </p:nvSpPr>
        <p:spPr>
          <a:xfrm>
            <a:off x="3849445" y="2365653"/>
            <a:ext cx="5279146" cy="1934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268694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Position By Month &amp; Divisions </a:t>
            </a:r>
          </a:p>
        </p:txBody>
      </p:sp>
      <p:sp>
        <p:nvSpPr>
          <p:cNvPr id="4" name="Rounded Rectangle 9">
            <a:extLst>
              <a:ext uri="{FF2B5EF4-FFF2-40B4-BE49-F238E27FC236}">
                <a16:creationId xmlns:a16="http://schemas.microsoft.com/office/drawing/2014/main" id="{5DE38DD0-17D2-268A-9193-184F3BD16204}"/>
              </a:ext>
            </a:extLst>
          </p:cNvPr>
          <p:cNvSpPr/>
          <p:nvPr/>
        </p:nvSpPr>
        <p:spPr>
          <a:xfrm>
            <a:off x="6617711" y="428967"/>
            <a:ext cx="5458040" cy="6209612"/>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150" b="0" i="0" u="none" strike="noStrike" kern="1200" cap="none" spc="0" normalizeH="0" baseline="0" noProof="0" dirty="0">
              <a:ln>
                <a:noFill/>
              </a:ln>
              <a:solidFill>
                <a:srgbClr val="002060"/>
              </a:solidFill>
              <a:effectLst/>
              <a:uLnTx/>
              <a:uFillTx/>
              <a:latin typeface="Arial" panose="020B0604020202020204" pitchFamily="34" charset="0"/>
              <a:cs typeface="Arial" panose="020B0604020202020204" pitchFamily="34" charset="0"/>
            </a:endParaRPr>
          </a:p>
        </p:txBody>
      </p:sp>
      <p:sp>
        <p:nvSpPr>
          <p:cNvPr id="8" name="Oval 7"/>
          <p:cNvSpPr/>
          <p:nvPr/>
        </p:nvSpPr>
        <p:spPr>
          <a:xfrm>
            <a:off x="11538959" y="9556"/>
            <a:ext cx="536792" cy="559341"/>
          </a:xfrm>
          <a:prstGeom prst="ellipse">
            <a:avLst/>
          </a:prstGeom>
          <a:blipFill>
            <a:blip r:embed="rId2"/>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17" name="Picture 16">
            <a:extLst>
              <a:ext uri="{FF2B5EF4-FFF2-40B4-BE49-F238E27FC236}">
                <a16:creationId xmlns:a16="http://schemas.microsoft.com/office/drawing/2014/main" id="{FBDE7E69-777F-44C3-86D8-2FED08C88B91}"/>
              </a:ext>
            </a:extLst>
          </p:cNvPr>
          <p:cNvPicPr>
            <a:picLocks noChangeAspect="1"/>
          </p:cNvPicPr>
          <p:nvPr/>
        </p:nvPicPr>
        <p:blipFill>
          <a:blip r:embed="rId3"/>
          <a:stretch>
            <a:fillRect/>
          </a:stretch>
        </p:blipFill>
        <p:spPr>
          <a:xfrm>
            <a:off x="84908" y="3695700"/>
            <a:ext cx="6423660" cy="2809489"/>
          </a:xfrm>
          <a:prstGeom prst="rect">
            <a:avLst/>
          </a:prstGeom>
        </p:spPr>
      </p:pic>
      <p:sp>
        <p:nvSpPr>
          <p:cNvPr id="3" name="TextBox 2">
            <a:extLst>
              <a:ext uri="{FF2B5EF4-FFF2-40B4-BE49-F238E27FC236}">
                <a16:creationId xmlns:a16="http://schemas.microsoft.com/office/drawing/2014/main" id="{75CDCB23-AF0F-64CD-5E41-5C914C1C806E}"/>
              </a:ext>
            </a:extLst>
          </p:cNvPr>
          <p:cNvSpPr txBox="1"/>
          <p:nvPr/>
        </p:nvSpPr>
        <p:spPr>
          <a:xfrm>
            <a:off x="6925901" y="568897"/>
            <a:ext cx="5149850" cy="6017032"/>
          </a:xfrm>
          <a:prstGeom prst="rect">
            <a:avLst/>
          </a:prstGeom>
          <a:noFill/>
        </p:spPr>
        <p:txBody>
          <a:bodyPr wrap="square" rtlCol="0">
            <a:spAutoFit/>
          </a:bodyPr>
          <a:lstStyle/>
          <a:p>
            <a:r>
              <a:rPr lang="en-GB" sz="1100" b="1" dirty="0">
                <a:solidFill>
                  <a:srgbClr val="002060"/>
                </a:solidFill>
                <a:latin typeface="Arial" panose="020B0604020202020204" pitchFamily="34" charset="0"/>
                <a:cs typeface="Arial" panose="020B0604020202020204" pitchFamily="34" charset="0"/>
              </a:rPr>
              <a:t>KEY MESSAGES</a:t>
            </a:r>
          </a:p>
          <a:p>
            <a:r>
              <a:rPr lang="en-GB" sz="1100" dirty="0">
                <a:solidFill>
                  <a:srgbClr val="002060"/>
                </a:solidFill>
                <a:latin typeface="Arial" panose="020B0604020202020204" pitchFamily="34" charset="0"/>
                <a:cs typeface="Arial" panose="020B0604020202020204" pitchFamily="34" charset="0"/>
              </a:rPr>
              <a:t>The MHLD Service Group has brought forward an underlying deficit, ULD, of £5.7m from 2024-25, of which £2.2m is funded from the Health Board Financial Plan. There will be need to reduce expenditure by the balance of £3.5m. In addition, MHLD has been set a savings target in the new year of £5.7m giving an overall expenditure reduction target in 2025-26 of £9.2m. Funding of £2.8m has been provided from the Plan for CHC inflation in 2025-26 but the Service Group is required to manage new year growth from existing resource. CHC for this purpose includes commissioning of all complex care.</a:t>
            </a:r>
          </a:p>
          <a:p>
            <a:endParaRPr lang="en-GB" sz="1100" dirty="0">
              <a:solidFill>
                <a:srgbClr val="002060"/>
              </a:solidFill>
              <a:latin typeface="Arial" panose="020B0604020202020204" pitchFamily="34" charset="0"/>
              <a:cs typeface="Arial" panose="020B0604020202020204" pitchFamily="34" charset="0"/>
            </a:endParaRPr>
          </a:p>
          <a:p>
            <a:r>
              <a:rPr lang="en-GB" sz="1100" dirty="0">
                <a:solidFill>
                  <a:srgbClr val="002060"/>
                </a:solidFill>
                <a:latin typeface="Arial" panose="020B0604020202020204" pitchFamily="34" charset="0"/>
                <a:cs typeface="Arial" panose="020B0604020202020204" pitchFamily="34" charset="0"/>
              </a:rPr>
              <a:t>In month 02 of the new financial year MHLD is reporting an overspend of £1.334m and a Year to Date overspend of £2.577m. The in-month position has worsened by £0.09m compared to month 01, the deterioration is all in pay and largely in medical staffing.</a:t>
            </a:r>
          </a:p>
          <a:p>
            <a:r>
              <a:rPr lang="en-GB" sz="1100" dirty="0">
                <a:solidFill>
                  <a:srgbClr val="002060"/>
                </a:solidFill>
                <a:latin typeface="Arial" panose="020B0604020202020204" pitchFamily="34" charset="0"/>
                <a:cs typeface="Arial" panose="020B0604020202020204" pitchFamily="34" charset="0"/>
              </a:rPr>
              <a:t> </a:t>
            </a:r>
          </a:p>
          <a:p>
            <a:r>
              <a:rPr lang="en-GB" sz="1100" dirty="0">
                <a:solidFill>
                  <a:srgbClr val="002060"/>
                </a:solidFill>
                <a:latin typeface="Arial" panose="020B0604020202020204" pitchFamily="34" charset="0"/>
                <a:cs typeface="Arial" panose="020B0604020202020204" pitchFamily="34" charset="0"/>
              </a:rPr>
              <a:t>The high-level breakdown of the in-month overspending in month 02 is:</a:t>
            </a:r>
          </a:p>
          <a:p>
            <a:r>
              <a:rPr lang="en-GB" sz="1100" dirty="0">
                <a:solidFill>
                  <a:srgbClr val="002060"/>
                </a:solidFill>
                <a:latin typeface="Arial" panose="020B0604020202020204" pitchFamily="34" charset="0"/>
                <a:cs typeface="Arial" panose="020B0604020202020204" pitchFamily="34" charset="0"/>
              </a:rPr>
              <a:t>• Underlying position from last year = £0.248m</a:t>
            </a:r>
          </a:p>
          <a:p>
            <a:r>
              <a:rPr lang="en-GB" sz="1100" dirty="0">
                <a:solidFill>
                  <a:srgbClr val="002060"/>
                </a:solidFill>
                <a:latin typeface="Arial" panose="020B0604020202020204" pitchFamily="34" charset="0"/>
                <a:cs typeface="Arial" panose="020B0604020202020204" pitchFamily="34" charset="0"/>
              </a:rPr>
              <a:t>• Shortfall on savings delivery = £0.432</a:t>
            </a:r>
          </a:p>
          <a:p>
            <a:r>
              <a:rPr lang="en-GB" sz="1100" dirty="0">
                <a:solidFill>
                  <a:srgbClr val="002060"/>
                </a:solidFill>
                <a:latin typeface="Arial" panose="020B0604020202020204" pitchFamily="34" charset="0"/>
                <a:cs typeface="Arial" panose="020B0604020202020204" pitchFamily="34" charset="0"/>
              </a:rPr>
              <a:t>• Cost of Adult MH placements not reflected in the ULD assessment = £0.654m</a:t>
            </a:r>
          </a:p>
          <a:p>
            <a:endParaRPr lang="en-GB" sz="1100" dirty="0">
              <a:solidFill>
                <a:srgbClr val="002060"/>
              </a:solidFill>
              <a:latin typeface="Arial" panose="020B0604020202020204" pitchFamily="34" charset="0"/>
              <a:cs typeface="Arial" panose="020B0604020202020204" pitchFamily="34" charset="0"/>
            </a:endParaRPr>
          </a:p>
          <a:p>
            <a:r>
              <a:rPr lang="en-GB" sz="1100" dirty="0">
                <a:solidFill>
                  <a:srgbClr val="002060"/>
                </a:solidFill>
                <a:latin typeface="Arial" panose="020B0604020202020204" pitchFamily="34" charset="0"/>
                <a:cs typeface="Arial" panose="020B0604020202020204" pitchFamily="34" charset="0"/>
              </a:rPr>
              <a:t>There is some improvement in the underlying position, and this can be attributed to:</a:t>
            </a:r>
          </a:p>
          <a:p>
            <a:r>
              <a:rPr lang="en-GB" sz="1100" dirty="0">
                <a:solidFill>
                  <a:srgbClr val="002060"/>
                </a:solidFill>
                <a:latin typeface="Arial" panose="020B0604020202020204" pitchFamily="34" charset="0"/>
                <a:cs typeface="Arial" panose="020B0604020202020204" pitchFamily="34" charset="0"/>
              </a:rPr>
              <a:t>• Some improvement in variable pay</a:t>
            </a:r>
          </a:p>
          <a:p>
            <a:r>
              <a:rPr lang="en-GB" sz="1100" dirty="0">
                <a:solidFill>
                  <a:srgbClr val="002060"/>
                </a:solidFill>
                <a:latin typeface="Arial" panose="020B0604020202020204" pitchFamily="34" charset="0"/>
                <a:cs typeface="Arial" panose="020B0604020202020204" pitchFamily="34" charset="0"/>
              </a:rPr>
              <a:t>• Increased underspending from vacancy in A&amp;C and Psychology budgets</a:t>
            </a:r>
          </a:p>
          <a:p>
            <a:r>
              <a:rPr lang="en-GB" sz="1100" dirty="0">
                <a:solidFill>
                  <a:srgbClr val="002060"/>
                </a:solidFill>
                <a:latin typeface="Arial" panose="020B0604020202020204" pitchFamily="34" charset="0"/>
                <a:cs typeface="Arial" panose="020B0604020202020204" pitchFamily="34" charset="0"/>
              </a:rPr>
              <a:t>• Additional funding for buvidal</a:t>
            </a:r>
          </a:p>
          <a:p>
            <a:r>
              <a:rPr lang="en-GB" sz="1100" dirty="0">
                <a:solidFill>
                  <a:srgbClr val="002060"/>
                </a:solidFill>
                <a:latin typeface="Arial" panose="020B0604020202020204" pitchFamily="34" charset="0"/>
                <a:cs typeface="Arial" panose="020B0604020202020204" pitchFamily="34" charset="0"/>
              </a:rPr>
              <a:t>• Additional funding for drugs and non-pay inflation from the HB plan.</a:t>
            </a:r>
          </a:p>
          <a:p>
            <a:endParaRPr lang="en-GB" sz="1100" dirty="0">
              <a:solidFill>
                <a:srgbClr val="002060"/>
              </a:solidFill>
              <a:latin typeface="Arial" panose="020B0604020202020204" pitchFamily="34" charset="0"/>
              <a:cs typeface="Arial" panose="020B0604020202020204" pitchFamily="34" charset="0"/>
            </a:endParaRPr>
          </a:p>
          <a:p>
            <a:r>
              <a:rPr lang="en-GB" sz="1100" dirty="0">
                <a:solidFill>
                  <a:srgbClr val="002060"/>
                </a:solidFill>
                <a:latin typeface="Arial" panose="020B0604020202020204" pitchFamily="34" charset="0"/>
                <a:cs typeface="Arial" panose="020B0604020202020204" pitchFamily="34" charset="0"/>
              </a:rPr>
              <a:t>The Service Group has only identified savings of £0.695m against target leaving a shortfall of £5.1m</a:t>
            </a:r>
          </a:p>
          <a:p>
            <a:endParaRPr lang="en-GB" sz="1100" dirty="0">
              <a:solidFill>
                <a:srgbClr val="002060"/>
              </a:solidFill>
              <a:latin typeface="Arial" panose="020B0604020202020204" pitchFamily="34" charset="0"/>
              <a:cs typeface="Arial" panose="020B0604020202020204" pitchFamily="34" charset="0"/>
            </a:endParaRPr>
          </a:p>
          <a:p>
            <a:r>
              <a:rPr lang="en-GB" sz="1100" dirty="0">
                <a:solidFill>
                  <a:srgbClr val="002060"/>
                </a:solidFill>
                <a:latin typeface="Arial" panose="020B0604020202020204" pitchFamily="34" charset="0"/>
                <a:cs typeface="Arial" panose="020B0604020202020204" pitchFamily="34" charset="0"/>
              </a:rPr>
              <a:t>From the second half of the last financial year the Service Group has not been able to admit all new adult MH patients and has had to commission a high number of cases in the private sector. There are currently 22 patients placed in the private sector giving rise to the cost of £0.654m in month.</a:t>
            </a:r>
          </a:p>
        </p:txBody>
      </p:sp>
      <p:pic>
        <p:nvPicPr>
          <p:cNvPr id="30" name="Picture 29">
            <a:extLst>
              <a:ext uri="{FF2B5EF4-FFF2-40B4-BE49-F238E27FC236}">
                <a16:creationId xmlns:a16="http://schemas.microsoft.com/office/drawing/2014/main" id="{9428FC44-0003-5671-4DA4-6FE44449B481}"/>
              </a:ext>
            </a:extLst>
          </p:cNvPr>
          <p:cNvPicPr>
            <a:picLocks noChangeAspect="1"/>
          </p:cNvPicPr>
          <p:nvPr/>
        </p:nvPicPr>
        <p:blipFill>
          <a:blip r:embed="rId4"/>
          <a:stretch>
            <a:fillRect/>
          </a:stretch>
        </p:blipFill>
        <p:spPr>
          <a:xfrm>
            <a:off x="84908" y="645096"/>
            <a:ext cx="2838450" cy="2940050"/>
          </a:xfrm>
          <a:prstGeom prst="rect">
            <a:avLst/>
          </a:prstGeom>
        </p:spPr>
      </p:pic>
      <p:pic>
        <p:nvPicPr>
          <p:cNvPr id="32" name="Picture 31">
            <a:extLst>
              <a:ext uri="{FF2B5EF4-FFF2-40B4-BE49-F238E27FC236}">
                <a16:creationId xmlns:a16="http://schemas.microsoft.com/office/drawing/2014/main" id="{FCF7B313-954D-8036-BB52-73907113C69B}"/>
              </a:ext>
            </a:extLst>
          </p:cNvPr>
          <p:cNvPicPr>
            <a:picLocks noChangeAspect="1"/>
          </p:cNvPicPr>
          <p:nvPr/>
        </p:nvPicPr>
        <p:blipFill>
          <a:blip r:embed="rId5"/>
          <a:stretch>
            <a:fillRect/>
          </a:stretch>
        </p:blipFill>
        <p:spPr>
          <a:xfrm>
            <a:off x="3032501" y="649003"/>
            <a:ext cx="3295871" cy="2932158"/>
          </a:xfrm>
          <a:prstGeom prst="rect">
            <a:avLst/>
          </a:prstGeom>
        </p:spPr>
      </p:pic>
    </p:spTree>
    <p:extLst>
      <p:ext uri="{BB962C8B-B14F-4D97-AF65-F5344CB8AC3E}">
        <p14:creationId xmlns:p14="http://schemas.microsoft.com/office/powerpoint/2010/main" val="1262300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In month Service Group Position By Division &amp; Type Expenditure/Income</a:t>
            </a:r>
          </a:p>
        </p:txBody>
      </p:sp>
      <p:sp>
        <p:nvSpPr>
          <p:cNvPr id="9" name="Oval 8"/>
          <p:cNvSpPr/>
          <p:nvPr/>
        </p:nvSpPr>
        <p:spPr>
          <a:xfrm>
            <a:off x="11416910" y="125623"/>
            <a:ext cx="536792" cy="536792"/>
          </a:xfrm>
          <a:prstGeom prst="ellipse">
            <a:avLst/>
          </a:prstGeom>
          <a:blipFill>
            <a:blip r:embed="rId2"/>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1" name="TextBox 10">
            <a:extLst>
              <a:ext uri="{FF2B5EF4-FFF2-40B4-BE49-F238E27FC236}">
                <a16:creationId xmlns:a16="http://schemas.microsoft.com/office/drawing/2014/main" id="{586DB673-3C20-4FB9-B66F-CC21088450E0}"/>
              </a:ext>
            </a:extLst>
          </p:cNvPr>
          <p:cNvSpPr txBox="1"/>
          <p:nvPr/>
        </p:nvSpPr>
        <p:spPr>
          <a:xfrm>
            <a:off x="6389442" y="889843"/>
            <a:ext cx="5564260" cy="5078313"/>
          </a:xfrm>
          <a:prstGeom prst="rect">
            <a:avLst/>
          </a:prstGeom>
          <a:solidFill>
            <a:schemeClr val="bg1"/>
          </a:solidFill>
        </p:spPr>
        <p:txBody>
          <a:bodyPr wrap="square">
            <a:spAutoFit/>
          </a:bodyPr>
          <a:lstStyle/>
          <a:p>
            <a:pPr marR="0" lvl="0" defTabSz="914400" rtl="0" eaLnBrk="1" fontAlgn="auto" latinLnBrk="0" hangingPunct="1">
              <a:lnSpc>
                <a:spcPct val="100000"/>
              </a:lnSpc>
              <a:spcBef>
                <a:spcPts val="0"/>
              </a:spcBef>
              <a:spcAft>
                <a:spcPts val="0"/>
              </a:spcAft>
              <a:buClr>
                <a:srgbClr val="000000"/>
              </a:buClr>
              <a:buSzTx/>
              <a:tabLst/>
              <a:defRPr/>
            </a:pPr>
            <a:r>
              <a:rPr kumimoji="0" lang="en-GB" sz="1200" b="1" i="0" u="none" strike="noStrike" kern="0" cap="none" spc="0" normalizeH="0" baseline="0" noProof="0" dirty="0">
                <a:ln>
                  <a:noFill/>
                </a:ln>
                <a:solidFill>
                  <a:srgbClr val="002060"/>
                </a:solidFill>
                <a:effectLst/>
                <a:uLnTx/>
                <a:uFillTx/>
                <a:latin typeface="Arial"/>
                <a:ea typeface="+mn-ea"/>
                <a:cs typeface="+mn-cs"/>
                <a:sym typeface="Arial"/>
              </a:rPr>
              <a:t>Income - £0.009m over in month</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The pressures come from the income targets for the Veterans Service with C&amp;V and for PBM/PBS training.</a:t>
            </a:r>
          </a:p>
          <a:p>
            <a:pPr marR="0" lvl="0" defTabSz="914400" rtl="0" eaLnBrk="1" fontAlgn="auto" latinLnBrk="0" hangingPunct="1">
              <a:lnSpc>
                <a:spcPct val="100000"/>
              </a:lnSpc>
              <a:spcBef>
                <a:spcPts val="0"/>
              </a:spcBef>
              <a:spcAft>
                <a:spcPts val="0"/>
              </a:spcAft>
              <a:buClr>
                <a:srgbClr val="000000"/>
              </a:buClr>
              <a:buSzTx/>
              <a:tabLst/>
              <a:defRPr/>
            </a:pP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kumimoji="0" lang="en-GB" sz="1200" b="1" i="0" u="none" strike="noStrike" kern="0" cap="none" spc="0" normalizeH="0" baseline="0" noProof="0" dirty="0">
                <a:ln>
                  <a:noFill/>
                </a:ln>
                <a:solidFill>
                  <a:srgbClr val="002060"/>
                </a:solidFill>
                <a:effectLst/>
                <a:uLnTx/>
                <a:uFillTx/>
                <a:latin typeface="Arial"/>
                <a:ea typeface="+mn-ea"/>
                <a:cs typeface="+mn-cs"/>
                <a:sym typeface="Arial"/>
              </a:rPr>
              <a:t>Pay - £0.292m over in month</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The pressure is in medical staff and ACS offset by underspending from vacancy in A&amp;C and Psychology.</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There is increased expenditure in Medical staffing from increased ADHs and consultant back-pay. Across Nursing, the variable pay has increased by £23,487 from £749,087 in month 01 to £772,574 in month 02. </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In month 02, the level of underspend in both A&amp;C and Psychology is reduced due to an increased headcount. </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In </a:t>
            </a:r>
            <a:r>
              <a:rPr lang="en-GB" sz="1200" kern="0" dirty="0">
                <a:solidFill>
                  <a:srgbClr val="002060"/>
                </a:solidFill>
                <a:latin typeface="Arial"/>
                <a:sym typeface="Arial"/>
              </a:rPr>
              <a:t>month </a:t>
            </a: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pressure in pay from the disaggregation of the LTA with CTM for EIP and Dechrau Newydd. </a:t>
            </a:r>
          </a:p>
          <a:p>
            <a:pPr marR="0" lvl="0" defTabSz="914400" rtl="0" eaLnBrk="1" fontAlgn="auto" latinLnBrk="0" hangingPunct="1">
              <a:lnSpc>
                <a:spcPct val="100000"/>
              </a:lnSpc>
              <a:spcBef>
                <a:spcPts val="0"/>
              </a:spcBef>
              <a:spcAft>
                <a:spcPts val="0"/>
              </a:spcAft>
              <a:buClr>
                <a:srgbClr val="000000"/>
              </a:buClr>
              <a:buSzTx/>
              <a:tabLst/>
              <a:defRPr/>
            </a:pP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kumimoji="0" lang="en-GB" sz="1200" b="1" i="0" u="none" strike="noStrike" kern="0" cap="none" spc="0" normalizeH="0" baseline="0" noProof="0" dirty="0">
                <a:ln>
                  <a:noFill/>
                </a:ln>
                <a:solidFill>
                  <a:srgbClr val="002060"/>
                </a:solidFill>
                <a:effectLst/>
                <a:uLnTx/>
                <a:uFillTx/>
                <a:latin typeface="Arial"/>
                <a:ea typeface="+mn-ea"/>
                <a:cs typeface="+mn-cs"/>
                <a:sym typeface="Arial"/>
              </a:rPr>
              <a:t>Non-Pay - £1.033m over in month</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The majority of the overspend is due to commissioned Adult beds in the private sector due to Inpatient pressures and the savings shortfall.</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CHC reported an overspend of £533,666 which includes expenditure of £653,465 for the privately commissioned Adult Inpatient and PICU beds.</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The charge for the savings shortfall is £432,209.</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Other pressures in non-pay primarily relate to drug issues and transport. The pressure in drugs is due to the volume of pharmacy and FP10 issues. During the first two months, there has been further increase in the cost of </a:t>
            </a:r>
            <a:r>
              <a:rPr kumimoji="0" lang="en-GB" sz="1200" i="0" u="none" strike="noStrike" kern="0" cap="none" spc="0" normalizeH="0" baseline="0" noProof="0" dirty="0" err="1">
                <a:ln>
                  <a:noFill/>
                </a:ln>
                <a:solidFill>
                  <a:srgbClr val="002060"/>
                </a:solidFill>
                <a:effectLst/>
                <a:uLnTx/>
                <a:uFillTx/>
                <a:latin typeface="Arial"/>
                <a:ea typeface="+mn-ea"/>
                <a:cs typeface="+mn-cs"/>
                <a:sym typeface="Arial"/>
              </a:rPr>
              <a:t>buvidal</a:t>
            </a: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 The increased transport costs are from the adult privately commissioned beds. There is a step up in expenditure during the month following some PO and receipting issues in month 01 resulting in a catch up in month 02.</a:t>
            </a:r>
          </a:p>
        </p:txBody>
      </p:sp>
      <p:pic>
        <p:nvPicPr>
          <p:cNvPr id="6" name="Picture 5">
            <a:extLst>
              <a:ext uri="{FF2B5EF4-FFF2-40B4-BE49-F238E27FC236}">
                <a16:creationId xmlns:a16="http://schemas.microsoft.com/office/drawing/2014/main" id="{14D15851-42CC-D2FC-EC70-CB8429491C97}"/>
              </a:ext>
            </a:extLst>
          </p:cNvPr>
          <p:cNvPicPr>
            <a:picLocks noChangeAspect="1"/>
          </p:cNvPicPr>
          <p:nvPr/>
        </p:nvPicPr>
        <p:blipFill>
          <a:blip r:embed="rId3"/>
          <a:stretch>
            <a:fillRect/>
          </a:stretch>
        </p:blipFill>
        <p:spPr>
          <a:xfrm>
            <a:off x="114300" y="1432917"/>
            <a:ext cx="6223595" cy="3992166"/>
          </a:xfrm>
          <a:prstGeom prst="rect">
            <a:avLst/>
          </a:prstGeom>
        </p:spPr>
      </p:pic>
    </p:spTree>
    <p:extLst>
      <p:ext uri="{BB962C8B-B14F-4D97-AF65-F5344CB8AC3E}">
        <p14:creationId xmlns:p14="http://schemas.microsoft.com/office/powerpoint/2010/main" val="3532585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of Position (Actual)</a:t>
            </a:r>
          </a:p>
        </p:txBody>
      </p:sp>
      <p:sp>
        <p:nvSpPr>
          <p:cNvPr id="16" name="TextBox 15"/>
          <p:cNvSpPr txBox="1"/>
          <p:nvPr/>
        </p:nvSpPr>
        <p:spPr>
          <a:xfrm>
            <a:off x="93838" y="3573362"/>
            <a:ext cx="11996890" cy="2868870"/>
          </a:xfrm>
          <a:prstGeom prst="roundRect">
            <a:avLst/>
          </a:prstGeom>
          <a:solidFill>
            <a:schemeClr val="bg1"/>
          </a:solidFill>
          <a:ln>
            <a:solidFill>
              <a:srgbClr val="002060"/>
            </a:solidFill>
          </a:ln>
        </p:spPr>
        <p:txBody>
          <a:bodyPr wrap="square" rtlCol="0">
            <a:spAutoFit/>
          </a:bodyPr>
          <a:lstStyle/>
          <a:p>
            <a:r>
              <a:rPr lang="en-GB" sz="1250" b="1" u="sng" dirty="0">
                <a:solidFill>
                  <a:srgbClr val="002060"/>
                </a:solidFill>
                <a:latin typeface="Arial" panose="020B0604020202020204" pitchFamily="34" charset="0"/>
                <a:cs typeface="Arial" panose="020B0604020202020204" pitchFamily="34" charset="0"/>
              </a:rPr>
              <a:t>Income</a:t>
            </a:r>
          </a:p>
          <a:p>
            <a:r>
              <a:rPr lang="en-GB" sz="1250" dirty="0">
                <a:solidFill>
                  <a:srgbClr val="002060"/>
                </a:solidFill>
                <a:latin typeface="Arial" panose="020B0604020202020204" pitchFamily="34" charset="0"/>
                <a:cs typeface="Arial" panose="020B0604020202020204" pitchFamily="34" charset="0"/>
              </a:rPr>
              <a:t>Overall income is down compared to the last year, but this is due to some non-recurrent income in the last year. The increased income in month 02 is due to additional funding from HEIW for the MH Workforce Plan. Income is largely to target in the new year to date.</a:t>
            </a:r>
          </a:p>
          <a:p>
            <a:r>
              <a:rPr lang="en-GB" sz="1250" dirty="0">
                <a:solidFill>
                  <a:srgbClr val="002060"/>
                </a:solidFill>
                <a:latin typeface="Arial" panose="020B0604020202020204" pitchFamily="34" charset="0"/>
                <a:cs typeface="Arial" panose="020B0604020202020204" pitchFamily="34" charset="0"/>
              </a:rPr>
              <a:t> </a:t>
            </a:r>
          </a:p>
          <a:p>
            <a:r>
              <a:rPr lang="en-GB" sz="1250" b="1" u="sng" dirty="0">
                <a:solidFill>
                  <a:srgbClr val="002060"/>
                </a:solidFill>
                <a:latin typeface="Arial" panose="020B0604020202020204" pitchFamily="34" charset="0"/>
                <a:cs typeface="Arial" panose="020B0604020202020204" pitchFamily="34" charset="0"/>
              </a:rPr>
              <a:t>Pay </a:t>
            </a:r>
          </a:p>
          <a:p>
            <a:r>
              <a:rPr lang="en-GB" sz="1250" dirty="0">
                <a:solidFill>
                  <a:srgbClr val="002060"/>
                </a:solidFill>
                <a:latin typeface="Arial" panose="020B0604020202020204" pitchFamily="34" charset="0"/>
                <a:cs typeface="Arial" panose="020B0604020202020204" pitchFamily="34" charset="0"/>
              </a:rPr>
              <a:t>Pay in in the new financial year is at a similar level to that at the end of the last financial year. The Medical and Nursing variable pay continues to be very high, albeit there has been some reduction in variable pay. It is the variable pay that is driving the large overspending against pay budget.</a:t>
            </a:r>
          </a:p>
          <a:p>
            <a:endParaRPr lang="en-GB" sz="1250" dirty="0">
              <a:solidFill>
                <a:srgbClr val="002060"/>
              </a:solidFill>
              <a:latin typeface="Arial" panose="020B0604020202020204" pitchFamily="34" charset="0"/>
              <a:cs typeface="Arial" panose="020B0604020202020204" pitchFamily="34" charset="0"/>
            </a:endParaRPr>
          </a:p>
          <a:p>
            <a:r>
              <a:rPr lang="en-GB" sz="1250" b="1" u="sng" dirty="0">
                <a:solidFill>
                  <a:srgbClr val="002060"/>
                </a:solidFill>
                <a:latin typeface="Arial" panose="020B0604020202020204" pitchFamily="34" charset="0"/>
                <a:cs typeface="Arial" panose="020B0604020202020204" pitchFamily="34" charset="0"/>
              </a:rPr>
              <a:t>Non-Pay</a:t>
            </a:r>
          </a:p>
          <a:p>
            <a:r>
              <a:rPr lang="en-GB" sz="1250" dirty="0">
                <a:solidFill>
                  <a:srgbClr val="002060"/>
                </a:solidFill>
                <a:latin typeface="Arial" panose="020B0604020202020204" pitchFamily="34" charset="0"/>
                <a:cs typeface="Arial" panose="020B0604020202020204" pitchFamily="34" charset="0"/>
              </a:rPr>
              <a:t>There are two large cost pressures in non-pay in the new financial year being the costs of the adult privately commissioned placements and the charge for the savings shortfall. It has not been possible to admit a large number of cases directly into the in-house adult MH provision resulting in admission directly into the private sector. There is a large gap between savings delivery and the target that has been set giving rise to a large charge in the financial position.</a:t>
            </a:r>
          </a:p>
          <a:p>
            <a:endParaRPr lang="en-GB" sz="1250" dirty="0">
              <a:solidFill>
                <a:srgbClr val="002060"/>
              </a:solidFill>
              <a:latin typeface="Arial" panose="020B0604020202020204" pitchFamily="34" charset="0"/>
              <a:cs typeface="Arial" panose="020B0604020202020204" pitchFamily="34" charset="0"/>
            </a:endParaRPr>
          </a:p>
        </p:txBody>
      </p:sp>
      <p:sp>
        <p:nvSpPr>
          <p:cNvPr id="10" name="Oval 9"/>
          <p:cNvSpPr/>
          <p:nvPr/>
        </p:nvSpPr>
        <p:spPr>
          <a:xfrm>
            <a:off x="11492006" y="69788"/>
            <a:ext cx="476675" cy="415801"/>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5" name="Picture 24">
            <a:extLst>
              <a:ext uri="{FF2B5EF4-FFF2-40B4-BE49-F238E27FC236}">
                <a16:creationId xmlns:a16="http://schemas.microsoft.com/office/drawing/2014/main" id="{510E5E05-A153-442F-BDA6-2056C623FB7B}"/>
              </a:ext>
            </a:extLst>
          </p:cNvPr>
          <p:cNvPicPr>
            <a:picLocks noChangeAspect="1"/>
          </p:cNvPicPr>
          <p:nvPr/>
        </p:nvPicPr>
        <p:blipFill>
          <a:blip r:embed="rId3"/>
          <a:stretch>
            <a:fillRect/>
          </a:stretch>
        </p:blipFill>
        <p:spPr>
          <a:xfrm>
            <a:off x="85857" y="1023038"/>
            <a:ext cx="3836670" cy="2169639"/>
          </a:xfrm>
          <a:prstGeom prst="rect">
            <a:avLst/>
          </a:prstGeom>
        </p:spPr>
      </p:pic>
      <p:pic>
        <p:nvPicPr>
          <p:cNvPr id="27" name="Picture 26">
            <a:extLst>
              <a:ext uri="{FF2B5EF4-FFF2-40B4-BE49-F238E27FC236}">
                <a16:creationId xmlns:a16="http://schemas.microsoft.com/office/drawing/2014/main" id="{0445C263-DD8F-4E69-B851-A9D442804B33}"/>
              </a:ext>
            </a:extLst>
          </p:cNvPr>
          <p:cNvPicPr>
            <a:picLocks noChangeAspect="1"/>
          </p:cNvPicPr>
          <p:nvPr/>
        </p:nvPicPr>
        <p:blipFill>
          <a:blip r:embed="rId4"/>
          <a:stretch>
            <a:fillRect/>
          </a:stretch>
        </p:blipFill>
        <p:spPr>
          <a:xfrm>
            <a:off x="4073555" y="1015705"/>
            <a:ext cx="3836670" cy="2176972"/>
          </a:xfrm>
          <a:prstGeom prst="rect">
            <a:avLst/>
          </a:prstGeom>
        </p:spPr>
      </p:pic>
      <p:pic>
        <p:nvPicPr>
          <p:cNvPr id="29" name="Picture 28">
            <a:extLst>
              <a:ext uri="{FF2B5EF4-FFF2-40B4-BE49-F238E27FC236}">
                <a16:creationId xmlns:a16="http://schemas.microsoft.com/office/drawing/2014/main" id="{6EAFE7B2-0FAB-47D4-A84F-E198B444007E}"/>
              </a:ext>
            </a:extLst>
          </p:cNvPr>
          <p:cNvPicPr>
            <a:picLocks noChangeAspect="1"/>
          </p:cNvPicPr>
          <p:nvPr/>
        </p:nvPicPr>
        <p:blipFill>
          <a:blip r:embed="rId5"/>
          <a:stretch>
            <a:fillRect/>
          </a:stretch>
        </p:blipFill>
        <p:spPr>
          <a:xfrm>
            <a:off x="8061252" y="1015704"/>
            <a:ext cx="3961947" cy="2176971"/>
          </a:xfrm>
          <a:prstGeom prst="rect">
            <a:avLst/>
          </a:prstGeom>
        </p:spPr>
      </p:pic>
    </p:spTree>
    <p:extLst>
      <p:ext uri="{BB962C8B-B14F-4D97-AF65-F5344CB8AC3E}">
        <p14:creationId xmlns:p14="http://schemas.microsoft.com/office/powerpoint/2010/main" val="2647838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Pay Summary (Actual)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2" name="TextBox 11">
            <a:extLst>
              <a:ext uri="{FF2B5EF4-FFF2-40B4-BE49-F238E27FC236}">
                <a16:creationId xmlns:a16="http://schemas.microsoft.com/office/drawing/2014/main" id="{64C2AECE-9B37-25D3-EABF-4A21289D0CBE}"/>
              </a:ext>
            </a:extLst>
          </p:cNvPr>
          <p:cNvSpPr txBox="1"/>
          <p:nvPr/>
        </p:nvSpPr>
        <p:spPr>
          <a:xfrm>
            <a:off x="124732" y="3429000"/>
            <a:ext cx="11864543" cy="2271125"/>
          </a:xfrm>
          <a:prstGeom prst="roundRect">
            <a:avLst/>
          </a:prstGeom>
          <a:solidFill>
            <a:schemeClr val="bg1"/>
          </a:solidFill>
          <a:ln>
            <a:solidFill>
              <a:srgbClr val="002060"/>
            </a:solidFill>
          </a:ln>
        </p:spPr>
        <p:txBody>
          <a:bodyPr wrap="square" rtlCol="0">
            <a:spAutoFit/>
          </a:bodyPr>
          <a:lstStyle/>
          <a:p>
            <a:pPr>
              <a:spcAft>
                <a:spcPts val="600"/>
              </a:spcAft>
            </a:pPr>
            <a:r>
              <a:rPr lang="en-GB" sz="1200" dirty="0">
                <a:solidFill>
                  <a:srgbClr val="002060"/>
                </a:solidFill>
                <a:latin typeface="Arial" panose="020B0604020202020204" pitchFamily="34" charset="0"/>
                <a:cs typeface="Arial" panose="020B0604020202020204" pitchFamily="34" charset="0"/>
              </a:rPr>
              <a:t>Pay is at a similar level in month 01 to that at the end of the last financial year albeit there is some reduction in variable pay.</a:t>
            </a:r>
          </a:p>
          <a:p>
            <a:pPr>
              <a:spcAft>
                <a:spcPts val="600"/>
              </a:spcAft>
            </a:pPr>
            <a:r>
              <a:rPr lang="en-GB" sz="1200" dirty="0">
                <a:solidFill>
                  <a:srgbClr val="002060"/>
                </a:solidFill>
                <a:latin typeface="Arial" panose="020B0604020202020204" pitchFamily="34" charset="0"/>
                <a:cs typeface="Arial" panose="020B0604020202020204" pitchFamily="34" charset="0"/>
              </a:rPr>
              <a:t>Variable pay expenditure remains very high in the new year primarily in nursing and medical staffing and to a lesser extent agency A&amp;C expenditure. The A&amp;C agency is largely across the Mental Health division.</a:t>
            </a:r>
          </a:p>
          <a:p>
            <a:pPr>
              <a:spcAft>
                <a:spcPts val="600"/>
              </a:spcAft>
            </a:pPr>
            <a:r>
              <a:rPr lang="en-GB" sz="1200" dirty="0">
                <a:solidFill>
                  <a:srgbClr val="002060"/>
                </a:solidFill>
                <a:latin typeface="Arial" panose="020B0604020202020204" pitchFamily="34" charset="0"/>
                <a:cs typeface="Arial" panose="020B0604020202020204" pitchFamily="34" charset="0"/>
              </a:rPr>
              <a:t>In medical staffing agency usage has increased in month and ADH decreased. Agency has increased by £4,298 to £211,399 with continued usage across a number of services. The monthly ADH accrual had been too high at the end of the last financial year and the expenditure was expected to reduce accordingly in month 01. </a:t>
            </a:r>
          </a:p>
          <a:p>
            <a:pPr>
              <a:spcAft>
                <a:spcPts val="600"/>
              </a:spcAft>
            </a:pPr>
            <a:r>
              <a:rPr lang="en-GB" sz="1200" dirty="0">
                <a:solidFill>
                  <a:srgbClr val="002060"/>
                </a:solidFill>
                <a:latin typeface="Arial" panose="020B0604020202020204" pitchFamily="34" charset="0"/>
                <a:cs typeface="Arial" panose="020B0604020202020204" pitchFamily="34" charset="0"/>
              </a:rPr>
              <a:t>In nursing there had been recruitment at RN and HCSW level alongside increased variable pay at the end of the last year. In month 01 there has been a reduction in nurse variable pay compared to the end of the last year, with an overall reduction from £978,984 in month 12 of last year to £749,087 in month 01, the reduction is spread across RN and HCSW Bank and agency cover.</a:t>
            </a:r>
          </a:p>
          <a:p>
            <a:pPr>
              <a:spcAft>
                <a:spcPts val="600"/>
              </a:spcAft>
            </a:pPr>
            <a:r>
              <a:rPr lang="en-GB" sz="1200" dirty="0">
                <a:solidFill>
                  <a:srgbClr val="002060"/>
                </a:solidFill>
                <a:latin typeface="Arial" panose="020B0604020202020204" pitchFamily="34" charset="0"/>
                <a:cs typeface="Arial" panose="020B0604020202020204" pitchFamily="34" charset="0"/>
              </a:rPr>
              <a:t>In month 02, A&amp;C agency usage totalled £13,340.</a:t>
            </a:r>
          </a:p>
        </p:txBody>
      </p:sp>
      <p:sp>
        <p:nvSpPr>
          <p:cNvPr id="8" name="Oval 7"/>
          <p:cNvSpPr/>
          <p:nvPr/>
        </p:nvSpPr>
        <p:spPr>
          <a:xfrm>
            <a:off x="11511953" y="85861"/>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17" name="Picture 16">
            <a:extLst>
              <a:ext uri="{FF2B5EF4-FFF2-40B4-BE49-F238E27FC236}">
                <a16:creationId xmlns:a16="http://schemas.microsoft.com/office/drawing/2014/main" id="{8E44B720-5767-4E90-8D9B-7E4F6CA63146}"/>
              </a:ext>
            </a:extLst>
          </p:cNvPr>
          <p:cNvPicPr>
            <a:picLocks noChangeAspect="1"/>
          </p:cNvPicPr>
          <p:nvPr/>
        </p:nvPicPr>
        <p:blipFill>
          <a:blip r:embed="rId5"/>
          <a:stretch>
            <a:fillRect/>
          </a:stretch>
        </p:blipFill>
        <p:spPr>
          <a:xfrm>
            <a:off x="8031369" y="746867"/>
            <a:ext cx="4035900" cy="2415381"/>
          </a:xfrm>
          <a:prstGeom prst="rect">
            <a:avLst/>
          </a:prstGeom>
        </p:spPr>
      </p:pic>
      <p:pic>
        <p:nvPicPr>
          <p:cNvPr id="23" name="Picture 22">
            <a:extLst>
              <a:ext uri="{FF2B5EF4-FFF2-40B4-BE49-F238E27FC236}">
                <a16:creationId xmlns:a16="http://schemas.microsoft.com/office/drawing/2014/main" id="{0DF37B4B-ECB3-4D01-BD3C-F788F9B9BC0E}"/>
              </a:ext>
            </a:extLst>
          </p:cNvPr>
          <p:cNvPicPr>
            <a:picLocks noChangeAspect="1"/>
          </p:cNvPicPr>
          <p:nvPr/>
        </p:nvPicPr>
        <p:blipFill>
          <a:blip r:embed="rId6"/>
          <a:stretch>
            <a:fillRect/>
          </a:stretch>
        </p:blipFill>
        <p:spPr>
          <a:xfrm>
            <a:off x="124731" y="746868"/>
            <a:ext cx="3855955" cy="2415382"/>
          </a:xfrm>
          <a:prstGeom prst="rect">
            <a:avLst/>
          </a:prstGeom>
        </p:spPr>
      </p:pic>
      <p:pic>
        <p:nvPicPr>
          <p:cNvPr id="25" name="Picture 24">
            <a:extLst>
              <a:ext uri="{FF2B5EF4-FFF2-40B4-BE49-F238E27FC236}">
                <a16:creationId xmlns:a16="http://schemas.microsoft.com/office/drawing/2014/main" id="{C0763609-F077-45A2-B9A4-685074EE4638}"/>
              </a:ext>
            </a:extLst>
          </p:cNvPr>
          <p:cNvPicPr>
            <a:picLocks noChangeAspect="1"/>
          </p:cNvPicPr>
          <p:nvPr/>
        </p:nvPicPr>
        <p:blipFill>
          <a:blip r:embed="rId7"/>
          <a:stretch>
            <a:fillRect/>
          </a:stretch>
        </p:blipFill>
        <p:spPr>
          <a:xfrm>
            <a:off x="4057150" y="746867"/>
            <a:ext cx="3896225" cy="2415381"/>
          </a:xfrm>
          <a:prstGeom prst="rect">
            <a:avLst/>
          </a:prstGeom>
        </p:spPr>
      </p:pic>
    </p:spTree>
    <p:extLst>
      <p:ext uri="{BB962C8B-B14F-4D97-AF65-F5344CB8AC3E}">
        <p14:creationId xmlns:p14="http://schemas.microsoft.com/office/powerpoint/2010/main" val="23800724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4" ma:contentTypeDescription="Create a new document." ma:contentTypeScope="" ma:versionID="188ece224c26576a60e2f56fb3fcd16f">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5e40defdafd741692f75719b5bdf3553"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05A49B4-D647-44EA-BE41-380F6081D2DC}">
  <ds:schemaRefs>
    <ds:schemaRef ds:uri="http://schemas.microsoft.com/office/2006/metadata/properties"/>
    <ds:schemaRef ds:uri="http://www.w3.org/XML/1998/namespace"/>
    <ds:schemaRef ds:uri="http://schemas.microsoft.com/office/2006/documentManagement/types"/>
    <ds:schemaRef ds:uri="http://purl.org/dc/dcmitype/"/>
    <ds:schemaRef ds:uri="44db3db7-1523-4826-83fd-741d9b441697"/>
    <ds:schemaRef ds:uri="http://schemas.microsoft.com/office/infopath/2007/PartnerControls"/>
    <ds:schemaRef ds:uri="http://purl.org/dc/elements/1.1/"/>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65E903B9-DB21-4BC5-9AE6-92A7F507B3C7}"/>
</file>

<file path=customXml/itemProps3.xml><?xml version="1.0" encoding="utf-8"?>
<ds:datastoreItem xmlns:ds="http://schemas.openxmlformats.org/officeDocument/2006/customXml" ds:itemID="{4C1A275B-AF09-4E04-BE75-71DAA2E43A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37830</TotalTime>
  <Words>2073</Words>
  <Application>Microsoft Office PowerPoint</Application>
  <PresentationFormat>Widescreen</PresentationFormat>
  <Paragraphs>131</Paragraphs>
  <Slides>16</Slides>
  <Notes>1</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16</vt:i4>
      </vt:variant>
    </vt:vector>
  </HeadingPairs>
  <TitlesOfParts>
    <vt:vector size="24" baseType="lpstr">
      <vt:lpstr>Aptos</vt:lpstr>
      <vt:lpstr>Arial</vt:lpstr>
      <vt:lpstr>Arial Black</vt:lpstr>
      <vt:lpstr>Calibri</vt:lpstr>
      <vt:lpstr>Calibri Light</vt:lpstr>
      <vt:lpstr>Office Theme</vt:lpstr>
      <vt:lpstr>1_Custom Design</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Sophie Herbert (Swansea Bay UHB - Corporate Governance )</cp:lastModifiedBy>
  <cp:revision>212</cp:revision>
  <dcterms:created xsi:type="dcterms:W3CDTF">2024-04-17T08:36:36Z</dcterms:created>
  <dcterms:modified xsi:type="dcterms:W3CDTF">2025-06-11T07:30:12Z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y fmtid="{D5CDD505-2E9C-101B-9397-08002B2CF9AE}" pid="3" name="Order">
    <vt:r8>11054800</vt:r8>
  </property>
</Properties>
</file>