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24"/>
  </p:notesMasterIdLst>
  <p:sldIdLst>
    <p:sldId id="305" r:id="rId4"/>
    <p:sldId id="317" r:id="rId5"/>
    <p:sldId id="311" r:id="rId6"/>
    <p:sldId id="313" r:id="rId7"/>
    <p:sldId id="306" r:id="rId8"/>
    <p:sldId id="314" r:id="rId9"/>
    <p:sldId id="316" r:id="rId10"/>
    <p:sldId id="309" r:id="rId11"/>
    <p:sldId id="310" r:id="rId12"/>
    <p:sldId id="297" r:id="rId13"/>
    <p:sldId id="299" r:id="rId14"/>
    <p:sldId id="307" r:id="rId15"/>
    <p:sldId id="308" r:id="rId16"/>
    <p:sldId id="285" r:id="rId17"/>
    <p:sldId id="286" r:id="rId18"/>
    <p:sldId id="298" r:id="rId19"/>
    <p:sldId id="287" r:id="rId20"/>
    <p:sldId id="315" r:id="rId21"/>
    <p:sldId id="288" r:id="rId22"/>
    <p:sldId id="318"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CF3"/>
    <a:srgbClr val="FFF9E7"/>
    <a:srgbClr val="FFFFFF"/>
    <a:srgbClr val="FFF6D9"/>
    <a:srgbClr val="FFF3CD"/>
    <a:srgbClr val="FFEBAB"/>
    <a:srgbClr val="FFE38B"/>
    <a:srgbClr val="FFF2C9"/>
    <a:srgbClr val="FFECAF"/>
    <a:srgbClr val="FFE2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DE2296-DFE7-4C3E-B245-9B17D1E89DCB}" v="1940" dt="2024-06-11T10:29:35.95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14" autoAdjust="0"/>
    <p:restoredTop sz="84577" autoAdjust="0"/>
  </p:normalViewPr>
  <p:slideViewPr>
    <p:cSldViewPr snapToGrid="0">
      <p:cViewPr>
        <p:scale>
          <a:sx n="100" d="100"/>
          <a:sy n="100" d="100"/>
        </p:scale>
        <p:origin x="7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diagrams/_rels/data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image" Target="../media/image8.png"/><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image" Target="../media/image8.png"/><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C75D1B-4FEF-4A0A-B6F8-E9A273301283}" type="doc">
      <dgm:prSet loTypeId="urn:microsoft.com/office/officeart/2005/8/layout/vList3" loCatId="picture" qsTypeId="urn:microsoft.com/office/officeart/2005/8/quickstyle/simple1" qsCatId="simple" csTypeId="urn:microsoft.com/office/officeart/2005/8/colors/accent1_2" csCatId="accent1" phldr="1"/>
      <dgm:spPr/>
      <dgm:t>
        <a:bodyPr/>
        <a:lstStyle/>
        <a:p>
          <a:endParaRPr lang="en-US"/>
        </a:p>
      </dgm:t>
    </dgm:pt>
    <dgm:pt modelId="{E6072016-F8EC-48DA-9A87-BDC395DCF771}">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Executive Summary</a:t>
          </a:r>
        </a:p>
      </dgm:t>
    </dgm:pt>
    <dgm:pt modelId="{74B550D5-0447-4522-8091-51FAFB5B65A1}" type="par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72189B0-E0A3-4FBC-9176-09D5B0FAA563}" type="sib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385EAC9-2A23-4A2E-ACC8-AD3175A362B9}">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In-Month Revenue Position</a:t>
          </a:r>
        </a:p>
      </dgm:t>
    </dgm:pt>
    <dgm:pt modelId="{A604ACB6-DC0C-4DD3-9451-39481E7317E9}" type="par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64E08EF-B776-4C12-9645-456E9D9F529E}" type="sib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7EEB3AAB-83FE-4CBF-BFC1-063A45AE2275}">
      <dgm:prSet phldrT="[Text]" custT="1"/>
      <dgm:spPr>
        <a:solidFill>
          <a:schemeClr val="bg1"/>
        </a:solidFill>
      </dgm:spPr>
      <dgm:t>
        <a:bodyPr/>
        <a:lstStyle/>
        <a:p>
          <a:pPr algn="l"/>
          <a:r>
            <a:rPr lang="en-GB" sz="1800" dirty="0" smtClean="0">
              <a:solidFill>
                <a:srgbClr val="002060"/>
              </a:solidFill>
              <a:latin typeface="Arial" panose="020B0604020202020204" pitchFamily="34" charset="0"/>
              <a:cs typeface="Arial" panose="020B0604020202020204" pitchFamily="34" charset="0"/>
            </a:rPr>
            <a:t>Appendix 3: Trend Graphs</a:t>
          </a:r>
          <a:endParaRPr lang="en-GB" sz="1800" dirty="0">
            <a:solidFill>
              <a:srgbClr val="002060"/>
            </a:solidFill>
            <a:latin typeface="Arial" panose="020B0604020202020204" pitchFamily="34" charset="0"/>
            <a:cs typeface="Arial" panose="020B0604020202020204" pitchFamily="34" charset="0"/>
          </a:endParaRPr>
        </a:p>
      </dgm:t>
    </dgm:pt>
    <dgm:pt modelId="{12C4BE8D-40D2-44AA-BE08-403864F98E1F}" type="parTrans" cxnId="{A4084A9D-17BD-4734-B43A-DC6C30ADEC0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3A66CB7C-8623-49A7-9DC8-BB2E88F3361B}" type="sibTrans" cxnId="{A4084A9D-17BD-4734-B43A-DC6C30ADEC0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5449A3EE-D77F-4EBD-884C-0BB78D65A27A}">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Appendix 2: Governance Arrangements</a:t>
          </a:r>
        </a:p>
      </dgm:t>
    </dgm:pt>
    <dgm:pt modelId="{5DA1C0FE-D93A-4EF7-AE35-8B11CFC86A78}" type="parTrans" cxnId="{6F2B3119-9D46-4E0C-A5D0-503C2C2BA877}">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B5FBFF92-4DBF-41CB-B4CF-B6071D03B49E}" type="sibTrans" cxnId="{6F2B3119-9D46-4E0C-A5D0-503C2C2BA877}">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903C1069-8473-4E07-9643-91C54482031A}">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Savings Performance</a:t>
          </a:r>
        </a:p>
      </dgm:t>
    </dgm:pt>
    <dgm:pt modelId="{13B3809E-E1D7-4328-882E-11CD996ABABD}" type="par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B0713450-6727-4149-80DC-6CDD4ED12127}" type="sib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4B55129-BAB0-4FE2-AE88-6D7B6936F04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Key Drivers</a:t>
          </a:r>
        </a:p>
      </dgm:t>
    </dgm:pt>
    <dgm:pt modelId="{3A2BA36D-F356-4E47-A27F-DA7A2F097B9A}" type="par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233471BF-9B0F-4995-89D6-D8AA4F8813EB}" type="sib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D9E37929-C2F4-4124-ADEB-7EE261DCAE06}">
      <dgm:prSet phldrT="[Text]" custT="1"/>
      <dgm:spPr>
        <a:solidFill>
          <a:schemeClr val="bg1"/>
        </a:solidFill>
      </dgm:spPr>
      <dgm:t>
        <a:bodyPr/>
        <a:lstStyle/>
        <a:p>
          <a:pPr algn="l"/>
          <a:r>
            <a:rPr lang="en-GB" sz="1800" dirty="0" smtClean="0">
              <a:solidFill>
                <a:srgbClr val="002060"/>
              </a:solidFill>
              <a:latin typeface="Arial" panose="020B0604020202020204" pitchFamily="34" charset="0"/>
              <a:cs typeface="Arial" panose="020B0604020202020204" pitchFamily="34" charset="0"/>
            </a:rPr>
            <a:t>Service Risks &amp; Opportunities</a:t>
          </a:r>
          <a:endParaRPr lang="en-GB" sz="1800" dirty="0">
            <a:solidFill>
              <a:srgbClr val="002060"/>
            </a:solidFill>
            <a:latin typeface="Arial" panose="020B0604020202020204" pitchFamily="34" charset="0"/>
            <a:cs typeface="Arial" panose="020B0604020202020204" pitchFamily="34" charset="0"/>
          </a:endParaRPr>
        </a:p>
      </dgm:t>
    </dgm:pt>
    <dgm:pt modelId="{403F18C4-5569-4463-A63F-CE747443884D}" type="par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F7FD590C-EADF-4F78-B00F-1EE3AF9E8EF2}" type="sib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793B44C-59EF-4FEF-BB6D-48727CEBBEF4}">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Appendix 1: Service Group Provided Services</a:t>
          </a:r>
        </a:p>
      </dgm:t>
    </dgm:pt>
    <dgm:pt modelId="{E29C929D-4853-40A3-A84F-A1766FC1EB17}" type="par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F5AF850-F60D-469F-9A9D-E2A78AF7F00F}" type="sib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FF9605F6-A756-4CAE-A349-109DB6DF5A5E}">
      <dgm:prSet phldrT="[Text]" custT="1"/>
      <dgm:spPr>
        <a:solidFill>
          <a:schemeClr val="bg1"/>
        </a:solidFill>
      </dgm:spPr>
      <dgm:t>
        <a:bodyPr/>
        <a:lstStyle/>
        <a:p>
          <a:pPr algn="l"/>
          <a:r>
            <a:rPr lang="en-GB" sz="1800" dirty="0" smtClean="0">
              <a:solidFill>
                <a:srgbClr val="002060"/>
              </a:solidFill>
              <a:latin typeface="Arial" panose="020B0604020202020204" pitchFamily="34" charset="0"/>
              <a:cs typeface="Arial" panose="020B0604020202020204" pitchFamily="34" charset="0"/>
            </a:rPr>
            <a:t>Financial Risks &amp; Next Steps</a:t>
          </a:r>
          <a:endParaRPr lang="en-GB" sz="1800" dirty="0">
            <a:solidFill>
              <a:srgbClr val="002060"/>
            </a:solidFill>
            <a:latin typeface="Arial" panose="020B0604020202020204" pitchFamily="34" charset="0"/>
            <a:cs typeface="Arial" panose="020B0604020202020204" pitchFamily="34" charset="0"/>
          </a:endParaRPr>
        </a:p>
      </dgm:t>
    </dgm:pt>
    <dgm:pt modelId="{855E527A-1C88-4890-A545-7A4BBFD8C5C1}" type="parTrans" cxnId="{A2AF08D1-9DAF-4FD2-B4F7-46464C89D010}">
      <dgm:prSet/>
      <dgm:spPr/>
      <dgm:t>
        <a:bodyPr/>
        <a:lstStyle/>
        <a:p>
          <a:endParaRPr lang="en-US"/>
        </a:p>
      </dgm:t>
    </dgm:pt>
    <dgm:pt modelId="{9BB2C4F0-481E-4218-90A0-50F0D8CEF206}" type="sibTrans" cxnId="{A2AF08D1-9DAF-4FD2-B4F7-46464C89D010}">
      <dgm:prSet/>
      <dgm:spPr/>
      <dgm:t>
        <a:bodyPr/>
        <a:lstStyle/>
        <a:p>
          <a:endParaRPr lang="en-US"/>
        </a:p>
      </dgm:t>
    </dgm:pt>
    <dgm:pt modelId="{599C3330-7B58-4FBD-A919-0E5861E8F26B}">
      <dgm:prSet phldrT="[Text]" custT="1"/>
      <dgm:spPr>
        <a:solidFill>
          <a:schemeClr val="bg1"/>
        </a:solidFill>
      </dgm:spPr>
      <dgm:t>
        <a:bodyPr/>
        <a:lstStyle/>
        <a:p>
          <a:pPr algn="l"/>
          <a:r>
            <a:rPr lang="en-GB" sz="1800" dirty="0" smtClean="0">
              <a:solidFill>
                <a:srgbClr val="002060"/>
              </a:solidFill>
              <a:latin typeface="Arial" panose="020B0604020202020204" pitchFamily="34" charset="0"/>
              <a:cs typeface="Arial" panose="020B0604020202020204" pitchFamily="34" charset="0"/>
            </a:rPr>
            <a:t>Appendix 4: Savings Detail</a:t>
          </a:r>
          <a:endParaRPr lang="en-GB" sz="1800" dirty="0">
            <a:solidFill>
              <a:srgbClr val="002060"/>
            </a:solidFill>
            <a:latin typeface="Arial" panose="020B0604020202020204" pitchFamily="34" charset="0"/>
            <a:cs typeface="Arial" panose="020B0604020202020204" pitchFamily="34" charset="0"/>
          </a:endParaRPr>
        </a:p>
      </dgm:t>
    </dgm:pt>
    <dgm:pt modelId="{D96422D4-8B2F-4C13-82D5-16D29CEAE125}" type="parTrans" cxnId="{1FF4A003-CDBC-4286-BC84-FF1939416497}">
      <dgm:prSet/>
      <dgm:spPr/>
      <dgm:t>
        <a:bodyPr/>
        <a:lstStyle/>
        <a:p>
          <a:endParaRPr lang="en-US"/>
        </a:p>
      </dgm:t>
    </dgm:pt>
    <dgm:pt modelId="{6AC526CA-9BB1-407E-B491-F8BE7EFC1882}" type="sibTrans" cxnId="{1FF4A003-CDBC-4286-BC84-FF1939416497}">
      <dgm:prSet/>
      <dgm:spPr/>
      <dgm:t>
        <a:bodyPr/>
        <a:lstStyle/>
        <a:p>
          <a:endParaRPr lang="en-US"/>
        </a:p>
      </dgm:t>
    </dgm:pt>
    <dgm:pt modelId="{6F4A94BE-A305-4A9C-9FD3-F131B7A8D30D}" type="pres">
      <dgm:prSet presAssocID="{6BC75D1B-4FEF-4A0A-B6F8-E9A273301283}" presName="linearFlow" presStyleCnt="0">
        <dgm:presLayoutVars>
          <dgm:dir/>
          <dgm:resizeHandles val="exact"/>
        </dgm:presLayoutVars>
      </dgm:prSet>
      <dgm:spPr/>
    </dgm:pt>
    <dgm:pt modelId="{16E70D37-B894-4DA5-AC6A-36D43D0920C4}" type="pres">
      <dgm:prSet presAssocID="{E6072016-F8EC-48DA-9A87-BDC395DCF771}" presName="composite" presStyleCnt="0"/>
      <dgm:spPr/>
    </dgm:pt>
    <dgm:pt modelId="{FA5B2799-2F07-40B1-ABE0-12D533988A5C}" type="pres">
      <dgm:prSet presAssocID="{E6072016-F8EC-48DA-9A87-BDC395DCF771}" presName="imgShp" presStyleLbl="fgImgPlace1" presStyleIdx="0" presStyleCnt="10"/>
      <dgm:spPr>
        <a:blipFill>
          <a:blip xmlns:r="http://schemas.openxmlformats.org/officeDocument/2006/relationships" r:embed="rId1"/>
          <a:srcRect/>
          <a:stretch>
            <a:fillRect/>
          </a:stretch>
        </a:blipFill>
      </dgm:spPr>
    </dgm:pt>
    <dgm:pt modelId="{34BE5FFF-3464-4B14-9255-3C6ACC53E1C8}" type="pres">
      <dgm:prSet presAssocID="{E6072016-F8EC-48DA-9A87-BDC395DCF771}" presName="txShp" presStyleLbl="node1" presStyleIdx="0" presStyleCnt="10">
        <dgm:presLayoutVars>
          <dgm:bulletEnabled val="1"/>
        </dgm:presLayoutVars>
      </dgm:prSet>
      <dgm:spPr/>
      <dgm:t>
        <a:bodyPr/>
        <a:lstStyle/>
        <a:p>
          <a:endParaRPr lang="en-US"/>
        </a:p>
      </dgm:t>
    </dgm:pt>
    <dgm:pt modelId="{972B309E-F8D1-4A97-B57C-D5B25C16953B}" type="pres">
      <dgm:prSet presAssocID="{672189B0-E0A3-4FBC-9176-09D5B0FAA563}" presName="spacing" presStyleCnt="0"/>
      <dgm:spPr/>
    </dgm:pt>
    <dgm:pt modelId="{D0E1701C-9A2F-44AF-8EC8-C9B6B31C069E}" type="pres">
      <dgm:prSet presAssocID="{4385EAC9-2A23-4A2E-ACC8-AD3175A362B9}" presName="composite" presStyleCnt="0"/>
      <dgm:spPr/>
    </dgm:pt>
    <dgm:pt modelId="{88660B5F-D0F1-4208-A594-92E69BAD2CAB}" type="pres">
      <dgm:prSet presAssocID="{4385EAC9-2A23-4A2E-ACC8-AD3175A362B9}" presName="imgShp" presStyleLbl="fgImgPlace1" presStyleIdx="1" presStyleCnt="10"/>
      <dgm:spPr>
        <a:blipFill>
          <a:blip xmlns:r="http://schemas.openxmlformats.org/officeDocument/2006/relationships" r:embed="rId2"/>
          <a:srcRect/>
          <a:stretch>
            <a:fillRect/>
          </a:stretch>
        </a:blipFill>
      </dgm:spPr>
    </dgm:pt>
    <dgm:pt modelId="{1278944D-9E1A-43E2-96BA-A04008228034}" type="pres">
      <dgm:prSet presAssocID="{4385EAC9-2A23-4A2E-ACC8-AD3175A362B9}" presName="txShp" presStyleLbl="node1" presStyleIdx="1" presStyleCnt="10">
        <dgm:presLayoutVars>
          <dgm:bulletEnabled val="1"/>
        </dgm:presLayoutVars>
      </dgm:prSet>
      <dgm:spPr/>
      <dgm:t>
        <a:bodyPr/>
        <a:lstStyle/>
        <a:p>
          <a:endParaRPr lang="en-US"/>
        </a:p>
      </dgm:t>
    </dgm:pt>
    <dgm:pt modelId="{F2D31797-9D62-4E75-BD4E-D093E61B18DC}" type="pres">
      <dgm:prSet presAssocID="{464E08EF-B776-4C12-9645-456E9D9F529E}" presName="spacing" presStyleCnt="0"/>
      <dgm:spPr/>
    </dgm:pt>
    <dgm:pt modelId="{D6302CBA-F0EF-4D35-A9ED-FD4D5AE8BB21}" type="pres">
      <dgm:prSet presAssocID="{D9E37929-C2F4-4124-ADEB-7EE261DCAE06}" presName="composite" presStyleCnt="0"/>
      <dgm:spPr/>
    </dgm:pt>
    <dgm:pt modelId="{F8A28239-026A-4FA5-9AB0-8952BE14F9E6}" type="pres">
      <dgm:prSet presAssocID="{D9E37929-C2F4-4124-ADEB-7EE261DCAE06}" presName="imgShp" presStyleLbl="fgImgPlace1" presStyleIdx="2" presStyleCnt="10"/>
      <dgm:spPr>
        <a:blipFill>
          <a:blip xmlns:r="http://schemas.openxmlformats.org/officeDocument/2006/relationships" r:embed="rId3"/>
          <a:srcRect/>
          <a:stretch>
            <a:fillRect/>
          </a:stretch>
        </a:blipFill>
      </dgm:spPr>
    </dgm:pt>
    <dgm:pt modelId="{8E121899-C512-4CFA-BDF9-D823C1049629}" type="pres">
      <dgm:prSet presAssocID="{D9E37929-C2F4-4124-ADEB-7EE261DCAE06}" presName="txShp" presStyleLbl="node1" presStyleIdx="2" presStyleCnt="10">
        <dgm:presLayoutVars>
          <dgm:bulletEnabled val="1"/>
        </dgm:presLayoutVars>
      </dgm:prSet>
      <dgm:spPr/>
      <dgm:t>
        <a:bodyPr/>
        <a:lstStyle/>
        <a:p>
          <a:endParaRPr lang="en-US"/>
        </a:p>
      </dgm:t>
    </dgm:pt>
    <dgm:pt modelId="{12593CBA-CEDA-4DDA-A595-3D322A66AE09}" type="pres">
      <dgm:prSet presAssocID="{F7FD590C-EADF-4F78-B00F-1EE3AF9E8EF2}" presName="spacing" presStyleCnt="0"/>
      <dgm:spPr/>
    </dgm:pt>
    <dgm:pt modelId="{288868EC-5954-491B-9A71-8EC544EA0D11}" type="pres">
      <dgm:prSet presAssocID="{A4B55129-BAB0-4FE2-AE88-6D7B6936F046}" presName="composite" presStyleCnt="0"/>
      <dgm:spPr/>
    </dgm:pt>
    <dgm:pt modelId="{A6A5991D-3DC7-4401-9939-D705D1DFBF99}" type="pres">
      <dgm:prSet presAssocID="{A4B55129-BAB0-4FE2-AE88-6D7B6936F046}" presName="imgShp" presStyleLbl="fgImgPlace1" presStyleIdx="3" presStyleCnt="10"/>
      <dgm:spPr>
        <a:blipFill>
          <a:blip xmlns:r="http://schemas.openxmlformats.org/officeDocument/2006/relationships" r:embed="rId4"/>
          <a:srcRect/>
          <a:stretch>
            <a:fillRect l="-10000" r="-10000"/>
          </a:stretch>
        </a:blipFill>
      </dgm:spPr>
      <dgm:t>
        <a:bodyPr/>
        <a:lstStyle/>
        <a:p>
          <a:endParaRPr lang="en-US"/>
        </a:p>
      </dgm:t>
    </dgm:pt>
    <dgm:pt modelId="{4261511D-5EF9-45FB-95B9-E288082FA118}" type="pres">
      <dgm:prSet presAssocID="{A4B55129-BAB0-4FE2-AE88-6D7B6936F046}" presName="txShp" presStyleLbl="node1" presStyleIdx="3" presStyleCnt="10">
        <dgm:presLayoutVars>
          <dgm:bulletEnabled val="1"/>
        </dgm:presLayoutVars>
      </dgm:prSet>
      <dgm:spPr/>
      <dgm:t>
        <a:bodyPr/>
        <a:lstStyle/>
        <a:p>
          <a:endParaRPr lang="en-US"/>
        </a:p>
      </dgm:t>
    </dgm:pt>
    <dgm:pt modelId="{3DC68D47-9DFC-47D6-88B4-9F42D56E34D4}" type="pres">
      <dgm:prSet presAssocID="{233471BF-9B0F-4995-89D6-D8AA4F8813EB}" presName="spacing" presStyleCnt="0"/>
      <dgm:spPr/>
    </dgm:pt>
    <dgm:pt modelId="{B6F1F51E-A3D6-4A4A-9E8B-D7A5E699E173}" type="pres">
      <dgm:prSet presAssocID="{903C1069-8473-4E07-9643-91C54482031A}" presName="composite" presStyleCnt="0"/>
      <dgm:spPr/>
    </dgm:pt>
    <dgm:pt modelId="{EAD78601-33BE-4692-B3C6-3DAE1F81AD59}" type="pres">
      <dgm:prSet presAssocID="{903C1069-8473-4E07-9643-91C54482031A}" presName="imgShp" presStyleLbl="fgImgPlace1" presStyleIdx="4" presStyleCnt="10"/>
      <dgm:spPr>
        <a:blipFill>
          <a:blip xmlns:r="http://schemas.openxmlformats.org/officeDocument/2006/relationships" r:embed="rId5"/>
          <a:srcRect/>
          <a:stretch>
            <a:fillRect/>
          </a:stretch>
        </a:blipFill>
      </dgm:spPr>
    </dgm:pt>
    <dgm:pt modelId="{AA6C2BF4-1FA6-4741-9814-AF442F370F68}" type="pres">
      <dgm:prSet presAssocID="{903C1069-8473-4E07-9643-91C54482031A}" presName="txShp" presStyleLbl="node1" presStyleIdx="4" presStyleCnt="10">
        <dgm:presLayoutVars>
          <dgm:bulletEnabled val="1"/>
        </dgm:presLayoutVars>
      </dgm:prSet>
      <dgm:spPr/>
      <dgm:t>
        <a:bodyPr/>
        <a:lstStyle/>
        <a:p>
          <a:endParaRPr lang="en-US"/>
        </a:p>
      </dgm:t>
    </dgm:pt>
    <dgm:pt modelId="{965812FC-643C-41CB-B55E-C9B385B9051F}" type="pres">
      <dgm:prSet presAssocID="{B0713450-6727-4149-80DC-6CDD4ED12127}" presName="spacing" presStyleCnt="0"/>
      <dgm:spPr/>
    </dgm:pt>
    <dgm:pt modelId="{D81182CF-4EE7-428B-B8E1-B2165ED39236}" type="pres">
      <dgm:prSet presAssocID="{FF9605F6-A756-4CAE-A349-109DB6DF5A5E}" presName="composite" presStyleCnt="0"/>
      <dgm:spPr/>
    </dgm:pt>
    <dgm:pt modelId="{B05FFFA0-7E18-4F26-8637-143A41DDE4AD}" type="pres">
      <dgm:prSet presAssocID="{FF9605F6-A756-4CAE-A349-109DB6DF5A5E}" presName="imgShp" presStyleLbl="fgImgPlace1" presStyleIdx="5" presStyleCnt="10"/>
      <dgm:spPr>
        <a:blipFill>
          <a:blip xmlns:r="http://schemas.openxmlformats.org/officeDocument/2006/relationships" r:embed="rId3"/>
          <a:srcRect/>
          <a:stretch>
            <a:fillRect/>
          </a:stretch>
        </a:blipFill>
      </dgm:spPr>
    </dgm:pt>
    <dgm:pt modelId="{8B09BA7F-7576-42D3-9B0B-6FD823DBFC0D}" type="pres">
      <dgm:prSet presAssocID="{FF9605F6-A756-4CAE-A349-109DB6DF5A5E}" presName="txShp" presStyleLbl="node1" presStyleIdx="5" presStyleCnt="10">
        <dgm:presLayoutVars>
          <dgm:bulletEnabled val="1"/>
        </dgm:presLayoutVars>
      </dgm:prSet>
      <dgm:spPr/>
      <dgm:t>
        <a:bodyPr/>
        <a:lstStyle/>
        <a:p>
          <a:endParaRPr lang="en-US"/>
        </a:p>
      </dgm:t>
    </dgm:pt>
    <dgm:pt modelId="{35D7EC7F-F031-45F6-B694-8BBB4A916D2B}" type="pres">
      <dgm:prSet presAssocID="{9BB2C4F0-481E-4218-90A0-50F0D8CEF206}" presName="spacing" presStyleCnt="0"/>
      <dgm:spPr/>
    </dgm:pt>
    <dgm:pt modelId="{F1A5986D-FE32-4A39-8125-3D3C2F9A954C}" type="pres">
      <dgm:prSet presAssocID="{4793B44C-59EF-4FEF-BB6D-48727CEBBEF4}" presName="composite" presStyleCnt="0"/>
      <dgm:spPr/>
    </dgm:pt>
    <dgm:pt modelId="{C179960E-3EE0-42E4-915B-0FED6F52638F}" type="pres">
      <dgm:prSet presAssocID="{4793B44C-59EF-4FEF-BB6D-48727CEBBEF4}" presName="imgShp" presStyleLbl="fgImgPlace1" presStyleIdx="6" presStyleCnt="10"/>
      <dgm:spPr>
        <a:blipFill>
          <a:blip xmlns:r="http://schemas.openxmlformats.org/officeDocument/2006/relationships" r:embed="rId6"/>
          <a:srcRect/>
          <a:stretch>
            <a:fillRect/>
          </a:stretch>
        </a:blipFill>
      </dgm:spPr>
    </dgm:pt>
    <dgm:pt modelId="{9E2E1561-15EC-4A2E-A9C3-C4BFC0F3A1BD}" type="pres">
      <dgm:prSet presAssocID="{4793B44C-59EF-4FEF-BB6D-48727CEBBEF4}" presName="txShp" presStyleLbl="node1" presStyleIdx="6" presStyleCnt="10">
        <dgm:presLayoutVars>
          <dgm:bulletEnabled val="1"/>
        </dgm:presLayoutVars>
      </dgm:prSet>
      <dgm:spPr/>
      <dgm:t>
        <a:bodyPr/>
        <a:lstStyle/>
        <a:p>
          <a:endParaRPr lang="en-US"/>
        </a:p>
      </dgm:t>
    </dgm:pt>
    <dgm:pt modelId="{B181687E-6CCB-46E1-99AC-450816924A9C}" type="pres">
      <dgm:prSet presAssocID="{AF5AF850-F60D-469F-9A9D-E2A78AF7F00F}" presName="spacing" presStyleCnt="0"/>
      <dgm:spPr/>
    </dgm:pt>
    <dgm:pt modelId="{F98A33D6-D56B-4A97-9E75-75B7DEF241BE}" type="pres">
      <dgm:prSet presAssocID="{5449A3EE-D77F-4EBD-884C-0BB78D65A27A}" presName="composite" presStyleCnt="0"/>
      <dgm:spPr/>
    </dgm:pt>
    <dgm:pt modelId="{A66F2A61-2A9A-4CCC-A264-BDE3EBE140EE}" type="pres">
      <dgm:prSet presAssocID="{5449A3EE-D77F-4EBD-884C-0BB78D65A27A}" presName="imgShp" presStyleLbl="fgImgPlace1" presStyleIdx="7" presStyleCnt="10"/>
      <dgm:spPr>
        <a:blipFill>
          <a:blip xmlns:r="http://schemas.openxmlformats.org/officeDocument/2006/relationships" r:embed="rId7" cstate="print">
            <a:extLst>
              <a:ext uri="{28A0092B-C50C-407E-A947-70E740481C1C}">
                <a14:useLocalDpi xmlns:a14="http://schemas.microsoft.com/office/drawing/2010/main" val="0"/>
              </a:ext>
            </a:extLst>
          </a:blip>
          <a:srcRect/>
          <a:stretch>
            <a:fillRect l="-9000" r="-9000"/>
          </a:stretch>
        </a:blipFill>
      </dgm:spPr>
    </dgm:pt>
    <dgm:pt modelId="{E5A09852-99F7-424C-9AAE-D531FEC726AF}" type="pres">
      <dgm:prSet presAssocID="{5449A3EE-D77F-4EBD-884C-0BB78D65A27A}" presName="txShp" presStyleLbl="node1" presStyleIdx="7" presStyleCnt="10">
        <dgm:presLayoutVars>
          <dgm:bulletEnabled val="1"/>
        </dgm:presLayoutVars>
      </dgm:prSet>
      <dgm:spPr/>
      <dgm:t>
        <a:bodyPr/>
        <a:lstStyle/>
        <a:p>
          <a:endParaRPr lang="en-US"/>
        </a:p>
      </dgm:t>
    </dgm:pt>
    <dgm:pt modelId="{174FFE61-4D71-4F52-9939-9F8BDC71D292}" type="pres">
      <dgm:prSet presAssocID="{B5FBFF92-4DBF-41CB-B4CF-B6071D03B49E}" presName="spacing" presStyleCnt="0"/>
      <dgm:spPr/>
    </dgm:pt>
    <dgm:pt modelId="{8D22D0A5-E8BF-45F2-97A5-51E631F3963D}" type="pres">
      <dgm:prSet presAssocID="{7EEB3AAB-83FE-4CBF-BFC1-063A45AE2275}" presName="composite" presStyleCnt="0"/>
      <dgm:spPr/>
    </dgm:pt>
    <dgm:pt modelId="{A8437286-BC9E-4E56-AF97-079DDDB4652B}" type="pres">
      <dgm:prSet presAssocID="{7EEB3AAB-83FE-4CBF-BFC1-063A45AE2275}" presName="imgShp" presStyleLbl="fgImgPlace1" presStyleIdx="8" presStyleCnt="10"/>
      <dgm:spPr>
        <a:blipFill>
          <a:blip xmlns:r="http://schemas.openxmlformats.org/officeDocument/2006/relationships" r:embed="rId8"/>
          <a:srcRect/>
          <a:stretch>
            <a:fillRect t="-2000" b="-2000"/>
          </a:stretch>
        </a:blipFill>
      </dgm:spPr>
    </dgm:pt>
    <dgm:pt modelId="{3700F8A9-02D0-4124-9470-2926A53BDA72}" type="pres">
      <dgm:prSet presAssocID="{7EEB3AAB-83FE-4CBF-BFC1-063A45AE2275}" presName="txShp" presStyleLbl="node1" presStyleIdx="8" presStyleCnt="10">
        <dgm:presLayoutVars>
          <dgm:bulletEnabled val="1"/>
        </dgm:presLayoutVars>
      </dgm:prSet>
      <dgm:spPr/>
      <dgm:t>
        <a:bodyPr/>
        <a:lstStyle/>
        <a:p>
          <a:endParaRPr lang="en-US"/>
        </a:p>
      </dgm:t>
    </dgm:pt>
    <dgm:pt modelId="{02CF5002-B9A7-4935-B0FF-630EA9035BCA}" type="pres">
      <dgm:prSet presAssocID="{3A66CB7C-8623-49A7-9DC8-BB2E88F3361B}" presName="spacing" presStyleCnt="0"/>
      <dgm:spPr/>
    </dgm:pt>
    <dgm:pt modelId="{C0D37025-823E-45EA-8172-D716F02B2AB2}" type="pres">
      <dgm:prSet presAssocID="{599C3330-7B58-4FBD-A919-0E5861E8F26B}" presName="composite" presStyleCnt="0"/>
      <dgm:spPr/>
    </dgm:pt>
    <dgm:pt modelId="{7C10E78D-893E-4409-832F-F672EC1C4812}" type="pres">
      <dgm:prSet presAssocID="{599C3330-7B58-4FBD-A919-0E5861E8F26B}" presName="imgShp" presStyleLbl="fgImgPlace1" presStyleIdx="9" presStyleCnt="10"/>
      <dgm:spPr>
        <a:blipFill>
          <a:blip xmlns:r="http://schemas.openxmlformats.org/officeDocument/2006/relationships" r:embed="rId5"/>
          <a:srcRect/>
          <a:stretch>
            <a:fillRect/>
          </a:stretch>
        </a:blipFill>
      </dgm:spPr>
    </dgm:pt>
    <dgm:pt modelId="{DE054123-932B-4F30-ABC8-996A5F1F2E83}" type="pres">
      <dgm:prSet presAssocID="{599C3330-7B58-4FBD-A919-0E5861E8F26B}" presName="txShp" presStyleLbl="node1" presStyleIdx="9" presStyleCnt="10" custLinFactNeighborX="-1057" custLinFactNeighborY="195">
        <dgm:presLayoutVars>
          <dgm:bulletEnabled val="1"/>
        </dgm:presLayoutVars>
      </dgm:prSet>
      <dgm:spPr/>
      <dgm:t>
        <a:bodyPr/>
        <a:lstStyle/>
        <a:p>
          <a:endParaRPr lang="en-US"/>
        </a:p>
      </dgm:t>
    </dgm:pt>
  </dgm:ptLst>
  <dgm:cxnLst>
    <dgm:cxn modelId="{6F2B3119-9D46-4E0C-A5D0-503C2C2BA877}" srcId="{6BC75D1B-4FEF-4A0A-B6F8-E9A273301283}" destId="{5449A3EE-D77F-4EBD-884C-0BB78D65A27A}" srcOrd="7" destOrd="0" parTransId="{5DA1C0FE-D93A-4EF7-AE35-8B11CFC86A78}" sibTransId="{B5FBFF92-4DBF-41CB-B4CF-B6071D03B49E}"/>
    <dgm:cxn modelId="{FD31C91D-8F14-4267-962F-342CE22102C3}" type="presOf" srcId="{7EEB3AAB-83FE-4CBF-BFC1-063A45AE2275}" destId="{3700F8A9-02D0-4124-9470-2926A53BDA72}" srcOrd="0" destOrd="0" presId="urn:microsoft.com/office/officeart/2005/8/layout/vList3"/>
    <dgm:cxn modelId="{5D50A2F7-05BF-4EA7-823B-40E95E355441}" type="presOf" srcId="{D9E37929-C2F4-4124-ADEB-7EE261DCAE06}" destId="{8E121899-C512-4CFA-BDF9-D823C1049629}" srcOrd="0" destOrd="0" presId="urn:microsoft.com/office/officeart/2005/8/layout/vList3"/>
    <dgm:cxn modelId="{80C562EB-92DC-4343-8DEB-FFFE58E10F30}" srcId="{6BC75D1B-4FEF-4A0A-B6F8-E9A273301283}" destId="{4385EAC9-2A23-4A2E-ACC8-AD3175A362B9}" srcOrd="1" destOrd="0" parTransId="{A604ACB6-DC0C-4DD3-9451-39481E7317E9}" sibTransId="{464E08EF-B776-4C12-9645-456E9D9F529E}"/>
    <dgm:cxn modelId="{14CF5203-E4C9-47B7-9E38-C2E7152032BC}" type="presOf" srcId="{599C3330-7B58-4FBD-A919-0E5861E8F26B}" destId="{DE054123-932B-4F30-ABC8-996A5F1F2E83}" srcOrd="0" destOrd="0" presId="urn:microsoft.com/office/officeart/2005/8/layout/vList3"/>
    <dgm:cxn modelId="{1FF4A003-CDBC-4286-BC84-FF1939416497}" srcId="{6BC75D1B-4FEF-4A0A-B6F8-E9A273301283}" destId="{599C3330-7B58-4FBD-A919-0E5861E8F26B}" srcOrd="9" destOrd="0" parTransId="{D96422D4-8B2F-4C13-82D5-16D29CEAE125}" sibTransId="{6AC526CA-9BB1-407E-B491-F8BE7EFC1882}"/>
    <dgm:cxn modelId="{DF6D8813-CFF1-4067-B08F-230978FACC68}" type="presOf" srcId="{4793B44C-59EF-4FEF-BB6D-48727CEBBEF4}" destId="{9E2E1561-15EC-4A2E-A9C3-C4BFC0F3A1BD}" srcOrd="0" destOrd="0" presId="urn:microsoft.com/office/officeart/2005/8/layout/vList3"/>
    <dgm:cxn modelId="{4190F45B-FE2E-4540-90AB-C77A3B5CF838}" type="presOf" srcId="{4385EAC9-2A23-4A2E-ACC8-AD3175A362B9}" destId="{1278944D-9E1A-43E2-96BA-A04008228034}" srcOrd="0" destOrd="0" presId="urn:microsoft.com/office/officeart/2005/8/layout/vList3"/>
    <dgm:cxn modelId="{CD62E3FD-B2EC-46F3-8ECB-E337B98C29A5}" srcId="{6BC75D1B-4FEF-4A0A-B6F8-E9A273301283}" destId="{A4B55129-BAB0-4FE2-AE88-6D7B6936F046}" srcOrd="3" destOrd="0" parTransId="{3A2BA36D-F356-4E47-A27F-DA7A2F097B9A}" sibTransId="{233471BF-9B0F-4995-89D6-D8AA4F8813EB}"/>
    <dgm:cxn modelId="{11F164DD-E799-4B87-9095-FCF6B750D764}" srcId="{6BC75D1B-4FEF-4A0A-B6F8-E9A273301283}" destId="{D9E37929-C2F4-4124-ADEB-7EE261DCAE06}" srcOrd="2" destOrd="0" parTransId="{403F18C4-5569-4463-A63F-CE747443884D}" sibTransId="{F7FD590C-EADF-4F78-B00F-1EE3AF9E8EF2}"/>
    <dgm:cxn modelId="{69B03992-8534-431E-8982-6BB46A2C2107}" type="presOf" srcId="{903C1069-8473-4E07-9643-91C54482031A}" destId="{AA6C2BF4-1FA6-4741-9814-AF442F370F68}" srcOrd="0" destOrd="0" presId="urn:microsoft.com/office/officeart/2005/8/layout/vList3"/>
    <dgm:cxn modelId="{6BA234F9-62C6-43EF-BD07-855D90C81C45}" type="presOf" srcId="{5449A3EE-D77F-4EBD-884C-0BB78D65A27A}" destId="{E5A09852-99F7-424C-9AAE-D531FEC726AF}" srcOrd="0" destOrd="0" presId="urn:microsoft.com/office/officeart/2005/8/layout/vList3"/>
    <dgm:cxn modelId="{DB3FF5B8-DB8F-4E17-A02E-001800A76FE4}" type="presOf" srcId="{E6072016-F8EC-48DA-9A87-BDC395DCF771}" destId="{34BE5FFF-3464-4B14-9255-3C6ACC53E1C8}" srcOrd="0" destOrd="0" presId="urn:microsoft.com/office/officeart/2005/8/layout/vList3"/>
    <dgm:cxn modelId="{C0FE373F-F7E4-474C-98CD-81D66B66E95C}" srcId="{6BC75D1B-4FEF-4A0A-B6F8-E9A273301283}" destId="{E6072016-F8EC-48DA-9A87-BDC395DCF771}" srcOrd="0" destOrd="0" parTransId="{74B550D5-0447-4522-8091-51FAFB5B65A1}" sibTransId="{672189B0-E0A3-4FBC-9176-09D5B0FAA563}"/>
    <dgm:cxn modelId="{283217C2-CE64-41EC-8C25-C1B9D44BBC7E}" type="presOf" srcId="{A4B55129-BAB0-4FE2-AE88-6D7B6936F046}" destId="{4261511D-5EF9-45FB-95B9-E288082FA118}" srcOrd="0" destOrd="0" presId="urn:microsoft.com/office/officeart/2005/8/layout/vList3"/>
    <dgm:cxn modelId="{716C286F-5947-41E2-9ACE-8E288EEBBA8C}" srcId="{6BC75D1B-4FEF-4A0A-B6F8-E9A273301283}" destId="{4793B44C-59EF-4FEF-BB6D-48727CEBBEF4}" srcOrd="6" destOrd="0" parTransId="{E29C929D-4853-40A3-A84F-A1766FC1EB17}" sibTransId="{AF5AF850-F60D-469F-9A9D-E2A78AF7F00F}"/>
    <dgm:cxn modelId="{A2E144DE-1690-47DA-9CF2-C2F5F02A3C45}" type="presOf" srcId="{FF9605F6-A756-4CAE-A349-109DB6DF5A5E}" destId="{8B09BA7F-7576-42D3-9B0B-6FD823DBFC0D}" srcOrd="0" destOrd="0" presId="urn:microsoft.com/office/officeart/2005/8/layout/vList3"/>
    <dgm:cxn modelId="{256E4A6E-547E-47B1-B256-12BD2FCB029C}" type="presOf" srcId="{6BC75D1B-4FEF-4A0A-B6F8-E9A273301283}" destId="{6F4A94BE-A305-4A9C-9FD3-F131B7A8D30D}" srcOrd="0" destOrd="0" presId="urn:microsoft.com/office/officeart/2005/8/layout/vList3"/>
    <dgm:cxn modelId="{A2AF08D1-9DAF-4FD2-B4F7-46464C89D010}" srcId="{6BC75D1B-4FEF-4A0A-B6F8-E9A273301283}" destId="{FF9605F6-A756-4CAE-A349-109DB6DF5A5E}" srcOrd="5" destOrd="0" parTransId="{855E527A-1C88-4890-A545-7A4BBFD8C5C1}" sibTransId="{9BB2C4F0-481E-4218-90A0-50F0D8CEF206}"/>
    <dgm:cxn modelId="{A4084A9D-17BD-4734-B43A-DC6C30ADEC05}" srcId="{6BC75D1B-4FEF-4A0A-B6F8-E9A273301283}" destId="{7EEB3AAB-83FE-4CBF-BFC1-063A45AE2275}" srcOrd="8" destOrd="0" parTransId="{12C4BE8D-40D2-44AA-BE08-403864F98E1F}" sibTransId="{3A66CB7C-8623-49A7-9DC8-BB2E88F3361B}"/>
    <dgm:cxn modelId="{7D0D8499-B2D2-4824-8B71-599443F9C12A}" srcId="{6BC75D1B-4FEF-4A0A-B6F8-E9A273301283}" destId="{903C1069-8473-4E07-9643-91C54482031A}" srcOrd="4" destOrd="0" parTransId="{13B3809E-E1D7-4328-882E-11CD996ABABD}" sibTransId="{B0713450-6727-4149-80DC-6CDD4ED12127}"/>
    <dgm:cxn modelId="{C4F147F6-C525-4D2D-A72A-CAFD8BCC2461}" type="presParOf" srcId="{6F4A94BE-A305-4A9C-9FD3-F131B7A8D30D}" destId="{16E70D37-B894-4DA5-AC6A-36D43D0920C4}" srcOrd="0" destOrd="0" presId="urn:microsoft.com/office/officeart/2005/8/layout/vList3"/>
    <dgm:cxn modelId="{D3A70647-2822-4243-97A3-CB629357DF10}" type="presParOf" srcId="{16E70D37-B894-4DA5-AC6A-36D43D0920C4}" destId="{FA5B2799-2F07-40B1-ABE0-12D533988A5C}" srcOrd="0" destOrd="0" presId="urn:microsoft.com/office/officeart/2005/8/layout/vList3"/>
    <dgm:cxn modelId="{97117551-0AD7-4F9B-AAD6-09A9A2C71E26}" type="presParOf" srcId="{16E70D37-B894-4DA5-AC6A-36D43D0920C4}" destId="{34BE5FFF-3464-4B14-9255-3C6ACC53E1C8}" srcOrd="1" destOrd="0" presId="urn:microsoft.com/office/officeart/2005/8/layout/vList3"/>
    <dgm:cxn modelId="{2152CE68-0DEB-40CB-A579-C14BBE230514}" type="presParOf" srcId="{6F4A94BE-A305-4A9C-9FD3-F131B7A8D30D}" destId="{972B309E-F8D1-4A97-B57C-D5B25C16953B}" srcOrd="1" destOrd="0" presId="urn:microsoft.com/office/officeart/2005/8/layout/vList3"/>
    <dgm:cxn modelId="{0D4AFBB8-C06F-4D0A-82B7-18D740B36BF3}" type="presParOf" srcId="{6F4A94BE-A305-4A9C-9FD3-F131B7A8D30D}" destId="{D0E1701C-9A2F-44AF-8EC8-C9B6B31C069E}" srcOrd="2" destOrd="0" presId="urn:microsoft.com/office/officeart/2005/8/layout/vList3"/>
    <dgm:cxn modelId="{3103DB3D-5A1A-432A-A039-129AC8BC4B4C}" type="presParOf" srcId="{D0E1701C-9A2F-44AF-8EC8-C9B6B31C069E}" destId="{88660B5F-D0F1-4208-A594-92E69BAD2CAB}" srcOrd="0" destOrd="0" presId="urn:microsoft.com/office/officeart/2005/8/layout/vList3"/>
    <dgm:cxn modelId="{69582D43-A4DA-4787-BAAB-B28DB5099E39}" type="presParOf" srcId="{D0E1701C-9A2F-44AF-8EC8-C9B6B31C069E}" destId="{1278944D-9E1A-43E2-96BA-A04008228034}" srcOrd="1" destOrd="0" presId="urn:microsoft.com/office/officeart/2005/8/layout/vList3"/>
    <dgm:cxn modelId="{00E59C46-96E8-48D3-B29D-86E165A103E2}" type="presParOf" srcId="{6F4A94BE-A305-4A9C-9FD3-F131B7A8D30D}" destId="{F2D31797-9D62-4E75-BD4E-D093E61B18DC}" srcOrd="3" destOrd="0" presId="urn:microsoft.com/office/officeart/2005/8/layout/vList3"/>
    <dgm:cxn modelId="{711D3882-21EB-4D3F-9850-591A63F8290F}" type="presParOf" srcId="{6F4A94BE-A305-4A9C-9FD3-F131B7A8D30D}" destId="{D6302CBA-F0EF-4D35-A9ED-FD4D5AE8BB21}" srcOrd="4" destOrd="0" presId="urn:microsoft.com/office/officeart/2005/8/layout/vList3"/>
    <dgm:cxn modelId="{79F2CEDC-EA19-42C5-B3AB-AAEAB1291C8C}" type="presParOf" srcId="{D6302CBA-F0EF-4D35-A9ED-FD4D5AE8BB21}" destId="{F8A28239-026A-4FA5-9AB0-8952BE14F9E6}" srcOrd="0" destOrd="0" presId="urn:microsoft.com/office/officeart/2005/8/layout/vList3"/>
    <dgm:cxn modelId="{F0D1B18B-0D05-427F-BC58-CC275EE17FEC}" type="presParOf" srcId="{D6302CBA-F0EF-4D35-A9ED-FD4D5AE8BB21}" destId="{8E121899-C512-4CFA-BDF9-D823C1049629}" srcOrd="1" destOrd="0" presId="urn:microsoft.com/office/officeart/2005/8/layout/vList3"/>
    <dgm:cxn modelId="{ADCF8923-D9BE-40DD-8E86-58BC6DEE3A19}" type="presParOf" srcId="{6F4A94BE-A305-4A9C-9FD3-F131B7A8D30D}" destId="{12593CBA-CEDA-4DDA-A595-3D322A66AE09}" srcOrd="5" destOrd="0" presId="urn:microsoft.com/office/officeart/2005/8/layout/vList3"/>
    <dgm:cxn modelId="{6183B00E-54E3-4E72-8F1C-2830995C7B67}" type="presParOf" srcId="{6F4A94BE-A305-4A9C-9FD3-F131B7A8D30D}" destId="{288868EC-5954-491B-9A71-8EC544EA0D11}" srcOrd="6" destOrd="0" presId="urn:microsoft.com/office/officeart/2005/8/layout/vList3"/>
    <dgm:cxn modelId="{DFA3F907-6BE1-4748-A353-B2F2CF966F30}" type="presParOf" srcId="{288868EC-5954-491B-9A71-8EC544EA0D11}" destId="{A6A5991D-3DC7-4401-9939-D705D1DFBF99}" srcOrd="0" destOrd="0" presId="urn:microsoft.com/office/officeart/2005/8/layout/vList3"/>
    <dgm:cxn modelId="{FA197BBE-746C-4BC4-8C11-59EFB855BAEB}" type="presParOf" srcId="{288868EC-5954-491B-9A71-8EC544EA0D11}" destId="{4261511D-5EF9-45FB-95B9-E288082FA118}" srcOrd="1" destOrd="0" presId="urn:microsoft.com/office/officeart/2005/8/layout/vList3"/>
    <dgm:cxn modelId="{C5230181-6F76-498D-9DBC-E8F149BFD29B}" type="presParOf" srcId="{6F4A94BE-A305-4A9C-9FD3-F131B7A8D30D}" destId="{3DC68D47-9DFC-47D6-88B4-9F42D56E34D4}" srcOrd="7" destOrd="0" presId="urn:microsoft.com/office/officeart/2005/8/layout/vList3"/>
    <dgm:cxn modelId="{FFC14876-F242-4933-84CB-C8D7219B4D3D}" type="presParOf" srcId="{6F4A94BE-A305-4A9C-9FD3-F131B7A8D30D}" destId="{B6F1F51E-A3D6-4A4A-9E8B-D7A5E699E173}" srcOrd="8" destOrd="0" presId="urn:microsoft.com/office/officeart/2005/8/layout/vList3"/>
    <dgm:cxn modelId="{9C5F32D9-D5DD-4B6B-AB43-244E1E7891F7}" type="presParOf" srcId="{B6F1F51E-A3D6-4A4A-9E8B-D7A5E699E173}" destId="{EAD78601-33BE-4692-B3C6-3DAE1F81AD59}" srcOrd="0" destOrd="0" presId="urn:microsoft.com/office/officeart/2005/8/layout/vList3"/>
    <dgm:cxn modelId="{9C5403F3-396A-4FF2-867A-4488816ED58E}" type="presParOf" srcId="{B6F1F51E-A3D6-4A4A-9E8B-D7A5E699E173}" destId="{AA6C2BF4-1FA6-4741-9814-AF442F370F68}" srcOrd="1" destOrd="0" presId="urn:microsoft.com/office/officeart/2005/8/layout/vList3"/>
    <dgm:cxn modelId="{6BDDB151-0B14-4376-B41A-EF8D3E5168C7}" type="presParOf" srcId="{6F4A94BE-A305-4A9C-9FD3-F131B7A8D30D}" destId="{965812FC-643C-41CB-B55E-C9B385B9051F}" srcOrd="9" destOrd="0" presId="urn:microsoft.com/office/officeart/2005/8/layout/vList3"/>
    <dgm:cxn modelId="{A6546548-22D9-4FB3-B21B-D3F365352210}" type="presParOf" srcId="{6F4A94BE-A305-4A9C-9FD3-F131B7A8D30D}" destId="{D81182CF-4EE7-428B-B8E1-B2165ED39236}" srcOrd="10" destOrd="0" presId="urn:microsoft.com/office/officeart/2005/8/layout/vList3"/>
    <dgm:cxn modelId="{05370041-C53D-46D5-8C0E-98AFD18B80EA}" type="presParOf" srcId="{D81182CF-4EE7-428B-B8E1-B2165ED39236}" destId="{B05FFFA0-7E18-4F26-8637-143A41DDE4AD}" srcOrd="0" destOrd="0" presId="urn:microsoft.com/office/officeart/2005/8/layout/vList3"/>
    <dgm:cxn modelId="{DBDAB1FD-AAB0-461E-96F7-A61A44E0CB81}" type="presParOf" srcId="{D81182CF-4EE7-428B-B8E1-B2165ED39236}" destId="{8B09BA7F-7576-42D3-9B0B-6FD823DBFC0D}" srcOrd="1" destOrd="0" presId="urn:microsoft.com/office/officeart/2005/8/layout/vList3"/>
    <dgm:cxn modelId="{6C81A9EA-7EC2-47DE-9301-E82510E97D32}" type="presParOf" srcId="{6F4A94BE-A305-4A9C-9FD3-F131B7A8D30D}" destId="{35D7EC7F-F031-45F6-B694-8BBB4A916D2B}" srcOrd="11" destOrd="0" presId="urn:microsoft.com/office/officeart/2005/8/layout/vList3"/>
    <dgm:cxn modelId="{31FB944C-0A80-4C75-9240-C7A09651F00E}" type="presParOf" srcId="{6F4A94BE-A305-4A9C-9FD3-F131B7A8D30D}" destId="{F1A5986D-FE32-4A39-8125-3D3C2F9A954C}" srcOrd="12" destOrd="0" presId="urn:microsoft.com/office/officeart/2005/8/layout/vList3"/>
    <dgm:cxn modelId="{38A96929-965A-46CB-9539-5B2740E730CB}" type="presParOf" srcId="{F1A5986D-FE32-4A39-8125-3D3C2F9A954C}" destId="{C179960E-3EE0-42E4-915B-0FED6F52638F}" srcOrd="0" destOrd="0" presId="urn:microsoft.com/office/officeart/2005/8/layout/vList3"/>
    <dgm:cxn modelId="{342651AA-F06A-4066-85F3-C3CE7EEFD6B4}" type="presParOf" srcId="{F1A5986D-FE32-4A39-8125-3D3C2F9A954C}" destId="{9E2E1561-15EC-4A2E-A9C3-C4BFC0F3A1BD}" srcOrd="1" destOrd="0" presId="urn:microsoft.com/office/officeart/2005/8/layout/vList3"/>
    <dgm:cxn modelId="{23BF4130-29CC-4135-A6CE-D1577B5C24DB}" type="presParOf" srcId="{6F4A94BE-A305-4A9C-9FD3-F131B7A8D30D}" destId="{B181687E-6CCB-46E1-99AC-450816924A9C}" srcOrd="13" destOrd="0" presId="urn:microsoft.com/office/officeart/2005/8/layout/vList3"/>
    <dgm:cxn modelId="{D6103F11-1604-4E3B-8703-8BC7FE262357}" type="presParOf" srcId="{6F4A94BE-A305-4A9C-9FD3-F131B7A8D30D}" destId="{F98A33D6-D56B-4A97-9E75-75B7DEF241BE}" srcOrd="14" destOrd="0" presId="urn:microsoft.com/office/officeart/2005/8/layout/vList3"/>
    <dgm:cxn modelId="{F4F8543B-B217-492E-8274-6A6E805C36E7}" type="presParOf" srcId="{F98A33D6-D56B-4A97-9E75-75B7DEF241BE}" destId="{A66F2A61-2A9A-4CCC-A264-BDE3EBE140EE}" srcOrd="0" destOrd="0" presId="urn:microsoft.com/office/officeart/2005/8/layout/vList3"/>
    <dgm:cxn modelId="{A28CE33C-B7A8-4F04-8538-529D8F6BC93C}" type="presParOf" srcId="{F98A33D6-D56B-4A97-9E75-75B7DEF241BE}" destId="{E5A09852-99F7-424C-9AAE-D531FEC726AF}" srcOrd="1" destOrd="0" presId="urn:microsoft.com/office/officeart/2005/8/layout/vList3"/>
    <dgm:cxn modelId="{0DC6335B-583A-4A92-A646-ED9F1422EC9E}" type="presParOf" srcId="{6F4A94BE-A305-4A9C-9FD3-F131B7A8D30D}" destId="{174FFE61-4D71-4F52-9939-9F8BDC71D292}" srcOrd="15" destOrd="0" presId="urn:microsoft.com/office/officeart/2005/8/layout/vList3"/>
    <dgm:cxn modelId="{B87F0702-C97E-4B2A-892B-FAB7B580914B}" type="presParOf" srcId="{6F4A94BE-A305-4A9C-9FD3-F131B7A8D30D}" destId="{8D22D0A5-E8BF-45F2-97A5-51E631F3963D}" srcOrd="16" destOrd="0" presId="urn:microsoft.com/office/officeart/2005/8/layout/vList3"/>
    <dgm:cxn modelId="{E41DE31E-12E4-435D-A2BC-018E87414BF6}" type="presParOf" srcId="{8D22D0A5-E8BF-45F2-97A5-51E631F3963D}" destId="{A8437286-BC9E-4E56-AF97-079DDDB4652B}" srcOrd="0" destOrd="0" presId="urn:microsoft.com/office/officeart/2005/8/layout/vList3"/>
    <dgm:cxn modelId="{9BD2CE31-2EB7-40A5-953B-8A1DF59F8A7E}" type="presParOf" srcId="{8D22D0A5-E8BF-45F2-97A5-51E631F3963D}" destId="{3700F8A9-02D0-4124-9470-2926A53BDA72}" srcOrd="1" destOrd="0" presId="urn:microsoft.com/office/officeart/2005/8/layout/vList3"/>
    <dgm:cxn modelId="{4486AFCA-BE1E-44BA-8036-DFB07440EFFB}" type="presParOf" srcId="{6F4A94BE-A305-4A9C-9FD3-F131B7A8D30D}" destId="{02CF5002-B9A7-4935-B0FF-630EA9035BCA}" srcOrd="17" destOrd="0" presId="urn:microsoft.com/office/officeart/2005/8/layout/vList3"/>
    <dgm:cxn modelId="{163AFB2B-7659-4053-8C87-760EF1DABAAF}" type="presParOf" srcId="{6F4A94BE-A305-4A9C-9FD3-F131B7A8D30D}" destId="{C0D37025-823E-45EA-8172-D716F02B2AB2}" srcOrd="18" destOrd="0" presId="urn:microsoft.com/office/officeart/2005/8/layout/vList3"/>
    <dgm:cxn modelId="{A626C4CF-152E-4F7B-9B1E-1ED810B54597}" type="presParOf" srcId="{C0D37025-823E-45EA-8172-D716F02B2AB2}" destId="{7C10E78D-893E-4409-832F-F672EC1C4812}" srcOrd="0" destOrd="0" presId="urn:microsoft.com/office/officeart/2005/8/layout/vList3"/>
    <dgm:cxn modelId="{6BF9101C-0AD1-4330-88AC-00C1D605AC2E}" type="presParOf" srcId="{C0D37025-823E-45EA-8172-D716F02B2AB2}" destId="{DE054123-932B-4F30-ABC8-996A5F1F2E83}" srcOrd="1" destOrd="0" presId="urn:microsoft.com/office/officeart/2005/8/layout/vList3"/>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D53BD4D-7A72-4918-8274-5ABDF9CE5CFD}"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BE061708-E34D-40C0-B589-5205B03F402E}">
      <dgm:prSet phldrT="[Text]"/>
      <dgm:spPr/>
      <dgm:t>
        <a:bodyPr/>
        <a:lstStyle/>
        <a:p>
          <a:r>
            <a:rPr lang="en-US" dirty="0" smtClean="0"/>
            <a:t>Acute &amp; Emergency Services and Hospital Operations</a:t>
          </a:r>
          <a:endParaRPr lang="en-US" dirty="0"/>
        </a:p>
      </dgm:t>
    </dgm:pt>
    <dgm:pt modelId="{8D4AB807-5A0B-42AA-81C2-9231F896D8D2}" type="parTrans" cxnId="{4EFF8045-6E79-4228-8DEF-9824FF4C608C}">
      <dgm:prSet/>
      <dgm:spPr/>
      <dgm:t>
        <a:bodyPr/>
        <a:lstStyle/>
        <a:p>
          <a:endParaRPr lang="en-US"/>
        </a:p>
      </dgm:t>
    </dgm:pt>
    <dgm:pt modelId="{2A7DBB4B-BDDD-456B-BBAF-AC8585F82888}" type="sibTrans" cxnId="{4EFF8045-6E79-4228-8DEF-9824FF4C608C}">
      <dgm:prSet/>
      <dgm:spPr/>
      <dgm:t>
        <a:bodyPr/>
        <a:lstStyle/>
        <a:p>
          <a:endParaRPr lang="en-US"/>
        </a:p>
      </dgm:t>
    </dgm:pt>
    <dgm:pt modelId="{443355C6-CF5E-472A-82D0-BEA4057A59B4}">
      <dgm:prSet phldrT="[Text]"/>
      <dgm:spPr/>
      <dgm:t>
        <a:bodyPr/>
        <a:lstStyle/>
        <a:p>
          <a:r>
            <a:rPr lang="en-US" dirty="0" smtClean="0"/>
            <a:t>Medicine</a:t>
          </a:r>
          <a:endParaRPr lang="en-US" dirty="0"/>
        </a:p>
      </dgm:t>
    </dgm:pt>
    <dgm:pt modelId="{C7AF748E-C2F7-45A0-A4FA-11E609EB9E09}" type="parTrans" cxnId="{F0DE72A0-808E-4B00-A598-C6CB27718BFA}">
      <dgm:prSet/>
      <dgm:spPr/>
      <dgm:t>
        <a:bodyPr/>
        <a:lstStyle/>
        <a:p>
          <a:endParaRPr lang="en-US"/>
        </a:p>
      </dgm:t>
    </dgm:pt>
    <dgm:pt modelId="{09B4EDB3-5688-48B2-BA92-CA356FD3FADB}" type="sibTrans" cxnId="{F0DE72A0-808E-4B00-A598-C6CB27718BFA}">
      <dgm:prSet/>
      <dgm:spPr/>
      <dgm:t>
        <a:bodyPr/>
        <a:lstStyle/>
        <a:p>
          <a:endParaRPr lang="en-US"/>
        </a:p>
      </dgm:t>
    </dgm:pt>
    <dgm:pt modelId="{C1D9B8FE-E97C-4108-AA28-1C6859A21D4E}">
      <dgm:prSet phldrT="[Text]"/>
      <dgm:spPr/>
      <dgm:t>
        <a:bodyPr/>
        <a:lstStyle/>
        <a:p>
          <a:r>
            <a:rPr lang="en-US" dirty="0" smtClean="0"/>
            <a:t>Integrated Surgical Services</a:t>
          </a:r>
          <a:endParaRPr lang="en-US" dirty="0"/>
        </a:p>
      </dgm:t>
    </dgm:pt>
    <dgm:pt modelId="{8AE8596B-54D8-40F6-AE7C-5810701C6A3C}" type="parTrans" cxnId="{1F277F45-5A48-45B9-AF92-FAF4214C2707}">
      <dgm:prSet/>
      <dgm:spPr/>
      <dgm:t>
        <a:bodyPr/>
        <a:lstStyle/>
        <a:p>
          <a:endParaRPr lang="en-US"/>
        </a:p>
      </dgm:t>
    </dgm:pt>
    <dgm:pt modelId="{35F07D4C-6C48-47B3-8CE4-D014FE797983}" type="sibTrans" cxnId="{1F277F45-5A48-45B9-AF92-FAF4214C2707}">
      <dgm:prSet/>
      <dgm:spPr/>
      <dgm:t>
        <a:bodyPr/>
        <a:lstStyle/>
        <a:p>
          <a:endParaRPr lang="en-US"/>
        </a:p>
      </dgm:t>
    </dgm:pt>
    <dgm:pt modelId="{5657EF1A-60E2-4029-A693-7C461A32D0A3}">
      <dgm:prSet/>
      <dgm:spPr/>
      <dgm:t>
        <a:bodyPr/>
        <a:lstStyle/>
        <a:p>
          <a:r>
            <a:rPr lang="en-US" dirty="0" smtClean="0"/>
            <a:t>Specialised Surgical Services</a:t>
          </a:r>
          <a:endParaRPr lang="en-US" dirty="0"/>
        </a:p>
      </dgm:t>
    </dgm:pt>
    <dgm:pt modelId="{7AA1567A-EF90-4672-B23A-B40418F81DE3}" type="parTrans" cxnId="{AB0E0E5A-7193-4D25-9804-B727C89B5198}">
      <dgm:prSet/>
      <dgm:spPr/>
      <dgm:t>
        <a:bodyPr/>
        <a:lstStyle/>
        <a:p>
          <a:endParaRPr lang="en-US"/>
        </a:p>
      </dgm:t>
    </dgm:pt>
    <dgm:pt modelId="{E4B2C622-7B46-46DB-A9B5-6D2A19694D41}" type="sibTrans" cxnId="{AB0E0E5A-7193-4D25-9804-B727C89B5198}">
      <dgm:prSet/>
      <dgm:spPr/>
      <dgm:t>
        <a:bodyPr/>
        <a:lstStyle/>
        <a:p>
          <a:endParaRPr lang="en-US"/>
        </a:p>
      </dgm:t>
    </dgm:pt>
    <dgm:pt modelId="{50F57B20-E00D-4617-8FFB-740A0E212996}">
      <dgm:prSet/>
      <dgm:spPr/>
      <dgm:t>
        <a:bodyPr/>
        <a:lstStyle/>
        <a:p>
          <a:r>
            <a:rPr lang="en-US" dirty="0" smtClean="0"/>
            <a:t>Management (including Quality &amp; Governance)</a:t>
          </a:r>
          <a:endParaRPr lang="en-US" dirty="0"/>
        </a:p>
      </dgm:t>
    </dgm:pt>
    <dgm:pt modelId="{B1E8410D-EAA8-4979-83AD-612BAFD5F520}" type="parTrans" cxnId="{9E747CF8-63B2-47BC-B6C9-1C7241789D64}">
      <dgm:prSet/>
      <dgm:spPr/>
      <dgm:t>
        <a:bodyPr/>
        <a:lstStyle/>
        <a:p>
          <a:endParaRPr lang="en-US"/>
        </a:p>
      </dgm:t>
    </dgm:pt>
    <dgm:pt modelId="{5FA41916-EF04-4EDC-A73D-21CAD094CE0C}" type="sibTrans" cxnId="{9E747CF8-63B2-47BC-B6C9-1C7241789D64}">
      <dgm:prSet/>
      <dgm:spPr/>
      <dgm:t>
        <a:bodyPr/>
        <a:lstStyle/>
        <a:p>
          <a:endParaRPr lang="en-US"/>
        </a:p>
      </dgm:t>
    </dgm:pt>
    <dgm:pt modelId="{F6FF8F0E-D7A2-4BBD-8284-9D93C143EC99}">
      <dgm:prSet/>
      <dgm:spPr/>
      <dgm:t>
        <a:bodyPr/>
        <a:lstStyle/>
        <a:p>
          <a:r>
            <a:rPr lang="en-US" dirty="0" smtClean="0"/>
            <a:t>Radiology</a:t>
          </a:r>
          <a:endParaRPr lang="en-US" dirty="0"/>
        </a:p>
      </dgm:t>
    </dgm:pt>
    <dgm:pt modelId="{328A718E-32A2-4351-815D-01679EC26EFF}" type="parTrans" cxnId="{AC22B09F-D269-4964-A60C-7C2301AC57B8}">
      <dgm:prSet/>
      <dgm:spPr/>
      <dgm:t>
        <a:bodyPr/>
        <a:lstStyle/>
        <a:p>
          <a:endParaRPr lang="en-US"/>
        </a:p>
      </dgm:t>
    </dgm:pt>
    <dgm:pt modelId="{FE15CF98-8B74-4E38-988B-E559F3C8B0A5}" type="sibTrans" cxnId="{AC22B09F-D269-4964-A60C-7C2301AC57B8}">
      <dgm:prSet/>
      <dgm:spPr/>
      <dgm:t>
        <a:bodyPr/>
        <a:lstStyle/>
        <a:p>
          <a:endParaRPr lang="en-US"/>
        </a:p>
      </dgm:t>
    </dgm:pt>
    <dgm:pt modelId="{D34A6C29-8C84-4315-BAF4-1F345C2F4FED}">
      <dgm:prSet/>
      <dgm:spPr/>
      <dgm:t>
        <a:bodyPr/>
        <a:lstStyle/>
        <a:p>
          <a:r>
            <a:rPr lang="en-US" dirty="0" smtClean="0"/>
            <a:t>Pathology</a:t>
          </a:r>
          <a:endParaRPr lang="en-US" dirty="0"/>
        </a:p>
      </dgm:t>
    </dgm:pt>
    <dgm:pt modelId="{3F019FED-C78B-45F4-A016-37C021001C67}" type="parTrans" cxnId="{E4ACACBF-385A-445B-A34B-34AA69B1C369}">
      <dgm:prSet/>
      <dgm:spPr/>
      <dgm:t>
        <a:bodyPr/>
        <a:lstStyle/>
        <a:p>
          <a:endParaRPr lang="en-US"/>
        </a:p>
      </dgm:t>
    </dgm:pt>
    <dgm:pt modelId="{B74FB3D3-CD2C-443D-ADE9-C5A2C13E4075}" type="sibTrans" cxnId="{E4ACACBF-385A-445B-A34B-34AA69B1C369}">
      <dgm:prSet/>
      <dgm:spPr/>
      <dgm:t>
        <a:bodyPr/>
        <a:lstStyle/>
        <a:p>
          <a:endParaRPr lang="en-US"/>
        </a:p>
      </dgm:t>
    </dgm:pt>
    <dgm:pt modelId="{E6D5CE2A-7C87-437B-A184-9CB3231AAECA}">
      <dgm:prSet phldrT="[Text]"/>
      <dgm:spPr/>
      <dgm:t>
        <a:bodyPr/>
        <a:lstStyle/>
        <a:p>
          <a:r>
            <a:rPr lang="en-US" dirty="0" smtClean="0"/>
            <a:t>Morriston Service Group</a:t>
          </a:r>
          <a:endParaRPr lang="en-US" dirty="0"/>
        </a:p>
      </dgm:t>
    </dgm:pt>
    <dgm:pt modelId="{8CC63A5F-7D77-4AB2-B334-FAB6D719DEAA}" type="sibTrans" cxnId="{944B56AD-49AA-4701-B196-D098EE8D2961}">
      <dgm:prSet/>
      <dgm:spPr/>
      <dgm:t>
        <a:bodyPr/>
        <a:lstStyle/>
        <a:p>
          <a:endParaRPr lang="en-US"/>
        </a:p>
      </dgm:t>
    </dgm:pt>
    <dgm:pt modelId="{83DCB9FF-9D4D-44D5-8281-3448E2D02EC3}" type="parTrans" cxnId="{944B56AD-49AA-4701-B196-D098EE8D2961}">
      <dgm:prSet/>
      <dgm:spPr/>
      <dgm:t>
        <a:bodyPr/>
        <a:lstStyle/>
        <a:p>
          <a:endParaRPr lang="en-US"/>
        </a:p>
      </dgm:t>
    </dgm:pt>
    <dgm:pt modelId="{58593B0B-A117-4D01-9BB8-EE695DE3CE2B}" type="pres">
      <dgm:prSet presAssocID="{7D53BD4D-7A72-4918-8274-5ABDF9CE5CFD}" presName="hierChild1" presStyleCnt="0">
        <dgm:presLayoutVars>
          <dgm:orgChart val="1"/>
          <dgm:chPref val="1"/>
          <dgm:dir/>
          <dgm:animOne val="branch"/>
          <dgm:animLvl val="lvl"/>
          <dgm:resizeHandles/>
        </dgm:presLayoutVars>
      </dgm:prSet>
      <dgm:spPr/>
    </dgm:pt>
    <dgm:pt modelId="{37E67A35-D5F1-4199-9F8F-D0B08E8616E9}" type="pres">
      <dgm:prSet presAssocID="{E6D5CE2A-7C87-437B-A184-9CB3231AAECA}" presName="hierRoot1" presStyleCnt="0">
        <dgm:presLayoutVars>
          <dgm:hierBranch val="init"/>
        </dgm:presLayoutVars>
      </dgm:prSet>
      <dgm:spPr/>
    </dgm:pt>
    <dgm:pt modelId="{F857B0B4-A131-4F86-AC99-9E3ECCFF02ED}" type="pres">
      <dgm:prSet presAssocID="{E6D5CE2A-7C87-437B-A184-9CB3231AAECA}" presName="rootComposite1" presStyleCnt="0"/>
      <dgm:spPr/>
    </dgm:pt>
    <dgm:pt modelId="{6DD91EA6-28A4-4317-91BC-7A67D9189E43}" type="pres">
      <dgm:prSet presAssocID="{E6D5CE2A-7C87-437B-A184-9CB3231AAECA}" presName="rootText1" presStyleLbl="node0" presStyleIdx="0" presStyleCnt="1">
        <dgm:presLayoutVars>
          <dgm:chPref val="3"/>
        </dgm:presLayoutVars>
      </dgm:prSet>
      <dgm:spPr/>
      <dgm:t>
        <a:bodyPr/>
        <a:lstStyle/>
        <a:p>
          <a:endParaRPr lang="en-US"/>
        </a:p>
      </dgm:t>
    </dgm:pt>
    <dgm:pt modelId="{D82290C4-87B7-44D1-93F6-2F48B1D7E5E7}" type="pres">
      <dgm:prSet presAssocID="{E6D5CE2A-7C87-437B-A184-9CB3231AAECA}" presName="rootConnector1" presStyleLbl="node1" presStyleIdx="0" presStyleCnt="0"/>
      <dgm:spPr/>
    </dgm:pt>
    <dgm:pt modelId="{1BD3191E-4DFB-42AA-8F9E-EDD8CD67C69E}" type="pres">
      <dgm:prSet presAssocID="{E6D5CE2A-7C87-437B-A184-9CB3231AAECA}" presName="hierChild2" presStyleCnt="0"/>
      <dgm:spPr/>
    </dgm:pt>
    <dgm:pt modelId="{9980ABE3-3838-4377-B6E2-D5CB88AAEC9C}" type="pres">
      <dgm:prSet presAssocID="{8D4AB807-5A0B-42AA-81C2-9231F896D8D2}" presName="Name37" presStyleLbl="parChTrans1D2" presStyleIdx="0" presStyleCnt="7"/>
      <dgm:spPr/>
    </dgm:pt>
    <dgm:pt modelId="{803A738F-E7FF-47E1-9F1E-6AC687A8BD26}" type="pres">
      <dgm:prSet presAssocID="{BE061708-E34D-40C0-B589-5205B03F402E}" presName="hierRoot2" presStyleCnt="0">
        <dgm:presLayoutVars>
          <dgm:hierBranch val="init"/>
        </dgm:presLayoutVars>
      </dgm:prSet>
      <dgm:spPr/>
    </dgm:pt>
    <dgm:pt modelId="{EDD268EB-94C7-496B-98EC-34775ED83946}" type="pres">
      <dgm:prSet presAssocID="{BE061708-E34D-40C0-B589-5205B03F402E}" presName="rootComposite" presStyleCnt="0"/>
      <dgm:spPr/>
    </dgm:pt>
    <dgm:pt modelId="{155073C2-4F48-45B8-9B7B-64090A4B7C0D}" type="pres">
      <dgm:prSet presAssocID="{BE061708-E34D-40C0-B589-5205B03F402E}" presName="rootText" presStyleLbl="node2" presStyleIdx="0" presStyleCnt="7">
        <dgm:presLayoutVars>
          <dgm:chPref val="3"/>
        </dgm:presLayoutVars>
      </dgm:prSet>
      <dgm:spPr/>
      <dgm:t>
        <a:bodyPr/>
        <a:lstStyle/>
        <a:p>
          <a:endParaRPr lang="en-US"/>
        </a:p>
      </dgm:t>
    </dgm:pt>
    <dgm:pt modelId="{F1614280-19C0-4939-94C4-298EDCD235B2}" type="pres">
      <dgm:prSet presAssocID="{BE061708-E34D-40C0-B589-5205B03F402E}" presName="rootConnector" presStyleLbl="node2" presStyleIdx="0" presStyleCnt="7"/>
      <dgm:spPr/>
    </dgm:pt>
    <dgm:pt modelId="{EC47D287-C0C8-4BF7-949F-2156132D68DE}" type="pres">
      <dgm:prSet presAssocID="{BE061708-E34D-40C0-B589-5205B03F402E}" presName="hierChild4" presStyleCnt="0"/>
      <dgm:spPr/>
    </dgm:pt>
    <dgm:pt modelId="{15A0FB7E-B249-46D7-A923-67509A9F33E8}" type="pres">
      <dgm:prSet presAssocID="{BE061708-E34D-40C0-B589-5205B03F402E}" presName="hierChild5" presStyleCnt="0"/>
      <dgm:spPr/>
    </dgm:pt>
    <dgm:pt modelId="{57EF0EFC-E12C-47BA-ADA2-C21FCD37B850}" type="pres">
      <dgm:prSet presAssocID="{C7AF748E-C2F7-45A0-A4FA-11E609EB9E09}" presName="Name37" presStyleLbl="parChTrans1D2" presStyleIdx="1" presStyleCnt="7"/>
      <dgm:spPr/>
    </dgm:pt>
    <dgm:pt modelId="{B6CFE61E-A890-4962-A05A-9C6D94E8AA64}" type="pres">
      <dgm:prSet presAssocID="{443355C6-CF5E-472A-82D0-BEA4057A59B4}" presName="hierRoot2" presStyleCnt="0">
        <dgm:presLayoutVars>
          <dgm:hierBranch val="init"/>
        </dgm:presLayoutVars>
      </dgm:prSet>
      <dgm:spPr/>
    </dgm:pt>
    <dgm:pt modelId="{E4B08B9F-CF41-48B1-AD71-06FED200CFDE}" type="pres">
      <dgm:prSet presAssocID="{443355C6-CF5E-472A-82D0-BEA4057A59B4}" presName="rootComposite" presStyleCnt="0"/>
      <dgm:spPr/>
    </dgm:pt>
    <dgm:pt modelId="{E5BDDF09-1BC6-4E6D-9FBD-573D4E53848B}" type="pres">
      <dgm:prSet presAssocID="{443355C6-CF5E-472A-82D0-BEA4057A59B4}" presName="rootText" presStyleLbl="node2" presStyleIdx="1" presStyleCnt="7">
        <dgm:presLayoutVars>
          <dgm:chPref val="3"/>
        </dgm:presLayoutVars>
      </dgm:prSet>
      <dgm:spPr/>
      <dgm:t>
        <a:bodyPr/>
        <a:lstStyle/>
        <a:p>
          <a:endParaRPr lang="en-US"/>
        </a:p>
      </dgm:t>
    </dgm:pt>
    <dgm:pt modelId="{A5DE1038-7958-4FBA-8E54-D0AC45E5707D}" type="pres">
      <dgm:prSet presAssocID="{443355C6-CF5E-472A-82D0-BEA4057A59B4}" presName="rootConnector" presStyleLbl="node2" presStyleIdx="1" presStyleCnt="7"/>
      <dgm:spPr/>
    </dgm:pt>
    <dgm:pt modelId="{375F0755-BDCE-4E83-93FB-0E6AF4B7EA55}" type="pres">
      <dgm:prSet presAssocID="{443355C6-CF5E-472A-82D0-BEA4057A59B4}" presName="hierChild4" presStyleCnt="0"/>
      <dgm:spPr/>
    </dgm:pt>
    <dgm:pt modelId="{47C5CA81-6F3B-4282-A254-A5B12B4DB453}" type="pres">
      <dgm:prSet presAssocID="{443355C6-CF5E-472A-82D0-BEA4057A59B4}" presName="hierChild5" presStyleCnt="0"/>
      <dgm:spPr/>
    </dgm:pt>
    <dgm:pt modelId="{210A5D50-2801-41CD-B545-2C09F8313265}" type="pres">
      <dgm:prSet presAssocID="{8AE8596B-54D8-40F6-AE7C-5810701C6A3C}" presName="Name37" presStyleLbl="parChTrans1D2" presStyleIdx="2" presStyleCnt="7"/>
      <dgm:spPr/>
    </dgm:pt>
    <dgm:pt modelId="{25D6B78E-57CB-4D1D-8810-1C3E88A6932B}" type="pres">
      <dgm:prSet presAssocID="{C1D9B8FE-E97C-4108-AA28-1C6859A21D4E}" presName="hierRoot2" presStyleCnt="0">
        <dgm:presLayoutVars>
          <dgm:hierBranch val="init"/>
        </dgm:presLayoutVars>
      </dgm:prSet>
      <dgm:spPr/>
    </dgm:pt>
    <dgm:pt modelId="{EF7C75F7-3510-4A7E-AC42-F4007A094283}" type="pres">
      <dgm:prSet presAssocID="{C1D9B8FE-E97C-4108-AA28-1C6859A21D4E}" presName="rootComposite" presStyleCnt="0"/>
      <dgm:spPr/>
    </dgm:pt>
    <dgm:pt modelId="{BB4003CB-60F9-4C78-BBDF-2BEF713086CD}" type="pres">
      <dgm:prSet presAssocID="{C1D9B8FE-E97C-4108-AA28-1C6859A21D4E}" presName="rootText" presStyleLbl="node2" presStyleIdx="2" presStyleCnt="7">
        <dgm:presLayoutVars>
          <dgm:chPref val="3"/>
        </dgm:presLayoutVars>
      </dgm:prSet>
      <dgm:spPr/>
    </dgm:pt>
    <dgm:pt modelId="{325D9347-867F-4A35-9E15-65F4F8A2F769}" type="pres">
      <dgm:prSet presAssocID="{C1D9B8FE-E97C-4108-AA28-1C6859A21D4E}" presName="rootConnector" presStyleLbl="node2" presStyleIdx="2" presStyleCnt="7"/>
      <dgm:spPr/>
    </dgm:pt>
    <dgm:pt modelId="{48A69B89-0310-49D8-8130-37DEFBE50B14}" type="pres">
      <dgm:prSet presAssocID="{C1D9B8FE-E97C-4108-AA28-1C6859A21D4E}" presName="hierChild4" presStyleCnt="0"/>
      <dgm:spPr/>
    </dgm:pt>
    <dgm:pt modelId="{D03B8D42-F37C-4A61-B147-5E3A67C16A40}" type="pres">
      <dgm:prSet presAssocID="{C1D9B8FE-E97C-4108-AA28-1C6859A21D4E}" presName="hierChild5" presStyleCnt="0"/>
      <dgm:spPr/>
    </dgm:pt>
    <dgm:pt modelId="{BA96F3AE-F376-44D3-AFCF-DD1B577C9F81}" type="pres">
      <dgm:prSet presAssocID="{7AA1567A-EF90-4672-B23A-B40418F81DE3}" presName="Name37" presStyleLbl="parChTrans1D2" presStyleIdx="3" presStyleCnt="7"/>
      <dgm:spPr/>
    </dgm:pt>
    <dgm:pt modelId="{6AB59BE0-3C46-46F5-AC5B-5863FDB6642F}" type="pres">
      <dgm:prSet presAssocID="{5657EF1A-60E2-4029-A693-7C461A32D0A3}" presName="hierRoot2" presStyleCnt="0">
        <dgm:presLayoutVars>
          <dgm:hierBranch val="init"/>
        </dgm:presLayoutVars>
      </dgm:prSet>
      <dgm:spPr/>
    </dgm:pt>
    <dgm:pt modelId="{3447183B-1173-4573-90D8-01328E252ABB}" type="pres">
      <dgm:prSet presAssocID="{5657EF1A-60E2-4029-A693-7C461A32D0A3}" presName="rootComposite" presStyleCnt="0"/>
      <dgm:spPr/>
    </dgm:pt>
    <dgm:pt modelId="{D8D342E2-12CC-47E6-826C-E7ED72CCD3D1}" type="pres">
      <dgm:prSet presAssocID="{5657EF1A-60E2-4029-A693-7C461A32D0A3}" presName="rootText" presStyleLbl="node2" presStyleIdx="3" presStyleCnt="7">
        <dgm:presLayoutVars>
          <dgm:chPref val="3"/>
        </dgm:presLayoutVars>
      </dgm:prSet>
      <dgm:spPr/>
      <dgm:t>
        <a:bodyPr/>
        <a:lstStyle/>
        <a:p>
          <a:endParaRPr lang="en-US"/>
        </a:p>
      </dgm:t>
    </dgm:pt>
    <dgm:pt modelId="{41969976-42A5-4F8B-BB61-4B37EB051D62}" type="pres">
      <dgm:prSet presAssocID="{5657EF1A-60E2-4029-A693-7C461A32D0A3}" presName="rootConnector" presStyleLbl="node2" presStyleIdx="3" presStyleCnt="7"/>
      <dgm:spPr/>
    </dgm:pt>
    <dgm:pt modelId="{3216FDC8-6BFD-450C-8196-026776104E96}" type="pres">
      <dgm:prSet presAssocID="{5657EF1A-60E2-4029-A693-7C461A32D0A3}" presName="hierChild4" presStyleCnt="0"/>
      <dgm:spPr/>
    </dgm:pt>
    <dgm:pt modelId="{82433CE7-24EF-4783-9229-0F1B52561702}" type="pres">
      <dgm:prSet presAssocID="{5657EF1A-60E2-4029-A693-7C461A32D0A3}" presName="hierChild5" presStyleCnt="0"/>
      <dgm:spPr/>
    </dgm:pt>
    <dgm:pt modelId="{5070F318-82AF-4FB2-BF35-F49234B3049E}" type="pres">
      <dgm:prSet presAssocID="{3F019FED-C78B-45F4-A016-37C021001C67}" presName="Name37" presStyleLbl="parChTrans1D2" presStyleIdx="4" presStyleCnt="7"/>
      <dgm:spPr/>
    </dgm:pt>
    <dgm:pt modelId="{57609B89-2F3E-44FD-9B3E-2AEB61F122FA}" type="pres">
      <dgm:prSet presAssocID="{D34A6C29-8C84-4315-BAF4-1F345C2F4FED}" presName="hierRoot2" presStyleCnt="0">
        <dgm:presLayoutVars>
          <dgm:hierBranch val="init"/>
        </dgm:presLayoutVars>
      </dgm:prSet>
      <dgm:spPr/>
    </dgm:pt>
    <dgm:pt modelId="{702006ED-5599-4722-8F24-747497FCFF71}" type="pres">
      <dgm:prSet presAssocID="{D34A6C29-8C84-4315-BAF4-1F345C2F4FED}" presName="rootComposite" presStyleCnt="0"/>
      <dgm:spPr/>
    </dgm:pt>
    <dgm:pt modelId="{ECB40541-18FF-4EF2-BCD3-E7D9CA7B22B6}" type="pres">
      <dgm:prSet presAssocID="{D34A6C29-8C84-4315-BAF4-1F345C2F4FED}" presName="rootText" presStyleLbl="node2" presStyleIdx="4" presStyleCnt="7">
        <dgm:presLayoutVars>
          <dgm:chPref val="3"/>
        </dgm:presLayoutVars>
      </dgm:prSet>
      <dgm:spPr/>
    </dgm:pt>
    <dgm:pt modelId="{8B5BFD6C-6AB5-45F7-83B9-BC2BE79BA5BE}" type="pres">
      <dgm:prSet presAssocID="{D34A6C29-8C84-4315-BAF4-1F345C2F4FED}" presName="rootConnector" presStyleLbl="node2" presStyleIdx="4" presStyleCnt="7"/>
      <dgm:spPr/>
    </dgm:pt>
    <dgm:pt modelId="{DE22C66E-51F0-4066-BA65-D32823B2EDAE}" type="pres">
      <dgm:prSet presAssocID="{D34A6C29-8C84-4315-BAF4-1F345C2F4FED}" presName="hierChild4" presStyleCnt="0"/>
      <dgm:spPr/>
    </dgm:pt>
    <dgm:pt modelId="{CF0D29B9-22DC-4578-BAD6-011E8C481304}" type="pres">
      <dgm:prSet presAssocID="{D34A6C29-8C84-4315-BAF4-1F345C2F4FED}" presName="hierChild5" presStyleCnt="0"/>
      <dgm:spPr/>
    </dgm:pt>
    <dgm:pt modelId="{FBA41DFA-AF71-4714-AE28-99BE57FD2BD2}" type="pres">
      <dgm:prSet presAssocID="{328A718E-32A2-4351-815D-01679EC26EFF}" presName="Name37" presStyleLbl="parChTrans1D2" presStyleIdx="5" presStyleCnt="7"/>
      <dgm:spPr/>
    </dgm:pt>
    <dgm:pt modelId="{014B4F1D-3EFF-41FF-BDBA-0D6592BA45FF}" type="pres">
      <dgm:prSet presAssocID="{F6FF8F0E-D7A2-4BBD-8284-9D93C143EC99}" presName="hierRoot2" presStyleCnt="0">
        <dgm:presLayoutVars>
          <dgm:hierBranch val="init"/>
        </dgm:presLayoutVars>
      </dgm:prSet>
      <dgm:spPr/>
    </dgm:pt>
    <dgm:pt modelId="{79C072E0-D22D-47CD-ACA5-082A7DF078ED}" type="pres">
      <dgm:prSet presAssocID="{F6FF8F0E-D7A2-4BBD-8284-9D93C143EC99}" presName="rootComposite" presStyleCnt="0"/>
      <dgm:spPr/>
    </dgm:pt>
    <dgm:pt modelId="{2E553FDB-F2BA-4663-A241-44D25779A408}" type="pres">
      <dgm:prSet presAssocID="{F6FF8F0E-D7A2-4BBD-8284-9D93C143EC99}" presName="rootText" presStyleLbl="node2" presStyleIdx="5" presStyleCnt="7">
        <dgm:presLayoutVars>
          <dgm:chPref val="3"/>
        </dgm:presLayoutVars>
      </dgm:prSet>
      <dgm:spPr/>
    </dgm:pt>
    <dgm:pt modelId="{E5A94714-8FFC-4735-A49A-B4F80722C43E}" type="pres">
      <dgm:prSet presAssocID="{F6FF8F0E-D7A2-4BBD-8284-9D93C143EC99}" presName="rootConnector" presStyleLbl="node2" presStyleIdx="5" presStyleCnt="7"/>
      <dgm:spPr/>
    </dgm:pt>
    <dgm:pt modelId="{CF60CF93-3BAC-4C0C-8040-8FBB53D86736}" type="pres">
      <dgm:prSet presAssocID="{F6FF8F0E-D7A2-4BBD-8284-9D93C143EC99}" presName="hierChild4" presStyleCnt="0"/>
      <dgm:spPr/>
    </dgm:pt>
    <dgm:pt modelId="{56EA1814-5AC1-43E5-AB25-5FC36F1435BC}" type="pres">
      <dgm:prSet presAssocID="{F6FF8F0E-D7A2-4BBD-8284-9D93C143EC99}" presName="hierChild5" presStyleCnt="0"/>
      <dgm:spPr/>
    </dgm:pt>
    <dgm:pt modelId="{6154EB22-310B-4D7E-ABE3-D1EEE61CF5C5}" type="pres">
      <dgm:prSet presAssocID="{B1E8410D-EAA8-4979-83AD-612BAFD5F520}" presName="Name37" presStyleLbl="parChTrans1D2" presStyleIdx="6" presStyleCnt="7"/>
      <dgm:spPr/>
    </dgm:pt>
    <dgm:pt modelId="{945599EB-E4AB-4BBE-8C53-FFBE36CBF822}" type="pres">
      <dgm:prSet presAssocID="{50F57B20-E00D-4617-8FFB-740A0E212996}" presName="hierRoot2" presStyleCnt="0">
        <dgm:presLayoutVars>
          <dgm:hierBranch val="init"/>
        </dgm:presLayoutVars>
      </dgm:prSet>
      <dgm:spPr/>
    </dgm:pt>
    <dgm:pt modelId="{551BF9CE-F218-4E58-81F8-2DFB29B78D24}" type="pres">
      <dgm:prSet presAssocID="{50F57B20-E00D-4617-8FFB-740A0E212996}" presName="rootComposite" presStyleCnt="0"/>
      <dgm:spPr/>
    </dgm:pt>
    <dgm:pt modelId="{E281ADA6-DF35-4619-8E33-4A6D9B1DE2E5}" type="pres">
      <dgm:prSet presAssocID="{50F57B20-E00D-4617-8FFB-740A0E212996}" presName="rootText" presStyleLbl="node2" presStyleIdx="6" presStyleCnt="7">
        <dgm:presLayoutVars>
          <dgm:chPref val="3"/>
        </dgm:presLayoutVars>
      </dgm:prSet>
      <dgm:spPr/>
      <dgm:t>
        <a:bodyPr/>
        <a:lstStyle/>
        <a:p>
          <a:endParaRPr lang="en-US"/>
        </a:p>
      </dgm:t>
    </dgm:pt>
    <dgm:pt modelId="{8783DFBD-F1DB-4BEE-826C-9320E2966538}" type="pres">
      <dgm:prSet presAssocID="{50F57B20-E00D-4617-8FFB-740A0E212996}" presName="rootConnector" presStyleLbl="node2" presStyleIdx="6" presStyleCnt="7"/>
      <dgm:spPr/>
    </dgm:pt>
    <dgm:pt modelId="{3B9219A9-C2AF-49F6-A167-E8664D4182C1}" type="pres">
      <dgm:prSet presAssocID="{50F57B20-E00D-4617-8FFB-740A0E212996}" presName="hierChild4" presStyleCnt="0"/>
      <dgm:spPr/>
    </dgm:pt>
    <dgm:pt modelId="{DBDE9E6E-FAD8-4646-875D-FC289EC32D60}" type="pres">
      <dgm:prSet presAssocID="{50F57B20-E00D-4617-8FFB-740A0E212996}" presName="hierChild5" presStyleCnt="0"/>
      <dgm:spPr/>
    </dgm:pt>
    <dgm:pt modelId="{68170EB1-A8E9-4482-8ED4-23D4E6342DD8}" type="pres">
      <dgm:prSet presAssocID="{E6D5CE2A-7C87-437B-A184-9CB3231AAECA}" presName="hierChild3" presStyleCnt="0"/>
      <dgm:spPr/>
    </dgm:pt>
  </dgm:ptLst>
  <dgm:cxnLst>
    <dgm:cxn modelId="{6803476A-25F9-4B5D-9A07-DB687713F0F4}" type="presOf" srcId="{E6D5CE2A-7C87-437B-A184-9CB3231AAECA}" destId="{6DD91EA6-28A4-4317-91BC-7A67D9189E43}" srcOrd="0" destOrd="0" presId="urn:microsoft.com/office/officeart/2005/8/layout/orgChart1"/>
    <dgm:cxn modelId="{97E309E5-9FB4-4AAE-82D1-45CBB19DF842}" type="presOf" srcId="{328A718E-32A2-4351-815D-01679EC26EFF}" destId="{FBA41DFA-AF71-4714-AE28-99BE57FD2BD2}" srcOrd="0" destOrd="0" presId="urn:microsoft.com/office/officeart/2005/8/layout/orgChart1"/>
    <dgm:cxn modelId="{F1BFBAE7-8020-4D4A-A817-CDB10E4A5E8F}" type="presOf" srcId="{8AE8596B-54D8-40F6-AE7C-5810701C6A3C}" destId="{210A5D50-2801-41CD-B545-2C09F8313265}" srcOrd="0" destOrd="0" presId="urn:microsoft.com/office/officeart/2005/8/layout/orgChart1"/>
    <dgm:cxn modelId="{95A71ECD-BCFA-484C-9CAB-5B9C6795E9BD}" type="presOf" srcId="{5657EF1A-60E2-4029-A693-7C461A32D0A3}" destId="{D8D342E2-12CC-47E6-826C-E7ED72CCD3D1}" srcOrd="0" destOrd="0" presId="urn:microsoft.com/office/officeart/2005/8/layout/orgChart1"/>
    <dgm:cxn modelId="{9F63D002-5ABF-4C43-9C49-D647B4B624DC}" type="presOf" srcId="{F6FF8F0E-D7A2-4BBD-8284-9D93C143EC99}" destId="{E5A94714-8FFC-4735-A49A-B4F80722C43E}" srcOrd="1" destOrd="0" presId="urn:microsoft.com/office/officeart/2005/8/layout/orgChart1"/>
    <dgm:cxn modelId="{38F345D4-3715-4EA2-9229-9D297D6E0006}" type="presOf" srcId="{50F57B20-E00D-4617-8FFB-740A0E212996}" destId="{8783DFBD-F1DB-4BEE-826C-9320E2966538}" srcOrd="1" destOrd="0" presId="urn:microsoft.com/office/officeart/2005/8/layout/orgChart1"/>
    <dgm:cxn modelId="{1F277F45-5A48-45B9-AF92-FAF4214C2707}" srcId="{E6D5CE2A-7C87-437B-A184-9CB3231AAECA}" destId="{C1D9B8FE-E97C-4108-AA28-1C6859A21D4E}" srcOrd="2" destOrd="0" parTransId="{8AE8596B-54D8-40F6-AE7C-5810701C6A3C}" sibTransId="{35F07D4C-6C48-47B3-8CE4-D014FE797983}"/>
    <dgm:cxn modelId="{08849661-0DCC-43D2-A6B4-6C9283D2A8C2}" type="presOf" srcId="{7D53BD4D-7A72-4918-8274-5ABDF9CE5CFD}" destId="{58593B0B-A117-4D01-9BB8-EE695DE3CE2B}" srcOrd="0" destOrd="0" presId="urn:microsoft.com/office/officeart/2005/8/layout/orgChart1"/>
    <dgm:cxn modelId="{F5CE2A69-0E0C-45B4-9C02-26D41FA28E18}" type="presOf" srcId="{7AA1567A-EF90-4672-B23A-B40418F81DE3}" destId="{BA96F3AE-F376-44D3-AFCF-DD1B577C9F81}" srcOrd="0" destOrd="0" presId="urn:microsoft.com/office/officeart/2005/8/layout/orgChart1"/>
    <dgm:cxn modelId="{9E747CF8-63B2-47BC-B6C9-1C7241789D64}" srcId="{E6D5CE2A-7C87-437B-A184-9CB3231AAECA}" destId="{50F57B20-E00D-4617-8FFB-740A0E212996}" srcOrd="6" destOrd="0" parTransId="{B1E8410D-EAA8-4979-83AD-612BAFD5F520}" sibTransId="{5FA41916-EF04-4EDC-A73D-21CAD094CE0C}"/>
    <dgm:cxn modelId="{F699CED4-1F19-4C15-B892-AECE797205A1}" type="presOf" srcId="{D34A6C29-8C84-4315-BAF4-1F345C2F4FED}" destId="{ECB40541-18FF-4EF2-BCD3-E7D9CA7B22B6}" srcOrd="0" destOrd="0" presId="urn:microsoft.com/office/officeart/2005/8/layout/orgChart1"/>
    <dgm:cxn modelId="{44D5F622-566D-4246-AFA5-3A8B832421DF}" type="presOf" srcId="{8D4AB807-5A0B-42AA-81C2-9231F896D8D2}" destId="{9980ABE3-3838-4377-B6E2-D5CB88AAEC9C}" srcOrd="0" destOrd="0" presId="urn:microsoft.com/office/officeart/2005/8/layout/orgChart1"/>
    <dgm:cxn modelId="{F05AF693-65B2-4C80-9121-92C567CD5A00}" type="presOf" srcId="{F6FF8F0E-D7A2-4BBD-8284-9D93C143EC99}" destId="{2E553FDB-F2BA-4663-A241-44D25779A408}" srcOrd="0" destOrd="0" presId="urn:microsoft.com/office/officeart/2005/8/layout/orgChart1"/>
    <dgm:cxn modelId="{AF5B5845-2EEC-4C2E-B661-105122C8DD5A}" type="presOf" srcId="{C1D9B8FE-E97C-4108-AA28-1C6859A21D4E}" destId="{325D9347-867F-4A35-9E15-65F4F8A2F769}" srcOrd="1" destOrd="0" presId="urn:microsoft.com/office/officeart/2005/8/layout/orgChart1"/>
    <dgm:cxn modelId="{E223E96D-6FC8-4606-AF3C-570AD5E03FD0}" type="presOf" srcId="{5657EF1A-60E2-4029-A693-7C461A32D0A3}" destId="{41969976-42A5-4F8B-BB61-4B37EB051D62}" srcOrd="1" destOrd="0" presId="urn:microsoft.com/office/officeart/2005/8/layout/orgChart1"/>
    <dgm:cxn modelId="{8B9D1120-2DB6-40CD-9928-4505979C8E62}" type="presOf" srcId="{BE061708-E34D-40C0-B589-5205B03F402E}" destId="{155073C2-4F48-45B8-9B7B-64090A4B7C0D}" srcOrd="0" destOrd="0" presId="urn:microsoft.com/office/officeart/2005/8/layout/orgChart1"/>
    <dgm:cxn modelId="{AB0E0E5A-7193-4D25-9804-B727C89B5198}" srcId="{E6D5CE2A-7C87-437B-A184-9CB3231AAECA}" destId="{5657EF1A-60E2-4029-A693-7C461A32D0A3}" srcOrd="3" destOrd="0" parTransId="{7AA1567A-EF90-4672-B23A-B40418F81DE3}" sibTransId="{E4B2C622-7B46-46DB-A9B5-6D2A19694D41}"/>
    <dgm:cxn modelId="{307F0142-E744-4D02-B519-C256A4EAADC8}" type="presOf" srcId="{443355C6-CF5E-472A-82D0-BEA4057A59B4}" destId="{A5DE1038-7958-4FBA-8E54-D0AC45E5707D}" srcOrd="1" destOrd="0" presId="urn:microsoft.com/office/officeart/2005/8/layout/orgChart1"/>
    <dgm:cxn modelId="{2B62C133-2AF1-4EB6-A8DD-216C2B82EF2F}" type="presOf" srcId="{443355C6-CF5E-472A-82D0-BEA4057A59B4}" destId="{E5BDDF09-1BC6-4E6D-9FBD-573D4E53848B}" srcOrd="0" destOrd="0" presId="urn:microsoft.com/office/officeart/2005/8/layout/orgChart1"/>
    <dgm:cxn modelId="{E4ACACBF-385A-445B-A34B-34AA69B1C369}" srcId="{E6D5CE2A-7C87-437B-A184-9CB3231AAECA}" destId="{D34A6C29-8C84-4315-BAF4-1F345C2F4FED}" srcOrd="4" destOrd="0" parTransId="{3F019FED-C78B-45F4-A016-37C021001C67}" sibTransId="{B74FB3D3-CD2C-443D-ADE9-C5A2C13E4075}"/>
    <dgm:cxn modelId="{D4318385-FF29-4F16-94F2-2627FFE5DB31}" type="presOf" srcId="{B1E8410D-EAA8-4979-83AD-612BAFD5F520}" destId="{6154EB22-310B-4D7E-ABE3-D1EEE61CF5C5}" srcOrd="0" destOrd="0" presId="urn:microsoft.com/office/officeart/2005/8/layout/orgChart1"/>
    <dgm:cxn modelId="{80581CF4-72D8-43B7-A17C-7773A891843D}" type="presOf" srcId="{50F57B20-E00D-4617-8FFB-740A0E212996}" destId="{E281ADA6-DF35-4619-8E33-4A6D9B1DE2E5}" srcOrd="0" destOrd="0" presId="urn:microsoft.com/office/officeart/2005/8/layout/orgChart1"/>
    <dgm:cxn modelId="{047AF613-E590-464B-9F11-35B490C7DEB1}" type="presOf" srcId="{C7AF748E-C2F7-45A0-A4FA-11E609EB9E09}" destId="{57EF0EFC-E12C-47BA-ADA2-C21FCD37B850}" srcOrd="0" destOrd="0" presId="urn:microsoft.com/office/officeart/2005/8/layout/orgChart1"/>
    <dgm:cxn modelId="{944B56AD-49AA-4701-B196-D098EE8D2961}" srcId="{7D53BD4D-7A72-4918-8274-5ABDF9CE5CFD}" destId="{E6D5CE2A-7C87-437B-A184-9CB3231AAECA}" srcOrd="0" destOrd="0" parTransId="{83DCB9FF-9D4D-44D5-8281-3448E2D02EC3}" sibTransId="{8CC63A5F-7D77-4AB2-B334-FAB6D719DEAA}"/>
    <dgm:cxn modelId="{8C77DE80-D045-4BBF-94C9-A838C18134D6}" type="presOf" srcId="{C1D9B8FE-E97C-4108-AA28-1C6859A21D4E}" destId="{BB4003CB-60F9-4C78-BBDF-2BEF713086CD}" srcOrd="0" destOrd="0" presId="urn:microsoft.com/office/officeart/2005/8/layout/orgChart1"/>
    <dgm:cxn modelId="{AC22B09F-D269-4964-A60C-7C2301AC57B8}" srcId="{E6D5CE2A-7C87-437B-A184-9CB3231AAECA}" destId="{F6FF8F0E-D7A2-4BBD-8284-9D93C143EC99}" srcOrd="5" destOrd="0" parTransId="{328A718E-32A2-4351-815D-01679EC26EFF}" sibTransId="{FE15CF98-8B74-4E38-988B-E559F3C8B0A5}"/>
    <dgm:cxn modelId="{F0DE72A0-808E-4B00-A598-C6CB27718BFA}" srcId="{E6D5CE2A-7C87-437B-A184-9CB3231AAECA}" destId="{443355C6-CF5E-472A-82D0-BEA4057A59B4}" srcOrd="1" destOrd="0" parTransId="{C7AF748E-C2F7-45A0-A4FA-11E609EB9E09}" sibTransId="{09B4EDB3-5688-48B2-BA92-CA356FD3FADB}"/>
    <dgm:cxn modelId="{D988C292-DFAB-47F6-86EF-DD67310BFE76}" type="presOf" srcId="{BE061708-E34D-40C0-B589-5205B03F402E}" destId="{F1614280-19C0-4939-94C4-298EDCD235B2}" srcOrd="1" destOrd="0" presId="urn:microsoft.com/office/officeart/2005/8/layout/orgChart1"/>
    <dgm:cxn modelId="{CAD88904-B8B4-4933-88ED-70F5638CB634}" type="presOf" srcId="{D34A6C29-8C84-4315-BAF4-1F345C2F4FED}" destId="{8B5BFD6C-6AB5-45F7-83B9-BC2BE79BA5BE}" srcOrd="1" destOrd="0" presId="urn:microsoft.com/office/officeart/2005/8/layout/orgChart1"/>
    <dgm:cxn modelId="{850A9985-DD93-4063-B117-2D4F1F2F5C47}" type="presOf" srcId="{E6D5CE2A-7C87-437B-A184-9CB3231AAECA}" destId="{D82290C4-87B7-44D1-93F6-2F48B1D7E5E7}" srcOrd="1" destOrd="0" presId="urn:microsoft.com/office/officeart/2005/8/layout/orgChart1"/>
    <dgm:cxn modelId="{4EFF8045-6E79-4228-8DEF-9824FF4C608C}" srcId="{E6D5CE2A-7C87-437B-A184-9CB3231AAECA}" destId="{BE061708-E34D-40C0-B589-5205B03F402E}" srcOrd="0" destOrd="0" parTransId="{8D4AB807-5A0B-42AA-81C2-9231F896D8D2}" sibTransId="{2A7DBB4B-BDDD-456B-BBAF-AC8585F82888}"/>
    <dgm:cxn modelId="{EF496900-642C-4C21-AFB8-30D151F2FCFE}" type="presOf" srcId="{3F019FED-C78B-45F4-A016-37C021001C67}" destId="{5070F318-82AF-4FB2-BF35-F49234B3049E}" srcOrd="0" destOrd="0" presId="urn:microsoft.com/office/officeart/2005/8/layout/orgChart1"/>
    <dgm:cxn modelId="{480B8763-E7EC-4DF2-90C6-6BB35A2562DD}" type="presParOf" srcId="{58593B0B-A117-4D01-9BB8-EE695DE3CE2B}" destId="{37E67A35-D5F1-4199-9F8F-D0B08E8616E9}" srcOrd="0" destOrd="0" presId="urn:microsoft.com/office/officeart/2005/8/layout/orgChart1"/>
    <dgm:cxn modelId="{407C94E3-8B6D-45AD-AAA0-ABAA03718B51}" type="presParOf" srcId="{37E67A35-D5F1-4199-9F8F-D0B08E8616E9}" destId="{F857B0B4-A131-4F86-AC99-9E3ECCFF02ED}" srcOrd="0" destOrd="0" presId="urn:microsoft.com/office/officeart/2005/8/layout/orgChart1"/>
    <dgm:cxn modelId="{F4C806EB-84ED-4977-8609-C0744A842C6D}" type="presParOf" srcId="{F857B0B4-A131-4F86-AC99-9E3ECCFF02ED}" destId="{6DD91EA6-28A4-4317-91BC-7A67D9189E43}" srcOrd="0" destOrd="0" presId="urn:microsoft.com/office/officeart/2005/8/layout/orgChart1"/>
    <dgm:cxn modelId="{853C41F9-DA30-4A05-8A15-71764DB5C04C}" type="presParOf" srcId="{F857B0B4-A131-4F86-AC99-9E3ECCFF02ED}" destId="{D82290C4-87B7-44D1-93F6-2F48B1D7E5E7}" srcOrd="1" destOrd="0" presId="urn:microsoft.com/office/officeart/2005/8/layout/orgChart1"/>
    <dgm:cxn modelId="{94588E0A-3640-4EB1-ADAA-FDC302F95925}" type="presParOf" srcId="{37E67A35-D5F1-4199-9F8F-D0B08E8616E9}" destId="{1BD3191E-4DFB-42AA-8F9E-EDD8CD67C69E}" srcOrd="1" destOrd="0" presId="urn:microsoft.com/office/officeart/2005/8/layout/orgChart1"/>
    <dgm:cxn modelId="{382FAC64-F635-44A6-87AC-E8BD94031B16}" type="presParOf" srcId="{1BD3191E-4DFB-42AA-8F9E-EDD8CD67C69E}" destId="{9980ABE3-3838-4377-B6E2-D5CB88AAEC9C}" srcOrd="0" destOrd="0" presId="urn:microsoft.com/office/officeart/2005/8/layout/orgChart1"/>
    <dgm:cxn modelId="{CAF0FA67-CFFD-4CE2-9E8A-E73E5BDFD747}" type="presParOf" srcId="{1BD3191E-4DFB-42AA-8F9E-EDD8CD67C69E}" destId="{803A738F-E7FF-47E1-9F1E-6AC687A8BD26}" srcOrd="1" destOrd="0" presId="urn:microsoft.com/office/officeart/2005/8/layout/orgChart1"/>
    <dgm:cxn modelId="{4B0E8189-10DB-453E-BEB7-1050BE934933}" type="presParOf" srcId="{803A738F-E7FF-47E1-9F1E-6AC687A8BD26}" destId="{EDD268EB-94C7-496B-98EC-34775ED83946}" srcOrd="0" destOrd="0" presId="urn:microsoft.com/office/officeart/2005/8/layout/orgChart1"/>
    <dgm:cxn modelId="{F3E311D6-FE71-49DB-B64C-BF021C054663}" type="presParOf" srcId="{EDD268EB-94C7-496B-98EC-34775ED83946}" destId="{155073C2-4F48-45B8-9B7B-64090A4B7C0D}" srcOrd="0" destOrd="0" presId="urn:microsoft.com/office/officeart/2005/8/layout/orgChart1"/>
    <dgm:cxn modelId="{C5C63EBF-ED3B-4F0F-8EB9-DECF1CCE6C90}" type="presParOf" srcId="{EDD268EB-94C7-496B-98EC-34775ED83946}" destId="{F1614280-19C0-4939-94C4-298EDCD235B2}" srcOrd="1" destOrd="0" presId="urn:microsoft.com/office/officeart/2005/8/layout/orgChart1"/>
    <dgm:cxn modelId="{8E0023A3-FB80-472E-9F53-796D7FAD8376}" type="presParOf" srcId="{803A738F-E7FF-47E1-9F1E-6AC687A8BD26}" destId="{EC47D287-C0C8-4BF7-949F-2156132D68DE}" srcOrd="1" destOrd="0" presId="urn:microsoft.com/office/officeart/2005/8/layout/orgChart1"/>
    <dgm:cxn modelId="{14FA0CE4-8F80-4872-9004-9679575B76A6}" type="presParOf" srcId="{803A738F-E7FF-47E1-9F1E-6AC687A8BD26}" destId="{15A0FB7E-B249-46D7-A923-67509A9F33E8}" srcOrd="2" destOrd="0" presId="urn:microsoft.com/office/officeart/2005/8/layout/orgChart1"/>
    <dgm:cxn modelId="{80DAE094-9ADE-422E-AA3B-306B3B89AA20}" type="presParOf" srcId="{1BD3191E-4DFB-42AA-8F9E-EDD8CD67C69E}" destId="{57EF0EFC-E12C-47BA-ADA2-C21FCD37B850}" srcOrd="2" destOrd="0" presId="urn:microsoft.com/office/officeart/2005/8/layout/orgChart1"/>
    <dgm:cxn modelId="{08E7652A-7927-4763-BBE7-A22C04FC6C5A}" type="presParOf" srcId="{1BD3191E-4DFB-42AA-8F9E-EDD8CD67C69E}" destId="{B6CFE61E-A890-4962-A05A-9C6D94E8AA64}" srcOrd="3" destOrd="0" presId="urn:microsoft.com/office/officeart/2005/8/layout/orgChart1"/>
    <dgm:cxn modelId="{961E8C0E-A663-4247-957F-2BF933A82A6D}" type="presParOf" srcId="{B6CFE61E-A890-4962-A05A-9C6D94E8AA64}" destId="{E4B08B9F-CF41-48B1-AD71-06FED200CFDE}" srcOrd="0" destOrd="0" presId="urn:microsoft.com/office/officeart/2005/8/layout/orgChart1"/>
    <dgm:cxn modelId="{338F8AB0-0A69-4A59-8592-94A2603D84FF}" type="presParOf" srcId="{E4B08B9F-CF41-48B1-AD71-06FED200CFDE}" destId="{E5BDDF09-1BC6-4E6D-9FBD-573D4E53848B}" srcOrd="0" destOrd="0" presId="urn:microsoft.com/office/officeart/2005/8/layout/orgChart1"/>
    <dgm:cxn modelId="{AA94AC7E-5DE7-47DD-BE82-600847D3A154}" type="presParOf" srcId="{E4B08B9F-CF41-48B1-AD71-06FED200CFDE}" destId="{A5DE1038-7958-4FBA-8E54-D0AC45E5707D}" srcOrd="1" destOrd="0" presId="urn:microsoft.com/office/officeart/2005/8/layout/orgChart1"/>
    <dgm:cxn modelId="{D28D8861-7BCF-44DF-BBBB-2993CC0E5B45}" type="presParOf" srcId="{B6CFE61E-A890-4962-A05A-9C6D94E8AA64}" destId="{375F0755-BDCE-4E83-93FB-0E6AF4B7EA55}" srcOrd="1" destOrd="0" presId="urn:microsoft.com/office/officeart/2005/8/layout/orgChart1"/>
    <dgm:cxn modelId="{874E46EB-6EA5-4028-8727-23C6F28CE120}" type="presParOf" srcId="{B6CFE61E-A890-4962-A05A-9C6D94E8AA64}" destId="{47C5CA81-6F3B-4282-A254-A5B12B4DB453}" srcOrd="2" destOrd="0" presId="urn:microsoft.com/office/officeart/2005/8/layout/orgChart1"/>
    <dgm:cxn modelId="{484F9B86-8700-4D15-81ED-3BE37FB508B9}" type="presParOf" srcId="{1BD3191E-4DFB-42AA-8F9E-EDD8CD67C69E}" destId="{210A5D50-2801-41CD-B545-2C09F8313265}" srcOrd="4" destOrd="0" presId="urn:microsoft.com/office/officeart/2005/8/layout/orgChart1"/>
    <dgm:cxn modelId="{D2E66E98-9BBE-4576-B449-485931306F9E}" type="presParOf" srcId="{1BD3191E-4DFB-42AA-8F9E-EDD8CD67C69E}" destId="{25D6B78E-57CB-4D1D-8810-1C3E88A6932B}" srcOrd="5" destOrd="0" presId="urn:microsoft.com/office/officeart/2005/8/layout/orgChart1"/>
    <dgm:cxn modelId="{C7777D4D-E29D-45B1-885B-D809E85BDAA6}" type="presParOf" srcId="{25D6B78E-57CB-4D1D-8810-1C3E88A6932B}" destId="{EF7C75F7-3510-4A7E-AC42-F4007A094283}" srcOrd="0" destOrd="0" presId="urn:microsoft.com/office/officeart/2005/8/layout/orgChart1"/>
    <dgm:cxn modelId="{AA4B1BC1-CFDE-4D64-865E-7CCD40814C99}" type="presParOf" srcId="{EF7C75F7-3510-4A7E-AC42-F4007A094283}" destId="{BB4003CB-60F9-4C78-BBDF-2BEF713086CD}" srcOrd="0" destOrd="0" presId="urn:microsoft.com/office/officeart/2005/8/layout/orgChart1"/>
    <dgm:cxn modelId="{A1EC5D26-CBFD-408E-86E5-70C8C9E04252}" type="presParOf" srcId="{EF7C75F7-3510-4A7E-AC42-F4007A094283}" destId="{325D9347-867F-4A35-9E15-65F4F8A2F769}" srcOrd="1" destOrd="0" presId="urn:microsoft.com/office/officeart/2005/8/layout/orgChart1"/>
    <dgm:cxn modelId="{80CDF9D0-1DC0-4687-BD73-66D3043DD0A2}" type="presParOf" srcId="{25D6B78E-57CB-4D1D-8810-1C3E88A6932B}" destId="{48A69B89-0310-49D8-8130-37DEFBE50B14}" srcOrd="1" destOrd="0" presId="urn:microsoft.com/office/officeart/2005/8/layout/orgChart1"/>
    <dgm:cxn modelId="{43C934CA-87E3-4325-A9FC-769696D1747A}" type="presParOf" srcId="{25D6B78E-57CB-4D1D-8810-1C3E88A6932B}" destId="{D03B8D42-F37C-4A61-B147-5E3A67C16A40}" srcOrd="2" destOrd="0" presId="urn:microsoft.com/office/officeart/2005/8/layout/orgChart1"/>
    <dgm:cxn modelId="{A497EF83-6024-48EC-A071-E9C824BE4EE4}" type="presParOf" srcId="{1BD3191E-4DFB-42AA-8F9E-EDD8CD67C69E}" destId="{BA96F3AE-F376-44D3-AFCF-DD1B577C9F81}" srcOrd="6" destOrd="0" presId="urn:microsoft.com/office/officeart/2005/8/layout/orgChart1"/>
    <dgm:cxn modelId="{3E48FD52-8715-4C61-80D1-CAE747CF0AB4}" type="presParOf" srcId="{1BD3191E-4DFB-42AA-8F9E-EDD8CD67C69E}" destId="{6AB59BE0-3C46-46F5-AC5B-5863FDB6642F}" srcOrd="7" destOrd="0" presId="urn:microsoft.com/office/officeart/2005/8/layout/orgChart1"/>
    <dgm:cxn modelId="{729A1362-9736-4AE7-99A9-B9F93149C7B5}" type="presParOf" srcId="{6AB59BE0-3C46-46F5-AC5B-5863FDB6642F}" destId="{3447183B-1173-4573-90D8-01328E252ABB}" srcOrd="0" destOrd="0" presId="urn:microsoft.com/office/officeart/2005/8/layout/orgChart1"/>
    <dgm:cxn modelId="{CD8E4667-2225-4767-AB13-C167BAE719E4}" type="presParOf" srcId="{3447183B-1173-4573-90D8-01328E252ABB}" destId="{D8D342E2-12CC-47E6-826C-E7ED72CCD3D1}" srcOrd="0" destOrd="0" presId="urn:microsoft.com/office/officeart/2005/8/layout/orgChart1"/>
    <dgm:cxn modelId="{9CF959E6-6F39-4EA7-B8EE-97729244130E}" type="presParOf" srcId="{3447183B-1173-4573-90D8-01328E252ABB}" destId="{41969976-42A5-4F8B-BB61-4B37EB051D62}" srcOrd="1" destOrd="0" presId="urn:microsoft.com/office/officeart/2005/8/layout/orgChart1"/>
    <dgm:cxn modelId="{A6F26AAF-6BB9-4894-A2D7-D3C32BA575A5}" type="presParOf" srcId="{6AB59BE0-3C46-46F5-AC5B-5863FDB6642F}" destId="{3216FDC8-6BFD-450C-8196-026776104E96}" srcOrd="1" destOrd="0" presId="urn:microsoft.com/office/officeart/2005/8/layout/orgChart1"/>
    <dgm:cxn modelId="{ABC2B7EB-F6F6-4A66-8C91-E6BE10B67D8D}" type="presParOf" srcId="{6AB59BE0-3C46-46F5-AC5B-5863FDB6642F}" destId="{82433CE7-24EF-4783-9229-0F1B52561702}" srcOrd="2" destOrd="0" presId="urn:microsoft.com/office/officeart/2005/8/layout/orgChart1"/>
    <dgm:cxn modelId="{0532C848-4776-4472-83A7-004F89E99620}" type="presParOf" srcId="{1BD3191E-4DFB-42AA-8F9E-EDD8CD67C69E}" destId="{5070F318-82AF-4FB2-BF35-F49234B3049E}" srcOrd="8" destOrd="0" presId="urn:microsoft.com/office/officeart/2005/8/layout/orgChart1"/>
    <dgm:cxn modelId="{45E46A10-46F9-46D8-B152-6934BD26C154}" type="presParOf" srcId="{1BD3191E-4DFB-42AA-8F9E-EDD8CD67C69E}" destId="{57609B89-2F3E-44FD-9B3E-2AEB61F122FA}" srcOrd="9" destOrd="0" presId="urn:microsoft.com/office/officeart/2005/8/layout/orgChart1"/>
    <dgm:cxn modelId="{249F20C1-D1D0-409D-94F0-2D8129F647B1}" type="presParOf" srcId="{57609B89-2F3E-44FD-9B3E-2AEB61F122FA}" destId="{702006ED-5599-4722-8F24-747497FCFF71}" srcOrd="0" destOrd="0" presId="urn:microsoft.com/office/officeart/2005/8/layout/orgChart1"/>
    <dgm:cxn modelId="{1C250718-4E3E-4B81-A9DA-A7D1CCFC484B}" type="presParOf" srcId="{702006ED-5599-4722-8F24-747497FCFF71}" destId="{ECB40541-18FF-4EF2-BCD3-E7D9CA7B22B6}" srcOrd="0" destOrd="0" presId="urn:microsoft.com/office/officeart/2005/8/layout/orgChart1"/>
    <dgm:cxn modelId="{BCDF8697-0158-48FC-AC07-18F641F3207D}" type="presParOf" srcId="{702006ED-5599-4722-8F24-747497FCFF71}" destId="{8B5BFD6C-6AB5-45F7-83B9-BC2BE79BA5BE}" srcOrd="1" destOrd="0" presId="urn:microsoft.com/office/officeart/2005/8/layout/orgChart1"/>
    <dgm:cxn modelId="{FE46A929-508F-468F-BD9A-609A0E8F12ED}" type="presParOf" srcId="{57609B89-2F3E-44FD-9B3E-2AEB61F122FA}" destId="{DE22C66E-51F0-4066-BA65-D32823B2EDAE}" srcOrd="1" destOrd="0" presId="urn:microsoft.com/office/officeart/2005/8/layout/orgChart1"/>
    <dgm:cxn modelId="{0B06A266-7214-4A60-9549-FE8D1A3E809F}" type="presParOf" srcId="{57609B89-2F3E-44FD-9B3E-2AEB61F122FA}" destId="{CF0D29B9-22DC-4578-BAD6-011E8C481304}" srcOrd="2" destOrd="0" presId="urn:microsoft.com/office/officeart/2005/8/layout/orgChart1"/>
    <dgm:cxn modelId="{D8190047-F7E6-4973-8777-CC890A36035B}" type="presParOf" srcId="{1BD3191E-4DFB-42AA-8F9E-EDD8CD67C69E}" destId="{FBA41DFA-AF71-4714-AE28-99BE57FD2BD2}" srcOrd="10" destOrd="0" presId="urn:microsoft.com/office/officeart/2005/8/layout/orgChart1"/>
    <dgm:cxn modelId="{7C9114FA-4D6F-43A5-BB95-601869B17548}" type="presParOf" srcId="{1BD3191E-4DFB-42AA-8F9E-EDD8CD67C69E}" destId="{014B4F1D-3EFF-41FF-BDBA-0D6592BA45FF}" srcOrd="11" destOrd="0" presId="urn:microsoft.com/office/officeart/2005/8/layout/orgChart1"/>
    <dgm:cxn modelId="{BF7254DC-12AA-497B-82AD-E62949F68FA5}" type="presParOf" srcId="{014B4F1D-3EFF-41FF-BDBA-0D6592BA45FF}" destId="{79C072E0-D22D-47CD-ACA5-082A7DF078ED}" srcOrd="0" destOrd="0" presId="urn:microsoft.com/office/officeart/2005/8/layout/orgChart1"/>
    <dgm:cxn modelId="{4071524E-EEFB-49FB-9439-7ED19DF17459}" type="presParOf" srcId="{79C072E0-D22D-47CD-ACA5-082A7DF078ED}" destId="{2E553FDB-F2BA-4663-A241-44D25779A408}" srcOrd="0" destOrd="0" presId="urn:microsoft.com/office/officeart/2005/8/layout/orgChart1"/>
    <dgm:cxn modelId="{A08F85E7-6EAE-4655-A4CB-A5F7613E3E9B}" type="presParOf" srcId="{79C072E0-D22D-47CD-ACA5-082A7DF078ED}" destId="{E5A94714-8FFC-4735-A49A-B4F80722C43E}" srcOrd="1" destOrd="0" presId="urn:microsoft.com/office/officeart/2005/8/layout/orgChart1"/>
    <dgm:cxn modelId="{78D1DC29-6D88-47BB-BF78-ED84A40937DA}" type="presParOf" srcId="{014B4F1D-3EFF-41FF-BDBA-0D6592BA45FF}" destId="{CF60CF93-3BAC-4C0C-8040-8FBB53D86736}" srcOrd="1" destOrd="0" presId="urn:microsoft.com/office/officeart/2005/8/layout/orgChart1"/>
    <dgm:cxn modelId="{6267BF69-8546-4240-883A-8B263A3A2FB8}" type="presParOf" srcId="{014B4F1D-3EFF-41FF-BDBA-0D6592BA45FF}" destId="{56EA1814-5AC1-43E5-AB25-5FC36F1435BC}" srcOrd="2" destOrd="0" presId="urn:microsoft.com/office/officeart/2005/8/layout/orgChart1"/>
    <dgm:cxn modelId="{9E1B9F75-41E8-48D9-9D77-10474ED0EBA7}" type="presParOf" srcId="{1BD3191E-4DFB-42AA-8F9E-EDD8CD67C69E}" destId="{6154EB22-310B-4D7E-ABE3-D1EEE61CF5C5}" srcOrd="12" destOrd="0" presId="urn:microsoft.com/office/officeart/2005/8/layout/orgChart1"/>
    <dgm:cxn modelId="{9324A31A-3F1E-4A32-A03F-9145A295D8AA}" type="presParOf" srcId="{1BD3191E-4DFB-42AA-8F9E-EDD8CD67C69E}" destId="{945599EB-E4AB-4BBE-8C53-FFBE36CBF822}" srcOrd="13" destOrd="0" presId="urn:microsoft.com/office/officeart/2005/8/layout/orgChart1"/>
    <dgm:cxn modelId="{EA16597F-CA98-4204-A4C4-C37EAA882ADA}" type="presParOf" srcId="{945599EB-E4AB-4BBE-8C53-FFBE36CBF822}" destId="{551BF9CE-F218-4E58-81F8-2DFB29B78D24}" srcOrd="0" destOrd="0" presId="urn:microsoft.com/office/officeart/2005/8/layout/orgChart1"/>
    <dgm:cxn modelId="{233F91A1-9698-4A86-8D5C-8A747DB2324B}" type="presParOf" srcId="{551BF9CE-F218-4E58-81F8-2DFB29B78D24}" destId="{E281ADA6-DF35-4619-8E33-4A6D9B1DE2E5}" srcOrd="0" destOrd="0" presId="urn:microsoft.com/office/officeart/2005/8/layout/orgChart1"/>
    <dgm:cxn modelId="{EF41363B-0390-4026-9253-2A17327DB88C}" type="presParOf" srcId="{551BF9CE-F218-4E58-81F8-2DFB29B78D24}" destId="{8783DFBD-F1DB-4BEE-826C-9320E2966538}" srcOrd="1" destOrd="0" presId="urn:microsoft.com/office/officeart/2005/8/layout/orgChart1"/>
    <dgm:cxn modelId="{0AC69C88-CA7C-442A-8196-44EBCB6A6662}" type="presParOf" srcId="{945599EB-E4AB-4BBE-8C53-FFBE36CBF822}" destId="{3B9219A9-C2AF-49F6-A167-E8664D4182C1}" srcOrd="1" destOrd="0" presId="urn:microsoft.com/office/officeart/2005/8/layout/orgChart1"/>
    <dgm:cxn modelId="{F548E8B8-D707-466F-930B-295850126FDA}" type="presParOf" srcId="{945599EB-E4AB-4BBE-8C53-FFBE36CBF822}" destId="{DBDE9E6E-FAD8-4646-875D-FC289EC32D60}" srcOrd="2" destOrd="0" presId="urn:microsoft.com/office/officeart/2005/8/layout/orgChart1"/>
    <dgm:cxn modelId="{9B9DF6EE-0363-4C68-A65D-7930982C96B6}" type="presParOf" srcId="{37E67A35-D5F1-4199-9F8F-D0B08E8616E9}" destId="{68170EB1-A8E9-4482-8ED4-23D4E6342DD8}"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BE5FFF-3464-4B14-9255-3C6ACC53E1C8}">
      <dsp:nvSpPr>
        <dsp:cNvPr id="0" name=""/>
        <dsp:cNvSpPr/>
      </dsp:nvSpPr>
      <dsp:spPr>
        <a:xfrm rot="10800000">
          <a:off x="1475114" y="885"/>
          <a:ext cx="5405120" cy="454699"/>
        </a:xfrm>
        <a:prstGeom prst="homePlate">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0510" tIns="68580" rIns="128016" bIns="68580" numCol="1" spcCol="1270" anchor="ctr" anchorCtr="0">
          <a:noAutofit/>
        </a:bodyPr>
        <a:lstStyle/>
        <a:p>
          <a:pPr lvl="0" algn="l" defTabSz="800100">
            <a:lnSpc>
              <a:spcPct val="90000"/>
            </a:lnSpc>
            <a:spcBef>
              <a:spcPct val="0"/>
            </a:spcBef>
            <a:spcAft>
              <a:spcPct val="35000"/>
            </a:spcAft>
          </a:pPr>
          <a:r>
            <a:rPr lang="en-GB" sz="1800" kern="1200" dirty="0">
              <a:solidFill>
                <a:srgbClr val="002060"/>
              </a:solidFill>
              <a:latin typeface="Arial" panose="020B0604020202020204" pitchFamily="34" charset="0"/>
              <a:cs typeface="Arial" panose="020B0604020202020204" pitchFamily="34" charset="0"/>
            </a:rPr>
            <a:t>Executive Summary</a:t>
          </a:r>
        </a:p>
      </dsp:txBody>
      <dsp:txXfrm rot="10800000">
        <a:off x="1588789" y="885"/>
        <a:ext cx="5291445" cy="454699"/>
      </dsp:txXfrm>
    </dsp:sp>
    <dsp:sp modelId="{FA5B2799-2F07-40B1-ABE0-12D533988A5C}">
      <dsp:nvSpPr>
        <dsp:cNvPr id="0" name=""/>
        <dsp:cNvSpPr/>
      </dsp:nvSpPr>
      <dsp:spPr>
        <a:xfrm>
          <a:off x="1247765" y="885"/>
          <a:ext cx="454699" cy="454699"/>
        </a:xfrm>
        <a:prstGeom prst="ellipse">
          <a:avLst/>
        </a:prstGeom>
        <a:blipFill>
          <a:blip xmlns:r="http://schemas.openxmlformats.org/officeDocument/2006/relationships" r:embed="rId1"/>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78944D-9E1A-43E2-96BA-A04008228034}">
      <dsp:nvSpPr>
        <dsp:cNvPr id="0" name=""/>
        <dsp:cNvSpPr/>
      </dsp:nvSpPr>
      <dsp:spPr>
        <a:xfrm rot="10800000">
          <a:off x="1475114" y="591316"/>
          <a:ext cx="5405120" cy="454699"/>
        </a:xfrm>
        <a:prstGeom prst="homePlate">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0510" tIns="68580" rIns="128016" bIns="68580" numCol="1" spcCol="1270" anchor="ctr" anchorCtr="0">
          <a:noAutofit/>
        </a:bodyPr>
        <a:lstStyle/>
        <a:p>
          <a:pPr lvl="0" algn="l" defTabSz="800100">
            <a:lnSpc>
              <a:spcPct val="90000"/>
            </a:lnSpc>
            <a:spcBef>
              <a:spcPct val="0"/>
            </a:spcBef>
            <a:spcAft>
              <a:spcPct val="35000"/>
            </a:spcAft>
          </a:pPr>
          <a:r>
            <a:rPr lang="en-GB" sz="1800" kern="1200" dirty="0">
              <a:solidFill>
                <a:srgbClr val="002060"/>
              </a:solidFill>
              <a:latin typeface="Arial" panose="020B0604020202020204" pitchFamily="34" charset="0"/>
              <a:cs typeface="Arial" panose="020B0604020202020204" pitchFamily="34" charset="0"/>
            </a:rPr>
            <a:t>In-Month Revenue Position</a:t>
          </a:r>
        </a:p>
      </dsp:txBody>
      <dsp:txXfrm rot="10800000">
        <a:off x="1588789" y="591316"/>
        <a:ext cx="5291445" cy="454699"/>
      </dsp:txXfrm>
    </dsp:sp>
    <dsp:sp modelId="{88660B5F-D0F1-4208-A594-92E69BAD2CAB}">
      <dsp:nvSpPr>
        <dsp:cNvPr id="0" name=""/>
        <dsp:cNvSpPr/>
      </dsp:nvSpPr>
      <dsp:spPr>
        <a:xfrm>
          <a:off x="1247765" y="591316"/>
          <a:ext cx="454699" cy="454699"/>
        </a:xfrm>
        <a:prstGeom prst="ellipse">
          <a:avLst/>
        </a:prstGeom>
        <a:blipFill>
          <a:blip xmlns:r="http://schemas.openxmlformats.org/officeDocument/2006/relationships" r:embed="rId2"/>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121899-C512-4CFA-BDF9-D823C1049629}">
      <dsp:nvSpPr>
        <dsp:cNvPr id="0" name=""/>
        <dsp:cNvSpPr/>
      </dsp:nvSpPr>
      <dsp:spPr>
        <a:xfrm rot="10800000">
          <a:off x="1475114" y="1181747"/>
          <a:ext cx="5405120" cy="454699"/>
        </a:xfrm>
        <a:prstGeom prst="homePlate">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0510" tIns="68580" rIns="128016" bIns="68580" numCol="1" spcCol="1270" anchor="ctr" anchorCtr="0">
          <a:noAutofit/>
        </a:bodyPr>
        <a:lstStyle/>
        <a:p>
          <a:pPr lvl="0" algn="l" defTabSz="800100">
            <a:lnSpc>
              <a:spcPct val="90000"/>
            </a:lnSpc>
            <a:spcBef>
              <a:spcPct val="0"/>
            </a:spcBef>
            <a:spcAft>
              <a:spcPct val="35000"/>
            </a:spcAft>
          </a:pPr>
          <a:r>
            <a:rPr lang="en-GB" sz="1800" kern="1200" dirty="0" smtClean="0">
              <a:solidFill>
                <a:srgbClr val="002060"/>
              </a:solidFill>
              <a:latin typeface="Arial" panose="020B0604020202020204" pitchFamily="34" charset="0"/>
              <a:cs typeface="Arial" panose="020B0604020202020204" pitchFamily="34" charset="0"/>
            </a:rPr>
            <a:t>Service Risks &amp; Opportunities</a:t>
          </a:r>
          <a:endParaRPr lang="en-GB" sz="1800" kern="1200" dirty="0">
            <a:solidFill>
              <a:srgbClr val="002060"/>
            </a:solidFill>
            <a:latin typeface="Arial" panose="020B0604020202020204" pitchFamily="34" charset="0"/>
            <a:cs typeface="Arial" panose="020B0604020202020204" pitchFamily="34" charset="0"/>
          </a:endParaRPr>
        </a:p>
      </dsp:txBody>
      <dsp:txXfrm rot="10800000">
        <a:off x="1588789" y="1181747"/>
        <a:ext cx="5291445" cy="454699"/>
      </dsp:txXfrm>
    </dsp:sp>
    <dsp:sp modelId="{F8A28239-026A-4FA5-9AB0-8952BE14F9E6}">
      <dsp:nvSpPr>
        <dsp:cNvPr id="0" name=""/>
        <dsp:cNvSpPr/>
      </dsp:nvSpPr>
      <dsp:spPr>
        <a:xfrm>
          <a:off x="1247765" y="1181747"/>
          <a:ext cx="454699" cy="454699"/>
        </a:xfrm>
        <a:prstGeom prst="ellipse">
          <a:avLst/>
        </a:prstGeom>
        <a:blipFill>
          <a:blip xmlns:r="http://schemas.openxmlformats.org/officeDocument/2006/relationships" r:embed="rId3"/>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261511D-5EF9-45FB-95B9-E288082FA118}">
      <dsp:nvSpPr>
        <dsp:cNvPr id="0" name=""/>
        <dsp:cNvSpPr/>
      </dsp:nvSpPr>
      <dsp:spPr>
        <a:xfrm rot="10800000">
          <a:off x="1475114" y="1772178"/>
          <a:ext cx="5405120" cy="454699"/>
        </a:xfrm>
        <a:prstGeom prst="homePlate">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0510" tIns="68580" rIns="128016" bIns="68580" numCol="1" spcCol="1270" anchor="ctr" anchorCtr="0">
          <a:noAutofit/>
        </a:bodyPr>
        <a:lstStyle/>
        <a:p>
          <a:pPr lvl="0" algn="l" defTabSz="800100">
            <a:lnSpc>
              <a:spcPct val="90000"/>
            </a:lnSpc>
            <a:spcBef>
              <a:spcPct val="0"/>
            </a:spcBef>
            <a:spcAft>
              <a:spcPct val="35000"/>
            </a:spcAft>
          </a:pPr>
          <a:r>
            <a:rPr lang="en-GB" sz="1800" kern="1200" dirty="0">
              <a:solidFill>
                <a:srgbClr val="002060"/>
              </a:solidFill>
              <a:latin typeface="Arial" panose="020B0604020202020204" pitchFamily="34" charset="0"/>
              <a:cs typeface="Arial" panose="020B0604020202020204" pitchFamily="34" charset="0"/>
            </a:rPr>
            <a:t>Key Drivers</a:t>
          </a:r>
        </a:p>
      </dsp:txBody>
      <dsp:txXfrm rot="10800000">
        <a:off x="1588789" y="1772178"/>
        <a:ext cx="5291445" cy="454699"/>
      </dsp:txXfrm>
    </dsp:sp>
    <dsp:sp modelId="{A6A5991D-3DC7-4401-9939-D705D1DFBF99}">
      <dsp:nvSpPr>
        <dsp:cNvPr id="0" name=""/>
        <dsp:cNvSpPr/>
      </dsp:nvSpPr>
      <dsp:spPr>
        <a:xfrm>
          <a:off x="1247765" y="1772178"/>
          <a:ext cx="454699" cy="454699"/>
        </a:xfrm>
        <a:prstGeom prst="ellipse">
          <a:avLst/>
        </a:prstGeom>
        <a:blipFill>
          <a:blip xmlns:r="http://schemas.openxmlformats.org/officeDocument/2006/relationships" r:embed="rId4"/>
          <a:srcRect/>
          <a:stretch>
            <a:fillRect l="-10000" r="-1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A6C2BF4-1FA6-4741-9814-AF442F370F68}">
      <dsp:nvSpPr>
        <dsp:cNvPr id="0" name=""/>
        <dsp:cNvSpPr/>
      </dsp:nvSpPr>
      <dsp:spPr>
        <a:xfrm rot="10800000">
          <a:off x="1475114" y="2362609"/>
          <a:ext cx="5405120" cy="454699"/>
        </a:xfrm>
        <a:prstGeom prst="homePlate">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0510" tIns="68580" rIns="128016" bIns="68580" numCol="1" spcCol="1270" anchor="ctr" anchorCtr="0">
          <a:noAutofit/>
        </a:bodyPr>
        <a:lstStyle/>
        <a:p>
          <a:pPr lvl="0" algn="l" defTabSz="800100">
            <a:lnSpc>
              <a:spcPct val="90000"/>
            </a:lnSpc>
            <a:spcBef>
              <a:spcPct val="0"/>
            </a:spcBef>
            <a:spcAft>
              <a:spcPct val="35000"/>
            </a:spcAft>
          </a:pPr>
          <a:r>
            <a:rPr lang="en-GB" sz="1800" kern="1200" dirty="0">
              <a:solidFill>
                <a:srgbClr val="002060"/>
              </a:solidFill>
              <a:latin typeface="Arial" panose="020B0604020202020204" pitchFamily="34" charset="0"/>
              <a:cs typeface="Arial" panose="020B0604020202020204" pitchFamily="34" charset="0"/>
            </a:rPr>
            <a:t>Savings Performance</a:t>
          </a:r>
        </a:p>
      </dsp:txBody>
      <dsp:txXfrm rot="10800000">
        <a:off x="1588789" y="2362609"/>
        <a:ext cx="5291445" cy="454699"/>
      </dsp:txXfrm>
    </dsp:sp>
    <dsp:sp modelId="{EAD78601-33BE-4692-B3C6-3DAE1F81AD59}">
      <dsp:nvSpPr>
        <dsp:cNvPr id="0" name=""/>
        <dsp:cNvSpPr/>
      </dsp:nvSpPr>
      <dsp:spPr>
        <a:xfrm>
          <a:off x="1247765" y="2362609"/>
          <a:ext cx="454699" cy="454699"/>
        </a:xfrm>
        <a:prstGeom prst="ellipse">
          <a:avLst/>
        </a:prstGeom>
        <a:blipFill>
          <a:blip xmlns:r="http://schemas.openxmlformats.org/officeDocument/2006/relationships" r:embed="rId5"/>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B09BA7F-7576-42D3-9B0B-6FD823DBFC0D}">
      <dsp:nvSpPr>
        <dsp:cNvPr id="0" name=""/>
        <dsp:cNvSpPr/>
      </dsp:nvSpPr>
      <dsp:spPr>
        <a:xfrm rot="10800000">
          <a:off x="1475114" y="2953040"/>
          <a:ext cx="5405120" cy="454699"/>
        </a:xfrm>
        <a:prstGeom prst="homePlate">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0510" tIns="68580" rIns="128016" bIns="68580" numCol="1" spcCol="1270" anchor="ctr" anchorCtr="0">
          <a:noAutofit/>
        </a:bodyPr>
        <a:lstStyle/>
        <a:p>
          <a:pPr lvl="0" algn="l" defTabSz="800100">
            <a:lnSpc>
              <a:spcPct val="90000"/>
            </a:lnSpc>
            <a:spcBef>
              <a:spcPct val="0"/>
            </a:spcBef>
            <a:spcAft>
              <a:spcPct val="35000"/>
            </a:spcAft>
          </a:pPr>
          <a:r>
            <a:rPr lang="en-GB" sz="1800" kern="1200" dirty="0" smtClean="0">
              <a:solidFill>
                <a:srgbClr val="002060"/>
              </a:solidFill>
              <a:latin typeface="Arial" panose="020B0604020202020204" pitchFamily="34" charset="0"/>
              <a:cs typeface="Arial" panose="020B0604020202020204" pitchFamily="34" charset="0"/>
            </a:rPr>
            <a:t>Financial Risks &amp; Next Steps</a:t>
          </a:r>
          <a:endParaRPr lang="en-GB" sz="1800" kern="1200" dirty="0">
            <a:solidFill>
              <a:srgbClr val="002060"/>
            </a:solidFill>
            <a:latin typeface="Arial" panose="020B0604020202020204" pitchFamily="34" charset="0"/>
            <a:cs typeface="Arial" panose="020B0604020202020204" pitchFamily="34" charset="0"/>
          </a:endParaRPr>
        </a:p>
      </dsp:txBody>
      <dsp:txXfrm rot="10800000">
        <a:off x="1588789" y="2953040"/>
        <a:ext cx="5291445" cy="454699"/>
      </dsp:txXfrm>
    </dsp:sp>
    <dsp:sp modelId="{B05FFFA0-7E18-4F26-8637-143A41DDE4AD}">
      <dsp:nvSpPr>
        <dsp:cNvPr id="0" name=""/>
        <dsp:cNvSpPr/>
      </dsp:nvSpPr>
      <dsp:spPr>
        <a:xfrm>
          <a:off x="1247765" y="2953040"/>
          <a:ext cx="454699" cy="454699"/>
        </a:xfrm>
        <a:prstGeom prst="ellipse">
          <a:avLst/>
        </a:prstGeom>
        <a:blipFill>
          <a:blip xmlns:r="http://schemas.openxmlformats.org/officeDocument/2006/relationships" r:embed="rId3"/>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E2E1561-15EC-4A2E-A9C3-C4BFC0F3A1BD}">
      <dsp:nvSpPr>
        <dsp:cNvPr id="0" name=""/>
        <dsp:cNvSpPr/>
      </dsp:nvSpPr>
      <dsp:spPr>
        <a:xfrm rot="10800000">
          <a:off x="1475114" y="3543471"/>
          <a:ext cx="5405120" cy="454699"/>
        </a:xfrm>
        <a:prstGeom prst="homePlate">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0510" tIns="68580" rIns="128016" bIns="68580" numCol="1" spcCol="1270" anchor="ctr" anchorCtr="0">
          <a:noAutofit/>
        </a:bodyPr>
        <a:lstStyle/>
        <a:p>
          <a:pPr lvl="0" algn="l" defTabSz="800100">
            <a:lnSpc>
              <a:spcPct val="90000"/>
            </a:lnSpc>
            <a:spcBef>
              <a:spcPct val="0"/>
            </a:spcBef>
            <a:spcAft>
              <a:spcPct val="35000"/>
            </a:spcAft>
          </a:pPr>
          <a:r>
            <a:rPr lang="en-GB" sz="1800" kern="1200" dirty="0">
              <a:solidFill>
                <a:srgbClr val="002060"/>
              </a:solidFill>
              <a:latin typeface="Arial" panose="020B0604020202020204" pitchFamily="34" charset="0"/>
              <a:cs typeface="Arial" panose="020B0604020202020204" pitchFamily="34" charset="0"/>
            </a:rPr>
            <a:t>Appendix 1: Service Group Provided Services</a:t>
          </a:r>
        </a:p>
      </dsp:txBody>
      <dsp:txXfrm rot="10800000">
        <a:off x="1588789" y="3543471"/>
        <a:ext cx="5291445" cy="454699"/>
      </dsp:txXfrm>
    </dsp:sp>
    <dsp:sp modelId="{C179960E-3EE0-42E4-915B-0FED6F52638F}">
      <dsp:nvSpPr>
        <dsp:cNvPr id="0" name=""/>
        <dsp:cNvSpPr/>
      </dsp:nvSpPr>
      <dsp:spPr>
        <a:xfrm>
          <a:off x="1247765" y="3543471"/>
          <a:ext cx="454699" cy="454699"/>
        </a:xfrm>
        <a:prstGeom prst="ellipse">
          <a:avLst/>
        </a:prstGeom>
        <a:blipFill>
          <a:blip xmlns:r="http://schemas.openxmlformats.org/officeDocument/2006/relationships" r:embed="rId6"/>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5A09852-99F7-424C-9AAE-D531FEC726AF}">
      <dsp:nvSpPr>
        <dsp:cNvPr id="0" name=""/>
        <dsp:cNvSpPr/>
      </dsp:nvSpPr>
      <dsp:spPr>
        <a:xfrm rot="10800000">
          <a:off x="1475114" y="4133902"/>
          <a:ext cx="5405120" cy="454699"/>
        </a:xfrm>
        <a:prstGeom prst="homePlate">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0510" tIns="68580" rIns="128016" bIns="68580" numCol="1" spcCol="1270" anchor="ctr" anchorCtr="0">
          <a:noAutofit/>
        </a:bodyPr>
        <a:lstStyle/>
        <a:p>
          <a:pPr lvl="0" algn="l" defTabSz="800100">
            <a:lnSpc>
              <a:spcPct val="90000"/>
            </a:lnSpc>
            <a:spcBef>
              <a:spcPct val="0"/>
            </a:spcBef>
            <a:spcAft>
              <a:spcPct val="35000"/>
            </a:spcAft>
          </a:pPr>
          <a:r>
            <a:rPr lang="en-GB" sz="1800" kern="1200" dirty="0">
              <a:solidFill>
                <a:srgbClr val="002060"/>
              </a:solidFill>
              <a:latin typeface="Arial" panose="020B0604020202020204" pitchFamily="34" charset="0"/>
              <a:cs typeface="Arial" panose="020B0604020202020204" pitchFamily="34" charset="0"/>
            </a:rPr>
            <a:t>Appendix 2: Governance Arrangements</a:t>
          </a:r>
        </a:p>
      </dsp:txBody>
      <dsp:txXfrm rot="10800000">
        <a:off x="1588789" y="4133902"/>
        <a:ext cx="5291445" cy="454699"/>
      </dsp:txXfrm>
    </dsp:sp>
    <dsp:sp modelId="{A66F2A61-2A9A-4CCC-A264-BDE3EBE140EE}">
      <dsp:nvSpPr>
        <dsp:cNvPr id="0" name=""/>
        <dsp:cNvSpPr/>
      </dsp:nvSpPr>
      <dsp:spPr>
        <a:xfrm>
          <a:off x="1247765" y="4133902"/>
          <a:ext cx="454699" cy="454699"/>
        </a:xfrm>
        <a:prstGeom prst="ellipse">
          <a:avLst/>
        </a:prstGeom>
        <a:blipFill>
          <a:blip xmlns:r="http://schemas.openxmlformats.org/officeDocument/2006/relationships" r:embed="rId7" cstate="print">
            <a:extLst>
              <a:ext uri="{28A0092B-C50C-407E-A947-70E740481C1C}">
                <a14:useLocalDpi xmlns:a14="http://schemas.microsoft.com/office/drawing/2010/main" val="0"/>
              </a:ext>
            </a:extLst>
          </a:blip>
          <a:srcRect/>
          <a:stretch>
            <a:fillRect l="-9000" r="-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00F8A9-02D0-4124-9470-2926A53BDA72}">
      <dsp:nvSpPr>
        <dsp:cNvPr id="0" name=""/>
        <dsp:cNvSpPr/>
      </dsp:nvSpPr>
      <dsp:spPr>
        <a:xfrm rot="10800000">
          <a:off x="1475114" y="4724332"/>
          <a:ext cx="5405120" cy="454699"/>
        </a:xfrm>
        <a:prstGeom prst="homePlate">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0510" tIns="68580" rIns="128016" bIns="68580" numCol="1" spcCol="1270" anchor="ctr" anchorCtr="0">
          <a:noAutofit/>
        </a:bodyPr>
        <a:lstStyle/>
        <a:p>
          <a:pPr lvl="0" algn="l" defTabSz="800100">
            <a:lnSpc>
              <a:spcPct val="90000"/>
            </a:lnSpc>
            <a:spcBef>
              <a:spcPct val="0"/>
            </a:spcBef>
            <a:spcAft>
              <a:spcPct val="35000"/>
            </a:spcAft>
          </a:pPr>
          <a:r>
            <a:rPr lang="en-GB" sz="1800" kern="1200" dirty="0" smtClean="0">
              <a:solidFill>
                <a:srgbClr val="002060"/>
              </a:solidFill>
              <a:latin typeface="Arial" panose="020B0604020202020204" pitchFamily="34" charset="0"/>
              <a:cs typeface="Arial" panose="020B0604020202020204" pitchFamily="34" charset="0"/>
            </a:rPr>
            <a:t>Appendix 3: Trend Graphs</a:t>
          </a:r>
          <a:endParaRPr lang="en-GB" sz="1800" kern="1200" dirty="0">
            <a:solidFill>
              <a:srgbClr val="002060"/>
            </a:solidFill>
            <a:latin typeface="Arial" panose="020B0604020202020204" pitchFamily="34" charset="0"/>
            <a:cs typeface="Arial" panose="020B0604020202020204" pitchFamily="34" charset="0"/>
          </a:endParaRPr>
        </a:p>
      </dsp:txBody>
      <dsp:txXfrm rot="10800000">
        <a:off x="1588789" y="4724332"/>
        <a:ext cx="5291445" cy="454699"/>
      </dsp:txXfrm>
    </dsp:sp>
    <dsp:sp modelId="{A8437286-BC9E-4E56-AF97-079DDDB4652B}">
      <dsp:nvSpPr>
        <dsp:cNvPr id="0" name=""/>
        <dsp:cNvSpPr/>
      </dsp:nvSpPr>
      <dsp:spPr>
        <a:xfrm>
          <a:off x="1247765" y="4724332"/>
          <a:ext cx="454699" cy="454699"/>
        </a:xfrm>
        <a:prstGeom prst="ellipse">
          <a:avLst/>
        </a:prstGeom>
        <a:blipFill>
          <a:blip xmlns:r="http://schemas.openxmlformats.org/officeDocument/2006/relationships" r:embed="rId8"/>
          <a:srcRect/>
          <a:stretch>
            <a:fillRect t="-2000" b="-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E054123-932B-4F30-ABC8-996A5F1F2E83}">
      <dsp:nvSpPr>
        <dsp:cNvPr id="0" name=""/>
        <dsp:cNvSpPr/>
      </dsp:nvSpPr>
      <dsp:spPr>
        <a:xfrm rot="10800000">
          <a:off x="1417982" y="5315649"/>
          <a:ext cx="5405120" cy="454699"/>
        </a:xfrm>
        <a:prstGeom prst="homePlate">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0510" tIns="68580" rIns="128016" bIns="68580" numCol="1" spcCol="1270" anchor="ctr" anchorCtr="0">
          <a:noAutofit/>
        </a:bodyPr>
        <a:lstStyle/>
        <a:p>
          <a:pPr lvl="0" algn="l" defTabSz="800100">
            <a:lnSpc>
              <a:spcPct val="90000"/>
            </a:lnSpc>
            <a:spcBef>
              <a:spcPct val="0"/>
            </a:spcBef>
            <a:spcAft>
              <a:spcPct val="35000"/>
            </a:spcAft>
          </a:pPr>
          <a:r>
            <a:rPr lang="en-GB" sz="1800" kern="1200" dirty="0" smtClean="0">
              <a:solidFill>
                <a:srgbClr val="002060"/>
              </a:solidFill>
              <a:latin typeface="Arial" panose="020B0604020202020204" pitchFamily="34" charset="0"/>
              <a:cs typeface="Arial" panose="020B0604020202020204" pitchFamily="34" charset="0"/>
            </a:rPr>
            <a:t>Appendix 4: Savings Detail</a:t>
          </a:r>
          <a:endParaRPr lang="en-GB" sz="1800" kern="1200" dirty="0">
            <a:solidFill>
              <a:srgbClr val="002060"/>
            </a:solidFill>
            <a:latin typeface="Arial" panose="020B0604020202020204" pitchFamily="34" charset="0"/>
            <a:cs typeface="Arial" panose="020B0604020202020204" pitchFamily="34" charset="0"/>
          </a:endParaRPr>
        </a:p>
      </dsp:txBody>
      <dsp:txXfrm rot="10800000">
        <a:off x="1531657" y="5315649"/>
        <a:ext cx="5291445" cy="454699"/>
      </dsp:txXfrm>
    </dsp:sp>
    <dsp:sp modelId="{7C10E78D-893E-4409-832F-F672EC1C4812}">
      <dsp:nvSpPr>
        <dsp:cNvPr id="0" name=""/>
        <dsp:cNvSpPr/>
      </dsp:nvSpPr>
      <dsp:spPr>
        <a:xfrm>
          <a:off x="1247765" y="5314763"/>
          <a:ext cx="454699" cy="454699"/>
        </a:xfrm>
        <a:prstGeom prst="ellipse">
          <a:avLst/>
        </a:prstGeom>
        <a:blipFill>
          <a:blip xmlns:r="http://schemas.openxmlformats.org/officeDocument/2006/relationships" r:embed="rId5"/>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54EB22-310B-4D7E-ABE3-D1EEE61CF5C5}">
      <dsp:nvSpPr>
        <dsp:cNvPr id="0" name=""/>
        <dsp:cNvSpPr/>
      </dsp:nvSpPr>
      <dsp:spPr>
        <a:xfrm>
          <a:off x="4899891" y="743708"/>
          <a:ext cx="4304436" cy="249017"/>
        </a:xfrm>
        <a:custGeom>
          <a:avLst/>
          <a:gdLst/>
          <a:ahLst/>
          <a:cxnLst/>
          <a:rect l="0" t="0" r="0" b="0"/>
          <a:pathLst>
            <a:path>
              <a:moveTo>
                <a:pt x="0" y="0"/>
              </a:moveTo>
              <a:lnTo>
                <a:pt x="0" y="124508"/>
              </a:lnTo>
              <a:lnTo>
                <a:pt x="4304436" y="124508"/>
              </a:lnTo>
              <a:lnTo>
                <a:pt x="4304436" y="24901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BA41DFA-AF71-4714-AE28-99BE57FD2BD2}">
      <dsp:nvSpPr>
        <dsp:cNvPr id="0" name=""/>
        <dsp:cNvSpPr/>
      </dsp:nvSpPr>
      <dsp:spPr>
        <a:xfrm>
          <a:off x="4899891" y="743708"/>
          <a:ext cx="2869624" cy="249017"/>
        </a:xfrm>
        <a:custGeom>
          <a:avLst/>
          <a:gdLst/>
          <a:ahLst/>
          <a:cxnLst/>
          <a:rect l="0" t="0" r="0" b="0"/>
          <a:pathLst>
            <a:path>
              <a:moveTo>
                <a:pt x="0" y="0"/>
              </a:moveTo>
              <a:lnTo>
                <a:pt x="0" y="124508"/>
              </a:lnTo>
              <a:lnTo>
                <a:pt x="2869624" y="124508"/>
              </a:lnTo>
              <a:lnTo>
                <a:pt x="2869624" y="24901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070F318-82AF-4FB2-BF35-F49234B3049E}">
      <dsp:nvSpPr>
        <dsp:cNvPr id="0" name=""/>
        <dsp:cNvSpPr/>
      </dsp:nvSpPr>
      <dsp:spPr>
        <a:xfrm>
          <a:off x="4899891" y="743708"/>
          <a:ext cx="1434812" cy="249017"/>
        </a:xfrm>
        <a:custGeom>
          <a:avLst/>
          <a:gdLst/>
          <a:ahLst/>
          <a:cxnLst/>
          <a:rect l="0" t="0" r="0" b="0"/>
          <a:pathLst>
            <a:path>
              <a:moveTo>
                <a:pt x="0" y="0"/>
              </a:moveTo>
              <a:lnTo>
                <a:pt x="0" y="124508"/>
              </a:lnTo>
              <a:lnTo>
                <a:pt x="1434812" y="124508"/>
              </a:lnTo>
              <a:lnTo>
                <a:pt x="1434812" y="24901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A96F3AE-F376-44D3-AFCF-DD1B577C9F81}">
      <dsp:nvSpPr>
        <dsp:cNvPr id="0" name=""/>
        <dsp:cNvSpPr/>
      </dsp:nvSpPr>
      <dsp:spPr>
        <a:xfrm>
          <a:off x="4854171" y="743708"/>
          <a:ext cx="91440" cy="249017"/>
        </a:xfrm>
        <a:custGeom>
          <a:avLst/>
          <a:gdLst/>
          <a:ahLst/>
          <a:cxnLst/>
          <a:rect l="0" t="0" r="0" b="0"/>
          <a:pathLst>
            <a:path>
              <a:moveTo>
                <a:pt x="45720" y="0"/>
              </a:moveTo>
              <a:lnTo>
                <a:pt x="45720" y="24901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10A5D50-2801-41CD-B545-2C09F8313265}">
      <dsp:nvSpPr>
        <dsp:cNvPr id="0" name=""/>
        <dsp:cNvSpPr/>
      </dsp:nvSpPr>
      <dsp:spPr>
        <a:xfrm>
          <a:off x="3465079" y="743708"/>
          <a:ext cx="1434812" cy="249017"/>
        </a:xfrm>
        <a:custGeom>
          <a:avLst/>
          <a:gdLst/>
          <a:ahLst/>
          <a:cxnLst/>
          <a:rect l="0" t="0" r="0" b="0"/>
          <a:pathLst>
            <a:path>
              <a:moveTo>
                <a:pt x="1434812" y="0"/>
              </a:moveTo>
              <a:lnTo>
                <a:pt x="1434812" y="124508"/>
              </a:lnTo>
              <a:lnTo>
                <a:pt x="0" y="124508"/>
              </a:lnTo>
              <a:lnTo>
                <a:pt x="0" y="24901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7EF0EFC-E12C-47BA-ADA2-C21FCD37B850}">
      <dsp:nvSpPr>
        <dsp:cNvPr id="0" name=""/>
        <dsp:cNvSpPr/>
      </dsp:nvSpPr>
      <dsp:spPr>
        <a:xfrm>
          <a:off x="2030266" y="743708"/>
          <a:ext cx="2869624" cy="249017"/>
        </a:xfrm>
        <a:custGeom>
          <a:avLst/>
          <a:gdLst/>
          <a:ahLst/>
          <a:cxnLst/>
          <a:rect l="0" t="0" r="0" b="0"/>
          <a:pathLst>
            <a:path>
              <a:moveTo>
                <a:pt x="2869624" y="0"/>
              </a:moveTo>
              <a:lnTo>
                <a:pt x="2869624" y="124508"/>
              </a:lnTo>
              <a:lnTo>
                <a:pt x="0" y="124508"/>
              </a:lnTo>
              <a:lnTo>
                <a:pt x="0" y="24901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980ABE3-3838-4377-B6E2-D5CB88AAEC9C}">
      <dsp:nvSpPr>
        <dsp:cNvPr id="0" name=""/>
        <dsp:cNvSpPr/>
      </dsp:nvSpPr>
      <dsp:spPr>
        <a:xfrm>
          <a:off x="595454" y="743708"/>
          <a:ext cx="4304436" cy="249017"/>
        </a:xfrm>
        <a:custGeom>
          <a:avLst/>
          <a:gdLst/>
          <a:ahLst/>
          <a:cxnLst/>
          <a:rect l="0" t="0" r="0" b="0"/>
          <a:pathLst>
            <a:path>
              <a:moveTo>
                <a:pt x="4304436" y="0"/>
              </a:moveTo>
              <a:lnTo>
                <a:pt x="4304436" y="124508"/>
              </a:lnTo>
              <a:lnTo>
                <a:pt x="0" y="124508"/>
              </a:lnTo>
              <a:lnTo>
                <a:pt x="0" y="24901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DD91EA6-28A4-4317-91BC-7A67D9189E43}">
      <dsp:nvSpPr>
        <dsp:cNvPr id="0" name=""/>
        <dsp:cNvSpPr/>
      </dsp:nvSpPr>
      <dsp:spPr>
        <a:xfrm>
          <a:off x="4306993" y="150810"/>
          <a:ext cx="1185795" cy="59289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Morriston Service Group</a:t>
          </a:r>
          <a:endParaRPr lang="en-US" sz="1100" kern="1200" dirty="0"/>
        </a:p>
      </dsp:txBody>
      <dsp:txXfrm>
        <a:off x="4306993" y="150810"/>
        <a:ext cx="1185795" cy="592897"/>
      </dsp:txXfrm>
    </dsp:sp>
    <dsp:sp modelId="{155073C2-4F48-45B8-9B7B-64090A4B7C0D}">
      <dsp:nvSpPr>
        <dsp:cNvPr id="0" name=""/>
        <dsp:cNvSpPr/>
      </dsp:nvSpPr>
      <dsp:spPr>
        <a:xfrm>
          <a:off x="2557" y="992725"/>
          <a:ext cx="1185795" cy="59289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Acute &amp; Emergency Services and Hospital Operations</a:t>
          </a:r>
          <a:endParaRPr lang="en-US" sz="1100" kern="1200" dirty="0"/>
        </a:p>
      </dsp:txBody>
      <dsp:txXfrm>
        <a:off x="2557" y="992725"/>
        <a:ext cx="1185795" cy="592897"/>
      </dsp:txXfrm>
    </dsp:sp>
    <dsp:sp modelId="{E5BDDF09-1BC6-4E6D-9FBD-573D4E53848B}">
      <dsp:nvSpPr>
        <dsp:cNvPr id="0" name=""/>
        <dsp:cNvSpPr/>
      </dsp:nvSpPr>
      <dsp:spPr>
        <a:xfrm>
          <a:off x="1437369" y="992725"/>
          <a:ext cx="1185795" cy="59289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Medicine</a:t>
          </a:r>
          <a:endParaRPr lang="en-US" sz="1100" kern="1200" dirty="0"/>
        </a:p>
      </dsp:txBody>
      <dsp:txXfrm>
        <a:off x="1437369" y="992725"/>
        <a:ext cx="1185795" cy="592897"/>
      </dsp:txXfrm>
    </dsp:sp>
    <dsp:sp modelId="{BB4003CB-60F9-4C78-BBDF-2BEF713086CD}">
      <dsp:nvSpPr>
        <dsp:cNvPr id="0" name=""/>
        <dsp:cNvSpPr/>
      </dsp:nvSpPr>
      <dsp:spPr>
        <a:xfrm>
          <a:off x="2872181" y="992725"/>
          <a:ext cx="1185795" cy="59289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Integrated Surgical Services</a:t>
          </a:r>
          <a:endParaRPr lang="en-US" sz="1100" kern="1200" dirty="0"/>
        </a:p>
      </dsp:txBody>
      <dsp:txXfrm>
        <a:off x="2872181" y="992725"/>
        <a:ext cx="1185795" cy="592897"/>
      </dsp:txXfrm>
    </dsp:sp>
    <dsp:sp modelId="{D8D342E2-12CC-47E6-826C-E7ED72CCD3D1}">
      <dsp:nvSpPr>
        <dsp:cNvPr id="0" name=""/>
        <dsp:cNvSpPr/>
      </dsp:nvSpPr>
      <dsp:spPr>
        <a:xfrm>
          <a:off x="4306993" y="992725"/>
          <a:ext cx="1185795" cy="59289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Specialised Surgical Services</a:t>
          </a:r>
          <a:endParaRPr lang="en-US" sz="1100" kern="1200" dirty="0"/>
        </a:p>
      </dsp:txBody>
      <dsp:txXfrm>
        <a:off x="4306993" y="992725"/>
        <a:ext cx="1185795" cy="592897"/>
      </dsp:txXfrm>
    </dsp:sp>
    <dsp:sp modelId="{ECB40541-18FF-4EF2-BCD3-E7D9CA7B22B6}">
      <dsp:nvSpPr>
        <dsp:cNvPr id="0" name=""/>
        <dsp:cNvSpPr/>
      </dsp:nvSpPr>
      <dsp:spPr>
        <a:xfrm>
          <a:off x="5741806" y="992725"/>
          <a:ext cx="1185795" cy="59289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Pathology</a:t>
          </a:r>
          <a:endParaRPr lang="en-US" sz="1100" kern="1200" dirty="0"/>
        </a:p>
      </dsp:txBody>
      <dsp:txXfrm>
        <a:off x="5741806" y="992725"/>
        <a:ext cx="1185795" cy="592897"/>
      </dsp:txXfrm>
    </dsp:sp>
    <dsp:sp modelId="{2E553FDB-F2BA-4663-A241-44D25779A408}">
      <dsp:nvSpPr>
        <dsp:cNvPr id="0" name=""/>
        <dsp:cNvSpPr/>
      </dsp:nvSpPr>
      <dsp:spPr>
        <a:xfrm>
          <a:off x="7176618" y="992725"/>
          <a:ext cx="1185795" cy="59289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Radiology</a:t>
          </a:r>
          <a:endParaRPr lang="en-US" sz="1100" kern="1200" dirty="0"/>
        </a:p>
      </dsp:txBody>
      <dsp:txXfrm>
        <a:off x="7176618" y="992725"/>
        <a:ext cx="1185795" cy="592897"/>
      </dsp:txXfrm>
    </dsp:sp>
    <dsp:sp modelId="{E281ADA6-DF35-4619-8E33-4A6D9B1DE2E5}">
      <dsp:nvSpPr>
        <dsp:cNvPr id="0" name=""/>
        <dsp:cNvSpPr/>
      </dsp:nvSpPr>
      <dsp:spPr>
        <a:xfrm>
          <a:off x="8611430" y="992725"/>
          <a:ext cx="1185795" cy="59289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Management (including Quality &amp; Governance)</a:t>
          </a:r>
          <a:endParaRPr lang="en-US" sz="1100" kern="1200" dirty="0"/>
        </a:p>
      </dsp:txBody>
      <dsp:txXfrm>
        <a:off x="8611430" y="992725"/>
        <a:ext cx="1185795" cy="592897"/>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B822C4-4A66-4EC6-AE02-C65254CAF206}" type="datetimeFigureOut">
              <a:rPr lang="en-GB" smtClean="0"/>
              <a:t>18/06/2024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5F47BD-4C1F-4C15-AD61-3AB144D69E2A}" type="slidenum">
              <a:rPr lang="en-GB" smtClean="0"/>
              <a:t>‹#›</a:t>
            </a:fld>
            <a:endParaRPr lang="en-GB" dirty="0"/>
          </a:p>
        </p:txBody>
      </p:sp>
    </p:spTree>
    <p:extLst>
      <p:ext uri="{BB962C8B-B14F-4D97-AF65-F5344CB8AC3E}">
        <p14:creationId xmlns:p14="http://schemas.microsoft.com/office/powerpoint/2010/main" val="2211303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purple line indicates Morriston Hospital Service Group, so this slide can be used for matters which relate to MHSG.</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102750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18/06/2024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35853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18/06/2024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672118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18/06/2024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004224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9BE24-B2B4-C543-B213-8D21F7D691B6}"/>
              </a:ext>
            </a:extLst>
          </p:cNvPr>
          <p:cNvSpPr>
            <a:spLocks noGrp="1"/>
          </p:cNvSpPr>
          <p:nvPr>
            <p:ph type="ctrTitle"/>
          </p:nvPr>
        </p:nvSpPr>
        <p:spPr>
          <a:xfrm>
            <a:off x="1524000" y="1122363"/>
            <a:ext cx="6505575"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419ADEF-578A-C7CE-1FA1-16D28C4F9BEF}"/>
              </a:ext>
            </a:extLst>
          </p:cNvPr>
          <p:cNvSpPr>
            <a:spLocks noGrp="1"/>
          </p:cNvSpPr>
          <p:nvPr>
            <p:ph type="subTitle" idx="1"/>
          </p:nvPr>
        </p:nvSpPr>
        <p:spPr>
          <a:xfrm>
            <a:off x="1524000" y="3602038"/>
            <a:ext cx="650557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60C83C-5555-23CF-0411-569524EFE195}"/>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18/06/2024</a:t>
            </a:fld>
            <a:endParaRPr lang="en-GB" dirty="0"/>
          </a:p>
        </p:txBody>
      </p:sp>
      <p:sp>
        <p:nvSpPr>
          <p:cNvPr id="5" name="Footer Placeholder 4">
            <a:extLst>
              <a:ext uri="{FF2B5EF4-FFF2-40B4-BE49-F238E27FC236}">
                <a16:creationId xmlns:a16="http://schemas.microsoft.com/office/drawing/2014/main" id="{6A8F8AEE-B074-D45E-5FDD-A88951FF35A0}"/>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B3C141B6-949B-BA75-4930-FC6581037C76}"/>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902843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679DE-9DA7-5FA8-5CCF-F6D0978BFB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E8B5599-2139-450D-6805-8F08467650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9D561B-81AC-5200-5264-D6BC87C5C05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18/06/2024</a:t>
            </a:fld>
            <a:endParaRPr lang="en-GB" dirty="0"/>
          </a:p>
        </p:txBody>
      </p:sp>
      <p:sp>
        <p:nvSpPr>
          <p:cNvPr id="5" name="Footer Placeholder 4">
            <a:extLst>
              <a:ext uri="{FF2B5EF4-FFF2-40B4-BE49-F238E27FC236}">
                <a16:creationId xmlns:a16="http://schemas.microsoft.com/office/drawing/2014/main" id="{1AD56B86-02F4-D320-437D-9F21211602F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E59EE714-12E3-C69C-A555-89734D1C928D}"/>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3751349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FD2DE-EC28-B34A-83E3-3D497DF74DF1}"/>
              </a:ext>
            </a:extLst>
          </p:cNvPr>
          <p:cNvSpPr>
            <a:spLocks noGrp="1"/>
          </p:cNvSpPr>
          <p:nvPr>
            <p:ph type="title"/>
          </p:nvPr>
        </p:nvSpPr>
        <p:spPr>
          <a:xfrm>
            <a:off x="831850" y="1709738"/>
            <a:ext cx="7040563"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AFFAA81-78B2-53E1-A48F-4096F8B0222B}"/>
              </a:ext>
            </a:extLst>
          </p:cNvPr>
          <p:cNvSpPr>
            <a:spLocks noGrp="1"/>
          </p:cNvSpPr>
          <p:nvPr>
            <p:ph type="body" idx="1"/>
          </p:nvPr>
        </p:nvSpPr>
        <p:spPr>
          <a:xfrm>
            <a:off x="831850" y="4589463"/>
            <a:ext cx="7040563"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8D28AE-7A64-AAA9-F1D5-A72E1A8A1688}"/>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18/06/2024</a:t>
            </a:fld>
            <a:endParaRPr lang="en-GB" dirty="0"/>
          </a:p>
        </p:txBody>
      </p:sp>
      <p:sp>
        <p:nvSpPr>
          <p:cNvPr id="5" name="Footer Placeholder 4">
            <a:extLst>
              <a:ext uri="{FF2B5EF4-FFF2-40B4-BE49-F238E27FC236}">
                <a16:creationId xmlns:a16="http://schemas.microsoft.com/office/drawing/2014/main" id="{EACF4D4E-478D-8C05-44E0-C770FB9DAF5A}"/>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A2C018A4-FDC8-0AB7-58E6-333A8E6453F2}"/>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39752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D401-AA60-4856-368F-CBF2D276A9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AE9F23-B82C-8DEF-1F6B-A0C464D8D4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31DD9C9-4987-E3EB-B77C-8BAEFBC3FA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8311561-9F60-D69B-A925-7D2995570BD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18/06/2024</a:t>
            </a:fld>
            <a:endParaRPr lang="en-GB" dirty="0"/>
          </a:p>
        </p:txBody>
      </p:sp>
      <p:sp>
        <p:nvSpPr>
          <p:cNvPr id="6" name="Footer Placeholder 5">
            <a:extLst>
              <a:ext uri="{FF2B5EF4-FFF2-40B4-BE49-F238E27FC236}">
                <a16:creationId xmlns:a16="http://schemas.microsoft.com/office/drawing/2014/main" id="{62BA2591-E8DF-CFD8-E627-933F0FC6EAA2}"/>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940BF4B6-C0ED-AC58-B324-7FE337B1C7EA}"/>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68686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0C08-B945-5A7B-0E3F-17025154320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AB34F7-BEB3-BC87-6AEF-521C2ABB41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A3C188A-6651-32A0-6D2A-1D49EF9B19E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9B99535-801F-C9E2-B0CF-1E26CAF0B1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8352E1-FF09-79F0-1E79-31348CA6ED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65EBD5-6AAF-D287-389B-C69C3EC4A71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18/06/2024</a:t>
            </a:fld>
            <a:endParaRPr lang="en-GB" dirty="0"/>
          </a:p>
        </p:txBody>
      </p:sp>
      <p:sp>
        <p:nvSpPr>
          <p:cNvPr id="8" name="Footer Placeholder 7">
            <a:extLst>
              <a:ext uri="{FF2B5EF4-FFF2-40B4-BE49-F238E27FC236}">
                <a16:creationId xmlns:a16="http://schemas.microsoft.com/office/drawing/2014/main" id="{B880BCF2-46DA-D70F-F038-521DAA63544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9" name="Slide Number Placeholder 8">
            <a:extLst>
              <a:ext uri="{FF2B5EF4-FFF2-40B4-BE49-F238E27FC236}">
                <a16:creationId xmlns:a16="http://schemas.microsoft.com/office/drawing/2014/main" id="{5C5F022F-70CD-3BC9-D667-F159FD91B19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702673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B906A-9B29-677D-1CA1-95DFFF55566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AE907B-5980-D27A-62E9-B76083292FD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18/06/2024</a:t>
            </a:fld>
            <a:endParaRPr lang="en-GB" dirty="0"/>
          </a:p>
        </p:txBody>
      </p:sp>
      <p:sp>
        <p:nvSpPr>
          <p:cNvPr id="4" name="Footer Placeholder 3">
            <a:extLst>
              <a:ext uri="{FF2B5EF4-FFF2-40B4-BE49-F238E27FC236}">
                <a16:creationId xmlns:a16="http://schemas.microsoft.com/office/drawing/2014/main" id="{879641E3-569C-9B8F-D222-6F15449544D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5" name="Slide Number Placeholder 4">
            <a:extLst>
              <a:ext uri="{FF2B5EF4-FFF2-40B4-BE49-F238E27FC236}">
                <a16:creationId xmlns:a16="http://schemas.microsoft.com/office/drawing/2014/main" id="{54064C71-4751-DCA6-FDAD-5F35BC97F769}"/>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944916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4FF5EA-0CA4-8C0B-300B-9C737F64E14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18/06/2024</a:t>
            </a:fld>
            <a:endParaRPr lang="en-GB" dirty="0"/>
          </a:p>
        </p:txBody>
      </p:sp>
      <p:sp>
        <p:nvSpPr>
          <p:cNvPr id="3" name="Footer Placeholder 2">
            <a:extLst>
              <a:ext uri="{FF2B5EF4-FFF2-40B4-BE49-F238E27FC236}">
                <a16:creationId xmlns:a16="http://schemas.microsoft.com/office/drawing/2014/main" id="{4CB75DC5-7652-9D0D-9F7E-FC41D6FFAFB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4" name="Slide Number Placeholder 3">
            <a:extLst>
              <a:ext uri="{FF2B5EF4-FFF2-40B4-BE49-F238E27FC236}">
                <a16:creationId xmlns:a16="http://schemas.microsoft.com/office/drawing/2014/main" id="{034CBC1C-E290-F214-B837-57B79FB41C2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68160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2B4DA-39EA-C576-21F8-9FBA55074A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38E73D-FAEA-CE3D-1C69-BA86BF3D1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34FD5C9-F79E-1565-59E4-8629B6A470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AA6D20-9F85-5802-DFF7-40AB14AEC97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18/06/2024</a:t>
            </a:fld>
            <a:endParaRPr lang="en-GB" dirty="0"/>
          </a:p>
        </p:txBody>
      </p:sp>
      <p:sp>
        <p:nvSpPr>
          <p:cNvPr id="6" name="Footer Placeholder 5">
            <a:extLst>
              <a:ext uri="{FF2B5EF4-FFF2-40B4-BE49-F238E27FC236}">
                <a16:creationId xmlns:a16="http://schemas.microsoft.com/office/drawing/2014/main" id="{42D0556F-3B9C-A66D-C0D2-5F0E1978A6E8}"/>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8B3248C0-422D-9003-FB18-E69A776147C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894844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18/06/2024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57589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8B9AA-946B-7EE3-5371-E37F4F9276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ED74389-B698-90D3-EBF2-E296CFE174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9B2ECF22-5F38-98B5-01E7-7FC48E69E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E8051-063E-5C6C-3524-FF6AA906DC9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18/06/2024</a:t>
            </a:fld>
            <a:endParaRPr lang="en-GB" dirty="0"/>
          </a:p>
        </p:txBody>
      </p:sp>
      <p:sp>
        <p:nvSpPr>
          <p:cNvPr id="6" name="Footer Placeholder 5">
            <a:extLst>
              <a:ext uri="{FF2B5EF4-FFF2-40B4-BE49-F238E27FC236}">
                <a16:creationId xmlns:a16="http://schemas.microsoft.com/office/drawing/2014/main" id="{12B92D9B-00B6-E1A1-6CF7-A6AD720B0087}"/>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68726AAC-2052-7532-284B-C60F0719766B}"/>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4574766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EE2D2-F140-C10E-6708-57F38EFBCCC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0DA3AB9-088F-B055-9326-F569B5607D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9CB1D9-2D20-2F4B-006F-25160C6EC3A4}"/>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18/06/2024</a:t>
            </a:fld>
            <a:endParaRPr lang="en-GB" dirty="0"/>
          </a:p>
        </p:txBody>
      </p:sp>
      <p:sp>
        <p:nvSpPr>
          <p:cNvPr id="5" name="Footer Placeholder 4">
            <a:extLst>
              <a:ext uri="{FF2B5EF4-FFF2-40B4-BE49-F238E27FC236}">
                <a16:creationId xmlns:a16="http://schemas.microsoft.com/office/drawing/2014/main" id="{FC6EA219-618D-6617-B576-12CAAE68923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646465AD-5526-6E22-B706-A9A179E1FD0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516770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8ABB26-56E1-9196-604E-351AEF5194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14C218-631B-B7EB-DE03-83D327A1BE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74F324-B271-5DC9-72F0-9D5EF969C153}"/>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18/06/2024</a:t>
            </a:fld>
            <a:endParaRPr lang="en-GB" dirty="0"/>
          </a:p>
        </p:txBody>
      </p:sp>
      <p:sp>
        <p:nvSpPr>
          <p:cNvPr id="5" name="Footer Placeholder 4">
            <a:extLst>
              <a:ext uri="{FF2B5EF4-FFF2-40B4-BE49-F238E27FC236}">
                <a16:creationId xmlns:a16="http://schemas.microsoft.com/office/drawing/2014/main" id="{62708C6E-F87D-B066-1E2F-D422DF20F179}"/>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04F36A6E-A7F2-B024-3E17-FCE9EEE838C7}"/>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828580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7289650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2493604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846633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9856631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091620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549378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B7F23A-03EA-4B31-B44C-62643CAF2B3E}" type="datetimeFigureOut">
              <a:rPr lang="en-GB" smtClean="0"/>
              <a:t>18/06/2024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303573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9B7F23A-03EA-4B31-B44C-62643CAF2B3E}" type="datetimeFigureOut">
              <a:rPr lang="en-GB" smtClean="0"/>
              <a:t>18/06/2024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440946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9B7F23A-03EA-4B31-B44C-62643CAF2B3E}" type="datetimeFigureOut">
              <a:rPr lang="en-GB" smtClean="0"/>
              <a:t>18/06/2024</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261252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9B7F23A-03EA-4B31-B44C-62643CAF2B3E}" type="datetimeFigureOut">
              <a:rPr lang="en-GB" smtClean="0"/>
              <a:t>18/06/2024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37554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B7F23A-03EA-4B31-B44C-62643CAF2B3E}" type="datetimeFigureOut">
              <a:rPr lang="en-GB" smtClean="0"/>
              <a:t>18/06/2024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727832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18/06/2024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986196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18/06/2024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242012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slideLayout" Target="../slideLayouts/slideLayout25.xml"/><Relationship Id="rId7"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9"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B7F23A-03EA-4B31-B44C-62643CAF2B3E}" type="datetimeFigureOut">
              <a:rPr lang="en-GB" smtClean="0"/>
              <a:t>18/06/2024</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D55D11-4E84-453C-BF27-7B61301F371F}" type="slidenum">
              <a:rPr lang="en-GB" smtClean="0"/>
              <a:t>‹#›</a:t>
            </a:fld>
            <a:endParaRPr lang="en-GB" dirty="0"/>
          </a:p>
        </p:txBody>
      </p:sp>
    </p:spTree>
    <p:extLst>
      <p:ext uri="{BB962C8B-B14F-4D97-AF65-F5344CB8AC3E}">
        <p14:creationId xmlns:p14="http://schemas.microsoft.com/office/powerpoint/2010/main" val="3560654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9C3302-B742-EEF4-5D92-A16C51810871}"/>
              </a:ext>
            </a:extLst>
          </p:cNvPr>
          <p:cNvSpPr>
            <a:spLocks noGrp="1"/>
          </p:cNvSpPr>
          <p:nvPr>
            <p:ph type="title"/>
          </p:nvPr>
        </p:nvSpPr>
        <p:spPr>
          <a:xfrm>
            <a:off x="838200" y="365125"/>
            <a:ext cx="6979176"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E3CD66D-56B7-D18C-49E7-011BC3B144CB}"/>
              </a:ext>
            </a:extLst>
          </p:cNvPr>
          <p:cNvSpPr>
            <a:spLocks noGrp="1"/>
          </p:cNvSpPr>
          <p:nvPr>
            <p:ph type="body" idx="1"/>
          </p:nvPr>
        </p:nvSpPr>
        <p:spPr>
          <a:xfrm>
            <a:off x="838200" y="1825625"/>
            <a:ext cx="6979176"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5" name="Picture 14" descr="A map of a road&#10;&#10;Description automatically generated">
            <a:extLst>
              <a:ext uri="{FF2B5EF4-FFF2-40B4-BE49-F238E27FC236}">
                <a16:creationId xmlns:a16="http://schemas.microsoft.com/office/drawing/2014/main" id="{C3E7E686-D522-9A3E-13E9-8998F89452A2}"/>
              </a:ext>
            </a:extLst>
          </p:cNvPr>
          <p:cNvPicPr>
            <a:picLocks noChangeAspect="1"/>
          </p:cNvPicPr>
          <p:nvPr userDrawn="1"/>
        </p:nvPicPr>
        <p:blipFill>
          <a:blip r:embed="rId13"/>
          <a:stretch>
            <a:fillRect/>
          </a:stretch>
        </p:blipFill>
        <p:spPr>
          <a:xfrm>
            <a:off x="7919909" y="5282128"/>
            <a:ext cx="4270804" cy="1576258"/>
          </a:xfrm>
          <a:prstGeom prst="rect">
            <a:avLst/>
          </a:prstGeom>
        </p:spPr>
      </p:pic>
      <p:sp>
        <p:nvSpPr>
          <p:cNvPr id="14" name="Freeform: Shape 32">
            <a:extLst>
              <a:ext uri="{FF2B5EF4-FFF2-40B4-BE49-F238E27FC236}">
                <a16:creationId xmlns:a16="http://schemas.microsoft.com/office/drawing/2014/main" id="{A5E3FCF5-40AB-A12F-DF75-8A1CC3C55B53}"/>
              </a:ext>
              <a:ext uri="{C183D7F6-B498-43B3-948B-1728B52AA6E4}">
                <adec:decorative xmlns="" xmlns:adec="http://schemas.microsoft.com/office/drawing/2017/decorative" val="1"/>
              </a:ext>
            </a:extLst>
          </p:cNvPr>
          <p:cNvSpPr/>
          <p:nvPr userDrawn="1"/>
        </p:nvSpPr>
        <p:spPr>
          <a:xfrm>
            <a:off x="3108194" y="0"/>
            <a:ext cx="6164729" cy="6858000"/>
          </a:xfrm>
          <a:custGeom>
            <a:avLst/>
            <a:gdLst>
              <a:gd name="connsiteX0" fmla="*/ 0 w 6164729"/>
              <a:gd name="connsiteY0" fmla="*/ 6857542 h 6858000"/>
              <a:gd name="connsiteX1" fmla="*/ 199783 w 6164729"/>
              <a:gd name="connsiteY1" fmla="*/ 6857542 h 6858000"/>
              <a:gd name="connsiteX2" fmla="*/ 199783 w 6164729"/>
              <a:gd name="connsiteY2" fmla="*/ 6858000 h 6858000"/>
              <a:gd name="connsiteX3" fmla="*/ 0 w 6164729"/>
              <a:gd name="connsiteY3" fmla="*/ 6858000 h 6858000"/>
              <a:gd name="connsiteX4" fmla="*/ 4818273 w 6164729"/>
              <a:gd name="connsiteY4" fmla="*/ 0 h 6858000"/>
              <a:gd name="connsiteX5" fmla="*/ 5018056 w 6164729"/>
              <a:gd name="connsiteY5" fmla="*/ 0 h 6858000"/>
              <a:gd name="connsiteX6" fmla="*/ 5030703 w 6164729"/>
              <a:gd name="connsiteY6" fmla="*/ 31774 h 6858000"/>
              <a:gd name="connsiteX7" fmla="*/ 6085711 w 6164729"/>
              <a:gd name="connsiteY7" fmla="*/ 2682457 h 6858000"/>
              <a:gd name="connsiteX8" fmla="*/ 6085711 w 6164729"/>
              <a:gd name="connsiteY8" fmla="*/ 3752208 h 6858000"/>
              <a:gd name="connsiteX9" fmla="*/ 4928207 w 6164729"/>
              <a:gd name="connsiteY9" fmla="*/ 6660411 h 6858000"/>
              <a:gd name="connsiteX10" fmla="*/ 4849745 w 6164729"/>
              <a:gd name="connsiteY10" fmla="*/ 6857542 h 6858000"/>
              <a:gd name="connsiteX11" fmla="*/ 4649962 w 6164729"/>
              <a:gd name="connsiteY11" fmla="*/ 6857542 h 6858000"/>
              <a:gd name="connsiteX12" fmla="*/ 4728424 w 6164729"/>
              <a:gd name="connsiteY12" fmla="*/ 6660411 h 6858000"/>
              <a:gd name="connsiteX13" fmla="*/ 5885928 w 6164729"/>
              <a:gd name="connsiteY13" fmla="*/ 3752208 h 6858000"/>
              <a:gd name="connsiteX14" fmla="*/ 5885928 w 6164729"/>
              <a:gd name="connsiteY14" fmla="*/ 2682457 h 6858000"/>
              <a:gd name="connsiteX15" fmla="*/ 4830920 w 6164729"/>
              <a:gd name="connsiteY15" fmla="*/ 317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4729" h="6858000">
                <a:moveTo>
                  <a:pt x="0" y="6857542"/>
                </a:moveTo>
                <a:lnTo>
                  <a:pt x="199783" y="6857542"/>
                </a:lnTo>
                <a:lnTo>
                  <a:pt x="199783" y="6858000"/>
                </a:lnTo>
                <a:lnTo>
                  <a:pt x="0" y="6858000"/>
                </a:lnTo>
                <a:close/>
                <a:moveTo>
                  <a:pt x="4818273" y="0"/>
                </a:moveTo>
                <a:lnTo>
                  <a:pt x="5018056" y="0"/>
                </a:lnTo>
                <a:lnTo>
                  <a:pt x="5030703" y="31774"/>
                </a:lnTo>
                <a:cubicBezTo>
                  <a:pt x="6085711" y="2682457"/>
                  <a:pt x="6085711" y="2682457"/>
                  <a:pt x="6085711" y="2682457"/>
                </a:cubicBezTo>
                <a:cubicBezTo>
                  <a:pt x="6191069" y="2988100"/>
                  <a:pt x="6191069" y="3446565"/>
                  <a:pt x="6085711" y="3752208"/>
                </a:cubicBezTo>
                <a:cubicBezTo>
                  <a:pt x="5601723" y="4968215"/>
                  <a:pt x="5223609" y="5918220"/>
                  <a:pt x="4928207" y="6660411"/>
                </a:cubicBezTo>
                <a:lnTo>
                  <a:pt x="4849745" y="6857542"/>
                </a:lnTo>
                <a:lnTo>
                  <a:pt x="4649962" y="6857542"/>
                </a:lnTo>
                <a:lnTo>
                  <a:pt x="4728424" y="6660411"/>
                </a:lnTo>
                <a:cubicBezTo>
                  <a:pt x="5023826" y="5918220"/>
                  <a:pt x="5401940" y="4968215"/>
                  <a:pt x="5885928" y="3752208"/>
                </a:cubicBezTo>
                <a:cubicBezTo>
                  <a:pt x="5991286" y="3446565"/>
                  <a:pt x="5991286" y="2988100"/>
                  <a:pt x="5885928" y="2682457"/>
                </a:cubicBezTo>
                <a:cubicBezTo>
                  <a:pt x="5885928" y="2682457"/>
                  <a:pt x="5885928" y="2682457"/>
                  <a:pt x="4830920" y="31774"/>
                </a:cubicBezTo>
                <a:close/>
              </a:path>
            </a:pathLst>
          </a:custGeom>
          <a:solidFill>
            <a:srgbClr val="1F355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20" name="Picture 19" descr="A black and blue logo&#10;&#10;Description automatically generated">
            <a:extLst>
              <a:ext uri="{FF2B5EF4-FFF2-40B4-BE49-F238E27FC236}">
                <a16:creationId xmlns:a16="http://schemas.microsoft.com/office/drawing/2014/main" id="{330980B2-8B98-03DF-F857-D6FE6C70C85E}"/>
              </a:ext>
            </a:extLst>
          </p:cNvPr>
          <p:cNvPicPr>
            <a:picLocks/>
          </p:cNvPicPr>
          <p:nvPr userDrawn="1"/>
        </p:nvPicPr>
        <p:blipFill>
          <a:blip r:embed="rId14"/>
          <a:stretch>
            <a:fillRect/>
          </a:stretch>
        </p:blipFill>
        <p:spPr>
          <a:xfrm>
            <a:off x="9275379" y="178924"/>
            <a:ext cx="2553595" cy="646421"/>
          </a:xfrm>
          <a:prstGeom prst="rect">
            <a:avLst/>
          </a:prstGeom>
        </p:spPr>
      </p:pic>
      <p:grpSp>
        <p:nvGrpSpPr>
          <p:cNvPr id="21" name="Group 20">
            <a:extLst>
              <a:ext uri="{FF2B5EF4-FFF2-40B4-BE49-F238E27FC236}">
                <a16:creationId xmlns:a16="http://schemas.microsoft.com/office/drawing/2014/main" id="{F5896C0E-7F7F-E808-E857-484D5BF64C5C}"/>
              </a:ext>
            </a:extLst>
          </p:cNvPr>
          <p:cNvGrpSpPr/>
          <p:nvPr userDrawn="1"/>
        </p:nvGrpSpPr>
        <p:grpSpPr>
          <a:xfrm>
            <a:off x="9160561" y="1423846"/>
            <a:ext cx="2217714" cy="2777599"/>
            <a:chOff x="9160561" y="1423846"/>
            <a:chExt cx="2217714" cy="2777599"/>
          </a:xfrm>
        </p:grpSpPr>
        <p:sp>
          <p:nvSpPr>
            <p:cNvPr id="22" name="Freeform 5">
              <a:extLst>
                <a:ext uri="{FF2B5EF4-FFF2-40B4-BE49-F238E27FC236}">
                  <a16:creationId xmlns:a16="http://schemas.microsoft.com/office/drawing/2014/main" id="{EB168C84-B58D-D330-0F65-59FBD20881DD}"/>
                </a:ext>
                <a:ext uri="{C183D7F6-B498-43B3-948B-1728B52AA6E4}">
                  <adec:decorative xmlns=""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7CB0DD"/>
              </a:solidFill>
            </a:ln>
          </p:spPr>
          <p:txBody>
            <a:bodyPr vert="horz" wrap="square" lIns="91440" tIns="45720" rIns="91440" bIns="45720" numCol="1" anchor="t" anchorCtr="0" compatLnSpc="1">
              <a:prstTxWarp prst="textNoShape">
                <a:avLst/>
              </a:prstTxWarp>
            </a:bodyPr>
            <a:lstStyle/>
            <a:p>
              <a:endParaRPr lang="en-US" dirty="0"/>
            </a:p>
          </p:txBody>
        </p:sp>
        <p:sp>
          <p:nvSpPr>
            <p:cNvPr id="23" name="Freeform 5">
              <a:extLst>
                <a:ext uri="{FF2B5EF4-FFF2-40B4-BE49-F238E27FC236}">
                  <a16:creationId xmlns:a16="http://schemas.microsoft.com/office/drawing/2014/main" id="{4663ACA6-12F2-FC6F-7543-13126732CDEC}"/>
                </a:ext>
                <a:ext uri="{C183D7F6-B498-43B3-948B-1728B52AA6E4}">
                  <adec:decorative xmlns=""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10616108" y="2255015"/>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00BD61"/>
              </a:solidFill>
            </a:ln>
          </p:spPr>
          <p:txBody>
            <a:bodyPr vert="horz" wrap="square" lIns="91440" tIns="45720" rIns="91440" bIns="45720" numCol="1" anchor="t" anchorCtr="0" compatLnSpc="1">
              <a:prstTxWarp prst="textNoShape">
                <a:avLst/>
              </a:prstTxWarp>
            </a:bodyPr>
            <a:lstStyle/>
            <a:p>
              <a:endParaRPr lang="en-US" dirty="0"/>
            </a:p>
          </p:txBody>
        </p:sp>
        <p:sp>
          <p:nvSpPr>
            <p:cNvPr id="24" name="Freeform 5">
              <a:extLst>
                <a:ext uri="{FF2B5EF4-FFF2-40B4-BE49-F238E27FC236}">
                  <a16:creationId xmlns:a16="http://schemas.microsoft.com/office/drawing/2014/main" id="{46B3BFDD-A929-FC55-41B8-6CDA3EA68189}"/>
                </a:ext>
                <a:ext uri="{C183D7F6-B498-43B3-948B-1728B52AA6E4}">
                  <adec:decorative xmlns=""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970293" y="189516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9D4ECD"/>
              </a:solidFill>
            </a:ln>
          </p:spPr>
          <p:txBody>
            <a:bodyPr vert="horz" wrap="square" lIns="91440" tIns="45720" rIns="91440" bIns="45720" numCol="1" anchor="t" anchorCtr="0" compatLnSpc="1">
              <a:prstTxWarp prst="textNoShape">
                <a:avLst/>
              </a:prstTxWarp>
            </a:bodyPr>
            <a:lstStyle/>
            <a:p>
              <a:endParaRPr lang="en-US" dirty="0"/>
            </a:p>
          </p:txBody>
        </p:sp>
        <p:sp>
          <p:nvSpPr>
            <p:cNvPr id="25" name="Freeform 5">
              <a:extLst>
                <a:ext uri="{FF2B5EF4-FFF2-40B4-BE49-F238E27FC236}">
                  <a16:creationId xmlns:a16="http://schemas.microsoft.com/office/drawing/2014/main" id="{22A2881D-B710-7D47-113B-41CE4758C0E2}"/>
                </a:ext>
                <a:ext uri="{C183D7F6-B498-43B3-948B-1728B52AA6E4}">
                  <adec:decorative xmlns=""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10530" y="3377130"/>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CC3735"/>
              </a:solidFill>
            </a:ln>
          </p:spPr>
          <p:txBody>
            <a:bodyPr vert="horz" wrap="square" lIns="91440" tIns="45720" rIns="91440" bIns="45720" numCol="1" anchor="t" anchorCtr="0" compatLnSpc="1">
              <a:prstTxWarp prst="textNoShape">
                <a:avLst/>
              </a:prstTxWarp>
            </a:bodyPr>
            <a:lstStyle/>
            <a:p>
              <a:endParaRPr lang="en-US" dirty="0"/>
            </a:p>
          </p:txBody>
        </p:sp>
        <p:sp>
          <p:nvSpPr>
            <p:cNvPr id="26" name="Freeform 5">
              <a:extLst>
                <a:ext uri="{FF2B5EF4-FFF2-40B4-BE49-F238E27FC236}">
                  <a16:creationId xmlns:a16="http://schemas.microsoft.com/office/drawing/2014/main" id="{5F823667-7DD0-95EE-B7A6-672799260209}"/>
                </a:ext>
                <a:ext uri="{C183D7F6-B498-43B3-948B-1728B52AA6E4}">
                  <adec:decorative xmlns=""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76336" y="262337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FFD54D"/>
              </a:solidFill>
            </a:ln>
          </p:spPr>
          <p:txBody>
            <a:bodyPr vert="horz" wrap="square" lIns="91440" tIns="45720" rIns="91440" bIns="45720" numCol="1" anchor="t" anchorCtr="0" compatLnSpc="1">
              <a:prstTxWarp prst="textNoShape">
                <a:avLst/>
              </a:prstTxWarp>
            </a:bodyPr>
            <a:lstStyle/>
            <a:p>
              <a:endParaRPr lang="en-US" dirty="0"/>
            </a:p>
          </p:txBody>
        </p:sp>
      </p:grpSp>
      <p:pic>
        <p:nvPicPr>
          <p:cNvPr id="16" name="Picture 15"/>
          <p:cNvPicPr/>
          <p:nvPr userDrawn="1"/>
        </p:nvPicPr>
        <p:blipFill rotWithShape="1">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l="21923" t="24965" r="37813" b="13132"/>
          <a:stretch/>
        </p:blipFill>
        <p:spPr bwMode="auto">
          <a:xfrm>
            <a:off x="69490" y="5903707"/>
            <a:ext cx="974409" cy="8049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1499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F355E"/>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F355E"/>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270"/>
            <a:ext cx="12192000" cy="6858156"/>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dirty="0">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9171140" y="455556"/>
            <a:ext cx="2562601" cy="653217"/>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440836" y="5659882"/>
            <a:ext cx="2238185" cy="692416"/>
          </a:xfrm>
          <a:prstGeom prst="rect">
            <a:avLst/>
          </a:prstGeom>
        </p:spPr>
      </p:pic>
    </p:spTree>
    <p:extLst>
      <p:ext uri="{BB962C8B-B14F-4D97-AF65-F5344CB8AC3E}">
        <p14:creationId xmlns:p14="http://schemas.microsoft.com/office/powerpoint/2010/main" val="420076056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35.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emf"/><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19.emf"/></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E7A753-7A5A-48FA-500E-187A6829DDB8}"/>
              </a:ext>
            </a:extLst>
          </p:cNvPr>
          <p:cNvSpPr>
            <a:spLocks noGrp="1"/>
          </p:cNvSpPr>
          <p:nvPr>
            <p:ph type="body" sz="quarter" idx="10"/>
          </p:nvPr>
        </p:nvSpPr>
        <p:spPr/>
        <p:txBody>
          <a:bodyPr/>
          <a:lstStyle/>
          <a:p>
            <a:r>
              <a:rPr lang="pt-BR" dirty="0" smtClean="0"/>
              <a:t>Performance &amp; Finance </a:t>
            </a:r>
            <a:r>
              <a:rPr lang="pt-BR" dirty="0" smtClean="0"/>
              <a:t>Review</a:t>
            </a:r>
            <a:endParaRPr lang="pt-BR" dirty="0" smtClean="0"/>
          </a:p>
          <a:p>
            <a:r>
              <a:rPr lang="pt-BR" dirty="0" smtClean="0"/>
              <a:t>Morriston Service Group</a:t>
            </a:r>
          </a:p>
          <a:p>
            <a:r>
              <a:rPr lang="pt-BR" sz="3000" dirty="0" smtClean="0"/>
              <a:t>25th June 2024</a:t>
            </a:r>
            <a:endParaRPr lang="pt-BR" sz="3000" dirty="0"/>
          </a:p>
        </p:txBody>
      </p:sp>
    </p:spTree>
    <p:extLst>
      <p:ext uri="{BB962C8B-B14F-4D97-AF65-F5344CB8AC3E}">
        <p14:creationId xmlns:p14="http://schemas.microsoft.com/office/powerpoint/2010/main" val="4840275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Discussion Points &amp; Next Steps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3" name="Content Placeholder 3">
            <a:extLst>
              <a:ext uri="{FF2B5EF4-FFF2-40B4-BE49-F238E27FC236}">
                <a16:creationId xmlns:a16="http://schemas.microsoft.com/office/drawing/2014/main" id="{CD647FA8-3E8D-1D0B-C93B-C35C4D9568CC}"/>
              </a:ext>
            </a:extLst>
          </p:cNvPr>
          <p:cNvSpPr>
            <a:spLocks noGrp="1"/>
          </p:cNvSpPr>
          <p:nvPr>
            <p:ph idx="1"/>
          </p:nvPr>
        </p:nvSpPr>
        <p:spPr>
          <a:xfrm>
            <a:off x="611042" y="636536"/>
            <a:ext cx="10725150" cy="5242230"/>
          </a:xfrm>
        </p:spPr>
        <p:txBody>
          <a:bodyPr>
            <a:normAutofit lnSpcReduction="10000"/>
          </a:bodyPr>
          <a:lstStyle/>
          <a:p>
            <a:pPr marL="0" indent="0">
              <a:buNone/>
            </a:pPr>
            <a:r>
              <a:rPr lang="en-GB" sz="2400" dirty="0">
                <a:latin typeface="Arial" panose="020B0604020202020204" pitchFamily="34" charset="0"/>
                <a:cs typeface="Arial" panose="020B0604020202020204" pitchFamily="34" charset="0"/>
              </a:rPr>
              <a:t>Morriston Next Steps:</a:t>
            </a:r>
          </a:p>
          <a:p>
            <a:pPr lvl="1"/>
            <a:r>
              <a:rPr lang="en-GB" sz="2000" dirty="0">
                <a:latin typeface="Arial" panose="020B0604020202020204" pitchFamily="34" charset="0"/>
                <a:cs typeface="Arial" panose="020B0604020202020204" pitchFamily="34" charset="0"/>
              </a:rPr>
              <a:t>Divisional plans </a:t>
            </a:r>
            <a:r>
              <a:rPr lang="en-GB" sz="2000" dirty="0" smtClean="0">
                <a:latin typeface="Arial" panose="020B0604020202020204" pitchFamily="34" charset="0"/>
                <a:cs typeface="Arial" panose="020B0604020202020204" pitchFamily="34" charset="0"/>
              </a:rPr>
              <a:t>brought to Financial Improvement Board May 2024; further work to develop into action plans – 1-1 meetings with SGD and FBP in place.</a:t>
            </a:r>
            <a:endParaRPr lang="en-GB" sz="1600" dirty="0">
              <a:latin typeface="Arial" panose="020B0604020202020204" pitchFamily="34" charset="0"/>
              <a:cs typeface="Arial" panose="020B0604020202020204" pitchFamily="34" charset="0"/>
            </a:endParaRPr>
          </a:p>
          <a:p>
            <a:pPr lvl="1"/>
            <a:r>
              <a:rPr lang="en-GB" sz="2000" dirty="0" smtClean="0">
                <a:latin typeface="Arial" panose="020B0604020202020204" pitchFamily="34" charset="0"/>
                <a:cs typeface="Arial" panose="020B0604020202020204" pitchFamily="34" charset="0"/>
              </a:rPr>
              <a:t>Internal financial </a:t>
            </a:r>
            <a:r>
              <a:rPr lang="en-GB" sz="2000" dirty="0" smtClean="0">
                <a:latin typeface="Arial" panose="020B0604020202020204" pitchFamily="34" charset="0"/>
                <a:cs typeface="Arial" panose="020B0604020202020204" pitchFamily="34" charset="0"/>
              </a:rPr>
              <a:t>plan </a:t>
            </a:r>
            <a:r>
              <a:rPr lang="en-GB" sz="2000" dirty="0" smtClean="0">
                <a:latin typeface="Arial" panose="020B0604020202020204" pitchFamily="34" charset="0"/>
                <a:cs typeface="Arial" panose="020B0604020202020204" pitchFamily="34" charset="0"/>
              </a:rPr>
              <a:t>has a shortfall and a number of risks to </a:t>
            </a:r>
            <a:r>
              <a:rPr lang="en-GB" sz="2000" dirty="0" smtClean="0">
                <a:latin typeface="Arial" panose="020B0604020202020204" pitchFamily="34" charset="0"/>
                <a:cs typeface="Arial" panose="020B0604020202020204" pitchFamily="34" charset="0"/>
              </a:rPr>
              <a:t>mitigate – development of options.</a:t>
            </a:r>
            <a:endParaRPr lang="en-GB" sz="2000" dirty="0">
              <a:latin typeface="Arial" panose="020B0604020202020204" pitchFamily="34" charset="0"/>
              <a:cs typeface="Arial" panose="020B0604020202020204" pitchFamily="34" charset="0"/>
            </a:endParaRPr>
          </a:p>
          <a:p>
            <a:pPr lvl="1"/>
            <a:r>
              <a:rPr lang="en-GB" sz="2000" dirty="0" smtClean="0">
                <a:latin typeface="Arial" panose="020B0604020202020204" pitchFamily="34" charset="0"/>
                <a:cs typeface="Arial" panose="020B0604020202020204" pitchFamily="34" charset="0"/>
              </a:rPr>
              <a:t>Divisional </a:t>
            </a:r>
            <a:r>
              <a:rPr lang="en-GB" sz="2000" dirty="0">
                <a:latin typeface="Arial" panose="020B0604020202020204" pitchFamily="34" charset="0"/>
                <a:cs typeface="Arial" panose="020B0604020202020204" pitchFamily="34" charset="0"/>
              </a:rPr>
              <a:t>Annual Planning by 30</a:t>
            </a:r>
            <a:r>
              <a:rPr lang="en-GB" sz="2000" baseline="30000" dirty="0">
                <a:latin typeface="Arial" panose="020B0604020202020204" pitchFamily="34" charset="0"/>
                <a:cs typeface="Arial" panose="020B0604020202020204" pitchFamily="34" charset="0"/>
              </a:rPr>
              <a:t>th</a:t>
            </a:r>
            <a:r>
              <a:rPr lang="en-GB" sz="2000" dirty="0">
                <a:latin typeface="Arial" panose="020B0604020202020204" pitchFamily="34" charset="0"/>
                <a:cs typeface="Arial" panose="020B0604020202020204" pitchFamily="34" charset="0"/>
              </a:rPr>
              <a:t> June </a:t>
            </a:r>
            <a:r>
              <a:rPr lang="en-GB" sz="2000" dirty="0" smtClean="0">
                <a:latin typeface="Arial" panose="020B0604020202020204" pitchFamily="34" charset="0"/>
                <a:cs typeface="Arial" panose="020B0604020202020204" pitchFamily="34" charset="0"/>
              </a:rPr>
              <a:t>2024.</a:t>
            </a:r>
            <a:endParaRPr lang="en-GB" sz="2000" dirty="0">
              <a:latin typeface="Arial" panose="020B0604020202020204" pitchFamily="34" charset="0"/>
              <a:cs typeface="Arial" panose="020B0604020202020204" pitchFamily="34" charset="0"/>
            </a:endParaRPr>
          </a:p>
          <a:p>
            <a:pPr lvl="1"/>
            <a:r>
              <a:rPr lang="en-GB" sz="2000" dirty="0">
                <a:latin typeface="Arial" panose="020B0604020202020204" pitchFamily="34" charset="0"/>
                <a:cs typeface="Arial" panose="020B0604020202020204" pitchFamily="34" charset="0"/>
              </a:rPr>
              <a:t>Reflection of plan decisions in financial ledger </a:t>
            </a:r>
            <a:r>
              <a:rPr lang="en-GB" sz="2000" dirty="0" smtClean="0">
                <a:latin typeface="Arial" panose="020B0604020202020204" pitchFamily="34" charset="0"/>
                <a:cs typeface="Arial" panose="020B0604020202020204" pitchFamily="34" charset="0"/>
              </a:rPr>
              <a:t>allocations.</a:t>
            </a:r>
          </a:p>
          <a:p>
            <a:pPr lvl="1"/>
            <a:r>
              <a:rPr lang="en-GB" sz="2000" dirty="0" smtClean="0">
                <a:latin typeface="Arial" panose="020B0604020202020204" pitchFamily="34" charset="0"/>
                <a:cs typeface="Arial" panose="020B0604020202020204" pitchFamily="34" charset="0"/>
              </a:rPr>
              <a:t>Implementation of OCP outcome – reflection in ledger, budgetary delegations.</a:t>
            </a:r>
          </a:p>
          <a:p>
            <a:pPr lvl="1"/>
            <a:r>
              <a:rPr lang="en-GB" sz="2000" dirty="0" smtClean="0">
                <a:latin typeface="Arial" panose="020B0604020202020204" pitchFamily="34" charset="0"/>
                <a:cs typeface="Arial" panose="020B0604020202020204" pitchFamily="34" charset="0"/>
              </a:rPr>
              <a:t>Service transfers (Dermatology/ ACT/ Virtual Wards</a:t>
            </a:r>
            <a:r>
              <a:rPr lang="en-GB" sz="2000" dirty="0" smtClean="0">
                <a:latin typeface="Arial" panose="020B0604020202020204" pitchFamily="34" charset="0"/>
                <a:cs typeface="Arial" panose="020B0604020202020204" pitchFamily="34" charset="0"/>
              </a:rPr>
              <a:t>)</a:t>
            </a:r>
          </a:p>
          <a:p>
            <a:pPr lvl="1"/>
            <a:r>
              <a:rPr lang="en-GB" sz="2000" dirty="0" smtClean="0">
                <a:latin typeface="Arial" panose="020B0604020202020204" pitchFamily="34" charset="0"/>
                <a:cs typeface="Arial" panose="020B0604020202020204" pitchFamily="34" charset="0"/>
              </a:rPr>
              <a:t>Continued embedding and improvements in Internal Governance</a:t>
            </a:r>
            <a:endParaRPr lang="en-GB" dirty="0">
              <a:latin typeface="Arial" panose="020B0604020202020204" pitchFamily="34" charset="0"/>
              <a:cs typeface="Arial" panose="020B0604020202020204" pitchFamily="34" charset="0"/>
            </a:endParaRPr>
          </a:p>
          <a:p>
            <a:pPr marL="0" indent="0">
              <a:buNone/>
            </a:pPr>
            <a:r>
              <a:rPr lang="en-GB" sz="2400" dirty="0">
                <a:latin typeface="Arial" panose="020B0604020202020204" pitchFamily="34" charset="0"/>
                <a:cs typeface="Arial" panose="020B0604020202020204" pitchFamily="34" charset="0"/>
              </a:rPr>
              <a:t>Support:</a:t>
            </a:r>
          </a:p>
          <a:p>
            <a:pPr lvl="1"/>
            <a:r>
              <a:rPr lang="en-GB" sz="2000" dirty="0">
                <a:latin typeface="Arial" panose="020B0604020202020204" pitchFamily="34" charset="0"/>
                <a:cs typeface="Arial" panose="020B0604020202020204" pitchFamily="34" charset="0"/>
              </a:rPr>
              <a:t>Risk management (IPC/ Capital/ IR/ Vascular/ Base Plan shortfall/ Surge/ Front Door)</a:t>
            </a:r>
          </a:p>
          <a:p>
            <a:pPr lvl="1"/>
            <a:r>
              <a:rPr lang="en-GB" sz="2000" dirty="0">
                <a:latin typeface="Arial" panose="020B0604020202020204" pitchFamily="34" charset="0"/>
                <a:cs typeface="Arial" panose="020B0604020202020204" pitchFamily="34" charset="0"/>
              </a:rPr>
              <a:t>Space to enact plans and see results</a:t>
            </a:r>
          </a:p>
          <a:p>
            <a:pPr lvl="1"/>
            <a:r>
              <a:rPr lang="en-GB" sz="2000" dirty="0">
                <a:latin typeface="Arial" panose="020B0604020202020204" pitchFamily="34" charset="0"/>
                <a:cs typeface="Arial" panose="020B0604020202020204" pitchFamily="34" charset="0"/>
              </a:rPr>
              <a:t>Benchmarking information</a:t>
            </a:r>
          </a:p>
          <a:p>
            <a:pPr lvl="1"/>
            <a:r>
              <a:rPr lang="en-GB" sz="2000" dirty="0">
                <a:latin typeface="Arial" panose="020B0604020202020204" pitchFamily="34" charset="0"/>
                <a:cs typeface="Arial" panose="020B0604020202020204" pitchFamily="34" charset="0"/>
              </a:rPr>
              <a:t>Budget manager training (</a:t>
            </a:r>
            <a:r>
              <a:rPr lang="en-GB" sz="2000" dirty="0" smtClean="0">
                <a:latin typeface="Arial" panose="020B0604020202020204" pitchFamily="34" charset="0"/>
                <a:cs typeface="Arial" panose="020B0604020202020204" pitchFamily="34" charset="0"/>
              </a:rPr>
              <a:t>systems </a:t>
            </a:r>
            <a:r>
              <a:rPr lang="en-GB" sz="2000" dirty="0">
                <a:latin typeface="Arial" panose="020B0604020202020204" pitchFamily="34" charset="0"/>
                <a:cs typeface="Arial" panose="020B0604020202020204" pitchFamily="34" charset="0"/>
              </a:rPr>
              <a:t>&amp; skills)</a:t>
            </a:r>
          </a:p>
          <a:p>
            <a:pPr lvl="1"/>
            <a:r>
              <a:rPr lang="en-GB" sz="2000" dirty="0" smtClean="0">
                <a:latin typeface="Arial" panose="020B0604020202020204" pitchFamily="34" charset="0"/>
                <a:cs typeface="Arial" panose="020B0604020202020204" pitchFamily="34" charset="0"/>
              </a:rPr>
              <a:t>Expert analysis</a:t>
            </a:r>
            <a:endParaRPr lang="en-GB" sz="2000" dirty="0">
              <a:latin typeface="Arial" panose="020B0604020202020204" pitchFamily="34" charset="0"/>
              <a:cs typeface="Arial" panose="020B0604020202020204" pitchFamily="34" charset="0"/>
            </a:endParaRPr>
          </a:p>
          <a:p>
            <a:endParaRPr lang="en-GB" sz="2400" dirty="0">
              <a:solidFill>
                <a:srgbClr val="002060"/>
              </a:solidFill>
              <a:latin typeface="Arial" panose="020B0604020202020204" pitchFamily="34" charset="0"/>
              <a:cs typeface="Arial" panose="020B0604020202020204" pitchFamily="34" charset="0"/>
            </a:endParaRPr>
          </a:p>
          <a:p>
            <a:endParaRPr lang="en-GB" sz="2400" dirty="0">
              <a:solidFill>
                <a:srgbClr val="002060"/>
              </a:solidFill>
              <a:latin typeface="Arial" panose="020B0604020202020204" pitchFamily="34" charset="0"/>
              <a:cs typeface="Arial" panose="020B0604020202020204" pitchFamily="34" charset="0"/>
            </a:endParaRPr>
          </a:p>
          <a:p>
            <a:pPr marL="914400" lvl="2" indent="0">
              <a:buNone/>
            </a:pPr>
            <a:endParaRPr lang="en-GB" sz="2400" dirty="0">
              <a:solidFill>
                <a:srgbClr val="002060"/>
              </a:solidFill>
              <a:latin typeface="Arial" panose="020B0604020202020204" pitchFamily="34" charset="0"/>
              <a:cs typeface="Arial" panose="020B0604020202020204" pitchFamily="34" charset="0"/>
            </a:endParaRPr>
          </a:p>
          <a:p>
            <a:pPr marL="457200" lvl="1" indent="0">
              <a:buNone/>
            </a:pPr>
            <a:endParaRPr lang="en-GB" sz="20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21571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a:extLst>
              <a:ext uri="{FF2B5EF4-FFF2-40B4-BE49-F238E27FC236}">
                <a16:creationId xmlns:a16="http://schemas.microsoft.com/office/drawing/2014/main" id="{CD647FA8-3E8D-1D0B-C93B-C35C4D9568CC}"/>
              </a:ext>
            </a:extLst>
          </p:cNvPr>
          <p:cNvSpPr>
            <a:spLocks noGrp="1"/>
          </p:cNvSpPr>
          <p:nvPr>
            <p:ph idx="1"/>
          </p:nvPr>
        </p:nvSpPr>
        <p:spPr>
          <a:xfrm>
            <a:off x="433453" y="533274"/>
            <a:ext cx="10725150" cy="5242230"/>
          </a:xfrm>
        </p:spPr>
        <p:txBody>
          <a:bodyPr>
            <a:normAutofit/>
          </a:bodyPr>
          <a:lstStyle/>
          <a:p>
            <a:pPr marL="0" indent="0">
              <a:buNone/>
            </a:pPr>
            <a:r>
              <a:rPr lang="en-GB" sz="2400" dirty="0">
                <a:solidFill>
                  <a:srgbClr val="002060"/>
                </a:solidFill>
                <a:latin typeface="Arial" panose="020B0604020202020204" pitchFamily="34" charset="0"/>
                <a:cs typeface="Arial" panose="020B0604020202020204" pitchFamily="34" charset="0"/>
              </a:rPr>
              <a:t>Service Group: Provided </a:t>
            </a:r>
            <a:r>
              <a:rPr lang="en-GB" sz="2400" dirty="0" smtClean="0">
                <a:solidFill>
                  <a:srgbClr val="002060"/>
                </a:solidFill>
                <a:latin typeface="Arial" panose="020B0604020202020204" pitchFamily="34" charset="0"/>
                <a:cs typeface="Arial" panose="020B0604020202020204" pitchFamily="34" charset="0"/>
              </a:rPr>
              <a:t>Services – Pre OCP</a:t>
            </a:r>
            <a:endParaRPr lang="en-GB" sz="2000" dirty="0">
              <a:solidFill>
                <a:srgbClr val="002060"/>
              </a:solidFill>
              <a:latin typeface="Arial" panose="020B0604020202020204" pitchFamily="34" charset="0"/>
              <a:cs typeface="Arial" panose="020B0604020202020204" pitchFamily="34" charset="0"/>
            </a:endParaRPr>
          </a:p>
          <a:p>
            <a:endParaRPr lang="en-GB" sz="2400" dirty="0">
              <a:solidFill>
                <a:srgbClr val="002060"/>
              </a:solidFill>
              <a:latin typeface="Arial" panose="020B0604020202020204" pitchFamily="34" charset="0"/>
              <a:cs typeface="Arial" panose="020B0604020202020204" pitchFamily="34" charset="0"/>
            </a:endParaRPr>
          </a:p>
          <a:p>
            <a:endParaRPr lang="en-GB" sz="2400" dirty="0">
              <a:solidFill>
                <a:srgbClr val="002060"/>
              </a:solidFill>
              <a:latin typeface="Arial" panose="020B0604020202020204" pitchFamily="34" charset="0"/>
              <a:cs typeface="Arial" panose="020B0604020202020204" pitchFamily="34" charset="0"/>
            </a:endParaRPr>
          </a:p>
          <a:p>
            <a:pPr marL="914400" lvl="2" indent="0">
              <a:buNone/>
            </a:pPr>
            <a:endParaRPr lang="en-GB" sz="2400" dirty="0">
              <a:solidFill>
                <a:srgbClr val="002060"/>
              </a:solidFill>
              <a:latin typeface="Arial" panose="020B0604020202020204" pitchFamily="34" charset="0"/>
              <a:cs typeface="Arial" panose="020B0604020202020204" pitchFamily="34" charset="0"/>
            </a:endParaRPr>
          </a:p>
          <a:p>
            <a:pPr marL="457200" lvl="1" indent="0">
              <a:buNone/>
            </a:pPr>
            <a:endParaRPr lang="en-GB" sz="2000" dirty="0">
              <a:solidFill>
                <a:srgbClr val="002060"/>
              </a:solidFill>
              <a:latin typeface="Arial" panose="020B0604020202020204" pitchFamily="34" charset="0"/>
              <a:cs typeface="Arial" panose="020B0604020202020204" pitchFamily="34" charset="0"/>
            </a:endParaRPr>
          </a:p>
        </p:txBody>
      </p:sp>
      <p:grpSp>
        <p:nvGrpSpPr>
          <p:cNvPr id="25" name="Group 24">
            <a:extLst>
              <a:ext uri="{FF2B5EF4-FFF2-40B4-BE49-F238E27FC236}">
                <a16:creationId xmlns:a16="http://schemas.microsoft.com/office/drawing/2014/main" id="{7E33CBC1-98E8-78D1-1CBE-68F2607346BD}"/>
              </a:ext>
            </a:extLst>
          </p:cNvPr>
          <p:cNvGrpSpPr/>
          <p:nvPr/>
        </p:nvGrpSpPr>
        <p:grpSpPr>
          <a:xfrm>
            <a:off x="433453" y="-1259014"/>
            <a:ext cx="11574469" cy="7874000"/>
            <a:chOff x="433453" y="-1259014"/>
            <a:chExt cx="11574469" cy="7874000"/>
          </a:xfrm>
        </p:grpSpPr>
        <p:sp>
          <p:nvSpPr>
            <p:cNvPr id="26" name="Rectangle 25">
              <a:extLst>
                <a:ext uri="{FF2B5EF4-FFF2-40B4-BE49-F238E27FC236}">
                  <a16:creationId xmlns:a16="http://schemas.microsoft.com/office/drawing/2014/main" id="{A2E5F5CB-9865-9B88-E234-3E80A9040D95}"/>
                </a:ext>
              </a:extLst>
            </p:cNvPr>
            <p:cNvSpPr/>
            <p:nvPr/>
          </p:nvSpPr>
          <p:spPr>
            <a:xfrm>
              <a:off x="433453" y="-1259014"/>
              <a:ext cx="11574469" cy="7874000"/>
            </a:xfrm>
            <a:prstGeom prst="rect">
              <a:avLst/>
            </a:prstGeom>
            <a:ln>
              <a:noFill/>
            </a:ln>
          </p:spPr>
          <p:txBody>
            <a:bodyPr/>
            <a:lstStyle/>
            <a:p>
              <a:endParaRPr lang="en-GB" dirty="0"/>
            </a:p>
          </p:txBody>
        </p:sp>
        <p:sp>
          <p:nvSpPr>
            <p:cNvPr id="27" name="Freeform: Shape 26">
              <a:extLst>
                <a:ext uri="{FF2B5EF4-FFF2-40B4-BE49-F238E27FC236}">
                  <a16:creationId xmlns:a16="http://schemas.microsoft.com/office/drawing/2014/main" id="{A7549D2D-1DFA-9402-3267-84FD219D3931}"/>
                </a:ext>
              </a:extLst>
            </p:cNvPr>
            <p:cNvSpPr/>
            <p:nvPr/>
          </p:nvSpPr>
          <p:spPr>
            <a:xfrm>
              <a:off x="455678" y="1086423"/>
              <a:ext cx="2142442" cy="671079"/>
            </a:xfrm>
            <a:custGeom>
              <a:avLst/>
              <a:gdLst>
                <a:gd name="connsiteX0" fmla="*/ 0 w 2142442"/>
                <a:gd name="connsiteY0" fmla="*/ 0 h 671079"/>
                <a:gd name="connsiteX1" fmla="*/ 2142442 w 2142442"/>
                <a:gd name="connsiteY1" fmla="*/ 0 h 671079"/>
                <a:gd name="connsiteX2" fmla="*/ 2142442 w 2142442"/>
                <a:gd name="connsiteY2" fmla="*/ 671079 h 671079"/>
                <a:gd name="connsiteX3" fmla="*/ 0 w 2142442"/>
                <a:gd name="connsiteY3" fmla="*/ 671079 h 671079"/>
                <a:gd name="connsiteX4" fmla="*/ 0 w 2142442"/>
                <a:gd name="connsiteY4" fmla="*/ 0 h 6710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2442" h="671079">
                  <a:moveTo>
                    <a:pt x="0" y="0"/>
                  </a:moveTo>
                  <a:lnTo>
                    <a:pt x="2142442" y="0"/>
                  </a:lnTo>
                  <a:lnTo>
                    <a:pt x="2142442" y="671079"/>
                  </a:lnTo>
                  <a:lnTo>
                    <a:pt x="0" y="671079"/>
                  </a:lnTo>
                  <a:lnTo>
                    <a:pt x="0" y="0"/>
                  </a:lnTo>
                  <a:close/>
                </a:path>
              </a:pathLst>
            </a:custGeom>
            <a:solidFill>
              <a:srgbClr val="7030A0"/>
            </a:solidFill>
            <a:ln>
              <a:noFill/>
            </a:ln>
          </p:spPr>
          <p:style>
            <a:lnRef idx="2">
              <a:scrgbClr r="0" g="0" b="0"/>
            </a:lnRef>
            <a:fillRef idx="1">
              <a:scrgbClr r="0" g="0" b="0"/>
            </a:fillRef>
            <a:effectRef idx="0">
              <a:schemeClr val="accent1">
                <a:shade val="50000"/>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kern="1200" dirty="0">
                  <a:latin typeface="Arial" panose="020B0604020202020204" pitchFamily="34" charset="0"/>
                  <a:cs typeface="Arial" panose="020B0604020202020204" pitchFamily="34" charset="0"/>
                </a:rPr>
                <a:t>Clinical Support Services</a:t>
              </a:r>
            </a:p>
          </p:txBody>
        </p:sp>
        <p:sp>
          <p:nvSpPr>
            <p:cNvPr id="28" name="Freeform: Shape 27">
              <a:extLst>
                <a:ext uri="{FF2B5EF4-FFF2-40B4-BE49-F238E27FC236}">
                  <a16:creationId xmlns:a16="http://schemas.microsoft.com/office/drawing/2014/main" id="{3723BA7B-CDBB-AA28-5F22-870004210164}"/>
                </a:ext>
              </a:extLst>
            </p:cNvPr>
            <p:cNvSpPr/>
            <p:nvPr/>
          </p:nvSpPr>
          <p:spPr>
            <a:xfrm>
              <a:off x="445252" y="1906256"/>
              <a:ext cx="2159250" cy="4096483"/>
            </a:xfrm>
            <a:custGeom>
              <a:avLst/>
              <a:gdLst>
                <a:gd name="connsiteX0" fmla="*/ 0 w 2159250"/>
                <a:gd name="connsiteY0" fmla="*/ 0 h 4096483"/>
                <a:gd name="connsiteX1" fmla="*/ 2159250 w 2159250"/>
                <a:gd name="connsiteY1" fmla="*/ 0 h 4096483"/>
                <a:gd name="connsiteX2" fmla="*/ 2159250 w 2159250"/>
                <a:gd name="connsiteY2" fmla="*/ 4096483 h 4096483"/>
                <a:gd name="connsiteX3" fmla="*/ 0 w 2159250"/>
                <a:gd name="connsiteY3" fmla="*/ 4096483 h 4096483"/>
                <a:gd name="connsiteX4" fmla="*/ 0 w 2159250"/>
                <a:gd name="connsiteY4" fmla="*/ 0 h 4096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250" h="4096483">
                  <a:moveTo>
                    <a:pt x="0" y="0"/>
                  </a:moveTo>
                  <a:lnTo>
                    <a:pt x="2159250" y="0"/>
                  </a:lnTo>
                  <a:lnTo>
                    <a:pt x="2159250" y="4096483"/>
                  </a:lnTo>
                  <a:lnTo>
                    <a:pt x="0" y="4096483"/>
                  </a:lnTo>
                  <a:lnTo>
                    <a:pt x="0" y="0"/>
                  </a:lnTo>
                  <a:close/>
                </a:path>
              </a:pathLst>
            </a:custGeom>
            <a:solidFill>
              <a:srgbClr val="B482DA">
                <a:alpha val="89804"/>
              </a:srgbClr>
            </a:solidFill>
            <a:ln>
              <a:noFill/>
            </a:ln>
          </p:spPr>
          <p:style>
            <a:lnRef idx="2">
              <a:scrgbClr r="0" g="0" b="0"/>
            </a:lnRef>
            <a:fillRef idx="1">
              <a:scrgbClr r="0" g="0" b="0"/>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Hospital Sterilisation &amp; Disinfection Unit (HSDU)</a:t>
              </a:r>
            </a:p>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Critical Care</a:t>
              </a:r>
            </a:p>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Pathology</a:t>
              </a:r>
            </a:p>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Radiology</a:t>
              </a:r>
            </a:p>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Major Trauma Network</a:t>
              </a:r>
            </a:p>
          </p:txBody>
        </p:sp>
        <p:sp>
          <p:nvSpPr>
            <p:cNvPr id="29" name="Freeform: Shape 28">
              <a:extLst>
                <a:ext uri="{FF2B5EF4-FFF2-40B4-BE49-F238E27FC236}">
                  <a16:creationId xmlns:a16="http://schemas.microsoft.com/office/drawing/2014/main" id="{5C31881D-E03A-997C-E822-1BC080A4A4B7}"/>
                </a:ext>
              </a:extLst>
            </p:cNvPr>
            <p:cNvSpPr/>
            <p:nvPr/>
          </p:nvSpPr>
          <p:spPr>
            <a:xfrm>
              <a:off x="2862318" y="1086023"/>
              <a:ext cx="2138740" cy="671079"/>
            </a:xfrm>
            <a:custGeom>
              <a:avLst/>
              <a:gdLst>
                <a:gd name="connsiteX0" fmla="*/ 0 w 2138740"/>
                <a:gd name="connsiteY0" fmla="*/ 0 h 671079"/>
                <a:gd name="connsiteX1" fmla="*/ 2138740 w 2138740"/>
                <a:gd name="connsiteY1" fmla="*/ 0 h 671079"/>
                <a:gd name="connsiteX2" fmla="*/ 2138740 w 2138740"/>
                <a:gd name="connsiteY2" fmla="*/ 671079 h 671079"/>
                <a:gd name="connsiteX3" fmla="*/ 0 w 2138740"/>
                <a:gd name="connsiteY3" fmla="*/ 671079 h 671079"/>
                <a:gd name="connsiteX4" fmla="*/ 0 w 2138740"/>
                <a:gd name="connsiteY4" fmla="*/ 0 h 6710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8740" h="671079">
                  <a:moveTo>
                    <a:pt x="0" y="0"/>
                  </a:moveTo>
                  <a:lnTo>
                    <a:pt x="2138740" y="0"/>
                  </a:lnTo>
                  <a:lnTo>
                    <a:pt x="2138740" y="671079"/>
                  </a:lnTo>
                  <a:lnTo>
                    <a:pt x="0" y="671079"/>
                  </a:lnTo>
                  <a:lnTo>
                    <a:pt x="0" y="0"/>
                  </a:lnTo>
                  <a:close/>
                </a:path>
              </a:pathLst>
            </a:custGeom>
            <a:solidFill>
              <a:srgbClr val="8238BA"/>
            </a:solidFill>
            <a:ln>
              <a:noFill/>
            </a:ln>
          </p:spPr>
          <p:style>
            <a:lnRef idx="2">
              <a:scrgbClr r="0" g="0" b="0"/>
            </a:lnRef>
            <a:fillRef idx="1">
              <a:scrgbClr r="0" g="0" b="0"/>
            </a:fillRef>
            <a:effectRef idx="0">
              <a:schemeClr val="accent1">
                <a:shade val="50000"/>
                <a:hueOff val="133703"/>
                <a:satOff val="3582"/>
                <a:lumOff val="15781"/>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kern="1200" dirty="0">
                  <a:latin typeface="Arial" panose="020B0604020202020204" pitchFamily="34" charset="0"/>
                  <a:cs typeface="Arial" panose="020B0604020202020204" pitchFamily="34" charset="0"/>
                </a:rPr>
                <a:t>Integrated Surgical Services</a:t>
              </a:r>
            </a:p>
          </p:txBody>
        </p:sp>
        <p:sp>
          <p:nvSpPr>
            <p:cNvPr id="30" name="Freeform: Shape 29">
              <a:extLst>
                <a:ext uri="{FF2B5EF4-FFF2-40B4-BE49-F238E27FC236}">
                  <a16:creationId xmlns:a16="http://schemas.microsoft.com/office/drawing/2014/main" id="{2252C927-BEBC-9B76-E07F-1C7E6D055430}"/>
                </a:ext>
              </a:extLst>
            </p:cNvPr>
            <p:cNvSpPr/>
            <p:nvPr/>
          </p:nvSpPr>
          <p:spPr>
            <a:xfrm>
              <a:off x="2868192" y="1894211"/>
              <a:ext cx="2116190" cy="4096483"/>
            </a:xfrm>
            <a:custGeom>
              <a:avLst/>
              <a:gdLst>
                <a:gd name="connsiteX0" fmla="*/ 0 w 2116190"/>
                <a:gd name="connsiteY0" fmla="*/ 0 h 4096483"/>
                <a:gd name="connsiteX1" fmla="*/ 2116190 w 2116190"/>
                <a:gd name="connsiteY1" fmla="*/ 0 h 4096483"/>
                <a:gd name="connsiteX2" fmla="*/ 2116190 w 2116190"/>
                <a:gd name="connsiteY2" fmla="*/ 4096483 h 4096483"/>
                <a:gd name="connsiteX3" fmla="*/ 0 w 2116190"/>
                <a:gd name="connsiteY3" fmla="*/ 4096483 h 4096483"/>
                <a:gd name="connsiteX4" fmla="*/ 0 w 2116190"/>
                <a:gd name="connsiteY4" fmla="*/ 0 h 4096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6190" h="4096483">
                  <a:moveTo>
                    <a:pt x="0" y="0"/>
                  </a:moveTo>
                  <a:lnTo>
                    <a:pt x="2116190" y="0"/>
                  </a:lnTo>
                  <a:lnTo>
                    <a:pt x="2116190" y="4096483"/>
                  </a:lnTo>
                  <a:lnTo>
                    <a:pt x="0" y="4096483"/>
                  </a:lnTo>
                  <a:lnTo>
                    <a:pt x="0" y="0"/>
                  </a:lnTo>
                  <a:close/>
                </a:path>
              </a:pathLst>
            </a:custGeom>
            <a:solidFill>
              <a:srgbClr val="C7A1E3">
                <a:alpha val="92549"/>
              </a:srgbClr>
            </a:solidFill>
            <a:ln>
              <a:noFill/>
            </a:ln>
          </p:spPr>
          <p:style>
            <a:lnRef idx="2">
              <a:scrgbClr r="0" g="0" b="0"/>
            </a:lnRef>
            <a:fillRef idx="1">
              <a:scrgbClr r="0" g="0" b="0"/>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Urology</a:t>
              </a:r>
            </a:p>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Cleft</a:t>
              </a:r>
            </a:p>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Ear, Nose &amp; Throat (ENT)</a:t>
              </a:r>
            </a:p>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Oral &amp; Maxillofacial Surgery (OMFS)</a:t>
              </a:r>
            </a:p>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General Surgery</a:t>
              </a:r>
            </a:p>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Vascular</a:t>
              </a:r>
            </a:p>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Artificial Limb and Appliance Services (ALAC)</a:t>
              </a:r>
            </a:p>
          </p:txBody>
        </p:sp>
        <p:sp>
          <p:nvSpPr>
            <p:cNvPr id="31" name="Freeform: Shape 30">
              <a:extLst>
                <a:ext uri="{FF2B5EF4-FFF2-40B4-BE49-F238E27FC236}">
                  <a16:creationId xmlns:a16="http://schemas.microsoft.com/office/drawing/2014/main" id="{082DDF64-EDCD-CDCC-4C52-B10989F8E516}"/>
                </a:ext>
              </a:extLst>
            </p:cNvPr>
            <p:cNvSpPr/>
            <p:nvPr/>
          </p:nvSpPr>
          <p:spPr>
            <a:xfrm>
              <a:off x="5253510" y="1087696"/>
              <a:ext cx="2096095" cy="671079"/>
            </a:xfrm>
            <a:custGeom>
              <a:avLst/>
              <a:gdLst>
                <a:gd name="connsiteX0" fmla="*/ 0 w 2096095"/>
                <a:gd name="connsiteY0" fmla="*/ 0 h 671079"/>
                <a:gd name="connsiteX1" fmla="*/ 2096095 w 2096095"/>
                <a:gd name="connsiteY1" fmla="*/ 0 h 671079"/>
                <a:gd name="connsiteX2" fmla="*/ 2096095 w 2096095"/>
                <a:gd name="connsiteY2" fmla="*/ 671079 h 671079"/>
                <a:gd name="connsiteX3" fmla="*/ 0 w 2096095"/>
                <a:gd name="connsiteY3" fmla="*/ 671079 h 671079"/>
                <a:gd name="connsiteX4" fmla="*/ 0 w 2096095"/>
                <a:gd name="connsiteY4" fmla="*/ 0 h 6710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6095" h="671079">
                  <a:moveTo>
                    <a:pt x="0" y="0"/>
                  </a:moveTo>
                  <a:lnTo>
                    <a:pt x="2096095" y="0"/>
                  </a:lnTo>
                  <a:lnTo>
                    <a:pt x="2096095" y="671079"/>
                  </a:lnTo>
                  <a:lnTo>
                    <a:pt x="0" y="671079"/>
                  </a:lnTo>
                  <a:lnTo>
                    <a:pt x="0" y="0"/>
                  </a:lnTo>
                  <a:close/>
                </a:path>
              </a:pathLst>
            </a:custGeom>
            <a:solidFill>
              <a:srgbClr val="A364D2">
                <a:alpha val="89804"/>
              </a:srgbClr>
            </a:solidFill>
            <a:ln>
              <a:noFill/>
            </a:ln>
          </p:spPr>
          <p:style>
            <a:lnRef idx="2">
              <a:scrgbClr r="0" g="0" b="0"/>
            </a:lnRef>
            <a:fillRef idx="1">
              <a:scrgbClr r="0" g="0" b="0"/>
            </a:fillRef>
            <a:effectRef idx="0">
              <a:schemeClr val="accent1">
                <a:shade val="50000"/>
                <a:hueOff val="267407"/>
                <a:satOff val="7164"/>
                <a:lumOff val="31562"/>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kern="1200" dirty="0">
                  <a:latin typeface="Arial" panose="020B0604020202020204" pitchFamily="34" charset="0"/>
                  <a:cs typeface="Arial" panose="020B0604020202020204" pitchFamily="34" charset="0"/>
                </a:rPr>
                <a:t>Specialised Surgical Services</a:t>
              </a:r>
            </a:p>
          </p:txBody>
        </p:sp>
        <p:sp>
          <p:nvSpPr>
            <p:cNvPr id="32" name="Freeform: Shape 31">
              <a:extLst>
                <a:ext uri="{FF2B5EF4-FFF2-40B4-BE49-F238E27FC236}">
                  <a16:creationId xmlns:a16="http://schemas.microsoft.com/office/drawing/2014/main" id="{BED2D58B-2276-E9D7-5026-05899C610059}"/>
                </a:ext>
              </a:extLst>
            </p:cNvPr>
            <p:cNvSpPr/>
            <p:nvPr/>
          </p:nvSpPr>
          <p:spPr>
            <a:xfrm>
              <a:off x="5279790" y="1882165"/>
              <a:ext cx="2080628" cy="4096483"/>
            </a:xfrm>
            <a:custGeom>
              <a:avLst/>
              <a:gdLst>
                <a:gd name="connsiteX0" fmla="*/ 0 w 2080628"/>
                <a:gd name="connsiteY0" fmla="*/ 0 h 4096483"/>
                <a:gd name="connsiteX1" fmla="*/ 2080628 w 2080628"/>
                <a:gd name="connsiteY1" fmla="*/ 0 h 4096483"/>
                <a:gd name="connsiteX2" fmla="*/ 2080628 w 2080628"/>
                <a:gd name="connsiteY2" fmla="*/ 4096483 h 4096483"/>
                <a:gd name="connsiteX3" fmla="*/ 0 w 2080628"/>
                <a:gd name="connsiteY3" fmla="*/ 4096483 h 4096483"/>
                <a:gd name="connsiteX4" fmla="*/ 0 w 2080628"/>
                <a:gd name="connsiteY4" fmla="*/ 0 h 4096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0628" h="4096483">
                  <a:moveTo>
                    <a:pt x="0" y="0"/>
                  </a:moveTo>
                  <a:lnTo>
                    <a:pt x="2080628" y="0"/>
                  </a:lnTo>
                  <a:lnTo>
                    <a:pt x="2080628" y="4096483"/>
                  </a:lnTo>
                  <a:lnTo>
                    <a:pt x="0" y="4096483"/>
                  </a:lnTo>
                  <a:lnTo>
                    <a:pt x="0" y="0"/>
                  </a:lnTo>
                  <a:close/>
                </a:path>
              </a:pathLst>
            </a:custGeom>
            <a:solidFill>
              <a:srgbClr val="D6BBEB">
                <a:alpha val="89804"/>
              </a:srgbClr>
            </a:solidFill>
            <a:ln>
              <a:noFill/>
            </a:ln>
          </p:spPr>
          <p:style>
            <a:lnRef idx="2">
              <a:scrgbClr r="0" g="0" b="0"/>
            </a:lnRef>
            <a:fillRef idx="1">
              <a:scrgbClr r="0" g="0" b="0"/>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Burns &amp; Plastics</a:t>
              </a:r>
            </a:p>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Cardiothoracic</a:t>
              </a:r>
            </a:p>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Cardiology</a:t>
              </a:r>
            </a:p>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Orthopaedics (Wards only)</a:t>
              </a:r>
            </a:p>
          </p:txBody>
        </p:sp>
        <p:sp>
          <p:nvSpPr>
            <p:cNvPr id="33" name="Freeform: Shape 32">
              <a:extLst>
                <a:ext uri="{FF2B5EF4-FFF2-40B4-BE49-F238E27FC236}">
                  <a16:creationId xmlns:a16="http://schemas.microsoft.com/office/drawing/2014/main" id="{6F0C63C5-54FC-7661-3A58-E03E8F983635}"/>
                </a:ext>
              </a:extLst>
            </p:cNvPr>
            <p:cNvSpPr/>
            <p:nvPr/>
          </p:nvSpPr>
          <p:spPr>
            <a:xfrm>
              <a:off x="7620206" y="1089376"/>
              <a:ext cx="2049465" cy="671079"/>
            </a:xfrm>
            <a:custGeom>
              <a:avLst/>
              <a:gdLst>
                <a:gd name="connsiteX0" fmla="*/ 0 w 2049465"/>
                <a:gd name="connsiteY0" fmla="*/ 0 h 671079"/>
                <a:gd name="connsiteX1" fmla="*/ 2049465 w 2049465"/>
                <a:gd name="connsiteY1" fmla="*/ 0 h 671079"/>
                <a:gd name="connsiteX2" fmla="*/ 2049465 w 2049465"/>
                <a:gd name="connsiteY2" fmla="*/ 671079 h 671079"/>
                <a:gd name="connsiteX3" fmla="*/ 0 w 2049465"/>
                <a:gd name="connsiteY3" fmla="*/ 671079 h 671079"/>
                <a:gd name="connsiteX4" fmla="*/ 0 w 2049465"/>
                <a:gd name="connsiteY4" fmla="*/ 0 h 6710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9465" h="671079">
                  <a:moveTo>
                    <a:pt x="0" y="0"/>
                  </a:moveTo>
                  <a:lnTo>
                    <a:pt x="2049465" y="0"/>
                  </a:lnTo>
                  <a:lnTo>
                    <a:pt x="2049465" y="671079"/>
                  </a:lnTo>
                  <a:lnTo>
                    <a:pt x="0" y="671079"/>
                  </a:lnTo>
                  <a:lnTo>
                    <a:pt x="0" y="0"/>
                  </a:lnTo>
                  <a:close/>
                </a:path>
              </a:pathLst>
            </a:custGeom>
            <a:solidFill>
              <a:srgbClr val="B482DA">
                <a:alpha val="90000"/>
              </a:srgbClr>
            </a:solidFill>
            <a:ln>
              <a:noFill/>
            </a:ln>
          </p:spPr>
          <p:style>
            <a:lnRef idx="2">
              <a:scrgbClr r="0" g="0" b="0"/>
            </a:lnRef>
            <a:fillRef idx="1">
              <a:scrgbClr r="0" g="0" b="0"/>
            </a:fillRef>
            <a:effectRef idx="0">
              <a:schemeClr val="accent1">
                <a:shade val="50000"/>
                <a:hueOff val="267407"/>
                <a:satOff val="7164"/>
                <a:lumOff val="31562"/>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kern="1200" dirty="0">
                  <a:latin typeface="Arial" panose="020B0604020202020204" pitchFamily="34" charset="0"/>
                  <a:cs typeface="Arial" panose="020B0604020202020204" pitchFamily="34" charset="0"/>
                </a:rPr>
                <a:t>Medicine &amp; ECHO</a:t>
              </a:r>
            </a:p>
          </p:txBody>
        </p:sp>
        <p:sp>
          <p:nvSpPr>
            <p:cNvPr id="34" name="Freeform: Shape 33">
              <a:extLst>
                <a:ext uri="{FF2B5EF4-FFF2-40B4-BE49-F238E27FC236}">
                  <a16:creationId xmlns:a16="http://schemas.microsoft.com/office/drawing/2014/main" id="{256523A9-F397-6FF2-6C5C-8A734BF5595D}"/>
                </a:ext>
              </a:extLst>
            </p:cNvPr>
            <p:cNvSpPr/>
            <p:nvPr/>
          </p:nvSpPr>
          <p:spPr>
            <a:xfrm>
              <a:off x="7632557" y="1882165"/>
              <a:ext cx="2049692" cy="4096483"/>
            </a:xfrm>
            <a:custGeom>
              <a:avLst/>
              <a:gdLst>
                <a:gd name="connsiteX0" fmla="*/ 0 w 2049692"/>
                <a:gd name="connsiteY0" fmla="*/ 0 h 4096483"/>
                <a:gd name="connsiteX1" fmla="*/ 2049692 w 2049692"/>
                <a:gd name="connsiteY1" fmla="*/ 0 h 4096483"/>
                <a:gd name="connsiteX2" fmla="*/ 2049692 w 2049692"/>
                <a:gd name="connsiteY2" fmla="*/ 4096483 h 4096483"/>
                <a:gd name="connsiteX3" fmla="*/ 0 w 2049692"/>
                <a:gd name="connsiteY3" fmla="*/ 4096483 h 4096483"/>
                <a:gd name="connsiteX4" fmla="*/ 0 w 2049692"/>
                <a:gd name="connsiteY4" fmla="*/ 0 h 4096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9692" h="4096483">
                  <a:moveTo>
                    <a:pt x="0" y="0"/>
                  </a:moveTo>
                  <a:lnTo>
                    <a:pt x="2049692" y="0"/>
                  </a:lnTo>
                  <a:lnTo>
                    <a:pt x="2049692" y="4096483"/>
                  </a:lnTo>
                  <a:lnTo>
                    <a:pt x="0" y="4096483"/>
                  </a:lnTo>
                  <a:lnTo>
                    <a:pt x="0" y="0"/>
                  </a:lnTo>
                  <a:close/>
                </a:path>
              </a:pathLst>
            </a:custGeom>
            <a:solidFill>
              <a:srgbClr val="E4D2F2">
                <a:alpha val="89804"/>
              </a:srgbClr>
            </a:solidFill>
            <a:ln>
              <a:noFill/>
            </a:ln>
          </p:spPr>
          <p:style>
            <a:lnRef idx="2">
              <a:scrgbClr r="0" g="0" b="0"/>
            </a:lnRef>
            <a:fillRef idx="1">
              <a:scrgbClr r="0" g="0" b="0"/>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Acute &amp; Emergency Medicine</a:t>
              </a:r>
            </a:p>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Care of the Elderly</a:t>
              </a:r>
            </a:p>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General Medicine</a:t>
              </a:r>
            </a:p>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Endoscopy, </a:t>
              </a:r>
              <a:r>
                <a:rPr lang="en-GB" sz="1700" kern="1200" dirty="0" smtClean="0">
                  <a:solidFill>
                    <a:srgbClr val="4A206A"/>
                  </a:solidFill>
                  <a:latin typeface="Arial" panose="020B0604020202020204" pitchFamily="34" charset="0"/>
                  <a:cs typeface="Arial" panose="020B0604020202020204" pitchFamily="34" charset="0"/>
                </a:rPr>
                <a:t>Gastroenterology </a:t>
              </a:r>
              <a:r>
                <a:rPr lang="en-GB" sz="1700" kern="1200" dirty="0">
                  <a:solidFill>
                    <a:srgbClr val="4A206A"/>
                  </a:solidFill>
                  <a:latin typeface="Arial" panose="020B0604020202020204" pitchFamily="34" charset="0"/>
                  <a:cs typeface="Arial" panose="020B0604020202020204" pitchFamily="34" charset="0"/>
                </a:rPr>
                <a:t>&amp; Respiratory</a:t>
              </a:r>
            </a:p>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Renal</a:t>
              </a:r>
            </a:p>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Stroke, Neurosciences, Diabetes &amp; Endocrine</a:t>
              </a:r>
            </a:p>
          </p:txBody>
        </p:sp>
        <p:sp>
          <p:nvSpPr>
            <p:cNvPr id="35" name="Freeform: Shape 34">
              <a:extLst>
                <a:ext uri="{FF2B5EF4-FFF2-40B4-BE49-F238E27FC236}">
                  <a16:creationId xmlns:a16="http://schemas.microsoft.com/office/drawing/2014/main" id="{10BD5DAB-6D25-839E-91F2-766E75E67F15}"/>
                </a:ext>
              </a:extLst>
            </p:cNvPr>
            <p:cNvSpPr/>
            <p:nvPr/>
          </p:nvSpPr>
          <p:spPr>
            <a:xfrm>
              <a:off x="9928298" y="1089370"/>
              <a:ext cx="2049465" cy="671079"/>
            </a:xfrm>
            <a:custGeom>
              <a:avLst/>
              <a:gdLst>
                <a:gd name="connsiteX0" fmla="*/ 0 w 2049465"/>
                <a:gd name="connsiteY0" fmla="*/ 0 h 671079"/>
                <a:gd name="connsiteX1" fmla="*/ 2049465 w 2049465"/>
                <a:gd name="connsiteY1" fmla="*/ 0 h 671079"/>
                <a:gd name="connsiteX2" fmla="*/ 2049465 w 2049465"/>
                <a:gd name="connsiteY2" fmla="*/ 671079 h 671079"/>
                <a:gd name="connsiteX3" fmla="*/ 0 w 2049465"/>
                <a:gd name="connsiteY3" fmla="*/ 671079 h 671079"/>
                <a:gd name="connsiteX4" fmla="*/ 0 w 2049465"/>
                <a:gd name="connsiteY4" fmla="*/ 0 h 6710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9465" h="671079">
                  <a:moveTo>
                    <a:pt x="0" y="0"/>
                  </a:moveTo>
                  <a:lnTo>
                    <a:pt x="2049465" y="0"/>
                  </a:lnTo>
                  <a:lnTo>
                    <a:pt x="2049465" y="671079"/>
                  </a:lnTo>
                  <a:lnTo>
                    <a:pt x="0" y="671079"/>
                  </a:lnTo>
                  <a:lnTo>
                    <a:pt x="0" y="0"/>
                  </a:lnTo>
                  <a:close/>
                </a:path>
              </a:pathLst>
            </a:custGeom>
            <a:solidFill>
              <a:srgbClr val="C7A1E3"/>
            </a:solidFill>
            <a:ln>
              <a:noFill/>
            </a:ln>
          </p:spPr>
          <p:style>
            <a:lnRef idx="2">
              <a:scrgbClr r="0" g="0" b="0"/>
            </a:lnRef>
            <a:fillRef idx="1">
              <a:scrgbClr r="0" g="0" b="0"/>
            </a:fillRef>
            <a:effectRef idx="0">
              <a:schemeClr val="accent1">
                <a:shade val="50000"/>
                <a:hueOff val="133703"/>
                <a:satOff val="3582"/>
                <a:lumOff val="15781"/>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kern="1200" dirty="0">
                  <a:latin typeface="Arial" panose="020B0604020202020204" pitchFamily="34" charset="0"/>
                  <a:cs typeface="Arial" panose="020B0604020202020204" pitchFamily="34" charset="0"/>
                </a:rPr>
                <a:t>Performance &amp; Operations</a:t>
              </a:r>
            </a:p>
          </p:txBody>
        </p:sp>
        <p:sp>
          <p:nvSpPr>
            <p:cNvPr id="36" name="Freeform: Shape 35">
              <a:extLst>
                <a:ext uri="{FF2B5EF4-FFF2-40B4-BE49-F238E27FC236}">
                  <a16:creationId xmlns:a16="http://schemas.microsoft.com/office/drawing/2014/main" id="{A5E7FEB3-C1C0-E899-142F-9769F2407DA9}"/>
                </a:ext>
              </a:extLst>
            </p:cNvPr>
            <p:cNvSpPr/>
            <p:nvPr/>
          </p:nvSpPr>
          <p:spPr>
            <a:xfrm>
              <a:off x="9946863" y="1882165"/>
              <a:ext cx="2049050" cy="4096483"/>
            </a:xfrm>
            <a:custGeom>
              <a:avLst/>
              <a:gdLst>
                <a:gd name="connsiteX0" fmla="*/ 0 w 2049050"/>
                <a:gd name="connsiteY0" fmla="*/ 0 h 4096483"/>
                <a:gd name="connsiteX1" fmla="*/ 2049050 w 2049050"/>
                <a:gd name="connsiteY1" fmla="*/ 0 h 4096483"/>
                <a:gd name="connsiteX2" fmla="*/ 2049050 w 2049050"/>
                <a:gd name="connsiteY2" fmla="*/ 4096483 h 4096483"/>
                <a:gd name="connsiteX3" fmla="*/ 0 w 2049050"/>
                <a:gd name="connsiteY3" fmla="*/ 4096483 h 4096483"/>
                <a:gd name="connsiteX4" fmla="*/ 0 w 2049050"/>
                <a:gd name="connsiteY4" fmla="*/ 0 h 4096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9050" h="4096483">
                  <a:moveTo>
                    <a:pt x="0" y="0"/>
                  </a:moveTo>
                  <a:lnTo>
                    <a:pt x="2049050" y="0"/>
                  </a:lnTo>
                  <a:lnTo>
                    <a:pt x="2049050" y="4096483"/>
                  </a:lnTo>
                  <a:lnTo>
                    <a:pt x="0" y="4096483"/>
                  </a:lnTo>
                  <a:lnTo>
                    <a:pt x="0" y="0"/>
                  </a:lnTo>
                  <a:close/>
                </a:path>
              </a:pathLst>
            </a:custGeom>
            <a:solidFill>
              <a:srgbClr val="ECDFF5">
                <a:alpha val="89804"/>
              </a:srgbClr>
            </a:solidFill>
            <a:ln>
              <a:noFill/>
            </a:ln>
          </p:spPr>
          <p:style>
            <a:lnRef idx="2">
              <a:scrgbClr r="0" g="0" b="0"/>
            </a:lnRef>
            <a:fillRef idx="1">
              <a:scrgbClr r="0" g="0" b="0"/>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Site</a:t>
              </a:r>
            </a:p>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Business Intelligence</a:t>
              </a:r>
            </a:p>
            <a:p>
              <a:pPr marL="171450" lvl="1" indent="-171450" algn="l" defTabSz="755650">
                <a:lnSpc>
                  <a:spcPct val="90000"/>
                </a:lnSpc>
                <a:spcBef>
                  <a:spcPct val="0"/>
                </a:spcBef>
                <a:spcAft>
                  <a:spcPts val="600"/>
                </a:spcAft>
                <a:buChar char="•"/>
              </a:pPr>
              <a:r>
                <a:rPr lang="en-GB" sz="1700" kern="1200" dirty="0">
                  <a:solidFill>
                    <a:srgbClr val="4A206A"/>
                  </a:solidFill>
                  <a:latin typeface="Arial" panose="020B0604020202020204" pitchFamily="34" charset="0"/>
                  <a:cs typeface="Arial" panose="020B0604020202020204" pitchFamily="34" charset="0"/>
                </a:rPr>
                <a:t>Quality &amp; Safety</a:t>
              </a:r>
            </a:p>
          </p:txBody>
        </p:sp>
      </p:grpSp>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Appendix 1</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Tree>
    <p:extLst>
      <p:ext uri="{BB962C8B-B14F-4D97-AF65-F5344CB8AC3E}">
        <p14:creationId xmlns:p14="http://schemas.microsoft.com/office/powerpoint/2010/main" val="30295688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a:extLst>
              <a:ext uri="{FF2B5EF4-FFF2-40B4-BE49-F238E27FC236}">
                <a16:creationId xmlns:a16="http://schemas.microsoft.com/office/drawing/2014/main" id="{CD647FA8-3E8D-1D0B-C93B-C35C4D9568CC}"/>
              </a:ext>
            </a:extLst>
          </p:cNvPr>
          <p:cNvSpPr>
            <a:spLocks noGrp="1"/>
          </p:cNvSpPr>
          <p:nvPr>
            <p:ph idx="1"/>
          </p:nvPr>
        </p:nvSpPr>
        <p:spPr>
          <a:xfrm>
            <a:off x="433453" y="533274"/>
            <a:ext cx="10725150" cy="5242230"/>
          </a:xfrm>
        </p:spPr>
        <p:txBody>
          <a:bodyPr>
            <a:normAutofit/>
          </a:bodyPr>
          <a:lstStyle/>
          <a:p>
            <a:pPr marL="0" indent="0">
              <a:buNone/>
            </a:pPr>
            <a:r>
              <a:rPr lang="en-GB" sz="2400" dirty="0">
                <a:solidFill>
                  <a:srgbClr val="002060"/>
                </a:solidFill>
                <a:latin typeface="Arial" panose="020B0604020202020204" pitchFamily="34" charset="0"/>
                <a:cs typeface="Arial" panose="020B0604020202020204" pitchFamily="34" charset="0"/>
              </a:rPr>
              <a:t>Service Group: Provided </a:t>
            </a:r>
            <a:r>
              <a:rPr lang="en-GB" sz="2400" dirty="0" smtClean="0">
                <a:solidFill>
                  <a:srgbClr val="002060"/>
                </a:solidFill>
                <a:latin typeface="Arial" panose="020B0604020202020204" pitchFamily="34" charset="0"/>
                <a:cs typeface="Arial" panose="020B0604020202020204" pitchFamily="34" charset="0"/>
              </a:rPr>
              <a:t>Services – Post OCP</a:t>
            </a:r>
            <a:endParaRPr lang="en-GB" sz="2000" dirty="0">
              <a:solidFill>
                <a:srgbClr val="002060"/>
              </a:solidFill>
              <a:latin typeface="Arial" panose="020B0604020202020204" pitchFamily="34" charset="0"/>
              <a:cs typeface="Arial" panose="020B0604020202020204" pitchFamily="34" charset="0"/>
            </a:endParaRPr>
          </a:p>
          <a:p>
            <a:endParaRPr lang="en-GB" sz="2400" dirty="0" smtClean="0">
              <a:solidFill>
                <a:srgbClr val="002060"/>
              </a:solidFill>
              <a:latin typeface="Arial" panose="020B0604020202020204" pitchFamily="34" charset="0"/>
              <a:cs typeface="Arial" panose="020B0604020202020204" pitchFamily="34" charset="0"/>
            </a:endParaRPr>
          </a:p>
          <a:p>
            <a:endParaRPr lang="en-GB" sz="2400" dirty="0">
              <a:solidFill>
                <a:srgbClr val="002060"/>
              </a:solidFill>
              <a:latin typeface="Arial" panose="020B0604020202020204" pitchFamily="34" charset="0"/>
              <a:cs typeface="Arial" panose="020B0604020202020204" pitchFamily="34" charset="0"/>
            </a:endParaRPr>
          </a:p>
          <a:p>
            <a:pPr marL="914400" lvl="2" indent="0">
              <a:buNone/>
            </a:pPr>
            <a:endParaRPr lang="en-GB" sz="2400" dirty="0">
              <a:solidFill>
                <a:srgbClr val="002060"/>
              </a:solidFill>
              <a:latin typeface="Arial" panose="020B0604020202020204" pitchFamily="34" charset="0"/>
              <a:cs typeface="Arial" panose="020B0604020202020204" pitchFamily="34" charset="0"/>
            </a:endParaRPr>
          </a:p>
          <a:p>
            <a:pPr marL="457200" lvl="1" indent="0">
              <a:buNone/>
            </a:pPr>
            <a:endParaRPr lang="en-GB" sz="2000" dirty="0">
              <a:solidFill>
                <a:srgbClr val="002060"/>
              </a:solidFill>
              <a:latin typeface="Arial" panose="020B0604020202020204" pitchFamily="34" charset="0"/>
              <a:cs typeface="Arial" panose="020B0604020202020204" pitchFamily="34" charset="0"/>
            </a:endParaRPr>
          </a:p>
        </p:txBody>
      </p:sp>
      <p:grpSp>
        <p:nvGrpSpPr>
          <p:cNvPr id="25" name="Group 24">
            <a:extLst>
              <a:ext uri="{FF2B5EF4-FFF2-40B4-BE49-F238E27FC236}">
                <a16:creationId xmlns:a16="http://schemas.microsoft.com/office/drawing/2014/main" id="{7E33CBC1-98E8-78D1-1CBE-68F2607346BD}"/>
              </a:ext>
            </a:extLst>
          </p:cNvPr>
          <p:cNvGrpSpPr/>
          <p:nvPr/>
        </p:nvGrpSpPr>
        <p:grpSpPr>
          <a:xfrm>
            <a:off x="433453" y="-1259015"/>
            <a:ext cx="11574469" cy="7994873"/>
            <a:chOff x="433453" y="-1259014"/>
            <a:chExt cx="11574469" cy="7874000"/>
          </a:xfrm>
        </p:grpSpPr>
        <p:sp>
          <p:nvSpPr>
            <p:cNvPr id="26" name="Rectangle 25">
              <a:extLst>
                <a:ext uri="{FF2B5EF4-FFF2-40B4-BE49-F238E27FC236}">
                  <a16:creationId xmlns:a16="http://schemas.microsoft.com/office/drawing/2014/main" id="{A2E5F5CB-9865-9B88-E234-3E80A9040D95}"/>
                </a:ext>
              </a:extLst>
            </p:cNvPr>
            <p:cNvSpPr/>
            <p:nvPr/>
          </p:nvSpPr>
          <p:spPr>
            <a:xfrm>
              <a:off x="433453" y="-1259014"/>
              <a:ext cx="11574469" cy="7874000"/>
            </a:xfrm>
            <a:prstGeom prst="rect">
              <a:avLst/>
            </a:prstGeom>
            <a:ln>
              <a:noFill/>
            </a:ln>
          </p:spPr>
          <p:txBody>
            <a:bodyPr/>
            <a:lstStyle/>
            <a:p>
              <a:endParaRPr lang="en-GB" dirty="0"/>
            </a:p>
          </p:txBody>
        </p:sp>
        <p:sp>
          <p:nvSpPr>
            <p:cNvPr id="27" name="Freeform: Shape 26">
              <a:extLst>
                <a:ext uri="{FF2B5EF4-FFF2-40B4-BE49-F238E27FC236}">
                  <a16:creationId xmlns:a16="http://schemas.microsoft.com/office/drawing/2014/main" id="{A7549D2D-1DFA-9402-3267-84FD219D3931}"/>
                </a:ext>
              </a:extLst>
            </p:cNvPr>
            <p:cNvSpPr/>
            <p:nvPr/>
          </p:nvSpPr>
          <p:spPr>
            <a:xfrm>
              <a:off x="455678" y="1086423"/>
              <a:ext cx="1659571" cy="671079"/>
            </a:xfrm>
            <a:custGeom>
              <a:avLst/>
              <a:gdLst>
                <a:gd name="connsiteX0" fmla="*/ 0 w 2142442"/>
                <a:gd name="connsiteY0" fmla="*/ 0 h 671079"/>
                <a:gd name="connsiteX1" fmla="*/ 2142442 w 2142442"/>
                <a:gd name="connsiteY1" fmla="*/ 0 h 671079"/>
                <a:gd name="connsiteX2" fmla="*/ 2142442 w 2142442"/>
                <a:gd name="connsiteY2" fmla="*/ 671079 h 671079"/>
                <a:gd name="connsiteX3" fmla="*/ 0 w 2142442"/>
                <a:gd name="connsiteY3" fmla="*/ 671079 h 671079"/>
                <a:gd name="connsiteX4" fmla="*/ 0 w 2142442"/>
                <a:gd name="connsiteY4" fmla="*/ 0 h 6710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2442" h="671079">
                  <a:moveTo>
                    <a:pt x="0" y="0"/>
                  </a:moveTo>
                  <a:lnTo>
                    <a:pt x="2142442" y="0"/>
                  </a:lnTo>
                  <a:lnTo>
                    <a:pt x="2142442" y="671079"/>
                  </a:lnTo>
                  <a:lnTo>
                    <a:pt x="0" y="671079"/>
                  </a:lnTo>
                  <a:lnTo>
                    <a:pt x="0" y="0"/>
                  </a:lnTo>
                  <a:close/>
                </a:path>
              </a:pathLst>
            </a:custGeom>
            <a:solidFill>
              <a:srgbClr val="7030A0"/>
            </a:solidFill>
            <a:ln>
              <a:noFill/>
            </a:ln>
          </p:spPr>
          <p:style>
            <a:lnRef idx="2">
              <a:scrgbClr r="0" g="0" b="0"/>
            </a:lnRef>
            <a:fillRef idx="1">
              <a:scrgbClr r="0" g="0" b="0"/>
            </a:fillRef>
            <a:effectRef idx="0">
              <a:schemeClr val="accent1">
                <a:shade val="50000"/>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300" dirty="0" smtClean="0">
                  <a:latin typeface="Arial" panose="020B0604020202020204" pitchFamily="34" charset="0"/>
                  <a:cs typeface="Arial" panose="020B0604020202020204" pitchFamily="34" charset="0"/>
                </a:rPr>
                <a:t>Acute &amp; Emergency Service &amp; Hospital Operations</a:t>
              </a:r>
              <a:endParaRPr lang="en-GB" sz="1300" kern="1200" dirty="0">
                <a:latin typeface="Arial" panose="020B0604020202020204" pitchFamily="34" charset="0"/>
                <a:cs typeface="Arial" panose="020B0604020202020204" pitchFamily="34" charset="0"/>
              </a:endParaRPr>
            </a:p>
          </p:txBody>
        </p:sp>
        <p:sp>
          <p:nvSpPr>
            <p:cNvPr id="28" name="Freeform: Shape 27">
              <a:extLst>
                <a:ext uri="{FF2B5EF4-FFF2-40B4-BE49-F238E27FC236}">
                  <a16:creationId xmlns:a16="http://schemas.microsoft.com/office/drawing/2014/main" id="{3723BA7B-CDBB-AA28-5F22-870004210164}"/>
                </a:ext>
              </a:extLst>
            </p:cNvPr>
            <p:cNvSpPr/>
            <p:nvPr/>
          </p:nvSpPr>
          <p:spPr>
            <a:xfrm>
              <a:off x="445252" y="1906256"/>
              <a:ext cx="1700677" cy="4096483"/>
            </a:xfrm>
            <a:custGeom>
              <a:avLst/>
              <a:gdLst>
                <a:gd name="connsiteX0" fmla="*/ 0 w 2159250"/>
                <a:gd name="connsiteY0" fmla="*/ 0 h 4096483"/>
                <a:gd name="connsiteX1" fmla="*/ 2159250 w 2159250"/>
                <a:gd name="connsiteY1" fmla="*/ 0 h 4096483"/>
                <a:gd name="connsiteX2" fmla="*/ 2159250 w 2159250"/>
                <a:gd name="connsiteY2" fmla="*/ 4096483 h 4096483"/>
                <a:gd name="connsiteX3" fmla="*/ 0 w 2159250"/>
                <a:gd name="connsiteY3" fmla="*/ 4096483 h 4096483"/>
                <a:gd name="connsiteX4" fmla="*/ 0 w 2159250"/>
                <a:gd name="connsiteY4" fmla="*/ 0 h 4096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250" h="4096483">
                  <a:moveTo>
                    <a:pt x="0" y="0"/>
                  </a:moveTo>
                  <a:lnTo>
                    <a:pt x="2159250" y="0"/>
                  </a:lnTo>
                  <a:lnTo>
                    <a:pt x="2159250" y="4096483"/>
                  </a:lnTo>
                  <a:lnTo>
                    <a:pt x="0" y="4096483"/>
                  </a:lnTo>
                  <a:lnTo>
                    <a:pt x="0" y="0"/>
                  </a:lnTo>
                  <a:close/>
                </a:path>
              </a:pathLst>
            </a:custGeom>
            <a:solidFill>
              <a:srgbClr val="B482DA">
                <a:alpha val="89804"/>
              </a:srgbClr>
            </a:solidFill>
            <a:ln>
              <a:noFill/>
            </a:ln>
          </p:spPr>
          <p:style>
            <a:lnRef idx="2">
              <a:scrgbClr r="0" g="0" b="0"/>
            </a:lnRef>
            <a:fillRef idx="1">
              <a:scrgbClr r="0" g="0" b="0"/>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ts val="600"/>
                </a:spcAft>
                <a:buChar char="•"/>
              </a:pPr>
              <a:r>
                <a:rPr lang="en-GB" sz="1300" kern="1200" dirty="0" smtClean="0">
                  <a:solidFill>
                    <a:srgbClr val="4A206A"/>
                  </a:solidFill>
                  <a:latin typeface="Arial" panose="020B0604020202020204" pitchFamily="34" charset="0"/>
                  <a:cs typeface="Arial" panose="020B0604020202020204" pitchFamily="34" charset="0"/>
                </a:rPr>
                <a:t>Major </a:t>
              </a:r>
              <a:r>
                <a:rPr lang="en-GB" sz="1300" kern="1200" dirty="0">
                  <a:solidFill>
                    <a:srgbClr val="4A206A"/>
                  </a:solidFill>
                  <a:latin typeface="Arial" panose="020B0604020202020204" pitchFamily="34" charset="0"/>
                  <a:cs typeface="Arial" panose="020B0604020202020204" pitchFamily="34" charset="0"/>
                </a:rPr>
                <a:t>Trauma </a:t>
              </a:r>
              <a:r>
                <a:rPr lang="en-GB" sz="1300" kern="1200" dirty="0" smtClean="0">
                  <a:solidFill>
                    <a:srgbClr val="4A206A"/>
                  </a:solidFill>
                  <a:latin typeface="Arial" panose="020B0604020202020204" pitchFamily="34" charset="0"/>
                  <a:cs typeface="Arial" panose="020B0604020202020204" pitchFamily="34" charset="0"/>
                </a:rPr>
                <a:t>Network</a:t>
              </a:r>
            </a:p>
            <a:p>
              <a:pPr marL="171450" lvl="1" indent="-171450" defTabSz="755650">
                <a:lnSpc>
                  <a:spcPct val="90000"/>
                </a:lnSpc>
                <a:spcBef>
                  <a:spcPct val="0"/>
                </a:spcBef>
                <a:spcAft>
                  <a:spcPts val="600"/>
                </a:spcAft>
                <a:buChar char="•"/>
              </a:pPr>
              <a:r>
                <a:rPr lang="en-GB" sz="1300" dirty="0">
                  <a:solidFill>
                    <a:srgbClr val="4A206A"/>
                  </a:solidFill>
                  <a:latin typeface="Arial" panose="020B0604020202020204" pitchFamily="34" charset="0"/>
                  <a:cs typeface="Arial" panose="020B0604020202020204" pitchFamily="34" charset="0"/>
                </a:rPr>
                <a:t>Acute &amp; Emergency </a:t>
              </a:r>
              <a:r>
                <a:rPr lang="en-GB" sz="1300" dirty="0" smtClean="0">
                  <a:solidFill>
                    <a:srgbClr val="4A206A"/>
                  </a:solidFill>
                  <a:latin typeface="Arial" panose="020B0604020202020204" pitchFamily="34" charset="0"/>
                  <a:cs typeface="Arial" panose="020B0604020202020204" pitchFamily="34" charset="0"/>
                </a:rPr>
                <a:t>Medicine (incl. MIU)</a:t>
              </a:r>
              <a:endParaRPr lang="en-GB" sz="1300" dirty="0">
                <a:solidFill>
                  <a:srgbClr val="4A206A"/>
                </a:solidFill>
                <a:latin typeface="Arial" panose="020B0604020202020204" pitchFamily="34" charset="0"/>
                <a:cs typeface="Arial" panose="020B0604020202020204" pitchFamily="34" charset="0"/>
              </a:endParaRPr>
            </a:p>
            <a:p>
              <a:pPr marL="171450" lvl="1" indent="-171450" defTabSz="755650">
                <a:lnSpc>
                  <a:spcPct val="90000"/>
                </a:lnSpc>
                <a:spcBef>
                  <a:spcPct val="0"/>
                </a:spcBef>
                <a:spcAft>
                  <a:spcPts val="600"/>
                </a:spcAft>
                <a:buChar char="•"/>
              </a:pPr>
              <a:r>
                <a:rPr lang="en-GB" sz="1300" dirty="0">
                  <a:solidFill>
                    <a:srgbClr val="4A206A"/>
                  </a:solidFill>
                  <a:latin typeface="Arial" panose="020B0604020202020204" pitchFamily="34" charset="0"/>
                  <a:cs typeface="Arial" panose="020B0604020202020204" pitchFamily="34" charset="0"/>
                </a:rPr>
                <a:t>Care of the </a:t>
              </a:r>
              <a:r>
                <a:rPr lang="en-GB" sz="1300" dirty="0" smtClean="0">
                  <a:solidFill>
                    <a:srgbClr val="4A206A"/>
                  </a:solidFill>
                  <a:latin typeface="Arial" panose="020B0604020202020204" pitchFamily="34" charset="0"/>
                  <a:cs typeface="Arial" panose="020B0604020202020204" pitchFamily="34" charset="0"/>
                </a:rPr>
                <a:t>Elderly (Frailty)</a:t>
              </a:r>
            </a:p>
            <a:p>
              <a:pPr marL="171450" lvl="1" indent="-171450" defTabSz="755650">
                <a:lnSpc>
                  <a:spcPct val="90000"/>
                </a:lnSpc>
                <a:spcBef>
                  <a:spcPct val="0"/>
                </a:spcBef>
                <a:spcAft>
                  <a:spcPts val="600"/>
                </a:spcAft>
                <a:buChar char="•"/>
              </a:pPr>
              <a:r>
                <a:rPr lang="en-GB" sz="1300" dirty="0" smtClean="0">
                  <a:solidFill>
                    <a:srgbClr val="4A206A"/>
                  </a:solidFill>
                  <a:latin typeface="Arial" panose="020B0604020202020204" pitchFamily="34" charset="0"/>
                  <a:cs typeface="Arial" panose="020B0604020202020204" pitchFamily="34" charset="0"/>
                </a:rPr>
                <a:t>Site Management</a:t>
              </a:r>
            </a:p>
            <a:p>
              <a:pPr marL="171450" lvl="1" indent="-171450" defTabSz="755650">
                <a:lnSpc>
                  <a:spcPct val="90000"/>
                </a:lnSpc>
                <a:spcBef>
                  <a:spcPct val="0"/>
                </a:spcBef>
                <a:spcAft>
                  <a:spcPts val="600"/>
                </a:spcAft>
                <a:buFontTx/>
                <a:buChar char="•"/>
              </a:pPr>
              <a:r>
                <a:rPr lang="en-GB" sz="1300" dirty="0">
                  <a:solidFill>
                    <a:srgbClr val="4A206A"/>
                  </a:solidFill>
                  <a:latin typeface="Arial" panose="020B0604020202020204" pitchFamily="34" charset="0"/>
                  <a:cs typeface="Arial" panose="020B0604020202020204" pitchFamily="34" charset="0"/>
                </a:rPr>
                <a:t>Business Intelligence</a:t>
              </a:r>
            </a:p>
            <a:p>
              <a:pPr marL="0" lvl="1" defTabSz="755650">
                <a:lnSpc>
                  <a:spcPct val="90000"/>
                </a:lnSpc>
                <a:spcBef>
                  <a:spcPct val="0"/>
                </a:spcBef>
                <a:spcAft>
                  <a:spcPts val="600"/>
                </a:spcAft>
              </a:pPr>
              <a:endParaRPr lang="en-GB" sz="1300" dirty="0">
                <a:solidFill>
                  <a:srgbClr val="4A206A"/>
                </a:solidFill>
                <a:latin typeface="Arial" panose="020B0604020202020204" pitchFamily="34" charset="0"/>
                <a:cs typeface="Arial" panose="020B0604020202020204" pitchFamily="34" charset="0"/>
              </a:endParaRPr>
            </a:p>
            <a:p>
              <a:pPr marL="171450" lvl="1" indent="-171450" algn="l" defTabSz="755650">
                <a:lnSpc>
                  <a:spcPct val="90000"/>
                </a:lnSpc>
                <a:spcBef>
                  <a:spcPct val="0"/>
                </a:spcBef>
                <a:spcAft>
                  <a:spcPts val="600"/>
                </a:spcAft>
                <a:buChar char="•"/>
              </a:pPr>
              <a:endParaRPr lang="en-GB" sz="1300" kern="1200" dirty="0">
                <a:solidFill>
                  <a:srgbClr val="4A206A"/>
                </a:solidFill>
                <a:latin typeface="Arial" panose="020B0604020202020204" pitchFamily="34" charset="0"/>
                <a:cs typeface="Arial" panose="020B0604020202020204" pitchFamily="34" charset="0"/>
              </a:endParaRPr>
            </a:p>
          </p:txBody>
        </p:sp>
        <p:sp>
          <p:nvSpPr>
            <p:cNvPr id="29" name="Freeform: Shape 28">
              <a:extLst>
                <a:ext uri="{FF2B5EF4-FFF2-40B4-BE49-F238E27FC236}">
                  <a16:creationId xmlns:a16="http://schemas.microsoft.com/office/drawing/2014/main" id="{5C31881D-E03A-997C-E822-1BC080A4A4B7}"/>
                </a:ext>
              </a:extLst>
            </p:cNvPr>
            <p:cNvSpPr/>
            <p:nvPr/>
          </p:nvSpPr>
          <p:spPr>
            <a:xfrm>
              <a:off x="2201025" y="1080441"/>
              <a:ext cx="1648621" cy="671079"/>
            </a:xfrm>
            <a:custGeom>
              <a:avLst/>
              <a:gdLst>
                <a:gd name="connsiteX0" fmla="*/ 0 w 2138740"/>
                <a:gd name="connsiteY0" fmla="*/ 0 h 671079"/>
                <a:gd name="connsiteX1" fmla="*/ 2138740 w 2138740"/>
                <a:gd name="connsiteY1" fmla="*/ 0 h 671079"/>
                <a:gd name="connsiteX2" fmla="*/ 2138740 w 2138740"/>
                <a:gd name="connsiteY2" fmla="*/ 671079 h 671079"/>
                <a:gd name="connsiteX3" fmla="*/ 0 w 2138740"/>
                <a:gd name="connsiteY3" fmla="*/ 671079 h 671079"/>
                <a:gd name="connsiteX4" fmla="*/ 0 w 2138740"/>
                <a:gd name="connsiteY4" fmla="*/ 0 h 6710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8740" h="671079">
                  <a:moveTo>
                    <a:pt x="0" y="0"/>
                  </a:moveTo>
                  <a:lnTo>
                    <a:pt x="2138740" y="0"/>
                  </a:lnTo>
                  <a:lnTo>
                    <a:pt x="2138740" y="671079"/>
                  </a:lnTo>
                  <a:lnTo>
                    <a:pt x="0" y="671079"/>
                  </a:lnTo>
                  <a:lnTo>
                    <a:pt x="0" y="0"/>
                  </a:lnTo>
                  <a:close/>
                </a:path>
              </a:pathLst>
            </a:custGeom>
            <a:solidFill>
              <a:srgbClr val="8238BA"/>
            </a:solidFill>
            <a:ln>
              <a:noFill/>
            </a:ln>
          </p:spPr>
          <p:style>
            <a:lnRef idx="2">
              <a:scrgbClr r="0" g="0" b="0"/>
            </a:lnRef>
            <a:fillRef idx="1">
              <a:scrgbClr r="0" g="0" b="0"/>
            </a:fillRef>
            <a:effectRef idx="0">
              <a:schemeClr val="accent1">
                <a:shade val="50000"/>
                <a:hueOff val="133703"/>
                <a:satOff val="3582"/>
                <a:lumOff val="15781"/>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300" kern="1200" dirty="0">
                  <a:latin typeface="Arial" panose="020B0604020202020204" pitchFamily="34" charset="0"/>
                  <a:cs typeface="Arial" panose="020B0604020202020204" pitchFamily="34" charset="0"/>
                </a:rPr>
                <a:t>Integrated Surgical Services</a:t>
              </a:r>
            </a:p>
          </p:txBody>
        </p:sp>
        <p:sp>
          <p:nvSpPr>
            <p:cNvPr id="30" name="Freeform: Shape 29">
              <a:extLst>
                <a:ext uri="{FF2B5EF4-FFF2-40B4-BE49-F238E27FC236}">
                  <a16:creationId xmlns:a16="http://schemas.microsoft.com/office/drawing/2014/main" id="{2252C927-BEBC-9B76-E07F-1C7E6D055430}"/>
                </a:ext>
              </a:extLst>
            </p:cNvPr>
            <p:cNvSpPr/>
            <p:nvPr/>
          </p:nvSpPr>
          <p:spPr>
            <a:xfrm>
              <a:off x="2235740" y="1906256"/>
              <a:ext cx="1613906" cy="4096483"/>
            </a:xfrm>
            <a:custGeom>
              <a:avLst/>
              <a:gdLst>
                <a:gd name="connsiteX0" fmla="*/ 0 w 2116190"/>
                <a:gd name="connsiteY0" fmla="*/ 0 h 4096483"/>
                <a:gd name="connsiteX1" fmla="*/ 2116190 w 2116190"/>
                <a:gd name="connsiteY1" fmla="*/ 0 h 4096483"/>
                <a:gd name="connsiteX2" fmla="*/ 2116190 w 2116190"/>
                <a:gd name="connsiteY2" fmla="*/ 4096483 h 4096483"/>
                <a:gd name="connsiteX3" fmla="*/ 0 w 2116190"/>
                <a:gd name="connsiteY3" fmla="*/ 4096483 h 4096483"/>
                <a:gd name="connsiteX4" fmla="*/ 0 w 2116190"/>
                <a:gd name="connsiteY4" fmla="*/ 0 h 4096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6190" h="4096483">
                  <a:moveTo>
                    <a:pt x="0" y="0"/>
                  </a:moveTo>
                  <a:lnTo>
                    <a:pt x="2116190" y="0"/>
                  </a:lnTo>
                  <a:lnTo>
                    <a:pt x="2116190" y="4096483"/>
                  </a:lnTo>
                  <a:lnTo>
                    <a:pt x="0" y="4096483"/>
                  </a:lnTo>
                  <a:lnTo>
                    <a:pt x="0" y="0"/>
                  </a:lnTo>
                  <a:close/>
                </a:path>
              </a:pathLst>
            </a:custGeom>
            <a:solidFill>
              <a:srgbClr val="C7A1E3">
                <a:alpha val="92549"/>
              </a:srgbClr>
            </a:solidFill>
            <a:ln>
              <a:noFill/>
            </a:ln>
          </p:spPr>
          <p:style>
            <a:lnRef idx="2">
              <a:scrgbClr r="0" g="0" b="0"/>
            </a:lnRef>
            <a:fillRef idx="1">
              <a:scrgbClr r="0" g="0" b="0"/>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ts val="600"/>
                </a:spcAft>
                <a:buChar char="•"/>
              </a:pPr>
              <a:r>
                <a:rPr lang="en-GB" sz="1300" kern="1200" dirty="0">
                  <a:solidFill>
                    <a:srgbClr val="4A206A"/>
                  </a:solidFill>
                  <a:latin typeface="Arial" panose="020B0604020202020204" pitchFamily="34" charset="0"/>
                  <a:cs typeface="Arial" panose="020B0604020202020204" pitchFamily="34" charset="0"/>
                </a:rPr>
                <a:t>Urology</a:t>
              </a:r>
            </a:p>
            <a:p>
              <a:pPr marL="171450" lvl="1" indent="-171450" algn="l" defTabSz="755650">
                <a:lnSpc>
                  <a:spcPct val="90000"/>
                </a:lnSpc>
                <a:spcBef>
                  <a:spcPct val="0"/>
                </a:spcBef>
                <a:spcAft>
                  <a:spcPts val="600"/>
                </a:spcAft>
                <a:buChar char="•"/>
              </a:pPr>
              <a:r>
                <a:rPr lang="en-GB" sz="1300" kern="1200" dirty="0">
                  <a:solidFill>
                    <a:srgbClr val="4A206A"/>
                  </a:solidFill>
                  <a:latin typeface="Arial" panose="020B0604020202020204" pitchFamily="34" charset="0"/>
                  <a:cs typeface="Arial" panose="020B0604020202020204" pitchFamily="34" charset="0"/>
                </a:rPr>
                <a:t>Cleft</a:t>
              </a:r>
            </a:p>
            <a:p>
              <a:pPr marL="171450" lvl="1" indent="-171450" algn="l" defTabSz="755650">
                <a:lnSpc>
                  <a:spcPct val="90000"/>
                </a:lnSpc>
                <a:spcBef>
                  <a:spcPct val="0"/>
                </a:spcBef>
                <a:spcAft>
                  <a:spcPts val="600"/>
                </a:spcAft>
                <a:buChar char="•"/>
              </a:pPr>
              <a:r>
                <a:rPr lang="en-GB" sz="1300" kern="1200" dirty="0">
                  <a:solidFill>
                    <a:srgbClr val="4A206A"/>
                  </a:solidFill>
                  <a:latin typeface="Arial" panose="020B0604020202020204" pitchFamily="34" charset="0"/>
                  <a:cs typeface="Arial" panose="020B0604020202020204" pitchFamily="34" charset="0"/>
                </a:rPr>
                <a:t>Ear, Nose &amp; Throat (ENT)</a:t>
              </a:r>
            </a:p>
            <a:p>
              <a:pPr marL="171450" lvl="1" indent="-171450" algn="l" defTabSz="755650">
                <a:lnSpc>
                  <a:spcPct val="90000"/>
                </a:lnSpc>
                <a:spcBef>
                  <a:spcPct val="0"/>
                </a:spcBef>
                <a:spcAft>
                  <a:spcPts val="600"/>
                </a:spcAft>
                <a:buChar char="•"/>
              </a:pPr>
              <a:r>
                <a:rPr lang="en-GB" sz="1300" kern="1200" dirty="0">
                  <a:solidFill>
                    <a:srgbClr val="4A206A"/>
                  </a:solidFill>
                  <a:latin typeface="Arial" panose="020B0604020202020204" pitchFamily="34" charset="0"/>
                  <a:cs typeface="Arial" panose="020B0604020202020204" pitchFamily="34" charset="0"/>
                </a:rPr>
                <a:t>Oral &amp; Maxillofacial Surgery (OMFS)</a:t>
              </a:r>
            </a:p>
            <a:p>
              <a:pPr marL="171450" lvl="1" indent="-171450" algn="l" defTabSz="755650">
                <a:lnSpc>
                  <a:spcPct val="90000"/>
                </a:lnSpc>
                <a:spcBef>
                  <a:spcPct val="0"/>
                </a:spcBef>
                <a:spcAft>
                  <a:spcPts val="600"/>
                </a:spcAft>
                <a:buChar char="•"/>
              </a:pPr>
              <a:r>
                <a:rPr lang="en-GB" sz="1300" kern="1200" dirty="0">
                  <a:solidFill>
                    <a:srgbClr val="4A206A"/>
                  </a:solidFill>
                  <a:latin typeface="Arial" panose="020B0604020202020204" pitchFamily="34" charset="0"/>
                  <a:cs typeface="Arial" panose="020B0604020202020204" pitchFamily="34" charset="0"/>
                </a:rPr>
                <a:t>General Surgery</a:t>
              </a:r>
            </a:p>
            <a:p>
              <a:pPr marL="171450" lvl="1" indent="-171450" algn="l" defTabSz="755650">
                <a:lnSpc>
                  <a:spcPct val="90000"/>
                </a:lnSpc>
                <a:spcBef>
                  <a:spcPct val="0"/>
                </a:spcBef>
                <a:spcAft>
                  <a:spcPts val="600"/>
                </a:spcAft>
                <a:buChar char="•"/>
              </a:pPr>
              <a:r>
                <a:rPr lang="en-GB" sz="1300" kern="1200" dirty="0" smtClean="0">
                  <a:solidFill>
                    <a:srgbClr val="4A206A"/>
                  </a:solidFill>
                  <a:latin typeface="Arial" panose="020B0604020202020204" pitchFamily="34" charset="0"/>
                  <a:cs typeface="Arial" panose="020B0604020202020204" pitchFamily="34" charset="0"/>
                </a:rPr>
                <a:t>Artificial </a:t>
              </a:r>
              <a:r>
                <a:rPr lang="en-GB" sz="1300" kern="1200" dirty="0">
                  <a:solidFill>
                    <a:srgbClr val="4A206A"/>
                  </a:solidFill>
                  <a:latin typeface="Arial" panose="020B0604020202020204" pitchFamily="34" charset="0"/>
                  <a:cs typeface="Arial" panose="020B0604020202020204" pitchFamily="34" charset="0"/>
                </a:rPr>
                <a:t>Limb and Appliance Services (ALAC</a:t>
              </a:r>
              <a:r>
                <a:rPr lang="en-GB" sz="1300" kern="1200" dirty="0" smtClean="0">
                  <a:solidFill>
                    <a:srgbClr val="4A206A"/>
                  </a:solidFill>
                  <a:latin typeface="Arial" panose="020B0604020202020204" pitchFamily="34" charset="0"/>
                  <a:cs typeface="Arial" panose="020B0604020202020204" pitchFamily="34" charset="0"/>
                </a:rPr>
                <a:t>)</a:t>
              </a:r>
            </a:p>
            <a:p>
              <a:pPr marL="171450" lvl="1" indent="-171450" defTabSz="755650">
                <a:lnSpc>
                  <a:spcPct val="90000"/>
                </a:lnSpc>
                <a:spcBef>
                  <a:spcPct val="0"/>
                </a:spcBef>
                <a:spcAft>
                  <a:spcPts val="600"/>
                </a:spcAft>
                <a:buChar char="•"/>
              </a:pPr>
              <a:r>
                <a:rPr lang="en-GB" sz="1300" dirty="0">
                  <a:solidFill>
                    <a:srgbClr val="4A206A"/>
                  </a:solidFill>
                  <a:latin typeface="Arial" panose="020B0604020202020204" pitchFamily="34" charset="0"/>
                  <a:cs typeface="Arial" panose="020B0604020202020204" pitchFamily="34" charset="0"/>
                </a:rPr>
                <a:t>Hospital Sterilisation &amp; Disinfection Unit (HSDU)</a:t>
              </a:r>
            </a:p>
          </p:txBody>
        </p:sp>
        <p:sp>
          <p:nvSpPr>
            <p:cNvPr id="31" name="Freeform: Shape 30">
              <a:extLst>
                <a:ext uri="{FF2B5EF4-FFF2-40B4-BE49-F238E27FC236}">
                  <a16:creationId xmlns:a16="http://schemas.microsoft.com/office/drawing/2014/main" id="{082DDF64-EDCD-CDCC-4C52-B10989F8E516}"/>
                </a:ext>
              </a:extLst>
            </p:cNvPr>
            <p:cNvSpPr/>
            <p:nvPr/>
          </p:nvSpPr>
          <p:spPr>
            <a:xfrm>
              <a:off x="3883742" y="1080438"/>
              <a:ext cx="1541398" cy="688670"/>
            </a:xfrm>
            <a:custGeom>
              <a:avLst/>
              <a:gdLst>
                <a:gd name="connsiteX0" fmla="*/ 0 w 2096095"/>
                <a:gd name="connsiteY0" fmla="*/ 0 h 671079"/>
                <a:gd name="connsiteX1" fmla="*/ 2096095 w 2096095"/>
                <a:gd name="connsiteY1" fmla="*/ 0 h 671079"/>
                <a:gd name="connsiteX2" fmla="*/ 2096095 w 2096095"/>
                <a:gd name="connsiteY2" fmla="*/ 671079 h 671079"/>
                <a:gd name="connsiteX3" fmla="*/ 0 w 2096095"/>
                <a:gd name="connsiteY3" fmla="*/ 671079 h 671079"/>
                <a:gd name="connsiteX4" fmla="*/ 0 w 2096095"/>
                <a:gd name="connsiteY4" fmla="*/ 0 h 6710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6095" h="671079">
                  <a:moveTo>
                    <a:pt x="0" y="0"/>
                  </a:moveTo>
                  <a:lnTo>
                    <a:pt x="2096095" y="0"/>
                  </a:lnTo>
                  <a:lnTo>
                    <a:pt x="2096095" y="671079"/>
                  </a:lnTo>
                  <a:lnTo>
                    <a:pt x="0" y="671079"/>
                  </a:lnTo>
                  <a:lnTo>
                    <a:pt x="0" y="0"/>
                  </a:lnTo>
                  <a:close/>
                </a:path>
              </a:pathLst>
            </a:custGeom>
            <a:solidFill>
              <a:srgbClr val="A364D2">
                <a:alpha val="89804"/>
              </a:srgbClr>
            </a:solidFill>
            <a:ln>
              <a:noFill/>
            </a:ln>
          </p:spPr>
          <p:style>
            <a:lnRef idx="2">
              <a:scrgbClr r="0" g="0" b="0"/>
            </a:lnRef>
            <a:fillRef idx="1">
              <a:scrgbClr r="0" g="0" b="0"/>
            </a:fillRef>
            <a:effectRef idx="0">
              <a:schemeClr val="accent1">
                <a:shade val="50000"/>
                <a:hueOff val="267407"/>
                <a:satOff val="7164"/>
                <a:lumOff val="31562"/>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300" kern="1200" dirty="0">
                  <a:latin typeface="Arial" panose="020B0604020202020204" pitchFamily="34" charset="0"/>
                  <a:cs typeface="Arial" panose="020B0604020202020204" pitchFamily="34" charset="0"/>
                </a:rPr>
                <a:t>Specialised Surgical Services</a:t>
              </a:r>
            </a:p>
          </p:txBody>
        </p:sp>
        <p:sp>
          <p:nvSpPr>
            <p:cNvPr id="32" name="Freeform: Shape 31">
              <a:extLst>
                <a:ext uri="{FF2B5EF4-FFF2-40B4-BE49-F238E27FC236}">
                  <a16:creationId xmlns:a16="http://schemas.microsoft.com/office/drawing/2014/main" id="{BED2D58B-2276-E9D7-5026-05899C610059}"/>
                </a:ext>
              </a:extLst>
            </p:cNvPr>
            <p:cNvSpPr/>
            <p:nvPr/>
          </p:nvSpPr>
          <p:spPr>
            <a:xfrm>
              <a:off x="3929860" y="1906256"/>
              <a:ext cx="1495280" cy="4096483"/>
            </a:xfrm>
            <a:custGeom>
              <a:avLst/>
              <a:gdLst>
                <a:gd name="connsiteX0" fmla="*/ 0 w 2080628"/>
                <a:gd name="connsiteY0" fmla="*/ 0 h 4096483"/>
                <a:gd name="connsiteX1" fmla="*/ 2080628 w 2080628"/>
                <a:gd name="connsiteY1" fmla="*/ 0 h 4096483"/>
                <a:gd name="connsiteX2" fmla="*/ 2080628 w 2080628"/>
                <a:gd name="connsiteY2" fmla="*/ 4096483 h 4096483"/>
                <a:gd name="connsiteX3" fmla="*/ 0 w 2080628"/>
                <a:gd name="connsiteY3" fmla="*/ 4096483 h 4096483"/>
                <a:gd name="connsiteX4" fmla="*/ 0 w 2080628"/>
                <a:gd name="connsiteY4" fmla="*/ 0 h 4096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0628" h="4096483">
                  <a:moveTo>
                    <a:pt x="0" y="0"/>
                  </a:moveTo>
                  <a:lnTo>
                    <a:pt x="2080628" y="0"/>
                  </a:lnTo>
                  <a:lnTo>
                    <a:pt x="2080628" y="4096483"/>
                  </a:lnTo>
                  <a:lnTo>
                    <a:pt x="0" y="4096483"/>
                  </a:lnTo>
                  <a:lnTo>
                    <a:pt x="0" y="0"/>
                  </a:lnTo>
                  <a:close/>
                </a:path>
              </a:pathLst>
            </a:custGeom>
            <a:solidFill>
              <a:srgbClr val="D6BBEB">
                <a:alpha val="89804"/>
              </a:srgbClr>
            </a:solidFill>
            <a:ln>
              <a:noFill/>
            </a:ln>
          </p:spPr>
          <p:style>
            <a:lnRef idx="2">
              <a:scrgbClr r="0" g="0" b="0"/>
            </a:lnRef>
            <a:fillRef idx="1">
              <a:scrgbClr r="0" g="0" b="0"/>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ts val="600"/>
                </a:spcAft>
                <a:buChar char="•"/>
              </a:pPr>
              <a:r>
                <a:rPr lang="en-GB" sz="1300" kern="1200" dirty="0">
                  <a:solidFill>
                    <a:srgbClr val="4A206A"/>
                  </a:solidFill>
                  <a:latin typeface="Arial" panose="020B0604020202020204" pitchFamily="34" charset="0"/>
                  <a:cs typeface="Arial" panose="020B0604020202020204" pitchFamily="34" charset="0"/>
                </a:rPr>
                <a:t>Burns &amp; Plastics</a:t>
              </a:r>
            </a:p>
            <a:p>
              <a:pPr marL="171450" lvl="1" indent="-171450" algn="l" defTabSz="755650">
                <a:lnSpc>
                  <a:spcPct val="90000"/>
                </a:lnSpc>
                <a:spcBef>
                  <a:spcPct val="0"/>
                </a:spcBef>
                <a:spcAft>
                  <a:spcPts val="600"/>
                </a:spcAft>
                <a:buChar char="•"/>
              </a:pPr>
              <a:r>
                <a:rPr lang="en-GB" sz="1300" kern="1200" dirty="0">
                  <a:solidFill>
                    <a:srgbClr val="4A206A"/>
                  </a:solidFill>
                  <a:latin typeface="Arial" panose="020B0604020202020204" pitchFamily="34" charset="0"/>
                  <a:cs typeface="Arial" panose="020B0604020202020204" pitchFamily="34" charset="0"/>
                </a:rPr>
                <a:t>Cardiothoracic</a:t>
              </a:r>
            </a:p>
            <a:p>
              <a:pPr marL="171450" lvl="1" indent="-171450" algn="l" defTabSz="755650">
                <a:lnSpc>
                  <a:spcPct val="90000"/>
                </a:lnSpc>
                <a:spcBef>
                  <a:spcPct val="0"/>
                </a:spcBef>
                <a:spcAft>
                  <a:spcPts val="600"/>
                </a:spcAft>
                <a:buChar char="•"/>
              </a:pPr>
              <a:r>
                <a:rPr lang="en-GB" sz="1300" kern="1200" dirty="0" smtClean="0">
                  <a:solidFill>
                    <a:srgbClr val="4A206A"/>
                  </a:solidFill>
                  <a:latin typeface="Arial" panose="020B0604020202020204" pitchFamily="34" charset="0"/>
                  <a:cs typeface="Arial" panose="020B0604020202020204" pitchFamily="34" charset="0"/>
                </a:rPr>
                <a:t>Cardiology</a:t>
              </a:r>
            </a:p>
            <a:p>
              <a:pPr marL="171450" lvl="1" indent="-171450" algn="l" defTabSz="755650">
                <a:lnSpc>
                  <a:spcPct val="90000"/>
                </a:lnSpc>
                <a:spcBef>
                  <a:spcPct val="0"/>
                </a:spcBef>
                <a:spcAft>
                  <a:spcPts val="600"/>
                </a:spcAft>
                <a:buChar char="•"/>
              </a:pPr>
              <a:r>
                <a:rPr lang="en-GB" sz="1300" dirty="0" smtClean="0">
                  <a:solidFill>
                    <a:srgbClr val="4A206A"/>
                  </a:solidFill>
                  <a:latin typeface="Arial" panose="020B0604020202020204" pitchFamily="34" charset="0"/>
                  <a:cs typeface="Arial" panose="020B0604020202020204" pitchFamily="34" charset="0"/>
                </a:rPr>
                <a:t>Critical Care</a:t>
              </a:r>
              <a:endParaRPr lang="en-GB" sz="1300" kern="1200" dirty="0">
                <a:solidFill>
                  <a:srgbClr val="4A206A"/>
                </a:solidFill>
                <a:latin typeface="Arial" panose="020B0604020202020204" pitchFamily="34" charset="0"/>
                <a:cs typeface="Arial" panose="020B0604020202020204" pitchFamily="34" charset="0"/>
              </a:endParaRPr>
            </a:p>
            <a:p>
              <a:pPr marL="171450" lvl="1" indent="-171450" algn="l" defTabSz="755650">
                <a:lnSpc>
                  <a:spcPct val="90000"/>
                </a:lnSpc>
                <a:spcBef>
                  <a:spcPct val="0"/>
                </a:spcBef>
                <a:spcAft>
                  <a:spcPts val="600"/>
                </a:spcAft>
                <a:buChar char="•"/>
              </a:pPr>
              <a:r>
                <a:rPr lang="en-GB" sz="1300" kern="1200" dirty="0">
                  <a:solidFill>
                    <a:srgbClr val="4A206A"/>
                  </a:solidFill>
                  <a:latin typeface="Arial" panose="020B0604020202020204" pitchFamily="34" charset="0"/>
                  <a:cs typeface="Arial" panose="020B0604020202020204" pitchFamily="34" charset="0"/>
                </a:rPr>
                <a:t>Orthopaedics (Wards only</a:t>
              </a:r>
              <a:r>
                <a:rPr lang="en-GB" sz="1300" kern="1200" dirty="0" smtClean="0">
                  <a:solidFill>
                    <a:srgbClr val="4A206A"/>
                  </a:solidFill>
                  <a:latin typeface="Arial" panose="020B0604020202020204" pitchFamily="34" charset="0"/>
                  <a:cs typeface="Arial" panose="020B0604020202020204" pitchFamily="34" charset="0"/>
                </a:rPr>
                <a:t>)</a:t>
              </a:r>
            </a:p>
            <a:p>
              <a:pPr marL="171450" lvl="1" indent="-171450" algn="l" defTabSz="755650">
                <a:lnSpc>
                  <a:spcPct val="90000"/>
                </a:lnSpc>
                <a:spcBef>
                  <a:spcPct val="0"/>
                </a:spcBef>
                <a:spcAft>
                  <a:spcPts val="600"/>
                </a:spcAft>
                <a:buChar char="•"/>
              </a:pPr>
              <a:r>
                <a:rPr lang="en-GB" sz="1300" dirty="0" smtClean="0">
                  <a:solidFill>
                    <a:srgbClr val="4A206A"/>
                  </a:solidFill>
                  <a:latin typeface="Arial" panose="020B0604020202020204" pitchFamily="34" charset="0"/>
                  <a:cs typeface="Arial" panose="020B0604020202020204" pitchFamily="34" charset="0"/>
                </a:rPr>
                <a:t>Vascular Access</a:t>
              </a:r>
              <a:endParaRPr lang="en-GB" sz="1300" kern="1200" dirty="0">
                <a:solidFill>
                  <a:srgbClr val="4A206A"/>
                </a:solidFill>
                <a:latin typeface="Arial" panose="020B0604020202020204" pitchFamily="34" charset="0"/>
                <a:cs typeface="Arial" panose="020B0604020202020204" pitchFamily="34" charset="0"/>
              </a:endParaRPr>
            </a:p>
          </p:txBody>
        </p:sp>
        <p:sp>
          <p:nvSpPr>
            <p:cNvPr id="33" name="Freeform: Shape 32">
              <a:extLst>
                <a:ext uri="{FF2B5EF4-FFF2-40B4-BE49-F238E27FC236}">
                  <a16:creationId xmlns:a16="http://schemas.microsoft.com/office/drawing/2014/main" id="{6F0C63C5-54FC-7661-3A58-E03E8F983635}"/>
                </a:ext>
              </a:extLst>
            </p:cNvPr>
            <p:cNvSpPr/>
            <p:nvPr/>
          </p:nvSpPr>
          <p:spPr>
            <a:xfrm>
              <a:off x="5506969" y="1080440"/>
              <a:ext cx="1503431" cy="671079"/>
            </a:xfrm>
            <a:custGeom>
              <a:avLst/>
              <a:gdLst>
                <a:gd name="connsiteX0" fmla="*/ 0 w 2049465"/>
                <a:gd name="connsiteY0" fmla="*/ 0 h 671079"/>
                <a:gd name="connsiteX1" fmla="*/ 2049465 w 2049465"/>
                <a:gd name="connsiteY1" fmla="*/ 0 h 671079"/>
                <a:gd name="connsiteX2" fmla="*/ 2049465 w 2049465"/>
                <a:gd name="connsiteY2" fmla="*/ 671079 h 671079"/>
                <a:gd name="connsiteX3" fmla="*/ 0 w 2049465"/>
                <a:gd name="connsiteY3" fmla="*/ 671079 h 671079"/>
                <a:gd name="connsiteX4" fmla="*/ 0 w 2049465"/>
                <a:gd name="connsiteY4" fmla="*/ 0 h 6710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9465" h="671079">
                  <a:moveTo>
                    <a:pt x="0" y="0"/>
                  </a:moveTo>
                  <a:lnTo>
                    <a:pt x="2049465" y="0"/>
                  </a:lnTo>
                  <a:lnTo>
                    <a:pt x="2049465" y="671079"/>
                  </a:lnTo>
                  <a:lnTo>
                    <a:pt x="0" y="671079"/>
                  </a:lnTo>
                  <a:lnTo>
                    <a:pt x="0" y="0"/>
                  </a:lnTo>
                  <a:close/>
                </a:path>
              </a:pathLst>
            </a:custGeom>
            <a:solidFill>
              <a:srgbClr val="B482DA">
                <a:alpha val="90000"/>
              </a:srgbClr>
            </a:solidFill>
            <a:ln>
              <a:noFill/>
            </a:ln>
          </p:spPr>
          <p:style>
            <a:lnRef idx="2">
              <a:scrgbClr r="0" g="0" b="0"/>
            </a:lnRef>
            <a:fillRef idx="1">
              <a:scrgbClr r="0" g="0" b="0"/>
            </a:fillRef>
            <a:effectRef idx="0">
              <a:schemeClr val="accent1">
                <a:shade val="50000"/>
                <a:hueOff val="267407"/>
                <a:satOff val="7164"/>
                <a:lumOff val="31562"/>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300" kern="1200" dirty="0" smtClean="0">
                  <a:latin typeface="Arial" panose="020B0604020202020204" pitchFamily="34" charset="0"/>
                  <a:cs typeface="Arial" panose="020B0604020202020204" pitchFamily="34" charset="0"/>
                </a:rPr>
                <a:t>Medicine</a:t>
              </a:r>
              <a:endParaRPr lang="en-GB" sz="1300" kern="1200" dirty="0">
                <a:latin typeface="Arial" panose="020B0604020202020204" pitchFamily="34" charset="0"/>
                <a:cs typeface="Arial" panose="020B0604020202020204" pitchFamily="34" charset="0"/>
              </a:endParaRPr>
            </a:p>
          </p:txBody>
        </p:sp>
        <p:sp>
          <p:nvSpPr>
            <p:cNvPr id="34" name="Freeform: Shape 33">
              <a:extLst>
                <a:ext uri="{FF2B5EF4-FFF2-40B4-BE49-F238E27FC236}">
                  <a16:creationId xmlns:a16="http://schemas.microsoft.com/office/drawing/2014/main" id="{256523A9-F397-6FF2-6C5C-8A734BF5595D}"/>
                </a:ext>
              </a:extLst>
            </p:cNvPr>
            <p:cNvSpPr/>
            <p:nvPr/>
          </p:nvSpPr>
          <p:spPr>
            <a:xfrm>
              <a:off x="5505354" y="1906256"/>
              <a:ext cx="1505046" cy="4096483"/>
            </a:xfrm>
            <a:custGeom>
              <a:avLst/>
              <a:gdLst>
                <a:gd name="connsiteX0" fmla="*/ 0 w 2049692"/>
                <a:gd name="connsiteY0" fmla="*/ 0 h 4096483"/>
                <a:gd name="connsiteX1" fmla="*/ 2049692 w 2049692"/>
                <a:gd name="connsiteY1" fmla="*/ 0 h 4096483"/>
                <a:gd name="connsiteX2" fmla="*/ 2049692 w 2049692"/>
                <a:gd name="connsiteY2" fmla="*/ 4096483 h 4096483"/>
                <a:gd name="connsiteX3" fmla="*/ 0 w 2049692"/>
                <a:gd name="connsiteY3" fmla="*/ 4096483 h 4096483"/>
                <a:gd name="connsiteX4" fmla="*/ 0 w 2049692"/>
                <a:gd name="connsiteY4" fmla="*/ 0 h 4096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9692" h="4096483">
                  <a:moveTo>
                    <a:pt x="0" y="0"/>
                  </a:moveTo>
                  <a:lnTo>
                    <a:pt x="2049692" y="0"/>
                  </a:lnTo>
                  <a:lnTo>
                    <a:pt x="2049692" y="4096483"/>
                  </a:lnTo>
                  <a:lnTo>
                    <a:pt x="0" y="4096483"/>
                  </a:lnTo>
                  <a:lnTo>
                    <a:pt x="0" y="0"/>
                  </a:lnTo>
                  <a:close/>
                </a:path>
              </a:pathLst>
            </a:custGeom>
            <a:solidFill>
              <a:srgbClr val="E4D2F2">
                <a:alpha val="89804"/>
              </a:srgbClr>
            </a:solidFill>
            <a:ln>
              <a:noFill/>
            </a:ln>
          </p:spPr>
          <p:style>
            <a:lnRef idx="2">
              <a:scrgbClr r="0" g="0" b="0"/>
            </a:lnRef>
            <a:fillRef idx="1">
              <a:scrgbClr r="0" g="0" b="0"/>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ts val="600"/>
                </a:spcAft>
                <a:buChar char="•"/>
              </a:pPr>
              <a:r>
                <a:rPr lang="en-GB" sz="1300" kern="1200" dirty="0" smtClean="0">
                  <a:solidFill>
                    <a:srgbClr val="4A206A"/>
                  </a:solidFill>
                  <a:latin typeface="Arial" panose="020B0604020202020204" pitchFamily="34" charset="0"/>
                  <a:cs typeface="Arial" panose="020B0604020202020204" pitchFamily="34" charset="0"/>
                </a:rPr>
                <a:t>General </a:t>
              </a:r>
              <a:r>
                <a:rPr lang="en-GB" sz="1300" kern="1200" dirty="0">
                  <a:solidFill>
                    <a:srgbClr val="4A206A"/>
                  </a:solidFill>
                  <a:latin typeface="Arial" panose="020B0604020202020204" pitchFamily="34" charset="0"/>
                  <a:cs typeface="Arial" panose="020B0604020202020204" pitchFamily="34" charset="0"/>
                </a:rPr>
                <a:t>Medicine</a:t>
              </a:r>
            </a:p>
            <a:p>
              <a:pPr marL="171450" lvl="1" indent="-171450" algn="l" defTabSz="755650">
                <a:lnSpc>
                  <a:spcPct val="90000"/>
                </a:lnSpc>
                <a:spcBef>
                  <a:spcPct val="0"/>
                </a:spcBef>
                <a:spcAft>
                  <a:spcPts val="600"/>
                </a:spcAft>
                <a:buChar char="•"/>
              </a:pPr>
              <a:r>
                <a:rPr lang="en-GB" sz="1300" kern="1200" dirty="0">
                  <a:solidFill>
                    <a:srgbClr val="4A206A"/>
                  </a:solidFill>
                  <a:latin typeface="Arial" panose="020B0604020202020204" pitchFamily="34" charset="0"/>
                  <a:cs typeface="Arial" panose="020B0604020202020204" pitchFamily="34" charset="0"/>
                </a:rPr>
                <a:t>Endoscopy, </a:t>
              </a:r>
              <a:r>
                <a:rPr lang="en-GB" sz="1300" kern="1200" dirty="0" smtClean="0">
                  <a:solidFill>
                    <a:srgbClr val="4A206A"/>
                  </a:solidFill>
                  <a:latin typeface="Arial" panose="020B0604020202020204" pitchFamily="34" charset="0"/>
                  <a:cs typeface="Arial" panose="020B0604020202020204" pitchFamily="34" charset="0"/>
                </a:rPr>
                <a:t>Gastroenterology </a:t>
              </a:r>
              <a:r>
                <a:rPr lang="en-GB" sz="1300" kern="1200" dirty="0">
                  <a:solidFill>
                    <a:srgbClr val="4A206A"/>
                  </a:solidFill>
                  <a:latin typeface="Arial" panose="020B0604020202020204" pitchFamily="34" charset="0"/>
                  <a:cs typeface="Arial" panose="020B0604020202020204" pitchFamily="34" charset="0"/>
                </a:rPr>
                <a:t>&amp; Respiratory</a:t>
              </a:r>
            </a:p>
            <a:p>
              <a:pPr marL="171450" lvl="1" indent="-171450" algn="l" defTabSz="755650">
                <a:lnSpc>
                  <a:spcPct val="90000"/>
                </a:lnSpc>
                <a:spcBef>
                  <a:spcPct val="0"/>
                </a:spcBef>
                <a:spcAft>
                  <a:spcPts val="600"/>
                </a:spcAft>
                <a:buChar char="•"/>
              </a:pPr>
              <a:r>
                <a:rPr lang="en-GB" sz="1300" kern="1200" dirty="0">
                  <a:solidFill>
                    <a:srgbClr val="4A206A"/>
                  </a:solidFill>
                  <a:latin typeface="Arial" panose="020B0604020202020204" pitchFamily="34" charset="0"/>
                  <a:cs typeface="Arial" panose="020B0604020202020204" pitchFamily="34" charset="0"/>
                </a:rPr>
                <a:t>Renal</a:t>
              </a:r>
            </a:p>
            <a:p>
              <a:pPr marL="171450" lvl="1" indent="-171450" algn="l" defTabSz="755650">
                <a:lnSpc>
                  <a:spcPct val="90000"/>
                </a:lnSpc>
                <a:spcBef>
                  <a:spcPct val="0"/>
                </a:spcBef>
                <a:spcAft>
                  <a:spcPts val="600"/>
                </a:spcAft>
                <a:buChar char="•"/>
              </a:pPr>
              <a:r>
                <a:rPr lang="en-GB" sz="1300" kern="1200" dirty="0">
                  <a:solidFill>
                    <a:srgbClr val="4A206A"/>
                  </a:solidFill>
                  <a:latin typeface="Arial" panose="020B0604020202020204" pitchFamily="34" charset="0"/>
                  <a:cs typeface="Arial" panose="020B0604020202020204" pitchFamily="34" charset="0"/>
                </a:rPr>
                <a:t>Stroke, </a:t>
              </a:r>
              <a:r>
                <a:rPr lang="en-GB" sz="1300" kern="1200" dirty="0" smtClean="0">
                  <a:solidFill>
                    <a:srgbClr val="4A206A"/>
                  </a:solidFill>
                  <a:latin typeface="Arial" panose="020B0604020202020204" pitchFamily="34" charset="0"/>
                  <a:cs typeface="Arial" panose="020B0604020202020204" pitchFamily="34" charset="0"/>
                </a:rPr>
                <a:t>Neurosciences</a:t>
              </a:r>
            </a:p>
            <a:p>
              <a:pPr marL="171450" lvl="1" indent="-171450" algn="l" defTabSz="755650">
                <a:lnSpc>
                  <a:spcPct val="90000"/>
                </a:lnSpc>
                <a:spcBef>
                  <a:spcPct val="0"/>
                </a:spcBef>
                <a:spcAft>
                  <a:spcPts val="600"/>
                </a:spcAft>
                <a:buChar char="•"/>
              </a:pPr>
              <a:r>
                <a:rPr lang="en-GB" sz="1300" kern="1200" dirty="0" smtClean="0">
                  <a:solidFill>
                    <a:srgbClr val="4A206A"/>
                  </a:solidFill>
                  <a:latin typeface="Arial" panose="020B0604020202020204" pitchFamily="34" charset="0"/>
                  <a:cs typeface="Arial" panose="020B0604020202020204" pitchFamily="34" charset="0"/>
                </a:rPr>
                <a:t>Diabetes </a:t>
              </a:r>
              <a:r>
                <a:rPr lang="en-GB" sz="1300" kern="1200" dirty="0">
                  <a:solidFill>
                    <a:srgbClr val="4A206A"/>
                  </a:solidFill>
                  <a:latin typeface="Arial" panose="020B0604020202020204" pitchFamily="34" charset="0"/>
                  <a:cs typeface="Arial" panose="020B0604020202020204" pitchFamily="34" charset="0"/>
                </a:rPr>
                <a:t>&amp; Endocrine</a:t>
              </a:r>
            </a:p>
          </p:txBody>
        </p:sp>
        <p:sp>
          <p:nvSpPr>
            <p:cNvPr id="35" name="Freeform: Shape 34">
              <a:extLst>
                <a:ext uri="{FF2B5EF4-FFF2-40B4-BE49-F238E27FC236}">
                  <a16:creationId xmlns:a16="http://schemas.microsoft.com/office/drawing/2014/main" id="{10BD5DAB-6D25-839E-91F2-766E75E67F15}"/>
                </a:ext>
              </a:extLst>
            </p:cNvPr>
            <p:cNvSpPr/>
            <p:nvPr/>
          </p:nvSpPr>
          <p:spPr>
            <a:xfrm>
              <a:off x="7092229" y="1080439"/>
              <a:ext cx="1461543" cy="671079"/>
            </a:xfrm>
            <a:custGeom>
              <a:avLst/>
              <a:gdLst>
                <a:gd name="connsiteX0" fmla="*/ 0 w 2049465"/>
                <a:gd name="connsiteY0" fmla="*/ 0 h 671079"/>
                <a:gd name="connsiteX1" fmla="*/ 2049465 w 2049465"/>
                <a:gd name="connsiteY1" fmla="*/ 0 h 671079"/>
                <a:gd name="connsiteX2" fmla="*/ 2049465 w 2049465"/>
                <a:gd name="connsiteY2" fmla="*/ 671079 h 671079"/>
                <a:gd name="connsiteX3" fmla="*/ 0 w 2049465"/>
                <a:gd name="connsiteY3" fmla="*/ 671079 h 671079"/>
                <a:gd name="connsiteX4" fmla="*/ 0 w 2049465"/>
                <a:gd name="connsiteY4" fmla="*/ 0 h 6710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9465" h="671079">
                  <a:moveTo>
                    <a:pt x="0" y="0"/>
                  </a:moveTo>
                  <a:lnTo>
                    <a:pt x="2049465" y="0"/>
                  </a:lnTo>
                  <a:lnTo>
                    <a:pt x="2049465" y="671079"/>
                  </a:lnTo>
                  <a:lnTo>
                    <a:pt x="0" y="671079"/>
                  </a:lnTo>
                  <a:lnTo>
                    <a:pt x="0" y="0"/>
                  </a:lnTo>
                  <a:close/>
                </a:path>
              </a:pathLst>
            </a:custGeom>
            <a:solidFill>
              <a:srgbClr val="C7A1E3"/>
            </a:solidFill>
            <a:ln>
              <a:noFill/>
            </a:ln>
          </p:spPr>
          <p:style>
            <a:lnRef idx="2">
              <a:scrgbClr r="0" g="0" b="0"/>
            </a:lnRef>
            <a:fillRef idx="1">
              <a:scrgbClr r="0" g="0" b="0"/>
            </a:fillRef>
            <a:effectRef idx="0">
              <a:schemeClr val="accent1">
                <a:shade val="50000"/>
                <a:hueOff val="133703"/>
                <a:satOff val="3582"/>
                <a:lumOff val="15781"/>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300" kern="1200" dirty="0" smtClean="0">
                  <a:latin typeface="Arial" panose="020B0604020202020204" pitchFamily="34" charset="0"/>
                  <a:cs typeface="Arial" panose="020B0604020202020204" pitchFamily="34" charset="0"/>
                </a:rPr>
                <a:t>Pathology</a:t>
              </a:r>
              <a:endParaRPr lang="en-GB" sz="1300" kern="1200" dirty="0">
                <a:latin typeface="Arial" panose="020B0604020202020204" pitchFamily="34" charset="0"/>
                <a:cs typeface="Arial" panose="020B0604020202020204" pitchFamily="34" charset="0"/>
              </a:endParaRPr>
            </a:p>
          </p:txBody>
        </p:sp>
        <p:sp>
          <p:nvSpPr>
            <p:cNvPr id="36" name="Freeform: Shape 35">
              <a:extLst>
                <a:ext uri="{FF2B5EF4-FFF2-40B4-BE49-F238E27FC236}">
                  <a16:creationId xmlns:a16="http://schemas.microsoft.com/office/drawing/2014/main" id="{A5E7FEB3-C1C0-E899-142F-9769F2407DA9}"/>
                </a:ext>
              </a:extLst>
            </p:cNvPr>
            <p:cNvSpPr/>
            <p:nvPr/>
          </p:nvSpPr>
          <p:spPr>
            <a:xfrm>
              <a:off x="7120085" y="1916051"/>
              <a:ext cx="1433687" cy="4096483"/>
            </a:xfrm>
            <a:custGeom>
              <a:avLst/>
              <a:gdLst>
                <a:gd name="connsiteX0" fmla="*/ 0 w 2049050"/>
                <a:gd name="connsiteY0" fmla="*/ 0 h 4096483"/>
                <a:gd name="connsiteX1" fmla="*/ 2049050 w 2049050"/>
                <a:gd name="connsiteY1" fmla="*/ 0 h 4096483"/>
                <a:gd name="connsiteX2" fmla="*/ 2049050 w 2049050"/>
                <a:gd name="connsiteY2" fmla="*/ 4096483 h 4096483"/>
                <a:gd name="connsiteX3" fmla="*/ 0 w 2049050"/>
                <a:gd name="connsiteY3" fmla="*/ 4096483 h 4096483"/>
                <a:gd name="connsiteX4" fmla="*/ 0 w 2049050"/>
                <a:gd name="connsiteY4" fmla="*/ 0 h 4096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9050" h="4096483">
                  <a:moveTo>
                    <a:pt x="0" y="0"/>
                  </a:moveTo>
                  <a:lnTo>
                    <a:pt x="2049050" y="0"/>
                  </a:lnTo>
                  <a:lnTo>
                    <a:pt x="2049050" y="4096483"/>
                  </a:lnTo>
                  <a:lnTo>
                    <a:pt x="0" y="4096483"/>
                  </a:lnTo>
                  <a:lnTo>
                    <a:pt x="0" y="0"/>
                  </a:lnTo>
                  <a:close/>
                </a:path>
              </a:pathLst>
            </a:custGeom>
            <a:solidFill>
              <a:srgbClr val="ECDFF5">
                <a:alpha val="89804"/>
              </a:srgbClr>
            </a:solidFill>
            <a:ln>
              <a:noFill/>
            </a:ln>
          </p:spPr>
          <p:style>
            <a:lnRef idx="2">
              <a:scrgbClr r="0" g="0" b="0"/>
            </a:lnRef>
            <a:fillRef idx="1">
              <a:scrgbClr r="0" g="0" b="0"/>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ts val="600"/>
                </a:spcAft>
                <a:buChar char="•"/>
              </a:pPr>
              <a:r>
                <a:rPr lang="en-GB" sz="1300" dirty="0" smtClean="0">
                  <a:solidFill>
                    <a:srgbClr val="4A206A"/>
                  </a:solidFill>
                  <a:latin typeface="Arial" panose="020B0604020202020204" pitchFamily="34" charset="0"/>
                  <a:cs typeface="Arial" panose="020B0604020202020204" pitchFamily="34" charset="0"/>
                </a:rPr>
                <a:t>Cellular Pathology</a:t>
              </a:r>
            </a:p>
            <a:p>
              <a:pPr marL="171450" lvl="1" indent="-171450" algn="l" defTabSz="755650">
                <a:lnSpc>
                  <a:spcPct val="90000"/>
                </a:lnSpc>
                <a:spcBef>
                  <a:spcPct val="0"/>
                </a:spcBef>
                <a:spcAft>
                  <a:spcPts val="600"/>
                </a:spcAft>
                <a:buChar char="•"/>
              </a:pPr>
              <a:r>
                <a:rPr lang="en-GB" sz="1300" dirty="0" smtClean="0">
                  <a:solidFill>
                    <a:srgbClr val="4A206A"/>
                  </a:solidFill>
                  <a:latin typeface="Arial" panose="020B0604020202020204" pitchFamily="34" charset="0"/>
                  <a:cs typeface="Arial" panose="020B0604020202020204" pitchFamily="34" charset="0"/>
                </a:rPr>
                <a:t>Laboratory Medicine</a:t>
              </a:r>
            </a:p>
            <a:p>
              <a:pPr marL="171450" lvl="1" indent="-171450" algn="l" defTabSz="755650">
                <a:lnSpc>
                  <a:spcPct val="90000"/>
                </a:lnSpc>
                <a:spcBef>
                  <a:spcPct val="0"/>
                </a:spcBef>
                <a:spcAft>
                  <a:spcPts val="600"/>
                </a:spcAft>
                <a:buChar char="•"/>
              </a:pPr>
              <a:r>
                <a:rPr lang="en-GB" sz="1300" kern="1200" dirty="0" smtClean="0">
                  <a:solidFill>
                    <a:srgbClr val="4A206A"/>
                  </a:solidFill>
                  <a:latin typeface="Arial" panose="020B0604020202020204" pitchFamily="34" charset="0"/>
                  <a:cs typeface="Arial" panose="020B0604020202020204" pitchFamily="34" charset="0"/>
                </a:rPr>
                <a:t>Phlebotomy</a:t>
              </a:r>
            </a:p>
            <a:p>
              <a:pPr marL="171450" lvl="1" indent="-171450" algn="l" defTabSz="755650">
                <a:lnSpc>
                  <a:spcPct val="90000"/>
                </a:lnSpc>
                <a:spcBef>
                  <a:spcPct val="0"/>
                </a:spcBef>
                <a:spcAft>
                  <a:spcPts val="600"/>
                </a:spcAft>
                <a:buChar char="•"/>
              </a:pPr>
              <a:r>
                <a:rPr lang="en-GB" sz="1300" dirty="0" smtClean="0">
                  <a:solidFill>
                    <a:srgbClr val="4A206A"/>
                  </a:solidFill>
                  <a:latin typeface="Arial" panose="020B0604020202020204" pitchFamily="34" charset="0"/>
                  <a:cs typeface="Arial" panose="020B0604020202020204" pitchFamily="34" charset="0"/>
                </a:rPr>
                <a:t>Care After Death</a:t>
              </a:r>
            </a:p>
            <a:p>
              <a:pPr marL="171450" lvl="1" indent="-171450" algn="l" defTabSz="755650">
                <a:lnSpc>
                  <a:spcPct val="90000"/>
                </a:lnSpc>
                <a:spcBef>
                  <a:spcPct val="0"/>
                </a:spcBef>
                <a:spcAft>
                  <a:spcPts val="600"/>
                </a:spcAft>
                <a:buChar char="•"/>
              </a:pPr>
              <a:r>
                <a:rPr lang="en-GB" sz="1300" kern="1200" dirty="0" smtClean="0">
                  <a:solidFill>
                    <a:srgbClr val="4A206A"/>
                  </a:solidFill>
                  <a:latin typeface="Arial" panose="020B0604020202020204" pitchFamily="34" charset="0"/>
                  <a:cs typeface="Arial" panose="020B0604020202020204" pitchFamily="34" charset="0"/>
                </a:rPr>
                <a:t>Microbiology</a:t>
              </a:r>
            </a:p>
            <a:p>
              <a:pPr marL="171450" lvl="1" indent="-171450" algn="l" defTabSz="755650">
                <a:lnSpc>
                  <a:spcPct val="90000"/>
                </a:lnSpc>
                <a:spcBef>
                  <a:spcPct val="0"/>
                </a:spcBef>
                <a:spcAft>
                  <a:spcPts val="600"/>
                </a:spcAft>
                <a:buChar char="•"/>
              </a:pPr>
              <a:r>
                <a:rPr lang="en-GB" sz="1300" dirty="0" smtClean="0">
                  <a:solidFill>
                    <a:srgbClr val="4A206A"/>
                  </a:solidFill>
                  <a:latin typeface="Arial" panose="020B0604020202020204" pitchFamily="34" charset="0"/>
                  <a:cs typeface="Arial" panose="020B0604020202020204" pitchFamily="34" charset="0"/>
                </a:rPr>
                <a:t>POCT</a:t>
              </a:r>
              <a:endParaRPr lang="en-GB" sz="1300" kern="1200" dirty="0">
                <a:solidFill>
                  <a:srgbClr val="4A206A"/>
                </a:solidFill>
                <a:latin typeface="Arial" panose="020B0604020202020204" pitchFamily="34" charset="0"/>
                <a:cs typeface="Arial" panose="020B0604020202020204" pitchFamily="34" charset="0"/>
              </a:endParaRPr>
            </a:p>
          </p:txBody>
        </p:sp>
      </p:grpSp>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Appendix </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1a</a:t>
            </a:r>
            <a:endPar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18" name="Freeform: Shape 34">
            <a:extLst>
              <a:ext uri="{FF2B5EF4-FFF2-40B4-BE49-F238E27FC236}">
                <a16:creationId xmlns:a16="http://schemas.microsoft.com/office/drawing/2014/main" id="{10BD5DAB-6D25-839E-91F2-766E75E67F15}"/>
              </a:ext>
            </a:extLst>
          </p:cNvPr>
          <p:cNvSpPr/>
          <p:nvPr/>
        </p:nvSpPr>
        <p:spPr>
          <a:xfrm>
            <a:off x="8610172" y="1116350"/>
            <a:ext cx="1420519" cy="681381"/>
          </a:xfrm>
          <a:custGeom>
            <a:avLst/>
            <a:gdLst>
              <a:gd name="connsiteX0" fmla="*/ 0 w 2049465"/>
              <a:gd name="connsiteY0" fmla="*/ 0 h 671079"/>
              <a:gd name="connsiteX1" fmla="*/ 2049465 w 2049465"/>
              <a:gd name="connsiteY1" fmla="*/ 0 h 671079"/>
              <a:gd name="connsiteX2" fmla="*/ 2049465 w 2049465"/>
              <a:gd name="connsiteY2" fmla="*/ 671079 h 671079"/>
              <a:gd name="connsiteX3" fmla="*/ 0 w 2049465"/>
              <a:gd name="connsiteY3" fmla="*/ 671079 h 671079"/>
              <a:gd name="connsiteX4" fmla="*/ 0 w 2049465"/>
              <a:gd name="connsiteY4" fmla="*/ 0 h 6710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9465" h="671079">
                <a:moveTo>
                  <a:pt x="0" y="0"/>
                </a:moveTo>
                <a:lnTo>
                  <a:pt x="2049465" y="0"/>
                </a:lnTo>
                <a:lnTo>
                  <a:pt x="2049465" y="671079"/>
                </a:lnTo>
                <a:lnTo>
                  <a:pt x="0" y="671079"/>
                </a:lnTo>
                <a:lnTo>
                  <a:pt x="0" y="0"/>
                </a:lnTo>
                <a:close/>
              </a:path>
            </a:pathLst>
          </a:custGeom>
          <a:solidFill>
            <a:srgbClr val="C7A1E3"/>
          </a:solidFill>
          <a:ln>
            <a:noFill/>
          </a:ln>
        </p:spPr>
        <p:style>
          <a:lnRef idx="2">
            <a:scrgbClr r="0" g="0" b="0"/>
          </a:lnRef>
          <a:fillRef idx="1">
            <a:scrgbClr r="0" g="0" b="0"/>
          </a:fillRef>
          <a:effectRef idx="0">
            <a:schemeClr val="accent1">
              <a:shade val="50000"/>
              <a:hueOff val="133703"/>
              <a:satOff val="3582"/>
              <a:lumOff val="15781"/>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300" kern="1200" dirty="0" smtClean="0">
                <a:latin typeface="Arial" panose="020B0604020202020204" pitchFamily="34" charset="0"/>
                <a:cs typeface="Arial" panose="020B0604020202020204" pitchFamily="34" charset="0"/>
              </a:rPr>
              <a:t>Radiology</a:t>
            </a:r>
            <a:endParaRPr lang="en-GB" sz="1300" kern="1200" dirty="0">
              <a:latin typeface="Arial" panose="020B0604020202020204" pitchFamily="34" charset="0"/>
              <a:cs typeface="Arial" panose="020B0604020202020204" pitchFamily="34" charset="0"/>
            </a:endParaRPr>
          </a:p>
        </p:txBody>
      </p:sp>
      <p:sp>
        <p:nvSpPr>
          <p:cNvPr id="19" name="Freeform: Shape 34">
            <a:extLst>
              <a:ext uri="{FF2B5EF4-FFF2-40B4-BE49-F238E27FC236}">
                <a16:creationId xmlns:a16="http://schemas.microsoft.com/office/drawing/2014/main" id="{10BD5DAB-6D25-839E-91F2-766E75E67F15}"/>
              </a:ext>
            </a:extLst>
          </p:cNvPr>
          <p:cNvSpPr/>
          <p:nvPr/>
        </p:nvSpPr>
        <p:spPr>
          <a:xfrm>
            <a:off x="10132291" y="1105251"/>
            <a:ext cx="1463482" cy="681381"/>
          </a:xfrm>
          <a:custGeom>
            <a:avLst/>
            <a:gdLst>
              <a:gd name="connsiteX0" fmla="*/ 0 w 2049465"/>
              <a:gd name="connsiteY0" fmla="*/ 0 h 671079"/>
              <a:gd name="connsiteX1" fmla="*/ 2049465 w 2049465"/>
              <a:gd name="connsiteY1" fmla="*/ 0 h 671079"/>
              <a:gd name="connsiteX2" fmla="*/ 2049465 w 2049465"/>
              <a:gd name="connsiteY2" fmla="*/ 671079 h 671079"/>
              <a:gd name="connsiteX3" fmla="*/ 0 w 2049465"/>
              <a:gd name="connsiteY3" fmla="*/ 671079 h 671079"/>
              <a:gd name="connsiteX4" fmla="*/ 0 w 2049465"/>
              <a:gd name="connsiteY4" fmla="*/ 0 h 6710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9465" h="671079">
                <a:moveTo>
                  <a:pt x="0" y="0"/>
                </a:moveTo>
                <a:lnTo>
                  <a:pt x="2049465" y="0"/>
                </a:lnTo>
                <a:lnTo>
                  <a:pt x="2049465" y="671079"/>
                </a:lnTo>
                <a:lnTo>
                  <a:pt x="0" y="671079"/>
                </a:lnTo>
                <a:lnTo>
                  <a:pt x="0" y="0"/>
                </a:lnTo>
                <a:close/>
              </a:path>
            </a:pathLst>
          </a:custGeom>
          <a:solidFill>
            <a:srgbClr val="C7A1E3"/>
          </a:solidFill>
          <a:ln>
            <a:noFill/>
          </a:ln>
        </p:spPr>
        <p:style>
          <a:lnRef idx="2">
            <a:scrgbClr r="0" g="0" b="0"/>
          </a:lnRef>
          <a:fillRef idx="1">
            <a:scrgbClr r="0" g="0" b="0"/>
          </a:fillRef>
          <a:effectRef idx="0">
            <a:schemeClr val="accent1">
              <a:shade val="50000"/>
              <a:hueOff val="133703"/>
              <a:satOff val="3582"/>
              <a:lumOff val="15781"/>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300" kern="1200" dirty="0" smtClean="0">
                <a:latin typeface="Arial" panose="020B0604020202020204" pitchFamily="34" charset="0"/>
                <a:cs typeface="Arial" panose="020B0604020202020204" pitchFamily="34" charset="0"/>
              </a:rPr>
              <a:t>Management &amp; Governance</a:t>
            </a:r>
            <a:endParaRPr lang="en-GB" sz="1300" kern="1200" dirty="0">
              <a:latin typeface="Arial" panose="020B0604020202020204" pitchFamily="34" charset="0"/>
              <a:cs typeface="Arial" panose="020B0604020202020204" pitchFamily="34" charset="0"/>
            </a:endParaRPr>
          </a:p>
        </p:txBody>
      </p:sp>
      <p:sp>
        <p:nvSpPr>
          <p:cNvPr id="20" name="Freeform: Shape 35">
            <a:extLst>
              <a:ext uri="{FF2B5EF4-FFF2-40B4-BE49-F238E27FC236}">
                <a16:creationId xmlns:a16="http://schemas.microsoft.com/office/drawing/2014/main" id="{A5E7FEB3-C1C0-E899-142F-9769F2407DA9}"/>
              </a:ext>
            </a:extLst>
          </p:cNvPr>
          <p:cNvSpPr/>
          <p:nvPr/>
        </p:nvSpPr>
        <p:spPr>
          <a:xfrm>
            <a:off x="8618877" y="1954845"/>
            <a:ext cx="1411814" cy="4159368"/>
          </a:xfrm>
          <a:custGeom>
            <a:avLst/>
            <a:gdLst>
              <a:gd name="connsiteX0" fmla="*/ 0 w 2049050"/>
              <a:gd name="connsiteY0" fmla="*/ 0 h 4096483"/>
              <a:gd name="connsiteX1" fmla="*/ 2049050 w 2049050"/>
              <a:gd name="connsiteY1" fmla="*/ 0 h 4096483"/>
              <a:gd name="connsiteX2" fmla="*/ 2049050 w 2049050"/>
              <a:gd name="connsiteY2" fmla="*/ 4096483 h 4096483"/>
              <a:gd name="connsiteX3" fmla="*/ 0 w 2049050"/>
              <a:gd name="connsiteY3" fmla="*/ 4096483 h 4096483"/>
              <a:gd name="connsiteX4" fmla="*/ 0 w 2049050"/>
              <a:gd name="connsiteY4" fmla="*/ 0 h 4096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9050" h="4096483">
                <a:moveTo>
                  <a:pt x="0" y="0"/>
                </a:moveTo>
                <a:lnTo>
                  <a:pt x="2049050" y="0"/>
                </a:lnTo>
                <a:lnTo>
                  <a:pt x="2049050" y="4096483"/>
                </a:lnTo>
                <a:lnTo>
                  <a:pt x="0" y="4096483"/>
                </a:lnTo>
                <a:lnTo>
                  <a:pt x="0" y="0"/>
                </a:lnTo>
                <a:close/>
              </a:path>
            </a:pathLst>
          </a:custGeom>
          <a:solidFill>
            <a:srgbClr val="ECDFF5">
              <a:alpha val="89804"/>
            </a:srgbClr>
          </a:solidFill>
          <a:ln>
            <a:noFill/>
          </a:ln>
        </p:spPr>
        <p:style>
          <a:lnRef idx="2">
            <a:scrgbClr r="0" g="0" b="0"/>
          </a:lnRef>
          <a:fillRef idx="1">
            <a:scrgbClr r="0" g="0" b="0"/>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90678" tIns="90678" rIns="120904" bIns="136017" numCol="1" spcCol="1270" anchor="t" anchorCtr="0">
            <a:noAutofit/>
          </a:bodyPr>
          <a:lstStyle/>
          <a:p>
            <a:pPr marL="171450" lvl="1" indent="-171450" defTabSz="755650">
              <a:lnSpc>
                <a:spcPct val="90000"/>
              </a:lnSpc>
              <a:spcBef>
                <a:spcPct val="0"/>
              </a:spcBef>
              <a:spcAft>
                <a:spcPts val="600"/>
              </a:spcAft>
              <a:buChar char="•"/>
            </a:pPr>
            <a:r>
              <a:rPr lang="en-GB" sz="1300" dirty="0" smtClean="0">
                <a:solidFill>
                  <a:srgbClr val="4A206A"/>
                </a:solidFill>
                <a:latin typeface="Arial" panose="020B0604020202020204" pitchFamily="34" charset="0"/>
                <a:cs typeface="Arial" panose="020B0604020202020204" pitchFamily="34" charset="0"/>
              </a:rPr>
              <a:t>CT</a:t>
            </a:r>
          </a:p>
          <a:p>
            <a:pPr marL="171450" lvl="1" indent="-171450" defTabSz="755650">
              <a:lnSpc>
                <a:spcPct val="90000"/>
              </a:lnSpc>
              <a:spcBef>
                <a:spcPct val="0"/>
              </a:spcBef>
              <a:spcAft>
                <a:spcPts val="600"/>
              </a:spcAft>
              <a:buChar char="•"/>
            </a:pPr>
            <a:r>
              <a:rPr lang="en-GB" sz="1300" dirty="0" smtClean="0">
                <a:solidFill>
                  <a:srgbClr val="4A206A"/>
                </a:solidFill>
                <a:latin typeface="Arial" panose="020B0604020202020204" pitchFamily="34" charset="0"/>
                <a:cs typeface="Arial" panose="020B0604020202020204" pitchFamily="34" charset="0"/>
              </a:rPr>
              <a:t>MR</a:t>
            </a:r>
          </a:p>
          <a:p>
            <a:pPr marL="171450" lvl="1" indent="-171450" defTabSz="755650">
              <a:lnSpc>
                <a:spcPct val="90000"/>
              </a:lnSpc>
              <a:spcBef>
                <a:spcPct val="0"/>
              </a:spcBef>
              <a:spcAft>
                <a:spcPts val="600"/>
              </a:spcAft>
              <a:buChar char="•"/>
            </a:pPr>
            <a:r>
              <a:rPr lang="en-GB" sz="1300" dirty="0" smtClean="0">
                <a:solidFill>
                  <a:srgbClr val="4A206A"/>
                </a:solidFill>
                <a:latin typeface="Arial" panose="020B0604020202020204" pitchFamily="34" charset="0"/>
                <a:cs typeface="Arial" panose="020B0604020202020204" pitchFamily="34" charset="0"/>
              </a:rPr>
              <a:t>Ultrasound</a:t>
            </a:r>
          </a:p>
          <a:p>
            <a:pPr marL="171450" lvl="1" indent="-171450" defTabSz="755650">
              <a:lnSpc>
                <a:spcPct val="90000"/>
              </a:lnSpc>
              <a:spcBef>
                <a:spcPct val="0"/>
              </a:spcBef>
              <a:spcAft>
                <a:spcPts val="600"/>
              </a:spcAft>
              <a:buChar char="•"/>
            </a:pPr>
            <a:r>
              <a:rPr lang="en-GB" sz="1300" dirty="0" smtClean="0">
                <a:solidFill>
                  <a:srgbClr val="4A206A"/>
                </a:solidFill>
                <a:latin typeface="Arial" panose="020B0604020202020204" pitchFamily="34" charset="0"/>
                <a:cs typeface="Arial" panose="020B0604020202020204" pitchFamily="34" charset="0"/>
              </a:rPr>
              <a:t>Interventional Radiology</a:t>
            </a:r>
          </a:p>
          <a:p>
            <a:pPr marL="171450" lvl="1" indent="-171450" defTabSz="755650">
              <a:lnSpc>
                <a:spcPct val="90000"/>
              </a:lnSpc>
              <a:spcBef>
                <a:spcPct val="0"/>
              </a:spcBef>
              <a:spcAft>
                <a:spcPts val="600"/>
              </a:spcAft>
              <a:buChar char="•"/>
            </a:pPr>
            <a:r>
              <a:rPr lang="en-GB" sz="1300" dirty="0" smtClean="0">
                <a:solidFill>
                  <a:srgbClr val="4A206A"/>
                </a:solidFill>
                <a:latin typeface="Arial" panose="020B0604020202020204" pitchFamily="34" charset="0"/>
                <a:cs typeface="Arial" panose="020B0604020202020204" pitchFamily="34" charset="0"/>
              </a:rPr>
              <a:t>PACS/ RISP</a:t>
            </a:r>
            <a:endParaRPr lang="en-GB" sz="1300" dirty="0">
              <a:solidFill>
                <a:srgbClr val="4A206A"/>
              </a:solidFill>
              <a:latin typeface="Arial" panose="020B0604020202020204" pitchFamily="34" charset="0"/>
              <a:cs typeface="Arial" panose="020B0604020202020204" pitchFamily="34" charset="0"/>
            </a:endParaRPr>
          </a:p>
        </p:txBody>
      </p:sp>
      <p:sp>
        <p:nvSpPr>
          <p:cNvPr id="21" name="Freeform: Shape 35">
            <a:extLst>
              <a:ext uri="{FF2B5EF4-FFF2-40B4-BE49-F238E27FC236}">
                <a16:creationId xmlns:a16="http://schemas.microsoft.com/office/drawing/2014/main" id="{A5E7FEB3-C1C0-E899-142F-9769F2407DA9}"/>
              </a:ext>
            </a:extLst>
          </p:cNvPr>
          <p:cNvSpPr/>
          <p:nvPr/>
        </p:nvSpPr>
        <p:spPr>
          <a:xfrm>
            <a:off x="10185897" y="1954845"/>
            <a:ext cx="1409876" cy="4159368"/>
          </a:xfrm>
          <a:custGeom>
            <a:avLst/>
            <a:gdLst>
              <a:gd name="connsiteX0" fmla="*/ 0 w 2049050"/>
              <a:gd name="connsiteY0" fmla="*/ 0 h 4096483"/>
              <a:gd name="connsiteX1" fmla="*/ 2049050 w 2049050"/>
              <a:gd name="connsiteY1" fmla="*/ 0 h 4096483"/>
              <a:gd name="connsiteX2" fmla="*/ 2049050 w 2049050"/>
              <a:gd name="connsiteY2" fmla="*/ 4096483 h 4096483"/>
              <a:gd name="connsiteX3" fmla="*/ 0 w 2049050"/>
              <a:gd name="connsiteY3" fmla="*/ 4096483 h 4096483"/>
              <a:gd name="connsiteX4" fmla="*/ 0 w 2049050"/>
              <a:gd name="connsiteY4" fmla="*/ 0 h 4096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9050" h="4096483">
                <a:moveTo>
                  <a:pt x="0" y="0"/>
                </a:moveTo>
                <a:lnTo>
                  <a:pt x="2049050" y="0"/>
                </a:lnTo>
                <a:lnTo>
                  <a:pt x="2049050" y="4096483"/>
                </a:lnTo>
                <a:lnTo>
                  <a:pt x="0" y="4096483"/>
                </a:lnTo>
                <a:lnTo>
                  <a:pt x="0" y="0"/>
                </a:lnTo>
                <a:close/>
              </a:path>
            </a:pathLst>
          </a:custGeom>
          <a:solidFill>
            <a:srgbClr val="ECDFF5">
              <a:alpha val="89804"/>
            </a:srgbClr>
          </a:solidFill>
          <a:ln>
            <a:noFill/>
          </a:ln>
        </p:spPr>
        <p:style>
          <a:lnRef idx="2">
            <a:scrgbClr r="0" g="0" b="0"/>
          </a:lnRef>
          <a:fillRef idx="1">
            <a:scrgbClr r="0" g="0" b="0"/>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ts val="600"/>
              </a:spcAft>
              <a:buChar char="•"/>
            </a:pPr>
            <a:r>
              <a:rPr lang="en-GB" sz="1300" kern="1200" dirty="0" smtClean="0">
                <a:solidFill>
                  <a:srgbClr val="4A206A"/>
                </a:solidFill>
                <a:latin typeface="Arial" panose="020B0604020202020204" pitchFamily="34" charset="0"/>
                <a:cs typeface="Arial" panose="020B0604020202020204" pitchFamily="34" charset="0"/>
              </a:rPr>
              <a:t>Quality </a:t>
            </a:r>
            <a:r>
              <a:rPr lang="en-GB" sz="1300" kern="1200" dirty="0">
                <a:solidFill>
                  <a:srgbClr val="4A206A"/>
                </a:solidFill>
                <a:latin typeface="Arial" panose="020B0604020202020204" pitchFamily="34" charset="0"/>
                <a:cs typeface="Arial" panose="020B0604020202020204" pitchFamily="34" charset="0"/>
              </a:rPr>
              <a:t>&amp; </a:t>
            </a:r>
            <a:r>
              <a:rPr lang="en-GB" sz="1300" kern="1200" dirty="0" smtClean="0">
                <a:solidFill>
                  <a:srgbClr val="4A206A"/>
                </a:solidFill>
                <a:latin typeface="Arial" panose="020B0604020202020204" pitchFamily="34" charset="0"/>
                <a:cs typeface="Arial" panose="020B0604020202020204" pitchFamily="34" charset="0"/>
              </a:rPr>
              <a:t>Safety</a:t>
            </a:r>
          </a:p>
          <a:p>
            <a:pPr marL="171450" lvl="1" indent="-171450" algn="l" defTabSz="755650">
              <a:lnSpc>
                <a:spcPct val="90000"/>
              </a:lnSpc>
              <a:spcBef>
                <a:spcPct val="0"/>
              </a:spcBef>
              <a:spcAft>
                <a:spcPts val="600"/>
              </a:spcAft>
              <a:buChar char="•"/>
            </a:pPr>
            <a:r>
              <a:rPr lang="en-GB" sz="1300" dirty="0" smtClean="0">
                <a:solidFill>
                  <a:srgbClr val="4A206A"/>
                </a:solidFill>
                <a:latin typeface="Arial" panose="020B0604020202020204" pitchFamily="34" charset="0"/>
                <a:cs typeface="Arial" panose="020B0604020202020204" pitchFamily="34" charset="0"/>
              </a:rPr>
              <a:t>Central Management</a:t>
            </a:r>
          </a:p>
          <a:p>
            <a:pPr marL="171450" lvl="1" indent="-171450" algn="l" defTabSz="755650">
              <a:lnSpc>
                <a:spcPct val="90000"/>
              </a:lnSpc>
              <a:spcBef>
                <a:spcPct val="0"/>
              </a:spcBef>
              <a:spcAft>
                <a:spcPts val="600"/>
              </a:spcAft>
              <a:buChar char="•"/>
            </a:pPr>
            <a:r>
              <a:rPr lang="en-GB" sz="1300" kern="1200" dirty="0" smtClean="0">
                <a:solidFill>
                  <a:srgbClr val="4A206A"/>
                </a:solidFill>
                <a:latin typeface="Arial" panose="020B0604020202020204" pitchFamily="34" charset="0"/>
                <a:cs typeface="Arial" panose="020B0604020202020204" pitchFamily="34" charset="0"/>
              </a:rPr>
              <a:t>Workforce support</a:t>
            </a:r>
            <a:endParaRPr lang="en-GB" sz="1300" kern="1200" dirty="0">
              <a:solidFill>
                <a:srgbClr val="4A206A"/>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431591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39684" y="732107"/>
            <a:ext cx="10515600" cy="5146185"/>
          </a:xfrm>
        </p:spPr>
        <p:txBody>
          <a:bodyPr/>
          <a:lstStyle/>
          <a:p>
            <a:pPr marL="457200" lvl="1" indent="0">
              <a:buNone/>
            </a:pPr>
            <a:endParaRPr lang="en-GB" dirty="0" smtClean="0"/>
          </a:p>
          <a:p>
            <a:pPr marL="457200" lvl="1" indent="0">
              <a:buNone/>
            </a:pPr>
            <a:endParaRPr lang="en-GB" dirty="0" smtClean="0"/>
          </a:p>
        </p:txBody>
      </p:sp>
      <p:sp>
        <p:nvSpPr>
          <p:cNvPr id="2" name="TextBox 1"/>
          <p:cNvSpPr txBox="1"/>
          <p:nvPr/>
        </p:nvSpPr>
        <p:spPr>
          <a:xfrm>
            <a:off x="73429" y="402613"/>
            <a:ext cx="11460591" cy="1538883"/>
          </a:xfrm>
          <a:prstGeom prst="rect">
            <a:avLst/>
          </a:prstGeom>
          <a:noFill/>
        </p:spPr>
        <p:txBody>
          <a:bodyPr wrap="square" rtlCol="0">
            <a:spAutoFit/>
          </a:bodyPr>
          <a:lstStyle/>
          <a:p>
            <a:pPr marL="285750" indent="-285750">
              <a:buFont typeface="Arial" panose="020B0604020202020204" pitchFamily="34" charset="0"/>
              <a:buChar char="•"/>
            </a:pPr>
            <a:r>
              <a:rPr lang="en-GB" sz="2000" dirty="0" smtClean="0"/>
              <a:t>The following arrangements are already in place within the Service Group for Financial Reporting and Scrutiny:</a:t>
            </a:r>
          </a:p>
          <a:p>
            <a:pPr marL="742950" lvl="1" indent="-285750">
              <a:buFont typeface="Arial" panose="020B0604020202020204" pitchFamily="34" charset="0"/>
              <a:buChar char="•"/>
            </a:pPr>
            <a:endParaRPr lang="en-GB" dirty="0" smtClean="0"/>
          </a:p>
          <a:p>
            <a:pPr marL="742950" lvl="1"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p:txBody>
      </p:sp>
      <p:grpSp>
        <p:nvGrpSpPr>
          <p:cNvPr id="8" name="Group 7"/>
          <p:cNvGrpSpPr/>
          <p:nvPr/>
        </p:nvGrpSpPr>
        <p:grpSpPr>
          <a:xfrm>
            <a:off x="368159" y="1107771"/>
            <a:ext cx="3590674" cy="4263166"/>
            <a:chOff x="454804" y="3080958"/>
            <a:chExt cx="2980513" cy="3110208"/>
          </a:xfrm>
        </p:grpSpPr>
        <p:sp>
          <p:nvSpPr>
            <p:cNvPr id="5" name="Rounded Rectangle 4"/>
            <p:cNvSpPr/>
            <p:nvPr/>
          </p:nvSpPr>
          <p:spPr>
            <a:xfrm>
              <a:off x="454804" y="3080958"/>
              <a:ext cx="2980513" cy="311020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Box 6"/>
            <p:cNvSpPr txBox="1"/>
            <p:nvPr/>
          </p:nvSpPr>
          <p:spPr>
            <a:xfrm>
              <a:off x="603567" y="3130353"/>
              <a:ext cx="2831750" cy="2941467"/>
            </a:xfrm>
            <a:prstGeom prst="rect">
              <a:avLst/>
            </a:prstGeom>
            <a:noFill/>
          </p:spPr>
          <p:txBody>
            <a:bodyPr wrap="square" rtlCol="0">
              <a:spAutoFit/>
            </a:bodyPr>
            <a:lstStyle/>
            <a:p>
              <a:r>
                <a:rPr lang="en-GB" sz="1600" dirty="0" smtClean="0"/>
                <a:t>Group Level:</a:t>
              </a:r>
            </a:p>
            <a:p>
              <a:pPr marL="285750" indent="-285750">
                <a:buFont typeface="Arial" panose="020B0604020202020204" pitchFamily="34" charset="0"/>
                <a:buChar char="•"/>
              </a:pPr>
              <a:r>
                <a:rPr lang="en-GB" sz="1600" dirty="0" smtClean="0"/>
                <a:t>Financial Performance Report to MSG Board (Quarterly)</a:t>
              </a:r>
            </a:p>
            <a:p>
              <a:pPr marL="285750" indent="-285750">
                <a:buFont typeface="Arial" panose="020B0604020202020204" pitchFamily="34" charset="0"/>
                <a:buChar char="•"/>
              </a:pPr>
              <a:r>
                <a:rPr lang="en-GB" sz="1600" dirty="0" smtClean="0"/>
                <a:t>Financial Performance Update to Operational Management Group (Bi-Weekly, standing agenda item, used flexibly to discuss pertinent financial issues and share progress)</a:t>
              </a:r>
            </a:p>
            <a:p>
              <a:pPr marL="285750" indent="-285750">
                <a:buFont typeface="Arial" panose="020B0604020202020204" pitchFamily="34" charset="0"/>
                <a:buChar char="•"/>
              </a:pPr>
              <a:r>
                <a:rPr lang="en-GB" sz="1600" dirty="0" smtClean="0"/>
                <a:t>Financial Improvement Board (Monthly, chaired by Group Director)</a:t>
              </a:r>
            </a:p>
            <a:p>
              <a:pPr marL="285750" indent="-285750">
                <a:buFont typeface="Arial" panose="020B0604020202020204" pitchFamily="34" charset="0"/>
                <a:buChar char="•"/>
              </a:pPr>
              <a:r>
                <a:rPr lang="en-GB" sz="1600" dirty="0" smtClean="0"/>
                <a:t>Update to Clinical Cabinet (ad hoc)</a:t>
              </a:r>
            </a:p>
            <a:p>
              <a:pPr marL="285750" indent="-285750">
                <a:buFont typeface="Arial" panose="020B0604020202020204" pitchFamily="34" charset="0"/>
                <a:buChar char="•"/>
              </a:pPr>
              <a:r>
                <a:rPr lang="en-GB" sz="1600" dirty="0" smtClean="0"/>
                <a:t>Update to Professional Nurse Forum (ad hoc)</a:t>
              </a:r>
            </a:p>
            <a:p>
              <a:pPr marL="285750" indent="-285750">
                <a:buFont typeface="Arial" panose="020B0604020202020204" pitchFamily="34" charset="0"/>
                <a:buChar char="•"/>
              </a:pPr>
              <a:r>
                <a:rPr lang="en-GB" sz="1600" dirty="0" smtClean="0"/>
                <a:t>Nurse Workforce Scrutiny Group (Weekly, chaired by DoN)</a:t>
              </a:r>
              <a:endParaRPr lang="en-GB" sz="1600" dirty="0"/>
            </a:p>
          </p:txBody>
        </p:sp>
      </p:grpSp>
      <p:grpSp>
        <p:nvGrpSpPr>
          <p:cNvPr id="11" name="Group 10"/>
          <p:cNvGrpSpPr/>
          <p:nvPr/>
        </p:nvGrpSpPr>
        <p:grpSpPr>
          <a:xfrm>
            <a:off x="8220063" y="1023811"/>
            <a:ext cx="3313958" cy="4287163"/>
            <a:chOff x="454804" y="3034576"/>
            <a:chExt cx="3202796" cy="3206222"/>
          </a:xfrm>
        </p:grpSpPr>
        <p:sp>
          <p:nvSpPr>
            <p:cNvPr id="12" name="Rounded Rectangle 11"/>
            <p:cNvSpPr/>
            <p:nvPr/>
          </p:nvSpPr>
          <p:spPr>
            <a:xfrm>
              <a:off x="454804" y="3034576"/>
              <a:ext cx="3202796" cy="320622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Box 12"/>
            <p:cNvSpPr txBox="1"/>
            <p:nvPr/>
          </p:nvSpPr>
          <p:spPr>
            <a:xfrm>
              <a:off x="555934" y="3300675"/>
              <a:ext cx="2982723" cy="2462878"/>
            </a:xfrm>
            <a:prstGeom prst="rect">
              <a:avLst/>
            </a:prstGeom>
            <a:noFill/>
          </p:spPr>
          <p:txBody>
            <a:bodyPr wrap="square" rtlCol="0">
              <a:spAutoFit/>
            </a:bodyPr>
            <a:lstStyle/>
            <a:p>
              <a:r>
                <a:rPr lang="en-GB" sz="1600" dirty="0" smtClean="0"/>
                <a:t>Additional Scrutiny &amp; Control:</a:t>
              </a:r>
            </a:p>
            <a:p>
              <a:pPr marL="285750" indent="-285750">
                <a:buFont typeface="Arial" panose="020B0604020202020204" pitchFamily="34" charset="0"/>
                <a:buChar char="•"/>
              </a:pPr>
              <a:r>
                <a:rPr lang="en-GB" sz="1600" dirty="0" smtClean="0"/>
                <a:t>Working groups in high risk areas for workforce planning (Pathology, Acute Medicine, UEC)</a:t>
              </a:r>
            </a:p>
            <a:p>
              <a:pPr marL="285750" indent="-285750">
                <a:buFont typeface="Arial" panose="020B0604020202020204" pitchFamily="34" charset="0"/>
                <a:buChar char="•"/>
              </a:pPr>
              <a:r>
                <a:rPr lang="en-GB" sz="1600" dirty="0" smtClean="0"/>
                <a:t>Vacancy Control Panel (Weekly – triumvirate and BPs)</a:t>
              </a:r>
            </a:p>
            <a:p>
              <a:pPr marL="285750" indent="-285750">
                <a:buFont typeface="Arial" panose="020B0604020202020204" pitchFamily="34" charset="0"/>
                <a:buChar char="•"/>
              </a:pPr>
              <a:r>
                <a:rPr lang="en-GB" sz="1600" dirty="0" smtClean="0"/>
                <a:t>Enhanced agency/ locum sign off processes</a:t>
              </a:r>
            </a:p>
            <a:p>
              <a:pPr marL="285750" indent="-285750">
                <a:buFont typeface="Arial" panose="020B0604020202020204" pitchFamily="34" charset="0"/>
                <a:buChar char="•"/>
              </a:pPr>
              <a:r>
                <a:rPr lang="en-GB" sz="1600" dirty="0" smtClean="0"/>
                <a:t>Scheme of delegation and procurement hierarchy (reviewed regularly – most recently in May 2024)</a:t>
              </a:r>
            </a:p>
          </p:txBody>
        </p:sp>
      </p:grpSp>
      <p:grpSp>
        <p:nvGrpSpPr>
          <p:cNvPr id="14" name="Group 13"/>
          <p:cNvGrpSpPr/>
          <p:nvPr/>
        </p:nvGrpSpPr>
        <p:grpSpPr>
          <a:xfrm>
            <a:off x="4349692" y="1043960"/>
            <a:ext cx="3479512" cy="4287163"/>
            <a:chOff x="368160" y="2684855"/>
            <a:chExt cx="3202796" cy="3110208"/>
          </a:xfrm>
        </p:grpSpPr>
        <p:sp>
          <p:nvSpPr>
            <p:cNvPr id="15" name="Rounded Rectangle 14"/>
            <p:cNvSpPr/>
            <p:nvPr/>
          </p:nvSpPr>
          <p:spPr>
            <a:xfrm>
              <a:off x="368160" y="2684855"/>
              <a:ext cx="3202796" cy="311020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Box 15"/>
            <p:cNvSpPr txBox="1"/>
            <p:nvPr/>
          </p:nvSpPr>
          <p:spPr>
            <a:xfrm>
              <a:off x="572845" y="2794358"/>
              <a:ext cx="2998111" cy="2433781"/>
            </a:xfrm>
            <a:prstGeom prst="rect">
              <a:avLst/>
            </a:prstGeom>
            <a:noFill/>
          </p:spPr>
          <p:txBody>
            <a:bodyPr wrap="square" rtlCol="0">
              <a:spAutoFit/>
            </a:bodyPr>
            <a:lstStyle/>
            <a:p>
              <a:r>
                <a:rPr lang="en-GB" sz="1600" dirty="0" smtClean="0"/>
                <a:t>Divisional Level:</a:t>
              </a:r>
            </a:p>
            <a:p>
              <a:pPr marL="285750" indent="-285750">
                <a:buFont typeface="Arial" panose="020B0604020202020204" pitchFamily="34" charset="0"/>
                <a:buChar char="•"/>
              </a:pPr>
              <a:r>
                <a:rPr lang="en-GB" sz="1600" dirty="0" smtClean="0"/>
                <a:t>Financial Performance Report to Divisional Board (Monthly)</a:t>
              </a:r>
            </a:p>
            <a:p>
              <a:pPr marL="285750" indent="-285750">
                <a:buFont typeface="Arial" panose="020B0604020202020204" pitchFamily="34" charset="0"/>
                <a:buChar char="•"/>
              </a:pPr>
              <a:r>
                <a:rPr lang="en-GB" sz="1600" dirty="0" smtClean="0"/>
                <a:t>Divisional Business Meetings (Monthly/ Bi Weekly)</a:t>
              </a:r>
            </a:p>
            <a:p>
              <a:pPr marL="285750" indent="-285750">
                <a:buFont typeface="Arial" panose="020B0604020202020204" pitchFamily="34" charset="0"/>
                <a:buChar char="•"/>
              </a:pPr>
              <a:r>
                <a:rPr lang="en-GB" sz="1600" dirty="0" smtClean="0"/>
                <a:t>Budget holder meetings – targeting areas of higher financial risk (either due to value or volatility of expenditure) with frequency flexed to match service requirement.</a:t>
              </a:r>
            </a:p>
            <a:p>
              <a:endParaRPr lang="en-GB" dirty="0" smtClean="0"/>
            </a:p>
            <a:p>
              <a:endParaRPr lang="en-GB" dirty="0" smtClean="0"/>
            </a:p>
          </p:txBody>
        </p:sp>
      </p:grpSp>
      <p:sp>
        <p:nvSpPr>
          <p:cNvPr id="17" name="TextBox 16"/>
          <p:cNvSpPr txBox="1"/>
          <p:nvPr/>
        </p:nvSpPr>
        <p:spPr>
          <a:xfrm>
            <a:off x="479747" y="5461915"/>
            <a:ext cx="11219402" cy="1846659"/>
          </a:xfrm>
          <a:prstGeom prst="rect">
            <a:avLst/>
          </a:prstGeom>
          <a:noFill/>
        </p:spPr>
        <p:txBody>
          <a:bodyPr wrap="square" rtlCol="0">
            <a:spAutoFit/>
          </a:bodyPr>
          <a:lstStyle/>
          <a:p>
            <a:pPr marL="285750" indent="-285750">
              <a:buFont typeface="Arial" panose="020B0604020202020204" pitchFamily="34" charset="0"/>
              <a:buChar char="•"/>
            </a:pPr>
            <a:r>
              <a:rPr lang="en-GB" sz="2000" dirty="0" smtClean="0"/>
              <a:t>MSG is undergoing a managerial OCP which will better align capacity with operational and financial risk management. As part of completion of this process through June and July further review of the meeting structures and efficacy alongside forward requirements will be undertaken.</a:t>
            </a:r>
          </a:p>
          <a:p>
            <a:pPr marL="742950" lvl="1" indent="-285750">
              <a:buFont typeface="Arial" panose="020B0604020202020204" pitchFamily="34" charset="0"/>
              <a:buChar char="•"/>
            </a:pPr>
            <a:endParaRPr lang="en-GB" dirty="0" smtClean="0"/>
          </a:p>
          <a:p>
            <a:pPr marL="742950" lvl="1"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p:txBody>
      </p:sp>
      <p:sp>
        <p:nvSpPr>
          <p:cNvPr id="18"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Appendix </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2 – Governance Arrangements</a:t>
            </a:r>
            <a:endPar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2047778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Appendix 3: Trends Overall </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trend – Actuals</a:t>
            </a:r>
            <a:endPar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endParaRPr>
          </a:p>
        </p:txBody>
      </p:sp>
      <p:sp>
        <p:nvSpPr>
          <p:cNvPr id="16" name="TextBox 15"/>
          <p:cNvSpPr txBox="1"/>
          <p:nvPr/>
        </p:nvSpPr>
        <p:spPr>
          <a:xfrm>
            <a:off x="127819" y="2617918"/>
            <a:ext cx="11985523" cy="3677603"/>
          </a:xfrm>
          <a:prstGeom prst="roundRect">
            <a:avLst/>
          </a:prstGeom>
          <a:noFill/>
          <a:ln>
            <a:solidFill>
              <a:srgbClr val="002060"/>
            </a:solidFill>
          </a:ln>
        </p:spPr>
        <p:txBody>
          <a:bodyPr wrap="square" rtlCol="0">
            <a:spAutoFit/>
          </a:bodyPr>
          <a:lstStyle/>
          <a:p>
            <a:pPr marL="285750" indent="-285750">
              <a:buFont typeface="Arial" panose="020B0604020202020204" pitchFamily="34" charset="0"/>
              <a:buChar char="•"/>
            </a:pPr>
            <a:r>
              <a:rPr lang="en-GB" sz="1400" dirty="0" smtClean="0">
                <a:solidFill>
                  <a:srgbClr val="002060"/>
                </a:solidFill>
                <a:latin typeface="Arial" panose="020B0604020202020204" pitchFamily="34" charset="0"/>
                <a:cs typeface="Arial" panose="020B0604020202020204" pitchFamily="34" charset="0"/>
              </a:rPr>
              <a:t>Direct meaningful comparisons in pay are difficult due to the timing and mixture of back pay in pay awards during 23/24. However, if the annualised average is compared between 23/24 and current year, pay has slightly reduced, largely driven by lower nurse agency expenditure.</a:t>
            </a:r>
          </a:p>
          <a:p>
            <a:endParaRPr lang="en-GB" sz="1400" dirty="0" smtClean="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E</a:t>
            </a:r>
            <a:r>
              <a:rPr lang="en-GB" sz="1400" dirty="0" smtClean="0">
                <a:solidFill>
                  <a:srgbClr val="002060"/>
                </a:solidFill>
                <a:latin typeface="Arial" panose="020B0604020202020204" pitchFamily="34" charset="0"/>
                <a:cs typeface="Arial" panose="020B0604020202020204" pitchFamily="34" charset="0"/>
              </a:rPr>
              <a:t>xpenditure remains above allocated budgets, with key pressures at the front door and acute medicine services for nursing and medical staffing, as well as within the pathology workforce (medical and scientific staffing). </a:t>
            </a:r>
          </a:p>
          <a:p>
            <a:endParaRPr lang="en-GB" sz="1400" dirty="0" smtClean="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smtClean="0">
                <a:solidFill>
                  <a:srgbClr val="002060"/>
                </a:solidFill>
                <a:latin typeface="Arial" panose="020B0604020202020204" pitchFamily="34" charset="0"/>
                <a:cs typeface="Arial" panose="020B0604020202020204" pitchFamily="34" charset="0"/>
              </a:rPr>
              <a:t>Non pay spend average for the first 2 months of 24/25 financial year is c6% higher than the average across 23/24, c8% if year end movements are excluded. Adjusting for high cost drugs and devices still leaves an above inflationary allocation increase in spend. Main areas where pressures are known to be issues include growth in diabetic pumps &amp; monitors, increased Cardiology device and associated consumables (volume and price increases, only part off set by income), continued surge pressure in general consumables and spend associated with end of life equipment maintenance/ replacement.</a:t>
            </a:r>
          </a:p>
          <a:p>
            <a:endParaRPr lang="en-GB" sz="1400" dirty="0" smtClean="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smtClean="0">
                <a:solidFill>
                  <a:srgbClr val="002060"/>
                </a:solidFill>
                <a:latin typeface="Arial" panose="020B0604020202020204" pitchFamily="34" charset="0"/>
                <a:cs typeface="Arial" panose="020B0604020202020204" pitchFamily="34" charset="0"/>
              </a:rPr>
              <a:t>Income levels in month 2 have improved to stay ahead of 23/24 average but it is too early to take that as a trend indication. Gaps against budgetary expectations include specialist commissioning income and a series of long standing historic targets that have not been met post Covid and are under review as part of budget setting in Q1.</a:t>
            </a:r>
            <a:endParaRPr lang="en-GB" sz="1400" dirty="0">
              <a:solidFill>
                <a:srgbClr val="002060"/>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a:stretch>
            <a:fillRect/>
          </a:stretch>
        </p:blipFill>
        <p:spPr>
          <a:xfrm>
            <a:off x="177872" y="468501"/>
            <a:ext cx="3894527" cy="2149417"/>
          </a:xfrm>
          <a:prstGeom prst="rect">
            <a:avLst/>
          </a:prstGeom>
        </p:spPr>
      </p:pic>
      <p:pic>
        <p:nvPicPr>
          <p:cNvPr id="3" name="Picture 2"/>
          <p:cNvPicPr>
            <a:picLocks noChangeAspect="1"/>
          </p:cNvPicPr>
          <p:nvPr/>
        </p:nvPicPr>
        <p:blipFill>
          <a:blip r:embed="rId3"/>
          <a:stretch>
            <a:fillRect/>
          </a:stretch>
        </p:blipFill>
        <p:spPr>
          <a:xfrm>
            <a:off x="4218677" y="470026"/>
            <a:ext cx="3880607" cy="2147892"/>
          </a:xfrm>
          <a:prstGeom prst="rect">
            <a:avLst/>
          </a:prstGeom>
        </p:spPr>
      </p:pic>
      <p:pic>
        <p:nvPicPr>
          <p:cNvPr id="4" name="Picture 3"/>
          <p:cNvPicPr>
            <a:picLocks noChangeAspect="1"/>
          </p:cNvPicPr>
          <p:nvPr/>
        </p:nvPicPr>
        <p:blipFill>
          <a:blip r:embed="rId4"/>
          <a:stretch>
            <a:fillRect/>
          </a:stretch>
        </p:blipFill>
        <p:spPr>
          <a:xfrm>
            <a:off x="8245562" y="473875"/>
            <a:ext cx="3708140" cy="2144043"/>
          </a:xfrm>
          <a:prstGeom prst="rect">
            <a:avLst/>
          </a:prstGeom>
        </p:spPr>
      </p:pic>
    </p:spTree>
    <p:extLst>
      <p:ext uri="{BB962C8B-B14F-4D97-AF65-F5344CB8AC3E}">
        <p14:creationId xmlns:p14="http://schemas.microsoft.com/office/powerpoint/2010/main" val="26478381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Appendix 3: </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Trends – </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Registered Nursing</a:t>
            </a:r>
            <a:endPar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64C2AECE-9B37-25D3-EABF-4A21289D0CBE}"/>
              </a:ext>
            </a:extLst>
          </p:cNvPr>
          <p:cNvSpPr txBox="1"/>
          <p:nvPr/>
        </p:nvSpPr>
        <p:spPr>
          <a:xfrm>
            <a:off x="4114823" y="2751855"/>
            <a:ext cx="7957105" cy="3217902"/>
          </a:xfrm>
          <a:prstGeom prst="roundRect">
            <a:avLst/>
          </a:prstGeom>
          <a:noFill/>
          <a:ln>
            <a:solidFill>
              <a:srgbClr val="002060"/>
            </a:solidFill>
          </a:ln>
        </p:spPr>
        <p:txBody>
          <a:bodyPr wrap="square" rtlCol="0">
            <a:spAutoFit/>
          </a:bodyPr>
          <a:lstStyle/>
          <a:p>
            <a:pPr marL="369275" indent="-369275">
              <a:spcAft>
                <a:spcPts val="600"/>
              </a:spcAft>
              <a:buFont typeface="Arial" panose="020B0604020202020204" pitchFamily="34" charset="0"/>
              <a:buChar char="•"/>
            </a:pPr>
            <a:r>
              <a:rPr lang="en-GB" sz="1400" dirty="0" smtClean="0">
                <a:solidFill>
                  <a:srgbClr val="002060"/>
                </a:solidFill>
                <a:latin typeface="Arial" panose="020B0604020202020204" pitchFamily="34" charset="0"/>
                <a:cs typeface="Arial" panose="020B0604020202020204" pitchFamily="34" charset="0"/>
              </a:rPr>
              <a:t>Total monthly average pay for RN’s has reduced as a result of the significant reduction in agency expenditure, although substantive costs have increased for pay award and recruitment and there has been uplift in non agency variable pay to cover where required. Position adjusted for inflation and service change does show lower overall pay costs for RN.</a:t>
            </a:r>
          </a:p>
          <a:p>
            <a:pPr marL="369275" indent="-369275">
              <a:spcAft>
                <a:spcPts val="600"/>
              </a:spcAft>
              <a:buFont typeface="Arial" panose="020B0604020202020204" pitchFamily="34" charset="0"/>
              <a:buChar char="•"/>
            </a:pPr>
            <a:r>
              <a:rPr lang="en-GB" sz="1400" dirty="0" smtClean="0">
                <a:solidFill>
                  <a:srgbClr val="002060"/>
                </a:solidFill>
                <a:latin typeface="Arial" panose="020B0604020202020204" pitchFamily="34" charset="0"/>
                <a:cs typeface="Arial" panose="020B0604020202020204" pitchFamily="34" charset="0"/>
              </a:rPr>
              <a:t>Total wte utilised (incl. cover) across the service group has remained largely static from April 2023, reflecting service change and new investments (Surgical Assessment Unit, MIU, Surge) alongside better fill rates.</a:t>
            </a:r>
          </a:p>
          <a:p>
            <a:pPr marL="369275" indent="-369275">
              <a:spcAft>
                <a:spcPts val="600"/>
              </a:spcAft>
              <a:buFont typeface="Arial" panose="020B0604020202020204" pitchFamily="34" charset="0"/>
              <a:buChar char="•"/>
            </a:pPr>
            <a:r>
              <a:rPr lang="en-GB" sz="1400" dirty="0" smtClean="0">
                <a:solidFill>
                  <a:srgbClr val="002060"/>
                </a:solidFill>
                <a:latin typeface="Arial" panose="020B0604020202020204" pitchFamily="34" charset="0"/>
                <a:cs typeface="Arial" panose="020B0604020202020204" pitchFamily="34" charset="0"/>
              </a:rPr>
              <a:t>Unavailability remains above ‘allocation’ levels – averaging 31%to 32%, against a cover allowance in budget of 26.9%.</a:t>
            </a:r>
          </a:p>
          <a:p>
            <a:pPr marL="369275" indent="-369275">
              <a:spcAft>
                <a:spcPts val="600"/>
              </a:spcAft>
              <a:buFont typeface="Arial" panose="020B0604020202020204" pitchFamily="34" charset="0"/>
              <a:buChar char="•"/>
            </a:pPr>
            <a:r>
              <a:rPr lang="en-GB" sz="1400" dirty="0" smtClean="0">
                <a:solidFill>
                  <a:srgbClr val="002060"/>
                </a:solidFill>
                <a:latin typeface="Arial" panose="020B0604020202020204" pitchFamily="34" charset="0"/>
                <a:cs typeface="Arial" panose="020B0604020202020204" pitchFamily="34" charset="0"/>
              </a:rPr>
              <a:t>Surge in the form of Singleton beds, and ED and EMU pressures remain a key issue to resolve.</a:t>
            </a:r>
          </a:p>
        </p:txBody>
      </p:sp>
      <p:pic>
        <p:nvPicPr>
          <p:cNvPr id="3" name="Picture 2"/>
          <p:cNvPicPr>
            <a:picLocks noChangeAspect="1"/>
          </p:cNvPicPr>
          <p:nvPr/>
        </p:nvPicPr>
        <p:blipFill>
          <a:blip r:embed="rId2"/>
          <a:stretch>
            <a:fillRect/>
          </a:stretch>
        </p:blipFill>
        <p:spPr>
          <a:xfrm>
            <a:off x="4006013" y="487881"/>
            <a:ext cx="4144809" cy="2170113"/>
          </a:xfrm>
          <a:prstGeom prst="rect">
            <a:avLst/>
          </a:prstGeom>
        </p:spPr>
      </p:pic>
      <p:pic>
        <p:nvPicPr>
          <p:cNvPr id="8" name="Picture 7"/>
          <p:cNvPicPr>
            <a:picLocks noChangeAspect="1"/>
          </p:cNvPicPr>
          <p:nvPr/>
        </p:nvPicPr>
        <p:blipFill>
          <a:blip r:embed="rId3"/>
          <a:stretch>
            <a:fillRect/>
          </a:stretch>
        </p:blipFill>
        <p:spPr>
          <a:xfrm>
            <a:off x="8201920" y="487881"/>
            <a:ext cx="3870008" cy="2170113"/>
          </a:xfrm>
          <a:prstGeom prst="rect">
            <a:avLst/>
          </a:prstGeom>
        </p:spPr>
      </p:pic>
      <p:pic>
        <p:nvPicPr>
          <p:cNvPr id="14" name="Picture 13"/>
          <p:cNvPicPr>
            <a:picLocks noChangeAspect="1"/>
          </p:cNvPicPr>
          <p:nvPr/>
        </p:nvPicPr>
        <p:blipFill>
          <a:blip r:embed="rId4"/>
          <a:stretch>
            <a:fillRect/>
          </a:stretch>
        </p:blipFill>
        <p:spPr>
          <a:xfrm>
            <a:off x="123604" y="487882"/>
            <a:ext cx="3766611" cy="2170112"/>
          </a:xfrm>
          <a:prstGeom prst="rect">
            <a:avLst/>
          </a:prstGeom>
        </p:spPr>
      </p:pic>
      <p:pic>
        <p:nvPicPr>
          <p:cNvPr id="2" name="Picture 1"/>
          <p:cNvPicPr>
            <a:picLocks noChangeAspect="1"/>
          </p:cNvPicPr>
          <p:nvPr/>
        </p:nvPicPr>
        <p:blipFill>
          <a:blip r:embed="rId5"/>
          <a:stretch>
            <a:fillRect/>
          </a:stretch>
        </p:blipFill>
        <p:spPr>
          <a:xfrm>
            <a:off x="123604" y="2691989"/>
            <a:ext cx="3766611" cy="2094465"/>
          </a:xfrm>
          <a:prstGeom prst="rect">
            <a:avLst/>
          </a:prstGeom>
        </p:spPr>
      </p:pic>
      <p:pic>
        <p:nvPicPr>
          <p:cNvPr id="4" name="Picture 3"/>
          <p:cNvPicPr>
            <a:picLocks noChangeAspect="1"/>
          </p:cNvPicPr>
          <p:nvPr/>
        </p:nvPicPr>
        <p:blipFill>
          <a:blip r:embed="rId6"/>
          <a:stretch>
            <a:fillRect/>
          </a:stretch>
        </p:blipFill>
        <p:spPr>
          <a:xfrm>
            <a:off x="123604" y="4820449"/>
            <a:ext cx="3766611" cy="1880873"/>
          </a:xfrm>
          <a:prstGeom prst="rect">
            <a:avLst/>
          </a:prstGeom>
        </p:spPr>
      </p:pic>
    </p:spTree>
    <p:extLst>
      <p:ext uri="{BB962C8B-B14F-4D97-AF65-F5344CB8AC3E}">
        <p14:creationId xmlns:p14="http://schemas.microsoft.com/office/powerpoint/2010/main" val="23800724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Appendix 3: </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Trends – </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Unregistered Nursing</a:t>
            </a:r>
            <a:endPar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11" name="TextBox 10"/>
          <p:cNvSpPr txBox="1"/>
          <p:nvPr/>
        </p:nvSpPr>
        <p:spPr>
          <a:xfrm>
            <a:off x="4359565" y="2844005"/>
            <a:ext cx="7594138" cy="3915966"/>
          </a:xfrm>
          <a:prstGeom prst="roundRect">
            <a:avLst/>
          </a:prstGeom>
          <a:noFill/>
          <a:ln>
            <a:solidFill>
              <a:srgbClr val="002060"/>
            </a:solidFill>
          </a:ln>
        </p:spPr>
        <p:txBody>
          <a:bodyPr wrap="square" rtlCol="0">
            <a:spAutoFit/>
          </a:bodyPr>
          <a:lstStyle/>
          <a:p>
            <a:pPr marL="285750" indent="-285750">
              <a:buFont typeface="Arial" panose="020B0604020202020204" pitchFamily="34" charset="0"/>
              <a:buChar char="•"/>
            </a:pPr>
            <a:r>
              <a:rPr lang="en-GB" sz="1600" dirty="0">
                <a:solidFill>
                  <a:srgbClr val="002060"/>
                </a:solidFill>
                <a:latin typeface="Arial" panose="020B0604020202020204" pitchFamily="34" charset="0"/>
                <a:cs typeface="Arial" panose="020B0604020202020204" pitchFamily="34" charset="0"/>
              </a:rPr>
              <a:t>Overall pay trend largely stable when amended for inflation, reflecting reductions in ‘pre registration’ nurse numbers in 23/24 who have now moved to registered lines offset by planned investments and related recruitment.</a:t>
            </a:r>
          </a:p>
          <a:p>
            <a:endParaRPr lang="en-GB" sz="16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solidFill>
                  <a:srgbClr val="002060"/>
                </a:solidFill>
                <a:latin typeface="Arial" panose="020B0604020202020204" pitchFamily="34" charset="0"/>
                <a:cs typeface="Arial" panose="020B0604020202020204" pitchFamily="34" charset="0"/>
              </a:rPr>
              <a:t>Substantive vacancies in this staff group totalling  69.98wte in month 2, however there are 15.83wte in the recruitment pipeline.</a:t>
            </a:r>
          </a:p>
          <a:p>
            <a:endParaRPr lang="en-GB" sz="16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solidFill>
                  <a:srgbClr val="002060"/>
                </a:solidFill>
                <a:latin typeface="Arial" panose="020B0604020202020204" pitchFamily="34" charset="0"/>
                <a:cs typeface="Arial" panose="020B0604020202020204" pitchFamily="34" charset="0"/>
              </a:rPr>
              <a:t>Challenges in managing surge, acuity &amp; sickness, continued weekly monitoring, scrutiny and review.</a:t>
            </a:r>
          </a:p>
          <a:p>
            <a:pPr marL="369275" indent="-369275">
              <a:buFont typeface="Arial" panose="020B0604020202020204" pitchFamily="34" charset="0"/>
              <a:buChar char="•"/>
            </a:pPr>
            <a:endParaRPr lang="en-GB" sz="1600" dirty="0">
              <a:solidFill>
                <a:srgbClr val="002060"/>
              </a:solidFill>
              <a:latin typeface="Arial" panose="020B0604020202020204" pitchFamily="34" charset="0"/>
              <a:cs typeface="Arial" panose="020B0604020202020204" pitchFamily="34" charset="0"/>
            </a:endParaRPr>
          </a:p>
          <a:p>
            <a:pPr marL="369275" indent="-369275">
              <a:buFont typeface="Arial" panose="020B0604020202020204" pitchFamily="34" charset="0"/>
              <a:buChar char="•"/>
            </a:pPr>
            <a:r>
              <a:rPr lang="en-GB" sz="1600" dirty="0">
                <a:solidFill>
                  <a:srgbClr val="002060"/>
                </a:solidFill>
                <a:latin typeface="Arial" panose="020B0604020202020204" pitchFamily="34" charset="0"/>
                <a:cs typeface="Arial" panose="020B0604020202020204" pitchFamily="34" charset="0"/>
              </a:rPr>
              <a:t>Sickness </a:t>
            </a:r>
            <a:r>
              <a:rPr lang="en-GB" sz="1600" dirty="0" smtClean="0">
                <a:solidFill>
                  <a:srgbClr val="002060"/>
                </a:solidFill>
                <a:latin typeface="Arial" panose="020B0604020202020204" pitchFamily="34" charset="0"/>
                <a:cs typeface="Arial" panose="020B0604020202020204" pitchFamily="34" charset="0"/>
              </a:rPr>
              <a:t>audits </a:t>
            </a:r>
            <a:endParaRPr lang="en-GB" sz="1600" dirty="0">
              <a:solidFill>
                <a:srgbClr val="002060"/>
              </a:solidFill>
              <a:latin typeface="Arial" panose="020B0604020202020204" pitchFamily="34" charset="0"/>
              <a:cs typeface="Arial" panose="020B0604020202020204" pitchFamily="34" charset="0"/>
            </a:endParaRPr>
          </a:p>
          <a:p>
            <a:endParaRPr lang="en-GB" sz="1600" dirty="0">
              <a:solidFill>
                <a:srgbClr val="002060"/>
              </a:solidFill>
              <a:latin typeface="Arial" panose="020B0604020202020204" pitchFamily="34" charset="0"/>
              <a:cs typeface="Arial" panose="020B0604020202020204" pitchFamily="34" charset="0"/>
            </a:endParaRPr>
          </a:p>
          <a:p>
            <a:pPr marL="369275" indent="-369275">
              <a:buFont typeface="Arial" panose="020B0604020202020204" pitchFamily="34" charset="0"/>
              <a:buChar char="•"/>
            </a:pPr>
            <a:r>
              <a:rPr lang="en-GB" sz="1600" dirty="0">
                <a:solidFill>
                  <a:srgbClr val="002060"/>
                </a:solidFill>
                <a:latin typeface="Arial" panose="020B0604020202020204" pitchFamily="34" charset="0"/>
                <a:cs typeface="Arial" panose="020B0604020202020204" pitchFamily="34" charset="0"/>
              </a:rPr>
              <a:t>Renewed focus on recruitment and retention for HCSW</a:t>
            </a:r>
          </a:p>
        </p:txBody>
      </p:sp>
      <p:pic>
        <p:nvPicPr>
          <p:cNvPr id="4" name="Picture 3"/>
          <p:cNvPicPr>
            <a:picLocks noChangeAspect="1"/>
          </p:cNvPicPr>
          <p:nvPr/>
        </p:nvPicPr>
        <p:blipFill>
          <a:blip r:embed="rId4"/>
          <a:stretch>
            <a:fillRect/>
          </a:stretch>
        </p:blipFill>
        <p:spPr>
          <a:xfrm>
            <a:off x="3971132" y="523564"/>
            <a:ext cx="3880279" cy="2154982"/>
          </a:xfrm>
          <a:prstGeom prst="rect">
            <a:avLst/>
          </a:prstGeom>
        </p:spPr>
      </p:pic>
      <p:pic>
        <p:nvPicPr>
          <p:cNvPr id="9" name="Picture 8"/>
          <p:cNvPicPr>
            <a:picLocks noChangeAspect="1"/>
          </p:cNvPicPr>
          <p:nvPr/>
        </p:nvPicPr>
        <p:blipFill>
          <a:blip r:embed="rId5"/>
          <a:stretch>
            <a:fillRect/>
          </a:stretch>
        </p:blipFill>
        <p:spPr>
          <a:xfrm>
            <a:off x="81028" y="523564"/>
            <a:ext cx="3807481" cy="2154982"/>
          </a:xfrm>
          <a:prstGeom prst="rect">
            <a:avLst/>
          </a:prstGeom>
        </p:spPr>
      </p:pic>
      <p:pic>
        <p:nvPicPr>
          <p:cNvPr id="2" name="Picture 1"/>
          <p:cNvPicPr>
            <a:picLocks noChangeAspect="1"/>
          </p:cNvPicPr>
          <p:nvPr/>
        </p:nvPicPr>
        <p:blipFill>
          <a:blip r:embed="rId6"/>
          <a:stretch>
            <a:fillRect/>
          </a:stretch>
        </p:blipFill>
        <p:spPr>
          <a:xfrm>
            <a:off x="7934034" y="523564"/>
            <a:ext cx="3931652" cy="2154982"/>
          </a:xfrm>
          <a:prstGeom prst="rect">
            <a:avLst/>
          </a:prstGeom>
        </p:spPr>
      </p:pic>
      <p:pic>
        <p:nvPicPr>
          <p:cNvPr id="3" name="Picture 2"/>
          <p:cNvPicPr>
            <a:picLocks noChangeAspect="1"/>
          </p:cNvPicPr>
          <p:nvPr/>
        </p:nvPicPr>
        <p:blipFill>
          <a:blip r:embed="rId7"/>
          <a:stretch>
            <a:fillRect/>
          </a:stretch>
        </p:blipFill>
        <p:spPr>
          <a:xfrm>
            <a:off x="81027" y="2844005"/>
            <a:ext cx="4186173" cy="2623921"/>
          </a:xfrm>
          <a:prstGeom prst="rect">
            <a:avLst/>
          </a:prstGeom>
        </p:spPr>
      </p:pic>
    </p:spTree>
    <p:extLst>
      <p:ext uri="{BB962C8B-B14F-4D97-AF65-F5344CB8AC3E}">
        <p14:creationId xmlns:p14="http://schemas.microsoft.com/office/powerpoint/2010/main" val="10823908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Appendix 3: </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Trends – </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medical </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&amp; dental pay</a:t>
            </a:r>
            <a:endPar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11" name="TextBox 10"/>
          <p:cNvSpPr txBox="1"/>
          <p:nvPr/>
        </p:nvSpPr>
        <p:spPr>
          <a:xfrm>
            <a:off x="177872" y="2922655"/>
            <a:ext cx="11774346" cy="3286006"/>
          </a:xfrm>
          <a:prstGeom prst="roundRect">
            <a:avLst/>
          </a:prstGeom>
          <a:noFill/>
          <a:ln>
            <a:solidFill>
              <a:srgbClr val="002060"/>
            </a:solidFill>
          </a:ln>
        </p:spPr>
        <p:txBody>
          <a:bodyPr wrap="square" rtlCol="0">
            <a:spAutoFit/>
          </a:bodyPr>
          <a:lstStyle/>
          <a:p>
            <a:pPr marL="285750" indent="-285750">
              <a:spcAft>
                <a:spcPts val="600"/>
              </a:spcAft>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Overall pay trend largely stable if exclude impact of Industrial </a:t>
            </a:r>
            <a:r>
              <a:rPr lang="en-GB" dirty="0" smtClean="0">
                <a:solidFill>
                  <a:srgbClr val="002060"/>
                </a:solidFill>
                <a:latin typeface="Arial" panose="020B0604020202020204" pitchFamily="34" charset="0"/>
                <a:cs typeface="Arial" panose="020B0604020202020204" pitchFamily="34" charset="0"/>
              </a:rPr>
              <a:t>Action, small reduction.</a:t>
            </a:r>
            <a:endParaRPr lang="en-GB" dirty="0">
              <a:solidFill>
                <a:srgbClr val="002060"/>
              </a:solidFill>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High cost agency significantly reduced in 23/24 with a focus on recruitment and use of lower cost cover options.</a:t>
            </a:r>
          </a:p>
          <a:p>
            <a:pPr marL="285750" indent="-285750">
              <a:spcAft>
                <a:spcPts val="600"/>
              </a:spcAft>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Active recruitment ongoing in May 2024 for Acute Physicians &amp; Geriatricians linked to UEC </a:t>
            </a:r>
            <a:r>
              <a:rPr lang="en-GB" dirty="0" smtClean="0">
                <a:solidFill>
                  <a:srgbClr val="002060"/>
                </a:solidFill>
                <a:latin typeface="Arial" panose="020B0604020202020204" pitchFamily="34" charset="0"/>
                <a:cs typeface="Arial" panose="020B0604020202020204" pitchFamily="34" charset="0"/>
              </a:rPr>
              <a:t>strategy.</a:t>
            </a:r>
          </a:p>
          <a:p>
            <a:pPr marL="285750" indent="-285750">
              <a:spcAft>
                <a:spcPts val="600"/>
              </a:spcAft>
              <a:buFont typeface="Arial" panose="020B0604020202020204" pitchFamily="34" charset="0"/>
              <a:buChar char="•"/>
            </a:pPr>
            <a:r>
              <a:rPr lang="en-GB" dirty="0" smtClean="0">
                <a:solidFill>
                  <a:srgbClr val="002060"/>
                </a:solidFill>
                <a:latin typeface="Arial" panose="020B0604020202020204" pitchFamily="34" charset="0"/>
                <a:cs typeface="Arial" panose="020B0604020202020204" pitchFamily="34" charset="0"/>
              </a:rPr>
              <a:t>Rota redesign work being completed to confirm baseline for consultant and non consultant staffing.</a:t>
            </a:r>
          </a:p>
          <a:p>
            <a:pPr marL="285750" indent="-285750">
              <a:spcAft>
                <a:spcPts val="600"/>
              </a:spcAft>
              <a:buFont typeface="Arial" panose="020B0604020202020204" pitchFamily="34" charset="0"/>
              <a:buChar char="•"/>
            </a:pPr>
            <a:r>
              <a:rPr lang="en-GB" dirty="0" smtClean="0">
                <a:solidFill>
                  <a:srgbClr val="002060"/>
                </a:solidFill>
                <a:latin typeface="Arial" panose="020B0604020202020204" pitchFamily="34" charset="0"/>
                <a:cs typeface="Arial" panose="020B0604020202020204" pitchFamily="34" charset="0"/>
              </a:rPr>
              <a:t>Challenges </a:t>
            </a:r>
            <a:r>
              <a:rPr lang="en-GB" dirty="0">
                <a:solidFill>
                  <a:srgbClr val="002060"/>
                </a:solidFill>
                <a:latin typeface="Arial" panose="020B0604020202020204" pitchFamily="34" charset="0"/>
                <a:cs typeface="Arial" panose="020B0604020202020204" pitchFamily="34" charset="0"/>
              </a:rPr>
              <a:t>in managing sickness, gaps in training </a:t>
            </a:r>
            <a:r>
              <a:rPr lang="en-GB" dirty="0" smtClean="0">
                <a:solidFill>
                  <a:srgbClr val="002060"/>
                </a:solidFill>
                <a:latin typeface="Arial" panose="020B0604020202020204" pitchFamily="34" charset="0"/>
                <a:cs typeface="Arial" panose="020B0604020202020204" pitchFamily="34" charset="0"/>
              </a:rPr>
              <a:t>rota’s </a:t>
            </a:r>
            <a:r>
              <a:rPr lang="en-GB" dirty="0">
                <a:solidFill>
                  <a:srgbClr val="002060"/>
                </a:solidFill>
                <a:latin typeface="Arial" panose="020B0604020202020204" pitchFamily="34" charset="0"/>
                <a:cs typeface="Arial" panose="020B0604020202020204" pitchFamily="34" charset="0"/>
              </a:rPr>
              <a:t>including those driven by LTFT trainees, baselining post service </a:t>
            </a:r>
            <a:r>
              <a:rPr lang="en-GB" dirty="0" smtClean="0">
                <a:solidFill>
                  <a:srgbClr val="002060"/>
                </a:solidFill>
                <a:latin typeface="Arial" panose="020B0604020202020204" pitchFamily="34" charset="0"/>
                <a:cs typeface="Arial" panose="020B0604020202020204" pitchFamily="34" charset="0"/>
              </a:rPr>
              <a:t>changes.</a:t>
            </a:r>
          </a:p>
          <a:p>
            <a:pPr marL="285750" indent="-285750">
              <a:spcAft>
                <a:spcPts val="600"/>
              </a:spcAft>
              <a:buFont typeface="Arial" panose="020B0604020202020204" pitchFamily="34" charset="0"/>
              <a:buChar char="•"/>
            </a:pPr>
            <a:r>
              <a:rPr lang="en-GB" dirty="0" smtClean="0">
                <a:solidFill>
                  <a:srgbClr val="002060"/>
                </a:solidFill>
                <a:latin typeface="Arial" panose="020B0604020202020204" pitchFamily="34" charset="0"/>
                <a:cs typeface="Arial" panose="020B0604020202020204" pitchFamily="34" charset="0"/>
              </a:rPr>
              <a:t>Process </a:t>
            </a:r>
            <a:r>
              <a:rPr lang="en-GB" dirty="0">
                <a:solidFill>
                  <a:srgbClr val="002060"/>
                </a:solidFill>
                <a:latin typeface="Arial" panose="020B0604020202020204" pitchFamily="34" charset="0"/>
                <a:cs typeface="Arial" panose="020B0604020202020204" pitchFamily="34" charset="0"/>
              </a:rPr>
              <a:t>improvements around information flows to allow better forecasting of costs and ledger management of fluctuations.</a:t>
            </a:r>
          </a:p>
        </p:txBody>
      </p:sp>
      <p:pic>
        <p:nvPicPr>
          <p:cNvPr id="4" name="Picture 3"/>
          <p:cNvPicPr>
            <a:picLocks noChangeAspect="1"/>
          </p:cNvPicPr>
          <p:nvPr/>
        </p:nvPicPr>
        <p:blipFill>
          <a:blip r:embed="rId4"/>
          <a:stretch>
            <a:fillRect/>
          </a:stretch>
        </p:blipFill>
        <p:spPr>
          <a:xfrm>
            <a:off x="177873" y="529660"/>
            <a:ext cx="3627509" cy="2287431"/>
          </a:xfrm>
          <a:prstGeom prst="rect">
            <a:avLst/>
          </a:prstGeom>
        </p:spPr>
      </p:pic>
      <p:pic>
        <p:nvPicPr>
          <p:cNvPr id="10" name="Picture 9"/>
          <p:cNvPicPr>
            <a:picLocks noChangeAspect="1"/>
          </p:cNvPicPr>
          <p:nvPr/>
        </p:nvPicPr>
        <p:blipFill>
          <a:blip r:embed="rId5"/>
          <a:stretch>
            <a:fillRect/>
          </a:stretch>
        </p:blipFill>
        <p:spPr>
          <a:xfrm>
            <a:off x="8092280" y="529660"/>
            <a:ext cx="3961175" cy="2287431"/>
          </a:xfrm>
          <a:prstGeom prst="rect">
            <a:avLst/>
          </a:prstGeom>
        </p:spPr>
      </p:pic>
      <p:pic>
        <p:nvPicPr>
          <p:cNvPr id="12" name="Picture 11"/>
          <p:cNvPicPr>
            <a:picLocks noChangeAspect="1"/>
          </p:cNvPicPr>
          <p:nvPr/>
        </p:nvPicPr>
        <p:blipFill>
          <a:blip r:embed="rId6"/>
          <a:stretch>
            <a:fillRect/>
          </a:stretch>
        </p:blipFill>
        <p:spPr>
          <a:xfrm>
            <a:off x="3925454" y="538283"/>
            <a:ext cx="4064002" cy="2278808"/>
          </a:xfrm>
          <a:prstGeom prst="rect">
            <a:avLst/>
          </a:prstGeom>
        </p:spPr>
      </p:pic>
    </p:spTree>
    <p:extLst>
      <p:ext uri="{BB962C8B-B14F-4D97-AF65-F5344CB8AC3E}">
        <p14:creationId xmlns:p14="http://schemas.microsoft.com/office/powerpoint/2010/main" val="18901394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Appendix 3: </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Trends – </a:t>
            </a: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ll variable </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pay trajectories</a:t>
            </a:r>
            <a:endPar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10" name="Rounded Rectangle 9">
            <a:extLst>
              <a:ext uri="{FF2B5EF4-FFF2-40B4-BE49-F238E27FC236}">
                <a16:creationId xmlns:a16="http://schemas.microsoft.com/office/drawing/2014/main" id="{CFE4FAA5-F3A2-E660-14D5-4C544892B5DA}"/>
              </a:ext>
            </a:extLst>
          </p:cNvPr>
          <p:cNvSpPr/>
          <p:nvPr/>
        </p:nvSpPr>
        <p:spPr>
          <a:xfrm>
            <a:off x="321808" y="4340679"/>
            <a:ext cx="11407698" cy="1823690"/>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1" i="0" u="none" strike="noStrike" kern="0" cap="none" spc="0" normalizeH="0" baseline="0" noProof="0" dirty="0">
                <a:ln>
                  <a:noFill/>
                </a:ln>
                <a:solidFill>
                  <a:srgbClr val="002060"/>
                </a:solidFill>
                <a:effectLst/>
                <a:uLnTx/>
                <a:uFillTx/>
                <a:latin typeface="Arial"/>
                <a:ea typeface="+mn-ea"/>
                <a:cs typeface="+mn-cs"/>
                <a:sym typeface="Arial"/>
              </a:rPr>
              <a:t>Actions underway/reasons for movement</a:t>
            </a:r>
            <a:r>
              <a:rPr kumimoji="0" lang="en-GB" sz="1400" b="1" i="0" u="none" strike="noStrike" kern="0" cap="none" spc="0" normalizeH="0" baseline="0" noProof="0" dirty="0" smtClean="0">
                <a:ln>
                  <a:noFill/>
                </a:ln>
                <a:solidFill>
                  <a:srgbClr val="002060"/>
                </a:solidFill>
                <a:effectLst/>
                <a:uLnTx/>
                <a:uFillTx/>
                <a:latin typeface="Arial"/>
                <a:ea typeface="+mn-ea"/>
                <a:cs typeface="+mn-cs"/>
                <a:sym typeface="Arial"/>
              </a:rPr>
              <a:t>:</a:t>
            </a: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400" kern="0" noProof="0" dirty="0" smtClean="0">
                <a:solidFill>
                  <a:srgbClr val="002060"/>
                </a:solidFill>
                <a:latin typeface="Arial"/>
                <a:sym typeface="Arial"/>
              </a:rPr>
              <a:t>Comprehensive plan of recruitment and unavailability management for registered nursing with the impact of the very successful overseas recruitment campaigns now showing in variable pay spend with further reductions expected. </a:t>
            </a: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400" kern="0" dirty="0" smtClean="0">
                <a:solidFill>
                  <a:srgbClr val="002060"/>
                </a:solidFill>
                <a:latin typeface="Arial"/>
                <a:sym typeface="Arial"/>
              </a:rPr>
              <a:t>Medical &amp; Dental trends are skewed by the impact of Industrial Action at the end of 23/24, work to redesign core rota’s, recruit substantive staff and stabilise services anticipated to reduce costs in year. </a:t>
            </a: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400" kern="0" dirty="0" smtClean="0">
                <a:solidFill>
                  <a:srgbClr val="002060"/>
                </a:solidFill>
                <a:latin typeface="Arial"/>
                <a:sym typeface="Arial"/>
              </a:rPr>
              <a:t>Healthcare scientist and Allied Health Professions spend link to activity delivery in Pathology and Radiology with workforce redesign underway and consideration of all options to release substantive clinicians time for clinical delivery. </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400" kern="0" noProof="0" dirty="0" smtClean="0">
              <a:solidFill>
                <a:srgbClr val="002060"/>
              </a:solidFill>
              <a:latin typeface="Arial"/>
              <a:sym typeface="Arial"/>
            </a:endParaRPr>
          </a:p>
        </p:txBody>
      </p:sp>
      <p:pic>
        <p:nvPicPr>
          <p:cNvPr id="2" name="Picture 1"/>
          <p:cNvPicPr>
            <a:picLocks noChangeAspect="1"/>
          </p:cNvPicPr>
          <p:nvPr/>
        </p:nvPicPr>
        <p:blipFill>
          <a:blip r:embed="rId4"/>
          <a:stretch>
            <a:fillRect/>
          </a:stretch>
        </p:blipFill>
        <p:spPr>
          <a:xfrm>
            <a:off x="1809114" y="493465"/>
            <a:ext cx="8101504" cy="3747769"/>
          </a:xfrm>
          <a:prstGeom prst="rect">
            <a:avLst/>
          </a:prstGeom>
        </p:spPr>
      </p:pic>
    </p:spTree>
    <p:extLst>
      <p:ext uri="{BB962C8B-B14F-4D97-AF65-F5344CB8AC3E}">
        <p14:creationId xmlns:p14="http://schemas.microsoft.com/office/powerpoint/2010/main" val="10842317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Appendix 3: </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Trends – </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clinical services &amp; supplies, drugs</a:t>
            </a:r>
            <a:endPar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endParaRPr>
          </a:p>
        </p:txBody>
      </p:sp>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2"/>
          <a:stretch>
            <a:fillRect/>
          </a:stretch>
        </p:blipFill>
        <p:spPr>
          <a:xfrm>
            <a:off x="177872" y="6043498"/>
            <a:ext cx="2238027" cy="692361"/>
          </a:xfrm>
          <a:prstGeom prst="rect">
            <a:avLst/>
          </a:prstGeom>
        </p:spPr>
      </p:pic>
      <p:sp>
        <p:nvSpPr>
          <p:cNvPr id="12" name="TextBox 11"/>
          <p:cNvSpPr txBox="1"/>
          <p:nvPr/>
        </p:nvSpPr>
        <p:spPr>
          <a:xfrm>
            <a:off x="6317673" y="2797646"/>
            <a:ext cx="5636029" cy="3915966"/>
          </a:xfrm>
          <a:prstGeom prst="roundRect">
            <a:avLst/>
          </a:prstGeom>
          <a:solidFill>
            <a:schemeClr val="bg1"/>
          </a:solidFill>
          <a:ln>
            <a:solidFill>
              <a:srgbClr val="002060"/>
            </a:solidFill>
          </a:ln>
        </p:spPr>
        <p:txBody>
          <a:bodyPr wrap="square" rtlCol="0">
            <a:spAutoFit/>
          </a:bodyPr>
          <a:lstStyle/>
          <a:p>
            <a:pPr marL="285750" indent="-285750">
              <a:buFont typeface="Arial" panose="020B0604020202020204" pitchFamily="34" charset="0"/>
              <a:buChar char="•"/>
            </a:pPr>
            <a:r>
              <a:rPr lang="en-GB" sz="1600" dirty="0">
                <a:solidFill>
                  <a:srgbClr val="002060"/>
                </a:solidFill>
                <a:latin typeface="Arial" panose="020B0604020202020204" pitchFamily="34" charset="0"/>
                <a:cs typeface="Arial" panose="020B0604020202020204" pitchFamily="34" charset="0"/>
              </a:rPr>
              <a:t>Clinical supplies &amp; service trend line in year largely flat if exclude ‘year end’ stock changes; against challenging CIP targets historically in this area.</a:t>
            </a:r>
          </a:p>
          <a:p>
            <a:endParaRPr lang="en-GB" sz="16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solidFill>
                  <a:srgbClr val="002060"/>
                </a:solidFill>
                <a:latin typeface="Arial" panose="020B0604020202020204" pitchFamily="34" charset="0"/>
                <a:cs typeface="Arial" panose="020B0604020202020204" pitchFamily="34" charset="0"/>
              </a:rPr>
              <a:t>Year on year increase expenditure trend in excess of </a:t>
            </a:r>
            <a:r>
              <a:rPr lang="en-GB" sz="1600" dirty="0" smtClean="0">
                <a:solidFill>
                  <a:srgbClr val="002060"/>
                </a:solidFill>
                <a:latin typeface="Arial" panose="020B0604020202020204" pitchFamily="34" charset="0"/>
                <a:cs typeface="Arial" panose="020B0604020202020204" pitchFamily="34" charset="0"/>
              </a:rPr>
              <a:t>allocations, in particular where there has been growth in the service (diabetes, neurology, cardiology)</a:t>
            </a:r>
            <a:endParaRPr lang="en-GB" sz="1600" dirty="0">
              <a:solidFill>
                <a:srgbClr val="002060"/>
              </a:solidFill>
              <a:latin typeface="Arial" panose="020B0604020202020204" pitchFamily="34" charset="0"/>
              <a:cs typeface="Arial" panose="020B0604020202020204" pitchFamily="34" charset="0"/>
            </a:endParaRPr>
          </a:p>
          <a:p>
            <a:endParaRPr lang="en-GB" sz="16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solidFill>
                  <a:srgbClr val="002060"/>
                </a:solidFill>
                <a:latin typeface="Arial" panose="020B0604020202020204" pitchFamily="34" charset="0"/>
                <a:cs typeface="Arial" panose="020B0604020202020204" pitchFamily="34" charset="0"/>
              </a:rPr>
              <a:t>Limited value in looking at the ‘global’ picture; deep dives into specific areas provide more </a:t>
            </a:r>
            <a:r>
              <a:rPr lang="en-GB" sz="1600" dirty="0" smtClean="0">
                <a:solidFill>
                  <a:srgbClr val="002060"/>
                </a:solidFill>
                <a:latin typeface="Arial" panose="020B0604020202020204" pitchFamily="34" charset="0"/>
                <a:cs typeface="Arial" panose="020B0604020202020204" pitchFamily="34" charset="0"/>
              </a:rPr>
              <a:t>detail. If unable to deliver proportionate real terms spend reductions then increased pressure on the pay allocations to recover financial position.</a:t>
            </a:r>
            <a:endParaRPr lang="en-GB" sz="1600" dirty="0">
              <a:solidFill>
                <a:srgbClr val="002060"/>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3"/>
          <a:stretch>
            <a:fillRect/>
          </a:stretch>
        </p:blipFill>
        <p:spPr>
          <a:xfrm>
            <a:off x="177872" y="498533"/>
            <a:ext cx="6019728" cy="2210397"/>
          </a:xfrm>
          <a:prstGeom prst="rect">
            <a:avLst/>
          </a:prstGeom>
        </p:spPr>
      </p:pic>
      <p:pic>
        <p:nvPicPr>
          <p:cNvPr id="3" name="Picture 2"/>
          <p:cNvPicPr>
            <a:picLocks noChangeAspect="1"/>
          </p:cNvPicPr>
          <p:nvPr/>
        </p:nvPicPr>
        <p:blipFill>
          <a:blip r:embed="rId4"/>
          <a:stretch>
            <a:fillRect/>
          </a:stretch>
        </p:blipFill>
        <p:spPr>
          <a:xfrm>
            <a:off x="177873" y="2813443"/>
            <a:ext cx="6019728" cy="2755631"/>
          </a:xfrm>
          <a:prstGeom prst="rect">
            <a:avLst/>
          </a:prstGeom>
        </p:spPr>
      </p:pic>
      <p:pic>
        <p:nvPicPr>
          <p:cNvPr id="9" name="Picture 8"/>
          <p:cNvPicPr>
            <a:picLocks noChangeAspect="1"/>
          </p:cNvPicPr>
          <p:nvPr/>
        </p:nvPicPr>
        <p:blipFill>
          <a:blip r:embed="rId5"/>
          <a:stretch>
            <a:fillRect/>
          </a:stretch>
        </p:blipFill>
        <p:spPr>
          <a:xfrm>
            <a:off x="6317673" y="498533"/>
            <a:ext cx="5714158" cy="2210397"/>
          </a:xfrm>
          <a:prstGeom prst="rect">
            <a:avLst/>
          </a:prstGeom>
        </p:spPr>
      </p:pic>
    </p:spTree>
    <p:extLst>
      <p:ext uri="{BB962C8B-B14F-4D97-AF65-F5344CB8AC3E}">
        <p14:creationId xmlns:p14="http://schemas.microsoft.com/office/powerpoint/2010/main" val="3775474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agenda</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graphicFrame>
        <p:nvGraphicFramePr>
          <p:cNvPr id="35" name="Diagram 34">
            <a:extLst>
              <a:ext uri="{FF2B5EF4-FFF2-40B4-BE49-F238E27FC236}">
                <a16:creationId xmlns:a16="http://schemas.microsoft.com/office/drawing/2014/main" id="{D73110D7-1361-E06D-9AB5-3A30ADA4F535}"/>
              </a:ext>
            </a:extLst>
          </p:cNvPr>
          <p:cNvGraphicFramePr/>
          <p:nvPr>
            <p:extLst>
              <p:ext uri="{D42A27DB-BD31-4B8C-83A1-F6EECF244321}">
                <p14:modId xmlns:p14="http://schemas.microsoft.com/office/powerpoint/2010/main" val="81294884"/>
              </p:ext>
            </p:extLst>
          </p:nvPr>
        </p:nvGraphicFramePr>
        <p:xfrm>
          <a:off x="2028283" y="394020"/>
          <a:ext cx="8128000" cy="57703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729223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Appendix </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4: Savings Plan Detail</a:t>
            </a:r>
            <a:endPar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endParaRPr>
          </a:p>
        </p:txBody>
      </p:sp>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2"/>
          <a:stretch>
            <a:fillRect/>
          </a:stretch>
        </p:blipFill>
        <p:spPr>
          <a:xfrm>
            <a:off x="177872" y="6043498"/>
            <a:ext cx="2238027" cy="692361"/>
          </a:xfrm>
          <a:prstGeom prst="rect">
            <a:avLst/>
          </a:prstGeom>
        </p:spPr>
      </p:pic>
      <p:pic>
        <p:nvPicPr>
          <p:cNvPr id="5" name="Picture 4"/>
          <p:cNvPicPr>
            <a:picLocks noChangeAspect="1"/>
          </p:cNvPicPr>
          <p:nvPr/>
        </p:nvPicPr>
        <p:blipFill>
          <a:blip r:embed="rId3"/>
          <a:stretch>
            <a:fillRect/>
          </a:stretch>
        </p:blipFill>
        <p:spPr>
          <a:xfrm>
            <a:off x="450376" y="501130"/>
            <a:ext cx="8063693" cy="5394704"/>
          </a:xfrm>
          <a:prstGeom prst="rect">
            <a:avLst/>
          </a:prstGeom>
        </p:spPr>
      </p:pic>
    </p:spTree>
    <p:extLst>
      <p:ext uri="{BB962C8B-B14F-4D97-AF65-F5344CB8AC3E}">
        <p14:creationId xmlns:p14="http://schemas.microsoft.com/office/powerpoint/2010/main" val="10503833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2">
            <a:extLst>
              <a:ext uri="{FF2B5EF4-FFF2-40B4-BE49-F238E27FC236}">
                <a16:creationId xmlns:a16="http://schemas.microsoft.com/office/drawing/2014/main" id="{BEC39CCF-0B62-181F-1943-CD02DE9A163B}"/>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executive </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summary – Service Background, Structure &amp; Context</a:t>
            </a:r>
            <a:endPar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endParaRPr>
          </a:p>
        </p:txBody>
      </p:sp>
      <p:sp>
        <p:nvSpPr>
          <p:cNvPr id="11" name="TextBox 10"/>
          <p:cNvSpPr txBox="1"/>
          <p:nvPr/>
        </p:nvSpPr>
        <p:spPr>
          <a:xfrm>
            <a:off x="300863" y="394020"/>
            <a:ext cx="11582840" cy="6776323"/>
          </a:xfrm>
          <a:prstGeom prst="roundRect">
            <a:avLst/>
          </a:prstGeom>
          <a:noFill/>
          <a:ln>
            <a:solidFill>
              <a:srgbClr val="002060"/>
            </a:solidFill>
          </a:ln>
        </p:spPr>
        <p:txBody>
          <a:bodyPr wrap="square" rtlCol="0">
            <a:spAutoFit/>
          </a:bodyPr>
          <a:lstStyle/>
          <a:p>
            <a:pPr marL="285750" indent="-285750">
              <a:buFont typeface="Arial" panose="020B0604020202020204" pitchFamily="34" charset="0"/>
              <a:buChar char="•"/>
            </a:pPr>
            <a:r>
              <a:rPr lang="en-GB" sz="1400" dirty="0" smtClean="0">
                <a:solidFill>
                  <a:srgbClr val="002060"/>
                </a:solidFill>
                <a:latin typeface="Arial" panose="020B0604020202020204" pitchFamily="34" charset="0"/>
                <a:cs typeface="Arial" panose="020B0604020202020204" pitchFamily="34" charset="0"/>
              </a:rPr>
              <a:t>Morriston Service Group (MSG) base opening allocation of £271m for 24/25 with further allocations supporting high cost drugs and performance recovery </a:t>
            </a:r>
            <a:r>
              <a:rPr lang="en-GB" sz="1400" dirty="0" smtClean="0">
                <a:solidFill>
                  <a:srgbClr val="002060"/>
                </a:solidFill>
                <a:latin typeface="Arial" panose="020B0604020202020204" pitchFamily="34" charset="0"/>
                <a:cs typeface="Arial" panose="020B0604020202020204" pitchFamily="34" charset="0"/>
              </a:rPr>
              <a:t>to follow in year.</a:t>
            </a:r>
          </a:p>
          <a:p>
            <a:endParaRPr lang="en-GB" sz="1400" dirty="0" smtClean="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smtClean="0">
                <a:solidFill>
                  <a:srgbClr val="002060"/>
                </a:solidFill>
                <a:latin typeface="Arial" panose="020B0604020202020204" pitchFamily="34" charset="0"/>
                <a:cs typeface="Arial" panose="020B0604020202020204" pitchFamily="34" charset="0"/>
              </a:rPr>
              <a:t>MSG has had significant challenges in delivering within it’s funding envelope for a number of years, although progress has been made on reducing overall run rate and removing excess expenditure over the last 12 months particularly in nursing; further strategic work is ongoing to develop services in a way that can deliver efficiently and effectively within allocated funding levels.</a:t>
            </a:r>
          </a:p>
          <a:p>
            <a:pPr marL="285750" indent="-285750">
              <a:buFont typeface="Arial" panose="020B0604020202020204" pitchFamily="34" charset="0"/>
              <a:buChar char="•"/>
            </a:pPr>
            <a:endParaRPr lang="en-GB" sz="1400" dirty="0" smtClean="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smtClean="0">
                <a:solidFill>
                  <a:srgbClr val="002060"/>
                </a:solidFill>
                <a:latin typeface="Arial" panose="020B0604020202020204" pitchFamily="34" charset="0"/>
                <a:cs typeface="Arial" panose="020B0604020202020204" pitchFamily="34" charset="0"/>
              </a:rPr>
              <a:t>There have also been a number of changes in the last year with Service Group Director Sue Moore joining in September 2023 and transfers between service groups through the latter half of 23/24 financial year to align organisational strategy. There remain a few smaller transfers yet to process in 2024. </a:t>
            </a:r>
          </a:p>
          <a:p>
            <a:endParaRPr lang="en-GB" sz="1400" dirty="0" smtClean="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smtClean="0">
                <a:solidFill>
                  <a:srgbClr val="002060"/>
                </a:solidFill>
                <a:latin typeface="Arial" panose="020B0604020202020204" pitchFamily="34" charset="0"/>
                <a:cs typeface="Arial" panose="020B0604020202020204" pitchFamily="34" charset="0"/>
              </a:rPr>
              <a:t>A new service group structure is in the process of implementation following an OCP with the aim of reorganising services and shoring up managerial capacity to deliver against performance and financial challenges (see appendix 1 and 1a for service breakdown pre and post OCP). </a:t>
            </a:r>
          </a:p>
          <a:p>
            <a:endParaRPr lang="en-GB" sz="1400" dirty="0" smtClean="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smtClean="0">
                <a:solidFill>
                  <a:srgbClr val="002060"/>
                </a:solidFill>
                <a:latin typeface="Arial" panose="020B0604020202020204" pitchFamily="34" charset="0"/>
                <a:cs typeface="Arial" panose="020B0604020202020204" pitchFamily="34" charset="0"/>
              </a:rPr>
              <a:t>New Divisional structure summary:</a:t>
            </a:r>
          </a:p>
          <a:p>
            <a:pPr marL="285750" indent="-2857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400" dirty="0" smtClean="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400" dirty="0" smtClean="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400" dirty="0" smtClean="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smtClean="0">
                <a:solidFill>
                  <a:srgbClr val="002060"/>
                </a:solidFill>
                <a:latin typeface="Arial" panose="020B0604020202020204" pitchFamily="34" charset="0"/>
                <a:cs typeface="Arial" panose="020B0604020202020204" pitchFamily="34" charset="0"/>
              </a:rPr>
              <a:t>MSG closed the 23/24 financial year with a budgetary over spend of £33.1m, carrying significant pressure into the new financial year despite success in year on reducing both nursing and medical variable pay rates carried into 24/25 and closure of wards on site to support decant and infection control work, whilst ensuring patients could still be cared for in an appropriate setting.</a:t>
            </a:r>
          </a:p>
          <a:p>
            <a:endParaRPr lang="en-GB" sz="1400" dirty="0" smtClean="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smtClean="0">
                <a:solidFill>
                  <a:srgbClr val="002060"/>
                </a:solidFill>
                <a:latin typeface="Arial" panose="020B0604020202020204" pitchFamily="34" charset="0"/>
                <a:cs typeface="Arial" panose="020B0604020202020204" pitchFamily="34" charset="0"/>
              </a:rPr>
              <a:t>Clear strategic approach going forward based around active risk management, local accountability, clear communication and performance escalation. </a:t>
            </a:r>
            <a:endParaRPr lang="en-GB" sz="1400" dirty="0" smtClean="0">
              <a:solidFill>
                <a:srgbClr val="002060"/>
              </a:solidFill>
              <a:latin typeface="Arial" panose="020B0604020202020204" pitchFamily="34" charset="0"/>
              <a:cs typeface="Arial" panose="020B0604020202020204" pitchFamily="34" charset="0"/>
            </a:endParaRPr>
          </a:p>
        </p:txBody>
      </p:sp>
      <p:graphicFrame>
        <p:nvGraphicFramePr>
          <p:cNvPr id="5" name="Diagram 4"/>
          <p:cNvGraphicFramePr/>
          <p:nvPr>
            <p:extLst>
              <p:ext uri="{D42A27DB-BD31-4B8C-83A1-F6EECF244321}">
                <p14:modId xmlns:p14="http://schemas.microsoft.com/office/powerpoint/2010/main" val="750574301"/>
              </p:ext>
            </p:extLst>
          </p:nvPr>
        </p:nvGraphicFramePr>
        <p:xfrm>
          <a:off x="886689" y="3546764"/>
          <a:ext cx="9799783" cy="17364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410252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2">
            <a:extLst>
              <a:ext uri="{FF2B5EF4-FFF2-40B4-BE49-F238E27FC236}">
                <a16:creationId xmlns:a16="http://schemas.microsoft.com/office/drawing/2014/main" id="{BEC39CCF-0B62-181F-1943-CD02DE9A163B}"/>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executive </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summary – In Year Financial Performance Summary</a:t>
            </a:r>
            <a:endPar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endParaRPr>
          </a:p>
        </p:txBody>
      </p:sp>
      <p:sp>
        <p:nvSpPr>
          <p:cNvPr id="4" name="Rounded Rectangle 9">
            <a:extLst>
              <a:ext uri="{FF2B5EF4-FFF2-40B4-BE49-F238E27FC236}">
                <a16:creationId xmlns:a16="http://schemas.microsoft.com/office/drawing/2014/main" id="{5DE38DD0-17D2-268A-9193-184F3BD16204}"/>
              </a:ext>
            </a:extLst>
          </p:cNvPr>
          <p:cNvSpPr/>
          <p:nvPr/>
        </p:nvSpPr>
        <p:spPr>
          <a:xfrm>
            <a:off x="94177" y="465757"/>
            <a:ext cx="3983017" cy="6270102"/>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1" i="0" u="none" strike="noStrike" kern="0" cap="none" spc="0" normalizeH="0" baseline="0" noProof="0" dirty="0">
                <a:ln>
                  <a:noFill/>
                </a:ln>
                <a:solidFill>
                  <a:srgbClr val="002060"/>
                </a:solidFill>
                <a:effectLst/>
                <a:uLnTx/>
                <a:uFillTx/>
                <a:latin typeface="Arial"/>
                <a:ea typeface="+mn-ea"/>
                <a:cs typeface="+mn-cs"/>
                <a:sym typeface="Arial"/>
              </a:rPr>
              <a:t>Key Messages:</a:t>
            </a:r>
          </a:p>
        </p:txBody>
      </p:sp>
      <p:sp>
        <p:nvSpPr>
          <p:cNvPr id="8" name="TextBox 7">
            <a:extLst>
              <a:ext uri="{FF2B5EF4-FFF2-40B4-BE49-F238E27FC236}">
                <a16:creationId xmlns:a16="http://schemas.microsoft.com/office/drawing/2014/main" id="{74B5C113-0EAE-A62A-45BC-BB8544C00A6C}"/>
              </a:ext>
            </a:extLst>
          </p:cNvPr>
          <p:cNvSpPr txBox="1"/>
          <p:nvPr/>
        </p:nvSpPr>
        <p:spPr>
          <a:xfrm>
            <a:off x="185695" y="957037"/>
            <a:ext cx="3822887" cy="5278368"/>
          </a:xfrm>
          <a:prstGeom prst="rect">
            <a:avLst/>
          </a:prstGeom>
          <a:solidFill>
            <a:schemeClr val="bg1"/>
          </a:solidFill>
        </p:spPr>
        <p:txBody>
          <a:bodyPr wrap="square" rtlCol="0">
            <a:spAutoFit/>
          </a:bodyPr>
          <a:lstStyle/>
          <a:p>
            <a:pPr marL="171450" indent="-171450">
              <a:spcAft>
                <a:spcPts val="600"/>
              </a:spcAft>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 Service Group </a:t>
            </a:r>
            <a:r>
              <a:rPr lang="en-GB" sz="1200" dirty="0" smtClean="0">
                <a:solidFill>
                  <a:srgbClr val="002060"/>
                </a:solidFill>
                <a:latin typeface="Arial" panose="020B0604020202020204" pitchFamily="34" charset="0"/>
                <a:cs typeface="Arial" panose="020B0604020202020204" pitchFamily="34" charset="0"/>
              </a:rPr>
              <a:t>has assessed it’s </a:t>
            </a:r>
            <a:r>
              <a:rPr lang="en-GB" sz="1200" dirty="0">
                <a:solidFill>
                  <a:srgbClr val="002060"/>
                </a:solidFill>
                <a:latin typeface="Arial" panose="020B0604020202020204" pitchFamily="34" charset="0"/>
                <a:cs typeface="Arial" panose="020B0604020202020204" pitchFamily="34" charset="0"/>
              </a:rPr>
              <a:t>underlying deficit </a:t>
            </a:r>
            <a:r>
              <a:rPr lang="en-GB" sz="1200" dirty="0" smtClean="0">
                <a:solidFill>
                  <a:srgbClr val="002060"/>
                </a:solidFill>
                <a:latin typeface="Arial" panose="020B0604020202020204" pitchFamily="34" charset="0"/>
                <a:cs typeface="Arial" panose="020B0604020202020204" pitchFamily="34" charset="0"/>
              </a:rPr>
              <a:t>brought forward into </a:t>
            </a:r>
            <a:r>
              <a:rPr lang="en-GB" sz="1200" dirty="0">
                <a:solidFill>
                  <a:srgbClr val="002060"/>
                </a:solidFill>
                <a:latin typeface="Arial" panose="020B0604020202020204" pitchFamily="34" charset="0"/>
                <a:cs typeface="Arial" panose="020B0604020202020204" pitchFamily="34" charset="0"/>
              </a:rPr>
              <a:t>the new financial year </a:t>
            </a:r>
            <a:r>
              <a:rPr lang="en-GB" sz="1200" dirty="0" smtClean="0">
                <a:solidFill>
                  <a:srgbClr val="002060"/>
                </a:solidFill>
                <a:latin typeface="Arial" panose="020B0604020202020204" pitchFamily="34" charset="0"/>
                <a:cs typeface="Arial" panose="020B0604020202020204" pitchFamily="34" charset="0"/>
              </a:rPr>
              <a:t>at</a:t>
            </a:r>
            <a:r>
              <a:rPr lang="en-GB" sz="1200" dirty="0" smtClean="0">
                <a:solidFill>
                  <a:srgbClr val="002060"/>
                </a:solidFill>
                <a:latin typeface="Arial" panose="020B0604020202020204" pitchFamily="34" charset="0"/>
                <a:cs typeface="Arial" panose="020B0604020202020204" pitchFamily="34" charset="0"/>
              </a:rPr>
              <a:t> </a:t>
            </a:r>
            <a:r>
              <a:rPr lang="en-GB" sz="1200" dirty="0" smtClean="0">
                <a:solidFill>
                  <a:srgbClr val="002060"/>
                </a:solidFill>
                <a:latin typeface="Arial" panose="020B0604020202020204" pitchFamily="34" charset="0"/>
                <a:cs typeface="Arial" panose="020B0604020202020204" pitchFamily="34" charset="0"/>
              </a:rPr>
              <a:t>c</a:t>
            </a:r>
            <a:r>
              <a:rPr lang="en-GB" sz="1200" dirty="0" smtClean="0">
                <a:solidFill>
                  <a:srgbClr val="002060"/>
                </a:solidFill>
                <a:latin typeface="Arial" panose="020B0604020202020204" pitchFamily="34" charset="0"/>
                <a:cs typeface="Arial" panose="020B0604020202020204" pitchFamily="34" charset="0"/>
              </a:rPr>
              <a:t>£37m</a:t>
            </a:r>
            <a:r>
              <a:rPr lang="en-GB" sz="1200" dirty="0">
                <a:solidFill>
                  <a:srgbClr val="002060"/>
                </a:solidFill>
                <a:latin typeface="Arial" panose="020B0604020202020204" pitchFamily="34" charset="0"/>
                <a:cs typeface="Arial" panose="020B0604020202020204" pitchFamily="34" charset="0"/>
              </a:rPr>
              <a:t>. </a:t>
            </a:r>
            <a:endParaRPr lang="en-GB" sz="1200" dirty="0" smtClean="0">
              <a:solidFill>
                <a:srgbClr val="002060"/>
              </a:solidFill>
              <a:latin typeface="Arial" panose="020B0604020202020204" pitchFamily="34" charset="0"/>
              <a:cs typeface="Arial" panose="020B0604020202020204" pitchFamily="34" charset="0"/>
            </a:endParaRPr>
          </a:p>
          <a:p>
            <a:pPr marL="171450" indent="-171450">
              <a:spcAft>
                <a:spcPts val="600"/>
              </a:spcAft>
              <a:buFont typeface="Arial" panose="020B0604020202020204" pitchFamily="34" charset="0"/>
              <a:buChar char="•"/>
            </a:pPr>
            <a:r>
              <a:rPr lang="en-GB" sz="1200" dirty="0" smtClean="0">
                <a:solidFill>
                  <a:srgbClr val="002060"/>
                </a:solidFill>
                <a:latin typeface="Arial" panose="020B0604020202020204" pitchFamily="34" charset="0"/>
                <a:cs typeface="Arial" panose="020B0604020202020204" pitchFamily="34" charset="0"/>
              </a:rPr>
              <a:t>The Health </a:t>
            </a:r>
            <a:r>
              <a:rPr lang="en-GB" sz="1200" dirty="0">
                <a:solidFill>
                  <a:srgbClr val="002060"/>
                </a:solidFill>
                <a:latin typeface="Arial" panose="020B0604020202020204" pitchFamily="34" charset="0"/>
                <a:cs typeface="Arial" panose="020B0604020202020204" pitchFamily="34" charset="0"/>
              </a:rPr>
              <a:t>Boards 2024-25 </a:t>
            </a:r>
            <a:r>
              <a:rPr lang="en-GB" sz="1200" dirty="0" smtClean="0">
                <a:solidFill>
                  <a:srgbClr val="002060"/>
                </a:solidFill>
                <a:latin typeface="Arial" panose="020B0604020202020204" pitchFamily="34" charset="0"/>
                <a:cs typeface="Arial" panose="020B0604020202020204" pitchFamily="34" charset="0"/>
              </a:rPr>
              <a:t>financial </a:t>
            </a:r>
            <a:r>
              <a:rPr lang="en-GB" sz="1200" dirty="0" smtClean="0">
                <a:solidFill>
                  <a:srgbClr val="002060"/>
                </a:solidFill>
                <a:latin typeface="Arial" panose="020B0604020202020204" pitchFamily="34" charset="0"/>
                <a:cs typeface="Arial" panose="020B0604020202020204" pitchFamily="34" charset="0"/>
              </a:rPr>
              <a:t>plan </a:t>
            </a:r>
            <a:r>
              <a:rPr lang="en-GB" sz="1200" dirty="0" smtClean="0">
                <a:solidFill>
                  <a:srgbClr val="002060"/>
                </a:solidFill>
                <a:latin typeface="Arial" panose="020B0604020202020204" pitchFamily="34" charset="0"/>
                <a:cs typeface="Arial" panose="020B0604020202020204" pitchFamily="34" charset="0"/>
              </a:rPr>
              <a:t>issued a net funding allocation of £16.9m to </a:t>
            </a:r>
            <a:r>
              <a:rPr lang="en-GB" sz="1200" dirty="0" smtClean="0">
                <a:solidFill>
                  <a:srgbClr val="002060"/>
                </a:solidFill>
                <a:latin typeface="Arial" panose="020B0604020202020204" pitchFamily="34" charset="0"/>
                <a:cs typeface="Arial" panose="020B0604020202020204" pitchFamily="34" charset="0"/>
              </a:rPr>
              <a:t>Morriston Service Group supporting the 23/24 brought forward savings </a:t>
            </a:r>
            <a:r>
              <a:rPr lang="en-GB" sz="1200" dirty="0" smtClean="0">
                <a:solidFill>
                  <a:srgbClr val="002060"/>
                </a:solidFill>
                <a:latin typeface="Arial" panose="020B0604020202020204" pitchFamily="34" charset="0"/>
                <a:cs typeface="Arial" panose="020B0604020202020204" pitchFamily="34" charset="0"/>
              </a:rPr>
              <a:t>gap, some </a:t>
            </a:r>
            <a:r>
              <a:rPr lang="en-GB" sz="1200" dirty="0" smtClean="0">
                <a:solidFill>
                  <a:srgbClr val="002060"/>
                </a:solidFill>
                <a:latin typeface="Arial" panose="020B0604020202020204" pitchFamily="34" charset="0"/>
                <a:cs typeface="Arial" panose="020B0604020202020204" pitchFamily="34" charset="0"/>
              </a:rPr>
              <a:t>long standing </a:t>
            </a:r>
            <a:r>
              <a:rPr lang="en-GB" sz="1200" dirty="0" smtClean="0">
                <a:solidFill>
                  <a:srgbClr val="002060"/>
                </a:solidFill>
                <a:latin typeface="Arial" panose="020B0604020202020204" pitchFamily="34" charset="0"/>
                <a:cs typeface="Arial" panose="020B0604020202020204" pitchFamily="34" charset="0"/>
              </a:rPr>
              <a:t>cost pressures, inflation and a small amount of new investment offsetting risks</a:t>
            </a:r>
            <a:r>
              <a:rPr lang="en-GB" sz="1200" dirty="0" smtClean="0">
                <a:solidFill>
                  <a:srgbClr val="002060"/>
                </a:solidFill>
                <a:latin typeface="Arial" panose="020B0604020202020204" pitchFamily="34" charset="0"/>
                <a:cs typeface="Arial" panose="020B0604020202020204" pitchFamily="34" charset="0"/>
              </a:rPr>
              <a:t>. </a:t>
            </a:r>
          </a:p>
          <a:p>
            <a:pPr marL="171450" indent="-171450">
              <a:spcAft>
                <a:spcPts val="600"/>
              </a:spcAft>
              <a:buFont typeface="Arial" panose="020B0604020202020204" pitchFamily="34" charset="0"/>
              <a:buChar char="•"/>
            </a:pPr>
            <a:r>
              <a:rPr lang="en-GB" sz="1200" dirty="0" smtClean="0">
                <a:solidFill>
                  <a:srgbClr val="002060"/>
                </a:solidFill>
                <a:latin typeface="Arial" panose="020B0604020202020204" pitchFamily="34" charset="0"/>
                <a:cs typeface="Arial" panose="020B0604020202020204" pitchFamily="34" charset="0"/>
              </a:rPr>
              <a:t>Taking into account the above, the local assessment is of an opening deficit of c26m.</a:t>
            </a:r>
          </a:p>
          <a:p>
            <a:pPr marL="171450" indent="-171450">
              <a:spcAft>
                <a:spcPts val="600"/>
              </a:spcAft>
              <a:buFont typeface="Arial" panose="020B0604020202020204" pitchFamily="34" charset="0"/>
              <a:buChar char="•"/>
            </a:pPr>
            <a:r>
              <a:rPr lang="en-GB" sz="1200" dirty="0" smtClean="0">
                <a:solidFill>
                  <a:srgbClr val="002060"/>
                </a:solidFill>
                <a:latin typeface="Arial" panose="020B0604020202020204" pitchFamily="34" charset="0"/>
                <a:cs typeface="Arial" panose="020B0604020202020204" pitchFamily="34" charset="0"/>
              </a:rPr>
              <a:t>The </a:t>
            </a:r>
            <a:r>
              <a:rPr lang="en-GB" sz="1200" dirty="0">
                <a:solidFill>
                  <a:srgbClr val="002060"/>
                </a:solidFill>
                <a:latin typeface="Arial" panose="020B0604020202020204" pitchFamily="34" charset="0"/>
                <a:cs typeface="Arial" panose="020B0604020202020204" pitchFamily="34" charset="0"/>
              </a:rPr>
              <a:t>Service Group will need to reduce expenditure run rate and deliver on </a:t>
            </a:r>
            <a:r>
              <a:rPr lang="en-GB" sz="1200" dirty="0" smtClean="0">
                <a:solidFill>
                  <a:srgbClr val="002060"/>
                </a:solidFill>
                <a:latin typeface="Arial" panose="020B0604020202020204" pitchFamily="34" charset="0"/>
                <a:cs typeface="Arial" panose="020B0604020202020204" pitchFamily="34" charset="0"/>
              </a:rPr>
              <a:t>budgetary savings </a:t>
            </a:r>
            <a:r>
              <a:rPr lang="en-GB" sz="1200" dirty="0">
                <a:solidFill>
                  <a:srgbClr val="002060"/>
                </a:solidFill>
                <a:latin typeface="Arial" panose="020B0604020202020204" pitchFamily="34" charset="0"/>
                <a:cs typeface="Arial" panose="020B0604020202020204" pitchFamily="34" charset="0"/>
              </a:rPr>
              <a:t>in order to manage </a:t>
            </a:r>
            <a:r>
              <a:rPr lang="en-GB" sz="1200" dirty="0" smtClean="0">
                <a:solidFill>
                  <a:srgbClr val="002060"/>
                </a:solidFill>
                <a:latin typeface="Arial" panose="020B0604020202020204" pitchFamily="34" charset="0"/>
                <a:cs typeface="Arial" panose="020B0604020202020204" pitchFamily="34" charset="0"/>
              </a:rPr>
              <a:t>within available financial resource and create a sustainable forward plan.</a:t>
            </a:r>
            <a:endParaRPr lang="en-GB" sz="1200" dirty="0">
              <a:solidFill>
                <a:srgbClr val="002060"/>
              </a:solidFill>
              <a:latin typeface="Arial" panose="020B0604020202020204" pitchFamily="34" charset="0"/>
              <a:cs typeface="Arial" panose="020B0604020202020204" pitchFamily="34" charset="0"/>
            </a:endParaRPr>
          </a:p>
          <a:p>
            <a:pPr marL="171450" indent="-171450">
              <a:spcAft>
                <a:spcPts val="600"/>
              </a:spcAft>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At month </a:t>
            </a:r>
            <a:r>
              <a:rPr lang="en-GB" sz="1200" dirty="0" smtClean="0">
                <a:solidFill>
                  <a:srgbClr val="002060"/>
                </a:solidFill>
                <a:latin typeface="Arial" panose="020B0604020202020204" pitchFamily="34" charset="0"/>
                <a:cs typeface="Arial" panose="020B0604020202020204" pitchFamily="34" charset="0"/>
              </a:rPr>
              <a:t>02 </a:t>
            </a:r>
            <a:r>
              <a:rPr lang="en-GB" sz="1200" dirty="0">
                <a:solidFill>
                  <a:srgbClr val="002060"/>
                </a:solidFill>
                <a:latin typeface="Arial" panose="020B0604020202020204" pitchFamily="34" charset="0"/>
                <a:cs typeface="Arial" panose="020B0604020202020204" pitchFamily="34" charset="0"/>
              </a:rPr>
              <a:t>there is a </a:t>
            </a:r>
            <a:r>
              <a:rPr lang="en-GB" sz="1200" dirty="0" smtClean="0">
                <a:solidFill>
                  <a:srgbClr val="002060"/>
                </a:solidFill>
                <a:latin typeface="Arial" panose="020B0604020202020204" pitchFamily="34" charset="0"/>
                <a:cs typeface="Arial" panose="020B0604020202020204" pitchFamily="34" charset="0"/>
              </a:rPr>
              <a:t>year </a:t>
            </a:r>
            <a:r>
              <a:rPr lang="en-GB" sz="1200" dirty="0" smtClean="0">
                <a:solidFill>
                  <a:srgbClr val="002060"/>
                </a:solidFill>
                <a:latin typeface="Arial" panose="020B0604020202020204" pitchFamily="34" charset="0"/>
                <a:cs typeface="Arial" panose="020B0604020202020204" pitchFamily="34" charset="0"/>
              </a:rPr>
              <a:t>to date </a:t>
            </a:r>
            <a:r>
              <a:rPr lang="en-GB" sz="1200" dirty="0">
                <a:solidFill>
                  <a:srgbClr val="002060"/>
                </a:solidFill>
                <a:latin typeface="Arial" panose="020B0604020202020204" pitchFamily="34" charset="0"/>
                <a:cs typeface="Arial" panose="020B0604020202020204" pitchFamily="34" charset="0"/>
              </a:rPr>
              <a:t>overspend </a:t>
            </a:r>
            <a:r>
              <a:rPr lang="en-GB" sz="1200" dirty="0" smtClean="0">
                <a:solidFill>
                  <a:srgbClr val="002060"/>
                </a:solidFill>
                <a:latin typeface="Arial" panose="020B0604020202020204" pitchFamily="34" charset="0"/>
                <a:cs typeface="Arial" panose="020B0604020202020204" pitchFamily="34" charset="0"/>
              </a:rPr>
              <a:t>of </a:t>
            </a:r>
            <a:r>
              <a:rPr lang="en-GB" sz="1200" dirty="0" smtClean="0">
                <a:solidFill>
                  <a:srgbClr val="002060"/>
                </a:solidFill>
                <a:latin typeface="Arial" panose="020B0604020202020204" pitchFamily="34" charset="0"/>
                <a:cs typeface="Arial" panose="020B0604020202020204" pitchFamily="34" charset="0"/>
              </a:rPr>
              <a:t>£4.8m, this extrapolates to £28.9m at year end. However, there are improvements anticipated due to </a:t>
            </a:r>
            <a:r>
              <a:rPr lang="en-GB" sz="1200" dirty="0" smtClean="0">
                <a:solidFill>
                  <a:srgbClr val="002060"/>
                </a:solidFill>
                <a:latin typeface="Arial" panose="020B0604020202020204" pitchFamily="34" charset="0"/>
                <a:cs typeface="Arial" panose="020B0604020202020204" pitchFamily="34" charset="0"/>
              </a:rPr>
              <a:t>actions </a:t>
            </a:r>
            <a:r>
              <a:rPr lang="en-GB" sz="1200" dirty="0" smtClean="0">
                <a:solidFill>
                  <a:srgbClr val="002060"/>
                </a:solidFill>
                <a:latin typeface="Arial" panose="020B0604020202020204" pitchFamily="34" charset="0"/>
                <a:cs typeface="Arial" panose="020B0604020202020204" pitchFamily="34" charset="0"/>
              </a:rPr>
              <a:t>being </a:t>
            </a:r>
            <a:r>
              <a:rPr lang="en-GB" sz="1200" dirty="0" smtClean="0">
                <a:solidFill>
                  <a:srgbClr val="002060"/>
                </a:solidFill>
                <a:latin typeface="Arial" panose="020B0604020202020204" pitchFamily="34" charset="0"/>
                <a:cs typeface="Arial" panose="020B0604020202020204" pitchFamily="34" charset="0"/>
              </a:rPr>
              <a:t>undertaken.</a:t>
            </a:r>
            <a:endParaRPr lang="en-GB" sz="1200" dirty="0" smtClean="0">
              <a:solidFill>
                <a:srgbClr val="002060"/>
              </a:solidFill>
              <a:latin typeface="Arial" panose="020B0604020202020204" pitchFamily="34" charset="0"/>
              <a:cs typeface="Arial" panose="020B0604020202020204" pitchFamily="34" charset="0"/>
            </a:endParaRPr>
          </a:p>
          <a:p>
            <a:pPr marL="171450" indent="-171450">
              <a:spcAft>
                <a:spcPts val="600"/>
              </a:spcAft>
              <a:buFont typeface="Arial" panose="020B0604020202020204" pitchFamily="34" charset="0"/>
              <a:buChar char="•"/>
            </a:pPr>
            <a:r>
              <a:rPr lang="en-GB" sz="1200" dirty="0" smtClean="0">
                <a:solidFill>
                  <a:srgbClr val="002060"/>
                </a:solidFill>
                <a:latin typeface="Arial" panose="020B0604020202020204" pitchFamily="34" charset="0"/>
                <a:cs typeface="Arial" panose="020B0604020202020204" pitchFamily="34" charset="0"/>
              </a:rPr>
              <a:t>The Service Group financial plan has not yet closed the gap between funding and expected </a:t>
            </a:r>
            <a:r>
              <a:rPr lang="en-GB" sz="1200" dirty="0" smtClean="0">
                <a:solidFill>
                  <a:srgbClr val="002060"/>
                </a:solidFill>
                <a:latin typeface="Arial" panose="020B0604020202020204" pitchFamily="34" charset="0"/>
                <a:cs typeface="Arial" panose="020B0604020202020204" pitchFamily="34" charset="0"/>
              </a:rPr>
              <a:t>expenditure</a:t>
            </a:r>
            <a:r>
              <a:rPr lang="en-GB" sz="1200" dirty="0">
                <a:solidFill>
                  <a:srgbClr val="002060"/>
                </a:solidFill>
                <a:latin typeface="Arial" panose="020B0604020202020204" pitchFamily="34" charset="0"/>
                <a:cs typeface="Arial" panose="020B0604020202020204" pitchFamily="34" charset="0"/>
              </a:rPr>
              <a:t> </a:t>
            </a:r>
            <a:r>
              <a:rPr lang="en-GB" sz="1200" dirty="0" smtClean="0">
                <a:solidFill>
                  <a:srgbClr val="002060"/>
                </a:solidFill>
                <a:latin typeface="Arial" panose="020B0604020202020204" pitchFamily="34" charset="0"/>
                <a:cs typeface="Arial" panose="020B0604020202020204" pitchFamily="34" charset="0"/>
              </a:rPr>
              <a:t>as such not all budgets have been issued to lines. Some funds are held with in the management cost centres as released reserves. Work continues to align funding to plans and further close the financial gap.</a:t>
            </a:r>
            <a:endParaRPr lang="en-GB" sz="1200" dirty="0">
              <a:solidFill>
                <a:srgbClr val="002060"/>
              </a:solidFill>
              <a:latin typeface="Arial" panose="020B0604020202020204" pitchFamily="34" charset="0"/>
              <a:cs typeface="Arial" panose="020B0604020202020204" pitchFamily="34" charset="0"/>
            </a:endParaRPr>
          </a:p>
        </p:txBody>
      </p:sp>
      <p:sp>
        <p:nvSpPr>
          <p:cNvPr id="10" name="Rounded Rectangle 9">
            <a:extLst>
              <a:ext uri="{FF2B5EF4-FFF2-40B4-BE49-F238E27FC236}">
                <a16:creationId xmlns:a16="http://schemas.microsoft.com/office/drawing/2014/main" id="{08BC30A2-9B08-52BE-5197-B8C6B0035669}"/>
              </a:ext>
            </a:extLst>
          </p:cNvPr>
          <p:cNvSpPr/>
          <p:nvPr/>
        </p:nvSpPr>
        <p:spPr>
          <a:xfrm>
            <a:off x="7726751" y="480432"/>
            <a:ext cx="4354413" cy="6255427"/>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1" i="0" u="none" strike="noStrike" kern="0" cap="none" spc="0" normalizeH="0" baseline="0" noProof="0" dirty="0">
                <a:ln>
                  <a:noFill/>
                </a:ln>
                <a:solidFill>
                  <a:srgbClr val="002060"/>
                </a:solidFill>
                <a:effectLst/>
                <a:uLnTx/>
                <a:uFillTx/>
                <a:latin typeface="Arial"/>
                <a:ea typeface="+mn-ea"/>
                <a:cs typeface="+mn-cs"/>
                <a:sym typeface="Arial"/>
              </a:rPr>
              <a:t>Key </a:t>
            </a:r>
            <a:r>
              <a:rPr kumimoji="0" lang="en-GB" sz="1400" b="1" i="0" u="none" strike="noStrike" kern="0" cap="none" spc="0" normalizeH="0" baseline="0" noProof="0" dirty="0" smtClean="0">
                <a:ln>
                  <a:noFill/>
                </a:ln>
                <a:solidFill>
                  <a:srgbClr val="002060"/>
                </a:solidFill>
                <a:effectLst/>
                <a:uLnTx/>
                <a:uFillTx/>
                <a:latin typeface="Arial"/>
                <a:ea typeface="+mn-ea"/>
                <a:cs typeface="+mn-cs"/>
                <a:sym typeface="Arial"/>
              </a:rPr>
              <a:t>Drivers:</a:t>
            </a:r>
            <a:endParaRPr kumimoji="0" lang="en-GB" sz="1400" b="1" i="0" u="none" strike="noStrike" kern="0" cap="none" spc="0" normalizeH="0" baseline="0" noProof="0" dirty="0" smtClean="0">
              <a:ln>
                <a:noFill/>
              </a:ln>
              <a:solidFill>
                <a:srgbClr val="FF0000"/>
              </a:solidFill>
              <a:effectLst/>
              <a:uLnTx/>
              <a:uFillTx/>
              <a:latin typeface="Arial"/>
              <a:ea typeface="+mn-ea"/>
              <a:cs typeface="+mn-cs"/>
              <a:sym typeface="Arial"/>
            </a:endParaRP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200" kern="0" dirty="0" smtClean="0">
                <a:solidFill>
                  <a:srgbClr val="002060"/>
                </a:solidFill>
                <a:latin typeface="Arial"/>
                <a:sym typeface="Arial"/>
              </a:rPr>
              <a:t>Nursing pay:</a:t>
            </a:r>
          </a:p>
          <a:p>
            <a:pPr marL="742950" lvl="1" indent="-285750">
              <a:buClr>
                <a:srgbClr val="000000"/>
              </a:buClr>
              <a:buFont typeface="Arial" panose="020B0604020202020204" pitchFamily="34" charset="0"/>
              <a:buChar char="•"/>
              <a:defRPr/>
            </a:pPr>
            <a:r>
              <a:rPr lang="en-GB" sz="1200" kern="0" dirty="0" smtClean="0">
                <a:solidFill>
                  <a:srgbClr val="002060"/>
                </a:solidFill>
                <a:latin typeface="Arial"/>
                <a:sym typeface="Arial"/>
              </a:rPr>
              <a:t>Cost </a:t>
            </a:r>
            <a:r>
              <a:rPr lang="en-GB" sz="1200" kern="0" dirty="0">
                <a:solidFill>
                  <a:srgbClr val="002060"/>
                </a:solidFill>
                <a:latin typeface="Arial"/>
                <a:sym typeface="Arial"/>
              </a:rPr>
              <a:t>pressure per post </a:t>
            </a:r>
            <a:r>
              <a:rPr lang="en-GB" sz="1200" kern="0" dirty="0" smtClean="0">
                <a:solidFill>
                  <a:srgbClr val="002060"/>
                </a:solidFill>
                <a:latin typeface="Arial"/>
                <a:sym typeface="Arial"/>
              </a:rPr>
              <a:t>(incremental pay growth)</a:t>
            </a:r>
            <a:r>
              <a:rPr lang="en-GB" sz="1200" kern="0" dirty="0" smtClean="0">
                <a:solidFill>
                  <a:srgbClr val="002060"/>
                </a:solidFill>
                <a:latin typeface="Arial"/>
                <a:sym typeface="Arial"/>
              </a:rPr>
              <a:t> </a:t>
            </a:r>
            <a:endParaRPr lang="en-GB" sz="1200" kern="0" dirty="0" smtClean="0">
              <a:solidFill>
                <a:srgbClr val="002060"/>
              </a:solidFill>
              <a:latin typeface="Arial"/>
              <a:sym typeface="Arial"/>
            </a:endParaRPr>
          </a:p>
          <a:p>
            <a:pPr marL="742950" lvl="1" indent="-285750">
              <a:buClr>
                <a:srgbClr val="000000"/>
              </a:buClr>
              <a:buFont typeface="Arial" panose="020B0604020202020204" pitchFamily="34" charset="0"/>
              <a:buChar char="•"/>
              <a:defRPr/>
            </a:pPr>
            <a:r>
              <a:rPr lang="en-GB" sz="1200" kern="0" dirty="0" smtClean="0">
                <a:solidFill>
                  <a:srgbClr val="002060"/>
                </a:solidFill>
                <a:latin typeface="Arial"/>
                <a:sym typeface="Arial"/>
              </a:rPr>
              <a:t>Surge capacity (Acute Medicine)</a:t>
            </a:r>
          </a:p>
          <a:p>
            <a:pPr marL="742950" lvl="1" indent="-285750">
              <a:buClr>
                <a:srgbClr val="000000"/>
              </a:buClr>
              <a:buFont typeface="Arial" panose="020B0604020202020204" pitchFamily="34" charset="0"/>
              <a:buChar char="•"/>
              <a:defRPr/>
            </a:pPr>
            <a:r>
              <a:rPr lang="en-GB" sz="1200" kern="0" dirty="0" smtClean="0">
                <a:solidFill>
                  <a:srgbClr val="002060"/>
                </a:solidFill>
                <a:latin typeface="Arial"/>
                <a:sym typeface="Arial"/>
              </a:rPr>
              <a:t>Cost </a:t>
            </a:r>
            <a:r>
              <a:rPr lang="en-GB" sz="1200" kern="0" dirty="0">
                <a:solidFill>
                  <a:srgbClr val="002060"/>
                </a:solidFill>
                <a:latin typeface="Arial"/>
                <a:sym typeface="Arial"/>
              </a:rPr>
              <a:t>of cover </a:t>
            </a:r>
            <a:r>
              <a:rPr lang="en-GB" sz="1200" kern="0" dirty="0">
                <a:solidFill>
                  <a:srgbClr val="002060"/>
                </a:solidFill>
                <a:latin typeface="Arial"/>
                <a:sym typeface="Arial"/>
              </a:rPr>
              <a:t>(</a:t>
            </a:r>
            <a:r>
              <a:rPr lang="en-GB" sz="1200" kern="0" dirty="0" smtClean="0">
                <a:solidFill>
                  <a:srgbClr val="002060"/>
                </a:solidFill>
                <a:latin typeface="Arial"/>
                <a:sym typeface="Arial"/>
              </a:rPr>
              <a:t>sickness</a:t>
            </a:r>
            <a:r>
              <a:rPr lang="en-GB" sz="1200" kern="0" dirty="0">
                <a:solidFill>
                  <a:srgbClr val="002060"/>
                </a:solidFill>
                <a:latin typeface="Arial"/>
                <a:sym typeface="Arial"/>
              </a:rPr>
              <a:t>, acuity </a:t>
            </a:r>
            <a:r>
              <a:rPr lang="en-GB" sz="1200" kern="0" dirty="0" smtClean="0">
                <a:solidFill>
                  <a:srgbClr val="002060"/>
                </a:solidFill>
                <a:latin typeface="Arial"/>
                <a:sym typeface="Arial"/>
              </a:rPr>
              <a:t>&amp; vacancies)</a:t>
            </a:r>
            <a:endParaRPr lang="en-GB" sz="1200" kern="0" dirty="0" smtClean="0">
              <a:solidFill>
                <a:srgbClr val="002060"/>
              </a:solidFill>
              <a:latin typeface="Arial"/>
              <a:sym typeface="Arial"/>
            </a:endParaRPr>
          </a:p>
          <a:p>
            <a:pPr lvl="1">
              <a:buClr>
                <a:srgbClr val="000000"/>
              </a:buClr>
              <a:defRPr/>
            </a:pPr>
            <a:endParaRPr lang="en-GB" sz="1200" kern="0" dirty="0" smtClean="0">
              <a:solidFill>
                <a:srgbClr val="002060"/>
              </a:solidFill>
              <a:latin typeface="Arial"/>
              <a:sym typeface="Arial"/>
            </a:endParaRP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200" kern="0" dirty="0" smtClean="0">
                <a:solidFill>
                  <a:srgbClr val="002060"/>
                </a:solidFill>
                <a:latin typeface="Arial"/>
                <a:sym typeface="Arial"/>
              </a:rPr>
              <a:t>Medical &amp; Dental</a:t>
            </a:r>
          </a:p>
          <a:p>
            <a:pPr marL="742950" lvl="1" indent="-285750">
              <a:buClr>
                <a:srgbClr val="000000"/>
              </a:buClr>
              <a:buFont typeface="Arial" panose="020B0604020202020204" pitchFamily="34" charset="0"/>
              <a:buChar char="•"/>
              <a:defRPr/>
            </a:pPr>
            <a:r>
              <a:rPr lang="en-GB" sz="1200" kern="0" dirty="0" smtClean="0">
                <a:solidFill>
                  <a:srgbClr val="002060"/>
                </a:solidFill>
                <a:latin typeface="Arial"/>
                <a:sym typeface="Arial"/>
              </a:rPr>
              <a:t>Acute &amp; Emergency Medicine; Consultant and Non Consultant pressures to run appropriate baseline services plus additional front door cover.</a:t>
            </a:r>
          </a:p>
          <a:p>
            <a:pPr marL="742950" lvl="1" indent="-285750">
              <a:buClr>
                <a:srgbClr val="000000"/>
              </a:buClr>
              <a:buFont typeface="Arial" panose="020B0604020202020204" pitchFamily="34" charset="0"/>
              <a:buChar char="•"/>
              <a:defRPr/>
            </a:pPr>
            <a:r>
              <a:rPr lang="en-GB" sz="1200" kern="0" dirty="0" smtClean="0">
                <a:solidFill>
                  <a:srgbClr val="002060"/>
                </a:solidFill>
                <a:latin typeface="Arial"/>
                <a:sym typeface="Arial"/>
              </a:rPr>
              <a:t>Cover of LTFT trainee’s in a number of specialities</a:t>
            </a:r>
          </a:p>
          <a:p>
            <a:pPr marL="742950" lvl="1" indent="-285750">
              <a:buClr>
                <a:srgbClr val="000000"/>
              </a:buClr>
              <a:buFont typeface="Arial" panose="020B0604020202020204" pitchFamily="34" charset="0"/>
              <a:buChar char="•"/>
              <a:defRPr/>
            </a:pPr>
            <a:r>
              <a:rPr lang="en-GB" sz="1200" kern="0" dirty="0" smtClean="0">
                <a:solidFill>
                  <a:srgbClr val="002060"/>
                </a:solidFill>
                <a:latin typeface="Arial"/>
                <a:sym typeface="Arial"/>
              </a:rPr>
              <a:t>Surgical pressure linked to multi site cover </a:t>
            </a:r>
            <a:r>
              <a:rPr lang="en-GB" sz="1200" kern="0" dirty="0" smtClean="0">
                <a:solidFill>
                  <a:srgbClr val="002060"/>
                </a:solidFill>
                <a:latin typeface="Arial"/>
                <a:sym typeface="Arial"/>
              </a:rPr>
              <a:t>and sickness</a:t>
            </a:r>
          </a:p>
          <a:p>
            <a:pPr marL="742950" lvl="1" indent="-285750">
              <a:buClr>
                <a:srgbClr val="000000"/>
              </a:buClr>
              <a:buFont typeface="Arial" panose="020B0604020202020204" pitchFamily="34" charset="0"/>
              <a:buChar char="•"/>
              <a:defRPr/>
            </a:pPr>
            <a:r>
              <a:rPr lang="en-GB" sz="1200" kern="0" dirty="0" smtClean="0">
                <a:solidFill>
                  <a:srgbClr val="002060"/>
                </a:solidFill>
                <a:latin typeface="Arial"/>
                <a:sym typeface="Arial"/>
              </a:rPr>
              <a:t>Pathology &amp; Radiology activity demand</a:t>
            </a:r>
            <a:endParaRPr lang="en-GB" sz="1200" kern="0" dirty="0" smtClean="0">
              <a:solidFill>
                <a:srgbClr val="002060"/>
              </a:solidFill>
              <a:latin typeface="Arial"/>
              <a:sym typeface="Arial"/>
            </a:endParaRPr>
          </a:p>
          <a:p>
            <a:pPr lvl="1">
              <a:buClr>
                <a:srgbClr val="000000"/>
              </a:buClr>
              <a:defRPr/>
            </a:pPr>
            <a:endParaRPr lang="en-GB" sz="1200" kern="0" dirty="0" smtClean="0">
              <a:solidFill>
                <a:srgbClr val="002060"/>
              </a:solidFill>
              <a:latin typeface="Arial"/>
              <a:sym typeface="Arial"/>
            </a:endParaRP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200" kern="0" dirty="0" smtClean="0">
                <a:solidFill>
                  <a:srgbClr val="002060"/>
                </a:solidFill>
                <a:latin typeface="Arial"/>
                <a:sym typeface="Arial"/>
              </a:rPr>
              <a:t>Clinical Supplies &amp; Services;</a:t>
            </a:r>
          </a:p>
          <a:p>
            <a:pPr marL="742950" lvl="1" indent="-285750">
              <a:buClr>
                <a:srgbClr val="000000"/>
              </a:buClr>
              <a:buFont typeface="Arial" panose="020B0604020202020204" pitchFamily="34" charset="0"/>
              <a:buChar char="•"/>
              <a:defRPr/>
            </a:pPr>
            <a:r>
              <a:rPr lang="en-GB" sz="1200" kern="0" dirty="0" smtClean="0">
                <a:solidFill>
                  <a:srgbClr val="002060"/>
                </a:solidFill>
                <a:latin typeface="Arial"/>
                <a:sym typeface="Arial"/>
              </a:rPr>
              <a:t>Neurology </a:t>
            </a:r>
            <a:r>
              <a:rPr lang="en-GB" sz="1200" kern="0" dirty="0" smtClean="0">
                <a:solidFill>
                  <a:srgbClr val="002060"/>
                </a:solidFill>
                <a:latin typeface="Arial"/>
                <a:sym typeface="Arial"/>
              </a:rPr>
              <a:t>Blood products; above inflation price </a:t>
            </a:r>
            <a:r>
              <a:rPr lang="en-GB" sz="1200" kern="0" dirty="0" smtClean="0">
                <a:solidFill>
                  <a:srgbClr val="002060"/>
                </a:solidFill>
                <a:latin typeface="Arial"/>
                <a:sym typeface="Arial"/>
              </a:rPr>
              <a:t>increases and activity growth</a:t>
            </a:r>
            <a:endParaRPr lang="en-GB" sz="1200" kern="0" dirty="0" smtClean="0">
              <a:solidFill>
                <a:srgbClr val="002060"/>
              </a:solidFill>
              <a:latin typeface="Arial"/>
              <a:sym typeface="Arial"/>
            </a:endParaRPr>
          </a:p>
          <a:p>
            <a:pPr marL="742950" lvl="1" indent="-285750">
              <a:buClr>
                <a:srgbClr val="000000"/>
              </a:buClr>
              <a:buFont typeface="Arial" panose="020B0604020202020204" pitchFamily="34" charset="0"/>
              <a:buChar char="•"/>
              <a:defRPr/>
            </a:pPr>
            <a:r>
              <a:rPr lang="en-GB" sz="1200" kern="0" dirty="0" smtClean="0">
                <a:solidFill>
                  <a:srgbClr val="002060"/>
                </a:solidFill>
                <a:latin typeface="Arial"/>
                <a:sym typeface="Arial"/>
              </a:rPr>
              <a:t>Cardiology consumables and device cost </a:t>
            </a:r>
            <a:r>
              <a:rPr lang="en-GB" sz="1200" kern="0" dirty="0" smtClean="0">
                <a:solidFill>
                  <a:srgbClr val="002060"/>
                </a:solidFill>
                <a:latin typeface="Arial"/>
                <a:sym typeface="Arial"/>
              </a:rPr>
              <a:t>increases</a:t>
            </a:r>
          </a:p>
          <a:p>
            <a:pPr marL="742950" lvl="1" indent="-285750">
              <a:buClr>
                <a:srgbClr val="000000"/>
              </a:buClr>
              <a:buFont typeface="Arial" panose="020B0604020202020204" pitchFamily="34" charset="0"/>
              <a:buChar char="•"/>
              <a:defRPr/>
            </a:pPr>
            <a:r>
              <a:rPr lang="en-GB" sz="1200" kern="0" dirty="0" smtClean="0">
                <a:solidFill>
                  <a:srgbClr val="002060"/>
                </a:solidFill>
                <a:latin typeface="Arial"/>
                <a:sym typeface="Arial"/>
              </a:rPr>
              <a:t>Radiology and pathology consumables</a:t>
            </a:r>
            <a:endParaRPr lang="en-GB" sz="1200" kern="0" dirty="0" smtClean="0">
              <a:solidFill>
                <a:srgbClr val="002060"/>
              </a:solidFill>
              <a:latin typeface="Arial"/>
              <a:sym typeface="Arial"/>
            </a:endParaRPr>
          </a:p>
          <a:p>
            <a:pPr marL="742950" lvl="1" indent="-285750">
              <a:buClr>
                <a:srgbClr val="000000"/>
              </a:buClr>
              <a:buFont typeface="Arial" panose="020B0604020202020204" pitchFamily="34" charset="0"/>
              <a:buChar char="•"/>
              <a:defRPr/>
            </a:pPr>
            <a:r>
              <a:rPr lang="en-GB" sz="1200" kern="0" dirty="0" smtClean="0">
                <a:solidFill>
                  <a:srgbClr val="002060"/>
                </a:solidFill>
                <a:latin typeface="Arial"/>
                <a:sym typeface="Arial"/>
              </a:rPr>
              <a:t>Additional patient numbers bedded</a:t>
            </a:r>
          </a:p>
          <a:p>
            <a:pPr marL="742950" lvl="1" indent="-285750">
              <a:buClr>
                <a:srgbClr val="000000"/>
              </a:buClr>
              <a:buFont typeface="Arial" panose="020B0604020202020204" pitchFamily="34" charset="0"/>
              <a:buChar char="•"/>
              <a:defRPr/>
            </a:pPr>
            <a:endParaRPr lang="en-GB" sz="1200" kern="0" dirty="0" smtClean="0">
              <a:solidFill>
                <a:srgbClr val="002060"/>
              </a:solidFill>
              <a:latin typeface="Arial"/>
              <a:sym typeface="Arial"/>
            </a:endParaRP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200" kern="0" dirty="0" smtClean="0">
                <a:solidFill>
                  <a:srgbClr val="002060"/>
                </a:solidFill>
                <a:latin typeface="Arial"/>
                <a:sym typeface="Arial"/>
              </a:rPr>
              <a:t>Specialist &amp; Other Income under </a:t>
            </a:r>
            <a:r>
              <a:rPr lang="en-GB" sz="1200" kern="0" dirty="0">
                <a:solidFill>
                  <a:srgbClr val="002060"/>
                </a:solidFill>
                <a:latin typeface="Arial"/>
                <a:sym typeface="Arial"/>
              </a:rPr>
              <a:t>p</a:t>
            </a:r>
            <a:r>
              <a:rPr lang="en-GB" sz="1200" kern="0" dirty="0" smtClean="0">
                <a:solidFill>
                  <a:srgbClr val="002060"/>
                </a:solidFill>
                <a:latin typeface="Arial"/>
                <a:sym typeface="Arial"/>
              </a:rPr>
              <a:t>erformance; mainly Cardiac. Offset with over performance in other areas but at a premium cost</a:t>
            </a:r>
            <a:r>
              <a:rPr lang="en-GB" sz="1200" kern="0" dirty="0" smtClean="0">
                <a:solidFill>
                  <a:srgbClr val="002060"/>
                </a:solidFill>
                <a:latin typeface="Arial"/>
                <a:sym typeface="Arial"/>
              </a:rPr>
              <a:t>.</a:t>
            </a:r>
          </a:p>
          <a:p>
            <a:pPr marR="0" lvl="0" defTabSz="914400" rtl="0" eaLnBrk="1" fontAlgn="auto" latinLnBrk="0" hangingPunct="1">
              <a:lnSpc>
                <a:spcPct val="100000"/>
              </a:lnSpc>
              <a:spcBef>
                <a:spcPts val="0"/>
              </a:spcBef>
              <a:spcAft>
                <a:spcPts val="0"/>
              </a:spcAft>
              <a:buClr>
                <a:srgbClr val="000000"/>
              </a:buClr>
              <a:buSzTx/>
              <a:tabLst/>
              <a:defRPr/>
            </a:pPr>
            <a:endParaRPr lang="en-GB" sz="1200" kern="0" dirty="0" smtClean="0">
              <a:solidFill>
                <a:srgbClr val="002060"/>
              </a:solidFill>
              <a:latin typeface="Arial"/>
              <a:sym typeface="Arial"/>
            </a:endParaRP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200" kern="0" dirty="0" smtClean="0">
                <a:solidFill>
                  <a:srgbClr val="002060"/>
                </a:solidFill>
                <a:latin typeface="Arial"/>
                <a:sym typeface="Arial"/>
              </a:rPr>
              <a:t>Further detail showing trends can be seen in later slides for information.</a:t>
            </a:r>
            <a:endParaRPr lang="en-GB" sz="1200" kern="0" dirty="0" smtClean="0">
              <a:solidFill>
                <a:srgbClr val="002060"/>
              </a:solidFill>
              <a:latin typeface="Arial"/>
              <a:sym typeface="Arial"/>
            </a:endParaRPr>
          </a:p>
          <a:p>
            <a:pPr marR="0" lvl="0" defTabSz="914400" rtl="0" eaLnBrk="1" fontAlgn="auto" latinLnBrk="0" hangingPunct="1">
              <a:lnSpc>
                <a:spcPct val="100000"/>
              </a:lnSpc>
              <a:spcBef>
                <a:spcPts val="0"/>
              </a:spcBef>
              <a:spcAft>
                <a:spcPts val="0"/>
              </a:spcAft>
              <a:buClr>
                <a:srgbClr val="000000"/>
              </a:buClr>
              <a:buSzTx/>
              <a:tabLst/>
              <a:defRPr/>
            </a:pPr>
            <a:r>
              <a:rPr lang="en-GB" sz="1200" kern="0" dirty="0" smtClean="0">
                <a:solidFill>
                  <a:srgbClr val="002060"/>
                </a:solidFill>
                <a:latin typeface="Arial"/>
                <a:sym typeface="Arial"/>
              </a:rPr>
              <a:t>  </a:t>
            </a:r>
          </a:p>
          <a:p>
            <a:pPr marL="742950" lvl="1" indent="-285750">
              <a:buClr>
                <a:srgbClr val="000000"/>
              </a:buClr>
              <a:buFont typeface="Arial" panose="020B0604020202020204" pitchFamily="34" charset="0"/>
              <a:buChar char="•"/>
              <a:defRPr/>
            </a:pPr>
            <a:endParaRPr lang="en-GB" sz="1400" kern="0" noProof="0" dirty="0" smtClean="0">
              <a:solidFill>
                <a:srgbClr val="002060"/>
              </a:solidFill>
              <a:latin typeface="Arial"/>
              <a:sym typeface="Arial"/>
            </a:endParaRPr>
          </a:p>
        </p:txBody>
      </p:sp>
      <p:pic>
        <p:nvPicPr>
          <p:cNvPr id="2" name="Picture 1"/>
          <p:cNvPicPr>
            <a:picLocks noChangeAspect="1"/>
          </p:cNvPicPr>
          <p:nvPr/>
        </p:nvPicPr>
        <p:blipFill>
          <a:blip r:embed="rId2"/>
          <a:stretch>
            <a:fillRect/>
          </a:stretch>
        </p:blipFill>
        <p:spPr>
          <a:xfrm>
            <a:off x="4241800" y="741197"/>
            <a:ext cx="3320345" cy="1646064"/>
          </a:xfrm>
          <a:prstGeom prst="rect">
            <a:avLst/>
          </a:prstGeom>
        </p:spPr>
      </p:pic>
      <p:pic>
        <p:nvPicPr>
          <p:cNvPr id="15" name="Picture 14"/>
          <p:cNvPicPr>
            <a:picLocks noChangeAspect="1"/>
          </p:cNvPicPr>
          <p:nvPr/>
        </p:nvPicPr>
        <p:blipFill>
          <a:blip r:embed="rId3"/>
          <a:stretch>
            <a:fillRect/>
          </a:stretch>
        </p:blipFill>
        <p:spPr>
          <a:xfrm>
            <a:off x="4241800" y="2422142"/>
            <a:ext cx="3320345" cy="4152900"/>
          </a:xfrm>
          <a:prstGeom prst="rect">
            <a:avLst/>
          </a:prstGeom>
        </p:spPr>
      </p:pic>
    </p:spTree>
    <p:extLst>
      <p:ext uri="{BB962C8B-B14F-4D97-AF65-F5344CB8AC3E}">
        <p14:creationId xmlns:p14="http://schemas.microsoft.com/office/powerpoint/2010/main" val="1037789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In month financial performance: variance by division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4" name="Rounded Rectangle 9">
            <a:extLst>
              <a:ext uri="{FF2B5EF4-FFF2-40B4-BE49-F238E27FC236}">
                <a16:creationId xmlns:a16="http://schemas.microsoft.com/office/drawing/2014/main" id="{AF40C36D-E3B6-AB25-5AA0-ACA16B762973}"/>
              </a:ext>
            </a:extLst>
          </p:cNvPr>
          <p:cNvSpPr/>
          <p:nvPr/>
        </p:nvSpPr>
        <p:spPr>
          <a:xfrm>
            <a:off x="177872" y="660154"/>
            <a:ext cx="4089328" cy="5383344"/>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1" i="0" u="none" strike="noStrike" kern="0" cap="none" spc="0" normalizeH="0" baseline="0" noProof="0" dirty="0">
                <a:ln>
                  <a:noFill/>
                </a:ln>
                <a:solidFill>
                  <a:srgbClr val="002060"/>
                </a:solidFill>
                <a:effectLst/>
                <a:uLnTx/>
                <a:uFillTx/>
                <a:latin typeface="Arial"/>
                <a:ea typeface="+mn-ea"/>
                <a:cs typeface="+mn-cs"/>
                <a:sym typeface="Arial"/>
              </a:rPr>
              <a:t>Key </a:t>
            </a:r>
            <a:r>
              <a:rPr kumimoji="0" lang="en-GB" sz="1400" b="1" i="0" u="none" strike="noStrike" kern="0" cap="none" spc="0" normalizeH="0" baseline="0" noProof="0" dirty="0" smtClean="0">
                <a:ln>
                  <a:noFill/>
                </a:ln>
                <a:solidFill>
                  <a:srgbClr val="002060"/>
                </a:solidFill>
                <a:effectLst/>
                <a:uLnTx/>
                <a:uFillTx/>
                <a:latin typeface="Arial"/>
                <a:ea typeface="+mn-ea"/>
                <a:cs typeface="+mn-cs"/>
                <a:sym typeface="Arial"/>
              </a:rPr>
              <a:t>Messages:</a:t>
            </a: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400" kern="0" dirty="0" smtClean="0">
                <a:solidFill>
                  <a:srgbClr val="002060"/>
                </a:solidFill>
                <a:latin typeface="Arial"/>
                <a:sym typeface="Arial"/>
              </a:rPr>
              <a:t>Current ledger reflects existing agreed service structure. OCP now complete and ledger will be reorganised to reflect </a:t>
            </a:r>
            <a:r>
              <a:rPr lang="en-GB" sz="1400" kern="0" dirty="0" smtClean="0">
                <a:solidFill>
                  <a:srgbClr val="002060"/>
                </a:solidFill>
                <a:latin typeface="Arial"/>
                <a:sym typeface="Arial"/>
              </a:rPr>
              <a:t>this</a:t>
            </a:r>
            <a:endParaRPr lang="en-GB" sz="1400" kern="0" dirty="0" smtClean="0">
              <a:solidFill>
                <a:srgbClr val="002060"/>
              </a:solidFill>
              <a:latin typeface="Arial"/>
              <a:sym typeface="Arial"/>
            </a:endParaRPr>
          </a:p>
          <a:p>
            <a:pPr marR="0" lvl="0" defTabSz="914400" rtl="0" eaLnBrk="1" fontAlgn="auto" latinLnBrk="0" hangingPunct="1">
              <a:lnSpc>
                <a:spcPct val="100000"/>
              </a:lnSpc>
              <a:spcBef>
                <a:spcPts val="0"/>
              </a:spcBef>
              <a:spcAft>
                <a:spcPts val="0"/>
              </a:spcAft>
              <a:buClr>
                <a:srgbClr val="000000"/>
              </a:buClr>
              <a:buSzTx/>
              <a:tabLst/>
              <a:defRPr/>
            </a:pPr>
            <a:endParaRPr lang="en-GB" sz="1400" kern="0" dirty="0" smtClean="0">
              <a:solidFill>
                <a:srgbClr val="002060"/>
              </a:solidFill>
              <a:latin typeface="Arial"/>
              <a:sym typeface="Arial"/>
            </a:endParaRP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400" i="0" u="none" strike="noStrike" kern="0" cap="none" spc="0" normalizeH="0" baseline="0" noProof="0" dirty="0" smtClean="0">
                <a:ln>
                  <a:noFill/>
                </a:ln>
                <a:solidFill>
                  <a:srgbClr val="002060"/>
                </a:solidFill>
                <a:effectLst/>
                <a:uLnTx/>
                <a:uFillTx/>
                <a:latin typeface="Arial"/>
                <a:sym typeface="Arial"/>
              </a:rPr>
              <a:t>Largest</a:t>
            </a:r>
            <a:r>
              <a:rPr kumimoji="0" lang="en-GB" sz="1400" i="0" u="none" strike="noStrike" kern="0" cap="none" spc="0" normalizeH="0" noProof="0" dirty="0" smtClean="0">
                <a:ln>
                  <a:noFill/>
                </a:ln>
                <a:solidFill>
                  <a:srgbClr val="002060"/>
                </a:solidFill>
                <a:effectLst/>
                <a:uLnTx/>
                <a:uFillTx/>
                <a:latin typeface="Arial"/>
                <a:sym typeface="Arial"/>
              </a:rPr>
              <a:t> pressures continue to be seen in Medicine – though this will split across 2 new divisions going forward allowing for more focus on key issues</a:t>
            </a:r>
          </a:p>
          <a:p>
            <a:pPr marR="0" lvl="0" defTabSz="914400" rtl="0" eaLnBrk="1" fontAlgn="auto" latinLnBrk="0" hangingPunct="1">
              <a:lnSpc>
                <a:spcPct val="100000"/>
              </a:lnSpc>
              <a:spcBef>
                <a:spcPts val="0"/>
              </a:spcBef>
              <a:spcAft>
                <a:spcPts val="0"/>
              </a:spcAft>
              <a:buClr>
                <a:srgbClr val="000000"/>
              </a:buClr>
              <a:buSzTx/>
              <a:tabLst/>
              <a:defRPr/>
            </a:pPr>
            <a:endParaRPr lang="en-GB" sz="1400" kern="0" dirty="0">
              <a:solidFill>
                <a:srgbClr val="002060"/>
              </a:solidFill>
              <a:latin typeface="Arial"/>
              <a:sym typeface="Arial"/>
            </a:endParaRP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400" kern="0" noProof="0" dirty="0" smtClean="0">
                <a:solidFill>
                  <a:srgbClr val="002060"/>
                </a:solidFill>
                <a:latin typeface="Arial"/>
                <a:sym typeface="Arial"/>
              </a:rPr>
              <a:t>Reserves are being released in 1/12ths as appropriate but held on reserve line centrally whilst</a:t>
            </a:r>
            <a:r>
              <a:rPr lang="en-GB" sz="1400" kern="0" noProof="0" dirty="0">
                <a:solidFill>
                  <a:srgbClr val="002060"/>
                </a:solidFill>
                <a:latin typeface="Arial"/>
                <a:sym typeface="Arial"/>
              </a:rPr>
              <a:t> </a:t>
            </a:r>
            <a:r>
              <a:rPr lang="en-GB" sz="1400" kern="0" dirty="0" smtClean="0">
                <a:solidFill>
                  <a:srgbClr val="002060"/>
                </a:solidFill>
                <a:latin typeface="Arial"/>
                <a:sym typeface="Arial"/>
              </a:rPr>
              <a:t>work continues on the plan gap; a separate reconciliation has been provided of likely ‘landing’ position post fund allocations to finance colleagues</a:t>
            </a: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endParaRPr lang="en-GB" sz="1400" kern="0" dirty="0" smtClean="0">
              <a:solidFill>
                <a:srgbClr val="002060"/>
              </a:solidFill>
              <a:latin typeface="Arial"/>
              <a:sym typeface="Arial"/>
            </a:endParaRP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400" kern="0" dirty="0" smtClean="0">
                <a:solidFill>
                  <a:srgbClr val="002060"/>
                </a:solidFill>
                <a:latin typeface="Arial"/>
                <a:sym typeface="Arial"/>
              </a:rPr>
              <a:t>In month variance improved by £150k from month 1; but there were numerous ups and downs and nothing that would indicate a sustainable downturn in trend.</a:t>
            </a: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endParaRPr lang="en-GB" sz="1400" b="1" kern="0" dirty="0" smtClean="0">
              <a:solidFill>
                <a:srgbClr val="002060"/>
              </a:solidFill>
              <a:latin typeface="Arial"/>
              <a:sym typeface="Arial"/>
            </a:endParaRPr>
          </a:p>
        </p:txBody>
      </p:sp>
      <p:pic>
        <p:nvPicPr>
          <p:cNvPr id="3" name="Picture 2"/>
          <p:cNvPicPr>
            <a:picLocks noChangeAspect="1"/>
          </p:cNvPicPr>
          <p:nvPr/>
        </p:nvPicPr>
        <p:blipFill>
          <a:blip r:embed="rId4"/>
          <a:stretch>
            <a:fillRect/>
          </a:stretch>
        </p:blipFill>
        <p:spPr>
          <a:xfrm>
            <a:off x="4496226" y="454462"/>
            <a:ext cx="7457476" cy="6160524"/>
          </a:xfrm>
          <a:prstGeom prst="rect">
            <a:avLst/>
          </a:prstGeom>
        </p:spPr>
      </p:pic>
    </p:spTree>
    <p:extLst>
      <p:ext uri="{BB962C8B-B14F-4D97-AF65-F5344CB8AC3E}">
        <p14:creationId xmlns:p14="http://schemas.microsoft.com/office/powerpoint/2010/main" val="8337433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Service Risks </a:t>
            </a: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&amp; </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Opportunities</a:t>
            </a:r>
            <a:endPar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graphicFrame>
        <p:nvGraphicFramePr>
          <p:cNvPr id="2" name="Table 1">
            <a:extLst>
              <a:ext uri="{FF2B5EF4-FFF2-40B4-BE49-F238E27FC236}">
                <a16:creationId xmlns:a16="http://schemas.microsoft.com/office/drawing/2014/main" id="{F2B85E0E-76EF-5FF2-866A-513E34C9AA15}"/>
              </a:ext>
            </a:extLst>
          </p:cNvPr>
          <p:cNvGraphicFramePr>
            <a:graphicFrameLocks noGrp="1"/>
          </p:cNvGraphicFramePr>
          <p:nvPr>
            <p:extLst>
              <p:ext uri="{D42A27DB-BD31-4B8C-83A1-F6EECF244321}">
                <p14:modId xmlns:p14="http://schemas.microsoft.com/office/powerpoint/2010/main" val="1516405993"/>
              </p:ext>
            </p:extLst>
          </p:nvPr>
        </p:nvGraphicFramePr>
        <p:xfrm>
          <a:off x="83127" y="480289"/>
          <a:ext cx="9448800" cy="6301918"/>
        </p:xfrm>
        <a:graphic>
          <a:graphicData uri="http://schemas.openxmlformats.org/drawingml/2006/table">
            <a:tbl>
              <a:tblPr firstRow="1" bandRow="1">
                <a:tableStyleId>{5C22544A-7EE6-4342-B048-85BDC9FD1C3A}</a:tableStyleId>
              </a:tblPr>
              <a:tblGrid>
                <a:gridCol w="1607128">
                  <a:extLst>
                    <a:ext uri="{9D8B030D-6E8A-4147-A177-3AD203B41FA5}">
                      <a16:colId xmlns:a16="http://schemas.microsoft.com/office/drawing/2014/main" val="286052160"/>
                    </a:ext>
                  </a:extLst>
                </a:gridCol>
                <a:gridCol w="3112654">
                  <a:extLst>
                    <a:ext uri="{9D8B030D-6E8A-4147-A177-3AD203B41FA5}">
                      <a16:colId xmlns:a16="http://schemas.microsoft.com/office/drawing/2014/main" val="519406613"/>
                    </a:ext>
                  </a:extLst>
                </a:gridCol>
                <a:gridCol w="4729018">
                  <a:extLst>
                    <a:ext uri="{9D8B030D-6E8A-4147-A177-3AD203B41FA5}">
                      <a16:colId xmlns:a16="http://schemas.microsoft.com/office/drawing/2014/main" val="2057875671"/>
                    </a:ext>
                  </a:extLst>
                </a:gridCol>
              </a:tblGrid>
              <a:tr h="351113">
                <a:tc>
                  <a:txBody>
                    <a:bodyPr/>
                    <a:lstStyle/>
                    <a:p>
                      <a:pPr algn="ctr"/>
                      <a:r>
                        <a:rPr lang="en-GB" dirty="0" smtClean="0">
                          <a:solidFill>
                            <a:srgbClr val="002060"/>
                          </a:solidFill>
                          <a:latin typeface="Arial" panose="020B0604020202020204" pitchFamily="34" charset="0"/>
                          <a:cs typeface="Arial" panose="020B0604020202020204" pitchFamily="34" charset="0"/>
                        </a:rPr>
                        <a:t>Risks</a:t>
                      </a:r>
                      <a:endParaRPr lang="en-GB" dirty="0">
                        <a:solidFill>
                          <a:srgbClr val="002060"/>
                        </a:solidFill>
                        <a:latin typeface="Arial" panose="020B0604020202020204" pitchFamily="34" charset="0"/>
                        <a:cs typeface="Arial" panose="020B0604020202020204" pitchFamily="34" charset="0"/>
                      </a:endParaRPr>
                    </a:p>
                  </a:txBody>
                  <a:tcPr/>
                </a:tc>
                <a:tc>
                  <a:txBody>
                    <a:bodyPr/>
                    <a:lstStyle/>
                    <a:p>
                      <a:pPr algn="ctr"/>
                      <a:r>
                        <a:rPr lang="en-GB" dirty="0">
                          <a:solidFill>
                            <a:srgbClr val="002060"/>
                          </a:solidFill>
                          <a:latin typeface="Arial" panose="020B0604020202020204" pitchFamily="34" charset="0"/>
                          <a:cs typeface="Arial" panose="020B0604020202020204" pitchFamily="34" charset="0"/>
                        </a:rPr>
                        <a:t>Opportunities</a:t>
                      </a:r>
                    </a:p>
                  </a:txBody>
                  <a:tcPr/>
                </a:tc>
                <a:tc>
                  <a:txBody>
                    <a:bodyPr/>
                    <a:lstStyle/>
                    <a:p>
                      <a:pPr marL="0" algn="ctr" defTabSz="914400" rtl="0" eaLnBrk="1" latinLnBrk="0" hangingPunct="1"/>
                      <a:r>
                        <a:rPr lang="en-GB" sz="1800" b="1" kern="1200" dirty="0" smtClean="0">
                          <a:solidFill>
                            <a:srgbClr val="002060"/>
                          </a:solidFill>
                          <a:latin typeface="Arial" panose="020B0604020202020204" pitchFamily="34" charset="0"/>
                          <a:ea typeface="+mn-ea"/>
                          <a:cs typeface="Arial" panose="020B0604020202020204" pitchFamily="34" charset="0"/>
                        </a:rPr>
                        <a:t>Progress</a:t>
                      </a:r>
                      <a:endParaRPr lang="en-GB" sz="1800" b="1" kern="1200" dirty="0">
                        <a:solidFill>
                          <a:srgbClr val="002060"/>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523027739"/>
                  </a:ext>
                </a:extLst>
              </a:tr>
              <a:tr h="8901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smtClean="0">
                          <a:solidFill>
                            <a:srgbClr val="002060"/>
                          </a:solidFill>
                          <a:latin typeface="Arial" panose="020B0604020202020204" pitchFamily="34" charset="0"/>
                          <a:cs typeface="Arial" panose="020B0604020202020204" pitchFamily="34" charset="0"/>
                        </a:rPr>
                        <a:t>Bed Base/ Surge/ Acuity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aseline="0" dirty="0" smtClean="0">
                        <a:solidFill>
                          <a:srgbClr val="002060"/>
                        </a:solidFill>
                        <a:latin typeface="Arial" panose="020B0604020202020204" pitchFamily="34" charset="0"/>
                        <a:cs typeface="Arial" panose="020B0604020202020204" pitchFamily="34" charset="0"/>
                      </a:endParaRPr>
                    </a:p>
                  </a:txBody>
                  <a:tcPr/>
                </a:tc>
                <a:tc>
                  <a:txBody>
                    <a:bodyPr/>
                    <a:lstStyle/>
                    <a:p>
                      <a:r>
                        <a:rPr lang="en-GB" sz="1000" dirty="0">
                          <a:solidFill>
                            <a:srgbClr val="002060"/>
                          </a:solidFill>
                          <a:latin typeface="Arial" panose="020B0604020202020204" pitchFamily="34" charset="0"/>
                          <a:cs typeface="Arial" panose="020B0604020202020204" pitchFamily="34" charset="0"/>
                        </a:rPr>
                        <a:t>Singleton Surge</a:t>
                      </a:r>
                      <a:r>
                        <a:rPr lang="en-GB" sz="1000" baseline="0" dirty="0">
                          <a:solidFill>
                            <a:srgbClr val="002060"/>
                          </a:solidFill>
                          <a:latin typeface="Arial" panose="020B0604020202020204" pitchFamily="34" charset="0"/>
                          <a:cs typeface="Arial" panose="020B0604020202020204" pitchFamily="34" charset="0"/>
                        </a:rPr>
                        <a:t> Bed Position </a:t>
                      </a:r>
                      <a:r>
                        <a:rPr lang="en-GB" sz="1000" baseline="0" dirty="0" smtClean="0">
                          <a:solidFill>
                            <a:srgbClr val="002060"/>
                          </a:solidFill>
                          <a:latin typeface="Arial" panose="020B0604020202020204" pitchFamily="34" charset="0"/>
                          <a:cs typeface="Arial" panose="020B0604020202020204" pitchFamily="34" charset="0"/>
                        </a:rPr>
                        <a:t>/ Surge Resolution</a:t>
                      </a:r>
                      <a:endParaRPr lang="en-GB" sz="1000" dirty="0">
                        <a:solidFill>
                          <a:srgbClr val="002060"/>
                        </a:solidFill>
                        <a:latin typeface="Arial" panose="020B0604020202020204" pitchFamily="34" charset="0"/>
                        <a:cs typeface="Arial" panose="020B0604020202020204" pitchFamily="34" charset="0"/>
                      </a:endParaRPr>
                    </a:p>
                    <a:p>
                      <a:r>
                        <a:rPr lang="en-GB" sz="1000" dirty="0">
                          <a:solidFill>
                            <a:srgbClr val="002060"/>
                          </a:solidFill>
                          <a:latin typeface="Arial" panose="020B0604020202020204" pitchFamily="34" charset="0"/>
                          <a:cs typeface="Arial" panose="020B0604020202020204" pitchFamily="34" charset="0"/>
                        </a:rPr>
                        <a:t>LOS/</a:t>
                      </a:r>
                      <a:r>
                        <a:rPr lang="en-GB" sz="1000" baseline="0" dirty="0">
                          <a:solidFill>
                            <a:srgbClr val="002060"/>
                          </a:solidFill>
                          <a:latin typeface="Arial" panose="020B0604020202020204" pitchFamily="34" charset="0"/>
                          <a:cs typeface="Arial" panose="020B0604020202020204" pitchFamily="34" charset="0"/>
                        </a:rPr>
                        <a:t> Discharge </a:t>
                      </a:r>
                      <a:r>
                        <a:rPr lang="en-GB" sz="1000" baseline="0" dirty="0" smtClean="0">
                          <a:solidFill>
                            <a:srgbClr val="002060"/>
                          </a:solidFill>
                          <a:latin typeface="Arial" panose="020B0604020202020204" pitchFamily="34" charset="0"/>
                          <a:cs typeface="Arial" panose="020B0604020202020204" pitchFamily="34" charset="0"/>
                        </a:rPr>
                        <a:t>Management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aseline="0" dirty="0" smtClean="0">
                          <a:solidFill>
                            <a:srgbClr val="002060"/>
                          </a:solidFill>
                          <a:latin typeface="Arial" panose="020B0604020202020204" pitchFamily="34" charset="0"/>
                          <a:cs typeface="Arial" panose="020B0604020202020204" pitchFamily="34" charset="0"/>
                        </a:rPr>
                        <a:t>Frailty Pathway Work</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aseline="0" dirty="0" smtClean="0">
                          <a:solidFill>
                            <a:srgbClr val="002060"/>
                          </a:solidFill>
                          <a:latin typeface="Arial" panose="020B0604020202020204" pitchFamily="34" charset="0"/>
                          <a:cs typeface="Arial" panose="020B0604020202020204" pitchFamily="34" charset="0"/>
                        </a:rPr>
                        <a:t>SDEC Redesign</a:t>
                      </a:r>
                    </a:p>
                  </a:txBody>
                  <a:tcPr/>
                </a:tc>
                <a:tc>
                  <a:txBody>
                    <a:bodyPr/>
                    <a:lstStyle/>
                    <a:p>
                      <a:r>
                        <a:rPr lang="en-GB" sz="1000" baseline="0" dirty="0" smtClean="0">
                          <a:solidFill>
                            <a:srgbClr val="002060"/>
                          </a:solidFill>
                          <a:latin typeface="Arial" panose="020B0604020202020204" pitchFamily="34" charset="0"/>
                          <a:cs typeface="Arial" panose="020B0604020202020204" pitchFamily="34" charset="0"/>
                        </a:rPr>
                        <a:t>Reduction in beds open at Singleton to support flow (c60 at April, c20 June 2024)</a:t>
                      </a:r>
                    </a:p>
                    <a:p>
                      <a:r>
                        <a:rPr lang="en-GB" sz="1000" baseline="0" dirty="0" smtClean="0">
                          <a:solidFill>
                            <a:srgbClr val="002060"/>
                          </a:solidFill>
                          <a:latin typeface="Arial" panose="020B0604020202020204" pitchFamily="34" charset="0"/>
                          <a:cs typeface="Arial" panose="020B0604020202020204" pitchFamily="34" charset="0"/>
                        </a:rPr>
                        <a:t>Frailty strategy approved, wards closed at Morriston saving £3m to reinvest in delivery of Frailty Unit which will support LOS</a:t>
                      </a:r>
                    </a:p>
                    <a:p>
                      <a:r>
                        <a:rPr lang="en-GB" sz="1000" baseline="0" dirty="0" smtClean="0">
                          <a:solidFill>
                            <a:srgbClr val="002060"/>
                          </a:solidFill>
                          <a:latin typeface="Arial" panose="020B0604020202020204" pitchFamily="34" charset="0"/>
                          <a:cs typeface="Arial" panose="020B0604020202020204" pitchFamily="34" charset="0"/>
                        </a:rPr>
                        <a:t>SDEC redesign complete supporting improved patient experience and laying foundation for new ways of working</a:t>
                      </a:r>
                    </a:p>
                  </a:txBody>
                  <a:tcPr/>
                </a:tc>
                <a:extLst>
                  <a:ext uri="{0D108BD9-81ED-4DB2-BD59-A6C34878D82A}">
                    <a16:rowId xmlns:a16="http://schemas.microsoft.com/office/drawing/2014/main" val="316446951"/>
                  </a:ext>
                </a:extLst>
              </a:tr>
              <a:tr h="526669">
                <a:tc>
                  <a:txBody>
                    <a:bodyPr/>
                    <a:lstStyle/>
                    <a:p>
                      <a:r>
                        <a:rPr lang="en-GB" sz="1000" dirty="0" smtClean="0">
                          <a:solidFill>
                            <a:srgbClr val="002060"/>
                          </a:solidFill>
                          <a:latin typeface="Arial" panose="020B0604020202020204" pitchFamily="34" charset="0"/>
                          <a:cs typeface="Arial" panose="020B0604020202020204" pitchFamily="34" charset="0"/>
                        </a:rPr>
                        <a:t>Medical Staffing</a:t>
                      </a:r>
                    </a:p>
                    <a:p>
                      <a:r>
                        <a:rPr lang="en-GB" sz="1000" baseline="0" dirty="0" smtClean="0">
                          <a:solidFill>
                            <a:srgbClr val="002060"/>
                          </a:solidFill>
                          <a:latin typeface="Arial" panose="020B0604020202020204" pitchFamily="34" charset="0"/>
                          <a:cs typeface="Arial" panose="020B0604020202020204" pitchFamily="34" charset="0"/>
                        </a:rPr>
                        <a:t>(Decision Makers &amp; Rota Gaps, Premium Costs)</a:t>
                      </a:r>
                      <a:endParaRPr lang="en-GB" sz="1000" baseline="0" dirty="0">
                        <a:solidFill>
                          <a:srgbClr val="002060"/>
                        </a:solidFill>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aseline="0" dirty="0" smtClean="0">
                          <a:solidFill>
                            <a:srgbClr val="002060"/>
                          </a:solidFill>
                          <a:latin typeface="Arial" panose="020B0604020202020204" pitchFamily="34" charset="0"/>
                          <a:cs typeface="Arial" panose="020B0604020202020204" pitchFamily="34" charset="0"/>
                        </a:rPr>
                        <a:t>Acute Medical Rota Design</a:t>
                      </a:r>
                      <a:endParaRPr lang="en-GB" sz="1000" baseline="0" dirty="0">
                        <a:solidFill>
                          <a:srgbClr val="002060"/>
                        </a:solidFill>
                        <a:latin typeface="Arial" panose="020B0604020202020204" pitchFamily="34" charset="0"/>
                        <a:cs typeface="Arial" panose="020B0604020202020204" pitchFamily="34" charset="0"/>
                      </a:endParaRPr>
                    </a:p>
                  </a:txBody>
                  <a:tcPr/>
                </a:tc>
                <a:tc>
                  <a:txBody>
                    <a:bodyPr/>
                    <a:lstStyle/>
                    <a:p>
                      <a:r>
                        <a:rPr lang="en-GB" sz="1000" baseline="0" dirty="0" smtClean="0">
                          <a:solidFill>
                            <a:srgbClr val="002060"/>
                          </a:solidFill>
                          <a:latin typeface="Arial" panose="020B0604020202020204" pitchFamily="34" charset="0"/>
                          <a:cs typeface="Arial" panose="020B0604020202020204" pitchFamily="34" charset="0"/>
                        </a:rPr>
                        <a:t>New rota proposal developed and reviewed. Implementation beginning.</a:t>
                      </a:r>
                      <a:endParaRPr lang="en-GB" sz="1000" baseline="0" dirty="0">
                        <a:solidFill>
                          <a:srgbClr val="00206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864532770"/>
                  </a:ext>
                </a:extLst>
              </a:tr>
              <a:tr h="1258155">
                <a:tc>
                  <a:txBody>
                    <a:bodyPr/>
                    <a:lstStyle/>
                    <a:p>
                      <a:r>
                        <a:rPr lang="en-GB" sz="1000" baseline="0" dirty="0" smtClean="0">
                          <a:solidFill>
                            <a:srgbClr val="002060"/>
                          </a:solidFill>
                          <a:latin typeface="Arial" panose="020B0604020202020204" pitchFamily="34" charset="0"/>
                          <a:cs typeface="Arial" panose="020B0604020202020204" pitchFamily="34" charset="0"/>
                        </a:rPr>
                        <a:t>Premium Staffing Costs – Nursing, Medical &amp; Dental</a:t>
                      </a:r>
                      <a:endParaRPr lang="en-GB" sz="1000" baseline="0" dirty="0">
                        <a:solidFill>
                          <a:srgbClr val="002060"/>
                        </a:solidFill>
                        <a:latin typeface="Arial" panose="020B0604020202020204" pitchFamily="34" charset="0"/>
                        <a:cs typeface="Arial" panose="020B0604020202020204" pitchFamily="34" charset="0"/>
                      </a:endParaRPr>
                    </a:p>
                  </a:txBody>
                  <a:tcPr/>
                </a:tc>
                <a:tc>
                  <a:txBody>
                    <a:bodyPr/>
                    <a:lstStyle/>
                    <a:p>
                      <a:r>
                        <a:rPr lang="en-GB" sz="1000" dirty="0" smtClean="0">
                          <a:solidFill>
                            <a:srgbClr val="002060"/>
                          </a:solidFill>
                          <a:latin typeface="Arial" panose="020B0604020202020204" pitchFamily="34" charset="0"/>
                          <a:cs typeface="Arial" panose="020B0604020202020204" pitchFamily="34" charset="0"/>
                        </a:rPr>
                        <a:t>Substantive </a:t>
                      </a:r>
                      <a:r>
                        <a:rPr lang="en-GB" sz="1000" dirty="0">
                          <a:solidFill>
                            <a:srgbClr val="002060"/>
                          </a:solidFill>
                          <a:latin typeface="Arial" panose="020B0604020202020204" pitchFamily="34" charset="0"/>
                          <a:cs typeface="Arial" panose="020B0604020202020204" pitchFamily="34" charset="0"/>
                        </a:rPr>
                        <a:t>Workforce</a:t>
                      </a:r>
                      <a:r>
                        <a:rPr lang="en-GB" sz="1000" baseline="0" dirty="0">
                          <a:solidFill>
                            <a:srgbClr val="002060"/>
                          </a:solidFill>
                          <a:latin typeface="Arial" panose="020B0604020202020204" pitchFamily="34" charset="0"/>
                          <a:cs typeface="Arial" panose="020B0604020202020204" pitchFamily="34" charset="0"/>
                        </a:rPr>
                        <a:t> </a:t>
                      </a:r>
                      <a:r>
                        <a:rPr lang="en-GB" sz="1000" baseline="0" dirty="0" smtClean="0">
                          <a:solidFill>
                            <a:srgbClr val="002060"/>
                          </a:solidFill>
                          <a:latin typeface="Arial" panose="020B0604020202020204" pitchFamily="34" charset="0"/>
                          <a:cs typeface="Arial" panose="020B0604020202020204" pitchFamily="34" charset="0"/>
                        </a:rPr>
                        <a:t>Recruitment</a:t>
                      </a:r>
                    </a:p>
                    <a:p>
                      <a:r>
                        <a:rPr lang="en-GB" sz="1000" baseline="0" dirty="0" smtClean="0">
                          <a:solidFill>
                            <a:srgbClr val="002060"/>
                          </a:solidFill>
                          <a:latin typeface="Arial" panose="020B0604020202020204" pitchFamily="34" charset="0"/>
                          <a:cs typeface="Arial" panose="020B0604020202020204" pitchFamily="34" charset="0"/>
                        </a:rPr>
                        <a:t>Sickness and absence management</a:t>
                      </a:r>
                    </a:p>
                    <a:p>
                      <a:r>
                        <a:rPr lang="en-GB" sz="1000" baseline="0" dirty="0" smtClean="0">
                          <a:solidFill>
                            <a:srgbClr val="002060"/>
                          </a:solidFill>
                          <a:latin typeface="Arial" panose="020B0604020202020204" pitchFamily="34" charset="0"/>
                          <a:cs typeface="Arial" panose="020B0604020202020204" pitchFamily="34" charset="0"/>
                        </a:rPr>
                        <a:t>Roster efficiency</a:t>
                      </a:r>
                      <a:endParaRPr lang="en-GB" sz="1000" baseline="0" dirty="0">
                        <a:solidFill>
                          <a:srgbClr val="002060"/>
                        </a:solidFill>
                        <a:latin typeface="Arial" panose="020B0604020202020204" pitchFamily="34" charset="0"/>
                        <a:cs typeface="Arial" panose="020B0604020202020204" pitchFamily="34" charset="0"/>
                      </a:endParaRPr>
                    </a:p>
                  </a:txBody>
                  <a:tcPr/>
                </a:tc>
                <a:tc>
                  <a:txBody>
                    <a:bodyPr/>
                    <a:lstStyle/>
                    <a:p>
                      <a:r>
                        <a:rPr lang="en-GB" sz="1000" baseline="0" dirty="0" smtClean="0">
                          <a:solidFill>
                            <a:srgbClr val="002060"/>
                          </a:solidFill>
                          <a:latin typeface="Arial" panose="020B0604020202020204" pitchFamily="34" charset="0"/>
                          <a:cs typeface="Arial" panose="020B0604020202020204" pitchFamily="34" charset="0"/>
                        </a:rPr>
                        <a:t>Substantive registered nurse vacancies significantly reduced. Focus on recruiting to healthcare support worker gaps.</a:t>
                      </a:r>
                    </a:p>
                    <a:p>
                      <a:r>
                        <a:rPr lang="en-GB" sz="1000" baseline="0" dirty="0" smtClean="0">
                          <a:solidFill>
                            <a:srgbClr val="002060"/>
                          </a:solidFill>
                          <a:latin typeface="Arial" panose="020B0604020202020204" pitchFamily="34" charset="0"/>
                          <a:cs typeface="Arial" panose="020B0604020202020204" pitchFamily="34" charset="0"/>
                        </a:rPr>
                        <a:t>Medical posts to support above strategic work actively in recruitment</a:t>
                      </a:r>
                    </a:p>
                    <a:p>
                      <a:r>
                        <a:rPr lang="en-GB" sz="1000" baseline="0" dirty="0" smtClean="0">
                          <a:solidFill>
                            <a:srgbClr val="002060"/>
                          </a:solidFill>
                          <a:latin typeface="Arial" panose="020B0604020202020204" pitchFamily="34" charset="0"/>
                          <a:cs typeface="Arial" panose="020B0604020202020204" pitchFamily="34" charset="0"/>
                        </a:rPr>
                        <a:t>Non Consultant rota’s better staffed going forward</a:t>
                      </a:r>
                    </a:p>
                    <a:p>
                      <a:r>
                        <a:rPr lang="en-GB" sz="1000" baseline="0" dirty="0" smtClean="0">
                          <a:solidFill>
                            <a:srgbClr val="002060"/>
                          </a:solidFill>
                          <a:latin typeface="Arial" panose="020B0604020202020204" pitchFamily="34" charset="0"/>
                          <a:cs typeface="Arial" panose="020B0604020202020204" pitchFamily="34" charset="0"/>
                        </a:rPr>
                        <a:t>Well embedded review processes for rota management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smtClean="0">
                          <a:solidFill>
                            <a:srgbClr val="002060"/>
                          </a:solidFill>
                          <a:latin typeface="Arial" panose="020B0604020202020204" pitchFamily="34" charset="0"/>
                          <a:cs typeface="Arial" panose="020B0604020202020204" pitchFamily="34" charset="0"/>
                        </a:rPr>
                        <a:t>Comprehensive</a:t>
                      </a:r>
                      <a:r>
                        <a:rPr lang="en-GB" sz="1000" baseline="0" dirty="0" smtClean="0">
                          <a:solidFill>
                            <a:srgbClr val="002060"/>
                          </a:solidFill>
                          <a:latin typeface="Arial" panose="020B0604020202020204" pitchFamily="34" charset="0"/>
                          <a:cs typeface="Arial" panose="020B0604020202020204" pitchFamily="34" charset="0"/>
                        </a:rPr>
                        <a:t> sickness audit programme undertaken with support for management and staff to continue improvements. Additional workforce support built into the post OCP structures.</a:t>
                      </a:r>
                      <a:endParaRPr lang="en-GB" sz="1000" dirty="0" smtClean="0">
                        <a:solidFill>
                          <a:srgbClr val="00206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516759502"/>
                  </a:ext>
                </a:extLst>
              </a:tr>
              <a:tr h="526669">
                <a:tc>
                  <a:txBody>
                    <a:bodyPr/>
                    <a:lstStyle/>
                    <a:p>
                      <a:r>
                        <a:rPr lang="en-GB" sz="1000" dirty="0" smtClean="0">
                          <a:solidFill>
                            <a:srgbClr val="002060"/>
                          </a:solidFill>
                          <a:latin typeface="Arial" panose="020B0604020202020204" pitchFamily="34" charset="0"/>
                          <a:cs typeface="Arial" panose="020B0604020202020204" pitchFamily="34" charset="0"/>
                        </a:rPr>
                        <a:t>Interventional Radiology </a:t>
                      </a:r>
                      <a:endParaRPr lang="en-GB" sz="1000" dirty="0">
                        <a:solidFill>
                          <a:srgbClr val="002060"/>
                        </a:solidFill>
                        <a:latin typeface="Arial" panose="020B0604020202020204" pitchFamily="34" charset="0"/>
                        <a:cs typeface="Arial" panose="020B0604020202020204" pitchFamily="34" charset="0"/>
                      </a:endParaRPr>
                    </a:p>
                  </a:txBody>
                  <a:tcPr/>
                </a:tc>
                <a:tc>
                  <a:txBody>
                    <a:bodyPr/>
                    <a:lstStyle/>
                    <a:p>
                      <a:r>
                        <a:rPr lang="en-GB" sz="1000" dirty="0" smtClean="0">
                          <a:solidFill>
                            <a:srgbClr val="002060"/>
                          </a:solidFill>
                          <a:latin typeface="Arial" panose="020B0604020202020204" pitchFamily="34" charset="0"/>
                          <a:cs typeface="Arial" panose="020B0604020202020204" pitchFamily="34" charset="0"/>
                        </a:rPr>
                        <a:t>Long </a:t>
                      </a:r>
                      <a:r>
                        <a:rPr lang="en-GB" sz="1000" dirty="0">
                          <a:solidFill>
                            <a:srgbClr val="002060"/>
                          </a:solidFill>
                          <a:latin typeface="Arial" panose="020B0604020202020204" pitchFamily="34" charset="0"/>
                          <a:cs typeface="Arial" panose="020B0604020202020204" pitchFamily="34" charset="0"/>
                        </a:rPr>
                        <a:t>Term Strategy </a:t>
                      </a:r>
                      <a:r>
                        <a:rPr lang="en-GB" sz="1000" dirty="0" smtClean="0">
                          <a:solidFill>
                            <a:srgbClr val="002060"/>
                          </a:solidFill>
                          <a:latin typeface="Arial" panose="020B0604020202020204" pitchFamily="34" charset="0"/>
                          <a:cs typeface="Arial" panose="020B0604020202020204" pitchFamily="34" charset="0"/>
                        </a:rPr>
                        <a:t>Development &amp; Service</a:t>
                      </a:r>
                      <a:r>
                        <a:rPr lang="en-GB" sz="1000" baseline="0" dirty="0" smtClean="0">
                          <a:solidFill>
                            <a:srgbClr val="002060"/>
                          </a:solidFill>
                          <a:latin typeface="Arial" panose="020B0604020202020204" pitchFamily="34" charset="0"/>
                          <a:cs typeface="Arial" panose="020B0604020202020204" pitchFamily="34" charset="0"/>
                        </a:rPr>
                        <a:t> </a:t>
                      </a:r>
                      <a:r>
                        <a:rPr lang="en-GB" sz="1000" baseline="0" dirty="0">
                          <a:solidFill>
                            <a:srgbClr val="002060"/>
                          </a:solidFill>
                          <a:latin typeface="Arial" panose="020B0604020202020204" pitchFamily="34" charset="0"/>
                          <a:cs typeface="Arial" panose="020B0604020202020204" pitchFamily="34" charset="0"/>
                        </a:rPr>
                        <a:t>Redesign</a:t>
                      </a:r>
                      <a:endParaRPr lang="en-GB" sz="1000" dirty="0">
                        <a:solidFill>
                          <a:srgbClr val="002060"/>
                        </a:solidFill>
                        <a:latin typeface="Arial" panose="020B0604020202020204" pitchFamily="34" charset="0"/>
                        <a:cs typeface="Arial" panose="020B0604020202020204" pitchFamily="34" charset="0"/>
                      </a:endParaRPr>
                    </a:p>
                  </a:txBody>
                  <a:tcPr/>
                </a:tc>
                <a:tc>
                  <a:txBody>
                    <a:bodyPr/>
                    <a:lstStyle/>
                    <a:p>
                      <a:r>
                        <a:rPr lang="en-GB" sz="1000" dirty="0">
                          <a:solidFill>
                            <a:srgbClr val="002060"/>
                          </a:solidFill>
                          <a:latin typeface="Arial" panose="020B0604020202020204" pitchFamily="34" charset="0"/>
                          <a:cs typeface="Arial" panose="020B0604020202020204" pitchFamily="34" charset="0"/>
                        </a:rPr>
                        <a:t>External </a:t>
                      </a:r>
                      <a:r>
                        <a:rPr lang="en-GB" sz="1000" dirty="0" smtClean="0">
                          <a:solidFill>
                            <a:srgbClr val="002060"/>
                          </a:solidFill>
                          <a:latin typeface="Arial" panose="020B0604020202020204" pitchFamily="34" charset="0"/>
                          <a:cs typeface="Arial" panose="020B0604020202020204" pitchFamily="34" charset="0"/>
                        </a:rPr>
                        <a:t>support</a:t>
                      </a:r>
                      <a:r>
                        <a:rPr lang="en-GB" sz="1000" baseline="0" dirty="0" smtClean="0">
                          <a:solidFill>
                            <a:srgbClr val="002060"/>
                          </a:solidFill>
                          <a:latin typeface="Arial" panose="020B0604020202020204" pitchFamily="34" charset="0"/>
                          <a:cs typeface="Arial" panose="020B0604020202020204" pitchFamily="34" charset="0"/>
                        </a:rPr>
                        <a:t> engaged and early reports produced. </a:t>
                      </a:r>
                      <a:endParaRPr lang="en-GB" sz="1000" baseline="0" dirty="0">
                        <a:solidFill>
                          <a:srgbClr val="002060"/>
                        </a:solidFill>
                        <a:latin typeface="Arial" panose="020B0604020202020204" pitchFamily="34" charset="0"/>
                        <a:cs typeface="Arial" panose="020B0604020202020204" pitchFamily="34" charset="0"/>
                      </a:endParaRPr>
                    </a:p>
                    <a:p>
                      <a:r>
                        <a:rPr lang="en-GB" sz="1000" baseline="0" dirty="0" smtClean="0">
                          <a:solidFill>
                            <a:srgbClr val="002060"/>
                          </a:solidFill>
                          <a:latin typeface="Arial" panose="020B0604020202020204" pitchFamily="34" charset="0"/>
                          <a:cs typeface="Arial" panose="020B0604020202020204" pitchFamily="34" charset="0"/>
                        </a:rPr>
                        <a:t>Locum cover in place to maintain safe service with substantive recruitment being undertaken</a:t>
                      </a:r>
                      <a:endParaRPr lang="en-GB" sz="1000" dirty="0">
                        <a:solidFill>
                          <a:srgbClr val="00206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64205865"/>
                  </a:ext>
                </a:extLst>
              </a:tr>
              <a:tr h="672967">
                <a:tc>
                  <a:txBody>
                    <a:bodyPr/>
                    <a:lstStyle/>
                    <a:p>
                      <a:r>
                        <a:rPr lang="en-GB" sz="1000" dirty="0" smtClean="0">
                          <a:solidFill>
                            <a:srgbClr val="002060"/>
                          </a:solidFill>
                          <a:latin typeface="Arial" panose="020B0604020202020204" pitchFamily="34" charset="0"/>
                          <a:cs typeface="Arial" panose="020B0604020202020204" pitchFamily="34" charset="0"/>
                        </a:rPr>
                        <a:t>Non Pay</a:t>
                      </a:r>
                    </a:p>
                    <a:p>
                      <a:r>
                        <a:rPr lang="en-GB" sz="1000" dirty="0" smtClean="0">
                          <a:solidFill>
                            <a:srgbClr val="002060"/>
                          </a:solidFill>
                          <a:latin typeface="Arial" panose="020B0604020202020204" pitchFamily="34" charset="0"/>
                          <a:cs typeface="Arial" panose="020B0604020202020204" pitchFamily="34" charset="0"/>
                        </a:rPr>
                        <a:t>(Inflation/</a:t>
                      </a:r>
                      <a:r>
                        <a:rPr lang="en-GB" sz="1000" baseline="0" dirty="0" smtClean="0">
                          <a:solidFill>
                            <a:srgbClr val="002060"/>
                          </a:solidFill>
                          <a:latin typeface="Arial" panose="020B0604020202020204" pitchFamily="34" charset="0"/>
                          <a:cs typeface="Arial" panose="020B0604020202020204" pitchFamily="34" charset="0"/>
                        </a:rPr>
                        <a:t> Practice Change)</a:t>
                      </a:r>
                      <a:endParaRPr lang="en-GB" sz="1000" dirty="0" smtClean="0">
                        <a:solidFill>
                          <a:srgbClr val="00206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dirty="0" smtClean="0">
                        <a:solidFill>
                          <a:srgbClr val="002060"/>
                        </a:solidFill>
                        <a:latin typeface="Arial" panose="020B0604020202020204" pitchFamily="34" charset="0"/>
                        <a:cs typeface="Arial" panose="020B0604020202020204" pitchFamily="34" charset="0"/>
                      </a:endParaRPr>
                    </a:p>
                  </a:txBody>
                  <a:tcPr/>
                </a:tc>
                <a:tc>
                  <a:txBody>
                    <a:bodyPr/>
                    <a:lstStyle/>
                    <a:p>
                      <a:r>
                        <a:rPr lang="en-GB" sz="1000" dirty="0">
                          <a:solidFill>
                            <a:srgbClr val="002060"/>
                          </a:solidFill>
                          <a:latin typeface="Arial" panose="020B0604020202020204" pitchFamily="34" charset="0"/>
                          <a:cs typeface="Arial" panose="020B0604020202020204" pitchFamily="34" charset="0"/>
                        </a:rPr>
                        <a:t>Procurement </a:t>
                      </a:r>
                      <a:endParaRPr lang="en-GB" sz="1000" dirty="0" smtClean="0">
                        <a:solidFill>
                          <a:srgbClr val="002060"/>
                        </a:solidFill>
                        <a:latin typeface="Arial" panose="020B0604020202020204" pitchFamily="34" charset="0"/>
                        <a:cs typeface="Arial" panose="020B0604020202020204" pitchFamily="34" charset="0"/>
                      </a:endParaRPr>
                    </a:p>
                    <a:p>
                      <a:r>
                        <a:rPr lang="en-GB" sz="1000" baseline="0" dirty="0" smtClean="0">
                          <a:solidFill>
                            <a:srgbClr val="002060"/>
                          </a:solidFill>
                          <a:latin typeface="Arial" panose="020B0604020202020204" pitchFamily="34" charset="0"/>
                          <a:cs typeface="Arial" panose="020B0604020202020204" pitchFamily="34" charset="0"/>
                        </a:rPr>
                        <a:t>Maintenance </a:t>
                      </a:r>
                      <a:r>
                        <a:rPr lang="en-GB" sz="1000" baseline="0" dirty="0">
                          <a:solidFill>
                            <a:srgbClr val="002060"/>
                          </a:solidFill>
                          <a:latin typeface="Arial" panose="020B0604020202020204" pitchFamily="34" charset="0"/>
                          <a:cs typeface="Arial" panose="020B0604020202020204" pitchFamily="34" charset="0"/>
                        </a:rPr>
                        <a:t>Contract Review</a:t>
                      </a:r>
                    </a:p>
                    <a:p>
                      <a:r>
                        <a:rPr lang="en-GB" sz="1000" baseline="0" dirty="0">
                          <a:solidFill>
                            <a:srgbClr val="002060"/>
                          </a:solidFill>
                          <a:latin typeface="Arial" panose="020B0604020202020204" pitchFamily="34" charset="0"/>
                          <a:cs typeface="Arial" panose="020B0604020202020204" pitchFamily="34" charset="0"/>
                        </a:rPr>
                        <a:t>Bed </a:t>
                      </a:r>
                      <a:r>
                        <a:rPr lang="en-GB" sz="1000" baseline="0" dirty="0" smtClean="0">
                          <a:solidFill>
                            <a:srgbClr val="002060"/>
                          </a:solidFill>
                          <a:latin typeface="Arial" panose="020B0604020202020204" pitchFamily="34" charset="0"/>
                          <a:cs typeface="Arial" panose="020B0604020202020204" pitchFamily="34" charset="0"/>
                        </a:rPr>
                        <a:t>Hire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aseline="0" dirty="0" smtClean="0">
                          <a:solidFill>
                            <a:srgbClr val="002060"/>
                          </a:solidFill>
                          <a:latin typeface="Arial" panose="020B0604020202020204" pitchFamily="34" charset="0"/>
                          <a:cs typeface="Arial" panose="020B0604020202020204" pitchFamily="34" charset="0"/>
                        </a:rPr>
                        <a:t>Drug management (waste/ swaps)</a:t>
                      </a:r>
                      <a:endParaRPr lang="en-GB" sz="1000" dirty="0" smtClean="0">
                        <a:solidFill>
                          <a:srgbClr val="002060"/>
                        </a:solidFill>
                        <a:latin typeface="Arial" panose="020B0604020202020204" pitchFamily="34" charset="0"/>
                        <a:cs typeface="Arial" panose="020B0604020202020204" pitchFamily="34" charset="0"/>
                      </a:endParaRPr>
                    </a:p>
                  </a:txBody>
                  <a:tcPr/>
                </a:tc>
                <a:tc>
                  <a:txBody>
                    <a:bodyPr/>
                    <a:lstStyle/>
                    <a:p>
                      <a:r>
                        <a:rPr lang="en-GB" sz="1000" dirty="0" smtClean="0">
                          <a:solidFill>
                            <a:srgbClr val="002060"/>
                          </a:solidFill>
                          <a:latin typeface="Arial" panose="020B0604020202020204" pitchFamily="34" charset="0"/>
                          <a:cs typeface="Arial" panose="020B0604020202020204" pitchFamily="34" charset="0"/>
                        </a:rPr>
                        <a:t>Work in progress across all domains</a:t>
                      </a:r>
                      <a:r>
                        <a:rPr lang="en-GB" sz="1000" baseline="0" dirty="0" smtClean="0">
                          <a:solidFill>
                            <a:srgbClr val="002060"/>
                          </a:solidFill>
                          <a:latin typeface="Arial" panose="020B0604020202020204" pitchFamily="34" charset="0"/>
                          <a:cs typeface="Arial" panose="020B0604020202020204" pitchFamily="34" charset="0"/>
                        </a:rPr>
                        <a:t> in local plans, with support from procurement and pharmacy colleagues. Reporting mechanisms under review as part of local governance arrangements post OCP.</a:t>
                      </a:r>
                      <a:endParaRPr lang="en-GB" sz="1000" dirty="0">
                        <a:solidFill>
                          <a:srgbClr val="00206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71141192"/>
                  </a:ext>
                </a:extLst>
              </a:tr>
              <a:tr h="67296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smtClean="0">
                          <a:solidFill>
                            <a:srgbClr val="002060"/>
                          </a:solidFill>
                          <a:latin typeface="Arial" panose="020B0604020202020204" pitchFamily="34" charset="0"/>
                          <a:cs typeface="Arial" panose="020B0604020202020204" pitchFamily="34" charset="0"/>
                        </a:rPr>
                        <a:t>Activity</a:t>
                      </a:r>
                      <a:r>
                        <a:rPr lang="en-GB" sz="1000" baseline="0" dirty="0" smtClean="0">
                          <a:solidFill>
                            <a:srgbClr val="002060"/>
                          </a:solidFill>
                          <a:latin typeface="Arial" panose="020B0604020202020204" pitchFamily="34" charset="0"/>
                          <a:cs typeface="Arial" panose="020B0604020202020204" pitchFamily="34" charset="0"/>
                        </a:rPr>
                        <a:t> Growth/ Recovery</a:t>
                      </a:r>
                      <a:endParaRPr lang="en-GB" sz="1000" dirty="0" smtClean="0">
                        <a:solidFill>
                          <a:srgbClr val="002060"/>
                        </a:solidFill>
                        <a:latin typeface="Arial" panose="020B0604020202020204" pitchFamily="34" charset="0"/>
                        <a:cs typeface="Arial" panose="020B0604020202020204" pitchFamily="34" charset="0"/>
                      </a:endParaRPr>
                    </a:p>
                    <a:p>
                      <a:endParaRPr lang="en-GB" sz="1000" baseline="0" dirty="0">
                        <a:solidFill>
                          <a:srgbClr val="002060"/>
                        </a:solidFill>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smtClean="0">
                          <a:solidFill>
                            <a:srgbClr val="002060"/>
                          </a:solidFill>
                          <a:latin typeface="Arial" panose="020B0604020202020204" pitchFamily="34" charset="0"/>
                          <a:cs typeface="Arial" panose="020B0604020202020204" pitchFamily="34" charset="0"/>
                        </a:rPr>
                        <a:t>Demand &amp; Capacity Plans</a:t>
                      </a:r>
                      <a:endParaRPr lang="en-GB" sz="1000" dirty="0">
                        <a:solidFill>
                          <a:srgbClr val="002060"/>
                        </a:solidFill>
                        <a:latin typeface="Arial" panose="020B0604020202020204" pitchFamily="34" charset="0"/>
                        <a:cs typeface="Arial" panose="020B0604020202020204" pitchFamily="34" charset="0"/>
                      </a:endParaRPr>
                    </a:p>
                    <a:p>
                      <a:r>
                        <a:rPr lang="en-GB" sz="1000" baseline="0" dirty="0" smtClean="0">
                          <a:solidFill>
                            <a:srgbClr val="002060"/>
                          </a:solidFill>
                          <a:latin typeface="Arial" panose="020B0604020202020204" pitchFamily="34" charset="0"/>
                          <a:cs typeface="Arial" panose="020B0604020202020204" pitchFamily="34" charset="0"/>
                        </a:rPr>
                        <a:t>Specialist Commissioning Cost Review &amp; </a:t>
                      </a:r>
                      <a:r>
                        <a:rPr lang="en-GB" sz="1000" baseline="0" dirty="0">
                          <a:solidFill>
                            <a:srgbClr val="002060"/>
                          </a:solidFill>
                          <a:latin typeface="Arial" panose="020B0604020202020204" pitchFamily="34" charset="0"/>
                          <a:cs typeface="Arial" panose="020B0604020202020204" pitchFamily="34" charset="0"/>
                        </a:rPr>
                        <a:t>Negotiation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aseline="0" dirty="0" smtClean="0">
                          <a:solidFill>
                            <a:srgbClr val="002060"/>
                          </a:solidFill>
                          <a:latin typeface="Arial" panose="020B0604020202020204" pitchFamily="34" charset="0"/>
                          <a:cs typeface="Arial" panose="020B0604020202020204" pitchFamily="34" charset="0"/>
                        </a:rPr>
                        <a:t>Developed and under review with Planned Care.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aseline="0" dirty="0" smtClean="0">
                          <a:solidFill>
                            <a:srgbClr val="002060"/>
                          </a:solidFill>
                          <a:latin typeface="Arial" panose="020B0604020202020204" pitchFamily="34" charset="0"/>
                          <a:cs typeface="Arial" panose="020B0604020202020204" pitchFamily="34" charset="0"/>
                        </a:rPr>
                        <a:t>Work on activity based costs for consumables linked to specialist work (Cardiology/ Cardiac) progressing, plans to complete and engage in commissioner discussions</a:t>
                      </a:r>
                      <a:endParaRPr lang="en-GB" sz="1000" baseline="0" dirty="0">
                        <a:solidFill>
                          <a:srgbClr val="00206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15106548"/>
                  </a:ext>
                </a:extLst>
              </a:tr>
              <a:tr h="12359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aseline="0" dirty="0" smtClean="0">
                          <a:solidFill>
                            <a:srgbClr val="002060"/>
                          </a:solidFill>
                          <a:latin typeface="Arial" panose="020B0604020202020204" pitchFamily="34" charset="0"/>
                          <a:cs typeface="Arial" panose="020B0604020202020204" pitchFamily="34" charset="0"/>
                        </a:rPr>
                        <a:t>Other</a:t>
                      </a:r>
                      <a:endParaRPr lang="en-GB" sz="1000" baseline="0" dirty="0">
                        <a:solidFill>
                          <a:srgbClr val="002060"/>
                        </a:solidFill>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smtClean="0">
                          <a:solidFill>
                            <a:srgbClr val="002060"/>
                          </a:solidFill>
                          <a:latin typeface="Arial" panose="020B0604020202020204" pitchFamily="34" charset="0"/>
                          <a:cs typeface="Arial" panose="020B0604020202020204" pitchFamily="34" charset="0"/>
                        </a:rPr>
                        <a:t>Income</a:t>
                      </a:r>
                      <a:r>
                        <a:rPr lang="en-GB" sz="1000" baseline="0" dirty="0" smtClean="0">
                          <a:solidFill>
                            <a:srgbClr val="002060"/>
                          </a:solidFill>
                          <a:latin typeface="Arial" panose="020B0604020202020204" pitchFamily="34" charset="0"/>
                          <a:cs typeface="Arial" panose="020B0604020202020204" pitchFamily="34" charset="0"/>
                        </a:rPr>
                        <a:t> Generation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aseline="0" dirty="0" smtClean="0">
                        <a:solidFill>
                          <a:srgbClr val="00206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smtClean="0">
                          <a:solidFill>
                            <a:srgbClr val="002060"/>
                          </a:solidFill>
                          <a:latin typeface="Arial" panose="020B0604020202020204" pitchFamily="34" charset="0"/>
                          <a:cs typeface="Arial" panose="020B0604020202020204" pitchFamily="34" charset="0"/>
                        </a:rPr>
                        <a:t>Clarity of managerial</a:t>
                      </a:r>
                      <a:r>
                        <a:rPr lang="en-GB" sz="1000" baseline="0" dirty="0" smtClean="0">
                          <a:solidFill>
                            <a:srgbClr val="002060"/>
                          </a:solidFill>
                          <a:latin typeface="Arial" panose="020B0604020202020204" pitchFamily="34" charset="0"/>
                          <a:cs typeface="Arial" panose="020B0604020202020204" pitchFamily="34" charset="0"/>
                        </a:rPr>
                        <a:t> structures to support decision making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aseline="0" dirty="0" smtClean="0">
                        <a:solidFill>
                          <a:srgbClr val="00206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smtClean="0">
                          <a:solidFill>
                            <a:srgbClr val="002060"/>
                          </a:solidFill>
                          <a:latin typeface="Arial" panose="020B0604020202020204" pitchFamily="34" charset="0"/>
                          <a:cs typeface="Arial" panose="020B0604020202020204" pitchFamily="34" charset="0"/>
                        </a:rPr>
                        <a:t>Pathology</a:t>
                      </a:r>
                      <a:r>
                        <a:rPr lang="en-GB" sz="1000" baseline="0" dirty="0" smtClean="0">
                          <a:solidFill>
                            <a:srgbClr val="002060"/>
                          </a:solidFill>
                          <a:latin typeface="Arial" panose="020B0604020202020204" pitchFamily="34" charset="0"/>
                          <a:cs typeface="Arial" panose="020B0604020202020204" pitchFamily="34" charset="0"/>
                        </a:rPr>
                        <a:t> workforce design (ARCH)</a:t>
                      </a:r>
                      <a:endParaRPr lang="en-GB" sz="1000" baseline="0" dirty="0">
                        <a:solidFill>
                          <a:srgbClr val="002060"/>
                        </a:solidFill>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aseline="0" dirty="0" smtClean="0">
                          <a:solidFill>
                            <a:srgbClr val="002060"/>
                          </a:solidFill>
                          <a:latin typeface="Arial" panose="020B0604020202020204" pitchFamily="34" charset="0"/>
                          <a:cs typeface="Arial" panose="020B0604020202020204" pitchFamily="34" charset="0"/>
                        </a:rPr>
                        <a:t>Local plans identifying income opportunities being built into recovery position.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dirty="0" smtClean="0">
                        <a:solidFill>
                          <a:srgbClr val="00206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smtClean="0">
                          <a:solidFill>
                            <a:srgbClr val="002060"/>
                          </a:solidFill>
                          <a:latin typeface="Arial" panose="020B0604020202020204" pitchFamily="34" charset="0"/>
                          <a:cs typeface="Arial" panose="020B0604020202020204" pitchFamily="34" charset="0"/>
                        </a:rPr>
                        <a:t>New structures</a:t>
                      </a:r>
                      <a:r>
                        <a:rPr lang="en-GB" sz="1000" baseline="0" dirty="0" smtClean="0">
                          <a:solidFill>
                            <a:srgbClr val="002060"/>
                          </a:solidFill>
                          <a:latin typeface="Arial" panose="020B0604020202020204" pitchFamily="34" charset="0"/>
                          <a:cs typeface="Arial" panose="020B0604020202020204" pitchFamily="34" charset="0"/>
                        </a:rPr>
                        <a:t> in implementation.</a:t>
                      </a:r>
                      <a:endParaRPr lang="en-GB" sz="1000" dirty="0" smtClean="0">
                        <a:solidFill>
                          <a:srgbClr val="00206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aseline="0" dirty="0" smtClean="0">
                        <a:solidFill>
                          <a:srgbClr val="00206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aseline="0" dirty="0" smtClean="0">
                        <a:solidFill>
                          <a:srgbClr val="00206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aseline="0" dirty="0" smtClean="0">
                          <a:solidFill>
                            <a:srgbClr val="002060"/>
                          </a:solidFill>
                          <a:latin typeface="Arial" panose="020B0604020202020204" pitchFamily="34" charset="0"/>
                          <a:cs typeface="Arial" panose="020B0604020202020204" pitchFamily="34" charset="0"/>
                        </a:rPr>
                        <a:t>ODN structure agreed</a:t>
                      </a:r>
                      <a:endParaRPr lang="en-GB" sz="1000" baseline="0" dirty="0">
                        <a:solidFill>
                          <a:srgbClr val="00206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42927"/>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3286903"/>
              </p:ext>
            </p:extLst>
          </p:nvPr>
        </p:nvGraphicFramePr>
        <p:xfrm>
          <a:off x="9633527" y="498762"/>
          <a:ext cx="2320174" cy="1950720"/>
        </p:xfrm>
        <a:graphic>
          <a:graphicData uri="http://schemas.openxmlformats.org/drawingml/2006/table">
            <a:tbl>
              <a:tblPr firstRow="1" bandRow="1">
                <a:tableStyleId>{5C22544A-7EE6-4342-B048-85BDC9FD1C3A}</a:tableStyleId>
              </a:tblPr>
              <a:tblGrid>
                <a:gridCol w="2320174">
                  <a:extLst>
                    <a:ext uri="{9D8B030D-6E8A-4147-A177-3AD203B41FA5}">
                      <a16:colId xmlns:a16="http://schemas.microsoft.com/office/drawing/2014/main" val="3222237421"/>
                    </a:ext>
                  </a:extLst>
                </a:gridCol>
              </a:tblGrid>
              <a:tr h="370840">
                <a:tc>
                  <a:txBody>
                    <a:bodyPr/>
                    <a:lstStyle/>
                    <a:p>
                      <a:pPr marL="0" algn="ctr" defTabSz="914400" rtl="0" eaLnBrk="1" latinLnBrk="0" hangingPunct="1"/>
                      <a:r>
                        <a:rPr lang="en-GB" sz="1800" b="1" kern="1200" dirty="0" smtClean="0">
                          <a:solidFill>
                            <a:srgbClr val="002060"/>
                          </a:solidFill>
                          <a:latin typeface="Arial" panose="020B0604020202020204" pitchFamily="34" charset="0"/>
                          <a:ea typeface="+mn-ea"/>
                          <a:cs typeface="Arial" panose="020B0604020202020204" pitchFamily="34" charset="0"/>
                        </a:rPr>
                        <a:t>Further Work Planned</a:t>
                      </a:r>
                      <a:endParaRPr lang="en-GB" sz="1800" b="1" kern="1200" dirty="0">
                        <a:solidFill>
                          <a:srgbClr val="002060"/>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144491762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aseline="0" dirty="0" smtClean="0">
                          <a:solidFill>
                            <a:srgbClr val="002060"/>
                          </a:solidFill>
                          <a:latin typeface="Arial" panose="020B0604020202020204" pitchFamily="34" charset="0"/>
                          <a:cs typeface="Arial" panose="020B0604020202020204" pitchFamily="34" charset="0"/>
                        </a:rPr>
                        <a:t>ED design post frailty implementation</a:t>
                      </a:r>
                    </a:p>
                    <a:p>
                      <a:r>
                        <a:rPr lang="en-GB" sz="1000" baseline="0" dirty="0" smtClean="0">
                          <a:solidFill>
                            <a:srgbClr val="002060"/>
                          </a:solidFill>
                          <a:latin typeface="Arial" panose="020B0604020202020204" pitchFamily="34" charset="0"/>
                          <a:cs typeface="Arial" panose="020B0604020202020204" pitchFamily="34" charset="0"/>
                        </a:rPr>
                        <a:t>Right-size services:</a:t>
                      </a:r>
                    </a:p>
                    <a:p>
                      <a:pPr marL="171450" indent="-171450">
                        <a:buFontTx/>
                        <a:buChar char="-"/>
                      </a:pPr>
                      <a:r>
                        <a:rPr lang="en-GB" sz="1000" baseline="0" dirty="0" smtClean="0">
                          <a:solidFill>
                            <a:srgbClr val="002060"/>
                          </a:solidFill>
                          <a:latin typeface="Arial" panose="020B0604020202020204" pitchFamily="34" charset="0"/>
                          <a:cs typeface="Arial" panose="020B0604020202020204" pitchFamily="34" charset="0"/>
                        </a:rPr>
                        <a:t>Cardiac ITU/ HDU/ PACU</a:t>
                      </a:r>
                    </a:p>
                    <a:p>
                      <a:pPr marL="171450" indent="-171450">
                        <a:buFontTx/>
                        <a:buChar char="-"/>
                      </a:pPr>
                      <a:r>
                        <a:rPr lang="en-GB" sz="1000" baseline="0" dirty="0" smtClean="0">
                          <a:solidFill>
                            <a:srgbClr val="002060"/>
                          </a:solidFill>
                          <a:latin typeface="Arial" panose="020B0604020202020204" pitchFamily="34" charset="0"/>
                          <a:cs typeface="Arial" panose="020B0604020202020204" pitchFamily="34" charset="0"/>
                        </a:rPr>
                        <a:t>Theatre Sessions commissioned (align to D&amp;C)</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smtClean="0">
                          <a:solidFill>
                            <a:srgbClr val="002060"/>
                          </a:solidFill>
                          <a:latin typeface="Arial" panose="020B0604020202020204" pitchFamily="34" charset="0"/>
                          <a:cs typeface="Arial" panose="020B0604020202020204" pitchFamily="34" charset="0"/>
                        </a:rPr>
                        <a:t>Job Planning Efficiency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aseline="0" dirty="0" smtClean="0">
                          <a:solidFill>
                            <a:srgbClr val="002060"/>
                          </a:solidFill>
                          <a:latin typeface="Arial" panose="020B0604020202020204" pitchFamily="34" charset="0"/>
                          <a:cs typeface="Arial" panose="020B0604020202020204" pitchFamily="34" charset="0"/>
                        </a:rPr>
                        <a:t>Strategic service reduction (value based outcome analysis)</a:t>
                      </a:r>
                      <a:endParaRPr lang="en-GB" sz="1000" dirty="0"/>
                    </a:p>
                  </a:txBody>
                  <a:tcPr/>
                </a:tc>
                <a:extLst>
                  <a:ext uri="{0D108BD9-81ED-4DB2-BD59-A6C34878D82A}">
                    <a16:rowId xmlns:a16="http://schemas.microsoft.com/office/drawing/2014/main" val="2322050056"/>
                  </a:ext>
                </a:extLst>
              </a:tr>
            </a:tbl>
          </a:graphicData>
        </a:graphic>
      </p:graphicFrame>
    </p:spTree>
    <p:extLst>
      <p:ext uri="{BB962C8B-B14F-4D97-AF65-F5344CB8AC3E}">
        <p14:creationId xmlns:p14="http://schemas.microsoft.com/office/powerpoint/2010/main" val="16787331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Key </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Expenditure Drivers: </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Identification </a:t>
            </a: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of Further Opportunities</a:t>
            </a:r>
          </a:p>
        </p:txBody>
      </p:sp>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2"/>
          <a:stretch>
            <a:fillRect/>
          </a:stretch>
        </p:blipFill>
        <p:spPr>
          <a:xfrm>
            <a:off x="177872" y="6043498"/>
            <a:ext cx="2238027" cy="692361"/>
          </a:xfrm>
          <a:prstGeom prst="rect">
            <a:avLst/>
          </a:prstGeom>
        </p:spPr>
      </p:pic>
      <p:pic>
        <p:nvPicPr>
          <p:cNvPr id="4" name="Picture 3"/>
          <p:cNvPicPr>
            <a:picLocks noChangeAspect="1"/>
          </p:cNvPicPr>
          <p:nvPr/>
        </p:nvPicPr>
        <p:blipFill>
          <a:blip r:embed="rId3"/>
          <a:stretch>
            <a:fillRect/>
          </a:stretch>
        </p:blipFill>
        <p:spPr>
          <a:xfrm>
            <a:off x="177873" y="505980"/>
            <a:ext cx="5307688" cy="5045075"/>
          </a:xfrm>
          <a:prstGeom prst="rect">
            <a:avLst/>
          </a:prstGeom>
        </p:spPr>
      </p:pic>
      <p:sp>
        <p:nvSpPr>
          <p:cNvPr id="11" name="Rounded Rectangle 10">
            <a:extLst>
              <a:ext uri="{FF2B5EF4-FFF2-40B4-BE49-F238E27FC236}">
                <a16:creationId xmlns:a16="http://schemas.microsoft.com/office/drawing/2014/main" id="{08BC30A2-9B08-52BE-5197-B8C6B0035669}"/>
              </a:ext>
            </a:extLst>
          </p:cNvPr>
          <p:cNvSpPr/>
          <p:nvPr/>
        </p:nvSpPr>
        <p:spPr>
          <a:xfrm>
            <a:off x="5553075" y="445414"/>
            <a:ext cx="6528089" cy="6290445"/>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R="0" lvl="0" defTabSz="914400" rtl="0" eaLnBrk="1" fontAlgn="auto" latinLnBrk="0" hangingPunct="1">
              <a:lnSpc>
                <a:spcPct val="100000"/>
              </a:lnSpc>
              <a:spcBef>
                <a:spcPts val="0"/>
              </a:spcBef>
              <a:spcAft>
                <a:spcPts val="0"/>
              </a:spcAft>
              <a:buClr>
                <a:srgbClr val="000000"/>
              </a:buClr>
              <a:buSzTx/>
              <a:tabLst/>
              <a:defRPr/>
            </a:pPr>
            <a:r>
              <a:rPr lang="en-GB" sz="1200" b="1" kern="0" dirty="0" smtClean="0">
                <a:solidFill>
                  <a:srgbClr val="002060"/>
                </a:solidFill>
                <a:latin typeface="Arial"/>
                <a:sym typeface="Arial"/>
              </a:rPr>
              <a:t>Actions being taken of areas of highest spend:</a:t>
            </a:r>
          </a:p>
          <a:p>
            <a:pPr marR="0" lvl="0" defTabSz="914400" rtl="0" eaLnBrk="1" fontAlgn="auto" latinLnBrk="0" hangingPunct="1">
              <a:lnSpc>
                <a:spcPct val="100000"/>
              </a:lnSpc>
              <a:spcBef>
                <a:spcPts val="0"/>
              </a:spcBef>
              <a:spcAft>
                <a:spcPts val="0"/>
              </a:spcAft>
              <a:buClr>
                <a:srgbClr val="000000"/>
              </a:buClr>
              <a:buSzTx/>
              <a:tabLst/>
              <a:defRPr/>
            </a:pPr>
            <a:r>
              <a:rPr lang="en-GB" sz="1200" kern="0" dirty="0" smtClean="0">
                <a:solidFill>
                  <a:srgbClr val="002060"/>
                </a:solidFill>
                <a:latin typeface="Arial"/>
                <a:sym typeface="Arial"/>
              </a:rPr>
              <a:t>  </a:t>
            </a:r>
            <a:endParaRPr lang="en-GB" sz="1200" kern="0" dirty="0">
              <a:solidFill>
                <a:srgbClr val="002060"/>
              </a:solidFill>
              <a:latin typeface="Arial"/>
              <a:sym typeface="Arial"/>
            </a:endParaRPr>
          </a:p>
          <a:p>
            <a:pPr marL="171450" lvl="0" indent="-171450">
              <a:buClr>
                <a:srgbClr val="000000"/>
              </a:buClr>
              <a:buFont typeface="Arial" panose="020B0604020202020204" pitchFamily="34" charset="0"/>
              <a:buChar char="•"/>
              <a:defRPr/>
            </a:pPr>
            <a:r>
              <a:rPr lang="en-GB" sz="1200" kern="0" dirty="0" smtClean="0">
                <a:solidFill>
                  <a:srgbClr val="002060"/>
                </a:solidFill>
                <a:latin typeface="Arial"/>
                <a:sym typeface="Arial"/>
              </a:rPr>
              <a:t>Medical </a:t>
            </a:r>
            <a:r>
              <a:rPr lang="en-GB" sz="1200" kern="0" dirty="0">
                <a:solidFill>
                  <a:srgbClr val="002060"/>
                </a:solidFill>
                <a:latin typeface="Arial"/>
                <a:sym typeface="Arial"/>
              </a:rPr>
              <a:t>&amp; Dental: Variable Pay £546k in month, reduction targets set for all teams of 25% net reduction. Local  plans in </a:t>
            </a:r>
            <a:r>
              <a:rPr lang="en-GB" sz="1200" kern="0" dirty="0" smtClean="0">
                <a:solidFill>
                  <a:srgbClr val="002060"/>
                </a:solidFill>
                <a:latin typeface="Arial"/>
                <a:sym typeface="Arial"/>
              </a:rPr>
              <a:t>development. Redesign of rotas and job planning.</a:t>
            </a:r>
            <a:endParaRPr lang="en-GB" sz="1200" kern="0" dirty="0">
              <a:solidFill>
                <a:srgbClr val="002060"/>
              </a:solidFill>
              <a:latin typeface="Arial"/>
              <a:sym typeface="Arial"/>
            </a:endParaRPr>
          </a:p>
          <a:p>
            <a:pPr lvl="0">
              <a:buClr>
                <a:srgbClr val="000000"/>
              </a:buClr>
              <a:defRPr/>
            </a:pPr>
            <a:r>
              <a:rPr lang="en-GB" sz="1200" kern="0" dirty="0" smtClean="0">
                <a:solidFill>
                  <a:srgbClr val="002060"/>
                </a:solidFill>
                <a:latin typeface="Arial"/>
                <a:sym typeface="Arial"/>
              </a:rPr>
              <a:t>.</a:t>
            </a:r>
          </a:p>
          <a:p>
            <a:pPr marL="171450" lvl="0" indent="-171450">
              <a:buClr>
                <a:srgbClr val="000000"/>
              </a:buClr>
              <a:buFont typeface="Arial" panose="020B0604020202020204" pitchFamily="34" charset="0"/>
              <a:buChar char="•"/>
              <a:defRPr/>
            </a:pPr>
            <a:r>
              <a:rPr lang="en-GB" sz="1200" kern="0" dirty="0">
                <a:solidFill>
                  <a:srgbClr val="002060"/>
                </a:solidFill>
                <a:latin typeface="Arial"/>
                <a:sym typeface="Arial"/>
              </a:rPr>
              <a:t>Registered Nursing: Variable pay £534k in month, reductions expected through unavailability management across all </a:t>
            </a:r>
            <a:r>
              <a:rPr lang="en-GB" sz="1200" kern="0" dirty="0" smtClean="0">
                <a:solidFill>
                  <a:srgbClr val="002060"/>
                </a:solidFill>
                <a:latin typeface="Arial"/>
                <a:sym typeface="Arial"/>
              </a:rPr>
              <a:t>areas. The </a:t>
            </a:r>
            <a:r>
              <a:rPr lang="en-GB" sz="1200" kern="0" dirty="0">
                <a:solidFill>
                  <a:srgbClr val="002060"/>
                </a:solidFill>
                <a:latin typeface="Arial"/>
                <a:sym typeface="Arial"/>
              </a:rPr>
              <a:t>impact of reducing patients waiting in acute service areas could reduce costs by up to £80k per </a:t>
            </a:r>
            <a:r>
              <a:rPr lang="en-GB" sz="1200" kern="0" dirty="0" smtClean="0">
                <a:solidFill>
                  <a:srgbClr val="002060"/>
                </a:solidFill>
                <a:latin typeface="Arial"/>
                <a:sym typeface="Arial"/>
              </a:rPr>
              <a:t>month. Strategic </a:t>
            </a:r>
            <a:r>
              <a:rPr lang="en-GB" sz="1200" kern="0" dirty="0">
                <a:solidFill>
                  <a:srgbClr val="002060"/>
                </a:solidFill>
                <a:latin typeface="Arial"/>
                <a:sym typeface="Arial"/>
              </a:rPr>
              <a:t>plans to reorganise the bed base will further impact expenditure rates. </a:t>
            </a:r>
            <a:endParaRPr lang="en-GB" sz="1200" kern="0" dirty="0" smtClean="0">
              <a:solidFill>
                <a:srgbClr val="002060"/>
              </a:solidFill>
              <a:latin typeface="Arial"/>
              <a:sym typeface="Arial"/>
            </a:endParaRPr>
          </a:p>
          <a:p>
            <a:pPr lvl="0">
              <a:buClr>
                <a:srgbClr val="000000"/>
              </a:buClr>
              <a:defRPr/>
            </a:pPr>
            <a:endParaRPr lang="en-GB" sz="1200" kern="0" dirty="0" smtClean="0">
              <a:solidFill>
                <a:srgbClr val="002060"/>
              </a:solidFill>
              <a:latin typeface="Arial"/>
              <a:sym typeface="Arial"/>
            </a:endParaRPr>
          </a:p>
          <a:p>
            <a:pPr marL="171450" lvl="0" indent="-171450">
              <a:buClr>
                <a:srgbClr val="000000"/>
              </a:buClr>
              <a:buFont typeface="Arial" panose="020B0604020202020204" pitchFamily="34" charset="0"/>
              <a:buChar char="•"/>
              <a:defRPr/>
            </a:pPr>
            <a:r>
              <a:rPr lang="en-GB" sz="1200" kern="0" dirty="0" smtClean="0">
                <a:solidFill>
                  <a:srgbClr val="002060"/>
                </a:solidFill>
                <a:latin typeface="Arial"/>
                <a:sym typeface="Arial"/>
              </a:rPr>
              <a:t>Additional Clinical Services (Healthcare Support Workers): As for registered nursing with continued and increased scrutiny on unavailability and cover arrangements plus focus on recruitment to fill vacancies. </a:t>
            </a:r>
          </a:p>
          <a:p>
            <a:pPr lvl="0">
              <a:buClr>
                <a:srgbClr val="000000"/>
              </a:buClr>
              <a:defRPr/>
            </a:pPr>
            <a:endParaRPr lang="en-GB" sz="1200" kern="0" dirty="0" smtClean="0">
              <a:solidFill>
                <a:srgbClr val="002060"/>
              </a:solidFill>
              <a:latin typeface="Arial"/>
              <a:sym typeface="Arial"/>
            </a:endParaRPr>
          </a:p>
          <a:p>
            <a:pPr marL="171450" lvl="0" indent="-171450">
              <a:buClr>
                <a:srgbClr val="000000"/>
              </a:buClr>
              <a:buFont typeface="Arial" panose="020B0604020202020204" pitchFamily="34" charset="0"/>
              <a:buChar char="•"/>
              <a:defRPr/>
            </a:pPr>
            <a:r>
              <a:rPr lang="en-GB" sz="1200" kern="0" dirty="0" smtClean="0">
                <a:solidFill>
                  <a:srgbClr val="002060"/>
                </a:solidFill>
                <a:latin typeface="Arial"/>
                <a:sym typeface="Arial"/>
              </a:rPr>
              <a:t>Allied Health Professionals and Healthcare Scientists: £417k variable pay per month – targeting a 50% net reduction through review of demand and capacity plans and ensuring staff are focussed into clinical activities.</a:t>
            </a:r>
          </a:p>
          <a:p>
            <a:pPr lvl="0">
              <a:buClr>
                <a:srgbClr val="000000"/>
              </a:buClr>
              <a:defRPr/>
            </a:pPr>
            <a:endParaRPr lang="en-GB" sz="1200" kern="0" dirty="0" smtClean="0">
              <a:solidFill>
                <a:srgbClr val="002060"/>
              </a:solidFill>
              <a:latin typeface="Arial"/>
              <a:sym typeface="Arial"/>
            </a:endParaRPr>
          </a:p>
          <a:p>
            <a:pPr marL="171450" lvl="0" indent="-171450">
              <a:buClr>
                <a:srgbClr val="000000"/>
              </a:buClr>
              <a:buFont typeface="Arial" panose="020B0604020202020204" pitchFamily="34" charset="0"/>
              <a:buChar char="•"/>
              <a:defRPr/>
            </a:pPr>
            <a:r>
              <a:rPr lang="en-GB" sz="1200" kern="0" dirty="0" smtClean="0">
                <a:solidFill>
                  <a:srgbClr val="002060"/>
                </a:solidFill>
                <a:latin typeface="Arial"/>
                <a:sym typeface="Arial"/>
              </a:rPr>
              <a:t>Establishment Expenses: reduce costs of postage, stationary and printing linked to exploiting digital opportunities. </a:t>
            </a:r>
          </a:p>
          <a:p>
            <a:pPr lvl="0">
              <a:buClr>
                <a:srgbClr val="000000"/>
              </a:buClr>
              <a:defRPr/>
            </a:pPr>
            <a:endParaRPr lang="en-GB" sz="1200" kern="0" dirty="0" smtClean="0">
              <a:solidFill>
                <a:srgbClr val="002060"/>
              </a:solidFill>
              <a:latin typeface="Arial"/>
              <a:sym typeface="Arial"/>
            </a:endParaRPr>
          </a:p>
          <a:p>
            <a:pPr marL="171450" lvl="0" indent="-171450">
              <a:buClr>
                <a:srgbClr val="000000"/>
              </a:buClr>
              <a:buFont typeface="Arial" panose="020B0604020202020204" pitchFamily="34" charset="0"/>
              <a:buChar char="•"/>
              <a:defRPr/>
            </a:pPr>
            <a:r>
              <a:rPr lang="en-GB" sz="1200" kern="0" dirty="0" smtClean="0">
                <a:solidFill>
                  <a:srgbClr val="002060"/>
                </a:solidFill>
                <a:latin typeface="Arial"/>
                <a:sym typeface="Arial"/>
              </a:rPr>
              <a:t>Services from Other Bodies and Purchase of Health Care: reviewing whether service contracts meet the Health Boards needs in the most cost effective way. </a:t>
            </a:r>
          </a:p>
          <a:p>
            <a:pPr lvl="0">
              <a:buClr>
                <a:srgbClr val="000000"/>
              </a:buClr>
              <a:defRPr/>
            </a:pPr>
            <a:endParaRPr lang="en-GB" sz="1200" kern="0" dirty="0" smtClean="0">
              <a:solidFill>
                <a:srgbClr val="002060"/>
              </a:solidFill>
              <a:latin typeface="Arial"/>
              <a:sym typeface="Arial"/>
            </a:endParaRPr>
          </a:p>
          <a:p>
            <a:pPr marL="171450" lvl="0" indent="-171450">
              <a:buClr>
                <a:srgbClr val="000000"/>
              </a:buClr>
              <a:buFont typeface="Arial" panose="020B0604020202020204" pitchFamily="34" charset="0"/>
              <a:buChar char="•"/>
              <a:defRPr/>
            </a:pPr>
            <a:r>
              <a:rPr lang="en-GB" sz="1200" kern="0" dirty="0" smtClean="0">
                <a:solidFill>
                  <a:srgbClr val="002060"/>
                </a:solidFill>
                <a:latin typeface="Arial"/>
                <a:sym typeface="Arial"/>
              </a:rPr>
              <a:t>Clinical Supplies and Services</a:t>
            </a:r>
            <a:r>
              <a:rPr lang="en-GB" sz="1200" kern="0" dirty="0">
                <a:solidFill>
                  <a:srgbClr val="002060"/>
                </a:solidFill>
                <a:latin typeface="Arial"/>
                <a:sym typeface="Arial"/>
              </a:rPr>
              <a:t>: Procurement target a net reduction in run </a:t>
            </a:r>
            <a:r>
              <a:rPr lang="en-GB" sz="1200" kern="0" dirty="0" smtClean="0">
                <a:solidFill>
                  <a:srgbClr val="002060"/>
                </a:solidFill>
                <a:latin typeface="Arial"/>
                <a:sym typeface="Arial"/>
              </a:rPr>
              <a:t>rate alongside internal reviews </a:t>
            </a:r>
            <a:r>
              <a:rPr lang="en-GB" sz="1200" kern="0" dirty="0">
                <a:solidFill>
                  <a:srgbClr val="002060"/>
                </a:solidFill>
                <a:latin typeface="Arial"/>
                <a:sym typeface="Arial"/>
              </a:rPr>
              <a:t>of consumables to ensure stock </a:t>
            </a:r>
            <a:r>
              <a:rPr lang="en-GB" sz="1200" kern="0" dirty="0" smtClean="0">
                <a:solidFill>
                  <a:srgbClr val="002060"/>
                </a:solidFill>
                <a:latin typeface="Arial"/>
                <a:sym typeface="Arial"/>
              </a:rPr>
              <a:t>management. Consumables </a:t>
            </a:r>
            <a:r>
              <a:rPr lang="en-GB" sz="1200" kern="0" dirty="0">
                <a:solidFill>
                  <a:srgbClr val="002060"/>
                </a:solidFill>
                <a:latin typeface="Arial"/>
                <a:sym typeface="Arial"/>
              </a:rPr>
              <a:t>linked to activity delivery being reviewed against funded growth and external income sources to ensure cost recovery. </a:t>
            </a:r>
            <a:endParaRPr lang="en-GB" sz="1200" kern="0" dirty="0" smtClean="0">
              <a:solidFill>
                <a:srgbClr val="002060"/>
              </a:solidFill>
              <a:latin typeface="Arial"/>
              <a:sym typeface="Arial"/>
            </a:endParaRPr>
          </a:p>
          <a:p>
            <a:pPr lvl="0">
              <a:buClr>
                <a:srgbClr val="000000"/>
              </a:buClr>
              <a:defRPr/>
            </a:pPr>
            <a:endParaRPr lang="en-GB" sz="1200" kern="0" dirty="0" smtClean="0">
              <a:solidFill>
                <a:srgbClr val="002060"/>
              </a:solidFill>
              <a:latin typeface="Arial"/>
              <a:sym typeface="Arial"/>
            </a:endParaRPr>
          </a:p>
          <a:p>
            <a:pPr marL="171450" lvl="0" indent="-171450">
              <a:buClr>
                <a:srgbClr val="000000"/>
              </a:buClr>
              <a:buFont typeface="Arial" panose="020B0604020202020204" pitchFamily="34" charset="0"/>
              <a:buChar char="•"/>
              <a:defRPr/>
            </a:pPr>
            <a:r>
              <a:rPr lang="en-GB" sz="1200" kern="0" dirty="0">
                <a:solidFill>
                  <a:srgbClr val="002060"/>
                </a:solidFill>
                <a:latin typeface="Arial"/>
                <a:sym typeface="Arial"/>
              </a:rPr>
              <a:t>Premises &amp; Fixed Plant: Bed hire - to be brought into a new contract in the latter half of the year, in the interim robust processes to </a:t>
            </a:r>
            <a:r>
              <a:rPr lang="en-GB" sz="1200" kern="0" dirty="0" smtClean="0">
                <a:solidFill>
                  <a:srgbClr val="002060"/>
                </a:solidFill>
                <a:latin typeface="Arial"/>
                <a:sym typeface="Arial"/>
              </a:rPr>
              <a:t>manage available bed stock.</a:t>
            </a:r>
            <a:endParaRPr lang="en-GB" sz="1200" kern="0" dirty="0">
              <a:solidFill>
                <a:srgbClr val="002060"/>
              </a:solidFill>
              <a:latin typeface="Arial"/>
              <a:sym typeface="Arial"/>
            </a:endParaRPr>
          </a:p>
          <a:p>
            <a:pPr marL="171450" lvl="0" indent="-171450">
              <a:buClr>
                <a:srgbClr val="000000"/>
              </a:buClr>
              <a:buFont typeface="Arial" panose="020B0604020202020204" pitchFamily="34" charset="0"/>
              <a:buChar char="•"/>
              <a:defRPr/>
            </a:pPr>
            <a:endParaRPr lang="en-GB" sz="1200" kern="0" dirty="0" smtClean="0">
              <a:solidFill>
                <a:srgbClr val="002060"/>
              </a:solidFill>
              <a:latin typeface="Arial"/>
              <a:sym typeface="Arial"/>
            </a:endParaRPr>
          </a:p>
        </p:txBody>
      </p:sp>
    </p:spTree>
    <p:extLst>
      <p:ext uri="{BB962C8B-B14F-4D97-AF65-F5344CB8AC3E}">
        <p14:creationId xmlns:p14="http://schemas.microsoft.com/office/powerpoint/2010/main" val="11401551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3AD402B-07B6-0547-E285-2477721D369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4804" y="6084688"/>
            <a:ext cx="11165861" cy="692361"/>
          </a:xfrm>
          <a:prstGeom prst="rect">
            <a:avLst/>
          </a:prstGeom>
        </p:spPr>
      </p:pic>
      <p:sp>
        <p:nvSpPr>
          <p:cNvPr id="4" name="Content Placeholder 3"/>
          <p:cNvSpPr>
            <a:spLocks noGrp="1"/>
          </p:cNvSpPr>
          <p:nvPr>
            <p:ph idx="1"/>
          </p:nvPr>
        </p:nvSpPr>
        <p:spPr>
          <a:xfrm>
            <a:off x="239684" y="732107"/>
            <a:ext cx="10515600" cy="5146185"/>
          </a:xfrm>
        </p:spPr>
        <p:txBody>
          <a:bodyPr/>
          <a:lstStyle/>
          <a:p>
            <a:pPr marL="457200" lvl="1" indent="0">
              <a:buNone/>
            </a:pPr>
            <a:endParaRPr lang="en-GB" dirty="0" smtClean="0"/>
          </a:p>
          <a:p>
            <a:pPr marL="457200" lvl="1" indent="0">
              <a:buNone/>
            </a:pPr>
            <a:endParaRPr lang="en-GB" dirty="0" smtClean="0"/>
          </a:p>
        </p:txBody>
      </p:sp>
      <p:sp>
        <p:nvSpPr>
          <p:cNvPr id="2" name="TextBox 1"/>
          <p:cNvSpPr txBox="1"/>
          <p:nvPr/>
        </p:nvSpPr>
        <p:spPr>
          <a:xfrm>
            <a:off x="-161925" y="537941"/>
            <a:ext cx="11906250" cy="923330"/>
          </a:xfrm>
          <a:prstGeom prst="rect">
            <a:avLst/>
          </a:prstGeom>
          <a:noFill/>
        </p:spPr>
        <p:txBody>
          <a:bodyPr wrap="square" rtlCol="0">
            <a:spAutoFit/>
          </a:bodyPr>
          <a:lstStyle/>
          <a:p>
            <a:pPr lvl="1"/>
            <a:r>
              <a:rPr lang="en-GB" dirty="0" smtClean="0"/>
              <a:t>Opportunities identified </a:t>
            </a:r>
            <a:r>
              <a:rPr lang="en-GB" dirty="0" smtClean="0"/>
              <a:t>with actions against them (detail in appendix 4)</a:t>
            </a:r>
            <a:r>
              <a:rPr lang="en-GB" dirty="0" smtClean="0"/>
              <a:t>:</a:t>
            </a:r>
            <a:endParaRPr lang="en-GB" dirty="0" smtClean="0"/>
          </a:p>
          <a:p>
            <a:pPr lvl="1"/>
            <a:endParaRPr lang="en-GB" dirty="0" smtClean="0"/>
          </a:p>
          <a:p>
            <a:pPr marL="285750" indent="-285750">
              <a:buFont typeface="Arial" panose="020B0604020202020204" pitchFamily="34" charset="0"/>
              <a:buChar char="•"/>
            </a:pPr>
            <a:endParaRPr lang="en-GB" dirty="0"/>
          </a:p>
        </p:txBody>
      </p:sp>
      <p:pic>
        <p:nvPicPr>
          <p:cNvPr id="7" name="Picture 6"/>
          <p:cNvPicPr>
            <a:picLocks noChangeAspect="1"/>
          </p:cNvPicPr>
          <p:nvPr/>
        </p:nvPicPr>
        <p:blipFill>
          <a:blip r:embed="rId3"/>
          <a:stretch>
            <a:fillRect/>
          </a:stretch>
        </p:blipFill>
        <p:spPr>
          <a:xfrm>
            <a:off x="239684" y="856816"/>
            <a:ext cx="7227916" cy="5437859"/>
          </a:xfrm>
          <a:prstGeom prst="rect">
            <a:avLst/>
          </a:prstGeom>
        </p:spPr>
      </p:pic>
      <p:pic>
        <p:nvPicPr>
          <p:cNvPr id="9" name="Picture 8"/>
          <p:cNvPicPr>
            <a:picLocks noChangeAspect="1"/>
          </p:cNvPicPr>
          <p:nvPr/>
        </p:nvPicPr>
        <p:blipFill>
          <a:blip r:embed="rId4"/>
          <a:stretch>
            <a:fillRect/>
          </a:stretch>
        </p:blipFill>
        <p:spPr>
          <a:xfrm>
            <a:off x="7610475" y="1071563"/>
            <a:ext cx="4240865" cy="2624137"/>
          </a:xfrm>
          <a:prstGeom prst="rect">
            <a:avLst/>
          </a:prstGeom>
        </p:spPr>
      </p:pic>
      <p:sp>
        <p:nvSpPr>
          <p:cNvPr id="8"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delivery </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performance</a:t>
            </a:r>
            <a:endPar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6035723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39684" y="732107"/>
            <a:ext cx="10515600" cy="5146185"/>
          </a:xfrm>
        </p:spPr>
        <p:txBody>
          <a:bodyPr/>
          <a:lstStyle/>
          <a:p>
            <a:pPr marL="457200" lvl="1" indent="0">
              <a:buNone/>
            </a:pPr>
            <a:endParaRPr lang="en-GB" dirty="0" smtClean="0"/>
          </a:p>
          <a:p>
            <a:pPr marL="457200" lvl="1" indent="0">
              <a:buNone/>
            </a:pPr>
            <a:endParaRPr lang="en-GB" dirty="0" smtClean="0"/>
          </a:p>
        </p:txBody>
      </p:sp>
      <p:sp>
        <p:nvSpPr>
          <p:cNvPr id="2" name="TextBox 1"/>
          <p:cNvSpPr txBox="1"/>
          <p:nvPr/>
        </p:nvSpPr>
        <p:spPr>
          <a:xfrm>
            <a:off x="-263937" y="394020"/>
            <a:ext cx="12258510" cy="5293757"/>
          </a:xfrm>
          <a:prstGeom prst="rect">
            <a:avLst/>
          </a:prstGeom>
          <a:noFill/>
        </p:spPr>
        <p:txBody>
          <a:bodyPr wrap="square" rtlCol="0">
            <a:spAutoFit/>
          </a:bodyPr>
          <a:lstStyle/>
          <a:p>
            <a:pPr marL="742950" lvl="1" indent="-285750">
              <a:buFont typeface="Arial" panose="020B0604020202020204" pitchFamily="34" charset="0"/>
              <a:buChar char="•"/>
            </a:pPr>
            <a:r>
              <a:rPr lang="en-GB" sz="2000" dirty="0" smtClean="0"/>
              <a:t>Opening position assessment in the financial plan is not a forecast. It is based on 23/24 outturn, adjusted for known items.</a:t>
            </a:r>
          </a:p>
          <a:p>
            <a:pPr lvl="1"/>
            <a:endParaRPr lang="en-GB" sz="2000" dirty="0" smtClean="0"/>
          </a:p>
          <a:p>
            <a:pPr marL="742950" lvl="1" indent="-285750">
              <a:buFont typeface="Arial" panose="020B0604020202020204" pitchFamily="34" charset="0"/>
              <a:buChar char="•"/>
            </a:pPr>
            <a:r>
              <a:rPr lang="en-GB" sz="2000" dirty="0" smtClean="0"/>
              <a:t>However there are risks to be monitored and mitigated;</a:t>
            </a:r>
          </a:p>
          <a:p>
            <a:pPr marL="1200150" lvl="2" indent="-285750">
              <a:buFont typeface="Arial" panose="020B0604020202020204" pitchFamily="34" charset="0"/>
              <a:buChar char="•"/>
            </a:pPr>
            <a:r>
              <a:rPr lang="en-GB" sz="2000" dirty="0" smtClean="0"/>
              <a:t>Interventional Radiology Service</a:t>
            </a:r>
          </a:p>
          <a:p>
            <a:pPr marL="1200150" lvl="2" indent="-285750">
              <a:buFont typeface="Arial" panose="020B0604020202020204" pitchFamily="34" charset="0"/>
              <a:buChar char="•"/>
            </a:pPr>
            <a:r>
              <a:rPr lang="en-GB" sz="2000" dirty="0" smtClean="0"/>
              <a:t>Activity Growth (particularly diabetes, blood products, renal)</a:t>
            </a:r>
          </a:p>
          <a:p>
            <a:pPr marL="1200150" lvl="2" indent="-285750">
              <a:buFont typeface="Arial" panose="020B0604020202020204" pitchFamily="34" charset="0"/>
              <a:buChar char="•"/>
            </a:pPr>
            <a:r>
              <a:rPr lang="en-GB" sz="2000" dirty="0" smtClean="0"/>
              <a:t>Inflation</a:t>
            </a:r>
          </a:p>
          <a:p>
            <a:pPr marL="1200150" lvl="2" indent="-285750">
              <a:buFont typeface="Arial" panose="020B0604020202020204" pitchFamily="34" charset="0"/>
              <a:buChar char="•"/>
            </a:pPr>
            <a:r>
              <a:rPr lang="en-GB" sz="2000" dirty="0" smtClean="0"/>
              <a:t>Changes to arrangements for inter group charging</a:t>
            </a:r>
          </a:p>
          <a:p>
            <a:pPr marL="1200150" lvl="2" indent="-285750">
              <a:buFont typeface="Arial" panose="020B0604020202020204" pitchFamily="34" charset="0"/>
              <a:buChar char="•"/>
            </a:pPr>
            <a:r>
              <a:rPr lang="en-GB" sz="2000" dirty="0" smtClean="0"/>
              <a:t>Implementation of IT contracts linked to radiology (RISP) and potential ‘legacy equipping’ issues. As well as Critical Care (WICIS)</a:t>
            </a:r>
          </a:p>
          <a:p>
            <a:pPr marL="1200150" lvl="2" indent="-285750">
              <a:buFont typeface="Arial" panose="020B0604020202020204" pitchFamily="34" charset="0"/>
              <a:buChar char="•"/>
            </a:pPr>
            <a:r>
              <a:rPr lang="en-GB" sz="2000" dirty="0" smtClean="0"/>
              <a:t>Support staffing for change programmes linked to TI and delivering operational strategy may be required</a:t>
            </a:r>
          </a:p>
          <a:p>
            <a:pPr marL="1200150" lvl="2" indent="-285750">
              <a:buFont typeface="Arial" panose="020B0604020202020204" pitchFamily="34" charset="0"/>
              <a:buChar char="•"/>
            </a:pPr>
            <a:r>
              <a:rPr lang="en-GB" sz="2000" dirty="0" smtClean="0"/>
              <a:t>Recruitment of ‘streamlining’ students on anticipated turnover, where turnover may not materialise</a:t>
            </a:r>
          </a:p>
          <a:p>
            <a:pPr marL="1200150" lvl="2" indent="-285750">
              <a:buFont typeface="Arial" panose="020B0604020202020204" pitchFamily="34" charset="0"/>
              <a:buChar char="•"/>
            </a:pPr>
            <a:r>
              <a:rPr lang="en-GB" sz="2000" dirty="0" smtClean="0"/>
              <a:t>Potential for Joint Commissioning to amend </a:t>
            </a:r>
            <a:r>
              <a:rPr lang="en-GB" sz="2000" dirty="0" smtClean="0"/>
              <a:t>contract rates</a:t>
            </a:r>
            <a:endParaRPr lang="en-GB" sz="2000" dirty="0" smtClean="0"/>
          </a:p>
          <a:p>
            <a:pPr marL="1200150" lvl="2" indent="-285750">
              <a:buFont typeface="Arial" panose="020B0604020202020204" pitchFamily="34" charset="0"/>
              <a:buChar char="•"/>
            </a:pPr>
            <a:r>
              <a:rPr lang="en-GB" sz="2000" dirty="0" smtClean="0"/>
              <a:t>Expansion of robotic surgery sessions will have associated consumables costs</a:t>
            </a:r>
          </a:p>
          <a:p>
            <a:pPr marL="1200150" lvl="2" indent="-285750">
              <a:buFont typeface="Arial" panose="020B0604020202020204" pitchFamily="34" charset="0"/>
              <a:buChar char="•"/>
            </a:pPr>
            <a:r>
              <a:rPr lang="en-GB" sz="2000" dirty="0" smtClean="0"/>
              <a:t>Planned investment into stroke for 24/25 has not been supported in the financial plan</a:t>
            </a:r>
          </a:p>
          <a:p>
            <a:pPr marL="1200150" lvl="2" indent="-285750">
              <a:buFont typeface="Arial" panose="020B0604020202020204" pitchFamily="34" charset="0"/>
              <a:buChar char="•"/>
            </a:pPr>
            <a:r>
              <a:rPr lang="en-GB" sz="2000" dirty="0" smtClean="0"/>
              <a:t>Infection control linked </a:t>
            </a:r>
            <a:r>
              <a:rPr lang="en-GB" sz="2000" dirty="0" smtClean="0"/>
              <a:t>expenditure</a:t>
            </a:r>
          </a:p>
          <a:p>
            <a:pPr marL="1200150" lvl="2" indent="-285750">
              <a:buFont typeface="Arial" panose="020B0604020202020204" pitchFamily="34" charset="0"/>
              <a:buChar char="•"/>
            </a:pPr>
            <a:r>
              <a:rPr lang="en-GB" sz="2000" dirty="0" smtClean="0"/>
              <a:t>Management of equipment nearing end of life</a:t>
            </a:r>
            <a:endParaRPr lang="en-GB" dirty="0"/>
          </a:p>
        </p:txBody>
      </p:sp>
      <p:sp>
        <p:nvSpPr>
          <p:cNvPr id="5"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Other Financial </a:t>
            </a:r>
            <a:r>
              <a:rPr lang="en-GB" sz="1800" b="1" cap="small" dirty="0" smtClean="0">
                <a:solidFill>
                  <a:schemeClr val="bg1"/>
                </a:solidFill>
                <a:latin typeface="Arial" panose="020B0604020202020204" pitchFamily="34" charset="0"/>
                <a:ea typeface="Verdana" panose="020B0604030504040204" pitchFamily="34" charset="0"/>
                <a:cs typeface="Arial" panose="020B0604020202020204" pitchFamily="34" charset="0"/>
              </a:rPr>
              <a:t>Risks</a:t>
            </a:r>
            <a:endPar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67787080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32482</TotalTime>
  <Words>3201</Words>
  <Application>Microsoft Office PowerPoint</Application>
  <PresentationFormat>Widescreen</PresentationFormat>
  <Paragraphs>340</Paragraphs>
  <Slides>20</Slides>
  <Notes>1</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20</vt:i4>
      </vt:variant>
    </vt:vector>
  </HeadingPairs>
  <TitlesOfParts>
    <vt:vector size="29" baseType="lpstr">
      <vt:lpstr>Aptos</vt:lpstr>
      <vt:lpstr>Arial</vt:lpstr>
      <vt:lpstr>Arial Black</vt:lpstr>
      <vt:lpstr>Calibri</vt:lpstr>
      <vt:lpstr>Calibri Light</vt:lpstr>
      <vt:lpstr>Verdana</vt:lpstr>
      <vt:lpstr>Office Theme</vt:lpstr>
      <vt:lpstr>1_Custom Design</vt:lpstr>
      <vt:lpstr>DARK TITLE BG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Mountford (Swansea Bay UHB - Finance )</dc:creator>
  <cp:lastModifiedBy>Helen Mountford (Swansea Bay UHB - Finance )</cp:lastModifiedBy>
  <cp:revision>132</cp:revision>
  <dcterms:created xsi:type="dcterms:W3CDTF">2024-04-17T08:36:36Z</dcterms:created>
  <dcterms:modified xsi:type="dcterms:W3CDTF">2024-06-18T15:22:55Z</dcterms:modified>
</cp:coreProperties>
</file>