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4"/>
  </p:sldMasterIdLst>
  <p:notesMasterIdLst>
    <p:notesMasterId r:id="rId22"/>
  </p:notesMasterIdLst>
  <p:sldIdLst>
    <p:sldId id="284" r:id="rId5"/>
    <p:sldId id="295" r:id="rId6"/>
    <p:sldId id="296" r:id="rId7"/>
    <p:sldId id="297" r:id="rId8"/>
    <p:sldId id="298" r:id="rId9"/>
    <p:sldId id="299" r:id="rId10"/>
    <p:sldId id="262" r:id="rId11"/>
    <p:sldId id="256" r:id="rId12"/>
    <p:sldId id="257" r:id="rId13"/>
    <p:sldId id="260" r:id="rId14"/>
    <p:sldId id="272" r:id="rId15"/>
    <p:sldId id="277" r:id="rId16"/>
    <p:sldId id="280" r:id="rId17"/>
    <p:sldId id="292" r:id="rId18"/>
    <p:sldId id="294" r:id="rId19"/>
    <p:sldId id="281" r:id="rId20"/>
    <p:sldId id="26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nna Rees (Swansea Bay UHB - Public Health SBUHB )" userId="b1c31876-12b4-476d-ae98-97f02cab6e3c" providerId="ADAL" clId="{EB03BD26-B889-44B1-B159-03D4FFFF4AD3}"/>
    <pc:docChg chg="undo custSel addSld delSld modSld sldOrd">
      <pc:chgData name="Zanna Rees (Swansea Bay UHB - Public Health SBUHB )" userId="b1c31876-12b4-476d-ae98-97f02cab6e3c" providerId="ADAL" clId="{EB03BD26-B889-44B1-B159-03D4FFFF4AD3}" dt="2023-11-28T16:10:41.199" v="57" actId="14100"/>
      <pc:docMkLst>
        <pc:docMk/>
      </pc:docMkLst>
      <pc:sldChg chg="addSp delSp modSp mod">
        <pc:chgData name="Zanna Rees (Swansea Bay UHB - Public Health SBUHB )" userId="b1c31876-12b4-476d-ae98-97f02cab6e3c" providerId="ADAL" clId="{EB03BD26-B889-44B1-B159-03D4FFFF4AD3}" dt="2023-11-28T16:10:41.199" v="57" actId="14100"/>
        <pc:sldMkLst>
          <pc:docMk/>
          <pc:sldMk cId="1985044015" sldId="281"/>
        </pc:sldMkLst>
        <pc:spChg chg="del">
          <ac:chgData name="Zanna Rees (Swansea Bay UHB - Public Health SBUHB )" userId="b1c31876-12b4-476d-ae98-97f02cab6e3c" providerId="ADAL" clId="{EB03BD26-B889-44B1-B159-03D4FFFF4AD3}" dt="2023-11-28T16:08:42.685" v="51" actId="478"/>
          <ac:spMkLst>
            <pc:docMk/>
            <pc:sldMk cId="1985044015" sldId="281"/>
            <ac:spMk id="2" creationId="{00000000-0000-0000-0000-000000000000}"/>
          </ac:spMkLst>
        </pc:spChg>
        <pc:spChg chg="add del mod">
          <ac:chgData name="Zanna Rees (Swansea Bay UHB - Public Health SBUHB )" userId="b1c31876-12b4-476d-ae98-97f02cab6e3c" providerId="ADAL" clId="{EB03BD26-B889-44B1-B159-03D4FFFF4AD3}" dt="2023-11-28T16:08:46.102" v="52" actId="478"/>
          <ac:spMkLst>
            <pc:docMk/>
            <pc:sldMk cId="1985044015" sldId="281"/>
            <ac:spMk id="6" creationId="{529F5642-7C00-E2DC-A718-B447C6C7FF01}"/>
          </ac:spMkLst>
        </pc:spChg>
        <pc:picChg chg="del mod">
          <ac:chgData name="Zanna Rees (Swansea Bay UHB - Public Health SBUHB )" userId="b1c31876-12b4-476d-ae98-97f02cab6e3c" providerId="ADAL" clId="{EB03BD26-B889-44B1-B159-03D4FFFF4AD3}" dt="2023-11-28T16:08:39.044" v="49" actId="478"/>
          <ac:picMkLst>
            <pc:docMk/>
            <pc:sldMk cId="1985044015" sldId="281"/>
            <ac:picMk id="4" creationId="{00000000-0000-0000-0000-000000000000}"/>
          </ac:picMkLst>
        </pc:picChg>
        <pc:picChg chg="del mod modCrop">
          <ac:chgData name="Zanna Rees (Swansea Bay UHB - Public Health SBUHB )" userId="b1c31876-12b4-476d-ae98-97f02cab6e3c" providerId="ADAL" clId="{EB03BD26-B889-44B1-B159-03D4FFFF4AD3}" dt="2023-11-28T16:08:39.807" v="50" actId="478"/>
          <ac:picMkLst>
            <pc:docMk/>
            <pc:sldMk cId="1985044015" sldId="281"/>
            <ac:picMk id="5" creationId="{00000000-0000-0000-0000-000000000000}"/>
          </ac:picMkLst>
        </pc:picChg>
        <pc:picChg chg="add mod modCrop">
          <ac:chgData name="Zanna Rees (Swansea Bay UHB - Public Health SBUHB )" userId="b1c31876-12b4-476d-ae98-97f02cab6e3c" providerId="ADAL" clId="{EB03BD26-B889-44B1-B159-03D4FFFF4AD3}" dt="2023-11-28T16:10:41.199" v="57" actId="14100"/>
          <ac:picMkLst>
            <pc:docMk/>
            <pc:sldMk cId="1985044015" sldId="281"/>
            <ac:picMk id="8" creationId="{94958D45-67C8-2DFE-6B91-F32CEAB9EFBC}"/>
          </ac:picMkLst>
        </pc:picChg>
      </pc:sldChg>
      <pc:sldChg chg="modSp del mod">
        <pc:chgData name="Zanna Rees (Swansea Bay UHB - Public Health SBUHB )" userId="b1c31876-12b4-476d-ae98-97f02cab6e3c" providerId="ADAL" clId="{EB03BD26-B889-44B1-B159-03D4FFFF4AD3}" dt="2023-11-28T16:02:28.230" v="37" actId="47"/>
        <pc:sldMkLst>
          <pc:docMk/>
          <pc:sldMk cId="83095267" sldId="282"/>
        </pc:sldMkLst>
        <pc:picChg chg="mod">
          <ac:chgData name="Zanna Rees (Swansea Bay UHB - Public Health SBUHB )" userId="b1c31876-12b4-476d-ae98-97f02cab6e3c" providerId="ADAL" clId="{EB03BD26-B889-44B1-B159-03D4FFFF4AD3}" dt="2023-11-28T15:49:56.387" v="4" actId="1076"/>
          <ac:picMkLst>
            <pc:docMk/>
            <pc:sldMk cId="83095267" sldId="282"/>
            <ac:picMk id="4" creationId="{00000000-0000-0000-0000-000000000000}"/>
          </ac:picMkLst>
        </pc:picChg>
        <pc:picChg chg="mod">
          <ac:chgData name="Zanna Rees (Swansea Bay UHB - Public Health SBUHB )" userId="b1c31876-12b4-476d-ae98-97f02cab6e3c" providerId="ADAL" clId="{EB03BD26-B889-44B1-B159-03D4FFFF4AD3}" dt="2023-11-28T15:50:13.690" v="7" actId="14100"/>
          <ac:picMkLst>
            <pc:docMk/>
            <pc:sldMk cId="83095267" sldId="282"/>
            <ac:picMk id="5" creationId="{00000000-0000-0000-0000-000000000000}"/>
          </ac:picMkLst>
        </pc:picChg>
      </pc:sldChg>
      <pc:sldChg chg="modSp del mod ord">
        <pc:chgData name="Zanna Rees (Swansea Bay UHB - Public Health SBUHB )" userId="b1c31876-12b4-476d-ae98-97f02cab6e3c" providerId="ADAL" clId="{EB03BD26-B889-44B1-B159-03D4FFFF4AD3}" dt="2023-11-28T16:05:27.238" v="42" actId="47"/>
        <pc:sldMkLst>
          <pc:docMk/>
          <pc:sldMk cId="3087410725" sldId="283"/>
        </pc:sldMkLst>
        <pc:picChg chg="mod">
          <ac:chgData name="Zanna Rees (Swansea Bay UHB - Public Health SBUHB )" userId="b1c31876-12b4-476d-ae98-97f02cab6e3c" providerId="ADAL" clId="{EB03BD26-B889-44B1-B159-03D4FFFF4AD3}" dt="2023-11-28T15:50:46.434" v="8" actId="14100"/>
          <ac:picMkLst>
            <pc:docMk/>
            <pc:sldMk cId="3087410725" sldId="283"/>
            <ac:picMk id="4" creationId="{00000000-0000-0000-0000-000000000000}"/>
          </ac:picMkLst>
        </pc:picChg>
        <pc:picChg chg="mod modCrop">
          <ac:chgData name="Zanna Rees (Swansea Bay UHB - Public Health SBUHB )" userId="b1c31876-12b4-476d-ae98-97f02cab6e3c" providerId="ADAL" clId="{EB03BD26-B889-44B1-B159-03D4FFFF4AD3}" dt="2023-11-28T15:51:52.022" v="17" actId="14100"/>
          <ac:picMkLst>
            <pc:docMk/>
            <pc:sldMk cId="3087410725" sldId="283"/>
            <ac:picMk id="5" creationId="{00000000-0000-0000-0000-000000000000}"/>
          </ac:picMkLst>
        </pc:picChg>
      </pc:sldChg>
      <pc:sldChg chg="addSp new mod">
        <pc:chgData name="Zanna Rees (Swansea Bay UHB - Public Health SBUHB )" userId="b1c31876-12b4-476d-ae98-97f02cab6e3c" providerId="ADAL" clId="{EB03BD26-B889-44B1-B159-03D4FFFF4AD3}" dt="2023-11-28T16:04:52.395" v="41" actId="22"/>
        <pc:sldMkLst>
          <pc:docMk/>
          <pc:sldMk cId="2348223891" sldId="292"/>
        </pc:sldMkLst>
        <pc:picChg chg="add">
          <ac:chgData name="Zanna Rees (Swansea Bay UHB - Public Health SBUHB )" userId="b1c31876-12b4-476d-ae98-97f02cab6e3c" providerId="ADAL" clId="{EB03BD26-B889-44B1-B159-03D4FFFF4AD3}" dt="2023-11-28T16:04:52.395" v="41" actId="22"/>
          <ac:picMkLst>
            <pc:docMk/>
            <pc:sldMk cId="2348223891" sldId="292"/>
            <ac:picMk id="3" creationId="{43CEBA90-4D83-557A-4C37-5A38F9801EA9}"/>
          </ac:picMkLst>
        </pc:picChg>
      </pc:sldChg>
      <pc:sldChg chg="new del ord">
        <pc:chgData name="Zanna Rees (Swansea Bay UHB - Public Health SBUHB )" userId="b1c31876-12b4-476d-ae98-97f02cab6e3c" providerId="ADAL" clId="{EB03BD26-B889-44B1-B159-03D4FFFF4AD3}" dt="2023-11-28T16:07:15.803" v="48" actId="47"/>
        <pc:sldMkLst>
          <pc:docMk/>
          <pc:sldMk cId="4178727401" sldId="293"/>
        </pc:sldMkLst>
      </pc:sldChg>
      <pc:sldChg chg="addSp modSp new mod">
        <pc:chgData name="Zanna Rees (Swansea Bay UHB - Public Health SBUHB )" userId="b1c31876-12b4-476d-ae98-97f02cab6e3c" providerId="ADAL" clId="{EB03BD26-B889-44B1-B159-03D4FFFF4AD3}" dt="2023-11-28T16:09:45.916" v="54" actId="14100"/>
        <pc:sldMkLst>
          <pc:docMk/>
          <pc:sldMk cId="3305881488" sldId="294"/>
        </pc:sldMkLst>
        <pc:picChg chg="add mod">
          <ac:chgData name="Zanna Rees (Swansea Bay UHB - Public Health SBUHB )" userId="b1c31876-12b4-476d-ae98-97f02cab6e3c" providerId="ADAL" clId="{EB03BD26-B889-44B1-B159-03D4FFFF4AD3}" dt="2023-11-28T16:09:45.916" v="54" actId="14100"/>
          <ac:picMkLst>
            <pc:docMk/>
            <pc:sldMk cId="3305881488" sldId="294"/>
            <ac:picMk id="3" creationId="{72B194A1-8171-C182-4CB9-6848D919AC6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479B7-B265-4AEB-93DE-5F134080881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2FF98-4689-4E7C-A8C3-B09C866200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7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7E1D7-0904-48C3-901C-0814DD333AC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909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579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61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697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4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15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81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20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65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6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76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02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7E5D2-EDA2-47F4-B623-F2A4D97A0682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A472F-066D-4F13-8AEA-20F57CADB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39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Update on </a:t>
            </a:r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Immunisation 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endParaRPr lang="en-GB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9743" y="0"/>
            <a:ext cx="3657601" cy="136698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23 January 2024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5" y="6047319"/>
            <a:ext cx="4354518" cy="81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46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808" y="1960937"/>
            <a:ext cx="8905875" cy="3867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6808" y="756458"/>
            <a:ext cx="4593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Uptake for at risk 2 to 3 year olds:</a:t>
            </a:r>
          </a:p>
        </p:txBody>
      </p:sp>
    </p:spTree>
    <p:extLst>
      <p:ext uri="{BB962C8B-B14F-4D97-AF65-F5344CB8AC3E}">
        <p14:creationId xmlns:p14="http://schemas.microsoft.com/office/powerpoint/2010/main" val="3577282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6890" y="233756"/>
            <a:ext cx="10849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0070C0"/>
                </a:solidFill>
                <a:latin typeface="+mj-lt"/>
              </a:rPr>
              <a:t>Flu Uptake 65+ and 2 – 3 year olds: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49" y="1007453"/>
            <a:ext cx="5417014" cy="31864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8882" y="3604847"/>
            <a:ext cx="5830329" cy="290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541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51766" cy="343019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MMR 1</a:t>
            </a:r>
            <a:r>
              <a:rPr lang="en-GB" b="1" baseline="30000" dirty="0">
                <a:solidFill>
                  <a:srgbClr val="0070C0"/>
                </a:solidFill>
              </a:rPr>
              <a:t>st</a:t>
            </a:r>
            <a:r>
              <a:rPr lang="en-GB" b="1" dirty="0">
                <a:solidFill>
                  <a:srgbClr val="0070C0"/>
                </a:solidFill>
              </a:rPr>
              <a:t> and 2</a:t>
            </a:r>
            <a:r>
              <a:rPr lang="en-GB" b="1" baseline="30000" dirty="0">
                <a:solidFill>
                  <a:srgbClr val="0070C0"/>
                </a:solidFill>
              </a:rPr>
              <a:t>nd</a:t>
            </a:r>
            <a:r>
              <a:rPr lang="en-GB" b="1" dirty="0">
                <a:solidFill>
                  <a:srgbClr val="0070C0"/>
                </a:solidFill>
              </a:rPr>
              <a:t> dose: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62" y="1280160"/>
            <a:ext cx="5591994" cy="48546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258" y="1182532"/>
            <a:ext cx="5671297" cy="495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20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05" y="232777"/>
            <a:ext cx="3132221" cy="1325563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MMR Trends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21" b="12065"/>
          <a:stretch/>
        </p:blipFill>
        <p:spPr>
          <a:xfrm>
            <a:off x="3585411" y="1160583"/>
            <a:ext cx="7254772" cy="548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24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EBA90-4D83-557A-4C37-5A38F9801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300" y="0"/>
            <a:ext cx="59553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223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194A1-8171-C182-4CB9-6848D919A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90" y="0"/>
            <a:ext cx="52605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881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958D45-67C8-2DFE-6B91-F32CEAB9EF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44" t="1225" r="10314"/>
          <a:stretch/>
        </p:blipFill>
        <p:spPr>
          <a:xfrm>
            <a:off x="3368351" y="21829"/>
            <a:ext cx="5131837" cy="683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44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9908" y="879231"/>
            <a:ext cx="104188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Opportunities for improvement on uptake: </a:t>
            </a:r>
            <a:r>
              <a:rPr lang="en-GB" dirty="0">
                <a:solidFill>
                  <a:srgbClr val="0070C0"/>
                </a:solidFill>
              </a:rPr>
              <a:t/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/>
            </a:r>
            <a:br>
              <a:rPr lang="en-GB" dirty="0">
                <a:solidFill>
                  <a:srgbClr val="0070C0"/>
                </a:solidFill>
              </a:rPr>
            </a:br>
            <a:endParaRPr lang="en-GB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Swansea Flying Start childcare settings have been identified as an opportunity to enhance uptake and accessibility for </a:t>
            </a:r>
            <a:r>
              <a:rPr lang="en-GB" dirty="0" smtClean="0"/>
              <a:t>Flu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pilot offering Flu in nursery settings </a:t>
            </a:r>
            <a:r>
              <a:rPr lang="en-GB" smtClean="0"/>
              <a:t>is underway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Monitoring of GP Flu plans (Forecast delivery VS Actuals Immunised = Mop up plans if required)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Offerings at LVCs (Aberavon / Gorseinon) or Mobile unit offering in low uptake areas.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Call and re-call support from Immunisation Team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Ongoing Management of waiting lists to ensure Data Quality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Active Health board communications regarding Flu and Childhood Immunisations as a whole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1932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sources for Immunisation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60110"/>
          </a:xfrm>
        </p:spPr>
        <p:txBody>
          <a:bodyPr/>
          <a:lstStyle/>
          <a:p>
            <a:r>
              <a:rPr lang="en-GB" dirty="0" smtClean="0"/>
              <a:t>COVER data reports</a:t>
            </a:r>
          </a:p>
          <a:p>
            <a:pPr lvl="1"/>
            <a:r>
              <a:rPr lang="en-GB" dirty="0" smtClean="0"/>
              <a:t>Issued by PHW on a quarterly and annual basis</a:t>
            </a:r>
          </a:p>
          <a:p>
            <a:pPr lvl="1"/>
            <a:r>
              <a:rPr lang="en-GB" dirty="0" smtClean="0"/>
              <a:t>Provide coverage data against programmes</a:t>
            </a:r>
          </a:p>
          <a:p>
            <a:pPr lvl="1"/>
            <a:r>
              <a:rPr lang="en-GB" dirty="0" smtClean="0"/>
              <a:t>Issued in arrears</a:t>
            </a:r>
          </a:p>
          <a:p>
            <a:r>
              <a:rPr lang="en-GB" dirty="0" smtClean="0"/>
              <a:t>Local data</a:t>
            </a:r>
          </a:p>
          <a:p>
            <a:pPr lvl="1"/>
            <a:r>
              <a:rPr lang="en-GB" dirty="0" smtClean="0"/>
              <a:t>Provide real time data on numbers immunised</a:t>
            </a:r>
          </a:p>
          <a:p>
            <a:pPr lvl="1"/>
            <a:r>
              <a:rPr lang="en-GB" dirty="0" smtClean="0"/>
              <a:t>Enable targeted actions while campaigns are ‘live’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33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Coverage of </a:t>
            </a:r>
            <a:r>
              <a:rPr lang="en-GB" dirty="0" err="1" smtClean="0"/>
              <a:t>Imms</a:t>
            </a:r>
            <a:r>
              <a:rPr lang="en-GB" dirty="0" smtClean="0"/>
              <a:t> at 4 years by LHB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615" y="1775978"/>
            <a:ext cx="10628770" cy="491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33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Coverage of </a:t>
            </a:r>
            <a:r>
              <a:rPr lang="en-GB" dirty="0" err="1"/>
              <a:t>Imms</a:t>
            </a:r>
            <a:r>
              <a:rPr lang="en-GB" dirty="0"/>
              <a:t> at 4 years by LHB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28" y="1925053"/>
            <a:ext cx="9777859" cy="412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104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Wales uptake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53223"/>
            <a:ext cx="9076506" cy="455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5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gap from target, Apr – June 2023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</a:t>
            </a:r>
            <a:r>
              <a:rPr lang="en-GB" dirty="0"/>
              <a:t>3 doses of the 6 in 1 vaccine (94.6%) we </a:t>
            </a:r>
            <a:r>
              <a:rPr lang="en-GB" dirty="0" smtClean="0"/>
              <a:t>were </a:t>
            </a:r>
            <a:r>
              <a:rPr lang="en-GB" dirty="0"/>
              <a:t>above the Welsh average (94.2%). To reach 95% target we would need to vaccinate 13 additional children in this quarter. </a:t>
            </a:r>
          </a:p>
          <a:p>
            <a:r>
              <a:rPr lang="en-GB" dirty="0"/>
              <a:t>1 doses of MMR at 2 years (92.1%) we </a:t>
            </a:r>
            <a:r>
              <a:rPr lang="en-GB" dirty="0" smtClean="0"/>
              <a:t>were </a:t>
            </a:r>
            <a:r>
              <a:rPr lang="en-GB" dirty="0"/>
              <a:t>slightly below the Welsh average (93.2%). To reach 95% target we would need to vaccinate 42 additional children </a:t>
            </a:r>
            <a:r>
              <a:rPr lang="en-GB" dirty="0" smtClean="0"/>
              <a:t>in </a:t>
            </a:r>
            <a:r>
              <a:rPr lang="en-GB" dirty="0"/>
              <a:t>this reporting quarter.</a:t>
            </a:r>
          </a:p>
          <a:p>
            <a:r>
              <a:rPr lang="en-GB" dirty="0"/>
              <a:t>2 doses of MMR at 5 years (88.3%) we are slightly below the Welsh average (89.3%) To reach 95% target we would need to vaccinate an additional 49 children </a:t>
            </a:r>
            <a:r>
              <a:rPr lang="en-GB" dirty="0" smtClean="0"/>
              <a:t>in </a:t>
            </a:r>
            <a:r>
              <a:rPr lang="en-GB" dirty="0"/>
              <a:t>this reporting quarter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19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975" y="170144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</a:rPr>
              <a:t>2-3 Years </a:t>
            </a:r>
            <a:r>
              <a:rPr lang="en-GB" b="1" dirty="0" err="1">
                <a:solidFill>
                  <a:srgbClr val="0070C0"/>
                </a:solidFill>
              </a:rPr>
              <a:t>Fluenz</a:t>
            </a:r>
            <a:r>
              <a:rPr lang="en-GB" b="1" dirty="0">
                <a:solidFill>
                  <a:srgbClr val="0070C0"/>
                </a:solidFill>
              </a:rPr>
              <a:t> Uptake in SBUHB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8839" y="1738594"/>
            <a:ext cx="103689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latest IVOR report shows poor uptake across SBUHB for 2-3 year olds </a:t>
            </a:r>
            <a:r>
              <a:rPr lang="en-GB" dirty="0" err="1"/>
              <a:t>Fluenz</a:t>
            </a:r>
            <a:r>
              <a:rPr lang="en-GB" dirty="0"/>
              <a:t>. </a:t>
            </a:r>
            <a:br>
              <a:rPr lang="en-GB" dirty="0"/>
            </a:br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target rate for uptake is 75%, and the following slides provide a summary of current uptake levels across NPT and SC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3903464"/>
              </p:ext>
            </p:extLst>
          </p:nvPr>
        </p:nvGraphicFramePr>
        <p:xfrm>
          <a:off x="529312" y="3432047"/>
          <a:ext cx="4888337" cy="25562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6318">
                  <a:extLst>
                    <a:ext uri="{9D8B030D-6E8A-4147-A177-3AD203B41FA5}">
                      <a16:colId xmlns:a16="http://schemas.microsoft.com/office/drawing/2014/main" val="1293631782"/>
                    </a:ext>
                  </a:extLst>
                </a:gridCol>
                <a:gridCol w="1156146">
                  <a:extLst>
                    <a:ext uri="{9D8B030D-6E8A-4147-A177-3AD203B41FA5}">
                      <a16:colId xmlns:a16="http://schemas.microsoft.com/office/drawing/2014/main" val="333885943"/>
                    </a:ext>
                  </a:extLst>
                </a:gridCol>
                <a:gridCol w="1105062">
                  <a:extLst>
                    <a:ext uri="{9D8B030D-6E8A-4147-A177-3AD203B41FA5}">
                      <a16:colId xmlns:a16="http://schemas.microsoft.com/office/drawing/2014/main" val="2019889710"/>
                    </a:ext>
                  </a:extLst>
                </a:gridCol>
                <a:gridCol w="1000811">
                  <a:extLst>
                    <a:ext uri="{9D8B030D-6E8A-4147-A177-3AD203B41FA5}">
                      <a16:colId xmlns:a16="http://schemas.microsoft.com/office/drawing/2014/main" val="1597832273"/>
                    </a:ext>
                  </a:extLst>
                </a:gridCol>
              </a:tblGrid>
              <a:tr h="365177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SBUHB Summary 2023-24 - 7 Nov 23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06514446"/>
                  </a:ext>
                </a:extLst>
              </a:tr>
              <a:tr h="365177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Children 2 to 3 years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018192"/>
                  </a:ext>
                </a:extLst>
              </a:tr>
              <a:tr h="365177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Denominator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Immunised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Uptake (%)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15740047"/>
                  </a:ext>
                </a:extLst>
              </a:tr>
              <a:tr h="365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Neath Port Talbot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2,536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18.7%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8604699"/>
                  </a:ext>
                </a:extLst>
              </a:tr>
              <a:tr h="365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Swansea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4,572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1,141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25.0%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6307420"/>
                  </a:ext>
                </a:extLst>
              </a:tr>
              <a:tr h="365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SB Total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7,108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1,615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22.7%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1147730"/>
                  </a:ext>
                </a:extLst>
              </a:tr>
              <a:tr h="365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Wales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60,514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16,176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26.7%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144995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045656"/>
              </p:ext>
            </p:extLst>
          </p:nvPr>
        </p:nvGraphicFramePr>
        <p:xfrm>
          <a:off x="5926413" y="3432047"/>
          <a:ext cx="5924353" cy="2556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1633">
                  <a:extLst>
                    <a:ext uri="{9D8B030D-6E8A-4147-A177-3AD203B41FA5}">
                      <a16:colId xmlns:a16="http://schemas.microsoft.com/office/drawing/2014/main" val="387043864"/>
                    </a:ext>
                  </a:extLst>
                </a:gridCol>
                <a:gridCol w="1521633">
                  <a:extLst>
                    <a:ext uri="{9D8B030D-6E8A-4147-A177-3AD203B41FA5}">
                      <a16:colId xmlns:a16="http://schemas.microsoft.com/office/drawing/2014/main" val="3760725894"/>
                    </a:ext>
                  </a:extLst>
                </a:gridCol>
                <a:gridCol w="1521633">
                  <a:extLst>
                    <a:ext uri="{9D8B030D-6E8A-4147-A177-3AD203B41FA5}">
                      <a16:colId xmlns:a16="http://schemas.microsoft.com/office/drawing/2014/main" val="4049538475"/>
                    </a:ext>
                  </a:extLst>
                </a:gridCol>
                <a:gridCol w="1359454">
                  <a:extLst>
                    <a:ext uri="{9D8B030D-6E8A-4147-A177-3AD203B41FA5}">
                      <a16:colId xmlns:a16="http://schemas.microsoft.com/office/drawing/2014/main" val="2581797165"/>
                    </a:ext>
                  </a:extLst>
                </a:gridCol>
              </a:tblGrid>
              <a:tr h="317875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All 2 and 3 year olds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54622310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Denominator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Immunised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Uptake (%)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30861392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Llwchwr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913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303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33.2%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0465647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Bay Health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1,076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265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24.6%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2327991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City Health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995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244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24.5%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2151815"/>
                  </a:ext>
                </a:extLst>
              </a:tr>
              <a:tr h="317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Upper Valleys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559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137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24.5%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8329726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Penderi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817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23.3%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6521069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Afan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987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18.6%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594727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Cwmtawe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771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139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18.0%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4479033"/>
                  </a:ext>
                </a:extLst>
              </a:tr>
              <a:tr h="24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Neath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990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153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15.5%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3245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2462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88" y="1158045"/>
            <a:ext cx="5600700" cy="4962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" y="357447"/>
            <a:ext cx="5468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Neath Port Talbot LCA 2 to 3 year old flu.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126" y="824961"/>
            <a:ext cx="6657874" cy="3248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8230" y="4840131"/>
            <a:ext cx="6041927" cy="99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69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65" y="1258158"/>
            <a:ext cx="4115018" cy="49658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" y="357447"/>
            <a:ext cx="4334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Swansea LCA 2 to 3 year old flu.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133" y="726779"/>
            <a:ext cx="7462630" cy="3333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3922" y="4479851"/>
            <a:ext cx="6485633" cy="110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03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0bafc6-86fe-4c88-8f3c-e049653746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38509AB74C459A59FEED456D282D" ma:contentTypeVersion="17" ma:contentTypeDescription="Create a new document." ma:contentTypeScope="" ma:versionID="a15ebc20b631bf359177abfd0de686ce">
  <xsd:schema xmlns:xsd="http://www.w3.org/2001/XMLSchema" xmlns:xs="http://www.w3.org/2001/XMLSchema" xmlns:p="http://schemas.microsoft.com/office/2006/metadata/properties" xmlns:ns3="1d0bafc6-86fe-4c88-8f3c-e0496537464d" xmlns:ns4="71e02f92-f1f1-4089-9b78-0fe9c0d669ad" targetNamespace="http://schemas.microsoft.com/office/2006/metadata/properties" ma:root="true" ma:fieldsID="e9a77e87e012c253dae5eca333112e95" ns3:_="" ns4:_="">
    <xsd:import namespace="1d0bafc6-86fe-4c88-8f3c-e0496537464d"/>
    <xsd:import namespace="71e02f92-f1f1-4089-9b78-0fe9c0d669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0bafc6-86fe-4c88-8f3c-e049653746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e02f92-f1f1-4089-9b78-0fe9c0d669a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EFA8D9-5F23-47B9-BDE9-BC8403A84E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69E024-67BC-43F5-9DEA-5D9A0D8B7520}">
  <ds:schemaRefs>
    <ds:schemaRef ds:uri="71e02f92-f1f1-4089-9b78-0fe9c0d669ad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1d0bafc6-86fe-4c88-8f3c-e0496537464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E29BB27-AA37-460E-B747-B0A6E673FE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0bafc6-86fe-4c88-8f3c-e0496537464d"/>
    <ds:schemaRef ds:uri="71e02f92-f1f1-4089-9b78-0fe9c0d66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4819</TotalTime>
  <Words>478</Words>
  <Application>Microsoft Office PowerPoint</Application>
  <PresentationFormat>Widescreen</PresentationFormat>
  <Paragraphs>99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Update on Immunisation Performance</vt:lpstr>
      <vt:lpstr>Data sources for Immunisation</vt:lpstr>
      <vt:lpstr>Coverage of Imms at 4 years by LHB</vt:lpstr>
      <vt:lpstr>Coverage of Imms at 4 years by LHB</vt:lpstr>
      <vt:lpstr>All Wales uptake</vt:lpstr>
      <vt:lpstr>Examples of gap from target, Apr – June 2023</vt:lpstr>
      <vt:lpstr>2-3 Years Fluenz Uptake in SBUHB</vt:lpstr>
      <vt:lpstr>PowerPoint Presentation</vt:lpstr>
      <vt:lpstr>PowerPoint Presentation</vt:lpstr>
      <vt:lpstr>PowerPoint Presentation</vt:lpstr>
      <vt:lpstr>PowerPoint Presentation</vt:lpstr>
      <vt:lpstr>MMR 1st and 2nd dose:</vt:lpstr>
      <vt:lpstr>MMR Trends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Geraint Hammond (Swansea Bay UHB - Vaccination Programme)</dc:creator>
  <cp:lastModifiedBy>Keith Reid (Swansea Bay UHB -  Executive Director of Public Health)</cp:lastModifiedBy>
  <cp:revision>45</cp:revision>
  <dcterms:created xsi:type="dcterms:W3CDTF">2023-11-10T12:34:22Z</dcterms:created>
  <dcterms:modified xsi:type="dcterms:W3CDTF">2024-01-15T10:38:42Z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0x010100089A38509AB74C459A59FEED456D282D</vt:lpwstr>
  </property>
</Properties>
</file>