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58" r:id="rId6"/>
    <p:sldId id="259" r:id="rId7"/>
    <p:sldId id="264" r:id="rId8"/>
    <p:sldId id="260" r:id="rId9"/>
    <p:sldId id="261" r:id="rId10"/>
    <p:sldId id="262" r:id="rId11"/>
    <p:sldId id="263" r:id="rId12"/>
    <p:sldId id="265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101671-7216-4239-9451-BA4DDCCE5590}" v="1" dt="2024-01-03T15:23:00.3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870A3-A111-496C-9EF7-0F9452F4D90D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41982-3861-4E1B-88B2-804C04FA47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177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410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84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688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015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948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186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005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220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16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6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111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491840"/>
            <a:ext cx="12192000" cy="1968843"/>
          </a:xfrm>
          <a:prstGeom prst="rect">
            <a:avLst/>
          </a:prstGeom>
          <a:gradFill>
            <a:gsLst>
              <a:gs pos="63000">
                <a:srgbClr val="4380BA"/>
              </a:gs>
              <a:gs pos="0">
                <a:srgbClr val="5C069C"/>
              </a:gs>
              <a:gs pos="100000">
                <a:srgbClr val="33CCC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85" y="260157"/>
            <a:ext cx="1384053" cy="101389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2472040" y="2875393"/>
            <a:ext cx="7050617" cy="12017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5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9701" y="6185418"/>
            <a:ext cx="6085417" cy="67258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63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Meeting</a:t>
            </a:r>
          </a:p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274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88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76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35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32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42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11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66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FCDA-1E51-4643-8C8A-8C5B4787C488}" type="datetimeFigureOut">
              <a:rPr lang="en-GB" smtClean="0"/>
              <a:t>05/01/2024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D983-182D-47B3-BBAF-0416DCC582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11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835FCDA-1E51-4643-8C8A-8C5B4787C488}" type="datetimeFigureOut">
              <a:rPr lang="en-GB" smtClean="0"/>
              <a:pPr/>
              <a:t>05/01/2024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28BD983-182D-47B3-BBAF-0416DCC5828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1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733359" y="2712586"/>
            <a:ext cx="8480244" cy="1687557"/>
          </a:xfrm>
        </p:spPr>
        <p:txBody>
          <a:bodyPr>
            <a:noAutofit/>
          </a:bodyPr>
          <a:lstStyle/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Swansea Bay University Health Board</a:t>
            </a:r>
            <a:b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788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Summary 2024-25 Welsh Government Revenue Allocation Letter</a:t>
            </a:r>
          </a:p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      31</a:t>
            </a:r>
            <a:r>
              <a:rPr lang="en-GB" sz="1788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 January 2024</a:t>
            </a:r>
            <a:endParaRPr lang="en-GB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66" y="778298"/>
            <a:ext cx="4930092" cy="1419121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135561" y="4754007"/>
            <a:ext cx="8205433" cy="1042933"/>
            <a:chOff x="105289350" y="106544504"/>
            <a:chExt cx="9777600" cy="822415"/>
          </a:xfrm>
        </p:grpSpPr>
        <p:pic>
          <p:nvPicPr>
            <p:cNvPr id="1027" name="Picture 3" descr="Preferred_banner_no_strobe_lines_07-06-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89350" y="106544504"/>
              <a:ext cx="9777600" cy="822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6FCC7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05323640" y="106544504"/>
              <a:ext cx="9743310" cy="822415"/>
            </a:xfrm>
            <a:prstGeom prst="roundRect">
              <a:avLst>
                <a:gd name="adj" fmla="val 16667"/>
              </a:avLst>
            </a:prstGeom>
            <a:noFill/>
            <a:ln w="165100" algn="ctr">
              <a:solidFill>
                <a:srgbClr val="8064A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  <p:txBody>
            <a:bodyPr vert="horz" wrap="square" lIns="29718" tIns="29718" rIns="29718" bIns="29718" numCol="1" anchor="t" anchorCtr="0" compatLnSpc="1">
              <a:prstTxWarp prst="textNoShape">
                <a:avLst/>
              </a:prstTxWarp>
            </a:bodyPr>
            <a:lstStyle/>
            <a:p>
              <a:endParaRPr lang="en-GB" sz="146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0803"/>
            <a:ext cx="5633192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4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Purpose &amp; Content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9808" y="615118"/>
            <a:ext cx="11456377" cy="574123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Summarise for the Board the key components of the 2024/25 Allocation letter issued by Welsh Government (WG) on the 21</a:t>
            </a:r>
            <a:r>
              <a:rPr lang="en-GB" sz="18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December 2023. The impact of this on the 2024/25 financial outlook will be provided in separate papers on the 2024/25 Financial Plan.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Contents: 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to Welsh Government Allocation Letter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points of note with regards to the Tables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WG Revenue Funding 2024/25 (Table A)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Hospital, Community, Health Services and Prescribing Discretionary Allocation (HCHSP)  (Table A1)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Hospital, Community, Health Services and Prescribing Discretionary Allocation (HCHSP) Baseline (Table A2)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Hospital, Community, Health Services and Prescribing Discretionary Allocation (HCHSP) Additional (Table A3)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HCHS Protected and Ring Fenced Revenue Allocations changes (Table B1)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HCHS Protected and Ring Fenced Revenue Allocations changes (Table B2)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Primary Care Contract opening funding (Table C-E)</a:t>
            </a:r>
          </a:p>
          <a:p>
            <a:pPr marL="800100" lvl="3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Uplifts to Opening Allocations</a:t>
            </a:r>
          </a:p>
        </p:txBody>
      </p:sp>
    </p:spTree>
    <p:extLst>
      <p:ext uri="{BB962C8B-B14F-4D97-AF65-F5344CB8AC3E}">
        <p14:creationId xmlns:p14="http://schemas.microsoft.com/office/powerpoint/2010/main" val="82671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1" cap="small" spc="244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Background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844062"/>
            <a:ext cx="114212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the publication of the Welsh Government Budget in December for the next Financial Year (2024/25), full details on the NHS Wales Funding for both Health Boards and Trusts are issued in the latter half of December each financial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document contains a number of tables and notes of memorandums including details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Discretionary Allocation for hospital, community and prescribing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Uplifts, adjustments to baseline funding and additional recurrent funding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Protected and ring fenced allocations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Directed expenditure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Care Contract funding </a:t>
            </a:r>
          </a:p>
          <a:p>
            <a:pPr lvl="1"/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funding within the letters is not always new or additional funding but can be funding which has either been received in year or non-recurrently over previous years that will now form part of the baseline allocation for the coming financial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funding reflects the Minister for Health and Social Services decisions about the distribution of resources across NHS Wales.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just the baseline allocation and there will be further In-Year allocations received from Welsh Government in addition to this to support the financial plan and the running of services within Swansea Bay.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19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Key Points of Note on 2024/25 Letter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384" y="590042"/>
            <a:ext cx="11401232" cy="6042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Care allocations (GMS, Dental, Pharmacy) are included at 2023/24 recurrent levels and adjustments will be issued via in year allocations following the finalisation of contract negotiations.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for the NHS Pay Awards in 2023/24 are excluded at this stage pending a WG-led mapping exercise; when concluded funding will be confirmed.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for the NHS Pay Awards in 2024/25 will be held centrally and allocated to employers once the Awards are agreed during the Financial Year.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for the national COVID responses including Mass Vaccinations, Test, Trace and Protect (TTP) and PPE has been included in the 2024/25 baseline based on 80% of the Month 8 2023/24 forecast level of expenditure (£9.3m) with the full value of existing Long COVID funding also included in the baseline (£1.0m).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in 2023/24 funding to cover the increased employer’s contribution for the NHS Pension scheme above 14.38% will be held centrally.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Discretionary Allocations (Table A) – HB allocations have been increased by £96.0m, which includes: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£43.3m, as confirmed in 2023/24, to reduce the original planned deficit (therefore not available to issue to budget holders);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£31.5m for core costs, which equates to approximately a 3.67% uplift. This compares to 1.5% in 2023/24;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£8.1m for Energy (£7.8m received in 2023/24) based on the Month 8 2023/24 forecast level of expenditure.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Planned &amp; Unscheduled Care Sustainability funding (COVID Recovery) was previously split, with £120m allocated as core and £50m held centrally to support regional approaches across Wales. The regional £50m has now been allocated to HBs based on the 2023/24 share of the allocation.  For Swansea Bay this is £19.5m.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Faster funding of £1.5m (£1.1m received in 2023/24) has been included in the baseline for 2024/25.</a:t>
            </a:r>
          </a:p>
        </p:txBody>
      </p:sp>
    </p:spTree>
    <p:extLst>
      <p:ext uri="{BB962C8B-B14F-4D97-AF65-F5344CB8AC3E}">
        <p14:creationId xmlns:p14="http://schemas.microsoft.com/office/powerpoint/2010/main" val="371438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Detailed Tables – Table A &amp; A1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397FD8-34CD-6C46-EFD5-4BFEF2E05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3654749"/>
            <a:ext cx="10763250" cy="1282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E07939-C43C-DF2A-0B31-5F67F7CF1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904551"/>
            <a:ext cx="1076325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2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Detailed Tables – Table A2 &amp; A3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6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1E9830-A04C-F840-3B4F-FFCE831F2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502369"/>
            <a:ext cx="10763250" cy="5346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23F02B-68DF-CBDF-5671-FA0108AE1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5946775"/>
            <a:ext cx="1076325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 Tables – Table B1 &amp; B2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57242C-6D7C-F6BA-18E8-B4E237526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4406245"/>
            <a:ext cx="10763250" cy="774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ECD105-66E8-E698-4358-BA9801518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880334"/>
            <a:ext cx="107632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8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Detailed Tables – Table C, E &amp; 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8D189-BB8F-DC8E-52A6-2A8CA4288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225" y="1150097"/>
            <a:ext cx="6305550" cy="3822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EDC351-2ED3-B885-6C29-5991DD467643}"/>
              </a:ext>
            </a:extLst>
          </p:cNvPr>
          <p:cNvSpPr txBox="1"/>
          <p:nvPr/>
        </p:nvSpPr>
        <p:spPr>
          <a:xfrm>
            <a:off x="1555376" y="5395064"/>
            <a:ext cx="90812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Care allocations are included at 2023/24 recurrent levels and adjustments will be issued via in year allocations following the finalisation of contract negotiations.</a:t>
            </a:r>
          </a:p>
        </p:txBody>
      </p:sp>
    </p:spTree>
    <p:extLst>
      <p:ext uri="{BB962C8B-B14F-4D97-AF65-F5344CB8AC3E}">
        <p14:creationId xmlns:p14="http://schemas.microsoft.com/office/powerpoint/2010/main" val="1703424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Summary Uplifts 2024/25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277470" y="4885765"/>
            <a:ext cx="96370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Table provides a summary of the key changes to the allocations that will impact on the 2024/25 Financial Plan.</a:t>
            </a:r>
          </a:p>
          <a:p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information is based on the allocations letter summarised in the previous slides and the WG briefing given to DOFs on 21</a:t>
            </a:r>
            <a:r>
              <a:rPr lang="en-GB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December 2023.</a:t>
            </a: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C21D2-EC81-B716-1F70-04E2F6EF1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725" y="1108262"/>
            <a:ext cx="694055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25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2293D3F6CAF44883FAF75821614A26" ma:contentTypeVersion="5" ma:contentTypeDescription="Create a new document." ma:contentTypeScope="" ma:versionID="0a61740fef8346524f441d61d9727cc7">
  <xsd:schema xmlns:xsd="http://www.w3.org/2001/XMLSchema" xmlns:xs="http://www.w3.org/2001/XMLSchema" xmlns:p="http://schemas.microsoft.com/office/2006/metadata/properties" xmlns:ns2="44db3db7-1523-4826-83fd-741d9b441697" targetNamespace="http://schemas.microsoft.com/office/2006/metadata/properties" ma:root="true" ma:fieldsID="a28ca8cf01fb7f32a947c1af1a4f8965" ns2:_="">
    <xsd:import namespace="44db3db7-1523-4826-83fd-741d9b4416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3db7-1523-4826-83fd-741d9b4416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826A4E-8D34-4454-9A66-FDC9E7134536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44db3db7-1523-4826-83fd-741d9b441697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3BDF797-3719-4921-A654-589C56C513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db3db7-1523-4826-83fd-741d9b441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F49489-4069-4430-8523-B09558C6EF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827</Words>
  <Application>Microsoft Office PowerPoint</Application>
  <PresentationFormat>Widescreen</PresentationFormat>
  <Paragraphs>62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Moss (SBU - Finance)</dc:creator>
  <cp:lastModifiedBy>Rebecca Hayes (Hywel Dda UHB - Senior Finance Business Partner (Corporate Reporting))</cp:lastModifiedBy>
  <cp:revision>23</cp:revision>
  <cp:lastPrinted>2024-01-03T15:23:04Z</cp:lastPrinted>
  <dcterms:created xsi:type="dcterms:W3CDTF">2023-01-03T14:58:58Z</dcterms:created>
  <dcterms:modified xsi:type="dcterms:W3CDTF">2024-01-05T16:06:27Z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0x0101006C2293D3F6CAF44883FAF75821614A26</vt:lpwstr>
  </property>
</Properties>
</file>